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36"/>
  </p:notesMasterIdLst>
  <p:handoutMasterIdLst>
    <p:handoutMasterId r:id="rId37"/>
  </p:handoutMasterIdLst>
  <p:sldIdLst>
    <p:sldId id="761" r:id="rId2"/>
    <p:sldId id="832" r:id="rId3"/>
    <p:sldId id="834" r:id="rId4"/>
    <p:sldId id="871" r:id="rId5"/>
    <p:sldId id="872" r:id="rId6"/>
    <p:sldId id="838" r:id="rId7"/>
    <p:sldId id="868" r:id="rId8"/>
    <p:sldId id="861" r:id="rId9"/>
    <p:sldId id="837" r:id="rId10"/>
    <p:sldId id="827" r:id="rId11"/>
    <p:sldId id="862" r:id="rId12"/>
    <p:sldId id="828" r:id="rId13"/>
    <p:sldId id="829" r:id="rId14"/>
    <p:sldId id="857" r:id="rId15"/>
    <p:sldId id="858" r:id="rId16"/>
    <p:sldId id="831" r:id="rId17"/>
    <p:sldId id="863" r:id="rId18"/>
    <p:sldId id="855" r:id="rId19"/>
    <p:sldId id="859" r:id="rId20"/>
    <p:sldId id="856" r:id="rId21"/>
    <p:sldId id="867" r:id="rId22"/>
    <p:sldId id="864" r:id="rId23"/>
    <p:sldId id="841" r:id="rId24"/>
    <p:sldId id="854" r:id="rId25"/>
    <p:sldId id="873" r:id="rId26"/>
    <p:sldId id="874" r:id="rId27"/>
    <p:sldId id="865" r:id="rId28"/>
    <p:sldId id="869" r:id="rId29"/>
    <p:sldId id="851" r:id="rId30"/>
    <p:sldId id="866" r:id="rId31"/>
    <p:sldId id="850" r:id="rId32"/>
    <p:sldId id="853" r:id="rId33"/>
    <p:sldId id="860" r:id="rId34"/>
    <p:sldId id="870" r:id="rId35"/>
  </p:sldIdLst>
  <p:sldSz cx="9144000" cy="6858000" type="screen4x3"/>
  <p:notesSz cx="6734175" cy="98679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  <a:srgbClr val="83E1FF"/>
    <a:srgbClr val="008000"/>
    <a:srgbClr val="FFFF00"/>
    <a:srgbClr val="FF0000"/>
    <a:srgbClr val="0000FF"/>
    <a:srgbClr val="0033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3010" autoAdjust="0"/>
    <p:restoredTop sz="92365" autoAdjust="0"/>
  </p:normalViewPr>
  <p:slideViewPr>
    <p:cSldViewPr>
      <p:cViewPr>
        <p:scale>
          <a:sx n="60" d="100"/>
          <a:sy n="60" d="100"/>
        </p:scale>
        <p:origin x="-564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2274"/>
    </p:cViewPr>
  </p:sorterViewPr>
  <p:notesViewPr>
    <p:cSldViewPr>
      <p:cViewPr varScale="1">
        <p:scale>
          <a:sx n="116" d="100"/>
          <a:sy n="116" d="100"/>
        </p:scale>
        <p:origin x="-840" y="-126"/>
      </p:cViewPr>
      <p:guideLst>
        <p:guide orient="horz" pos="3107"/>
        <p:guide pos="212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8667" cy="492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4" tIns="45607" rIns="91214" bIns="45607" numCol="1" anchor="t" anchorCtr="0" compatLnSpc="1">
            <a:prstTxWarp prst="textNoShape">
              <a:avLst/>
            </a:prstTxWarp>
          </a:bodyPr>
          <a:lstStyle>
            <a:lvl1pPr defTabSz="914114">
              <a:defRPr sz="1100">
                <a:effectLst/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5509" y="0"/>
            <a:ext cx="2918666" cy="492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4" tIns="45607" rIns="91214" bIns="45607" numCol="1" anchor="t" anchorCtr="0" compatLnSpc="1">
            <a:prstTxWarp prst="textNoShape">
              <a:avLst/>
            </a:prstTxWarp>
          </a:bodyPr>
          <a:lstStyle>
            <a:lvl1pPr algn="r" defTabSz="914114">
              <a:defRPr sz="1100">
                <a:effectLst/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5767"/>
            <a:ext cx="2918667" cy="492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4" tIns="45607" rIns="91214" bIns="45607" numCol="1" anchor="b" anchorCtr="0" compatLnSpc="1">
            <a:prstTxWarp prst="textNoShape">
              <a:avLst/>
            </a:prstTxWarp>
          </a:bodyPr>
          <a:lstStyle>
            <a:lvl1pPr defTabSz="914114">
              <a:defRPr sz="1100">
                <a:effectLst/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5509" y="9375767"/>
            <a:ext cx="2918666" cy="492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4" tIns="45607" rIns="91214" bIns="45607" numCol="1" anchor="b" anchorCtr="0" compatLnSpc="1">
            <a:prstTxWarp prst="textNoShape">
              <a:avLst/>
            </a:prstTxWarp>
          </a:bodyPr>
          <a:lstStyle>
            <a:lvl1pPr algn="r" defTabSz="914114">
              <a:defRPr sz="1100">
                <a:effectLst/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8FE9FCFF-CC16-4FB1-98F6-79A3831E13D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588668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8667" cy="492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4" tIns="45607" rIns="91214" bIns="45607" numCol="1" anchor="t" anchorCtr="0" compatLnSpc="1">
            <a:prstTxWarp prst="textNoShape">
              <a:avLst/>
            </a:prstTxWarp>
          </a:bodyPr>
          <a:lstStyle>
            <a:lvl1pPr defTabSz="914114">
              <a:defRPr sz="1100">
                <a:effectLst/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509" y="0"/>
            <a:ext cx="2918666" cy="492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4" tIns="45607" rIns="91214" bIns="45607" numCol="1" anchor="t" anchorCtr="0" compatLnSpc="1">
            <a:prstTxWarp prst="textNoShape">
              <a:avLst/>
            </a:prstTxWarp>
          </a:bodyPr>
          <a:lstStyle>
            <a:lvl1pPr algn="r" defTabSz="914114">
              <a:defRPr sz="1100">
                <a:effectLst/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75" y="742950"/>
            <a:ext cx="4927600" cy="3697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6841" y="4684729"/>
            <a:ext cx="4940493" cy="444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4" tIns="45607" rIns="91214" bIns="456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5767"/>
            <a:ext cx="2918667" cy="492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4" tIns="45607" rIns="91214" bIns="45607" numCol="1" anchor="b" anchorCtr="0" compatLnSpc="1">
            <a:prstTxWarp prst="textNoShape">
              <a:avLst/>
            </a:prstTxWarp>
          </a:bodyPr>
          <a:lstStyle>
            <a:lvl1pPr defTabSz="914114">
              <a:defRPr sz="1100">
                <a:effectLst/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509" y="9375767"/>
            <a:ext cx="2918666" cy="492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4" tIns="45607" rIns="91214" bIns="45607" numCol="1" anchor="b" anchorCtr="0" compatLnSpc="1">
            <a:prstTxWarp prst="textNoShape">
              <a:avLst/>
            </a:prstTxWarp>
          </a:bodyPr>
          <a:lstStyle>
            <a:lvl1pPr algn="r" defTabSz="914114">
              <a:defRPr sz="1100">
                <a:effectLst/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00F1AE4B-F35D-44A3-862B-4E34FEF7F4E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4024729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5967"/>
            <a:fld id="{189DC0AD-B09B-4167-BFFB-95032DC13D03}" type="slidenum">
              <a:rPr lang="en-US" altLang="ja-JP" smtClean="0"/>
              <a:pPr defTabSz="905967"/>
              <a:t>1</a:t>
            </a:fld>
            <a:endParaRPr lang="en-US" altLang="ja-JP" dirty="0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z="1000" b="1" dirty="0" smtClean="0"/>
          </a:p>
        </p:txBody>
      </p:sp>
      <p:sp>
        <p:nvSpPr>
          <p:cNvPr id="68613" name="フッター プレースホルダ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10693"/>
            <a:r>
              <a:rPr lang="en-US" altLang="ja-JP" dirty="0" smtClean="0"/>
              <a:t>S1G meeting (Feb.22)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269"/>
            <a:fld id="{79EE9F98-82AE-4E0E-AC20-C3AB972C20B4}" type="slidenum">
              <a:rPr lang="en-US" altLang="ja-JP" smtClean="0"/>
              <a:pPr defTabSz="912269"/>
              <a:t>15</a:t>
            </a:fld>
            <a:endParaRPr lang="en-US" altLang="ja-JP" dirty="0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z="1000" b="1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269"/>
            <a:fld id="{79EE9F98-82AE-4E0E-AC20-C3AB972C20B4}" type="slidenum">
              <a:rPr lang="en-US" altLang="ja-JP" smtClean="0"/>
              <a:pPr defTabSz="912269"/>
              <a:t>16</a:t>
            </a:fld>
            <a:endParaRPr lang="en-US" altLang="ja-JP" dirty="0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z="1000" b="1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5967"/>
            <a:fld id="{189DC0AD-B09B-4167-BFFB-95032DC13D03}" type="slidenum">
              <a:rPr lang="en-US" altLang="ja-JP" smtClean="0"/>
              <a:pPr defTabSz="905967"/>
              <a:t>17</a:t>
            </a:fld>
            <a:endParaRPr lang="en-US" altLang="ja-JP" dirty="0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z="1000" b="1" dirty="0" smtClean="0"/>
          </a:p>
        </p:txBody>
      </p:sp>
      <p:sp>
        <p:nvSpPr>
          <p:cNvPr id="68613" name="フッター プレースホルダ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10693"/>
            <a:r>
              <a:rPr lang="en-US" altLang="ja-JP" dirty="0" smtClean="0"/>
              <a:t>S1G meeting (Feb.22)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269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37378" indent="-283607" defTabSz="912269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34428" indent="-226886" defTabSz="912269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88199" indent="-226886" defTabSz="912269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41970" indent="-226886" defTabSz="912269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495741" indent="-226886" defTabSz="912269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49512" indent="-226886" defTabSz="912269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03283" indent="-226886" defTabSz="912269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57054" indent="-226886" defTabSz="912269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3EAB3E0-D738-425A-A481-6A24F15FAEC2}" type="slidenum">
              <a:rPr lang="en-US" altLang="ja-JP" sz="1100">
                <a:latin typeface="Times New Roman" pitchFamily="18" charset="0"/>
              </a:rPr>
              <a:pPr eaLnBrk="1" hangingPunct="1"/>
              <a:t>18</a:t>
            </a:fld>
            <a:endParaRPr lang="en-US" altLang="ja-JP" sz="1100">
              <a:latin typeface="Times New Roman" pitchFamily="18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z="1000" b="1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269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37378" indent="-283607" defTabSz="912269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34428" indent="-226886" defTabSz="912269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88199" indent="-226886" defTabSz="912269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41970" indent="-226886" defTabSz="912269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495741" indent="-226886" defTabSz="912269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49512" indent="-226886" defTabSz="912269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03283" indent="-226886" defTabSz="912269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57054" indent="-226886" defTabSz="912269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3EAB3E0-D738-425A-A481-6A24F15FAEC2}" type="slidenum">
              <a:rPr lang="en-US" altLang="ja-JP" sz="1100">
                <a:latin typeface="Times New Roman" pitchFamily="18" charset="0"/>
              </a:rPr>
              <a:pPr eaLnBrk="1" hangingPunct="1"/>
              <a:t>20</a:t>
            </a:fld>
            <a:endParaRPr lang="en-US" altLang="ja-JP" sz="1100">
              <a:latin typeface="Times New Roman" pitchFamily="18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z="1000" b="1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5967"/>
            <a:fld id="{189DC0AD-B09B-4167-BFFB-95032DC13D03}" type="slidenum">
              <a:rPr lang="en-US" altLang="ja-JP" smtClean="0"/>
              <a:pPr defTabSz="905967"/>
              <a:t>21</a:t>
            </a:fld>
            <a:endParaRPr lang="en-US" altLang="ja-JP" dirty="0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z="1000" b="1" dirty="0" smtClean="0"/>
          </a:p>
        </p:txBody>
      </p:sp>
      <p:sp>
        <p:nvSpPr>
          <p:cNvPr id="68613" name="フッター プレースホルダ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10693"/>
            <a:r>
              <a:rPr lang="en-US" altLang="ja-JP" dirty="0" smtClean="0"/>
              <a:t>S1G meeting (Feb.22)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5967"/>
            <a:fld id="{189DC0AD-B09B-4167-BFFB-95032DC13D03}" type="slidenum">
              <a:rPr lang="en-US" altLang="ja-JP" smtClean="0"/>
              <a:pPr defTabSz="905967"/>
              <a:t>22</a:t>
            </a:fld>
            <a:endParaRPr lang="en-US" altLang="ja-JP" dirty="0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z="1000" b="1" dirty="0" smtClean="0"/>
          </a:p>
        </p:txBody>
      </p:sp>
      <p:sp>
        <p:nvSpPr>
          <p:cNvPr id="68613" name="フッター プレースホルダ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10693"/>
            <a:r>
              <a:rPr lang="en-US" altLang="ja-JP" dirty="0" smtClean="0"/>
              <a:t>S1G meeting (Feb.22)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37378" indent="-283607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34428" indent="-226886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88199" indent="-226886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41970" indent="-226886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495741" indent="-226886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49512" indent="-226886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03283" indent="-226886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57054" indent="-226886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07542" eaLnBrk="1" hangingPunct="1"/>
            <a:fld id="{702B6106-A5E9-45F4-BFB6-7B8B65B24DE6}" type="slidenum">
              <a:rPr lang="en-US" altLang="ja-JP" sz="1100">
                <a:latin typeface="Times New Roman" pitchFamily="18" charset="0"/>
              </a:rPr>
              <a:pPr defTabSz="907542" eaLnBrk="1" hangingPunct="1"/>
              <a:t>23</a:t>
            </a:fld>
            <a:endParaRPr lang="en-US" altLang="ja-JP" sz="1100">
              <a:latin typeface="Times New Roman" pitchFamily="18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z="1000" b="1"/>
          </a:p>
        </p:txBody>
      </p:sp>
      <p:sp>
        <p:nvSpPr>
          <p:cNvPr id="91141" name="フッター プレースホルダ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0693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37378" indent="-283607" defTabSz="910693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34428" indent="-226886" defTabSz="910693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88199" indent="-226886" defTabSz="910693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41970" indent="-226886" defTabSz="910693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495741" indent="-226886" defTabSz="91069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49512" indent="-226886" defTabSz="91069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03283" indent="-226886" defTabSz="91069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57054" indent="-226886" defTabSz="91069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100">
                <a:latin typeface="Times New Roman" pitchFamily="18" charset="0"/>
              </a:rPr>
              <a:t>S1G meeting (Feb.22)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967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37378" indent="-283607" defTabSz="905967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34428" indent="-226886" defTabSz="905967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88199" indent="-226886" defTabSz="905967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41970" indent="-226886" defTabSz="905967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495741" indent="-226886" defTabSz="905967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49512" indent="-226886" defTabSz="905967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03283" indent="-226886" defTabSz="905967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57054" indent="-226886" defTabSz="905967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85C1B9E5-04DD-4C3A-934B-7E8A94E78CEF}" type="slidenum">
              <a:rPr lang="en-US" altLang="ja-JP" sz="1100">
                <a:latin typeface="Times New Roman" pitchFamily="18" charset="0"/>
              </a:rPr>
              <a:pPr eaLnBrk="1" hangingPunct="1"/>
              <a:t>25</a:t>
            </a:fld>
            <a:endParaRPr lang="en-US" altLang="ja-JP" sz="1100">
              <a:latin typeface="Times New Roman" pitchFamily="18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z="1000" b="1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967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37378" indent="-283607" defTabSz="905967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34428" indent="-226886" defTabSz="905967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88199" indent="-226886" defTabSz="905967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41970" indent="-226886" defTabSz="905967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495741" indent="-226886" defTabSz="905967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49512" indent="-226886" defTabSz="905967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03283" indent="-226886" defTabSz="905967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57054" indent="-226886" defTabSz="905967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5C1E4EB3-BA3D-493E-A8B4-56B18DBAE1D2}" type="slidenum">
              <a:rPr lang="ja-JP" altLang="en-US" sz="1100">
                <a:latin typeface="Times New Roman" pitchFamily="18" charset="0"/>
              </a:rPr>
              <a:pPr eaLnBrk="1" hangingPunct="1"/>
              <a:t>26</a:t>
            </a:fld>
            <a:endParaRPr lang="en-US" altLang="ja-JP" sz="1100">
              <a:latin typeface="Times New Roman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4314" tIns="42156" rIns="84314" bIns="42156"/>
          <a:lstStyle/>
          <a:p>
            <a:pPr eaLnBrk="1" hangingPunct="1"/>
            <a:endParaRPr lang="en-US" altLang="ja-JP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118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37378" indent="-283607" defTabSz="909118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34428" indent="-226886" defTabSz="909118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88199" indent="-226886" defTabSz="909118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41970" indent="-226886" defTabSz="909118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495741" indent="-226886" defTabSz="90911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49512" indent="-226886" defTabSz="90911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03283" indent="-226886" defTabSz="90911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57054" indent="-226886" defTabSz="90911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5EAF8DF-2BAC-4D98-974A-330673FDCBFA}" type="slidenum">
              <a:rPr lang="en-US" altLang="ja-JP" sz="1100">
                <a:latin typeface="Times New Roman" pitchFamily="18" charset="0"/>
              </a:rPr>
              <a:pPr eaLnBrk="1" hangingPunct="1"/>
              <a:t>4</a:t>
            </a:fld>
            <a:endParaRPr lang="en-US" altLang="ja-JP" sz="1100">
              <a:latin typeface="Times New Roman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z="1000" b="1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5967"/>
            <a:fld id="{189DC0AD-B09B-4167-BFFB-95032DC13D03}" type="slidenum">
              <a:rPr lang="en-US" altLang="ja-JP" smtClean="0"/>
              <a:pPr defTabSz="905967"/>
              <a:t>27</a:t>
            </a:fld>
            <a:endParaRPr lang="en-US" altLang="ja-JP" dirty="0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z="1000" b="1" dirty="0" smtClean="0"/>
          </a:p>
        </p:txBody>
      </p:sp>
      <p:sp>
        <p:nvSpPr>
          <p:cNvPr id="68613" name="フッター プレースホルダ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10693"/>
            <a:r>
              <a:rPr lang="en-US" altLang="ja-JP" dirty="0" smtClean="0"/>
              <a:t>S1G meeting (Feb.22)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6880360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0693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37378" indent="-283607" defTabSz="910693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34428" indent="-226886" defTabSz="910693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88199" indent="-226886" defTabSz="910693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41970" indent="-226886" defTabSz="910693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495741" indent="-226886" defTabSz="91069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49512" indent="-226886" defTabSz="91069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03283" indent="-226886" defTabSz="91069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57054" indent="-226886" defTabSz="91069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D52070AE-F5CC-410D-9B9C-044B9622C928}" type="slidenum">
              <a:rPr lang="ja-JP" altLang="en-US" sz="110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 hangingPunct="1"/>
              <a:t>29</a:t>
            </a:fld>
            <a:endParaRPr lang="en-US" altLang="ja-JP" sz="110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4363" tIns="42181" rIns="84363" bIns="42181"/>
          <a:lstStyle/>
          <a:p>
            <a:pPr eaLnBrk="1" hangingPunct="1"/>
            <a:endParaRPr lang="en-US" altLang="ja-JP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5967"/>
            <a:fld id="{189DC0AD-B09B-4167-BFFB-95032DC13D03}" type="slidenum">
              <a:rPr lang="en-US" altLang="ja-JP" smtClean="0"/>
              <a:pPr defTabSz="905967"/>
              <a:t>30</a:t>
            </a:fld>
            <a:endParaRPr lang="en-US" altLang="ja-JP" dirty="0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z="1000" b="1" dirty="0" smtClean="0"/>
          </a:p>
        </p:txBody>
      </p:sp>
      <p:sp>
        <p:nvSpPr>
          <p:cNvPr id="68613" name="フッター プレースホルダ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10693"/>
            <a:r>
              <a:rPr lang="en-US" altLang="ja-JP" dirty="0" smtClean="0"/>
              <a:t>S1G meeting (Feb.22)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37378" indent="-283607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34428" indent="-226886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88199" indent="-226886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41970" indent="-226886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495741" indent="-226886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49512" indent="-226886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03283" indent="-226886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57054" indent="-226886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07542" eaLnBrk="1" hangingPunct="1"/>
            <a:fld id="{3AEC793D-E903-4AA6-BD5C-DCF43430EB1C}" type="slidenum">
              <a:rPr lang="en-US" altLang="ja-JP" sz="1100">
                <a:latin typeface="Times New Roman" pitchFamily="18" charset="0"/>
              </a:rPr>
              <a:pPr defTabSz="907542" eaLnBrk="1" hangingPunct="1"/>
              <a:t>31</a:t>
            </a:fld>
            <a:endParaRPr lang="en-US" altLang="ja-JP" sz="1100">
              <a:latin typeface="Times New Roman" pitchFamily="18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z="1000" b="1"/>
          </a:p>
        </p:txBody>
      </p:sp>
      <p:sp>
        <p:nvSpPr>
          <p:cNvPr id="104453" name="フッター プレースホルダ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0693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37378" indent="-283607" defTabSz="910693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34428" indent="-226886" defTabSz="910693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88199" indent="-226886" defTabSz="910693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41970" indent="-226886" defTabSz="910693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495741" indent="-226886" defTabSz="91069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49512" indent="-226886" defTabSz="91069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03283" indent="-226886" defTabSz="91069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57054" indent="-226886" defTabSz="91069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100">
                <a:latin typeface="Times New Roman" pitchFamily="18" charset="0"/>
              </a:rPr>
              <a:t>S1G meeting (Feb.22)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37378" indent="-283607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34428" indent="-226886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88199" indent="-226886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41970" indent="-226886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495741" indent="-226886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49512" indent="-226886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03283" indent="-226886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57054" indent="-226886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07542" eaLnBrk="1" hangingPunct="1"/>
            <a:fld id="{AEE06518-BCBA-4CAE-9234-720B9DB4020D}" type="slidenum">
              <a:rPr lang="en-US" altLang="ja-JP" sz="1100">
                <a:latin typeface="Times New Roman" pitchFamily="18" charset="0"/>
              </a:rPr>
              <a:pPr defTabSz="907542" eaLnBrk="1" hangingPunct="1"/>
              <a:t>32</a:t>
            </a:fld>
            <a:endParaRPr lang="en-US" altLang="ja-JP" sz="1100">
              <a:latin typeface="Times New Roman" pitchFamily="18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z="1000" b="1"/>
          </a:p>
        </p:txBody>
      </p:sp>
      <p:sp>
        <p:nvSpPr>
          <p:cNvPr id="108549" name="フッター プレースホルダ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0693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37378" indent="-283607" defTabSz="910693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34428" indent="-226886" defTabSz="910693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88199" indent="-226886" defTabSz="910693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41970" indent="-226886" defTabSz="910693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495741" indent="-226886" defTabSz="91069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49512" indent="-226886" defTabSz="91069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03283" indent="-226886" defTabSz="91069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57054" indent="-226886" defTabSz="91069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100">
                <a:latin typeface="Times New Roman" pitchFamily="18" charset="0"/>
              </a:rPr>
              <a:t>S1G meeting (Feb.22)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5967"/>
            <a:fld id="{189DC0AD-B09B-4167-BFFB-95032DC13D03}" type="slidenum">
              <a:rPr lang="en-US" altLang="ja-JP" smtClean="0"/>
              <a:pPr defTabSz="905967"/>
              <a:t>33</a:t>
            </a:fld>
            <a:endParaRPr lang="en-US" altLang="ja-JP" dirty="0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z="1000" b="1" dirty="0" smtClean="0"/>
          </a:p>
        </p:txBody>
      </p:sp>
      <p:sp>
        <p:nvSpPr>
          <p:cNvPr id="68613" name="フッター プレースホルダ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10693"/>
            <a:r>
              <a:rPr lang="en-US" altLang="ja-JP" dirty="0" smtClean="0"/>
              <a:t>S1G meeting (Feb.22)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269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37378" indent="-283607" defTabSz="912269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34428" indent="-226886" defTabSz="912269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88199" indent="-226886" defTabSz="912269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41970" indent="-226886" defTabSz="912269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495741" indent="-226886" defTabSz="912269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49512" indent="-226886" defTabSz="912269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03283" indent="-226886" defTabSz="912269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57054" indent="-226886" defTabSz="912269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6922CB8F-697B-4D03-A2CA-5BF55ACDE6FA}" type="slidenum">
              <a:rPr lang="en-US" altLang="ja-JP" sz="1100">
                <a:latin typeface="Times New Roman" pitchFamily="18" charset="0"/>
              </a:rPr>
              <a:pPr eaLnBrk="1" hangingPunct="1"/>
              <a:t>5</a:t>
            </a:fld>
            <a:endParaRPr lang="en-US" altLang="ja-JP" sz="1100">
              <a:latin typeface="Times New Roman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z="1000" b="1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5967"/>
            <a:fld id="{189DC0AD-B09B-4167-BFFB-95032DC13D03}" type="slidenum">
              <a:rPr lang="en-US" altLang="ja-JP" smtClean="0"/>
              <a:pPr defTabSz="905967"/>
              <a:t>8</a:t>
            </a:fld>
            <a:endParaRPr lang="en-US" altLang="ja-JP" dirty="0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z="1000" b="1" dirty="0" smtClean="0"/>
          </a:p>
        </p:txBody>
      </p:sp>
      <p:sp>
        <p:nvSpPr>
          <p:cNvPr id="68613" name="フッター プレースホルダ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10693"/>
            <a:r>
              <a:rPr lang="en-US" altLang="ja-JP" dirty="0" smtClean="0"/>
              <a:t>S1G meeting (Feb.22)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911216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269"/>
            <a:fld id="{A256C851-2BBA-425A-8C0D-21C435A8179C}" type="slidenum">
              <a:rPr lang="en-US" altLang="ja-JP" smtClean="0"/>
              <a:pPr defTabSz="912269"/>
              <a:t>10</a:t>
            </a:fld>
            <a:endParaRPr lang="en-US" altLang="ja-JP" dirty="0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z="1000" b="1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5967"/>
            <a:fld id="{189DC0AD-B09B-4167-BFFB-95032DC13D03}" type="slidenum">
              <a:rPr lang="en-US" altLang="ja-JP" smtClean="0"/>
              <a:pPr defTabSz="905967"/>
              <a:t>11</a:t>
            </a:fld>
            <a:endParaRPr lang="en-US" altLang="ja-JP" dirty="0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z="1000" b="1" dirty="0" smtClean="0"/>
          </a:p>
        </p:txBody>
      </p:sp>
      <p:sp>
        <p:nvSpPr>
          <p:cNvPr id="68613" name="フッター プレースホルダ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10693"/>
            <a:r>
              <a:rPr lang="en-US" altLang="ja-JP" dirty="0" smtClean="0"/>
              <a:t>S1G meeting (Feb.22)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269"/>
            <a:fld id="{14B66F36-85FB-4CBD-8782-0DE98A140324}" type="slidenum">
              <a:rPr lang="en-US" altLang="ja-JP" smtClean="0"/>
              <a:pPr defTabSz="912269"/>
              <a:t>12</a:t>
            </a:fld>
            <a:endParaRPr lang="en-US" altLang="ja-JP" dirty="0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z="1000" b="1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269"/>
            <a:fld id="{79EE9F98-82AE-4E0E-AC20-C3AB972C20B4}" type="slidenum">
              <a:rPr lang="en-US" altLang="ja-JP" smtClean="0"/>
              <a:pPr defTabSz="912269"/>
              <a:t>13</a:t>
            </a:fld>
            <a:endParaRPr lang="en-US" altLang="ja-JP" dirty="0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z="1000" b="1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0" lang="ja-JP" altLang="ja-JP" sz="2400">
              <a:latin typeface="Times New Roman" pitchFamily="18" charset="0"/>
            </a:endParaRPr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>
              <a:defRPr sz="4000" i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391275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91275"/>
            <a:ext cx="2895600" cy="457200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r>
              <a:rPr lang="en-US" altLang="ja-JP" smtClean="0"/>
              <a:t>Dec.07 TTC Beijing (Michizono)</a:t>
            </a:r>
            <a:endParaRPr lang="en-US" altLang="ja-JP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91275"/>
            <a:ext cx="1600200" cy="457200"/>
          </a:xfrm>
        </p:spPr>
        <p:txBody>
          <a:bodyPr/>
          <a:lstStyle>
            <a:lvl1pPr algn="ctr">
              <a:defRPr kumimoji="0">
                <a:latin typeface="+mn-lt"/>
              </a:defRPr>
            </a:lvl1pPr>
          </a:lstStyle>
          <a:p>
            <a:pPr>
              <a:defRPr/>
            </a:pPr>
            <a:fld id="{89BD7FF4-68C5-43E7-BD47-C7DC73DF568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Dec.07 TTC Beijing (Michizono)</a:t>
            </a:r>
            <a:endParaRPr lang="en-US" altLang="ja-JP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ACA11-C0B4-4EDD-898E-A8164F49083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24625" y="0"/>
            <a:ext cx="1933575" cy="59436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723900" y="0"/>
            <a:ext cx="5648325" cy="59436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Dec.07 TTC Beijing (Michizono)</a:t>
            </a:r>
            <a:endParaRPr lang="en-US" altLang="ja-JP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5C18B-7258-4CA4-8E3E-5ACD3AF87DD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3900" y="0"/>
            <a:ext cx="7696200" cy="592138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Dec.07 TTC Beijing (Michizono)</a:t>
            </a:r>
            <a:endParaRPr lang="en-US" altLang="ja-JP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68DCD-213E-4141-A8D4-E21EA4A6D5E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タイトル、テキスト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3900" y="0"/>
            <a:ext cx="7696200" cy="592138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86300" y="1905000"/>
            <a:ext cx="3771900" cy="19431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86300" y="4000500"/>
            <a:ext cx="3771900" cy="19431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Dec.07 TTC Beijing (Michizono)</a:t>
            </a:r>
            <a:endParaRPr lang="en-US" altLang="ja-JP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6230B-18CF-4791-A0C5-41F13196224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3900" y="0"/>
            <a:ext cx="7696200" cy="592138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762000" y="1905000"/>
            <a:ext cx="7696200" cy="4038600"/>
          </a:xfrm>
        </p:spPr>
        <p:txBody>
          <a:bodyPr/>
          <a:lstStyle/>
          <a:p>
            <a:pPr lvl="0"/>
            <a:endParaRPr lang="ja-JP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Dec.07 TTC Beijing (Michizono)</a:t>
            </a:r>
            <a:endParaRPr lang="en-US" altLang="ja-JP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0B3CF-3698-4993-91DE-861EC75A965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723900" y="0"/>
            <a:ext cx="7696200" cy="592138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762000" y="1905000"/>
            <a:ext cx="3771900" cy="19431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86300" y="1905000"/>
            <a:ext cx="3771900" cy="19431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762000" y="4000500"/>
            <a:ext cx="3771900" cy="19431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86300" y="4000500"/>
            <a:ext cx="3771900" cy="19431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Dec.07 TTC Beijing (Michizono)</a:t>
            </a:r>
            <a:endParaRPr lang="en-US" altLang="ja-JP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FA106-1CDD-4D39-8517-311B3ABD7B6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Dec.07 TTC Beijing (Michizono)</a:t>
            </a:r>
            <a:endParaRPr lang="en-US" altLang="ja-JP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5FBED-0F5B-4D7C-BBDC-E899D489D9A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Dec.07 TTC Beijing (Michizono)</a:t>
            </a:r>
            <a:endParaRPr lang="en-US" altLang="ja-JP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B365E-AC67-49EA-8A28-8CD4A61C460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Dec.07 TTC Beijing (Michizono)</a:t>
            </a:r>
            <a:endParaRPr lang="en-US" altLang="ja-JP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1008C-5332-4F2D-97F4-E0E910FB556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Dec.07 TTC Beijing (Michizono)</a:t>
            </a:r>
            <a:endParaRPr lang="en-US" altLang="ja-JP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8F1DD-F7D4-41D4-9DD2-11EFC2AD432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Dec.07 TTC Beijing (Michizono)</a:t>
            </a:r>
            <a:endParaRPr lang="en-US" altLang="ja-JP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05AB0-F178-42E8-A49E-04EA271E90E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Dec.07 TTC Beijing (Michizono)</a:t>
            </a:r>
            <a:endParaRPr lang="en-US" altLang="ja-JP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1C1B2-BD0C-4810-85C8-23A3375E8A9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Dec.07 TTC Beijing (Michizono)</a:t>
            </a:r>
            <a:endParaRPr lang="en-US" altLang="ja-JP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95553-0680-4A45-848B-5FE77B3A03D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Dec.07 TTC Beijing (Michizono)</a:t>
            </a:r>
            <a:endParaRPr lang="en-US" altLang="ja-JP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6F085-89A1-4D43-BD69-A50A5681873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23900" y="0"/>
            <a:ext cx="76962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696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292725" y="6453188"/>
            <a:ext cx="370681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 smtClean="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en-US" altLang="ja-JP" smtClean="0"/>
              <a:t>Dec.07 TTC Beijing (Michizono)</a:t>
            </a:r>
            <a:endParaRPr lang="en-US" altLang="ja-JP"/>
          </a:p>
        </p:txBody>
      </p:sp>
      <p:sp>
        <p:nvSpPr>
          <p:cNvPr id="133129" name="Line 9"/>
          <p:cNvSpPr>
            <a:spLocks noChangeShapeType="1"/>
          </p:cNvSpPr>
          <p:nvPr/>
        </p:nvSpPr>
        <p:spPr bwMode="auto">
          <a:xfrm>
            <a:off x="755650" y="620713"/>
            <a:ext cx="76962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700338" y="6597650"/>
            <a:ext cx="2133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65511962-8A34-40E0-96A8-A2F8719CEC1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8" r:id="rId1"/>
    <p:sldLayoutId id="2147484514" r:id="rId2"/>
    <p:sldLayoutId id="2147484515" r:id="rId3"/>
    <p:sldLayoutId id="2147484516" r:id="rId4"/>
    <p:sldLayoutId id="2147484517" r:id="rId5"/>
    <p:sldLayoutId id="2147484518" r:id="rId6"/>
    <p:sldLayoutId id="2147484519" r:id="rId7"/>
    <p:sldLayoutId id="2147484520" r:id="rId8"/>
    <p:sldLayoutId id="2147484521" r:id="rId9"/>
    <p:sldLayoutId id="2147484522" r:id="rId10"/>
    <p:sldLayoutId id="2147484523" r:id="rId11"/>
    <p:sldLayoutId id="2147484524" r:id="rId12"/>
    <p:sldLayoutId id="2147484525" r:id="rId13"/>
    <p:sldLayoutId id="2147484526" r:id="rId14"/>
    <p:sldLayoutId id="2147484527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Eras Bold ITC" pitchFamily="34" charset="0"/>
          <a:ea typeface="HGS創英角ﾎﾟｯﾌﾟ体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Eras Bold ITC" pitchFamily="34" charset="0"/>
          <a:ea typeface="HGS創英角ﾎﾟｯﾌﾟ体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Eras Bold ITC" pitchFamily="34" charset="0"/>
          <a:ea typeface="HGS創英角ﾎﾟｯﾌﾟ体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Eras Bold ITC" pitchFamily="34" charset="0"/>
          <a:ea typeface="HGS創英角ﾎﾟｯﾌﾟ体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Eras Bold ITC" pitchFamily="34" charset="0"/>
          <a:ea typeface="HGS創英角ﾎﾟｯﾌﾟ体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Eras Bold ITC" pitchFamily="34" charset="0"/>
          <a:ea typeface="HGS創英角ﾎﾟｯﾌﾟ体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Eras Bold ITC" pitchFamily="34" charset="0"/>
          <a:ea typeface="HGS創英角ﾎﾟｯﾌﾟ体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Eras Bold ITC" pitchFamily="34" charset="0"/>
          <a:ea typeface="HGS創英角ﾎﾟｯﾌﾟ体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kumimoji="1"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kumimoji="1" sz="2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kumimoji="1"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スライド番号プレースホルダ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BB4824-C9F7-449D-ABBA-25CEE4A81BC7}" type="slidenum">
              <a:rPr lang="en-US" altLang="ja-JP" smtClean="0"/>
              <a:pPr/>
              <a:t>1</a:t>
            </a:fld>
            <a:endParaRPr lang="en-US" altLang="ja-JP" smtClean="0"/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620688"/>
            <a:ext cx="9145588" cy="720726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400" b="1" dirty="0" smtClean="0">
                <a:latin typeface="+mn-ea"/>
                <a:ea typeface="+mn-ea"/>
              </a:rPr>
              <a:t>Tuner performance </a:t>
            </a:r>
            <a:br>
              <a:rPr lang="en-US" altLang="ja-JP" sz="4400" b="1" dirty="0" smtClean="0">
                <a:latin typeface="+mn-ea"/>
                <a:ea typeface="+mn-ea"/>
              </a:rPr>
            </a:br>
            <a:r>
              <a:rPr lang="en-US" altLang="ja-JP" sz="4400" b="1" dirty="0" smtClean="0">
                <a:latin typeface="+mn-ea"/>
                <a:ea typeface="+mn-ea"/>
              </a:rPr>
              <a:t>with LLRF control at KEK</a:t>
            </a:r>
            <a:endParaRPr lang="ja-JP" altLang="en-US" sz="4400" b="1" dirty="0" smtClean="0">
              <a:latin typeface="+mn-ea"/>
              <a:ea typeface="+mn-ea"/>
            </a:endParaRPr>
          </a:p>
        </p:txBody>
      </p:sp>
      <p:sp>
        <p:nvSpPr>
          <p:cNvPr id="398363" name="Text Box 27"/>
          <p:cNvSpPr txBox="1">
            <a:spLocks noChangeArrowheads="1"/>
          </p:cNvSpPr>
          <p:nvPr/>
        </p:nvSpPr>
        <p:spPr bwMode="auto">
          <a:xfrm>
            <a:off x="1691679" y="1628800"/>
            <a:ext cx="5365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3600" b="1" i="1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Shin MICHIZONO (KEK)</a:t>
            </a:r>
          </a:p>
        </p:txBody>
      </p:sp>
      <p:sp>
        <p:nvSpPr>
          <p:cNvPr id="6149" name="フッター プレースホルダ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/>
              <a:t>Dec.07 TTC Beijing (Michizono)</a:t>
            </a:r>
            <a:endParaRPr lang="en-US" altLang="ja-JP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485255" y="2354933"/>
            <a:ext cx="3778599" cy="3924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S1G (RDR configuration)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- Detuning monitor</a:t>
            </a:r>
          </a:p>
          <a:p>
            <a:r>
              <a:rPr kumimoji="1" lang="en-US" altLang="ja-JP" sz="2400" dirty="0"/>
              <a:t> </a:t>
            </a:r>
            <a:r>
              <a:rPr kumimoji="1" lang="en-US" altLang="ja-JP" sz="2400" dirty="0" smtClean="0"/>
              <a:t>- Tuner control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- LLRF performance</a:t>
            </a:r>
            <a:endParaRPr kumimoji="1" lang="en-US" altLang="ja-JP" sz="2400" dirty="0" smtClean="0"/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- </a:t>
            </a:r>
            <a:r>
              <a:rPr lang="en-US" altLang="ja-JP" sz="2400" dirty="0" err="1" smtClean="0"/>
              <a:t>Microphinics</a:t>
            </a:r>
            <a:endParaRPr lang="en-US" altLang="ja-JP" sz="2400" dirty="0" smtClean="0"/>
          </a:p>
          <a:p>
            <a:r>
              <a:rPr kumimoji="1" lang="en-US" altLang="ja-JP" sz="2400" dirty="0"/>
              <a:t> </a:t>
            </a:r>
            <a:r>
              <a:rPr kumimoji="1" lang="en-US" altLang="ja-JP" sz="2400" dirty="0" smtClean="0"/>
              <a:t>- Detuning and Quench</a:t>
            </a:r>
          </a:p>
          <a:p>
            <a:endParaRPr kumimoji="1" lang="en-US" altLang="ja-JP" sz="900" dirty="0" smtClean="0"/>
          </a:p>
          <a:p>
            <a:r>
              <a:rPr lang="en-US" altLang="ja-JP" sz="2400" dirty="0" smtClean="0"/>
              <a:t>S1G (DRFS configuration)</a:t>
            </a:r>
          </a:p>
          <a:p>
            <a:r>
              <a:rPr kumimoji="1" lang="en-US" altLang="ja-JP" sz="2400" dirty="0"/>
              <a:t> </a:t>
            </a:r>
            <a:r>
              <a:rPr lang="en-US" altLang="ja-JP" sz="2400" dirty="0" smtClean="0"/>
              <a:t>- Detuning monitor</a:t>
            </a:r>
          </a:p>
          <a:p>
            <a:r>
              <a:rPr lang="en-US" altLang="ja-JP" sz="2400" dirty="0"/>
              <a:t> - LLRF performance</a:t>
            </a:r>
            <a:endParaRPr lang="en-US" altLang="ja-JP" sz="2400" dirty="0" smtClean="0"/>
          </a:p>
          <a:p>
            <a:r>
              <a:rPr kumimoji="1" lang="en-US" altLang="ja-JP" sz="2400" dirty="0"/>
              <a:t> </a:t>
            </a:r>
            <a:r>
              <a:rPr kumimoji="1" lang="en-US" altLang="ja-JP" sz="2400" dirty="0" smtClean="0"/>
              <a:t>- Adaptive tuner control</a:t>
            </a:r>
            <a:endParaRPr kumimoji="1" lang="ja-JP" altLang="en-US" sz="2400" dirty="0"/>
          </a:p>
        </p:txBody>
      </p:sp>
    </p:spTree>
  </p:cSld>
  <p:clrMapOvr>
    <a:masterClrMapping/>
  </p:clrMapOvr>
  <p:transition advTm="4144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5588" cy="5921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b="1" dirty="0" smtClean="0">
                <a:latin typeface="+mn-ea"/>
                <a:ea typeface="+mn-ea"/>
              </a:rPr>
              <a:t>RF stabilities during 2H operation</a:t>
            </a:r>
            <a:endParaRPr lang="ja-JP" altLang="en-US" b="1" dirty="0" smtClean="0">
              <a:latin typeface="+mn-ea"/>
              <a:ea typeface="+mn-ea"/>
            </a:endParaRPr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14340" name="スライド番号プレースホルダ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A921FCD-5518-4386-AE1C-2A3095F9E87A}" type="slidenum">
              <a:rPr lang="en-US" altLang="ja-JP" smtClean="0"/>
              <a:pPr/>
              <a:t>10</a:t>
            </a:fld>
            <a:endParaRPr lang="en-US" altLang="ja-JP" smtClean="0"/>
          </a:p>
        </p:txBody>
      </p:sp>
      <p:sp>
        <p:nvSpPr>
          <p:cNvPr id="14341" name="フッター プレースホルダ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/>
              <a:t>Dec.07 TTC Beijing (Michizono)</a:t>
            </a:r>
            <a:endParaRPr lang="en-US" altLang="ja-JP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850" y="765175"/>
            <a:ext cx="7740650" cy="3683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buClr>
                <a:schemeClr val="tx2">
                  <a:lumMod val="75000"/>
                </a:schemeClr>
              </a:buClr>
              <a:buFont typeface="Wingdings" pitchFamily="2" charset="2"/>
              <a:buChar char="l"/>
              <a:defRPr/>
            </a:pPr>
            <a:r>
              <a:rPr lang="en-US" altLang="ja-JP" sz="1800" dirty="0">
                <a:latin typeface="+mn-lt"/>
                <a:ea typeface="+mn-ea"/>
              </a:rPr>
              <a:t> Vector sum amplitude and phase are kept constant during 2H operation.</a:t>
            </a:r>
          </a:p>
        </p:txBody>
      </p:sp>
      <p:pic>
        <p:nvPicPr>
          <p:cNvPr id="14343" name="図 9" descr="data101215FBcPCI2B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196975"/>
            <a:ext cx="7488238" cy="48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直線矢印コネクタ 2"/>
          <p:cNvCxnSpPr/>
          <p:nvPr/>
        </p:nvCxnSpPr>
        <p:spPr bwMode="auto">
          <a:xfrm flipV="1">
            <a:off x="7236296" y="2060848"/>
            <a:ext cx="0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4" name="テキスト ボックス 3"/>
          <p:cNvSpPr txBox="1"/>
          <p:nvPr/>
        </p:nvSpPr>
        <p:spPr>
          <a:xfrm>
            <a:off x="7426424" y="2174376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0.04%</a:t>
            </a:r>
            <a:endParaRPr kumimoji="1" lang="ja-JP" altLang="en-US" dirty="0"/>
          </a:p>
        </p:txBody>
      </p:sp>
    </p:spTree>
  </p:cSld>
  <p:clrMapOvr>
    <a:masterClrMapping/>
  </p:clrMapOvr>
  <p:transition advTm="4144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スライド番号プレースホルダ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BB4824-C9F7-449D-ABBA-25CEE4A81BC7}" type="slidenum">
              <a:rPr lang="en-US" altLang="ja-JP" smtClean="0"/>
              <a:pPr/>
              <a:t>11</a:t>
            </a:fld>
            <a:endParaRPr lang="en-US" altLang="ja-JP" smtClean="0"/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620688"/>
            <a:ext cx="9145588" cy="720726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400" b="1" dirty="0" smtClean="0">
                <a:latin typeface="+mn-ea"/>
                <a:ea typeface="+mn-ea"/>
              </a:rPr>
              <a:t>Tuner performance </a:t>
            </a:r>
            <a:br>
              <a:rPr lang="en-US" altLang="ja-JP" sz="4400" b="1" dirty="0" smtClean="0">
                <a:latin typeface="+mn-ea"/>
                <a:ea typeface="+mn-ea"/>
              </a:rPr>
            </a:br>
            <a:r>
              <a:rPr lang="en-US" altLang="ja-JP" sz="4400" b="1" dirty="0" smtClean="0">
                <a:latin typeface="+mn-ea"/>
                <a:ea typeface="+mn-ea"/>
              </a:rPr>
              <a:t>with LLRF control at KEK</a:t>
            </a:r>
            <a:endParaRPr lang="ja-JP" altLang="en-US" sz="4400" b="1" dirty="0" smtClean="0">
              <a:latin typeface="+mn-ea"/>
              <a:ea typeface="+mn-ea"/>
            </a:endParaRPr>
          </a:p>
        </p:txBody>
      </p:sp>
      <p:sp>
        <p:nvSpPr>
          <p:cNvPr id="398363" name="Text Box 27"/>
          <p:cNvSpPr txBox="1">
            <a:spLocks noChangeArrowheads="1"/>
          </p:cNvSpPr>
          <p:nvPr/>
        </p:nvSpPr>
        <p:spPr bwMode="auto">
          <a:xfrm>
            <a:off x="1691679" y="1628800"/>
            <a:ext cx="5365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3600" b="1" i="1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Shin MICHIZONO (KEK)</a:t>
            </a:r>
          </a:p>
        </p:txBody>
      </p:sp>
      <p:sp>
        <p:nvSpPr>
          <p:cNvPr id="6149" name="フッター プレースホルダ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/>
              <a:t>Dec.07 TTC Beijing (Michizono)</a:t>
            </a:r>
            <a:endParaRPr lang="en-US" altLang="ja-JP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485255" y="2354933"/>
            <a:ext cx="3778599" cy="3924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S1G (RDR configuration)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- Detuning monitor</a:t>
            </a:r>
          </a:p>
          <a:p>
            <a:r>
              <a:rPr kumimoji="1" lang="en-US" altLang="ja-JP" sz="2400" dirty="0"/>
              <a:t> </a:t>
            </a:r>
            <a:r>
              <a:rPr kumimoji="1" lang="en-US" altLang="ja-JP" sz="2400" dirty="0" smtClean="0"/>
              <a:t>- Tuner control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- LLRF performance</a:t>
            </a:r>
            <a:endParaRPr kumimoji="1" lang="en-US" altLang="ja-JP" sz="2400" dirty="0" smtClean="0"/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- </a:t>
            </a:r>
            <a:r>
              <a:rPr lang="en-US" altLang="ja-JP" sz="2400" dirty="0" err="1" smtClean="0">
                <a:solidFill>
                  <a:srgbClr val="FF0000"/>
                </a:solidFill>
              </a:rPr>
              <a:t>Microphinics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r>
              <a:rPr kumimoji="1" lang="en-US" altLang="ja-JP" sz="2400" dirty="0"/>
              <a:t> </a:t>
            </a:r>
            <a:r>
              <a:rPr kumimoji="1" lang="en-US" altLang="ja-JP" sz="2400" dirty="0" smtClean="0"/>
              <a:t>- Detuning and Quench</a:t>
            </a:r>
          </a:p>
          <a:p>
            <a:endParaRPr kumimoji="1" lang="en-US" altLang="ja-JP" sz="900" dirty="0" smtClean="0"/>
          </a:p>
          <a:p>
            <a:r>
              <a:rPr lang="en-US" altLang="ja-JP" sz="2400" dirty="0" smtClean="0"/>
              <a:t>S1G (DRFS configuration)</a:t>
            </a:r>
          </a:p>
          <a:p>
            <a:r>
              <a:rPr kumimoji="1" lang="en-US" altLang="ja-JP" sz="2400" dirty="0"/>
              <a:t> </a:t>
            </a:r>
            <a:r>
              <a:rPr lang="en-US" altLang="ja-JP" sz="2400" dirty="0" smtClean="0"/>
              <a:t>- Detuning monitor</a:t>
            </a:r>
          </a:p>
          <a:p>
            <a:r>
              <a:rPr lang="en-US" altLang="ja-JP" sz="2400" dirty="0"/>
              <a:t> - LLRF performance</a:t>
            </a:r>
            <a:endParaRPr lang="en-US" altLang="ja-JP" sz="2400" dirty="0" smtClean="0"/>
          </a:p>
          <a:p>
            <a:r>
              <a:rPr kumimoji="1" lang="en-US" altLang="ja-JP" sz="2400" dirty="0"/>
              <a:t> </a:t>
            </a:r>
            <a:r>
              <a:rPr kumimoji="1" lang="en-US" altLang="ja-JP" sz="2400" dirty="0" smtClean="0"/>
              <a:t>- Adaptive tuner control</a:t>
            </a:r>
            <a:endParaRPr kumimoji="1" lang="ja-JP" altLang="en-US" sz="2400" dirty="0"/>
          </a:p>
        </p:txBody>
      </p:sp>
      <p:sp>
        <p:nvSpPr>
          <p:cNvPr id="3" name="右矢印 2"/>
          <p:cNvSpPr/>
          <p:nvPr/>
        </p:nvSpPr>
        <p:spPr bwMode="auto">
          <a:xfrm>
            <a:off x="2041425" y="3861048"/>
            <a:ext cx="648072" cy="360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5708118"/>
      </p:ext>
    </p:extLst>
  </p:cSld>
  <p:clrMapOvr>
    <a:masterClrMapping/>
  </p:clrMapOvr>
  <p:transition advTm="4144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5588" cy="5921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b="1" dirty="0" smtClean="0">
                <a:latin typeface="+mn-ea"/>
                <a:ea typeface="+mn-ea"/>
              </a:rPr>
              <a:t>Detuning measurements</a:t>
            </a:r>
            <a:endParaRPr lang="ja-JP" altLang="en-US" b="1" dirty="0" smtClean="0">
              <a:latin typeface="+mn-ea"/>
              <a:ea typeface="+mn-ea"/>
            </a:endParaRPr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15364" name="スライド番号プレースホルダ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637D78-0F3D-4EA3-B24A-114D6104121C}" type="slidenum">
              <a:rPr lang="en-US" altLang="ja-JP" smtClean="0"/>
              <a:pPr/>
              <a:t>12</a:t>
            </a:fld>
            <a:endParaRPr lang="en-US" altLang="ja-JP" smtClean="0"/>
          </a:p>
        </p:txBody>
      </p:sp>
      <p:sp>
        <p:nvSpPr>
          <p:cNvPr id="15365" name="フッター プレースホルダ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/>
              <a:t>Dec.07 TTC Beijing (Michizono)</a:t>
            </a:r>
            <a:endParaRPr lang="en-US" altLang="ja-JP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283968" y="980728"/>
            <a:ext cx="4860032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Clr>
                <a:schemeClr val="tx2">
                  <a:lumMod val="75000"/>
                </a:schemeClr>
              </a:buClr>
              <a:buFont typeface="Wingdings" pitchFamily="2" charset="2"/>
              <a:buChar char="l"/>
              <a:defRPr/>
            </a:pPr>
            <a:r>
              <a:rPr lang="en-US" altLang="ja-JP" sz="1800" dirty="0"/>
              <a:t> Amplitude decay (after </a:t>
            </a:r>
            <a:r>
              <a:rPr lang="en-US" altLang="ja-JP" sz="1800" dirty="0" err="1"/>
              <a:t>rf</a:t>
            </a:r>
            <a:r>
              <a:rPr lang="en-US" altLang="ja-JP" sz="1800" dirty="0"/>
              <a:t> off) -&gt; </a:t>
            </a:r>
            <a:r>
              <a:rPr lang="en-US" altLang="ja-JP" sz="1800" dirty="0" err="1"/>
              <a:t>Ql</a:t>
            </a:r>
            <a:endParaRPr lang="en-US" altLang="ja-JP" sz="1800" dirty="0"/>
          </a:p>
          <a:p>
            <a:pPr>
              <a:buClr>
                <a:schemeClr val="tx2">
                  <a:lumMod val="75000"/>
                </a:schemeClr>
              </a:buClr>
              <a:defRPr/>
            </a:pPr>
            <a:r>
              <a:rPr lang="en-US" altLang="ja-JP" sz="1800" dirty="0" smtClean="0">
                <a:latin typeface="+mn-lt"/>
                <a:ea typeface="+mn-ea"/>
              </a:rPr>
              <a:t> </a:t>
            </a:r>
          </a:p>
          <a:p>
            <a:pPr>
              <a:buClr>
                <a:schemeClr val="tx2">
                  <a:lumMod val="75000"/>
                </a:schemeClr>
              </a:buClr>
              <a:buFont typeface="Wingdings" pitchFamily="2" charset="2"/>
              <a:buChar char="l"/>
              <a:defRPr/>
            </a:pPr>
            <a:r>
              <a:rPr lang="en-US" altLang="ja-JP" sz="1800" dirty="0" smtClean="0">
                <a:latin typeface="+mn-lt"/>
                <a:ea typeface="+mn-ea"/>
              </a:rPr>
              <a:t> Phase change (after </a:t>
            </a:r>
            <a:r>
              <a:rPr lang="en-US" altLang="ja-JP" sz="1800" dirty="0" err="1" smtClean="0">
                <a:latin typeface="+mn-lt"/>
                <a:ea typeface="+mn-ea"/>
              </a:rPr>
              <a:t>rf</a:t>
            </a:r>
            <a:r>
              <a:rPr lang="en-US" altLang="ja-JP" sz="1800" dirty="0" smtClean="0">
                <a:latin typeface="+mn-lt"/>
                <a:ea typeface="+mn-ea"/>
              </a:rPr>
              <a:t> off) -&gt; detuning</a:t>
            </a:r>
          </a:p>
        </p:txBody>
      </p:sp>
      <p:pic>
        <p:nvPicPr>
          <p:cNvPr id="10" name="Picture 40" descr="1107_fig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1352" y="2852936"/>
            <a:ext cx="5832648" cy="378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ca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16" t="1099" r="47723" b="49306"/>
          <a:stretch>
            <a:fillRect/>
          </a:stretch>
        </p:blipFill>
        <p:spPr bwMode="auto">
          <a:xfrm>
            <a:off x="0" y="980728"/>
            <a:ext cx="3284538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538163" y="3031778"/>
            <a:ext cx="57785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1149350" y="1350616"/>
            <a:ext cx="0" cy="1863725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2339975" y="1342678"/>
            <a:ext cx="0" cy="1863725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>
            <a:off x="528638" y="1350616"/>
            <a:ext cx="0" cy="1863725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490538" y="2660303"/>
            <a:ext cx="7159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/>
              <a:t>0.5 ms</a:t>
            </a:r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>
            <a:off x="1169988" y="3039716"/>
            <a:ext cx="11731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1441450" y="2650778"/>
            <a:ext cx="568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/>
              <a:t>1 ms</a:t>
            </a:r>
          </a:p>
        </p:txBody>
      </p:sp>
      <p:sp>
        <p:nvSpPr>
          <p:cNvPr id="20" name="Line 23"/>
          <p:cNvSpPr>
            <a:spLocks noChangeShapeType="1"/>
          </p:cNvSpPr>
          <p:nvPr/>
        </p:nvSpPr>
        <p:spPr bwMode="auto">
          <a:xfrm>
            <a:off x="2341563" y="1066453"/>
            <a:ext cx="0" cy="249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2101850" y="796578"/>
            <a:ext cx="8239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/>
              <a:t>RF OFF</a:t>
            </a:r>
          </a:p>
        </p:txBody>
      </p:sp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1350963" y="1022003"/>
            <a:ext cx="638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/>
              <a:t>cavity</a:t>
            </a:r>
          </a:p>
        </p:txBody>
      </p:sp>
      <p:sp>
        <p:nvSpPr>
          <p:cNvPr id="23" name="右中かっこ 22"/>
          <p:cNvSpPr/>
          <p:nvPr/>
        </p:nvSpPr>
        <p:spPr>
          <a:xfrm rot="-1200000">
            <a:off x="2418218" y="1313871"/>
            <a:ext cx="142238" cy="251517"/>
          </a:xfrm>
          <a:prstGeom prst="rightBrace">
            <a:avLst/>
          </a:prstGeom>
          <a:ln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03358" y="1350616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Filling</a:t>
            </a:r>
            <a:endParaRPr kumimoji="1" lang="ja-JP" altLang="en-US" sz="12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350362" y="1351831"/>
            <a:ext cx="697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Flat top</a:t>
            </a:r>
            <a:endParaRPr kumimoji="1" lang="ja-JP" altLang="en-US" sz="1200" dirty="0"/>
          </a:p>
        </p:txBody>
      </p:sp>
      <p:sp>
        <p:nvSpPr>
          <p:cNvPr id="26" name="角丸四角形 25"/>
          <p:cNvSpPr/>
          <p:nvPr/>
        </p:nvSpPr>
        <p:spPr bwMode="auto">
          <a:xfrm>
            <a:off x="3131840" y="2708920"/>
            <a:ext cx="2952328" cy="3960440"/>
          </a:xfrm>
          <a:prstGeom prst="roundRect">
            <a:avLst/>
          </a:prstGeom>
          <a:solidFill>
            <a:srgbClr val="83E1FF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50" charset="-128"/>
            </a:endParaRPr>
          </a:p>
        </p:txBody>
      </p:sp>
      <p:sp>
        <p:nvSpPr>
          <p:cNvPr id="27" name="下矢印 26"/>
          <p:cNvSpPr/>
          <p:nvPr/>
        </p:nvSpPr>
        <p:spPr bwMode="auto">
          <a:xfrm rot="18688022">
            <a:off x="2995094" y="1260727"/>
            <a:ext cx="504056" cy="159197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50" charset="-128"/>
            </a:endParaRPr>
          </a:p>
        </p:txBody>
      </p:sp>
    </p:spTree>
  </p:cSld>
  <p:clrMapOvr>
    <a:masterClrMapping/>
  </p:clrMapOvr>
  <p:transition advTm="414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5588" cy="5921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b="1" dirty="0" smtClean="0">
                <a:latin typeface="+mn-ea"/>
                <a:ea typeface="+mn-ea"/>
              </a:rPr>
              <a:t>Detuning change during 2H operation</a:t>
            </a:r>
            <a:endParaRPr lang="ja-JP" altLang="en-US" b="1" dirty="0" smtClean="0">
              <a:latin typeface="+mn-ea"/>
              <a:ea typeface="+mn-ea"/>
            </a:endParaRP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16388" name="スライド番号プレースホルダ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1B66FB-2413-48F7-BB07-BF56D80B49D7}" type="slidenum">
              <a:rPr lang="en-US" altLang="ja-JP" smtClean="0"/>
              <a:pPr/>
              <a:t>13</a:t>
            </a:fld>
            <a:endParaRPr lang="en-US" altLang="ja-JP" smtClean="0"/>
          </a:p>
        </p:txBody>
      </p:sp>
      <p:sp>
        <p:nvSpPr>
          <p:cNvPr id="16389" name="フッター プレースホルダ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/>
              <a:t>Dec.07 TTC Beijing (Michizono)</a:t>
            </a:r>
            <a:endParaRPr lang="en-US" altLang="ja-JP"/>
          </a:p>
        </p:txBody>
      </p:sp>
      <p:sp>
        <p:nvSpPr>
          <p:cNvPr id="14" name="円/楕円 13"/>
          <p:cNvSpPr/>
          <p:nvPr/>
        </p:nvSpPr>
        <p:spPr bwMode="auto">
          <a:xfrm>
            <a:off x="7308850" y="2565400"/>
            <a:ext cx="576263" cy="792163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92" name="テキスト ボックス 14"/>
          <p:cNvSpPr txBox="1">
            <a:spLocks noChangeArrowheads="1"/>
          </p:cNvSpPr>
          <p:nvPr/>
        </p:nvSpPr>
        <p:spPr bwMode="auto">
          <a:xfrm>
            <a:off x="7667625" y="1989138"/>
            <a:ext cx="9413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>
                <a:solidFill>
                  <a:srgbClr val="FF0000"/>
                </a:solidFill>
              </a:rPr>
              <a:t>quench</a:t>
            </a:r>
            <a:endParaRPr lang="ja-JP" altLang="en-US" sz="1800">
              <a:solidFill>
                <a:srgbClr val="FF0000"/>
              </a:solidFill>
            </a:endParaRPr>
          </a:p>
        </p:txBody>
      </p:sp>
      <p:pic>
        <p:nvPicPr>
          <p:cNvPr id="16393" name="図 9" descr="data101215FBcPCI2B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28600" y="981075"/>
            <a:ext cx="10729192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テキスト ボックス 10"/>
          <p:cNvSpPr txBox="1"/>
          <p:nvPr/>
        </p:nvSpPr>
        <p:spPr>
          <a:xfrm>
            <a:off x="1258888" y="6021388"/>
            <a:ext cx="7058025" cy="646331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buClr>
                <a:schemeClr val="tx2">
                  <a:lumMod val="75000"/>
                </a:schemeClr>
              </a:buClr>
              <a:buFont typeface="Wingdings" pitchFamily="2" charset="2"/>
              <a:buChar char="l"/>
              <a:defRPr/>
            </a:pPr>
            <a:r>
              <a:rPr lang="en-US" altLang="ja-JP" sz="1800" dirty="0">
                <a:latin typeface="+mn-lt"/>
                <a:ea typeface="+mn-ea"/>
              </a:rPr>
              <a:t> </a:t>
            </a:r>
            <a:r>
              <a:rPr lang="en-US" altLang="ja-JP" sz="1800" dirty="0" smtClean="0">
                <a:latin typeface="+mn-lt"/>
                <a:ea typeface="+mn-ea"/>
              </a:rPr>
              <a:t>Similar tendency with He pressure</a:t>
            </a:r>
          </a:p>
          <a:p>
            <a:pPr>
              <a:buClr>
                <a:schemeClr val="tx2">
                  <a:lumMod val="75000"/>
                </a:schemeClr>
              </a:buClr>
              <a:buFont typeface="Wingdings" pitchFamily="2" charset="2"/>
              <a:buChar char="l"/>
              <a:defRPr/>
            </a:pPr>
            <a:r>
              <a:rPr lang="en-US" altLang="ja-JP" sz="1800" dirty="0">
                <a:latin typeface="+mn-lt"/>
                <a:ea typeface="+mn-ea"/>
              </a:rPr>
              <a:t> </a:t>
            </a:r>
            <a:r>
              <a:rPr lang="en-US" altLang="ja-JP" sz="1800" dirty="0" smtClean="0">
                <a:latin typeface="+mn-lt"/>
                <a:ea typeface="+mn-ea"/>
              </a:rPr>
              <a:t>Rather </a:t>
            </a:r>
            <a:r>
              <a:rPr lang="en-US" altLang="ja-JP" sz="1800" dirty="0">
                <a:latin typeface="+mn-lt"/>
                <a:ea typeface="+mn-ea"/>
              </a:rPr>
              <a:t>stiff at A-1~4. (~1/4 compared with C-1~4)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403648" y="1984772"/>
            <a:ext cx="804579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solidFill>
                  <a:srgbClr val="FF0000"/>
                </a:solidFill>
              </a:rPr>
              <a:t>25 MV/m                                                    18 MV/m                         29 MV/m</a:t>
            </a:r>
          </a:p>
          <a:p>
            <a:endParaRPr lang="en-US" altLang="ja-JP" sz="1800" dirty="0" smtClean="0">
              <a:solidFill>
                <a:srgbClr val="FF0000"/>
              </a:solidFill>
            </a:endParaRPr>
          </a:p>
          <a:p>
            <a:endParaRPr kumimoji="1" lang="en-US" altLang="ja-JP" sz="1800" dirty="0" smtClean="0">
              <a:solidFill>
                <a:srgbClr val="FF0000"/>
              </a:solidFill>
            </a:endParaRPr>
          </a:p>
          <a:p>
            <a:endParaRPr lang="en-US" altLang="ja-JP" sz="1800" dirty="0" smtClean="0">
              <a:solidFill>
                <a:srgbClr val="FF0000"/>
              </a:solidFill>
            </a:endParaRPr>
          </a:p>
          <a:p>
            <a:endParaRPr kumimoji="1" lang="en-US" altLang="ja-JP" sz="1800" dirty="0" smtClean="0">
              <a:solidFill>
                <a:srgbClr val="FF0000"/>
              </a:solidFill>
            </a:endParaRPr>
          </a:p>
          <a:p>
            <a:endParaRPr lang="en-US" altLang="ja-JP" sz="1800" dirty="0" smtClean="0">
              <a:solidFill>
                <a:srgbClr val="FF0000"/>
              </a:solidFill>
            </a:endParaRPr>
          </a:p>
          <a:p>
            <a:endParaRPr kumimoji="1" lang="en-US" altLang="ja-JP" sz="1800" dirty="0" smtClean="0">
              <a:solidFill>
                <a:srgbClr val="FF0000"/>
              </a:solidFill>
            </a:endParaRPr>
          </a:p>
          <a:p>
            <a:r>
              <a:rPr lang="en-US" altLang="ja-JP" sz="1800" dirty="0" smtClean="0">
                <a:solidFill>
                  <a:srgbClr val="FF0000"/>
                </a:solidFill>
              </a:rPr>
              <a:t>16 MV/m                37 MV/m                32 MV/m</a:t>
            </a:r>
            <a:r>
              <a:rPr kumimoji="1" lang="en-US" altLang="ja-JP" sz="1800" dirty="0" smtClean="0">
                <a:solidFill>
                  <a:srgbClr val="FF0000"/>
                </a:solidFill>
              </a:rPr>
              <a:t>                         21 MV/m</a:t>
            </a:r>
            <a:endParaRPr kumimoji="1" lang="ja-JP" altLang="en-US" sz="1800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971550" y="692150"/>
            <a:ext cx="7056438" cy="3698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buClr>
                <a:schemeClr val="tx2">
                  <a:lumMod val="75000"/>
                </a:schemeClr>
              </a:buClr>
              <a:buFont typeface="Wingdings" pitchFamily="2" charset="2"/>
              <a:buChar char="l"/>
              <a:defRPr/>
            </a:pPr>
            <a:r>
              <a:rPr lang="en-US" altLang="ja-JP" sz="1800" dirty="0">
                <a:latin typeface="+mn-lt"/>
                <a:ea typeface="+mn-ea"/>
              </a:rPr>
              <a:t> </a:t>
            </a:r>
            <a:r>
              <a:rPr lang="en-US" altLang="ja-JP" sz="1800" dirty="0" smtClean="0">
                <a:latin typeface="+mn-lt"/>
                <a:ea typeface="+mn-ea"/>
              </a:rPr>
              <a:t>Detuning depends on cavity structure.</a:t>
            </a:r>
            <a:endParaRPr lang="en-US" altLang="ja-JP" sz="1800" dirty="0">
              <a:latin typeface="+mn-lt"/>
              <a:ea typeface="+mn-e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3460"/>
          <a:stretch/>
        </p:blipFill>
        <p:spPr bwMode="auto">
          <a:xfrm>
            <a:off x="2401730" y="1062038"/>
            <a:ext cx="2082962" cy="251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3203848" y="1196752"/>
            <a:ext cx="15808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He pressure</a:t>
            </a:r>
            <a:endParaRPr kumimoji="1" lang="ja-JP" altLang="en-US" sz="2000" dirty="0"/>
          </a:p>
        </p:txBody>
      </p:sp>
    </p:spTree>
  </p:cSld>
  <p:clrMapOvr>
    <a:masterClrMapping/>
  </p:clrMapOvr>
  <p:transition advTm="414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Dec.07 TTC Beijing (Michizono)</a:t>
            </a:r>
            <a:endParaRPr lang="en-US" altLang="ja-JP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C1C1B2-BD0C-4810-85C8-23A3375E8A93}" type="slidenum">
              <a:rPr lang="en-US" altLang="ja-JP" smtClean="0"/>
              <a:pPr>
                <a:defRPr/>
              </a:pPr>
              <a:t>14</a:t>
            </a:fld>
            <a:endParaRPr lang="en-US" altLang="ja-JP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266971" cy="5036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6732240" y="5517232"/>
            <a:ext cx="2064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From E. </a:t>
            </a:r>
            <a:r>
              <a:rPr kumimoji="1" lang="en-US" altLang="ja-JP" sz="2400" dirty="0" err="1" smtClean="0"/>
              <a:t>Kako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1644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5588" cy="5921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b="1" dirty="0" smtClean="0">
                <a:latin typeface="+mn-ea"/>
                <a:ea typeface="+mn-ea"/>
              </a:rPr>
              <a:t>Detuning change during 2H operation</a:t>
            </a:r>
            <a:endParaRPr lang="ja-JP" altLang="en-US" b="1" dirty="0" smtClean="0">
              <a:latin typeface="+mn-ea"/>
              <a:ea typeface="+mn-ea"/>
            </a:endParaRP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16388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2700338" y="6333325"/>
            <a:ext cx="2133600" cy="260350"/>
          </a:xfrm>
          <a:noFill/>
        </p:spPr>
        <p:txBody>
          <a:bodyPr/>
          <a:lstStyle/>
          <a:p>
            <a:fld id="{DF1B66FB-2413-48F7-BB07-BF56D80B49D7}" type="slidenum">
              <a:rPr lang="en-US" altLang="ja-JP" smtClean="0"/>
              <a:pPr/>
              <a:t>15</a:t>
            </a:fld>
            <a:endParaRPr lang="en-US" altLang="ja-JP" smtClean="0"/>
          </a:p>
        </p:txBody>
      </p:sp>
      <p:sp>
        <p:nvSpPr>
          <p:cNvPr id="16389" name="フッター プレースホルダ 7"/>
          <p:cNvSpPr>
            <a:spLocks noGrp="1"/>
          </p:cNvSpPr>
          <p:nvPr>
            <p:ph type="ftr" sz="quarter" idx="11"/>
          </p:nvPr>
        </p:nvSpPr>
        <p:spPr>
          <a:xfrm>
            <a:off x="5292725" y="6452443"/>
            <a:ext cx="3706813" cy="288925"/>
          </a:xfrm>
          <a:noFill/>
        </p:spPr>
        <p:txBody>
          <a:bodyPr/>
          <a:lstStyle/>
          <a:p>
            <a:r>
              <a:rPr lang="en-US" altLang="ja-JP" dirty="0" smtClean="0"/>
              <a:t>Dec.07 TTC Beijing (</a:t>
            </a:r>
            <a:r>
              <a:rPr lang="en-US" altLang="ja-JP" dirty="0" err="1" smtClean="0"/>
              <a:t>Michizono</a:t>
            </a:r>
            <a:r>
              <a:rPr lang="en-US" altLang="ja-JP" dirty="0" smtClean="0"/>
              <a:t>)</a:t>
            </a:r>
            <a:endParaRPr lang="en-US" altLang="ja-JP" dirty="0"/>
          </a:p>
        </p:txBody>
      </p:sp>
      <p:sp>
        <p:nvSpPr>
          <p:cNvPr id="14" name="円/楕円 13"/>
          <p:cNvSpPr/>
          <p:nvPr/>
        </p:nvSpPr>
        <p:spPr bwMode="auto">
          <a:xfrm>
            <a:off x="7308850" y="2301075"/>
            <a:ext cx="576263" cy="792163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92" name="テキスト ボックス 14"/>
          <p:cNvSpPr txBox="1">
            <a:spLocks noChangeArrowheads="1"/>
          </p:cNvSpPr>
          <p:nvPr/>
        </p:nvSpPr>
        <p:spPr bwMode="auto">
          <a:xfrm>
            <a:off x="7667625" y="1724813"/>
            <a:ext cx="9413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>
                <a:solidFill>
                  <a:srgbClr val="FF0000"/>
                </a:solidFill>
              </a:rPr>
              <a:t>quench</a:t>
            </a:r>
            <a:endParaRPr lang="ja-JP" altLang="en-US" sz="1800">
              <a:solidFill>
                <a:srgbClr val="FF0000"/>
              </a:solidFill>
            </a:endParaRPr>
          </a:p>
        </p:txBody>
      </p:sp>
      <p:pic>
        <p:nvPicPr>
          <p:cNvPr id="16393" name="図 9" descr="data101215FBcPCI2B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28600" y="716750"/>
            <a:ext cx="10729192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テキスト ボックス 10"/>
          <p:cNvSpPr txBox="1"/>
          <p:nvPr/>
        </p:nvSpPr>
        <p:spPr>
          <a:xfrm>
            <a:off x="251520" y="5757063"/>
            <a:ext cx="8892480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Clr>
                <a:schemeClr val="tx2">
                  <a:lumMod val="75000"/>
                </a:schemeClr>
              </a:buClr>
              <a:buFont typeface="Wingdings" pitchFamily="2" charset="2"/>
              <a:buChar char="l"/>
              <a:defRPr/>
            </a:pPr>
            <a:r>
              <a:rPr lang="en-US" altLang="ja-JP" sz="1800" dirty="0">
                <a:latin typeface="+mn-lt"/>
                <a:ea typeface="+mn-ea"/>
              </a:rPr>
              <a:t> </a:t>
            </a:r>
            <a:r>
              <a:rPr lang="en-US" altLang="ja-JP" sz="1800" dirty="0" smtClean="0">
                <a:latin typeface="+mn-lt"/>
                <a:ea typeface="+mn-ea"/>
              </a:rPr>
              <a:t>The measured detuning is ~1/10 of expected detuning from He pressure change.</a:t>
            </a:r>
          </a:p>
          <a:p>
            <a:pPr>
              <a:buClr>
                <a:schemeClr val="tx2">
                  <a:lumMod val="75000"/>
                </a:schemeClr>
              </a:buClr>
              <a:buFont typeface="Wingdings" pitchFamily="2" charset="2"/>
              <a:buChar char="l"/>
              <a:defRPr/>
            </a:pPr>
            <a:r>
              <a:rPr lang="en-US" altLang="ja-JP" sz="1800" dirty="0">
                <a:latin typeface="+mn-lt"/>
                <a:ea typeface="+mn-ea"/>
              </a:rPr>
              <a:t> </a:t>
            </a:r>
            <a:r>
              <a:rPr lang="en-US" altLang="ja-JP" sz="1800" dirty="0" smtClean="0">
                <a:latin typeface="+mn-lt"/>
                <a:ea typeface="+mn-ea"/>
              </a:rPr>
              <a:t>Non-linearity of pressure dependence, combination with Lorentz </a:t>
            </a:r>
            <a:r>
              <a:rPr lang="en-US" altLang="ja-JP" sz="1800" dirty="0" err="1" smtClean="0">
                <a:latin typeface="+mn-lt"/>
                <a:ea typeface="+mn-ea"/>
              </a:rPr>
              <a:t>forece</a:t>
            </a:r>
            <a:r>
              <a:rPr lang="en-US" altLang="ja-JP" sz="1800" dirty="0" smtClean="0">
                <a:latin typeface="+mn-lt"/>
                <a:ea typeface="+mn-ea"/>
              </a:rPr>
              <a:t> detuning could be the reasons of them.</a:t>
            </a:r>
            <a:endParaRPr lang="en-US" altLang="ja-JP" sz="1800" dirty="0">
              <a:latin typeface="+mn-lt"/>
              <a:ea typeface="+mn-ea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403648" y="1720447"/>
            <a:ext cx="804579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solidFill>
                  <a:srgbClr val="FF0000"/>
                </a:solidFill>
              </a:rPr>
              <a:t>25 MV/m                                                    18 MV/m                         29 MV/m</a:t>
            </a:r>
          </a:p>
          <a:p>
            <a:endParaRPr lang="en-US" altLang="ja-JP" sz="1800" dirty="0" smtClean="0">
              <a:solidFill>
                <a:srgbClr val="FF0000"/>
              </a:solidFill>
            </a:endParaRPr>
          </a:p>
          <a:p>
            <a:endParaRPr kumimoji="1" lang="en-US" altLang="ja-JP" sz="1800" dirty="0" smtClean="0">
              <a:solidFill>
                <a:srgbClr val="FF0000"/>
              </a:solidFill>
            </a:endParaRPr>
          </a:p>
          <a:p>
            <a:endParaRPr lang="en-US" altLang="ja-JP" sz="1800" dirty="0" smtClean="0">
              <a:solidFill>
                <a:srgbClr val="FF0000"/>
              </a:solidFill>
            </a:endParaRPr>
          </a:p>
          <a:p>
            <a:endParaRPr kumimoji="1" lang="en-US" altLang="ja-JP" sz="1800" dirty="0" smtClean="0">
              <a:solidFill>
                <a:srgbClr val="FF0000"/>
              </a:solidFill>
            </a:endParaRPr>
          </a:p>
          <a:p>
            <a:endParaRPr lang="en-US" altLang="ja-JP" sz="1800" dirty="0" smtClean="0">
              <a:solidFill>
                <a:srgbClr val="FF0000"/>
              </a:solidFill>
            </a:endParaRPr>
          </a:p>
          <a:p>
            <a:endParaRPr kumimoji="1" lang="en-US" altLang="ja-JP" sz="1800" dirty="0" smtClean="0">
              <a:solidFill>
                <a:srgbClr val="FF0000"/>
              </a:solidFill>
            </a:endParaRPr>
          </a:p>
          <a:p>
            <a:r>
              <a:rPr lang="en-US" altLang="ja-JP" sz="1800" dirty="0" smtClean="0">
                <a:solidFill>
                  <a:srgbClr val="FF0000"/>
                </a:solidFill>
              </a:rPr>
              <a:t>16 MV/m                37 MV/m                32 MV/m</a:t>
            </a:r>
            <a:r>
              <a:rPr kumimoji="1" lang="en-US" altLang="ja-JP" sz="1800" dirty="0" smtClean="0">
                <a:solidFill>
                  <a:srgbClr val="FF0000"/>
                </a:solidFill>
              </a:rPr>
              <a:t>                         21 MV/m</a:t>
            </a:r>
            <a:endParaRPr kumimoji="1" lang="ja-JP" altLang="en-US" sz="18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3460"/>
          <a:stretch/>
        </p:blipFill>
        <p:spPr bwMode="auto">
          <a:xfrm>
            <a:off x="2401730" y="797713"/>
            <a:ext cx="2082962" cy="251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3203848" y="932427"/>
            <a:ext cx="15808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He pressure</a:t>
            </a:r>
            <a:endParaRPr kumimoji="1" lang="ja-JP" altLang="en-US" sz="2000" dirty="0"/>
          </a:p>
        </p:txBody>
      </p:sp>
      <p:cxnSp>
        <p:nvCxnSpPr>
          <p:cNvPr id="3" name="直線矢印コネクタ 2"/>
          <p:cNvCxnSpPr/>
          <p:nvPr/>
        </p:nvCxnSpPr>
        <p:spPr bwMode="auto">
          <a:xfrm flipV="1">
            <a:off x="4355976" y="1332537"/>
            <a:ext cx="0" cy="7605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テキスト ボックス 3"/>
          <p:cNvSpPr txBox="1"/>
          <p:nvPr/>
        </p:nvSpPr>
        <p:spPr>
          <a:xfrm>
            <a:off x="3659101" y="1435826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/>
              <a:t>150 Pa</a:t>
            </a:r>
            <a:endParaRPr kumimoji="1" lang="ja-JP" altLang="en-US" sz="1800" dirty="0"/>
          </a:p>
        </p:txBody>
      </p:sp>
      <p:cxnSp>
        <p:nvCxnSpPr>
          <p:cNvPr id="17" name="直線矢印コネクタ 16"/>
          <p:cNvCxnSpPr/>
          <p:nvPr/>
        </p:nvCxnSpPr>
        <p:spPr bwMode="auto">
          <a:xfrm flipV="1">
            <a:off x="1497945" y="3740816"/>
            <a:ext cx="0" cy="10080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テキスト ボックス 17"/>
          <p:cNvSpPr txBox="1"/>
          <p:nvPr/>
        </p:nvSpPr>
        <p:spPr>
          <a:xfrm>
            <a:off x="1579556" y="4013218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/>
              <a:t>15 Hz</a:t>
            </a:r>
            <a:endParaRPr kumimoji="1" lang="ja-JP" altLang="en-US" sz="1800" dirty="0"/>
          </a:p>
        </p:txBody>
      </p:sp>
      <p:cxnSp>
        <p:nvCxnSpPr>
          <p:cNvPr id="21" name="直線矢印コネクタ 20"/>
          <p:cNvCxnSpPr/>
          <p:nvPr/>
        </p:nvCxnSpPr>
        <p:spPr bwMode="auto">
          <a:xfrm flipV="1">
            <a:off x="1568734" y="1255757"/>
            <a:ext cx="0" cy="10080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テキスト ボックス 21"/>
          <p:cNvSpPr txBox="1"/>
          <p:nvPr/>
        </p:nvSpPr>
        <p:spPr>
          <a:xfrm>
            <a:off x="1579556" y="1367774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/>
              <a:t>100 Hz</a:t>
            </a:r>
            <a:endParaRPr kumimoji="1" lang="ja-JP" altLang="en-US" sz="1800" dirty="0"/>
          </a:p>
        </p:txBody>
      </p:sp>
      <p:cxnSp>
        <p:nvCxnSpPr>
          <p:cNvPr id="23" name="直線矢印コネクタ 22"/>
          <p:cNvCxnSpPr/>
          <p:nvPr/>
        </p:nvCxnSpPr>
        <p:spPr bwMode="auto">
          <a:xfrm flipV="1">
            <a:off x="8321826" y="3901284"/>
            <a:ext cx="0" cy="10080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テキスト ボックス 23"/>
          <p:cNvSpPr txBox="1"/>
          <p:nvPr/>
        </p:nvSpPr>
        <p:spPr>
          <a:xfrm>
            <a:off x="8403437" y="4173686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/>
              <a:t>20 Hz</a:t>
            </a:r>
            <a:endParaRPr kumimoji="1" lang="ja-JP" altLang="en-US" sz="1800" dirty="0"/>
          </a:p>
        </p:txBody>
      </p:sp>
      <p:cxnSp>
        <p:nvCxnSpPr>
          <p:cNvPr id="25" name="直線矢印コネクタ 24"/>
          <p:cNvCxnSpPr/>
          <p:nvPr/>
        </p:nvCxnSpPr>
        <p:spPr bwMode="auto">
          <a:xfrm flipV="1">
            <a:off x="8427886" y="1511253"/>
            <a:ext cx="0" cy="10080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テキスト ボックス 25"/>
          <p:cNvSpPr txBox="1"/>
          <p:nvPr/>
        </p:nvSpPr>
        <p:spPr>
          <a:xfrm>
            <a:off x="8509497" y="1183108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/>
              <a:t>20 Hz</a:t>
            </a:r>
            <a:endParaRPr kumimoji="1" lang="ja-JP" altLang="en-US" sz="1800" dirty="0"/>
          </a:p>
        </p:txBody>
      </p:sp>
      <p:cxnSp>
        <p:nvCxnSpPr>
          <p:cNvPr id="27" name="直線矢印コネクタ 26"/>
          <p:cNvCxnSpPr/>
          <p:nvPr/>
        </p:nvCxnSpPr>
        <p:spPr bwMode="auto">
          <a:xfrm>
            <a:off x="5796136" y="4077072"/>
            <a:ext cx="0" cy="73580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テキスト ボックス 27"/>
          <p:cNvSpPr txBox="1"/>
          <p:nvPr/>
        </p:nvSpPr>
        <p:spPr>
          <a:xfrm>
            <a:off x="5796136" y="4013218"/>
            <a:ext cx="1319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/>
              <a:t>Opposite direction</a:t>
            </a:r>
            <a:endParaRPr kumimoji="1"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3667677445"/>
      </p:ext>
    </p:extLst>
  </p:cSld>
  <p:clrMapOvr>
    <a:masterClrMapping/>
  </p:clrMapOvr>
  <p:transition advTm="4144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12576" y="908720"/>
            <a:ext cx="10153128" cy="5492042"/>
          </a:xfrm>
          <a:prstGeom prst="rect">
            <a:avLst/>
          </a:prstGeom>
        </p:spPr>
      </p:pic>
      <p:sp>
        <p:nvSpPr>
          <p:cNvPr id="39833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5588" cy="5921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b="1" dirty="0" err="1" smtClean="0">
                <a:latin typeface="+mn-ea"/>
                <a:ea typeface="+mn-ea"/>
              </a:rPr>
              <a:t>Histgrams</a:t>
            </a:r>
            <a:r>
              <a:rPr lang="en-US" altLang="ja-JP" b="1" dirty="0" smtClean="0">
                <a:latin typeface="+mn-ea"/>
                <a:ea typeface="+mn-ea"/>
              </a:rPr>
              <a:t> of detuning</a:t>
            </a:r>
            <a:endParaRPr lang="ja-JP" altLang="en-US" b="1" dirty="0" smtClean="0">
              <a:latin typeface="+mn-ea"/>
              <a:ea typeface="+mn-ea"/>
            </a:endParaRP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16388" name="スライド番号プレースホルダ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1B66FB-2413-48F7-BB07-BF56D80B49D7}" type="slidenum">
              <a:rPr lang="en-US" altLang="ja-JP" smtClean="0"/>
              <a:pPr/>
              <a:t>16</a:t>
            </a:fld>
            <a:endParaRPr lang="en-US" altLang="ja-JP" smtClean="0"/>
          </a:p>
        </p:txBody>
      </p:sp>
      <p:sp>
        <p:nvSpPr>
          <p:cNvPr id="16389" name="フッター プレースホルダ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/>
              <a:t>Dec.07 TTC Beijing (Michizono)</a:t>
            </a:r>
            <a:endParaRPr lang="en-US" altLang="ja-JP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114375" y="6381328"/>
            <a:ext cx="7058025" cy="36933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buClr>
                <a:schemeClr val="tx2">
                  <a:lumMod val="75000"/>
                </a:schemeClr>
              </a:buClr>
              <a:buFont typeface="Wingdings" pitchFamily="2" charset="2"/>
              <a:buChar char="l"/>
              <a:defRPr/>
            </a:pPr>
            <a:r>
              <a:rPr lang="en-US" altLang="ja-JP" sz="1800" dirty="0" smtClean="0">
                <a:latin typeface="+mn-lt"/>
                <a:ea typeface="+mn-ea"/>
              </a:rPr>
              <a:t>Detuning looks sensitive to the stiffness of the cavity.</a:t>
            </a:r>
            <a:endParaRPr lang="en-US" altLang="ja-JP" sz="1800" dirty="0">
              <a:latin typeface="+mn-lt"/>
              <a:ea typeface="+mn-ea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350744" y="1430774"/>
            <a:ext cx="721223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solidFill>
                  <a:srgbClr val="FF0000"/>
                </a:solidFill>
              </a:rPr>
              <a:t>25 MV/m                                               18 MV/m                 29 MV/m</a:t>
            </a:r>
          </a:p>
          <a:p>
            <a:endParaRPr lang="en-US" altLang="ja-JP" sz="1800" dirty="0" smtClean="0">
              <a:solidFill>
                <a:srgbClr val="FF0000"/>
              </a:solidFill>
            </a:endParaRPr>
          </a:p>
          <a:p>
            <a:endParaRPr kumimoji="1" lang="en-US" altLang="ja-JP" sz="1800" dirty="0" smtClean="0">
              <a:solidFill>
                <a:srgbClr val="FF0000"/>
              </a:solidFill>
            </a:endParaRPr>
          </a:p>
          <a:p>
            <a:endParaRPr lang="en-US" altLang="ja-JP" sz="1800" dirty="0" smtClean="0">
              <a:solidFill>
                <a:srgbClr val="FF0000"/>
              </a:solidFill>
            </a:endParaRPr>
          </a:p>
          <a:p>
            <a:endParaRPr kumimoji="1" lang="en-US" altLang="ja-JP" sz="1800" dirty="0" smtClean="0">
              <a:solidFill>
                <a:srgbClr val="FF0000"/>
              </a:solidFill>
            </a:endParaRPr>
          </a:p>
          <a:p>
            <a:endParaRPr lang="en-US" altLang="ja-JP" sz="1800" dirty="0" smtClean="0">
              <a:solidFill>
                <a:srgbClr val="FF0000"/>
              </a:solidFill>
            </a:endParaRPr>
          </a:p>
          <a:p>
            <a:endParaRPr lang="en-US" altLang="ja-JP" sz="1800" dirty="0" smtClean="0">
              <a:solidFill>
                <a:srgbClr val="FF0000"/>
              </a:solidFill>
            </a:endParaRPr>
          </a:p>
          <a:p>
            <a:endParaRPr lang="en-US" altLang="ja-JP" sz="1800" dirty="0" smtClean="0">
              <a:solidFill>
                <a:srgbClr val="FF0000"/>
              </a:solidFill>
            </a:endParaRPr>
          </a:p>
          <a:p>
            <a:endParaRPr kumimoji="1" lang="en-US" altLang="ja-JP" sz="1800" dirty="0" smtClean="0">
              <a:solidFill>
                <a:srgbClr val="FF0000"/>
              </a:solidFill>
            </a:endParaRPr>
          </a:p>
          <a:p>
            <a:r>
              <a:rPr lang="en-US" altLang="ja-JP" sz="1800" dirty="0" smtClean="0">
                <a:solidFill>
                  <a:srgbClr val="FF0000"/>
                </a:solidFill>
              </a:rPr>
              <a:t>16 MV/m                37 MV/m                32 MV/m</a:t>
            </a:r>
            <a:r>
              <a:rPr kumimoji="1" lang="en-US" altLang="ja-JP" sz="1800" dirty="0" smtClean="0">
                <a:solidFill>
                  <a:srgbClr val="FF0000"/>
                </a:solidFill>
              </a:rPr>
              <a:t>                   21 MV/m</a:t>
            </a:r>
            <a:endParaRPr kumimoji="1" lang="ja-JP" alt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4144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スライド番号プレースホルダ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BB4824-C9F7-449D-ABBA-25CEE4A81BC7}" type="slidenum">
              <a:rPr lang="en-US" altLang="ja-JP" smtClean="0"/>
              <a:pPr/>
              <a:t>17</a:t>
            </a:fld>
            <a:endParaRPr lang="en-US" altLang="ja-JP" smtClean="0"/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620688"/>
            <a:ext cx="9145588" cy="720726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400" b="1" dirty="0" smtClean="0">
                <a:latin typeface="+mn-ea"/>
                <a:ea typeface="+mn-ea"/>
              </a:rPr>
              <a:t>Tuner performance </a:t>
            </a:r>
            <a:br>
              <a:rPr lang="en-US" altLang="ja-JP" sz="4400" b="1" dirty="0" smtClean="0">
                <a:latin typeface="+mn-ea"/>
                <a:ea typeface="+mn-ea"/>
              </a:rPr>
            </a:br>
            <a:r>
              <a:rPr lang="en-US" altLang="ja-JP" sz="4400" b="1" dirty="0" smtClean="0">
                <a:latin typeface="+mn-ea"/>
                <a:ea typeface="+mn-ea"/>
              </a:rPr>
              <a:t>with LLRF control at KEK</a:t>
            </a:r>
            <a:endParaRPr lang="ja-JP" altLang="en-US" sz="4400" b="1" dirty="0" smtClean="0">
              <a:latin typeface="+mn-ea"/>
              <a:ea typeface="+mn-ea"/>
            </a:endParaRPr>
          </a:p>
        </p:txBody>
      </p:sp>
      <p:sp>
        <p:nvSpPr>
          <p:cNvPr id="398363" name="Text Box 27"/>
          <p:cNvSpPr txBox="1">
            <a:spLocks noChangeArrowheads="1"/>
          </p:cNvSpPr>
          <p:nvPr/>
        </p:nvSpPr>
        <p:spPr bwMode="auto">
          <a:xfrm>
            <a:off x="1691679" y="1628800"/>
            <a:ext cx="5365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3600" b="1" i="1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Shin MICHIZONO (KEK)</a:t>
            </a:r>
          </a:p>
        </p:txBody>
      </p:sp>
      <p:sp>
        <p:nvSpPr>
          <p:cNvPr id="6149" name="フッター プレースホルダ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/>
              <a:t>Dec.07 TTC Beijing (Michizono)</a:t>
            </a:r>
            <a:endParaRPr lang="en-US" altLang="ja-JP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485255" y="2354933"/>
            <a:ext cx="3778599" cy="3924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S1G (RDR configuration)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- Detuning monitor</a:t>
            </a:r>
          </a:p>
          <a:p>
            <a:r>
              <a:rPr kumimoji="1" lang="en-US" altLang="ja-JP" sz="2400" dirty="0"/>
              <a:t> </a:t>
            </a:r>
            <a:r>
              <a:rPr kumimoji="1" lang="en-US" altLang="ja-JP" sz="2400" dirty="0" smtClean="0"/>
              <a:t>- Tuner control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- LLRF performance</a:t>
            </a:r>
            <a:endParaRPr kumimoji="1" lang="en-US" altLang="ja-JP" sz="2400" dirty="0" smtClean="0"/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- </a:t>
            </a:r>
            <a:r>
              <a:rPr lang="en-US" altLang="ja-JP" sz="2400" dirty="0" err="1" smtClean="0"/>
              <a:t>Microphinics</a:t>
            </a:r>
            <a:endParaRPr lang="en-US" altLang="ja-JP" sz="2400" dirty="0" smtClean="0"/>
          </a:p>
          <a:p>
            <a:r>
              <a:rPr kumimoji="1" lang="en-US" altLang="ja-JP" sz="2400" dirty="0"/>
              <a:t> </a:t>
            </a:r>
            <a:r>
              <a:rPr kumimoji="1" lang="en-US" altLang="ja-JP" sz="2400" dirty="0" smtClean="0"/>
              <a:t>-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Detuning and Quench</a:t>
            </a:r>
          </a:p>
          <a:p>
            <a:endParaRPr kumimoji="1" lang="en-US" altLang="ja-JP" sz="900" dirty="0" smtClean="0"/>
          </a:p>
          <a:p>
            <a:r>
              <a:rPr lang="en-US" altLang="ja-JP" sz="2400" dirty="0" smtClean="0"/>
              <a:t>S1G (DRFS configuration)</a:t>
            </a:r>
          </a:p>
          <a:p>
            <a:r>
              <a:rPr kumimoji="1" lang="en-US" altLang="ja-JP" sz="2400" dirty="0"/>
              <a:t> </a:t>
            </a:r>
            <a:r>
              <a:rPr lang="en-US" altLang="ja-JP" sz="2400" dirty="0" smtClean="0"/>
              <a:t>- Detuning monitor</a:t>
            </a:r>
          </a:p>
          <a:p>
            <a:r>
              <a:rPr lang="en-US" altLang="ja-JP" sz="2400" dirty="0"/>
              <a:t> - LLRF performance</a:t>
            </a:r>
            <a:endParaRPr lang="en-US" altLang="ja-JP" sz="2400" dirty="0" smtClean="0"/>
          </a:p>
          <a:p>
            <a:r>
              <a:rPr kumimoji="1" lang="en-US" altLang="ja-JP" sz="2400" dirty="0"/>
              <a:t> </a:t>
            </a:r>
            <a:r>
              <a:rPr kumimoji="1" lang="en-US" altLang="ja-JP" sz="2400" dirty="0" smtClean="0"/>
              <a:t>- Adaptive tuner control</a:t>
            </a:r>
            <a:endParaRPr kumimoji="1" lang="ja-JP" altLang="en-US" sz="2400" dirty="0"/>
          </a:p>
        </p:txBody>
      </p:sp>
      <p:sp>
        <p:nvSpPr>
          <p:cNvPr id="3" name="右矢印 2"/>
          <p:cNvSpPr/>
          <p:nvPr/>
        </p:nvSpPr>
        <p:spPr bwMode="auto">
          <a:xfrm>
            <a:off x="2051720" y="4283286"/>
            <a:ext cx="648072" cy="360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1497046"/>
      </p:ext>
    </p:extLst>
  </p:cSld>
  <p:clrMapOvr>
    <a:masterClrMapping/>
  </p:clrMapOvr>
  <p:transition advTm="4144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13" t="47785" r="7707" b="6699"/>
          <a:stretch/>
        </p:blipFill>
        <p:spPr bwMode="auto">
          <a:xfrm>
            <a:off x="521586" y="1024725"/>
            <a:ext cx="7704138" cy="2721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図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24" r="6076" b="50000"/>
          <a:stretch/>
        </p:blipFill>
        <p:spPr bwMode="auto">
          <a:xfrm>
            <a:off x="431700" y="3645024"/>
            <a:ext cx="8136137" cy="299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833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5588" cy="5921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b="1" dirty="0" smtClean="0">
                <a:latin typeface="+mn-ea"/>
                <a:ea typeface="+mn-ea"/>
              </a:rPr>
              <a:t>Quench phenomena</a:t>
            </a:r>
            <a:endParaRPr lang="ja-JP" altLang="en-US" b="1" dirty="0" smtClean="0">
              <a:latin typeface="+mn-ea"/>
              <a:ea typeface="+mn-ea"/>
            </a:endParaRPr>
          </a:p>
        </p:txBody>
      </p:sp>
      <p:sp>
        <p:nvSpPr>
          <p:cNvPr id="2150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21509" name="スライド番号プレースホルダ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4389F44-2409-4524-BAA0-5A33593F698D}" type="slidenum">
              <a:rPr lang="en-US" altLang="ja-JP" sz="1400" smtClean="0">
                <a:latin typeface="Times New Roman" pitchFamily="18" charset="0"/>
              </a:rPr>
              <a:pPr eaLnBrk="1" hangingPunct="1"/>
              <a:t>18</a:t>
            </a:fld>
            <a:endParaRPr lang="en-US" altLang="ja-JP" sz="1400" smtClean="0">
              <a:latin typeface="Times New Roman" pitchFamily="18" charset="0"/>
            </a:endParaRPr>
          </a:p>
        </p:txBody>
      </p:sp>
      <p:sp>
        <p:nvSpPr>
          <p:cNvPr id="21510" name="フッター プレースホルダ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kumimoji="0" lang="en-US" altLang="ja-JP" sz="1400" smtClean="0"/>
              <a:t>Dec.07 TTC Beijing (Michizono)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71550" y="692150"/>
            <a:ext cx="7056438" cy="3698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buClr>
                <a:schemeClr val="tx2">
                  <a:lumMod val="75000"/>
                </a:schemeClr>
              </a:buClr>
              <a:buFont typeface="Wingdings" pitchFamily="2" charset="2"/>
              <a:buChar char="l"/>
              <a:defRPr/>
            </a:pPr>
            <a:r>
              <a:rPr lang="en-US" altLang="ja-JP" sz="1800" dirty="0">
                <a:latin typeface="+mn-lt"/>
                <a:ea typeface="+mn-ea"/>
              </a:rPr>
              <a:t> Detuning change at </a:t>
            </a:r>
            <a:r>
              <a:rPr lang="en-US" altLang="ja-JP" sz="1800">
                <a:latin typeface="+mn-lt"/>
                <a:ea typeface="+mn-ea"/>
              </a:rPr>
              <a:t>C-4 </a:t>
            </a:r>
            <a:r>
              <a:rPr lang="en-US" altLang="ja-JP" sz="1800" smtClean="0">
                <a:latin typeface="+mn-lt"/>
                <a:ea typeface="+mn-ea"/>
              </a:rPr>
              <a:t> may result in C-1 </a:t>
            </a:r>
            <a:r>
              <a:rPr lang="en-US" altLang="ja-JP" sz="1800" dirty="0">
                <a:latin typeface="+mn-lt"/>
                <a:ea typeface="+mn-ea"/>
              </a:rPr>
              <a:t>Quench</a:t>
            </a:r>
          </a:p>
        </p:txBody>
      </p:sp>
      <p:sp>
        <p:nvSpPr>
          <p:cNvPr id="2" name="角丸四角形 1"/>
          <p:cNvSpPr/>
          <p:nvPr/>
        </p:nvSpPr>
        <p:spPr bwMode="auto">
          <a:xfrm>
            <a:off x="6408837" y="4005064"/>
            <a:ext cx="2159000" cy="1287462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50" charset="-128"/>
            </a:endParaRPr>
          </a:p>
        </p:txBody>
      </p:sp>
      <p:sp>
        <p:nvSpPr>
          <p:cNvPr id="3" name="角丸四角形 2"/>
          <p:cNvSpPr/>
          <p:nvPr/>
        </p:nvSpPr>
        <p:spPr bwMode="auto">
          <a:xfrm>
            <a:off x="539552" y="1024725"/>
            <a:ext cx="2232248" cy="1224136"/>
          </a:xfrm>
          <a:prstGeom prst="roundRect">
            <a:avLst/>
          </a:prstGeom>
          <a:noFill/>
          <a:ln w="635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771800" y="4048630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solidFill>
                  <a:srgbClr val="FF0000"/>
                </a:solidFill>
              </a:rPr>
              <a:t>Cavity gradient:</a:t>
            </a:r>
          </a:p>
          <a:p>
            <a:r>
              <a:rPr lang="en-US" altLang="ja-JP" sz="1800" dirty="0" smtClean="0">
                <a:solidFill>
                  <a:srgbClr val="FF0000"/>
                </a:solidFill>
              </a:rPr>
              <a:t>Red: Quench </a:t>
            </a:r>
          </a:p>
          <a:p>
            <a:r>
              <a:rPr kumimoji="1" lang="en-US" altLang="ja-JP" sz="1800" dirty="0" smtClean="0">
                <a:solidFill>
                  <a:srgbClr val="FF0000"/>
                </a:solidFill>
              </a:rPr>
              <a:t>Blue: Previous 4 pulses</a:t>
            </a:r>
            <a:endParaRPr kumimoji="1" lang="ja-JP" altLang="en-US" sz="1800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41351" y="1105604"/>
            <a:ext cx="216024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solidFill>
                  <a:srgbClr val="FF0000"/>
                </a:solidFill>
              </a:rPr>
              <a:t>Cavity detuning:</a:t>
            </a:r>
          </a:p>
          <a:p>
            <a:r>
              <a:rPr lang="en-US" altLang="ja-JP" sz="1800" dirty="0" smtClean="0">
                <a:solidFill>
                  <a:srgbClr val="FF0000"/>
                </a:solidFill>
              </a:rPr>
              <a:t>Red: Quench </a:t>
            </a:r>
          </a:p>
          <a:p>
            <a:r>
              <a:rPr kumimoji="1" lang="en-US" altLang="ja-JP" sz="1800" dirty="0" smtClean="0">
                <a:solidFill>
                  <a:srgbClr val="FF0000"/>
                </a:solidFill>
              </a:rPr>
              <a:t>Blue: Previous 4 pulses</a:t>
            </a:r>
            <a:endParaRPr kumimoji="1" lang="ja-JP" alt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110871"/>
      </p:ext>
    </p:extLst>
  </p:cSld>
  <p:clrMapOvr>
    <a:masterClrMapping/>
  </p:clrMapOvr>
  <p:transition advTm="4144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ja-JP" sz="2800" dirty="0" smtClean="0"/>
              <a:t>Time variation of </a:t>
            </a:r>
            <a:r>
              <a:rPr lang="en-GB" altLang="ja-JP" sz="2800" dirty="0" err="1" smtClean="0"/>
              <a:t>Ql</a:t>
            </a:r>
            <a:endParaRPr kumimoji="1" lang="ja-JP" altLang="en-US" sz="28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Dec.07 TTC Beijing (</a:t>
            </a:r>
            <a:r>
              <a:rPr lang="en-US" altLang="ja-JP" dirty="0" err="1" smtClean="0"/>
              <a:t>Michizono</a:t>
            </a:r>
            <a:r>
              <a:rPr lang="en-US" altLang="ja-JP" dirty="0" smtClean="0"/>
              <a:t>)</a:t>
            </a: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CCB2-CE3C-4832-9C88-96892F45B0EB}" type="slidenum">
              <a:rPr lang="en-US" altLang="ja-JP" smtClean="0"/>
              <a:pPr/>
              <a:t>19</a:t>
            </a:fld>
            <a:endParaRPr lang="en-US" altLang="ja-JP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13577" y="854188"/>
            <a:ext cx="2899192" cy="369332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r>
              <a:rPr lang="en-US" altLang="ja-JP" sz="1800" dirty="0" err="1" smtClean="0"/>
              <a:t>Caivty</a:t>
            </a:r>
            <a:r>
              <a:rPr lang="en-US" altLang="ja-JP" sz="1800" dirty="0" smtClean="0"/>
              <a:t> differential equation</a:t>
            </a:r>
            <a:endParaRPr kumimoji="1" lang="ja-JP" altLang="en-US" sz="18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正方形/長方形 15"/>
              <p:cNvSpPr/>
              <p:nvPr/>
            </p:nvSpPr>
            <p:spPr>
              <a:xfrm>
                <a:off x="198092" y="1231589"/>
                <a:ext cx="2141933" cy="391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altLang="ja-JP" sz="1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18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altLang="ja-JP" sz="1800" i="1">
                              <a:latin typeface="Cambria Math"/>
                            </a:rPr>
                            <m:t>𝑐𝑎𝑣</m:t>
                          </m:r>
                        </m:sub>
                      </m:sSub>
                      <m:sSub>
                        <m:sSubPr>
                          <m:ctrlPr>
                            <a:rPr lang="en-GB" altLang="ja-JP" sz="1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1800" b="0" i="1" smtClean="0">
                              <a:latin typeface="Cambria Math"/>
                            </a:rPr>
                            <m:t>= </m:t>
                          </m:r>
                          <m:r>
                            <a:rPr lang="en-US" altLang="ja-JP" sz="18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altLang="ja-JP" sz="1800" b="0" i="1" smtClean="0">
                              <a:latin typeface="Cambria Math"/>
                            </a:rPr>
                            <m:t>𝑓𝑜𝑟</m:t>
                          </m:r>
                        </m:sub>
                      </m:sSub>
                      <m:r>
                        <a:rPr lang="en-US" altLang="ja-JP" sz="1800" b="0" i="1" smtClean="0"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en-GB" altLang="ja-JP" sz="1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18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altLang="ja-JP" sz="1800" b="0" i="1" smtClean="0">
                              <a:latin typeface="Cambria Math"/>
                            </a:rPr>
                            <m:t>𝑟𝑒𝑓</m:t>
                          </m:r>
                        </m:sub>
                      </m:sSub>
                      <m:r>
                        <a:rPr lang="en-US" altLang="ja-JP" sz="1800" b="0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ja-JP" altLang="en-US" sz="1800" dirty="0"/>
              </a:p>
            </p:txBody>
          </p:sp>
        </mc:Choice>
        <mc:Fallback>
          <p:sp>
            <p:nvSpPr>
              <p:cNvPr id="16" name="正方形/長方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92" y="1231589"/>
                <a:ext cx="2141933" cy="391582"/>
              </a:xfrm>
              <a:prstGeom prst="rect">
                <a:avLst/>
              </a:prstGeom>
              <a:blipFill rotWithShape="1">
                <a:blip r:embed="rId2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正方形/長方形 17"/>
              <p:cNvSpPr/>
              <p:nvPr/>
            </p:nvSpPr>
            <p:spPr>
              <a:xfrm>
                <a:off x="113683" y="1570910"/>
                <a:ext cx="3580855" cy="9201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altLang="ja-JP" sz="1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1800" b="0" i="1" smtClean="0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altLang="ja-JP" sz="18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sSub>
                        <m:sSubPr>
                          <m:ctrlPr>
                            <a:rPr lang="en-GB" altLang="ja-JP" sz="1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18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altLang="ja-JP" sz="1800" i="1">
                              <a:latin typeface="Cambria Math"/>
                            </a:rPr>
                            <m:t>𝑐𝑎𝑣</m:t>
                          </m:r>
                        </m:sub>
                      </m:sSub>
                      <m:r>
                        <a:rPr lang="en-GB" altLang="ja-JP" sz="1800">
                          <a:latin typeface="Cambria Math"/>
                        </a:rPr>
                        <m:t>=</m:t>
                      </m:r>
                      <m:r>
                        <a:rPr lang="en-US" altLang="ja-JP" sz="1800" i="1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ja-JP" altLang="ja-JP" sz="1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ja-JP" altLang="ja-JP" sz="1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altLang="ja-JP" sz="1800">
                                  <a:latin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GB" altLang="ja-JP" sz="1800">
                                  <a:latin typeface="Cambria Math"/>
                                </a:rPr>
                                <m:t>1/2</m:t>
                              </m:r>
                            </m:sub>
                          </m:sSub>
                          <m:r>
                            <a:rPr lang="en-GB" altLang="ja-JP" sz="180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GB" altLang="ja-JP" sz="180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t</m:t>
                          </m:r>
                          <m:r>
                            <a:rPr lang="en-GB" altLang="ja-JP" sz="180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)</m:t>
                          </m:r>
                          <m:r>
                            <a:rPr lang="en-GB" altLang="ja-JP" sz="1800" i="1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GB" altLang="ja-JP" sz="1800">
                              <a:latin typeface="Cambria Math"/>
                            </a:rPr>
                            <m:t>j</m:t>
                          </m:r>
                          <m:r>
                            <a:rPr lang="en-GB" altLang="ja-JP" sz="180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∆</m:t>
                          </m:r>
                          <m:r>
                            <m:rPr>
                              <m:sty m:val="p"/>
                            </m:rPr>
                            <a:rPr lang="en-GB" altLang="ja-JP" sz="180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ω</m:t>
                          </m:r>
                          <m:r>
                            <a:rPr lang="en-GB" altLang="ja-JP" sz="180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GB" altLang="ja-JP" sz="180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t</m:t>
                          </m:r>
                          <m:r>
                            <a:rPr lang="en-GB" altLang="ja-JP" sz="180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  <m:sSub>
                        <m:sSubPr>
                          <m:ctrlPr>
                            <a:rPr lang="ja-JP" altLang="ja-JP" sz="18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altLang="ja-JP" sz="1800">
                              <a:latin typeface="Cambria Math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altLang="ja-JP" sz="1800">
                              <a:latin typeface="Cambria Math"/>
                            </a:rPr>
                            <m:t>cav</m:t>
                          </m:r>
                        </m:sub>
                      </m:sSub>
                      <m:r>
                        <a:rPr lang="en-GB" altLang="ja-JP" sz="1800">
                          <a:latin typeface="Cambria Math"/>
                        </a:rPr>
                        <m:t>+2</m:t>
                      </m:r>
                      <m:sSub>
                        <m:sSubPr>
                          <m:ctrlPr>
                            <a:rPr lang="ja-JP" altLang="ja-JP" sz="18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altLang="ja-JP" sz="1800">
                              <a:latin typeface="Cambria Math"/>
                            </a:rPr>
                            <m:t>ω</m:t>
                          </m:r>
                        </m:e>
                        <m:sub>
                          <m:r>
                            <a:rPr lang="en-GB" altLang="ja-JP" sz="1800">
                              <a:latin typeface="Cambria Math"/>
                            </a:rPr>
                            <m:t>1/2</m:t>
                          </m:r>
                        </m:sub>
                      </m:sSub>
                      <m:sSub>
                        <m:sSubPr>
                          <m:ctrlPr>
                            <a:rPr lang="ja-JP" altLang="ja-JP" sz="18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altLang="ja-JP" sz="1800">
                              <a:latin typeface="Cambria Math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altLang="ja-JP" sz="1800">
                              <a:latin typeface="Cambria Math"/>
                            </a:rPr>
                            <m:t>for</m:t>
                          </m:r>
                        </m:sub>
                      </m:sSub>
                    </m:oMath>
                  </m:oMathPara>
                </a14:m>
                <a:endParaRPr lang="ja-JP" altLang="en-US" sz="1800" dirty="0"/>
              </a:p>
            </p:txBody>
          </p:sp>
        </mc:Choice>
        <mc:Fallback>
          <p:sp>
            <p:nvSpPr>
              <p:cNvPr id="18" name="正方形/長方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83" y="1570910"/>
                <a:ext cx="3580855" cy="920124"/>
              </a:xfrm>
              <a:prstGeom prst="rect">
                <a:avLst/>
              </a:prstGeom>
              <a:blipFill rotWithShape="1">
                <a:blip r:embed="rId3"/>
                <a:stretch>
                  <a:fillRect b="-33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角丸四角形 18"/>
          <p:cNvSpPr/>
          <p:nvPr/>
        </p:nvSpPr>
        <p:spPr>
          <a:xfrm>
            <a:off x="67984" y="767761"/>
            <a:ext cx="3846792" cy="1797143"/>
          </a:xfrm>
          <a:prstGeom prst="round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9" name="正方形/長方形 8"/>
          <p:cNvSpPr/>
          <p:nvPr/>
        </p:nvSpPr>
        <p:spPr>
          <a:xfrm>
            <a:off x="6380099" y="1023006"/>
            <a:ext cx="27493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800" dirty="0" smtClean="0"/>
              <a:t>Time variation of </a:t>
            </a:r>
            <a:r>
              <a:rPr lang="en-US" altLang="ja-JP" sz="1800" dirty="0" err="1" smtClean="0"/>
              <a:t>Ql</a:t>
            </a:r>
            <a:r>
              <a:rPr lang="en-US" altLang="ja-JP" sz="1800" dirty="0" smtClean="0"/>
              <a:t> can be obtained from cavity differential equation.</a:t>
            </a:r>
          </a:p>
          <a:p>
            <a:r>
              <a:rPr lang="en-US" altLang="ja-JP" sz="1800" dirty="0" smtClean="0">
                <a:solidFill>
                  <a:srgbClr val="FF0000"/>
                </a:solidFill>
              </a:rPr>
              <a:t>(except flat-top)</a:t>
            </a:r>
            <a:endParaRPr lang="ja-JP" altLang="en-US" sz="1800" dirty="0">
              <a:solidFill>
                <a:srgbClr val="FF0000"/>
              </a:solidFill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3275856" y="3786326"/>
            <a:ext cx="3046022" cy="2526328"/>
            <a:chOff x="3694538" y="3786326"/>
            <a:chExt cx="3046022" cy="2526328"/>
          </a:xfrm>
        </p:grpSpPr>
        <p:pic>
          <p:nvPicPr>
            <p:cNvPr id="34" name="Picture 14" descr="cav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416" t="1099" r="47723" b="49306"/>
            <a:stretch>
              <a:fillRect/>
            </a:stretch>
          </p:blipFill>
          <p:spPr bwMode="auto">
            <a:xfrm>
              <a:off x="3694538" y="3786326"/>
              <a:ext cx="3046022" cy="2526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角丸四角形 34"/>
            <p:cNvSpPr/>
            <p:nvPr/>
          </p:nvSpPr>
          <p:spPr bwMode="auto">
            <a:xfrm>
              <a:off x="4071999" y="4136881"/>
              <a:ext cx="572009" cy="1704385"/>
            </a:xfrm>
            <a:prstGeom prst="roundRect">
              <a:avLst/>
            </a:prstGeom>
            <a:solidFill>
              <a:srgbClr val="FFFF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ja-JP" altLang="en-US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50" charset="-128"/>
              </a:endParaRPr>
            </a:p>
          </p:txBody>
        </p:sp>
        <p:sp>
          <p:nvSpPr>
            <p:cNvPr id="36" name="角丸四角形 35"/>
            <p:cNvSpPr/>
            <p:nvPr/>
          </p:nvSpPr>
          <p:spPr bwMode="auto">
            <a:xfrm>
              <a:off x="5822682" y="4136882"/>
              <a:ext cx="572009" cy="1704385"/>
            </a:xfrm>
            <a:prstGeom prst="roundRect">
              <a:avLst/>
            </a:prstGeom>
            <a:solidFill>
              <a:srgbClr val="FFFF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ja-JP" altLang="en-US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50" charset="-128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正方形/長方形 2"/>
              <p:cNvSpPr/>
              <p:nvPr/>
            </p:nvSpPr>
            <p:spPr>
              <a:xfrm>
                <a:off x="4195040" y="1308998"/>
                <a:ext cx="2429334" cy="7256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ja-JP" sz="1400" b="1" i="1" smtClean="0">
                              <a:solidFill>
                                <a:srgbClr val="FF0000"/>
                              </a:solidFill>
                            </a:rPr>
                          </m:ctrlPr>
                        </m:sSubPr>
                        <m:e>
                          <m:r>
                            <a:rPr lang="en-US" altLang="ja-JP" sz="1400" b="1" i="1">
                              <a:solidFill>
                                <a:srgbClr val="FF0000"/>
                              </a:solidFill>
                            </a:rPr>
                            <m:t>𝐐</m:t>
                          </m:r>
                        </m:e>
                        <m:sub>
                          <m:r>
                            <a:rPr lang="en-US" altLang="ja-JP" sz="1400" b="1" i="1">
                              <a:solidFill>
                                <a:srgbClr val="FF0000"/>
                              </a:solidFill>
                            </a:rPr>
                            <m:t>𝐥</m:t>
                          </m:r>
                        </m:sub>
                      </m:sSub>
                      <m:r>
                        <a:rPr lang="en-US" altLang="ja-JP" sz="1400" b="1">
                          <a:solidFill>
                            <a:srgbClr val="FF0000"/>
                          </a:solidFill>
                        </a:rPr>
                        <m:t>=</m:t>
                      </m:r>
                      <m:f>
                        <m:fPr>
                          <m:ctrlPr>
                            <a:rPr lang="ja-JP" altLang="ja-JP" sz="1400" b="1" i="1">
                              <a:solidFill>
                                <a:srgbClr val="FF0000"/>
                              </a:solidFill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ja-JP" altLang="ja-JP" sz="1400" b="1" i="1">
                                  <a:solidFill>
                                    <a:srgbClr val="FF0000"/>
                                  </a:solidFill>
                                </a:rPr>
                              </m:ctrlPr>
                            </m:sSubPr>
                            <m:e>
                              <m:r>
                                <a:rPr lang="en-US" altLang="ja-JP" sz="1400" b="1" i="1">
                                  <a:solidFill>
                                    <a:srgbClr val="FF0000"/>
                                  </a:solidFill>
                                </a:rPr>
                                <m:t>𝛚</m:t>
                              </m:r>
                            </m:e>
                            <m:sub>
                              <m:r>
                                <a:rPr lang="en-US" altLang="ja-JP" sz="1400" b="1" i="1">
                                  <a:solidFill>
                                    <a:srgbClr val="FF0000"/>
                                  </a:solidFill>
                                </a:rPr>
                                <m:t>𝟎</m:t>
                              </m:r>
                            </m:sub>
                          </m:sSub>
                          <m:d>
                            <m:dPr>
                              <m:ctrlPr>
                                <a:rPr lang="ja-JP" altLang="ja-JP" sz="1400" b="1" i="1">
                                  <a:solidFill>
                                    <a:srgbClr val="FF0000"/>
                                  </a:solidFill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ja-JP" altLang="ja-JP" sz="1400" b="1" i="1">
                                      <a:solidFill>
                                        <a:srgbClr val="FF0000"/>
                                      </a:solidFill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sz="1400" b="1" i="1">
                                      <a:solidFill>
                                        <a:srgbClr val="FF0000"/>
                                      </a:solidFill>
                                    </a:rPr>
                                    <m:t>𝐕</m:t>
                                  </m:r>
                                </m:e>
                                <m:sub>
                                  <m:r>
                                    <a:rPr lang="en-US" altLang="ja-JP" sz="1400" b="1" i="1">
                                      <a:solidFill>
                                        <a:srgbClr val="FF0000"/>
                                      </a:solidFill>
                                    </a:rPr>
                                    <m:t>𝐟𝐨𝐫</m:t>
                                  </m:r>
                                </m:sub>
                                <m:sup>
                                  <m:r>
                                    <a:rPr lang="en-US" altLang="ja-JP" sz="1400" b="1" i="1">
                                      <a:solidFill>
                                        <a:srgbClr val="FF0000"/>
                                      </a:solidFill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en-US" altLang="ja-JP" sz="1400" b="1" i="1">
                                  <a:solidFill>
                                    <a:srgbClr val="FF0000"/>
                                  </a:solidFill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ja-JP" altLang="ja-JP" sz="1400" b="1" i="1">
                                      <a:solidFill>
                                        <a:srgbClr val="FF0000"/>
                                      </a:solidFill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sz="1400" b="1" i="1">
                                      <a:solidFill>
                                        <a:srgbClr val="FF0000"/>
                                      </a:solidFill>
                                    </a:rPr>
                                    <m:t>𝐕</m:t>
                                  </m:r>
                                </m:e>
                                <m:sub>
                                  <m:r>
                                    <a:rPr lang="en-US" altLang="ja-JP" sz="1400" b="1" i="1">
                                      <a:solidFill>
                                        <a:srgbClr val="FF0000"/>
                                      </a:solidFill>
                                    </a:rPr>
                                    <m:t>𝐫𝐞𝐟</m:t>
                                  </m:r>
                                </m:sub>
                                <m:sup>
                                  <m:r>
                                    <a:rPr lang="en-US" altLang="ja-JP" sz="1400" b="1" i="1">
                                      <a:solidFill>
                                        <a:srgbClr val="FF0000"/>
                                      </a:solidFill>
                                    </a:rPr>
                                    <m:t>𝟐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ja-JP" altLang="ja-JP" sz="1400" b="1" i="1">
                                  <a:solidFill>
                                    <a:srgbClr val="FF0000"/>
                                  </a:solidFill>
                                </a:rPr>
                              </m:ctrlPr>
                            </m:sSupPr>
                            <m:e>
                              <m:f>
                                <m:fPr>
                                  <m:ctrlPr>
                                    <a:rPr lang="ja-JP" altLang="ja-JP" sz="1400" b="1" i="1">
                                      <a:solidFill>
                                        <a:srgbClr val="FF0000"/>
                                      </a:solidFill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1400" b="1" i="1">
                                      <a:solidFill>
                                        <a:srgbClr val="FF0000"/>
                                      </a:solidFill>
                                    </a:rPr>
                                    <m:t>𝐝</m:t>
                                  </m:r>
                                </m:num>
                                <m:den>
                                  <m:r>
                                    <a:rPr lang="en-US" altLang="ja-JP" sz="1400" b="1" i="1">
                                      <a:solidFill>
                                        <a:srgbClr val="FF0000"/>
                                      </a:solidFill>
                                    </a:rPr>
                                    <m:t>𝐝𝐭</m:t>
                                  </m:r>
                                </m:den>
                              </m:f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ja-JP" altLang="ja-JP" sz="1400" b="1" i="1">
                                      <a:solidFill>
                                        <a:srgbClr val="FF0000"/>
                                      </a:solidFill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ja-JP" altLang="ja-JP" sz="1400" b="1" i="1">
                                          <a:solidFill>
                                            <a:srgbClr val="FF0000"/>
                                          </a:solidFill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1400" b="1" i="1">
                                          <a:solidFill>
                                            <a:srgbClr val="FF0000"/>
                                          </a:solidFill>
                                        </a:rPr>
                                        <m:t>𝐕</m:t>
                                      </m:r>
                                    </m:e>
                                    <m:sub>
                                      <m:r>
                                        <a:rPr lang="en-US" altLang="ja-JP" sz="1400" b="1" i="1">
                                          <a:solidFill>
                                            <a:srgbClr val="FF0000"/>
                                          </a:solidFill>
                                        </a:rPr>
                                        <m:t>𝒄𝒂𝒗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ja-JP" sz="1400" b="1" i="1">
                                  <a:solidFill>
                                    <a:srgbClr val="FF0000"/>
                                  </a:solidFill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ja-JP" altLang="ja-JP" sz="1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040" y="1308998"/>
                <a:ext cx="2429334" cy="72564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右矢印 5"/>
          <p:cNvSpPr/>
          <p:nvPr/>
        </p:nvSpPr>
        <p:spPr bwMode="auto">
          <a:xfrm>
            <a:off x="3914776" y="1570910"/>
            <a:ext cx="463347" cy="36319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50" charset="-128"/>
            </a:endParaRPr>
          </a:p>
        </p:txBody>
      </p:sp>
      <p:pic>
        <p:nvPicPr>
          <p:cNvPr id="23" name="図 1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80" t="48583" r="70174" b="28833"/>
          <a:stretch/>
        </p:blipFill>
        <p:spPr bwMode="auto">
          <a:xfrm>
            <a:off x="6300192" y="3284984"/>
            <a:ext cx="2888544" cy="325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図 1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80" t="5379" r="69792" b="72963"/>
          <a:stretch/>
        </p:blipFill>
        <p:spPr bwMode="auto">
          <a:xfrm>
            <a:off x="151854" y="3630229"/>
            <a:ext cx="3083591" cy="325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テキスト ボックス 24"/>
          <p:cNvSpPr txBox="1"/>
          <p:nvPr/>
        </p:nvSpPr>
        <p:spPr>
          <a:xfrm>
            <a:off x="3718747" y="2945194"/>
            <a:ext cx="2160240" cy="646331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solidFill>
                  <a:srgbClr val="0000CC"/>
                </a:solidFill>
              </a:rPr>
              <a:t>Quench took place after filling.</a:t>
            </a:r>
            <a:endParaRPr kumimoji="1" lang="ja-JP" altLang="en-US" sz="1800" dirty="0">
              <a:solidFill>
                <a:srgbClr val="0000CC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090675" y="3630229"/>
            <a:ext cx="216024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solidFill>
                  <a:srgbClr val="FF0000"/>
                </a:solidFill>
              </a:rPr>
              <a:t>C-1 </a:t>
            </a:r>
            <a:r>
              <a:rPr kumimoji="1" lang="en-US" altLang="ja-JP" sz="1800" dirty="0" err="1" smtClean="0">
                <a:solidFill>
                  <a:srgbClr val="FF0000"/>
                </a:solidFill>
              </a:rPr>
              <a:t>Ql</a:t>
            </a:r>
            <a:r>
              <a:rPr kumimoji="1" lang="en-US" altLang="ja-JP" sz="1800" dirty="0" smtClean="0">
                <a:solidFill>
                  <a:srgbClr val="FF0000"/>
                </a:solidFill>
              </a:rPr>
              <a:t> (</a:t>
            </a:r>
            <a:r>
              <a:rPr kumimoji="1" lang="en-US" altLang="ja-JP" sz="1800" dirty="0" err="1" smtClean="0">
                <a:solidFill>
                  <a:srgbClr val="FF0000"/>
                </a:solidFill>
              </a:rPr>
              <a:t>fliilng</a:t>
            </a:r>
            <a:r>
              <a:rPr kumimoji="1" lang="en-US" altLang="ja-JP" sz="1800" dirty="0" smtClean="0">
                <a:solidFill>
                  <a:srgbClr val="FF0000"/>
                </a:solidFill>
              </a:rPr>
              <a:t>): </a:t>
            </a:r>
            <a:r>
              <a:rPr lang="en-US" altLang="ja-JP" sz="1800" dirty="0" smtClean="0">
                <a:solidFill>
                  <a:srgbClr val="FF0000"/>
                </a:solidFill>
              </a:rPr>
              <a:t>Quench(red)  </a:t>
            </a:r>
          </a:p>
          <a:p>
            <a:r>
              <a:rPr kumimoji="1" lang="en-US" altLang="ja-JP" sz="1800" dirty="0" smtClean="0">
                <a:solidFill>
                  <a:srgbClr val="0000CC"/>
                </a:solidFill>
              </a:rPr>
              <a:t>Previous 4 (blue)</a:t>
            </a:r>
            <a:endParaRPr kumimoji="1" lang="ja-JP" altLang="en-US" sz="1800" dirty="0">
              <a:solidFill>
                <a:srgbClr val="0000CC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084873" y="3324661"/>
            <a:ext cx="216024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solidFill>
                  <a:srgbClr val="FF0000"/>
                </a:solidFill>
              </a:rPr>
              <a:t>C-1 </a:t>
            </a:r>
            <a:r>
              <a:rPr kumimoji="1" lang="en-US" altLang="ja-JP" sz="1800" dirty="0" err="1" smtClean="0">
                <a:solidFill>
                  <a:srgbClr val="FF0000"/>
                </a:solidFill>
              </a:rPr>
              <a:t>Ql</a:t>
            </a:r>
            <a:r>
              <a:rPr kumimoji="1" lang="en-US" altLang="ja-JP" sz="1800" dirty="0" smtClean="0">
                <a:solidFill>
                  <a:srgbClr val="FF0000"/>
                </a:solidFill>
              </a:rPr>
              <a:t> (after </a:t>
            </a:r>
            <a:r>
              <a:rPr kumimoji="1" lang="en-US" altLang="ja-JP" sz="1800" dirty="0" err="1" smtClean="0">
                <a:solidFill>
                  <a:srgbClr val="FF0000"/>
                </a:solidFill>
              </a:rPr>
              <a:t>rf</a:t>
            </a:r>
            <a:r>
              <a:rPr kumimoji="1" lang="en-US" altLang="ja-JP" sz="1800" dirty="0" smtClean="0">
                <a:solidFill>
                  <a:srgbClr val="FF0000"/>
                </a:solidFill>
              </a:rPr>
              <a:t> off): </a:t>
            </a:r>
            <a:r>
              <a:rPr lang="en-US" altLang="ja-JP" sz="1800" dirty="0" smtClean="0">
                <a:solidFill>
                  <a:srgbClr val="FF0000"/>
                </a:solidFill>
              </a:rPr>
              <a:t>Quench(red)  </a:t>
            </a:r>
          </a:p>
          <a:p>
            <a:r>
              <a:rPr kumimoji="1" lang="en-US" altLang="ja-JP" sz="1800" dirty="0" smtClean="0">
                <a:solidFill>
                  <a:srgbClr val="0000CC"/>
                </a:solidFill>
              </a:rPr>
              <a:t>Previous 4 (blue)</a:t>
            </a:r>
            <a:endParaRPr kumimoji="1" lang="ja-JP" altLang="en-US" sz="1800" dirty="0">
              <a:solidFill>
                <a:srgbClr val="0000CC"/>
              </a:solidFill>
            </a:endParaRPr>
          </a:p>
        </p:txBody>
      </p:sp>
      <p:cxnSp>
        <p:nvCxnSpPr>
          <p:cNvPr id="14" name="直線矢印コネクタ 13"/>
          <p:cNvCxnSpPr/>
          <p:nvPr/>
        </p:nvCxnSpPr>
        <p:spPr bwMode="auto">
          <a:xfrm>
            <a:off x="5580112" y="4553559"/>
            <a:ext cx="936104" cy="171585"/>
          </a:xfrm>
          <a:prstGeom prst="straightConnector1">
            <a:avLst/>
          </a:prstGeom>
          <a:solidFill>
            <a:schemeClr val="accent1"/>
          </a:solidFill>
          <a:ln w="857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直線矢印コネクタ 30"/>
          <p:cNvCxnSpPr/>
          <p:nvPr/>
        </p:nvCxnSpPr>
        <p:spPr bwMode="auto">
          <a:xfrm flipH="1">
            <a:off x="2915817" y="4725144"/>
            <a:ext cx="998959" cy="187417"/>
          </a:xfrm>
          <a:prstGeom prst="straightConnector1">
            <a:avLst/>
          </a:prstGeom>
          <a:solidFill>
            <a:schemeClr val="accent1"/>
          </a:solidFill>
          <a:ln w="857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直線矢印コネクタ 29"/>
          <p:cNvCxnSpPr/>
          <p:nvPr/>
        </p:nvCxnSpPr>
        <p:spPr bwMode="auto">
          <a:xfrm>
            <a:off x="8460432" y="4639351"/>
            <a:ext cx="0" cy="349723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xmlns="" val="1922421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0471"/>
    </mc:Choice>
    <mc:Fallback>
      <p:transition spd="slow" advTm="8047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work\miura-report\LLRF2011\DRF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3" y="4046542"/>
            <a:ext cx="5036860" cy="231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正方形/長方形 9"/>
          <p:cNvSpPr/>
          <p:nvPr/>
        </p:nvSpPr>
        <p:spPr>
          <a:xfrm>
            <a:off x="5383030" y="1131190"/>
            <a:ext cx="3681454" cy="5469636"/>
          </a:xfrm>
          <a:prstGeom prst="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HLRF schemes for ILC</a:t>
            </a:r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Dec.07 TTC Beijing (Michizono)</a:t>
            </a:r>
            <a:endParaRPr lang="en-US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CCB2-CE3C-4832-9C88-96892F45B0EB}" type="slidenum">
              <a:rPr lang="en-US" altLang="ja-JP" smtClean="0"/>
              <a:pPr/>
              <a:t>2</a:t>
            </a:fld>
            <a:endParaRPr lang="en-US" altLang="ja-JP"/>
          </a:p>
        </p:txBody>
      </p:sp>
      <p:pic>
        <p:nvPicPr>
          <p:cNvPr id="3074" name="Picture 2" descr="D:\work\miura-report\LLRF2011\ILC_cry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916" y="1380293"/>
            <a:ext cx="4815033" cy="203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361033" y="854337"/>
            <a:ext cx="3661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0000FF"/>
                </a:solidFill>
              </a:rPr>
              <a:t>RDR</a:t>
            </a:r>
            <a:r>
              <a:rPr lang="en-US" altLang="ja-JP" sz="1600" dirty="0" smtClean="0"/>
              <a:t>: </a:t>
            </a:r>
            <a:r>
              <a:rPr lang="en-US" altLang="ja-JP" sz="1600" dirty="0"/>
              <a:t>Reference </a:t>
            </a:r>
            <a:r>
              <a:rPr lang="en-US" altLang="ja-JP" sz="1600" dirty="0" smtClean="0"/>
              <a:t>Design </a:t>
            </a:r>
            <a:r>
              <a:rPr lang="en-US" altLang="ja-JP" sz="1600" dirty="0"/>
              <a:t>R</a:t>
            </a:r>
            <a:r>
              <a:rPr lang="en-US" altLang="ja-JP" sz="1600" dirty="0" smtClean="0"/>
              <a:t>eport of ILC</a:t>
            </a:r>
          </a:p>
        </p:txBody>
      </p:sp>
      <p:sp>
        <p:nvSpPr>
          <p:cNvPr id="6" name="円/楕円 5"/>
          <p:cNvSpPr/>
          <p:nvPr/>
        </p:nvSpPr>
        <p:spPr>
          <a:xfrm>
            <a:off x="143351" y="940672"/>
            <a:ext cx="165883" cy="165883"/>
          </a:xfrm>
          <a:prstGeom prst="ellipse">
            <a:avLst/>
          </a:prstGeom>
          <a:gradFill flip="none" rotWithShape="1">
            <a:gsLst>
              <a:gs pos="0">
                <a:srgbClr val="FF9900"/>
              </a:gs>
              <a:gs pos="50000">
                <a:srgbClr val="FF9900"/>
              </a:gs>
              <a:gs pos="100000">
                <a:srgbClr val="FFFF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46010" y="3483507"/>
            <a:ext cx="3192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0000FF"/>
                </a:solidFill>
              </a:rPr>
              <a:t>DRFS</a:t>
            </a:r>
            <a:r>
              <a:rPr kumimoji="1" lang="en-US" altLang="ja-JP" sz="1600" dirty="0" smtClean="0"/>
              <a:t>: </a:t>
            </a:r>
            <a:r>
              <a:rPr lang="en-US" altLang="ja-JP" sz="1600" dirty="0"/>
              <a:t>Distributed RF S</a:t>
            </a:r>
            <a:r>
              <a:rPr lang="en-US" altLang="ja-JP" sz="1600" dirty="0" smtClean="0"/>
              <a:t>cheme</a:t>
            </a:r>
            <a:endParaRPr lang="ja-JP" altLang="en-US" sz="1600" dirty="0"/>
          </a:p>
        </p:txBody>
      </p:sp>
      <p:sp>
        <p:nvSpPr>
          <p:cNvPr id="3" name="右矢印 2"/>
          <p:cNvSpPr/>
          <p:nvPr/>
        </p:nvSpPr>
        <p:spPr>
          <a:xfrm>
            <a:off x="4993419" y="2154255"/>
            <a:ext cx="382049" cy="381662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Picture 4" descr="STFWG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0887" y="1247986"/>
            <a:ext cx="3466063" cy="2452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円/楕円 18"/>
          <p:cNvSpPr/>
          <p:nvPr/>
        </p:nvSpPr>
        <p:spPr>
          <a:xfrm>
            <a:off x="154526" y="3566511"/>
            <a:ext cx="165883" cy="165883"/>
          </a:xfrm>
          <a:prstGeom prst="ellipse">
            <a:avLst/>
          </a:prstGeom>
          <a:gradFill flip="none" rotWithShape="1">
            <a:gsLst>
              <a:gs pos="0">
                <a:srgbClr val="FF9900"/>
              </a:gs>
              <a:gs pos="50000">
                <a:srgbClr val="FF9900"/>
              </a:gs>
              <a:gs pos="100000">
                <a:srgbClr val="FFFF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右矢印 19"/>
          <p:cNvSpPr/>
          <p:nvPr/>
        </p:nvSpPr>
        <p:spPr>
          <a:xfrm>
            <a:off x="4993419" y="4851072"/>
            <a:ext cx="382048" cy="381662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361044" y="795517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Layout in S1-Global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52160" y="3991080"/>
            <a:ext cx="3543515" cy="2429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テキスト ボックス 20"/>
          <p:cNvSpPr txBox="1"/>
          <p:nvPr/>
        </p:nvSpPr>
        <p:spPr>
          <a:xfrm>
            <a:off x="6143306" y="1194681"/>
            <a:ext cx="2945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5MW klystron drives 8 cavities</a:t>
            </a:r>
            <a:endParaRPr kumimoji="1" lang="ja-JP" altLang="en-US" sz="16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510220" y="1819605"/>
            <a:ext cx="13484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rgbClr val="FF6600"/>
                </a:solidFill>
              </a:rPr>
              <a:t>D</a:t>
            </a:r>
            <a:r>
              <a:rPr kumimoji="1" lang="en-US" altLang="ja-JP" sz="1400" dirty="0" smtClean="0">
                <a:solidFill>
                  <a:srgbClr val="FF6600"/>
                </a:solidFill>
              </a:rPr>
              <a:t>emonstration</a:t>
            </a:r>
            <a:endParaRPr kumimoji="1" lang="ja-JP" altLang="en-US" sz="1400" dirty="0">
              <a:solidFill>
                <a:srgbClr val="FF660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405159" y="6280050"/>
            <a:ext cx="3605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Each 800kW klystron drives 2 cavities</a:t>
            </a:r>
            <a:endParaRPr kumimoji="1" lang="ja-JP" altLang="en-US" sz="16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76599" y="3695901"/>
            <a:ext cx="21210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Minimum DRFS units</a:t>
            </a:r>
            <a:endParaRPr kumimoji="1" lang="ja-JP" altLang="en-US" sz="1600" dirty="0"/>
          </a:p>
        </p:txBody>
      </p:sp>
      <p:sp>
        <p:nvSpPr>
          <p:cNvPr id="14" name="正方形/長方形 13"/>
          <p:cNvSpPr/>
          <p:nvPr/>
        </p:nvSpPr>
        <p:spPr>
          <a:xfrm>
            <a:off x="940288" y="1148230"/>
            <a:ext cx="30364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>
                <a:solidFill>
                  <a:srgbClr val="0000FF"/>
                </a:solidFill>
              </a:rPr>
              <a:t>One klystron drives 26-cavities 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442509" y="3744618"/>
            <a:ext cx="49600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rgbClr val="0000FF"/>
                </a:solidFill>
              </a:rPr>
              <a:t>Each </a:t>
            </a:r>
            <a:r>
              <a:rPr lang="en-US" altLang="ja-JP" sz="1600" dirty="0">
                <a:solidFill>
                  <a:srgbClr val="0000FF"/>
                </a:solidFill>
              </a:rPr>
              <a:t>klystron drives </a:t>
            </a:r>
            <a:r>
              <a:rPr lang="en-US" altLang="ja-JP" sz="1600" dirty="0" smtClean="0">
                <a:solidFill>
                  <a:srgbClr val="0000FF"/>
                </a:solidFill>
              </a:rPr>
              <a:t>2-cavities in circulator-less PDS</a:t>
            </a:r>
            <a:endParaRPr lang="ja-JP" alt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0022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92088"/>
    </mc:Choice>
    <mc:Fallback>
      <p:transition spd="slow" advTm="92088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80" t="48583" r="70174" b="28833"/>
          <a:stretch/>
        </p:blipFill>
        <p:spPr bwMode="auto">
          <a:xfrm>
            <a:off x="3059832" y="3630229"/>
            <a:ext cx="2888544" cy="325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図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80" t="5379" r="69792" b="72963"/>
          <a:stretch/>
        </p:blipFill>
        <p:spPr bwMode="auto">
          <a:xfrm>
            <a:off x="151854" y="3630229"/>
            <a:ext cx="3083591" cy="325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図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984" t="3772" r="8094" b="72765"/>
          <a:stretch/>
        </p:blipFill>
        <p:spPr bwMode="auto">
          <a:xfrm>
            <a:off x="19147" y="1294582"/>
            <a:ext cx="3101348" cy="233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833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5588" cy="5921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b="1" dirty="0" smtClean="0">
                <a:latin typeface="+mn-ea"/>
                <a:ea typeface="+mn-ea"/>
              </a:rPr>
              <a:t>Example of quench sequence</a:t>
            </a:r>
            <a:endParaRPr lang="ja-JP" altLang="en-US" b="1" dirty="0" smtClean="0">
              <a:latin typeface="+mn-ea"/>
              <a:ea typeface="+mn-ea"/>
            </a:endParaRPr>
          </a:p>
        </p:txBody>
      </p:sp>
      <p:sp>
        <p:nvSpPr>
          <p:cNvPr id="2150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21509" name="スライド番号プレースホルダ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4389F44-2409-4524-BAA0-5A33593F698D}" type="slidenum">
              <a:rPr lang="en-US" altLang="ja-JP" sz="1400" smtClean="0">
                <a:latin typeface="Times New Roman" pitchFamily="18" charset="0"/>
              </a:rPr>
              <a:pPr eaLnBrk="1" hangingPunct="1"/>
              <a:t>20</a:t>
            </a:fld>
            <a:endParaRPr lang="en-US" altLang="ja-JP" sz="1400" dirty="0" smtClean="0">
              <a:latin typeface="Times New Roman" pitchFamily="18" charset="0"/>
            </a:endParaRPr>
          </a:p>
        </p:txBody>
      </p:sp>
      <p:sp>
        <p:nvSpPr>
          <p:cNvPr id="21510" name="フッター プレースホルダ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kumimoji="0" lang="en-US" altLang="ja-JP" sz="1400" smtClean="0"/>
              <a:t>Dec.07 TTC Beijing (Michizono)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26569" y="692149"/>
            <a:ext cx="8090861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Clr>
                <a:schemeClr val="tx2">
                  <a:lumMod val="75000"/>
                </a:schemeClr>
              </a:buClr>
              <a:buFont typeface="Wingdings" pitchFamily="2" charset="2"/>
              <a:buChar char="l"/>
              <a:defRPr/>
            </a:pPr>
            <a:r>
              <a:rPr lang="en-US" altLang="ja-JP" sz="1800" dirty="0">
                <a:latin typeface="+mn-lt"/>
                <a:ea typeface="+mn-ea"/>
              </a:rPr>
              <a:t> Detuning change at </a:t>
            </a:r>
            <a:r>
              <a:rPr lang="en-US" altLang="ja-JP" sz="1800" dirty="0" smtClean="0">
                <a:latin typeface="+mn-lt"/>
                <a:ea typeface="+mn-ea"/>
              </a:rPr>
              <a:t>C-4 -&gt; Lower gradient of C-4 -&gt; Higher gradient at other cavity (due to </a:t>
            </a:r>
            <a:r>
              <a:rPr lang="en-US" altLang="ja-JP" sz="1800" dirty="0" err="1" smtClean="0">
                <a:latin typeface="+mn-lt"/>
                <a:ea typeface="+mn-ea"/>
              </a:rPr>
              <a:t>Vetor</a:t>
            </a:r>
            <a:r>
              <a:rPr lang="en-US" altLang="ja-JP" sz="1800" dirty="0" smtClean="0">
                <a:latin typeface="+mn-lt"/>
                <a:ea typeface="+mn-ea"/>
              </a:rPr>
              <a:t>-sum) -&gt; Quench at lowest margin.</a:t>
            </a:r>
            <a:endParaRPr lang="en-US" altLang="ja-JP" sz="1800" dirty="0">
              <a:latin typeface="+mn-lt"/>
              <a:ea typeface="+mn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90675" y="3630229"/>
            <a:ext cx="216024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solidFill>
                  <a:srgbClr val="FF0000"/>
                </a:solidFill>
              </a:rPr>
              <a:t>C-1 </a:t>
            </a:r>
            <a:r>
              <a:rPr kumimoji="1" lang="en-US" altLang="ja-JP" sz="1800" dirty="0" err="1" smtClean="0">
                <a:solidFill>
                  <a:srgbClr val="FF0000"/>
                </a:solidFill>
              </a:rPr>
              <a:t>Ql</a:t>
            </a:r>
            <a:r>
              <a:rPr kumimoji="1" lang="en-US" altLang="ja-JP" sz="1800" dirty="0" smtClean="0">
                <a:solidFill>
                  <a:srgbClr val="FF0000"/>
                </a:solidFill>
              </a:rPr>
              <a:t> (</a:t>
            </a:r>
            <a:r>
              <a:rPr kumimoji="1" lang="en-US" altLang="ja-JP" sz="1800" dirty="0" err="1" smtClean="0">
                <a:solidFill>
                  <a:srgbClr val="FF0000"/>
                </a:solidFill>
              </a:rPr>
              <a:t>fliilng</a:t>
            </a:r>
            <a:r>
              <a:rPr kumimoji="1" lang="en-US" altLang="ja-JP" sz="1800" dirty="0" smtClean="0">
                <a:solidFill>
                  <a:srgbClr val="FF0000"/>
                </a:solidFill>
              </a:rPr>
              <a:t>): </a:t>
            </a:r>
            <a:r>
              <a:rPr lang="en-US" altLang="ja-JP" sz="1800" dirty="0" smtClean="0">
                <a:solidFill>
                  <a:srgbClr val="FF0000"/>
                </a:solidFill>
              </a:rPr>
              <a:t>Quench(red)  </a:t>
            </a:r>
          </a:p>
          <a:p>
            <a:r>
              <a:rPr kumimoji="1" lang="en-US" altLang="ja-JP" sz="1800" dirty="0" smtClean="0">
                <a:solidFill>
                  <a:srgbClr val="0000CC"/>
                </a:solidFill>
              </a:rPr>
              <a:t>Previous 4 (blue)</a:t>
            </a:r>
            <a:endParaRPr kumimoji="1" lang="ja-JP" altLang="en-US" sz="1800" dirty="0">
              <a:solidFill>
                <a:srgbClr val="0000CC"/>
              </a:solidFill>
            </a:endParaRPr>
          </a:p>
        </p:txBody>
      </p:sp>
      <p:pic>
        <p:nvPicPr>
          <p:cNvPr id="13" name="図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13" t="48148" r="69276" b="28872"/>
          <a:stretch/>
        </p:blipFill>
        <p:spPr bwMode="auto">
          <a:xfrm>
            <a:off x="5949269" y="1303010"/>
            <a:ext cx="3195518" cy="225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図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809" t="49578" r="7566" b="28965"/>
          <a:stretch/>
        </p:blipFill>
        <p:spPr bwMode="auto">
          <a:xfrm>
            <a:off x="3250915" y="1453224"/>
            <a:ext cx="2886837" cy="201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テキスト ボックス 18"/>
          <p:cNvSpPr txBox="1"/>
          <p:nvPr/>
        </p:nvSpPr>
        <p:spPr>
          <a:xfrm>
            <a:off x="4194668" y="3630229"/>
            <a:ext cx="216024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solidFill>
                  <a:srgbClr val="FF0000"/>
                </a:solidFill>
              </a:rPr>
              <a:t>C-1 </a:t>
            </a:r>
            <a:r>
              <a:rPr kumimoji="1" lang="en-US" altLang="ja-JP" sz="1800" dirty="0" err="1" smtClean="0">
                <a:solidFill>
                  <a:srgbClr val="FF0000"/>
                </a:solidFill>
              </a:rPr>
              <a:t>Ql</a:t>
            </a:r>
            <a:r>
              <a:rPr kumimoji="1" lang="en-US" altLang="ja-JP" sz="1800" dirty="0" smtClean="0">
                <a:solidFill>
                  <a:srgbClr val="FF0000"/>
                </a:solidFill>
              </a:rPr>
              <a:t> (after </a:t>
            </a:r>
            <a:r>
              <a:rPr kumimoji="1" lang="en-US" altLang="ja-JP" sz="1800" dirty="0" err="1" smtClean="0">
                <a:solidFill>
                  <a:srgbClr val="FF0000"/>
                </a:solidFill>
              </a:rPr>
              <a:t>rf</a:t>
            </a:r>
            <a:r>
              <a:rPr kumimoji="1" lang="en-US" altLang="ja-JP" sz="1800" dirty="0" smtClean="0">
                <a:solidFill>
                  <a:srgbClr val="FF0000"/>
                </a:solidFill>
              </a:rPr>
              <a:t> off): </a:t>
            </a:r>
            <a:r>
              <a:rPr lang="en-US" altLang="ja-JP" sz="1800" dirty="0" smtClean="0">
                <a:solidFill>
                  <a:srgbClr val="FF0000"/>
                </a:solidFill>
              </a:rPr>
              <a:t>Quench(red)  </a:t>
            </a:r>
          </a:p>
          <a:p>
            <a:r>
              <a:rPr kumimoji="1" lang="en-US" altLang="ja-JP" sz="1800" dirty="0" smtClean="0">
                <a:solidFill>
                  <a:srgbClr val="0000CC"/>
                </a:solidFill>
              </a:rPr>
              <a:t>Previous 4 (blue)</a:t>
            </a:r>
            <a:endParaRPr kumimoji="1" lang="ja-JP" altLang="en-US" sz="1800" dirty="0">
              <a:solidFill>
                <a:srgbClr val="0000CC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770894" y="1345725"/>
            <a:ext cx="21602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solidFill>
                  <a:srgbClr val="0000CC"/>
                </a:solidFill>
              </a:rPr>
              <a:t>     C-4 gradient</a:t>
            </a:r>
            <a:endParaRPr kumimoji="1" lang="ja-JP" altLang="en-US" sz="1800" dirty="0">
              <a:solidFill>
                <a:srgbClr val="0000CC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476554" y="1268558"/>
            <a:ext cx="25599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solidFill>
                  <a:srgbClr val="0000CC"/>
                </a:solidFill>
              </a:rPr>
              <a:t>         C-1 gradient</a:t>
            </a:r>
            <a:endParaRPr kumimoji="1" lang="ja-JP" altLang="en-US" sz="1800" dirty="0">
              <a:solidFill>
                <a:srgbClr val="0000CC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307755" y="5085184"/>
            <a:ext cx="2741209" cy="1200329"/>
          </a:xfrm>
          <a:prstGeom prst="rect">
            <a:avLst/>
          </a:prstGeom>
          <a:noFill/>
          <a:ln w="508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solidFill>
                  <a:srgbClr val="0000CC"/>
                </a:solidFill>
              </a:rPr>
              <a:t>Detuning control (including </a:t>
            </a:r>
            <a:r>
              <a:rPr kumimoji="1" lang="en-US" altLang="ja-JP" sz="1800" dirty="0" err="1" smtClean="0">
                <a:solidFill>
                  <a:srgbClr val="0000CC"/>
                </a:solidFill>
              </a:rPr>
              <a:t>microphonics</a:t>
            </a:r>
            <a:r>
              <a:rPr kumimoji="1" lang="en-US" altLang="ja-JP" sz="1800" dirty="0" smtClean="0">
                <a:solidFill>
                  <a:srgbClr val="0000CC"/>
                </a:solidFill>
              </a:rPr>
              <a:t>) is important to avoid quench.</a:t>
            </a:r>
            <a:endParaRPr kumimoji="1" lang="ja-JP" altLang="en-US" sz="1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8823676"/>
      </p:ext>
    </p:extLst>
  </p:cSld>
  <p:clrMapOvr>
    <a:masterClrMapping/>
  </p:clrMapOvr>
  <p:transition advTm="4144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スライド番号プレースホルダ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BB4824-C9F7-449D-ABBA-25CEE4A81BC7}" type="slidenum">
              <a:rPr lang="en-US" altLang="ja-JP" smtClean="0"/>
              <a:pPr/>
              <a:t>21</a:t>
            </a:fld>
            <a:endParaRPr lang="en-US" altLang="ja-JP" smtClean="0"/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5588" cy="720726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400" b="1" dirty="0" smtClean="0">
                <a:latin typeface="+mn-ea"/>
                <a:ea typeface="+mn-ea"/>
              </a:rPr>
              <a:t>Detuning issue</a:t>
            </a:r>
            <a:endParaRPr lang="ja-JP" altLang="en-US" sz="4400" b="1" dirty="0" smtClean="0">
              <a:latin typeface="+mn-ea"/>
              <a:ea typeface="+mn-ea"/>
            </a:endParaRPr>
          </a:p>
        </p:txBody>
      </p:sp>
      <p:sp>
        <p:nvSpPr>
          <p:cNvPr id="6149" name="フッター プレースホルダ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/>
              <a:t>Dec.07 TTC Beijing (Michizono)</a:t>
            </a:r>
            <a:endParaRPr lang="en-US" altLang="ja-JP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43000" y="836712"/>
            <a:ext cx="9001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pitchFamily="2" charset="2"/>
              <a:buChar char="u"/>
            </a:pPr>
            <a:r>
              <a:rPr lang="en-US" altLang="ja-JP" sz="2400" dirty="0"/>
              <a:t> </a:t>
            </a:r>
            <a:r>
              <a:rPr lang="en-US" altLang="ja-JP" sz="2400" dirty="0" smtClean="0"/>
              <a:t>Cavity detuning during pulsed </a:t>
            </a:r>
            <a:r>
              <a:rPr lang="en-US" altLang="ja-JP" sz="2400" dirty="0" err="1" smtClean="0"/>
              <a:t>rf</a:t>
            </a:r>
            <a:r>
              <a:rPr lang="en-US" altLang="ja-JP" sz="2400" dirty="0" smtClean="0"/>
              <a:t> operation comes from</a:t>
            </a:r>
          </a:p>
          <a:p>
            <a:pPr marL="1428750" lvl="2" indent="-514350">
              <a:buClr>
                <a:schemeClr val="accent1">
                  <a:lumMod val="50000"/>
                </a:schemeClr>
              </a:buClr>
              <a:buFont typeface="+mj-lt"/>
              <a:buAutoNum type="romanLcPeriod"/>
            </a:pPr>
            <a:r>
              <a:rPr lang="en-US" altLang="ja-JP" sz="2400" dirty="0" smtClean="0"/>
              <a:t>Static </a:t>
            </a:r>
            <a:r>
              <a:rPr lang="en-US" altLang="ja-JP" sz="2400" dirty="0" err="1" smtClean="0"/>
              <a:t>microphonics</a:t>
            </a:r>
            <a:r>
              <a:rPr lang="en-US" altLang="ja-JP" sz="2400" dirty="0" smtClean="0"/>
              <a:t> (1~100Hz)</a:t>
            </a:r>
          </a:p>
          <a:p>
            <a:pPr marL="1428750" lvl="2" indent="-514350">
              <a:buClr>
                <a:schemeClr val="accent1">
                  <a:lumMod val="50000"/>
                </a:schemeClr>
              </a:buClr>
              <a:buFont typeface="+mj-lt"/>
              <a:buAutoNum type="romanLcPeriod"/>
            </a:pPr>
            <a:r>
              <a:rPr lang="en-US" altLang="ja-JP" sz="2400" dirty="0" smtClean="0"/>
              <a:t>Dynamic Lorentz force (~500 Hz)</a:t>
            </a:r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pitchFamily="2" charset="2"/>
              <a:buChar char="u"/>
            </a:pPr>
            <a:r>
              <a:rPr kumimoji="1" lang="en-US" altLang="ja-JP" sz="2400" dirty="0" smtClean="0"/>
              <a:t> Lorentz force detuning can be compensated </a:t>
            </a:r>
            <a:r>
              <a:rPr lang="en-US" altLang="ja-JP" sz="2400" dirty="0" smtClean="0"/>
              <a:t>within the range of ~10 Hz by </a:t>
            </a:r>
            <a:r>
              <a:rPr lang="en-US" altLang="ja-JP" sz="2400" dirty="0" err="1" smtClean="0"/>
              <a:t>Piezo</a:t>
            </a:r>
            <a:r>
              <a:rPr lang="en-US" altLang="ja-JP" sz="2400" dirty="0" smtClean="0"/>
              <a:t> using the real-time detuning monitor.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endParaRPr kumimoji="1" lang="en-US" altLang="ja-JP" sz="2400" dirty="0" smtClean="0"/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pitchFamily="2" charset="2"/>
              <a:buChar char="u"/>
            </a:pPr>
            <a:r>
              <a:rPr kumimoji="1" lang="en-US" altLang="ja-JP" sz="2400" dirty="0" smtClean="0"/>
              <a:t> </a:t>
            </a:r>
            <a:r>
              <a:rPr kumimoji="1" lang="en-US" altLang="ja-JP" sz="2400" dirty="0" err="1" smtClean="0"/>
              <a:t>Microphonics</a:t>
            </a:r>
            <a:r>
              <a:rPr kumimoji="1" lang="en-US" altLang="ja-JP" sz="2400" dirty="0" smtClean="0"/>
              <a:t> can be partly explained from He pressure change. (not perfectly)</a:t>
            </a:r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pitchFamily="2" charset="2"/>
              <a:buChar char="u"/>
            </a:pPr>
            <a:r>
              <a:rPr lang="en-US" altLang="ja-JP" sz="2400" dirty="0"/>
              <a:t> </a:t>
            </a:r>
            <a:r>
              <a:rPr lang="en-US" altLang="ja-JP" sz="2400" dirty="0" smtClean="0">
                <a:solidFill>
                  <a:srgbClr val="FF0000"/>
                </a:solidFill>
              </a:rPr>
              <a:t>Sudden detuning change </a:t>
            </a:r>
            <a:r>
              <a:rPr lang="en-US" altLang="ja-JP" sz="2400" dirty="0" smtClean="0"/>
              <a:t>(~100 Hz) takes place by exceeding some elastic limit.</a:t>
            </a:r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pitchFamily="2" charset="2"/>
              <a:buChar char="u"/>
            </a:pPr>
            <a:r>
              <a:rPr lang="en-US" altLang="ja-JP" sz="2400" dirty="0"/>
              <a:t> </a:t>
            </a:r>
            <a:r>
              <a:rPr lang="en-US" altLang="ja-JP" sz="2400" dirty="0" smtClean="0"/>
              <a:t>This induces the </a:t>
            </a:r>
            <a:r>
              <a:rPr lang="en-US" altLang="ja-JP" sz="2400" dirty="0" smtClean="0">
                <a:solidFill>
                  <a:srgbClr val="FF0000"/>
                </a:solidFill>
              </a:rPr>
              <a:t>quench</a:t>
            </a:r>
            <a:r>
              <a:rPr lang="en-US" altLang="ja-JP" sz="2400" dirty="0" smtClean="0"/>
              <a:t> of other cavity (vector-sum control)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endParaRPr lang="en-US" altLang="ja-JP" sz="2400" dirty="0" smtClean="0"/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pitchFamily="2" charset="2"/>
              <a:buChar char="u"/>
            </a:pPr>
            <a:r>
              <a:rPr kumimoji="1" lang="en-US" altLang="ja-JP" sz="2400" dirty="0"/>
              <a:t> </a:t>
            </a:r>
            <a:r>
              <a:rPr kumimoji="1" lang="en-US" altLang="ja-JP" sz="2400" dirty="0" smtClean="0"/>
              <a:t>This can be avoided if the adaptive detuning correction is carried out.</a:t>
            </a:r>
          </a:p>
        </p:txBody>
      </p:sp>
    </p:spTree>
    <p:extLst>
      <p:ext uri="{BB962C8B-B14F-4D97-AF65-F5344CB8AC3E}">
        <p14:creationId xmlns:p14="http://schemas.microsoft.com/office/powerpoint/2010/main" xmlns="" val="2276618232"/>
      </p:ext>
    </p:extLst>
  </p:cSld>
  <p:clrMapOvr>
    <a:masterClrMapping/>
  </p:clrMapOvr>
  <p:transition advTm="4144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スライド番号プレースホルダ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BB4824-C9F7-449D-ABBA-25CEE4A81BC7}" type="slidenum">
              <a:rPr lang="en-US" altLang="ja-JP" smtClean="0"/>
              <a:pPr/>
              <a:t>22</a:t>
            </a:fld>
            <a:endParaRPr lang="en-US" altLang="ja-JP" smtClean="0"/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620688"/>
            <a:ext cx="9145588" cy="720726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400" b="1" dirty="0" smtClean="0">
                <a:latin typeface="+mn-ea"/>
                <a:ea typeface="+mn-ea"/>
              </a:rPr>
              <a:t>Tuner performance </a:t>
            </a:r>
            <a:br>
              <a:rPr lang="en-US" altLang="ja-JP" sz="4400" b="1" dirty="0" smtClean="0">
                <a:latin typeface="+mn-ea"/>
                <a:ea typeface="+mn-ea"/>
              </a:rPr>
            </a:br>
            <a:r>
              <a:rPr lang="en-US" altLang="ja-JP" sz="4400" b="1" dirty="0" smtClean="0">
                <a:latin typeface="+mn-ea"/>
                <a:ea typeface="+mn-ea"/>
              </a:rPr>
              <a:t>with LLRF control at KEK</a:t>
            </a:r>
            <a:endParaRPr lang="ja-JP" altLang="en-US" sz="4400" b="1" dirty="0" smtClean="0">
              <a:latin typeface="+mn-ea"/>
              <a:ea typeface="+mn-ea"/>
            </a:endParaRPr>
          </a:p>
        </p:txBody>
      </p:sp>
      <p:sp>
        <p:nvSpPr>
          <p:cNvPr id="398363" name="Text Box 27"/>
          <p:cNvSpPr txBox="1">
            <a:spLocks noChangeArrowheads="1"/>
          </p:cNvSpPr>
          <p:nvPr/>
        </p:nvSpPr>
        <p:spPr bwMode="auto">
          <a:xfrm>
            <a:off x="1691679" y="1628800"/>
            <a:ext cx="5365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3600" b="1" i="1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Shin MICHIZONO (KEK)</a:t>
            </a:r>
          </a:p>
        </p:txBody>
      </p:sp>
      <p:sp>
        <p:nvSpPr>
          <p:cNvPr id="6149" name="フッター プレースホルダ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/>
              <a:t>Dec.07 TTC Beijing (Michizono)</a:t>
            </a:r>
            <a:endParaRPr lang="en-US" altLang="ja-JP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485255" y="2354933"/>
            <a:ext cx="3778599" cy="3924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S1G (RDR configuration)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- Detuning monitor</a:t>
            </a:r>
          </a:p>
          <a:p>
            <a:r>
              <a:rPr kumimoji="1" lang="en-US" altLang="ja-JP" sz="2400" dirty="0"/>
              <a:t> </a:t>
            </a:r>
            <a:r>
              <a:rPr kumimoji="1" lang="en-US" altLang="ja-JP" sz="2400" dirty="0" smtClean="0"/>
              <a:t>- Tuner control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- LLRF performance</a:t>
            </a:r>
            <a:endParaRPr kumimoji="1" lang="en-US" altLang="ja-JP" sz="2400" dirty="0" smtClean="0"/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- </a:t>
            </a:r>
            <a:r>
              <a:rPr lang="en-US" altLang="ja-JP" sz="2400" dirty="0" err="1" smtClean="0"/>
              <a:t>Microphinics</a:t>
            </a:r>
            <a:endParaRPr lang="en-US" altLang="ja-JP" sz="2400" dirty="0" smtClean="0"/>
          </a:p>
          <a:p>
            <a:r>
              <a:rPr kumimoji="1" lang="en-US" altLang="ja-JP" sz="2400" dirty="0"/>
              <a:t> </a:t>
            </a:r>
            <a:r>
              <a:rPr kumimoji="1" lang="en-US" altLang="ja-JP" sz="2400" dirty="0" smtClean="0"/>
              <a:t>- Detuning and Quench</a:t>
            </a:r>
          </a:p>
          <a:p>
            <a:endParaRPr kumimoji="1" lang="en-US" altLang="ja-JP" sz="900" dirty="0" smtClean="0"/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S1G (DRFS configuration)</a:t>
            </a:r>
          </a:p>
          <a:p>
            <a:r>
              <a:rPr kumimoji="1" lang="en-US" altLang="ja-JP" sz="2400" dirty="0"/>
              <a:t> </a:t>
            </a:r>
            <a:r>
              <a:rPr lang="en-US" altLang="ja-JP" sz="2400" dirty="0" smtClean="0"/>
              <a:t>- Detuning monitor</a:t>
            </a:r>
          </a:p>
          <a:p>
            <a:r>
              <a:rPr lang="en-US" altLang="ja-JP" sz="2400" dirty="0"/>
              <a:t> - LLRF performance</a:t>
            </a:r>
            <a:endParaRPr lang="en-US" altLang="ja-JP" sz="2400" dirty="0" smtClean="0"/>
          </a:p>
          <a:p>
            <a:r>
              <a:rPr kumimoji="1" lang="en-US" altLang="ja-JP" sz="2400" dirty="0"/>
              <a:t> </a:t>
            </a:r>
            <a:r>
              <a:rPr kumimoji="1" lang="en-US" altLang="ja-JP" sz="2400" dirty="0" smtClean="0"/>
              <a:t>- Adaptive tuner control</a:t>
            </a:r>
            <a:endParaRPr kumimoji="1" lang="ja-JP" altLang="en-US" sz="2400" dirty="0"/>
          </a:p>
        </p:txBody>
      </p:sp>
      <p:sp>
        <p:nvSpPr>
          <p:cNvPr id="3" name="右矢印 2"/>
          <p:cNvSpPr/>
          <p:nvPr/>
        </p:nvSpPr>
        <p:spPr bwMode="auto">
          <a:xfrm>
            <a:off x="1691679" y="4725144"/>
            <a:ext cx="648072" cy="360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2221476"/>
      </p:ext>
    </p:extLst>
  </p:cSld>
  <p:clrMapOvr>
    <a:masterClrMapping/>
  </p:clrMapOvr>
  <p:transition advTm="4144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2950" y="981075"/>
            <a:ext cx="4591050" cy="525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8339" name="Rectangle 3"/>
          <p:cNvSpPr>
            <a:spLocks noGrp="1" noChangeArrowheads="1"/>
          </p:cNvSpPr>
          <p:nvPr>
            <p:ph type="title"/>
          </p:nvPr>
        </p:nvSpPr>
        <p:spPr>
          <a:xfrm>
            <a:off x="-1588" y="-71438"/>
            <a:ext cx="9145588" cy="5921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b="1" dirty="0" smtClean="0">
                <a:solidFill>
                  <a:srgbClr val="FF0000"/>
                </a:solidFill>
                <a:latin typeface="+mn-ea"/>
                <a:ea typeface="+mn-ea"/>
              </a:rPr>
              <a:t>RF distribution at DRFS</a:t>
            </a:r>
          </a:p>
        </p:txBody>
      </p:sp>
      <p:sp>
        <p:nvSpPr>
          <p:cNvPr id="3482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1389063"/>
            <a:ext cx="5076825" cy="676275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tIns="76176" bIns="38088" anchor="ctr">
            <a:spAutoFit/>
          </a:bodyPr>
          <a:lstStyle/>
          <a:p>
            <a:pPr eaLnBrk="0" hangingPunct="0">
              <a:buClr>
                <a:srgbClr val="0000FF"/>
              </a:buClr>
              <a:buFont typeface="Wingdings" pitchFamily="2" charset="2"/>
              <a:buChar char="n"/>
              <a:tabLst>
                <a:tab pos="247650" algn="l"/>
              </a:tabLst>
              <a:defRPr/>
            </a:pPr>
            <a:r>
              <a:rPr lang="en-US" altLang="ja-JP" sz="2400" dirty="0">
                <a:ea typeface="ＭＳ Ｐゴシック" pitchFamily="50" charset="-128"/>
              </a:rPr>
              <a:t> One klystron drives two cavities.</a:t>
            </a:r>
          </a:p>
          <a:p>
            <a:pPr eaLnBrk="0" hangingPunct="0">
              <a:buClr>
                <a:srgbClr val="0000FF"/>
              </a:buClr>
              <a:buFont typeface="Wingdings" pitchFamily="2" charset="2"/>
              <a:buChar char="n"/>
              <a:tabLst>
                <a:tab pos="247650" algn="l"/>
              </a:tabLst>
              <a:defRPr/>
            </a:pPr>
            <a:r>
              <a:rPr lang="en-US" altLang="ja-JP" sz="2400" dirty="0">
                <a:ea typeface="ＭＳ Ｐゴシック" pitchFamily="50" charset="-128"/>
              </a:rPr>
              <a:t> Circulator-less system.</a:t>
            </a:r>
          </a:p>
          <a:p>
            <a:pPr eaLnBrk="0" hangingPunct="0">
              <a:buClr>
                <a:srgbClr val="0000FF"/>
              </a:buClr>
              <a:tabLst>
                <a:tab pos="247650" algn="l"/>
              </a:tabLst>
              <a:defRPr/>
            </a:pPr>
            <a:r>
              <a:rPr lang="en-US" altLang="ja-JP" sz="2400" dirty="0">
                <a:ea typeface="ＭＳ Ｐゴシック" pitchFamily="50" charset="-128"/>
              </a:rPr>
              <a:t>Same (amplitude and phase) reflection signals go to the dummy load.(blue line)</a:t>
            </a:r>
          </a:p>
          <a:p>
            <a:pPr eaLnBrk="0" hangingPunct="0">
              <a:buClr>
                <a:srgbClr val="0000FF"/>
              </a:buClr>
              <a:buFont typeface="Wingdings" pitchFamily="2" charset="2"/>
              <a:buChar char="n"/>
              <a:tabLst>
                <a:tab pos="247650" algn="l"/>
              </a:tabLst>
              <a:defRPr/>
            </a:pPr>
            <a:r>
              <a:rPr lang="en-US" altLang="ja-JP" sz="2400" dirty="0">
                <a:ea typeface="ＭＳ Ｐゴシック" pitchFamily="50" charset="-128"/>
              </a:rPr>
              <a:t> Un-balanced reflection signals move to the klystron. (red line) </a:t>
            </a:r>
          </a:p>
          <a:p>
            <a:pPr eaLnBrk="0" hangingPunct="0">
              <a:buClr>
                <a:srgbClr val="0000FF"/>
              </a:buClr>
              <a:tabLst>
                <a:tab pos="247650" algn="l"/>
              </a:tabLst>
              <a:defRPr/>
            </a:pPr>
            <a:r>
              <a:rPr lang="en-US" altLang="ja-JP" sz="2400" dirty="0">
                <a:ea typeface="ＭＳ Ｐゴシック" pitchFamily="50" charset="-128"/>
              </a:rPr>
              <a:t>-&gt; careful operation is required to protect the klystron. </a:t>
            </a:r>
          </a:p>
          <a:p>
            <a:pPr eaLnBrk="0" hangingPunct="0">
              <a:buClr>
                <a:srgbClr val="0000FF"/>
              </a:buClr>
              <a:buFont typeface="Wingdings" pitchFamily="2" charset="2"/>
              <a:buChar char="n"/>
              <a:tabLst>
                <a:tab pos="247650" algn="l"/>
              </a:tabLst>
              <a:defRPr/>
            </a:pPr>
            <a:endParaRPr lang="en-US" altLang="ja-JP" sz="2400" dirty="0">
              <a:ea typeface="ＭＳ Ｐゴシック" pitchFamily="50" charset="-128"/>
            </a:endParaRPr>
          </a:p>
          <a:p>
            <a:pPr eaLnBrk="0" hangingPunct="0">
              <a:buClr>
                <a:srgbClr val="0000FF"/>
              </a:buClr>
              <a:buFont typeface="Wingdings" pitchFamily="2" charset="2"/>
              <a:buChar char="n"/>
              <a:tabLst>
                <a:tab pos="247650" algn="l"/>
              </a:tabLst>
              <a:defRPr/>
            </a:pPr>
            <a:r>
              <a:rPr lang="en-US" altLang="ja-JP" sz="2400" dirty="0">
                <a:ea typeface="ＭＳ Ｐゴシック" pitchFamily="50" charset="-128"/>
              </a:rPr>
              <a:t> Phase-shifters are introduced to evaluate the system. (not to be used at </a:t>
            </a:r>
            <a:r>
              <a:rPr lang="en-US" altLang="ja-JP" sz="2400" dirty="0" err="1">
                <a:ea typeface="ＭＳ Ｐゴシック" pitchFamily="50" charset="-128"/>
              </a:rPr>
              <a:t>ilc</a:t>
            </a:r>
            <a:r>
              <a:rPr lang="en-US" altLang="ja-JP" sz="2400" dirty="0">
                <a:ea typeface="ＭＳ Ｐゴシック" pitchFamily="50" charset="-128"/>
              </a:rPr>
              <a:t>-DRFS)</a:t>
            </a:r>
          </a:p>
          <a:p>
            <a:pPr eaLnBrk="0" hangingPunct="0">
              <a:buClr>
                <a:srgbClr val="0000FF"/>
              </a:buClr>
              <a:tabLst>
                <a:tab pos="247650" algn="l"/>
              </a:tabLst>
              <a:defRPr/>
            </a:pPr>
            <a:endParaRPr lang="en-US" altLang="ja-JP" sz="2400" dirty="0">
              <a:ea typeface="ＭＳ Ｐゴシック" pitchFamily="50" charset="-128"/>
            </a:endParaRPr>
          </a:p>
          <a:p>
            <a:pPr eaLnBrk="0" hangingPunct="0">
              <a:buClr>
                <a:srgbClr val="0000FF"/>
              </a:buClr>
              <a:tabLst>
                <a:tab pos="247650" algn="l"/>
              </a:tabLst>
              <a:defRPr/>
            </a:pPr>
            <a:endParaRPr lang="en-US" altLang="ja-JP" sz="2400" dirty="0">
              <a:ea typeface="ＭＳ Ｐゴシック" pitchFamily="50" charset="-128"/>
            </a:endParaRPr>
          </a:p>
          <a:p>
            <a:pPr eaLnBrk="0" hangingPunct="0">
              <a:buClr>
                <a:srgbClr val="0000FF"/>
              </a:buClr>
              <a:buFont typeface="Wingdings" pitchFamily="2" charset="2"/>
              <a:buChar char="n"/>
              <a:tabLst>
                <a:tab pos="247650" algn="l"/>
              </a:tabLst>
              <a:defRPr/>
            </a:pPr>
            <a:endParaRPr lang="en-US" altLang="ja-JP" sz="2400" dirty="0">
              <a:ea typeface="ＭＳ Ｐゴシック" pitchFamily="50" charset="-128"/>
            </a:endParaRPr>
          </a:p>
          <a:p>
            <a:pPr eaLnBrk="0" hangingPunct="0">
              <a:buClr>
                <a:srgbClr val="0000FF"/>
              </a:buClr>
              <a:tabLst>
                <a:tab pos="247650" algn="l"/>
              </a:tabLst>
              <a:defRPr/>
            </a:pPr>
            <a:endParaRPr lang="en-US" altLang="ja-JP" sz="2400" dirty="0">
              <a:ea typeface="ＭＳ Ｐゴシック" pitchFamily="50" charset="-128"/>
            </a:endParaRPr>
          </a:p>
          <a:p>
            <a:pPr marL="457200" indent="-457200" eaLnBrk="0" hangingPunct="0">
              <a:buClr>
                <a:srgbClr val="0000FF"/>
              </a:buClr>
              <a:buFontTx/>
              <a:buAutoNum type="arabicParenR"/>
              <a:tabLst>
                <a:tab pos="247650" algn="l"/>
              </a:tabLst>
              <a:defRPr/>
            </a:pPr>
            <a:endParaRPr lang="en-US" altLang="ja-JP" sz="2400" dirty="0">
              <a:ea typeface="ＭＳ Ｐゴシック" pitchFamily="50" charset="-128"/>
            </a:endParaRPr>
          </a:p>
        </p:txBody>
      </p:sp>
      <p:sp>
        <p:nvSpPr>
          <p:cNvPr id="34822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63B17142-3926-43E5-887E-85BAEA8691E6}" type="slidenum">
              <a:rPr lang="en-US" altLang="ja-JP" sz="1400" smtClean="0">
                <a:latin typeface="Times New Roman" pitchFamily="18" charset="0"/>
              </a:rPr>
              <a:pPr eaLnBrk="1" hangingPunct="1"/>
              <a:t>23</a:t>
            </a:fld>
            <a:endParaRPr lang="en-US" altLang="ja-JP" sz="1400" smtClean="0">
              <a:latin typeface="Times New Roman" pitchFamily="18" charset="0"/>
            </a:endParaRPr>
          </a:p>
        </p:txBody>
      </p:sp>
      <p:sp>
        <p:nvSpPr>
          <p:cNvPr id="34823" name="フッター プレースホルダ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kumimoji="0" lang="en-US" altLang="ja-JP" sz="1400" smtClean="0"/>
              <a:t>Dec.07 TTC Beijing (Michizono)</a:t>
            </a:r>
          </a:p>
        </p:txBody>
      </p:sp>
    </p:spTree>
    <p:extLst>
      <p:ext uri="{BB962C8B-B14F-4D97-AF65-F5344CB8AC3E}">
        <p14:creationId xmlns:p14="http://schemas.microsoft.com/office/powerpoint/2010/main" xmlns="" val="2179354787"/>
      </p:ext>
    </p:extLst>
  </p:cSld>
  <p:clrMapOvr>
    <a:masterClrMapping/>
  </p:clrMapOvr>
  <p:transition advTm="4144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S1-Global (</a:t>
            </a:r>
            <a:r>
              <a:rPr kumimoji="1" lang="en-US" altLang="ja-JP" dirty="0" smtClean="0"/>
              <a:t>DRFS)  </a:t>
            </a:r>
            <a:endParaRPr kumimoji="1" lang="ja-JP" altLang="en-US" dirty="0"/>
          </a:p>
        </p:txBody>
      </p:sp>
      <p:sp>
        <p:nvSpPr>
          <p:cNvPr id="11" name="フッター プレースホルダー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Dec.07 TTC Beijing (Michizono)</a:t>
            </a:r>
            <a:endParaRPr lang="en-US" altLang="ja-JP"/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CCB2-CE3C-4832-9C88-96892F45B0EB}" type="slidenum">
              <a:rPr lang="en-US" altLang="ja-JP" smtClean="0"/>
              <a:pPr/>
              <a:t>24</a:t>
            </a:fld>
            <a:endParaRPr lang="en-US" altLang="ja-JP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297" y="1401083"/>
            <a:ext cx="4431756" cy="303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231715" y="3103722"/>
            <a:ext cx="83734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KLY </a:t>
            </a:r>
            <a:r>
              <a:rPr lang="en-US" altLang="ja-JP" sz="1600" dirty="0"/>
              <a:t>#1</a:t>
            </a:r>
            <a:endParaRPr lang="ja-JP" altLang="en-US" sz="1600" dirty="0"/>
          </a:p>
        </p:txBody>
      </p:sp>
      <p:sp>
        <p:nvSpPr>
          <p:cNvPr id="8" name="テキスト ボックス 7"/>
          <p:cNvSpPr txBox="1">
            <a:spLocks noChangeArrowheads="1"/>
          </p:cNvSpPr>
          <p:nvPr/>
        </p:nvSpPr>
        <p:spPr bwMode="auto">
          <a:xfrm>
            <a:off x="2147038" y="3940523"/>
            <a:ext cx="83734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KLY </a:t>
            </a:r>
            <a:r>
              <a:rPr lang="en-US" altLang="ja-JP" sz="1600" dirty="0"/>
              <a:t>#2</a:t>
            </a:r>
            <a:endParaRPr lang="ja-JP" altLang="en-US" sz="1600" dirty="0"/>
          </a:p>
        </p:txBody>
      </p:sp>
      <p:sp>
        <p:nvSpPr>
          <p:cNvPr id="9" name="テキスト ボックス 8"/>
          <p:cNvSpPr txBox="1">
            <a:spLocks noChangeArrowheads="1"/>
          </p:cNvSpPr>
          <p:nvPr/>
        </p:nvSpPr>
        <p:spPr bwMode="auto">
          <a:xfrm>
            <a:off x="3067033" y="4355377"/>
            <a:ext cx="145091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/>
              <a:t>MA modulator</a:t>
            </a:r>
            <a:endParaRPr lang="ja-JP" altLang="en-US" sz="16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486" y="885372"/>
            <a:ext cx="9132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ja-JP" dirty="0"/>
              <a:t>The first test of </a:t>
            </a:r>
            <a:r>
              <a:rPr lang="en-GB" altLang="ja-JP" dirty="0" smtClean="0"/>
              <a:t>DRFS for </a:t>
            </a:r>
            <a:r>
              <a:rPr lang="en-GB" altLang="ja-JP" dirty="0"/>
              <a:t>ILC </a:t>
            </a:r>
            <a:r>
              <a:rPr lang="en-GB" altLang="ja-JP" dirty="0" smtClean="0"/>
              <a:t>was conducted at the end of S1-Global.</a:t>
            </a:r>
            <a:endParaRPr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31715" y="5121748"/>
            <a:ext cx="8562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en-GB" altLang="ja-JP" sz="1600" dirty="0" smtClean="0"/>
              <a:t>Two klystrons with modulation anodes(MA) were connected to a  DC power supply and an MA-modulator .</a:t>
            </a:r>
          </a:p>
          <a:p>
            <a:endParaRPr lang="en-GB" altLang="ja-JP" sz="1600" dirty="0" smtClean="0"/>
          </a:p>
          <a:p>
            <a:pPr marL="342900" indent="-342900">
              <a:buBlip>
                <a:blip r:embed="rId3"/>
              </a:buBlip>
            </a:pPr>
            <a:r>
              <a:rPr lang="en-GB" altLang="ja-JP" sz="1600" dirty="0"/>
              <a:t>Each klystron drove 2 cavities. (KLY#1</a:t>
            </a:r>
            <a:r>
              <a:rPr lang="en-GB" altLang="ja-JP" sz="1600" dirty="0">
                <a:sym typeface="Symbol"/>
              </a:rPr>
              <a:t>C1</a:t>
            </a:r>
            <a:r>
              <a:rPr lang="en-GB" altLang="ja-JP" sz="1600" dirty="0"/>
              <a:t>+C2, KLY#2</a:t>
            </a:r>
            <a:r>
              <a:rPr lang="en-GB" altLang="ja-JP" sz="1600" dirty="0">
                <a:sym typeface="Symbol"/>
              </a:rPr>
              <a:t>A2+A3</a:t>
            </a:r>
            <a:r>
              <a:rPr lang="en-GB" altLang="ja-JP" sz="1600" dirty="0" smtClean="0">
                <a:sym typeface="Symbol"/>
              </a:rPr>
              <a:t>)</a:t>
            </a:r>
          </a:p>
        </p:txBody>
      </p:sp>
      <p:pic>
        <p:nvPicPr>
          <p:cNvPr id="14" name="Picture 2" descr="D:\work\miura-report\LLRF2011\20101228Di-0035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t="13756" r="248" b="4058"/>
          <a:stretch/>
        </p:blipFill>
        <p:spPr bwMode="auto">
          <a:xfrm>
            <a:off x="5386732" y="1289298"/>
            <a:ext cx="2739573" cy="338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10683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6328"/>
    </mc:Choice>
    <mc:Fallback>
      <p:transition spd="slow" advTm="36328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71438"/>
            <a:ext cx="9145588" cy="5921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b="1" dirty="0" smtClean="0">
                <a:latin typeface="+mn-ea"/>
              </a:rPr>
              <a:t>S1 </a:t>
            </a:r>
            <a:r>
              <a:rPr lang="en-US" altLang="ja-JP" b="1" dirty="0" smtClean="0">
                <a:latin typeface="+mn-ea"/>
                <a:ea typeface="+mn-ea"/>
              </a:rPr>
              <a:t>Global 3</a:t>
            </a:r>
            <a:r>
              <a:rPr lang="en-US" altLang="ja-JP" b="1" baseline="30000" dirty="0" smtClean="0">
                <a:latin typeface="+mn-ea"/>
                <a:ea typeface="+mn-ea"/>
              </a:rPr>
              <a:t>rd</a:t>
            </a:r>
            <a:r>
              <a:rPr lang="en-US" altLang="ja-JP" b="1" dirty="0" smtClean="0">
                <a:latin typeface="+mn-ea"/>
                <a:ea typeface="+mn-ea"/>
              </a:rPr>
              <a:t> stage (DRFS)</a:t>
            </a:r>
            <a:r>
              <a:rPr lang="ja-JP" altLang="en-US" b="1" dirty="0" smtClean="0">
                <a:latin typeface="+mn-ea"/>
                <a:ea typeface="+mn-ea"/>
              </a:rPr>
              <a:t>（</a:t>
            </a:r>
            <a:r>
              <a:rPr lang="en-US" altLang="ja-JP" b="1" dirty="0" smtClean="0">
                <a:latin typeface="+mn-ea"/>
                <a:ea typeface="+mn-ea"/>
              </a:rPr>
              <a:t>1</a:t>
            </a:r>
            <a:r>
              <a:rPr lang="ja-JP" altLang="en-US" b="1" dirty="0" smtClean="0">
                <a:latin typeface="+mn-ea"/>
                <a:ea typeface="+mn-ea"/>
              </a:rPr>
              <a:t>）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0" y="620713"/>
            <a:ext cx="7799388" cy="147796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buClr>
                <a:schemeClr val="accent5">
                  <a:lumMod val="50000"/>
                </a:schemeClr>
              </a:buClr>
              <a:buFont typeface="Wingdings" pitchFamily="2" charset="2"/>
              <a:buChar char="n"/>
              <a:defRPr/>
            </a:pPr>
            <a:r>
              <a:rPr lang="ja-JP" altLang="en-US" sz="1800" dirty="0">
                <a:latin typeface="+mn-ea"/>
                <a:ea typeface="+mn-ea"/>
              </a:rPr>
              <a:t>　</a:t>
            </a:r>
            <a:r>
              <a:rPr lang="en-US" altLang="ja-JP" sz="1800" dirty="0">
                <a:latin typeface="+mn-ea"/>
                <a:ea typeface="+mn-ea"/>
              </a:rPr>
              <a:t>Digital system is located in the tunnel</a:t>
            </a:r>
          </a:p>
          <a:p>
            <a:pPr>
              <a:buClr>
                <a:schemeClr val="accent5">
                  <a:lumMod val="50000"/>
                </a:schemeClr>
              </a:buClr>
              <a:buFont typeface="Wingdings" pitchFamily="2" charset="2"/>
              <a:buChar char="n"/>
              <a:defRPr/>
            </a:pPr>
            <a:r>
              <a:rPr lang="ja-JP" altLang="en-US" sz="1800" dirty="0">
                <a:latin typeface="+mn-ea"/>
                <a:ea typeface="+mn-ea"/>
              </a:rPr>
              <a:t>　</a:t>
            </a:r>
            <a:r>
              <a:rPr lang="en-US" altLang="ja-JP" sz="1800" dirty="0">
                <a:latin typeface="+mn-ea"/>
                <a:ea typeface="+mn-ea"/>
              </a:rPr>
              <a:t>Fast interlock (and Arc detectors, VSWR meter) are located on the ground.</a:t>
            </a:r>
          </a:p>
          <a:p>
            <a:pPr>
              <a:buClr>
                <a:schemeClr val="accent5">
                  <a:lumMod val="50000"/>
                </a:schemeClr>
              </a:buClr>
              <a:buFont typeface="Wingdings" pitchFamily="2" charset="2"/>
              <a:buChar char="n"/>
              <a:defRPr/>
            </a:pPr>
            <a:r>
              <a:rPr lang="ja-JP" altLang="en-US" sz="1800" dirty="0">
                <a:latin typeface="+mn-ea"/>
                <a:ea typeface="+mn-ea"/>
              </a:rPr>
              <a:t>　</a:t>
            </a:r>
            <a:r>
              <a:rPr lang="en-US" altLang="ja-JP" sz="1800" dirty="0" err="1">
                <a:latin typeface="+mn-ea"/>
                <a:ea typeface="+mn-ea"/>
              </a:rPr>
              <a:t>cPCIs</a:t>
            </a:r>
            <a:r>
              <a:rPr lang="en-US" altLang="ja-JP" sz="1800" dirty="0">
                <a:latin typeface="+mn-ea"/>
                <a:ea typeface="+mn-ea"/>
              </a:rPr>
              <a:t> are used for the monitor and also they are the backup digital system.</a:t>
            </a:r>
          </a:p>
          <a:p>
            <a:pPr>
              <a:buClr>
                <a:schemeClr val="accent5">
                  <a:lumMod val="50000"/>
                </a:schemeClr>
              </a:buClr>
              <a:defRPr/>
            </a:pPr>
            <a:endParaRPr lang="en-US" altLang="ja-JP" sz="1800" dirty="0">
              <a:latin typeface="+mn-ea"/>
              <a:ea typeface="+mn-ea"/>
            </a:endParaRPr>
          </a:p>
          <a:p>
            <a:pPr>
              <a:buClr>
                <a:schemeClr val="accent5">
                  <a:lumMod val="50000"/>
                </a:schemeClr>
              </a:buClr>
              <a:buFont typeface="Wingdings" pitchFamily="2" charset="2"/>
              <a:buChar char="n"/>
              <a:defRPr/>
            </a:pPr>
            <a:endParaRPr lang="ja-JP" altLang="en-US" sz="1800" dirty="0">
              <a:latin typeface="+mn-ea"/>
              <a:ea typeface="+mn-ea"/>
            </a:endParaRPr>
          </a:p>
        </p:txBody>
      </p:sp>
      <p:sp>
        <p:nvSpPr>
          <p:cNvPr id="32772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3BD71F16-D910-4E1F-992E-7EDE63246C6D}" type="slidenum">
              <a:rPr lang="en-US" altLang="ja-JP" sz="1400" smtClean="0">
                <a:latin typeface="Times New Roman" pitchFamily="18" charset="0"/>
              </a:rPr>
              <a:pPr eaLnBrk="1" hangingPunct="1"/>
              <a:t>25</a:t>
            </a:fld>
            <a:endParaRPr lang="en-US" altLang="ja-JP" sz="1400" smtClean="0">
              <a:latin typeface="Times New Roman" pitchFamily="18" charset="0"/>
            </a:endParaRPr>
          </a:p>
        </p:txBody>
      </p:sp>
      <p:pic>
        <p:nvPicPr>
          <p:cNvPr id="32773" name="Picture 2" descr="GS1andDRFS_3rd_rev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49388"/>
            <a:ext cx="6048375" cy="540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フッター プレースホルダ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kumimoji="0" lang="en-US" altLang="ja-JP" sz="1400" smtClean="0"/>
              <a:t>Dec.07 TTC Beijing (Michizono)</a:t>
            </a:r>
          </a:p>
        </p:txBody>
      </p:sp>
    </p:spTree>
    <p:extLst>
      <p:ext uri="{BB962C8B-B14F-4D97-AF65-F5344CB8AC3E}">
        <p14:creationId xmlns:p14="http://schemas.microsoft.com/office/powerpoint/2010/main" xmlns="" val="1017196860"/>
      </p:ext>
    </p:extLst>
  </p:cSld>
  <p:clrMapOvr>
    <a:masterClrMapping/>
  </p:clrMapOvr>
  <p:transition advTm="4144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図 9" descr="DSC_638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341438"/>
            <a:ext cx="4427537" cy="406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E7888FB-40E7-41BD-8E68-582A32BF34CA}" type="slidenum">
              <a:rPr lang="ja-JP" altLang="en-US" sz="1400" smtClean="0">
                <a:latin typeface="Times New Roman" pitchFamily="18" charset="0"/>
              </a:rPr>
              <a:pPr eaLnBrk="1" hangingPunct="1"/>
              <a:t>26</a:t>
            </a:fld>
            <a:endParaRPr lang="en-US" altLang="ja-JP" sz="1400" smtClean="0">
              <a:latin typeface="Times New Roman" pitchFamily="18" charset="0"/>
            </a:endParaRPr>
          </a:p>
        </p:txBody>
      </p:sp>
      <p:sp>
        <p:nvSpPr>
          <p:cNvPr id="43013" name="Text Box 4"/>
          <p:cNvSpPr txBox="1">
            <a:spLocks noChangeArrowheads="1"/>
          </p:cNvSpPr>
          <p:nvPr/>
        </p:nvSpPr>
        <p:spPr bwMode="auto">
          <a:xfrm>
            <a:off x="2500313" y="0"/>
            <a:ext cx="3797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400" dirty="0">
                <a:latin typeface="+mn-lt"/>
                <a:ea typeface="ＭＳ Ｐゴシック" pitchFamily="50" charset="-128"/>
              </a:rPr>
              <a:t>Field regulation with </a:t>
            </a:r>
            <a:r>
              <a:rPr lang="en-US" altLang="ja-JP" sz="2400" dirty="0" err="1">
                <a:latin typeface="+mn-lt"/>
                <a:ea typeface="ＭＳ Ｐゴシック" pitchFamily="50" charset="-128"/>
              </a:rPr>
              <a:t>uTCA</a:t>
            </a:r>
            <a:endParaRPr lang="en-US" altLang="ja-JP" sz="2400" dirty="0">
              <a:latin typeface="+mn-lt"/>
              <a:ea typeface="ＭＳ Ｐゴシック" pitchFamily="50" charset="-128"/>
            </a:endParaRPr>
          </a:p>
        </p:txBody>
      </p:sp>
      <p:pic>
        <p:nvPicPr>
          <p:cNvPr id="33797" name="図 8" descr="ERL_FPGA_A_sentanERL09.ai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48063"/>
            <a:ext cx="5329238" cy="330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フッター プレースホルダ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kumimoji="0" lang="en-US" altLang="ja-JP" sz="1400" smtClean="0"/>
              <a:t>Dec.07 TTC Beijing (Michizono)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960438"/>
            <a:ext cx="5292725" cy="2608262"/>
          </a:xfrm>
          <a:prstGeom prst="rect">
            <a:avLst/>
          </a:prstGeom>
          <a:solidFill>
            <a:schemeClr val="bg1"/>
          </a:solidFill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tIns="76176" bIns="38088" anchor="ctr">
            <a:spAutoFit/>
          </a:bodyPr>
          <a:lstStyle/>
          <a:p>
            <a:pPr eaLnBrk="0" hangingPunct="0">
              <a:buClr>
                <a:srgbClr val="0000FF"/>
              </a:buClr>
              <a:buFont typeface="Wingdings" pitchFamily="2" charset="2"/>
              <a:buChar char="n"/>
              <a:tabLst>
                <a:tab pos="247650" algn="l"/>
              </a:tabLst>
              <a:defRPr/>
            </a:pPr>
            <a:r>
              <a:rPr lang="en-US" altLang="ja-JP" sz="1800" dirty="0">
                <a:latin typeface="+mn-lt"/>
                <a:ea typeface="ＭＳ Ｐゴシック" pitchFamily="50" charset="-128"/>
              </a:rPr>
              <a:t> </a:t>
            </a:r>
            <a:r>
              <a:rPr lang="en-US" altLang="ja-JP" sz="1800" dirty="0" err="1">
                <a:latin typeface="+mn-lt"/>
                <a:ea typeface="ＭＳ Ｐゴシック" pitchFamily="50" charset="-128"/>
              </a:rPr>
              <a:t>cERL</a:t>
            </a:r>
            <a:r>
              <a:rPr lang="en-US" altLang="ja-JP" sz="1800" dirty="0">
                <a:latin typeface="+mn-lt"/>
                <a:ea typeface="ＭＳ Ｐゴシック" pitchFamily="50" charset="-128"/>
              </a:rPr>
              <a:t> like </a:t>
            </a:r>
            <a:r>
              <a:rPr lang="en-US" altLang="ja-JP" sz="1800" dirty="0" err="1">
                <a:latin typeface="+mn-lt"/>
                <a:ea typeface="ＭＳ Ｐゴシック" pitchFamily="50" charset="-128"/>
              </a:rPr>
              <a:t>uTCA</a:t>
            </a:r>
            <a:r>
              <a:rPr lang="en-US" altLang="ja-JP" sz="1800" dirty="0">
                <a:latin typeface="+mn-lt"/>
                <a:ea typeface="ＭＳ Ｐゴシック" pitchFamily="50" charset="-128"/>
              </a:rPr>
              <a:t> FPGA system was installed.</a:t>
            </a:r>
          </a:p>
          <a:p>
            <a:pPr eaLnBrk="0" hangingPunct="0">
              <a:buClr>
                <a:srgbClr val="0000FF"/>
              </a:buClr>
              <a:buFont typeface="Wingdings" pitchFamily="2" charset="2"/>
              <a:buChar char="n"/>
              <a:tabLst>
                <a:tab pos="247650" algn="l"/>
              </a:tabLst>
              <a:defRPr/>
            </a:pPr>
            <a:r>
              <a:rPr lang="en-US" altLang="ja-JP" sz="1800" dirty="0">
                <a:latin typeface="+mn-lt"/>
                <a:ea typeface="ＭＳ Ｐゴシック" pitchFamily="50" charset="-128"/>
              </a:rPr>
              <a:t> An FPGA board have 4 16-bit ADCs and 4 16-bit DACs.</a:t>
            </a:r>
          </a:p>
          <a:p>
            <a:pPr eaLnBrk="0" hangingPunct="0">
              <a:buClr>
                <a:srgbClr val="0000FF"/>
              </a:buClr>
              <a:buFont typeface="Wingdings" pitchFamily="2" charset="2"/>
              <a:buChar char="n"/>
              <a:tabLst>
                <a:tab pos="247650" algn="l"/>
              </a:tabLst>
              <a:defRPr/>
            </a:pPr>
            <a:r>
              <a:rPr lang="en-US" altLang="ja-JP" sz="1800" dirty="0">
                <a:latin typeface="+mn-lt"/>
                <a:ea typeface="ＭＳ Ｐゴシック" pitchFamily="50" charset="-128"/>
              </a:rPr>
              <a:t> Two cavity-pickups, klystron output, reflection are observed.</a:t>
            </a:r>
          </a:p>
          <a:p>
            <a:pPr eaLnBrk="0" hangingPunct="0">
              <a:buClr>
                <a:srgbClr val="0000FF"/>
              </a:buClr>
              <a:buFont typeface="Wingdings" pitchFamily="2" charset="2"/>
              <a:buChar char="n"/>
              <a:tabLst>
                <a:tab pos="247650" algn="l"/>
              </a:tabLst>
              <a:defRPr/>
            </a:pPr>
            <a:r>
              <a:rPr lang="en-US" altLang="ja-JP" sz="1800" dirty="0">
                <a:latin typeface="+mn-lt"/>
                <a:ea typeface="ＭＳ Ｐゴシック" pitchFamily="50" charset="-128"/>
              </a:rPr>
              <a:t> The system was located in the tunnel.</a:t>
            </a:r>
          </a:p>
          <a:p>
            <a:pPr eaLnBrk="0" hangingPunct="0">
              <a:buClr>
                <a:srgbClr val="0000FF"/>
              </a:buClr>
              <a:buFont typeface="Wingdings" pitchFamily="2" charset="2"/>
              <a:buChar char="n"/>
              <a:tabLst>
                <a:tab pos="247650" algn="l"/>
              </a:tabLst>
              <a:defRPr/>
            </a:pPr>
            <a:endParaRPr lang="en-US" altLang="ja-JP" sz="1800" dirty="0">
              <a:latin typeface="+mn-lt"/>
              <a:ea typeface="ＭＳ Ｐゴシック" pitchFamily="50" charset="-128"/>
            </a:endParaRPr>
          </a:p>
          <a:p>
            <a:pPr eaLnBrk="0" hangingPunct="0">
              <a:buClr>
                <a:srgbClr val="0000FF"/>
              </a:buClr>
              <a:buFont typeface="Wingdings" pitchFamily="2" charset="2"/>
              <a:buChar char="n"/>
              <a:tabLst>
                <a:tab pos="247650" algn="l"/>
              </a:tabLst>
              <a:defRPr/>
            </a:pPr>
            <a:endParaRPr lang="en-US" altLang="ja-JP" sz="1800" dirty="0">
              <a:latin typeface="+mn-lt"/>
              <a:ea typeface="ＭＳ Ｐゴシック" pitchFamily="50" charset="-128"/>
            </a:endParaRPr>
          </a:p>
          <a:p>
            <a:pPr eaLnBrk="0" hangingPunct="0">
              <a:buClr>
                <a:srgbClr val="0000FF"/>
              </a:buClr>
              <a:buFont typeface="Wingdings" pitchFamily="2" charset="2"/>
              <a:buChar char="n"/>
              <a:tabLst>
                <a:tab pos="247650" algn="l"/>
              </a:tabLst>
              <a:defRPr/>
            </a:pPr>
            <a:endParaRPr lang="en-US" altLang="ja-JP" sz="1800" dirty="0">
              <a:latin typeface="+mn-lt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348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スライド番号プレースホルダ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BB4824-C9F7-449D-ABBA-25CEE4A81BC7}" type="slidenum">
              <a:rPr lang="en-US" altLang="ja-JP" smtClean="0"/>
              <a:pPr/>
              <a:t>27</a:t>
            </a:fld>
            <a:endParaRPr lang="en-US" altLang="ja-JP" smtClean="0"/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620688"/>
            <a:ext cx="9145588" cy="720726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400" b="1" dirty="0" smtClean="0">
                <a:latin typeface="+mn-ea"/>
                <a:ea typeface="+mn-ea"/>
              </a:rPr>
              <a:t>Tuner performance </a:t>
            </a:r>
            <a:br>
              <a:rPr lang="en-US" altLang="ja-JP" sz="4400" b="1" dirty="0" smtClean="0">
                <a:latin typeface="+mn-ea"/>
                <a:ea typeface="+mn-ea"/>
              </a:rPr>
            </a:br>
            <a:r>
              <a:rPr lang="en-US" altLang="ja-JP" sz="4400" b="1" dirty="0" smtClean="0">
                <a:latin typeface="+mn-ea"/>
                <a:ea typeface="+mn-ea"/>
              </a:rPr>
              <a:t>with LLRF control at KEK</a:t>
            </a:r>
            <a:endParaRPr lang="ja-JP" altLang="en-US" sz="4400" b="1" dirty="0" smtClean="0">
              <a:latin typeface="+mn-ea"/>
              <a:ea typeface="+mn-ea"/>
            </a:endParaRPr>
          </a:p>
        </p:txBody>
      </p:sp>
      <p:sp>
        <p:nvSpPr>
          <p:cNvPr id="398363" name="Text Box 27"/>
          <p:cNvSpPr txBox="1">
            <a:spLocks noChangeArrowheads="1"/>
          </p:cNvSpPr>
          <p:nvPr/>
        </p:nvSpPr>
        <p:spPr bwMode="auto">
          <a:xfrm>
            <a:off x="1691679" y="1628800"/>
            <a:ext cx="5365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3600" b="1" i="1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Shin MICHIZONO (KEK)</a:t>
            </a:r>
          </a:p>
        </p:txBody>
      </p:sp>
      <p:sp>
        <p:nvSpPr>
          <p:cNvPr id="6149" name="フッター プレースホルダ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/>
              <a:t>Dec.07 TTC Beijing (Michizono)</a:t>
            </a:r>
            <a:endParaRPr lang="en-US" altLang="ja-JP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485255" y="2354933"/>
            <a:ext cx="3778599" cy="3924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S1G (RDR configuration)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- Detuning monitor</a:t>
            </a:r>
          </a:p>
          <a:p>
            <a:r>
              <a:rPr kumimoji="1" lang="en-US" altLang="ja-JP" sz="2400" dirty="0"/>
              <a:t> </a:t>
            </a:r>
            <a:r>
              <a:rPr kumimoji="1" lang="en-US" altLang="ja-JP" sz="2400" dirty="0" smtClean="0"/>
              <a:t>- Tuner control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- LLRF performance</a:t>
            </a:r>
            <a:endParaRPr kumimoji="1" lang="en-US" altLang="ja-JP" sz="2400" dirty="0" smtClean="0"/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- </a:t>
            </a:r>
            <a:r>
              <a:rPr lang="en-US" altLang="ja-JP" sz="2400" dirty="0" err="1" smtClean="0"/>
              <a:t>Microphinics</a:t>
            </a:r>
            <a:endParaRPr lang="en-US" altLang="ja-JP" sz="2400" dirty="0" smtClean="0"/>
          </a:p>
          <a:p>
            <a:r>
              <a:rPr kumimoji="1" lang="en-US" altLang="ja-JP" sz="2400" dirty="0"/>
              <a:t> </a:t>
            </a:r>
            <a:r>
              <a:rPr kumimoji="1" lang="en-US" altLang="ja-JP" sz="2400" dirty="0" smtClean="0"/>
              <a:t>- Detuning and Quench</a:t>
            </a:r>
          </a:p>
          <a:p>
            <a:endParaRPr kumimoji="1" lang="en-US" altLang="ja-JP" sz="900" dirty="0" smtClean="0"/>
          </a:p>
          <a:p>
            <a:r>
              <a:rPr lang="en-US" altLang="ja-JP" sz="2400" dirty="0" smtClean="0"/>
              <a:t>S1G (DRFS configuration)</a:t>
            </a:r>
          </a:p>
          <a:p>
            <a:r>
              <a:rPr kumimoji="1" lang="en-US" altLang="ja-JP" sz="2400" dirty="0"/>
              <a:t> </a:t>
            </a:r>
            <a:r>
              <a:rPr lang="en-US" altLang="ja-JP" sz="2400" dirty="0" smtClean="0"/>
              <a:t>- </a:t>
            </a:r>
            <a:r>
              <a:rPr lang="en-US" altLang="ja-JP" sz="2400" dirty="0" smtClean="0">
                <a:solidFill>
                  <a:srgbClr val="FF0000"/>
                </a:solidFill>
              </a:rPr>
              <a:t>Detuning monitor</a:t>
            </a:r>
          </a:p>
          <a:p>
            <a:r>
              <a:rPr lang="en-US" altLang="ja-JP" sz="2400" dirty="0">
                <a:solidFill>
                  <a:srgbClr val="FF0000"/>
                </a:solidFill>
              </a:rPr>
              <a:t> - LLRF performance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r>
              <a:rPr kumimoji="1" lang="en-US" altLang="ja-JP" sz="2400" dirty="0"/>
              <a:t> </a:t>
            </a:r>
            <a:r>
              <a:rPr kumimoji="1" lang="en-US" altLang="ja-JP" sz="2400" dirty="0" smtClean="0"/>
              <a:t>- Adaptive tuner control</a:t>
            </a:r>
            <a:endParaRPr kumimoji="1" lang="ja-JP" altLang="en-US" sz="2400" dirty="0"/>
          </a:p>
        </p:txBody>
      </p:sp>
      <p:sp>
        <p:nvSpPr>
          <p:cNvPr id="3" name="右矢印 2"/>
          <p:cNvSpPr/>
          <p:nvPr/>
        </p:nvSpPr>
        <p:spPr bwMode="auto">
          <a:xfrm>
            <a:off x="2015715" y="5301208"/>
            <a:ext cx="648072" cy="360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1935889"/>
      </p:ext>
    </p:extLst>
  </p:cSld>
  <p:clrMapOvr>
    <a:masterClrMapping/>
  </p:clrMapOvr>
  <p:transition advTm="4144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0" descr="Feb24_longcPCI1_7600A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84" t="5961" r="50428" b="50755"/>
          <a:stretch/>
        </p:blipFill>
        <p:spPr bwMode="auto">
          <a:xfrm>
            <a:off x="4371073" y="1865497"/>
            <a:ext cx="1900012" cy="185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タイトル 1"/>
          <p:cNvSpPr>
            <a:spLocks noGrp="1"/>
          </p:cNvSpPr>
          <p:nvPr>
            <p:ph type="title"/>
          </p:nvPr>
        </p:nvSpPr>
        <p:spPr>
          <a:xfrm>
            <a:off x="158019" y="98915"/>
            <a:ext cx="8785225" cy="561975"/>
          </a:xfrm>
        </p:spPr>
        <p:txBody>
          <a:bodyPr/>
          <a:lstStyle/>
          <a:p>
            <a:r>
              <a:rPr lang="en-US" altLang="ja-JP" dirty="0"/>
              <a:t>R</a:t>
            </a:r>
            <a:r>
              <a:rPr lang="en-US" altLang="ja-JP" dirty="0" smtClean="0"/>
              <a:t>esult for circulator-less operation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Dec.07 TTC Beijing (Michizono)</a:t>
            </a:r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CCB2-CE3C-4832-9C88-96892F45B0EB}" type="slidenum">
              <a:rPr lang="en-US" altLang="ja-JP" smtClean="0"/>
              <a:pPr/>
              <a:t>28</a:t>
            </a:fld>
            <a:endParaRPr lang="en-US" altLang="ja-JP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33912" y="1160332"/>
            <a:ext cx="1779526" cy="338554"/>
          </a:xfrm>
          <a:prstGeom prst="rect">
            <a:avLst/>
          </a:prstGeom>
          <a:solidFill>
            <a:srgbClr val="66FF66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Typical Operation</a:t>
            </a:r>
            <a:endParaRPr kumimoji="1" lang="ja-JP" altLang="en-US" sz="16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202398" y="1123941"/>
            <a:ext cx="3306803" cy="338554"/>
          </a:xfrm>
          <a:prstGeom prst="rect">
            <a:avLst/>
          </a:prstGeom>
          <a:solidFill>
            <a:srgbClr val="66FF66"/>
          </a:solidFill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Operation under different </a:t>
            </a:r>
            <a:r>
              <a:rPr lang="en-US" altLang="ja-JP" sz="1600" dirty="0" smtClean="0"/>
              <a:t>detuning</a:t>
            </a:r>
            <a:endParaRPr lang="ja-JP" altLang="en-US" sz="16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371073" y="1566598"/>
            <a:ext cx="293702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9900"/>
              </a:buClr>
              <a:buFont typeface="Wingdings" pitchFamily="2" charset="2"/>
              <a:buChar char="n"/>
            </a:pPr>
            <a:r>
              <a:rPr kumimoji="1" lang="en-US" altLang="ja-JP" sz="1400" dirty="0" smtClean="0"/>
              <a:t>Large reflection</a:t>
            </a:r>
            <a:r>
              <a:rPr kumimoji="1" lang="en-US" altLang="ja-JP" sz="1400" dirty="0" smtClean="0">
                <a:solidFill>
                  <a:srgbClr val="FF0000"/>
                </a:solidFill>
              </a:rPr>
              <a:t>: max VSWR~3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06854" y="1566597"/>
            <a:ext cx="26196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eaLnBrk="0" hangingPunct="0">
              <a:buClr>
                <a:srgbClr val="009900"/>
              </a:buClr>
              <a:buFont typeface="Wingdings" pitchFamily="2" charset="2"/>
              <a:buChar char="n"/>
              <a:tabLst>
                <a:tab pos="247650" algn="l"/>
              </a:tabLst>
              <a:defRPr/>
            </a:pPr>
            <a:r>
              <a:rPr lang="en-US" altLang="ja-JP" sz="1400" dirty="0" smtClean="0"/>
              <a:t>Low </a:t>
            </a:r>
            <a:r>
              <a:rPr lang="en-US" altLang="ja-JP" sz="1400" dirty="0"/>
              <a:t>reflection </a:t>
            </a:r>
            <a:r>
              <a:rPr lang="en-US" altLang="ja-JP" sz="1400" dirty="0" smtClean="0"/>
              <a:t>: </a:t>
            </a:r>
            <a:r>
              <a:rPr lang="en-US" altLang="ja-JP" sz="1400" dirty="0" smtClean="0">
                <a:solidFill>
                  <a:srgbClr val="FF0000"/>
                </a:solidFill>
              </a:rPr>
              <a:t>VSWR~1.1</a:t>
            </a:r>
          </a:p>
        </p:txBody>
      </p:sp>
      <p:sp>
        <p:nvSpPr>
          <p:cNvPr id="11" name="テキスト ボックス 8"/>
          <p:cNvSpPr txBox="1">
            <a:spLocks noChangeArrowheads="1"/>
          </p:cNvSpPr>
          <p:nvPr/>
        </p:nvSpPr>
        <p:spPr bwMode="auto">
          <a:xfrm>
            <a:off x="7566761" y="1139932"/>
            <a:ext cx="806631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i="1" dirty="0" smtClean="0">
                <a:solidFill>
                  <a:srgbClr val="009900"/>
                </a:solidFill>
                <a:latin typeface="Symbol" pitchFamily="18" charset="2"/>
              </a:rPr>
              <a:t>D</a:t>
            </a:r>
            <a:r>
              <a:rPr lang="en-US" altLang="ja-JP" i="1" dirty="0" smtClean="0">
                <a:solidFill>
                  <a:srgbClr val="009900"/>
                </a:solidFill>
              </a:rPr>
              <a:t>f1 &gt; </a:t>
            </a:r>
            <a:r>
              <a:rPr lang="en-US" altLang="ja-JP" i="1" dirty="0" smtClean="0">
                <a:solidFill>
                  <a:srgbClr val="009900"/>
                </a:solidFill>
                <a:latin typeface="Symbol" pitchFamily="18" charset="2"/>
              </a:rPr>
              <a:t>D</a:t>
            </a:r>
            <a:r>
              <a:rPr lang="en-US" altLang="ja-JP" i="1" dirty="0" smtClean="0">
                <a:solidFill>
                  <a:srgbClr val="009900"/>
                </a:solidFill>
              </a:rPr>
              <a:t>f2</a:t>
            </a:r>
          </a:p>
          <a:p>
            <a:pPr eaLnBrk="1" hangingPunct="1"/>
            <a:r>
              <a:rPr lang="en-US" altLang="ja-JP" i="1" dirty="0" smtClean="0">
                <a:solidFill>
                  <a:srgbClr val="009900"/>
                </a:solidFill>
              </a:rPr>
              <a:t>~130Hz</a:t>
            </a:r>
            <a:endParaRPr lang="ja-JP" altLang="en-US" i="1" dirty="0">
              <a:solidFill>
                <a:srgbClr val="009900"/>
              </a:solidFill>
            </a:endParaRPr>
          </a:p>
        </p:txBody>
      </p:sp>
      <p:pic>
        <p:nvPicPr>
          <p:cNvPr id="12" name="図 9" descr="Feb24_longcPCI1_9000A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85" t="6772" r="50674" b="50904"/>
          <a:stretch/>
        </p:blipFill>
        <p:spPr bwMode="auto">
          <a:xfrm>
            <a:off x="333912" y="1966435"/>
            <a:ext cx="1980094" cy="185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正方形/長方形 13"/>
          <p:cNvSpPr/>
          <p:nvPr/>
        </p:nvSpPr>
        <p:spPr>
          <a:xfrm>
            <a:off x="6215107" y="2370931"/>
            <a:ext cx="27518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Clr>
                <a:srgbClr val="0000FF"/>
              </a:buClr>
              <a:tabLst>
                <a:tab pos="247650" algn="l"/>
              </a:tabLst>
              <a:defRPr/>
            </a:pPr>
            <a:r>
              <a:rPr lang="en-US" altLang="ja-JP" sz="1400" dirty="0">
                <a:latin typeface="Arial" charset="0"/>
              </a:rPr>
              <a:t>Vector sum is </a:t>
            </a:r>
            <a:r>
              <a:rPr lang="en-US" altLang="ja-JP" sz="1400" dirty="0">
                <a:solidFill>
                  <a:srgbClr val="FF0000"/>
                </a:solidFill>
                <a:latin typeface="Arial" charset="0"/>
              </a:rPr>
              <a:t>still </a:t>
            </a:r>
            <a:r>
              <a:rPr lang="en-US" altLang="ja-JP" sz="1400" dirty="0" smtClean="0">
                <a:solidFill>
                  <a:srgbClr val="FF0000"/>
                </a:solidFill>
                <a:latin typeface="Arial" charset="0"/>
              </a:rPr>
              <a:t>regulated stably. </a:t>
            </a:r>
            <a:r>
              <a:rPr lang="en-US" altLang="ja-JP" sz="1200" dirty="0">
                <a:solidFill>
                  <a:srgbClr val="0000FF"/>
                </a:solidFill>
                <a:latin typeface="Arial" charset="0"/>
              </a:rPr>
              <a:t>(0.04%rms, 0.06deg.rms)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2210033" y="2570985"/>
            <a:ext cx="141886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0" hangingPunct="0">
              <a:buClr>
                <a:srgbClr val="0000FF"/>
              </a:buClr>
              <a:tabLst>
                <a:tab pos="247650" algn="l"/>
              </a:tabLst>
              <a:defRPr/>
            </a:pPr>
            <a:r>
              <a:rPr lang="en-US" altLang="ja-JP" sz="1200" dirty="0" smtClean="0"/>
              <a:t>Stability </a:t>
            </a:r>
          </a:p>
          <a:p>
            <a:pPr eaLnBrk="0" hangingPunct="0">
              <a:buClr>
                <a:srgbClr val="0000FF"/>
              </a:buClr>
              <a:tabLst>
                <a:tab pos="247650" algn="l"/>
              </a:tabLst>
              <a:defRPr/>
            </a:pPr>
            <a:r>
              <a:rPr lang="en-US" altLang="ja-JP" sz="1200" dirty="0" smtClean="0"/>
              <a:t>0.015% </a:t>
            </a:r>
            <a:r>
              <a:rPr lang="en-US" altLang="ja-JP" sz="1200" dirty="0" err="1" smtClean="0"/>
              <a:t>rms</a:t>
            </a:r>
            <a:r>
              <a:rPr lang="en-US" altLang="ja-JP" sz="1200" dirty="0" smtClean="0"/>
              <a:t>, 0.06deg.rms</a:t>
            </a:r>
          </a:p>
        </p:txBody>
      </p:sp>
      <p:pic>
        <p:nvPicPr>
          <p:cNvPr id="16" name="図 11" descr="Feb24_longcPCI1_9000B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02" t="2312" r="64319" b="51014"/>
          <a:stretch/>
        </p:blipFill>
        <p:spPr bwMode="auto">
          <a:xfrm>
            <a:off x="333911" y="3954791"/>
            <a:ext cx="1538165" cy="202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図 11" descr="Feb24_longcPCI1_9000B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052" t="2592" r="6960" b="50829"/>
          <a:stretch/>
        </p:blipFill>
        <p:spPr bwMode="auto">
          <a:xfrm>
            <a:off x="1789034" y="4000763"/>
            <a:ext cx="1037447" cy="198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テキスト ボックス 10"/>
          <p:cNvSpPr txBox="1">
            <a:spLocks noChangeArrowheads="1"/>
          </p:cNvSpPr>
          <p:nvPr/>
        </p:nvSpPr>
        <p:spPr bwMode="auto">
          <a:xfrm>
            <a:off x="1906232" y="5084806"/>
            <a:ext cx="10413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 smtClean="0">
                <a:solidFill>
                  <a:srgbClr val="FF0000"/>
                </a:solidFill>
              </a:rPr>
              <a:t>Q</a:t>
            </a:r>
            <a:r>
              <a:rPr lang="en-US" altLang="ja-JP" baseline="-25000" dirty="0" smtClean="0">
                <a:solidFill>
                  <a:srgbClr val="FF0000"/>
                </a:solidFill>
              </a:rPr>
              <a:t>L</a:t>
            </a:r>
            <a:r>
              <a:rPr lang="en-US" altLang="ja-JP" dirty="0" smtClean="0">
                <a:solidFill>
                  <a:srgbClr val="FF0000"/>
                </a:solidFill>
              </a:rPr>
              <a:t> </a:t>
            </a:r>
            <a:r>
              <a:rPr lang="en-US" altLang="ja-JP" dirty="0">
                <a:solidFill>
                  <a:srgbClr val="FF0000"/>
                </a:solidFill>
              </a:rPr>
              <a:t>by decay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19" name="テキスト ボックス 11"/>
          <p:cNvSpPr txBox="1">
            <a:spLocks noChangeArrowheads="1"/>
          </p:cNvSpPr>
          <p:nvPr/>
        </p:nvSpPr>
        <p:spPr bwMode="auto">
          <a:xfrm>
            <a:off x="1872076" y="4489076"/>
            <a:ext cx="12818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 smtClean="0">
                <a:solidFill>
                  <a:srgbClr val="0000FF"/>
                </a:solidFill>
              </a:rPr>
              <a:t>Q</a:t>
            </a:r>
            <a:r>
              <a:rPr lang="en-US" altLang="ja-JP" baseline="-25000" dirty="0" smtClean="0">
                <a:solidFill>
                  <a:srgbClr val="0000FF"/>
                </a:solidFill>
              </a:rPr>
              <a:t>L</a:t>
            </a:r>
            <a:r>
              <a:rPr lang="en-US" altLang="ja-JP" dirty="0" smtClean="0">
                <a:solidFill>
                  <a:srgbClr val="0000FF"/>
                </a:solidFill>
              </a:rPr>
              <a:t> by cavity </a:t>
            </a:r>
            <a:r>
              <a:rPr lang="en-US" altLang="ja-JP" dirty="0">
                <a:solidFill>
                  <a:srgbClr val="0000FF"/>
                </a:solidFill>
              </a:rPr>
              <a:t>eq.</a:t>
            </a:r>
            <a:endParaRPr lang="ja-JP" altLang="en-US" dirty="0">
              <a:solidFill>
                <a:srgbClr val="0000FF"/>
              </a:solidFill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2889432" y="4779367"/>
            <a:ext cx="139228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eaLnBrk="0" hangingPunct="0">
              <a:buClr>
                <a:srgbClr val="0000FF"/>
              </a:buClr>
              <a:tabLst>
                <a:tab pos="247650" algn="l"/>
              </a:tabLst>
              <a:defRPr/>
            </a:pPr>
            <a:r>
              <a:rPr lang="en-US" altLang="ja-JP" sz="1400" dirty="0" smtClean="0"/>
              <a:t>Both are same results. </a:t>
            </a:r>
            <a:endParaRPr lang="en-US" altLang="ja-JP" sz="1400" dirty="0"/>
          </a:p>
        </p:txBody>
      </p:sp>
      <p:pic>
        <p:nvPicPr>
          <p:cNvPr id="25" name="図 11" descr="Feb24_longcPCI1_7600B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622" t="3606" r="8505" b="50019"/>
          <a:stretch/>
        </p:blipFill>
        <p:spPr bwMode="auto">
          <a:xfrm>
            <a:off x="6433507" y="4070393"/>
            <a:ext cx="1228054" cy="198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図 11" descr="Feb24_longcPCI1_7600B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96" t="2298" r="64329" b="49831"/>
          <a:stretch/>
        </p:blipFill>
        <p:spPr bwMode="auto">
          <a:xfrm>
            <a:off x="4451750" y="3966440"/>
            <a:ext cx="1745954" cy="207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テキスト ボックス 10"/>
          <p:cNvSpPr txBox="1">
            <a:spLocks noChangeArrowheads="1"/>
          </p:cNvSpPr>
          <p:nvPr/>
        </p:nvSpPr>
        <p:spPr bwMode="auto">
          <a:xfrm>
            <a:off x="6718198" y="5318002"/>
            <a:ext cx="10413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 smtClean="0">
                <a:solidFill>
                  <a:srgbClr val="FF0000"/>
                </a:solidFill>
              </a:rPr>
              <a:t>Q</a:t>
            </a:r>
            <a:r>
              <a:rPr lang="en-US" altLang="ja-JP" baseline="-25000" dirty="0" smtClean="0">
                <a:solidFill>
                  <a:srgbClr val="FF0000"/>
                </a:solidFill>
              </a:rPr>
              <a:t>L</a:t>
            </a:r>
            <a:r>
              <a:rPr lang="en-US" altLang="ja-JP" dirty="0" smtClean="0">
                <a:solidFill>
                  <a:srgbClr val="FF0000"/>
                </a:solidFill>
              </a:rPr>
              <a:t> </a:t>
            </a:r>
            <a:r>
              <a:rPr lang="en-US" altLang="ja-JP" dirty="0">
                <a:solidFill>
                  <a:srgbClr val="FF0000"/>
                </a:solidFill>
              </a:rPr>
              <a:t>by decay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28" name="テキスト ボックス 11"/>
          <p:cNvSpPr txBox="1">
            <a:spLocks noChangeArrowheads="1"/>
          </p:cNvSpPr>
          <p:nvPr/>
        </p:nvSpPr>
        <p:spPr bwMode="auto">
          <a:xfrm>
            <a:off x="6597972" y="4569154"/>
            <a:ext cx="12818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 smtClean="0">
                <a:solidFill>
                  <a:srgbClr val="0000FF"/>
                </a:solidFill>
              </a:rPr>
              <a:t>Q</a:t>
            </a:r>
            <a:r>
              <a:rPr lang="en-US" altLang="ja-JP" baseline="-25000" dirty="0" smtClean="0">
                <a:solidFill>
                  <a:srgbClr val="0000FF"/>
                </a:solidFill>
              </a:rPr>
              <a:t>L </a:t>
            </a:r>
            <a:r>
              <a:rPr lang="en-US" altLang="ja-JP" dirty="0" smtClean="0">
                <a:solidFill>
                  <a:srgbClr val="0000FF"/>
                </a:solidFill>
              </a:rPr>
              <a:t>by cavity </a:t>
            </a:r>
            <a:r>
              <a:rPr lang="en-US" altLang="ja-JP" dirty="0">
                <a:solidFill>
                  <a:srgbClr val="0000FF"/>
                </a:solidFill>
              </a:rPr>
              <a:t>eq.</a:t>
            </a:r>
            <a:endParaRPr lang="ja-JP" altLang="en-US" dirty="0">
              <a:solidFill>
                <a:srgbClr val="0000FF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470583" y="3639791"/>
            <a:ext cx="240016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400" dirty="0" err="1" smtClean="0">
                <a:solidFill>
                  <a:srgbClr val="0000FF"/>
                </a:solidFill>
              </a:rPr>
              <a:t>V</a:t>
            </a:r>
            <a:r>
              <a:rPr lang="en-US" altLang="ja-JP" sz="1400" baseline="-25000" dirty="0" err="1" smtClean="0">
                <a:solidFill>
                  <a:srgbClr val="0000FF"/>
                </a:solidFill>
              </a:rPr>
              <a:t>for</a:t>
            </a:r>
            <a:r>
              <a:rPr lang="en-US" altLang="ja-JP" sz="1400" dirty="0" smtClean="0">
                <a:solidFill>
                  <a:srgbClr val="0000FF"/>
                </a:solidFill>
              </a:rPr>
              <a:t> exists even after RF-off</a:t>
            </a:r>
            <a:endParaRPr kumimoji="1" lang="ja-JP" altLang="en-US" sz="1400" dirty="0">
              <a:solidFill>
                <a:srgbClr val="0000FF"/>
              </a:solidFill>
            </a:endParaRPr>
          </a:p>
        </p:txBody>
      </p:sp>
      <p:cxnSp>
        <p:nvCxnSpPr>
          <p:cNvPr id="32" name="直線矢印コネクタ 31"/>
          <p:cNvCxnSpPr/>
          <p:nvPr/>
        </p:nvCxnSpPr>
        <p:spPr>
          <a:xfrm flipH="1">
            <a:off x="5964636" y="3916790"/>
            <a:ext cx="306449" cy="140121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円/楕円 32"/>
          <p:cNvSpPr/>
          <p:nvPr/>
        </p:nvSpPr>
        <p:spPr>
          <a:xfrm rot="1567209">
            <a:off x="5775128" y="5287171"/>
            <a:ext cx="289503" cy="13849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>
            <a:off x="7829795" y="4590386"/>
            <a:ext cx="1087194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eaLnBrk="0" hangingPunct="0">
              <a:buClr>
                <a:srgbClr val="0000FF"/>
              </a:buClr>
              <a:tabLst>
                <a:tab pos="247650" algn="l"/>
              </a:tabLst>
              <a:defRPr/>
            </a:pPr>
            <a:r>
              <a:rPr lang="en-US" altLang="ja-JP" sz="1200" dirty="0" smtClean="0"/>
              <a:t>Reasonable value</a:t>
            </a:r>
            <a:endParaRPr lang="en-US" altLang="ja-JP" sz="1200" dirty="0"/>
          </a:p>
        </p:txBody>
      </p:sp>
      <p:cxnSp>
        <p:nvCxnSpPr>
          <p:cNvPr id="35" name="直線矢印コネクタ 34"/>
          <p:cNvCxnSpPr>
            <a:stCxn id="34" idx="1"/>
          </p:cNvCxnSpPr>
          <p:nvPr/>
        </p:nvCxnSpPr>
        <p:spPr>
          <a:xfrm flipH="1">
            <a:off x="7523737" y="4821219"/>
            <a:ext cx="306058" cy="9331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正方形/長方形 35"/>
          <p:cNvSpPr/>
          <p:nvPr/>
        </p:nvSpPr>
        <p:spPr>
          <a:xfrm>
            <a:off x="7870746" y="5202798"/>
            <a:ext cx="1087194" cy="27699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eaLnBrk="0" hangingPunct="0">
              <a:buClr>
                <a:srgbClr val="0000FF"/>
              </a:buClr>
              <a:tabLst>
                <a:tab pos="247650" algn="l"/>
              </a:tabLst>
              <a:defRPr/>
            </a:pPr>
            <a:r>
              <a:rPr lang="en-US" altLang="ja-JP" sz="1200" dirty="0" smtClean="0"/>
              <a:t>Wrong value</a:t>
            </a:r>
            <a:endParaRPr lang="en-US" altLang="ja-JP" sz="1200" dirty="0"/>
          </a:p>
        </p:txBody>
      </p:sp>
      <p:cxnSp>
        <p:nvCxnSpPr>
          <p:cNvPr id="37" name="直線矢印コネクタ 36"/>
          <p:cNvCxnSpPr/>
          <p:nvPr/>
        </p:nvCxnSpPr>
        <p:spPr>
          <a:xfrm flipH="1" flipV="1">
            <a:off x="7572750" y="5287173"/>
            <a:ext cx="307048" cy="3082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/>
          <p:cNvSpPr txBox="1"/>
          <p:nvPr/>
        </p:nvSpPr>
        <p:spPr>
          <a:xfrm>
            <a:off x="977694" y="660890"/>
            <a:ext cx="68595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(When reflection is not canceled or large, circulator-less system should be checked.)</a:t>
            </a:r>
            <a:endParaRPr kumimoji="1" lang="ja-JP" altLang="en-US" sz="14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1" name="正方形/長方形 40"/>
              <p:cNvSpPr/>
              <p:nvPr/>
            </p:nvSpPr>
            <p:spPr>
              <a:xfrm>
                <a:off x="2886741" y="3676438"/>
                <a:ext cx="1637564" cy="629403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0">
                <a:scrgbClr r="0" g="0" b="0"/>
              </a:lnRef>
              <a:fillRef idx="1002">
                <a:schemeClr val="lt2"/>
              </a:fillRef>
              <a:effectRef idx="0">
                <a:scrgbClr r="0" g="0" b="0"/>
              </a:effectRef>
              <a:fontRef idx="major"/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ja-JP" sz="12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12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𝐐</m:t>
                          </m:r>
                        </m:e>
                        <m:sub>
                          <m:r>
                            <a:rPr lang="en-US" altLang="ja-JP" sz="12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𝑳</m:t>
                          </m:r>
                        </m:sub>
                      </m:sSub>
                      <m:r>
                        <a:rPr lang="en-US" altLang="ja-JP" sz="1200" b="1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ja-JP" altLang="ja-JP" sz="12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ja-JP" altLang="ja-JP" sz="1200" b="1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1200" b="1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𝛚</m:t>
                              </m:r>
                            </m:e>
                            <m:sub>
                              <m:r>
                                <a:rPr lang="en-US" altLang="ja-JP" sz="1200" b="1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d>
                            <m:dPr>
                              <m:ctrlPr>
                                <a:rPr lang="ja-JP" altLang="ja-JP" sz="1200" b="1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ja-JP" altLang="ja-JP" sz="1200" b="1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sz="1200" b="1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𝐕</m:t>
                                  </m:r>
                                </m:e>
                                <m:sub>
                                  <m:r>
                                    <a:rPr lang="en-US" altLang="ja-JP" sz="1200" b="1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𝐟𝐨𝐫</m:t>
                                  </m:r>
                                </m:sub>
                                <m:sup>
                                  <m:r>
                                    <a:rPr lang="en-US" altLang="ja-JP" sz="1200" b="1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en-US" altLang="ja-JP" sz="1200" b="1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ja-JP" altLang="ja-JP" sz="1200" b="1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sz="1200" b="1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𝐕</m:t>
                                  </m:r>
                                </m:e>
                                <m:sub>
                                  <m:r>
                                    <a:rPr lang="en-US" altLang="ja-JP" sz="1200" b="1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𝐫𝐞𝐟</m:t>
                                  </m:r>
                                </m:sub>
                                <m:sup>
                                  <m:r>
                                    <a:rPr lang="en-US" altLang="ja-JP" sz="1200" b="1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ja-JP" altLang="ja-JP" sz="1200" b="1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f>
                                <m:fPr>
                                  <m:ctrlPr>
                                    <a:rPr lang="ja-JP" altLang="ja-JP" sz="1200" b="1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1200" b="1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𝐝</m:t>
                                  </m:r>
                                </m:num>
                                <m:den>
                                  <m:r>
                                    <a:rPr lang="en-US" altLang="ja-JP" sz="1200" b="1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𝐝𝐭</m:t>
                                  </m:r>
                                </m:den>
                              </m:f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ja-JP" altLang="ja-JP" sz="1200" b="1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1200" b="1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𝐕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sz="1200" b="1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ja-JP" altLang="ja-JP" sz="12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41" name="正方形/長方形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6741" y="3676438"/>
                <a:ext cx="1637564" cy="62940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正方形/長方形 41"/>
          <p:cNvSpPr/>
          <p:nvPr/>
        </p:nvSpPr>
        <p:spPr>
          <a:xfrm>
            <a:off x="3114930" y="3413153"/>
            <a:ext cx="9412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ja-JP" sz="1400" dirty="0">
                <a:solidFill>
                  <a:srgbClr val="0000FF"/>
                </a:solidFill>
              </a:rPr>
              <a:t>cavity eq.</a:t>
            </a:r>
            <a:endParaRPr lang="ja-JP" altLang="en-US" sz="1400" dirty="0">
              <a:solidFill>
                <a:srgbClr val="0000FF"/>
              </a:solidFill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194312" y="5983134"/>
            <a:ext cx="8772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solidFill>
                  <a:srgbClr val="0000FF"/>
                </a:solidFill>
              </a:rPr>
              <a:t>Therefore, under large reflection, vector sum operation and Q</a:t>
            </a:r>
            <a:r>
              <a:rPr lang="en-US" altLang="ja-JP" sz="1600" baseline="-25000" dirty="0" smtClean="0">
                <a:solidFill>
                  <a:srgbClr val="0000FF"/>
                </a:solidFill>
              </a:rPr>
              <a:t>L</a:t>
            </a:r>
            <a:r>
              <a:rPr lang="en-US" altLang="ja-JP" sz="1600" dirty="0" smtClean="0">
                <a:solidFill>
                  <a:srgbClr val="0000FF"/>
                </a:solidFill>
              </a:rPr>
              <a:t> diagnostics using cavity eq. worked well. </a:t>
            </a:r>
            <a:endParaRPr kumimoji="1" lang="ja-JP" alt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4684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35677"/>
    </mc:Choice>
    <mc:Fallback>
      <p:transition spd="slow" advTm="135677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フッター プレースホルダ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kumimoji="0" lang="en-US" altLang="ja-JP" sz="1400" smtClean="0">
                <a:ea typeface="Arial Unicode MS" pitchFamily="34" charset="-128"/>
                <a:cs typeface="Arial Unicode MS" pitchFamily="34" charset="-128"/>
              </a:rPr>
              <a:t>Dec.07 TTC Beijing (Michizono)</a:t>
            </a:r>
          </a:p>
        </p:txBody>
      </p:sp>
      <p:sp>
        <p:nvSpPr>
          <p:cNvPr id="49155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8CEA74A0-D016-40AF-BDFA-625A7117E36F}" type="slidenum">
              <a:rPr lang="ja-JP" altLang="en-US" sz="140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 hangingPunct="1"/>
              <a:t>29</a:t>
            </a:fld>
            <a:endParaRPr lang="en-US" altLang="ja-JP" sz="1400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図 3" descr="Feb25_longcPCI2_9000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1225" y="682625"/>
            <a:ext cx="7321550" cy="549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6" name="Text Box 4"/>
          <p:cNvSpPr txBox="1">
            <a:spLocks noChangeArrowheads="1"/>
          </p:cNvSpPr>
          <p:nvPr/>
        </p:nvSpPr>
        <p:spPr bwMode="auto">
          <a:xfrm>
            <a:off x="1619250" y="0"/>
            <a:ext cx="6108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3600" b="1" i="1">
                <a:solidFill>
                  <a:srgbClr val="7030A0"/>
                </a:solidFill>
              </a:rPr>
              <a:t>RF waveform and detuning</a:t>
            </a:r>
          </a:p>
        </p:txBody>
      </p:sp>
    </p:spTree>
    <p:extLst>
      <p:ext uri="{BB962C8B-B14F-4D97-AF65-F5344CB8AC3E}">
        <p14:creationId xmlns:p14="http://schemas.microsoft.com/office/powerpoint/2010/main" xmlns="" val="120898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Work\miura-report\LLRF2011\S1-Global-cryo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7098" y="3555635"/>
            <a:ext cx="4027441" cy="236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Photos of S1-Global (RDR-type)</a:t>
            </a:r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Dec.07 TTC Beijing (Michizono)</a:t>
            </a:r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CCB2-CE3C-4832-9C88-96892F45B0EB}" type="slidenum">
              <a:rPr lang="en-US" altLang="ja-JP" smtClean="0"/>
              <a:pPr/>
              <a:t>3</a:t>
            </a:fld>
            <a:endParaRPr lang="en-US" altLang="ja-JP"/>
          </a:p>
        </p:txBody>
      </p:sp>
      <p:pic>
        <p:nvPicPr>
          <p:cNvPr id="8" name="Picture 2" descr="D:\work\miura-report\LLRF2011\20101219Di-0079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2810" y="850629"/>
            <a:ext cx="4021729" cy="268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work\miura-report\LLRF2011\20101013Di-0222[1]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31"/>
          <a:stretch/>
        </p:blipFill>
        <p:spPr bwMode="auto">
          <a:xfrm>
            <a:off x="46838" y="2581051"/>
            <a:ext cx="4798609" cy="324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直線矢印コネクタ 9"/>
          <p:cNvCxnSpPr/>
          <p:nvPr/>
        </p:nvCxnSpPr>
        <p:spPr>
          <a:xfrm>
            <a:off x="2766185" y="1364178"/>
            <a:ext cx="277823" cy="16353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1772556" y="779403"/>
            <a:ext cx="2230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5 MW klystron</a:t>
            </a:r>
          </a:p>
          <a:p>
            <a:r>
              <a:rPr lang="en-US" altLang="ja-JP" sz="1600" dirty="0" smtClean="0"/>
              <a:t>(1.3GHz, 5 Hz, 1.6ms)</a:t>
            </a:r>
            <a:endParaRPr kumimoji="1" lang="ja-JP" altLang="en-US" sz="1600" dirty="0"/>
          </a:p>
        </p:txBody>
      </p:sp>
      <p:cxnSp>
        <p:nvCxnSpPr>
          <p:cNvPr id="18" name="直線矢印コネクタ 17"/>
          <p:cNvCxnSpPr/>
          <p:nvPr/>
        </p:nvCxnSpPr>
        <p:spPr>
          <a:xfrm>
            <a:off x="3935027" y="2223774"/>
            <a:ext cx="318752" cy="16062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3008463" y="1445556"/>
            <a:ext cx="2097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LLRF </a:t>
            </a:r>
          </a:p>
          <a:p>
            <a:r>
              <a:rPr lang="en-US" altLang="ja-JP" sz="1600" dirty="0"/>
              <a:t>d</a:t>
            </a:r>
            <a:r>
              <a:rPr lang="en-US" altLang="ja-JP" sz="1600" dirty="0" smtClean="0"/>
              <a:t>igital FB system</a:t>
            </a:r>
          </a:p>
          <a:p>
            <a:r>
              <a:rPr kumimoji="1" lang="en-US" altLang="ja-JP" sz="1600" dirty="0" smtClean="0"/>
              <a:t>&amp; Interlock modules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099567" y="5937861"/>
            <a:ext cx="354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Cryomodule</a:t>
            </a:r>
            <a:r>
              <a:rPr lang="ja-JP" altLang="en-US" dirty="0" smtClean="0"/>
              <a:t> </a:t>
            </a:r>
            <a:r>
              <a:rPr lang="en-US" altLang="ja-JP" dirty="0" smtClean="0"/>
              <a:t>&amp; WG</a:t>
            </a:r>
            <a:r>
              <a:rPr lang="ja-JP" altLang="en-US" dirty="0" smtClean="0"/>
              <a:t> </a:t>
            </a:r>
            <a:r>
              <a:rPr lang="en-US" altLang="ja-JP" dirty="0" smtClean="0"/>
              <a:t>in the tunnel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268517" y="5875256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Klystron Hall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77510" y="1638999"/>
            <a:ext cx="24112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err="1" smtClean="0"/>
              <a:t>Tunner</a:t>
            </a:r>
            <a:r>
              <a:rPr kumimoji="1" lang="en-US" altLang="ja-JP" sz="1600" dirty="0" smtClean="0"/>
              <a:t> controllers</a:t>
            </a:r>
          </a:p>
          <a:p>
            <a:r>
              <a:rPr lang="en-US" altLang="ja-JP" sz="1600" dirty="0" smtClean="0"/>
              <a:t>&amp; monitors (vac., power)</a:t>
            </a:r>
            <a:endParaRPr kumimoji="1" lang="ja-JP" altLang="en-US" sz="1600" dirty="0"/>
          </a:p>
        </p:txBody>
      </p:sp>
      <p:cxnSp>
        <p:nvCxnSpPr>
          <p:cNvPr id="25" name="直線矢印コネクタ 24"/>
          <p:cNvCxnSpPr/>
          <p:nvPr/>
        </p:nvCxnSpPr>
        <p:spPr>
          <a:xfrm>
            <a:off x="1385073" y="2238692"/>
            <a:ext cx="235112" cy="182896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スライド番号プレースホルダー 3"/>
          <p:cNvSpPr txBox="1">
            <a:spLocks/>
          </p:cNvSpPr>
          <p:nvPr/>
        </p:nvSpPr>
        <p:spPr bwMode="auto">
          <a:xfrm>
            <a:off x="6759575" y="6524625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9pPr>
          </a:lstStyle>
          <a:p>
            <a:fld id="{1351CCB2-CE3C-4832-9C88-96892F45B0EB}" type="slidenum">
              <a:rPr lang="en-US" altLang="ja-JP" smtClean="0"/>
              <a:pPr/>
              <a:t>3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xmlns="" val="316977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8835"/>
    </mc:Choice>
    <mc:Fallback>
      <p:transition spd="slow" advTm="28835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スライド番号プレースホルダ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BB4824-C9F7-449D-ABBA-25CEE4A81BC7}" type="slidenum">
              <a:rPr lang="en-US" altLang="ja-JP" smtClean="0"/>
              <a:pPr/>
              <a:t>30</a:t>
            </a:fld>
            <a:endParaRPr lang="en-US" altLang="ja-JP" smtClean="0"/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620688"/>
            <a:ext cx="9145588" cy="720726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400" b="1" dirty="0" smtClean="0">
                <a:latin typeface="+mn-ea"/>
                <a:ea typeface="+mn-ea"/>
              </a:rPr>
              <a:t>Tuner performance </a:t>
            </a:r>
            <a:br>
              <a:rPr lang="en-US" altLang="ja-JP" sz="4400" b="1" dirty="0" smtClean="0">
                <a:latin typeface="+mn-ea"/>
                <a:ea typeface="+mn-ea"/>
              </a:rPr>
            </a:br>
            <a:r>
              <a:rPr lang="en-US" altLang="ja-JP" sz="4400" b="1" dirty="0" smtClean="0">
                <a:latin typeface="+mn-ea"/>
                <a:ea typeface="+mn-ea"/>
              </a:rPr>
              <a:t>with LLRF control at KEK</a:t>
            </a:r>
            <a:endParaRPr lang="ja-JP" altLang="en-US" sz="4400" b="1" dirty="0" smtClean="0">
              <a:latin typeface="+mn-ea"/>
              <a:ea typeface="+mn-ea"/>
            </a:endParaRPr>
          </a:p>
        </p:txBody>
      </p:sp>
      <p:sp>
        <p:nvSpPr>
          <p:cNvPr id="398363" name="Text Box 27"/>
          <p:cNvSpPr txBox="1">
            <a:spLocks noChangeArrowheads="1"/>
          </p:cNvSpPr>
          <p:nvPr/>
        </p:nvSpPr>
        <p:spPr bwMode="auto">
          <a:xfrm>
            <a:off x="1691679" y="1628800"/>
            <a:ext cx="5365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3600" b="1" i="1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Shin MICHIZONO (KEK)</a:t>
            </a:r>
          </a:p>
        </p:txBody>
      </p:sp>
      <p:sp>
        <p:nvSpPr>
          <p:cNvPr id="6149" name="フッター プレースホルダ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/>
              <a:t>Dec.07 TTC Beijing (Michizono)</a:t>
            </a:r>
            <a:endParaRPr lang="en-US" altLang="ja-JP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485255" y="2354933"/>
            <a:ext cx="3778599" cy="3924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S1G (RDR configuration)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- Detuning monitor</a:t>
            </a:r>
          </a:p>
          <a:p>
            <a:r>
              <a:rPr kumimoji="1" lang="en-US" altLang="ja-JP" sz="2400" dirty="0"/>
              <a:t> </a:t>
            </a:r>
            <a:r>
              <a:rPr kumimoji="1" lang="en-US" altLang="ja-JP" sz="2400" dirty="0" smtClean="0"/>
              <a:t>- Tuner control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- LLRF performance</a:t>
            </a:r>
            <a:endParaRPr kumimoji="1" lang="en-US" altLang="ja-JP" sz="2400" dirty="0" smtClean="0"/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- </a:t>
            </a:r>
            <a:r>
              <a:rPr lang="en-US" altLang="ja-JP" sz="2400" dirty="0" err="1" smtClean="0"/>
              <a:t>Microphinics</a:t>
            </a:r>
            <a:endParaRPr lang="en-US" altLang="ja-JP" sz="2400" dirty="0" smtClean="0"/>
          </a:p>
          <a:p>
            <a:r>
              <a:rPr kumimoji="1" lang="en-US" altLang="ja-JP" sz="2400" dirty="0"/>
              <a:t> </a:t>
            </a:r>
            <a:r>
              <a:rPr kumimoji="1" lang="en-US" altLang="ja-JP" sz="2400" dirty="0" smtClean="0"/>
              <a:t>- Detuning and Quench</a:t>
            </a:r>
          </a:p>
          <a:p>
            <a:endParaRPr kumimoji="1" lang="en-US" altLang="ja-JP" sz="900" dirty="0" smtClean="0"/>
          </a:p>
          <a:p>
            <a:r>
              <a:rPr lang="en-US" altLang="ja-JP" sz="2400" dirty="0" smtClean="0"/>
              <a:t>S1G (DRFS configuration)</a:t>
            </a:r>
          </a:p>
          <a:p>
            <a:r>
              <a:rPr kumimoji="1" lang="en-US" altLang="ja-JP" sz="2400" dirty="0"/>
              <a:t> </a:t>
            </a:r>
            <a:r>
              <a:rPr lang="en-US" altLang="ja-JP" sz="2400" dirty="0" smtClean="0"/>
              <a:t>- Detuning monitor</a:t>
            </a:r>
          </a:p>
          <a:p>
            <a:r>
              <a:rPr lang="en-US" altLang="ja-JP" sz="2400" dirty="0"/>
              <a:t> - LLRF performance</a:t>
            </a:r>
            <a:endParaRPr lang="en-US" altLang="ja-JP" sz="2400" dirty="0" smtClean="0"/>
          </a:p>
          <a:p>
            <a:r>
              <a:rPr kumimoji="1" lang="en-US" altLang="ja-JP" sz="2400" dirty="0"/>
              <a:t> </a:t>
            </a:r>
            <a:r>
              <a:rPr kumimoji="1" lang="en-US" altLang="ja-JP" sz="2400" dirty="0" smtClean="0"/>
              <a:t>-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Adaptive tuner control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右矢印 2"/>
          <p:cNvSpPr/>
          <p:nvPr/>
        </p:nvSpPr>
        <p:spPr bwMode="auto">
          <a:xfrm>
            <a:off x="2123728" y="5877272"/>
            <a:ext cx="648072" cy="360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6503727"/>
      </p:ext>
    </p:extLst>
  </p:cSld>
  <p:clrMapOvr>
    <a:masterClrMapping/>
  </p:clrMapOvr>
  <p:transition advTm="4144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図 18" descr="Feb25_longcPCI2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4813"/>
            <a:ext cx="681672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8339" name="Rectangle 3"/>
          <p:cNvSpPr>
            <a:spLocks noGrp="1" noChangeArrowheads="1"/>
          </p:cNvSpPr>
          <p:nvPr>
            <p:ph type="title"/>
          </p:nvPr>
        </p:nvSpPr>
        <p:spPr>
          <a:xfrm>
            <a:off x="-1588" y="-71438"/>
            <a:ext cx="9145588" cy="5921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b="1" dirty="0">
                <a:solidFill>
                  <a:srgbClr val="0070C0"/>
                </a:solidFill>
                <a:latin typeface="+mn-ea"/>
                <a:ea typeface="+mn-ea"/>
              </a:rPr>
              <a:t>Adaptive </a:t>
            </a:r>
            <a:r>
              <a:rPr lang="en-US" altLang="ja-JP" b="1" dirty="0" smtClean="0">
                <a:solidFill>
                  <a:srgbClr val="0070C0"/>
                </a:solidFill>
                <a:latin typeface="+mn-ea"/>
                <a:ea typeface="+mn-ea"/>
              </a:rPr>
              <a:t>detuning correction via EPICS</a:t>
            </a:r>
          </a:p>
        </p:txBody>
      </p:sp>
      <p:sp>
        <p:nvSpPr>
          <p:cNvPr id="4813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087563" y="682625"/>
            <a:ext cx="7056437" cy="94615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tIns="76176" bIns="38088" anchor="ctr">
            <a:spAutoFit/>
          </a:bodyPr>
          <a:lstStyle/>
          <a:p>
            <a:pPr eaLnBrk="0" hangingPunct="0">
              <a:buClr>
                <a:srgbClr val="0000FF"/>
              </a:buClr>
              <a:buFont typeface="Wingdings" pitchFamily="2" charset="2"/>
              <a:buChar char="n"/>
              <a:tabLst>
                <a:tab pos="247650" algn="l"/>
              </a:tabLst>
              <a:defRPr/>
            </a:pPr>
            <a:r>
              <a:rPr lang="en-US" altLang="ja-JP" sz="1800" dirty="0">
                <a:ea typeface="ＭＳ Ｐゴシック" pitchFamily="50" charset="-128"/>
              </a:rPr>
              <a:t> DC </a:t>
            </a:r>
            <a:r>
              <a:rPr lang="en-US" altLang="ja-JP" sz="1800" dirty="0" err="1">
                <a:ea typeface="ＭＳ Ｐゴシック" pitchFamily="50" charset="-128"/>
              </a:rPr>
              <a:t>piezo</a:t>
            </a:r>
            <a:r>
              <a:rPr lang="en-US" altLang="ja-JP" sz="1800" dirty="0">
                <a:ea typeface="ＭＳ Ｐゴシック" pitchFamily="50" charset="-128"/>
              </a:rPr>
              <a:t> bias is controlled every ~2 min. for detuning correction.</a:t>
            </a:r>
          </a:p>
          <a:p>
            <a:pPr eaLnBrk="0" hangingPunct="0">
              <a:buClr>
                <a:srgbClr val="0000FF"/>
              </a:buClr>
              <a:buFont typeface="Wingdings" pitchFamily="2" charset="2"/>
              <a:buChar char="n"/>
              <a:tabLst>
                <a:tab pos="247650" algn="l"/>
              </a:tabLst>
              <a:defRPr/>
            </a:pPr>
            <a:r>
              <a:rPr lang="en-US" altLang="ja-JP" sz="1800" dirty="0">
                <a:ea typeface="ＭＳ Ｐゴシック" pitchFamily="50" charset="-128"/>
              </a:rPr>
              <a:t> The detuning after filling were kept constant </a:t>
            </a:r>
          </a:p>
          <a:p>
            <a:pPr marL="457200" indent="-457200" eaLnBrk="0" hangingPunct="0">
              <a:buClr>
                <a:srgbClr val="0000FF"/>
              </a:buClr>
              <a:buFontTx/>
              <a:buAutoNum type="arabicParenR"/>
              <a:tabLst>
                <a:tab pos="247650" algn="l"/>
              </a:tabLst>
              <a:defRPr/>
            </a:pPr>
            <a:endParaRPr lang="en-US" altLang="ja-JP" sz="1800" dirty="0">
              <a:ea typeface="ＭＳ Ｐゴシック" pitchFamily="50" charset="-128"/>
            </a:endParaRPr>
          </a:p>
        </p:txBody>
      </p:sp>
      <p:sp>
        <p:nvSpPr>
          <p:cNvPr id="48134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5ED42305-B1CD-4EA8-9978-16303430B0D4}" type="slidenum">
              <a:rPr lang="en-US" altLang="ja-JP" sz="1400" smtClean="0">
                <a:latin typeface="Times New Roman" pitchFamily="18" charset="0"/>
              </a:rPr>
              <a:pPr eaLnBrk="1" hangingPunct="1"/>
              <a:t>31</a:t>
            </a:fld>
            <a:endParaRPr lang="en-US" altLang="ja-JP" sz="1400" smtClean="0">
              <a:latin typeface="Times New Roman" pitchFamily="18" charset="0"/>
            </a:endParaRPr>
          </a:p>
        </p:txBody>
      </p:sp>
      <p:sp>
        <p:nvSpPr>
          <p:cNvPr id="48135" name="フッター プレースホルダ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kumimoji="0" lang="en-US" altLang="ja-JP" sz="1400" smtClean="0"/>
              <a:t>Dec.07 TTC Beijing (Michizono)</a:t>
            </a:r>
          </a:p>
        </p:txBody>
      </p:sp>
      <p:cxnSp>
        <p:nvCxnSpPr>
          <p:cNvPr id="48136" name="直線矢印コネクタ 14"/>
          <p:cNvCxnSpPr>
            <a:cxnSpLocks noChangeShapeType="1"/>
          </p:cNvCxnSpPr>
          <p:nvPr/>
        </p:nvCxnSpPr>
        <p:spPr bwMode="auto">
          <a:xfrm>
            <a:off x="5580063" y="2420938"/>
            <a:ext cx="1439862" cy="28733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8137" name="直線矢印コネクタ 22"/>
          <p:cNvCxnSpPr>
            <a:cxnSpLocks noChangeShapeType="1"/>
          </p:cNvCxnSpPr>
          <p:nvPr/>
        </p:nvCxnSpPr>
        <p:spPr bwMode="auto">
          <a:xfrm>
            <a:off x="1547813" y="1627188"/>
            <a:ext cx="1008062" cy="1587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481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3394075"/>
            <a:ext cx="6769100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8139" name="直線矢印コネクタ 14"/>
          <p:cNvCxnSpPr>
            <a:cxnSpLocks noChangeShapeType="1"/>
          </p:cNvCxnSpPr>
          <p:nvPr/>
        </p:nvCxnSpPr>
        <p:spPr bwMode="auto">
          <a:xfrm>
            <a:off x="5724525" y="2852738"/>
            <a:ext cx="1295400" cy="28892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2555875" y="5372100"/>
            <a:ext cx="6588125" cy="1223963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tIns="76176" bIns="38088" anchor="ctr">
            <a:spAutoFit/>
          </a:bodyPr>
          <a:lstStyle/>
          <a:p>
            <a:pPr eaLnBrk="0" hangingPunct="0">
              <a:buClr>
                <a:srgbClr val="0000FF"/>
              </a:buClr>
              <a:buFont typeface="Wingdings" pitchFamily="2" charset="2"/>
              <a:buChar char="n"/>
              <a:tabLst>
                <a:tab pos="247650" algn="l"/>
              </a:tabLst>
              <a:defRPr/>
            </a:pPr>
            <a:r>
              <a:rPr lang="en-US" altLang="ja-JP" sz="1800" dirty="0">
                <a:ea typeface="ＭＳ Ｐゴシック" pitchFamily="50" charset="-128"/>
              </a:rPr>
              <a:t> Even these simple (and slow) detuning correction looks promising to compensate the long-time detuning fluctuation (</a:t>
            </a:r>
            <a:r>
              <a:rPr lang="en-US" altLang="ja-JP" sz="1800" dirty="0" err="1">
                <a:ea typeface="ＭＳ Ｐゴシック" pitchFamily="50" charset="-128"/>
              </a:rPr>
              <a:t>microphonics</a:t>
            </a:r>
            <a:r>
              <a:rPr lang="en-US" altLang="ja-JP" sz="1800" dirty="0">
                <a:ea typeface="ＭＳ Ｐゴシック" pitchFamily="50" charset="-128"/>
              </a:rPr>
              <a:t>). </a:t>
            </a:r>
          </a:p>
          <a:p>
            <a:pPr marL="457200" indent="-457200" eaLnBrk="0" hangingPunct="0">
              <a:buClr>
                <a:srgbClr val="0000FF"/>
              </a:buClr>
              <a:buFontTx/>
              <a:buAutoNum type="arabicParenR"/>
              <a:tabLst>
                <a:tab pos="247650" algn="l"/>
              </a:tabLst>
              <a:defRPr/>
            </a:pPr>
            <a:endParaRPr lang="en-US" altLang="ja-JP" sz="1800" dirty="0">
              <a:ea typeface="ＭＳ Ｐゴシック" pitchFamily="50" charset="-128"/>
            </a:endParaRPr>
          </a:p>
        </p:txBody>
      </p:sp>
      <p:sp>
        <p:nvSpPr>
          <p:cNvPr id="48141" name="テキスト ボックス 7"/>
          <p:cNvSpPr txBox="1">
            <a:spLocks noChangeArrowheads="1"/>
          </p:cNvSpPr>
          <p:nvPr/>
        </p:nvSpPr>
        <p:spPr bwMode="auto">
          <a:xfrm>
            <a:off x="19050" y="5732463"/>
            <a:ext cx="26082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800"/>
              <a:t>Piezo output to change </a:t>
            </a:r>
          </a:p>
          <a:p>
            <a:pPr eaLnBrk="1" hangingPunct="1"/>
            <a:r>
              <a:rPr lang="en-US" altLang="ja-JP" sz="1800"/>
              <a:t>from 0Hz to -50Hz</a:t>
            </a:r>
            <a:endParaRPr lang="ja-JP" altLang="en-US" sz="1800"/>
          </a:p>
        </p:txBody>
      </p:sp>
      <p:sp>
        <p:nvSpPr>
          <p:cNvPr id="22" name="円/楕円 21"/>
          <p:cNvSpPr/>
          <p:nvPr/>
        </p:nvSpPr>
        <p:spPr bwMode="auto">
          <a:xfrm>
            <a:off x="2339975" y="3429000"/>
            <a:ext cx="863600" cy="1944688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50" charset="-128"/>
            </a:endParaRPr>
          </a:p>
        </p:txBody>
      </p:sp>
      <p:sp>
        <p:nvSpPr>
          <p:cNvPr id="23" name="右矢印 22"/>
          <p:cNvSpPr/>
          <p:nvPr/>
        </p:nvSpPr>
        <p:spPr bwMode="auto">
          <a:xfrm rot="19454922">
            <a:off x="1476375" y="5300663"/>
            <a:ext cx="863600" cy="35877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50" charset="-128"/>
            </a:endParaRPr>
          </a:p>
        </p:txBody>
      </p:sp>
      <p:sp>
        <p:nvSpPr>
          <p:cNvPr id="24" name="角丸四角形 23"/>
          <p:cNvSpPr/>
          <p:nvPr/>
        </p:nvSpPr>
        <p:spPr bwMode="auto">
          <a:xfrm>
            <a:off x="3276600" y="4149725"/>
            <a:ext cx="1873250" cy="1222375"/>
          </a:xfrm>
          <a:prstGeom prst="roundRect">
            <a:avLst/>
          </a:prstGeom>
          <a:solidFill>
            <a:srgbClr val="FFFF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50" charset="-128"/>
            </a:endParaRPr>
          </a:p>
        </p:txBody>
      </p:sp>
      <p:sp>
        <p:nvSpPr>
          <p:cNvPr id="48145" name="テキスト ボックス 11"/>
          <p:cNvSpPr txBox="1">
            <a:spLocks noChangeArrowheads="1"/>
          </p:cNvSpPr>
          <p:nvPr/>
        </p:nvSpPr>
        <p:spPr bwMode="auto">
          <a:xfrm>
            <a:off x="5784850" y="4897438"/>
            <a:ext cx="218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800"/>
              <a:t>Detuning correction</a:t>
            </a:r>
            <a:endParaRPr lang="ja-JP" altLang="en-US" sz="1800"/>
          </a:p>
        </p:txBody>
      </p:sp>
      <p:sp>
        <p:nvSpPr>
          <p:cNvPr id="26" name="右矢印 25"/>
          <p:cNvSpPr/>
          <p:nvPr/>
        </p:nvSpPr>
        <p:spPr bwMode="auto">
          <a:xfrm rot="12999492">
            <a:off x="4792663" y="4665663"/>
            <a:ext cx="863600" cy="35877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6487539"/>
      </p:ext>
    </p:extLst>
  </p:cSld>
  <p:clrMapOvr>
    <a:masterClrMapping/>
  </p:clrMapOvr>
  <p:transition advTm="4144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図 11" descr="Feb25_longcPCI2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113" y="692150"/>
            <a:ext cx="7319962" cy="549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8339" name="Rectangle 3"/>
          <p:cNvSpPr>
            <a:spLocks noGrp="1" noChangeArrowheads="1"/>
          </p:cNvSpPr>
          <p:nvPr>
            <p:ph type="title"/>
          </p:nvPr>
        </p:nvSpPr>
        <p:spPr>
          <a:xfrm>
            <a:off x="-1588" y="-71438"/>
            <a:ext cx="9145588" cy="5921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b="1" dirty="0" smtClean="0">
                <a:solidFill>
                  <a:srgbClr val="0070C0"/>
                </a:solidFill>
                <a:latin typeface="+mn-ea"/>
                <a:ea typeface="+mn-ea"/>
              </a:rPr>
              <a:t>Long term stability (</a:t>
            </a:r>
            <a:r>
              <a:rPr lang="en-US" altLang="ja-JP" b="1" dirty="0" err="1" smtClean="0">
                <a:solidFill>
                  <a:srgbClr val="0070C0"/>
                </a:solidFill>
                <a:latin typeface="+mn-ea"/>
                <a:ea typeface="+mn-ea"/>
              </a:rPr>
              <a:t>microphonics</a:t>
            </a:r>
            <a:r>
              <a:rPr lang="en-US" altLang="ja-JP" b="1" dirty="0" smtClean="0">
                <a:solidFill>
                  <a:srgbClr val="0070C0"/>
                </a:solidFill>
                <a:latin typeface="+mn-ea"/>
                <a:ea typeface="+mn-ea"/>
              </a:rPr>
              <a:t>)</a:t>
            </a:r>
          </a:p>
        </p:txBody>
      </p:sp>
      <p:sp>
        <p:nvSpPr>
          <p:cNvPr id="5222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52229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F11371FF-9C3A-4CE1-9DB3-004CF2A934F4}" type="slidenum">
              <a:rPr lang="en-US" altLang="ja-JP" sz="1400" smtClean="0">
                <a:latin typeface="Times New Roman" pitchFamily="18" charset="0"/>
              </a:rPr>
              <a:pPr eaLnBrk="1" hangingPunct="1"/>
              <a:t>32</a:t>
            </a:fld>
            <a:endParaRPr lang="en-US" altLang="ja-JP" sz="1400" smtClean="0">
              <a:latin typeface="Times New Roman" pitchFamily="18" charset="0"/>
            </a:endParaRPr>
          </a:p>
        </p:txBody>
      </p:sp>
      <p:sp>
        <p:nvSpPr>
          <p:cNvPr id="52230" name="フッター プレースホルダ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kumimoji="0" lang="en-US" altLang="ja-JP" sz="1400" smtClean="0"/>
              <a:t>Dec.07 TTC Beijing (Michizono)</a:t>
            </a:r>
          </a:p>
        </p:txBody>
      </p:sp>
      <p:sp>
        <p:nvSpPr>
          <p:cNvPr id="52231" name="テキスト ボックス 9"/>
          <p:cNvSpPr txBox="1">
            <a:spLocks noChangeArrowheads="1"/>
          </p:cNvSpPr>
          <p:nvPr/>
        </p:nvSpPr>
        <p:spPr bwMode="auto">
          <a:xfrm>
            <a:off x="244475" y="1700213"/>
            <a:ext cx="8223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3200">
                <a:solidFill>
                  <a:srgbClr val="FF0000"/>
                </a:solidFill>
              </a:rPr>
              <a:t>A-2</a:t>
            </a:r>
          </a:p>
        </p:txBody>
      </p:sp>
      <p:sp>
        <p:nvSpPr>
          <p:cNvPr id="52232" name="テキスト ボックス 9"/>
          <p:cNvSpPr txBox="1">
            <a:spLocks noChangeArrowheads="1"/>
          </p:cNvSpPr>
          <p:nvPr/>
        </p:nvSpPr>
        <p:spPr bwMode="auto">
          <a:xfrm>
            <a:off x="244475" y="4149725"/>
            <a:ext cx="822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3200">
                <a:solidFill>
                  <a:srgbClr val="FF0000"/>
                </a:solidFill>
              </a:rPr>
              <a:t>A-3</a:t>
            </a:r>
          </a:p>
        </p:txBody>
      </p:sp>
      <p:sp>
        <p:nvSpPr>
          <p:cNvPr id="52233" name="テキスト ボックス 9"/>
          <p:cNvSpPr txBox="1">
            <a:spLocks noChangeArrowheads="1"/>
          </p:cNvSpPr>
          <p:nvPr/>
        </p:nvSpPr>
        <p:spPr bwMode="auto">
          <a:xfrm>
            <a:off x="5940425" y="3141663"/>
            <a:ext cx="1851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1800">
                <a:solidFill>
                  <a:srgbClr val="FF0000"/>
                </a:solidFill>
              </a:rPr>
              <a:t>No piezo control</a:t>
            </a:r>
            <a:endParaRPr lang="ja-JP" altLang="en-US" sz="1800">
              <a:solidFill>
                <a:srgbClr val="FF0000"/>
              </a:solidFill>
            </a:endParaRPr>
          </a:p>
        </p:txBody>
      </p:sp>
      <p:sp>
        <p:nvSpPr>
          <p:cNvPr id="52234" name="テキスト ボックス 10"/>
          <p:cNvSpPr txBox="1">
            <a:spLocks noChangeArrowheads="1"/>
          </p:cNvSpPr>
          <p:nvPr/>
        </p:nvSpPr>
        <p:spPr bwMode="auto">
          <a:xfrm>
            <a:off x="1763713" y="3132138"/>
            <a:ext cx="1851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1800">
                <a:solidFill>
                  <a:srgbClr val="FF0000"/>
                </a:solidFill>
              </a:rPr>
              <a:t>No piezo control</a:t>
            </a:r>
            <a:endParaRPr lang="ja-JP" altLang="en-US" sz="1800">
              <a:solidFill>
                <a:srgbClr val="FF0000"/>
              </a:solidFill>
            </a:endParaRP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5911850"/>
            <a:ext cx="9144000" cy="94615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tIns="76176" bIns="38088" anchor="ctr">
            <a:spAutoFit/>
          </a:bodyPr>
          <a:lstStyle/>
          <a:p>
            <a:pPr eaLnBrk="0" hangingPunct="0">
              <a:buClr>
                <a:srgbClr val="0000FF"/>
              </a:buClr>
              <a:buFont typeface="Wingdings" pitchFamily="2" charset="2"/>
              <a:buChar char="n"/>
              <a:tabLst>
                <a:tab pos="247650" algn="l"/>
              </a:tabLst>
              <a:defRPr/>
            </a:pPr>
            <a:r>
              <a:rPr lang="en-US" altLang="ja-JP" sz="1800" dirty="0">
                <a:ea typeface="ＭＳ Ｐゴシック" pitchFamily="50" charset="-128"/>
              </a:rPr>
              <a:t> </a:t>
            </a:r>
            <a:r>
              <a:rPr lang="en-US" altLang="ja-JP" sz="1800" dirty="0" err="1">
                <a:ea typeface="ＭＳ Ｐゴシック" pitchFamily="50" charset="-128"/>
              </a:rPr>
              <a:t>Microphonics</a:t>
            </a:r>
            <a:r>
              <a:rPr lang="en-US" altLang="ja-JP" sz="1800" dirty="0">
                <a:ea typeface="ＭＳ Ｐゴシック" pitchFamily="50" charset="-128"/>
              </a:rPr>
              <a:t> are about 3~5Hz rms.</a:t>
            </a:r>
          </a:p>
          <a:p>
            <a:pPr eaLnBrk="0" hangingPunct="0">
              <a:buClr>
                <a:srgbClr val="0000FF"/>
              </a:buClr>
              <a:buFont typeface="Wingdings" pitchFamily="2" charset="2"/>
              <a:buChar char="n"/>
              <a:tabLst>
                <a:tab pos="247650" algn="l"/>
              </a:tabLst>
              <a:defRPr/>
            </a:pPr>
            <a:r>
              <a:rPr lang="en-US" altLang="ja-JP" sz="1800" dirty="0">
                <a:ea typeface="ＭＳ Ｐゴシック" pitchFamily="50" charset="-128"/>
              </a:rPr>
              <a:t> Since KEK cavities are stiff enough, the effect of adaptive </a:t>
            </a:r>
            <a:r>
              <a:rPr lang="en-US" altLang="ja-JP" sz="1800" dirty="0" err="1">
                <a:ea typeface="ＭＳ Ｐゴシック" pitchFamily="50" charset="-128"/>
              </a:rPr>
              <a:t>piezo</a:t>
            </a:r>
            <a:r>
              <a:rPr lang="en-US" altLang="ja-JP" sz="1800" dirty="0">
                <a:ea typeface="ＭＳ Ｐゴシック" pitchFamily="50" charset="-128"/>
              </a:rPr>
              <a:t> control is not clear. </a:t>
            </a:r>
          </a:p>
          <a:p>
            <a:pPr marL="457200" indent="-457200" eaLnBrk="0" hangingPunct="0">
              <a:buClr>
                <a:srgbClr val="0000FF"/>
              </a:buClr>
              <a:buFontTx/>
              <a:buAutoNum type="arabicParenR"/>
              <a:tabLst>
                <a:tab pos="247650" algn="l"/>
              </a:tabLst>
              <a:defRPr/>
            </a:pPr>
            <a:endParaRPr lang="en-US" altLang="ja-JP" sz="1800" dirty="0">
              <a:ea typeface="ＭＳ Ｐゴシック" pitchFamily="50" charset="-128"/>
            </a:endParaRPr>
          </a:p>
        </p:txBody>
      </p:sp>
      <p:sp>
        <p:nvSpPr>
          <p:cNvPr id="13" name="角丸四角形 12"/>
          <p:cNvSpPr/>
          <p:nvPr/>
        </p:nvSpPr>
        <p:spPr bwMode="auto">
          <a:xfrm>
            <a:off x="684213" y="765175"/>
            <a:ext cx="7272337" cy="2447925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50" charset="-128"/>
            </a:endParaRPr>
          </a:p>
        </p:txBody>
      </p:sp>
      <p:sp>
        <p:nvSpPr>
          <p:cNvPr id="14" name="角丸四角形 13"/>
          <p:cNvSpPr/>
          <p:nvPr/>
        </p:nvSpPr>
        <p:spPr bwMode="auto">
          <a:xfrm>
            <a:off x="827088" y="3429000"/>
            <a:ext cx="7273925" cy="2520950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50" charset="-128"/>
            </a:endParaRPr>
          </a:p>
        </p:txBody>
      </p:sp>
      <p:sp>
        <p:nvSpPr>
          <p:cNvPr id="52238" name="テキスト ボックス 10"/>
          <p:cNvSpPr txBox="1">
            <a:spLocks noChangeArrowheads="1"/>
          </p:cNvSpPr>
          <p:nvPr/>
        </p:nvSpPr>
        <p:spPr bwMode="auto">
          <a:xfrm>
            <a:off x="3786188" y="3141663"/>
            <a:ext cx="1838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1800">
                <a:solidFill>
                  <a:srgbClr val="FF0000"/>
                </a:solidFill>
              </a:rPr>
              <a:t>Adaptive control</a:t>
            </a:r>
            <a:endParaRPr lang="ja-JP" altLang="en-US" sz="1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0019764"/>
      </p:ext>
    </p:extLst>
  </p:cSld>
  <p:clrMapOvr>
    <a:masterClrMapping/>
  </p:clrMapOvr>
  <p:transition advTm="4144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スライド番号プレースホルダ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BB4824-C9F7-449D-ABBA-25CEE4A81BC7}" type="slidenum">
              <a:rPr lang="en-US" altLang="ja-JP" smtClean="0"/>
              <a:pPr/>
              <a:t>33</a:t>
            </a:fld>
            <a:endParaRPr lang="en-US" altLang="ja-JP" smtClean="0"/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5588" cy="720726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400" b="1" dirty="0" smtClean="0">
                <a:latin typeface="+mn-ea"/>
                <a:ea typeface="+mn-ea"/>
              </a:rPr>
              <a:t>Summary</a:t>
            </a:r>
            <a:endParaRPr lang="ja-JP" altLang="en-US" sz="4400" b="1" dirty="0" smtClean="0">
              <a:latin typeface="+mn-ea"/>
              <a:ea typeface="+mn-ea"/>
            </a:endParaRPr>
          </a:p>
        </p:txBody>
      </p:sp>
      <p:sp>
        <p:nvSpPr>
          <p:cNvPr id="6149" name="フッター プレースホルダ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/>
              <a:t>Dec.07 TTC Beijing (Michizono)</a:t>
            </a:r>
            <a:endParaRPr lang="en-US" altLang="ja-JP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43000" y="836712"/>
            <a:ext cx="9001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pitchFamily="2" charset="2"/>
              <a:buChar char="u"/>
            </a:pPr>
            <a:r>
              <a:rPr kumimoji="1" lang="en-US" altLang="ja-JP" sz="2400" dirty="0" smtClean="0"/>
              <a:t>Two types of </a:t>
            </a:r>
            <a:r>
              <a:rPr kumimoji="1" lang="en-US" altLang="ja-JP" sz="2400" dirty="0" err="1" smtClean="0"/>
              <a:t>rf</a:t>
            </a:r>
            <a:r>
              <a:rPr kumimoji="1" lang="en-US" altLang="ja-JP" sz="2400" dirty="0" smtClean="0"/>
              <a:t> system (RDR-type, DRFS-type) were evaluated.</a:t>
            </a:r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pitchFamily="2" charset="2"/>
              <a:buChar char="u"/>
            </a:pPr>
            <a:r>
              <a:rPr lang="en-US" altLang="ja-JP" sz="2400" dirty="0" smtClean="0"/>
              <a:t>Field regulation (with vector-sum) worked well.</a:t>
            </a:r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pitchFamily="2" charset="2"/>
              <a:buChar char="u"/>
            </a:pPr>
            <a:r>
              <a:rPr lang="en-US" altLang="ja-JP" sz="2400" dirty="0" smtClean="0"/>
              <a:t>Real time detuning monitor supported the proper </a:t>
            </a:r>
            <a:r>
              <a:rPr lang="en-US" altLang="ja-JP" sz="2400" dirty="0" err="1" smtClean="0"/>
              <a:t>piezo</a:t>
            </a:r>
            <a:r>
              <a:rPr lang="en-US" altLang="ja-JP" sz="2400" dirty="0" smtClean="0"/>
              <a:t>-operation.</a:t>
            </a:r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pitchFamily="2" charset="2"/>
              <a:buChar char="u"/>
            </a:pPr>
            <a:r>
              <a:rPr kumimoji="1" lang="en-US" altLang="ja-JP" sz="2400" dirty="0" err="1" smtClean="0"/>
              <a:t>Microphonics</a:t>
            </a:r>
            <a:r>
              <a:rPr kumimoji="1" lang="en-US" altLang="ja-JP" sz="2400" dirty="0" smtClean="0"/>
              <a:t> were measured and many of the cavity detuning were related with He pressure.</a:t>
            </a:r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pitchFamily="2" charset="2"/>
              <a:buChar char="u"/>
            </a:pPr>
            <a:r>
              <a:rPr lang="en-US" altLang="ja-JP" sz="2400" dirty="0" smtClean="0"/>
              <a:t>The sensitivity is ~10 times lower than He pressure dependence.</a:t>
            </a:r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pitchFamily="2" charset="2"/>
              <a:buChar char="u"/>
            </a:pPr>
            <a:r>
              <a:rPr lang="en-US" altLang="ja-JP" sz="2400" dirty="0" smtClean="0"/>
              <a:t>Quench took place from the detuning of one cavity. In order to operate near quench limit, careful tuning control is essential.</a:t>
            </a:r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pitchFamily="2" charset="2"/>
              <a:buChar char="u"/>
            </a:pPr>
            <a:r>
              <a:rPr kumimoji="1" lang="en-US" altLang="ja-JP" sz="2400" dirty="0" smtClean="0"/>
              <a:t>Adaptive detuning control (using </a:t>
            </a:r>
            <a:r>
              <a:rPr kumimoji="1" lang="en-US" altLang="ja-JP" sz="2400" dirty="0" err="1" smtClean="0"/>
              <a:t>piezo</a:t>
            </a:r>
            <a:r>
              <a:rPr kumimoji="1" lang="en-US" altLang="ja-JP" sz="2400" dirty="0" smtClean="0"/>
              <a:t> DC bias) carried out and it wa</a:t>
            </a:r>
            <a:r>
              <a:rPr lang="en-US" altLang="ja-JP" sz="2400" dirty="0" smtClean="0"/>
              <a:t>s successful.</a:t>
            </a:r>
            <a:endParaRPr kumimoji="1"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824079729"/>
      </p:ext>
    </p:extLst>
  </p:cSld>
  <p:clrMapOvr>
    <a:masterClrMapping/>
  </p:clrMapOvr>
  <p:transition advTm="4144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フッター プレースホルダー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kumimoji="0" lang="en-US" altLang="ja-JP" sz="1400" smtClean="0"/>
              <a:t>Dec.07 TTC Beijing (Michizono)</a:t>
            </a:r>
          </a:p>
        </p:txBody>
      </p:sp>
      <p:sp>
        <p:nvSpPr>
          <p:cNvPr id="58371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619BE390-F463-4557-B8F4-637D8C5787CA}" type="slidenum">
              <a:rPr lang="en-US" altLang="ja-JP" sz="1400" smtClean="0">
                <a:latin typeface="Times New Roman" pitchFamily="18" charset="0"/>
              </a:rPr>
              <a:pPr eaLnBrk="1" hangingPunct="1"/>
              <a:t>34</a:t>
            </a:fld>
            <a:endParaRPr lang="en-US" altLang="ja-JP" sz="1400" smtClean="0">
              <a:latin typeface="Times New Roman" pitchFamily="18" charset="0"/>
            </a:endParaRPr>
          </a:p>
        </p:txBody>
      </p:sp>
      <p:sp>
        <p:nvSpPr>
          <p:cNvPr id="58372" name="テキスト ボックス 3"/>
          <p:cNvSpPr txBox="1">
            <a:spLocks noChangeArrowheads="1"/>
          </p:cNvSpPr>
          <p:nvPr/>
        </p:nvSpPr>
        <p:spPr bwMode="auto">
          <a:xfrm>
            <a:off x="2268538" y="2652713"/>
            <a:ext cx="5283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3200" i="1">
                <a:solidFill>
                  <a:srgbClr val="FF0000"/>
                </a:solidFill>
              </a:rPr>
              <a:t>Thank you for your attention</a:t>
            </a:r>
            <a:endParaRPr lang="ja-JP" altLang="en-US" sz="3200" i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664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5588" cy="5921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b="1" dirty="0" smtClean="0">
                <a:latin typeface="+mn-ea"/>
              </a:rPr>
              <a:t>S1 </a:t>
            </a:r>
            <a:r>
              <a:rPr lang="en-US" altLang="ja-JP" b="1" dirty="0" smtClean="0">
                <a:latin typeface="+mn-ea"/>
                <a:ea typeface="+mn-ea"/>
              </a:rPr>
              <a:t>Global LLRF for 8 cav. operation</a:t>
            </a:r>
            <a:endParaRPr lang="ja-JP" altLang="en-US" b="1" dirty="0" smtClean="0">
              <a:latin typeface="+mn-ea"/>
              <a:ea typeface="+mn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0" y="692150"/>
            <a:ext cx="4667250" cy="92392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buClr>
                <a:schemeClr val="accent5">
                  <a:lumMod val="50000"/>
                </a:schemeClr>
              </a:buClr>
              <a:buFont typeface="Wingdings" pitchFamily="2" charset="2"/>
              <a:buChar char="n"/>
              <a:defRPr/>
            </a:pPr>
            <a:r>
              <a:rPr lang="ja-JP" altLang="en-US" sz="1800" dirty="0">
                <a:latin typeface="+mn-ea"/>
                <a:ea typeface="+mn-ea"/>
              </a:rPr>
              <a:t> </a:t>
            </a:r>
            <a:r>
              <a:rPr lang="en-US" altLang="ja-JP" sz="1800" dirty="0">
                <a:latin typeface="+mn-ea"/>
                <a:ea typeface="+mn-ea"/>
              </a:rPr>
              <a:t>All the cavities are driven by 5 MW klystron.</a:t>
            </a:r>
          </a:p>
          <a:p>
            <a:pPr>
              <a:buClr>
                <a:schemeClr val="accent5">
                  <a:lumMod val="50000"/>
                </a:schemeClr>
              </a:buClr>
              <a:defRPr/>
            </a:pPr>
            <a:endParaRPr lang="en-US" altLang="ja-JP" sz="1800" dirty="0">
              <a:latin typeface="+mn-ea"/>
              <a:ea typeface="+mn-ea"/>
            </a:endParaRPr>
          </a:p>
          <a:p>
            <a:pPr>
              <a:buClr>
                <a:schemeClr val="accent5">
                  <a:lumMod val="50000"/>
                </a:schemeClr>
              </a:buClr>
              <a:buFont typeface="Wingdings" pitchFamily="2" charset="2"/>
              <a:buChar char="n"/>
              <a:defRPr/>
            </a:pPr>
            <a:endParaRPr lang="ja-JP" altLang="en-US" sz="1800" dirty="0">
              <a:latin typeface="+mn-ea"/>
              <a:ea typeface="+mn-ea"/>
            </a:endParaRPr>
          </a:p>
        </p:txBody>
      </p:sp>
      <p:pic>
        <p:nvPicPr>
          <p:cNvPr id="7172" name="図 8" descr="GS1andDRFS_2nd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" y="1125538"/>
            <a:ext cx="8578850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3597E599-E457-4B75-8643-33BF83FB0C3D}" type="slidenum">
              <a:rPr lang="en-US" altLang="ja-JP" sz="1400" smtClean="0">
                <a:latin typeface="Times New Roman" pitchFamily="18" charset="0"/>
              </a:rPr>
              <a:pPr eaLnBrk="1" hangingPunct="1"/>
              <a:t>4</a:t>
            </a:fld>
            <a:endParaRPr lang="en-US" altLang="ja-JP" sz="1400" smtClean="0">
              <a:latin typeface="Times New Roman" pitchFamily="18" charset="0"/>
            </a:endParaRPr>
          </a:p>
        </p:txBody>
      </p:sp>
      <p:sp>
        <p:nvSpPr>
          <p:cNvPr id="7174" name="フッター プレースホルダ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kumimoji="0" lang="en-US" altLang="ja-JP" sz="1400" smtClean="0"/>
              <a:t>Dec.07 TTC Beijing (Michizono)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219700" y="3141663"/>
            <a:ext cx="4127500" cy="93503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buClr>
                <a:schemeClr val="accent5">
                  <a:lumMod val="50000"/>
                </a:schemeClr>
              </a:buClr>
              <a:buFont typeface="Wingdings" pitchFamily="2" charset="2"/>
              <a:buChar char="n"/>
              <a:defRPr/>
            </a:pPr>
            <a:r>
              <a:rPr lang="ja-JP" altLang="en-US" sz="1800" dirty="0">
                <a:latin typeface="+mn-ea"/>
                <a:ea typeface="+mn-ea"/>
              </a:rPr>
              <a:t> </a:t>
            </a:r>
            <a:r>
              <a:rPr lang="en-US" altLang="ja-JP" sz="1800" dirty="0">
                <a:latin typeface="+mn-ea"/>
                <a:ea typeface="+mn-ea"/>
              </a:rPr>
              <a:t>Digital LLRF system using an FPGA board on </a:t>
            </a:r>
            <a:r>
              <a:rPr lang="en-US" altLang="ja-JP" sz="1800" dirty="0" err="1">
                <a:latin typeface="+mn-ea"/>
                <a:ea typeface="+mn-ea"/>
              </a:rPr>
              <a:t>cPCI</a:t>
            </a:r>
            <a:r>
              <a:rPr lang="en-US" altLang="ja-JP" sz="1800" dirty="0">
                <a:latin typeface="+mn-ea"/>
                <a:ea typeface="+mn-ea"/>
              </a:rPr>
              <a:t>.</a:t>
            </a:r>
          </a:p>
          <a:p>
            <a:pPr>
              <a:buClr>
                <a:schemeClr val="accent5">
                  <a:lumMod val="50000"/>
                </a:schemeClr>
              </a:buClr>
              <a:buFont typeface="Wingdings" pitchFamily="2" charset="2"/>
              <a:buChar char="n"/>
              <a:defRPr/>
            </a:pPr>
            <a:r>
              <a:rPr lang="en-US" altLang="ja-JP" sz="1800" dirty="0">
                <a:latin typeface="+mn-ea"/>
                <a:ea typeface="+mn-ea"/>
              </a:rPr>
              <a:t> 10 16bit-ADCs are installed.</a:t>
            </a:r>
            <a:endParaRPr lang="ja-JP" altLang="en-US" sz="1800" dirty="0">
              <a:latin typeface="+mn-ea"/>
              <a:ea typeface="+mn-ea"/>
            </a:endParaRPr>
          </a:p>
        </p:txBody>
      </p:sp>
      <p:pic>
        <p:nvPicPr>
          <p:cNvPr id="7176" name="Picture 4" descr="FPGA_61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508500"/>
            <a:ext cx="1525587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24" descr="DSCN005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6513" y="4437063"/>
            <a:ext cx="2757487" cy="2232025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56651391"/>
      </p:ext>
    </p:extLst>
  </p:cSld>
  <p:clrMapOvr>
    <a:masterClrMapping/>
  </p:clrMapOvr>
  <p:transition advTm="4144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2700338" y="6526213"/>
            <a:ext cx="2133600" cy="2603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81401AD0-1853-4A98-8D24-60DBFB388034}" type="slidenum">
              <a:rPr lang="en-US" altLang="ja-JP" sz="1400" smtClean="0">
                <a:latin typeface="Times New Roman" pitchFamily="18" charset="0"/>
              </a:rPr>
              <a:pPr eaLnBrk="1" hangingPunct="1"/>
              <a:t>5</a:t>
            </a:fld>
            <a:endParaRPr lang="en-US" altLang="ja-JP" sz="1400" smtClean="0">
              <a:latin typeface="Times New Roman" pitchFamily="18" charset="0"/>
            </a:endParaRP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5588" cy="592138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ja-JP" dirty="0" smtClean="0">
                <a:cs typeface="Arial" pitchFamily="34" charset="0"/>
              </a:rPr>
              <a:t>loaded-Q interlock</a:t>
            </a:r>
            <a:endParaRPr lang="ja-JP" altLang="en-US" b="1" dirty="0" smtClean="0">
              <a:latin typeface="+mn-ea"/>
              <a:ea typeface="+mn-ea"/>
            </a:endParaRPr>
          </a:p>
        </p:txBody>
      </p: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395288" y="625475"/>
            <a:ext cx="7743825" cy="947738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tIns="76176" bIns="38088" anchor="ctr">
            <a:spAutoFit/>
          </a:bodyPr>
          <a:lstStyle/>
          <a:p>
            <a:pPr eaLnBrk="0" hangingPunct="0">
              <a:buClr>
                <a:srgbClr val="0000FF"/>
              </a:buClr>
              <a:buFont typeface="Wingdings" pitchFamily="2" charset="2"/>
              <a:buChar char="n"/>
              <a:tabLst>
                <a:tab pos="247650" algn="l"/>
              </a:tabLst>
              <a:defRPr/>
            </a:pPr>
            <a:r>
              <a:rPr lang="en-US" altLang="ja-JP" sz="1800" dirty="0">
                <a:latin typeface="+mn-lt"/>
                <a:ea typeface="ＭＳ Ｐゴシック" pitchFamily="50" charset="-128"/>
              </a:rPr>
              <a:t> Calculate the loaded Q from the decay of the </a:t>
            </a:r>
            <a:r>
              <a:rPr lang="en-US" altLang="ja-JP" sz="1800" dirty="0" err="1">
                <a:latin typeface="+mn-lt"/>
                <a:ea typeface="ＭＳ Ｐゴシック" pitchFamily="50" charset="-128"/>
              </a:rPr>
              <a:t>rf</a:t>
            </a:r>
            <a:r>
              <a:rPr lang="en-US" altLang="ja-JP" sz="1800" dirty="0">
                <a:latin typeface="+mn-lt"/>
                <a:ea typeface="ＭＳ Ｐゴシック" pitchFamily="50" charset="-128"/>
              </a:rPr>
              <a:t> signal</a:t>
            </a:r>
          </a:p>
          <a:p>
            <a:pPr eaLnBrk="0" hangingPunct="0">
              <a:buClr>
                <a:srgbClr val="0000FF"/>
              </a:buClr>
              <a:buFont typeface="Wingdings" pitchFamily="2" charset="2"/>
              <a:buChar char="n"/>
              <a:tabLst>
                <a:tab pos="247650" algn="l"/>
              </a:tabLst>
              <a:defRPr/>
            </a:pPr>
            <a:r>
              <a:rPr lang="en-US" altLang="ja-JP" sz="1800" dirty="0">
                <a:latin typeface="+mn-lt"/>
                <a:ea typeface="ＭＳ Ｐゴシック" pitchFamily="50" charset="-128"/>
              </a:rPr>
              <a:t> The interlock works well and contributes to the lower heat load to the cryogenics.</a:t>
            </a:r>
            <a:endParaRPr lang="en-GB" altLang="ja-JP" sz="1800" dirty="0">
              <a:latin typeface="+mn-lt"/>
              <a:ea typeface="ＭＳ Ｐゴシック" pitchFamily="50" charset="-128"/>
            </a:endParaRPr>
          </a:p>
        </p:txBody>
      </p:sp>
      <p:pic>
        <p:nvPicPr>
          <p:cNvPr id="8198" name="図 16" descr="A3Quench20101014_6thA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628775"/>
            <a:ext cx="41275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図 17" descr="A3Quench20101014_6thB.ti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34" t="232" r="4733" b="28686"/>
          <a:stretch/>
        </p:blipFill>
        <p:spPr bwMode="auto">
          <a:xfrm>
            <a:off x="395288" y="1573213"/>
            <a:ext cx="4321175" cy="4874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直線矢印コネクタ 18"/>
          <p:cNvCxnSpPr/>
          <p:nvPr/>
        </p:nvCxnSpPr>
        <p:spPr>
          <a:xfrm rot="10800000" flipV="1">
            <a:off x="3851275" y="1916113"/>
            <a:ext cx="2773363" cy="1944687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>
            <a:endCxn id="8202" idx="6"/>
          </p:cNvCxnSpPr>
          <p:nvPr/>
        </p:nvCxnSpPr>
        <p:spPr>
          <a:xfrm rot="10800000" flipV="1">
            <a:off x="2132013" y="2492375"/>
            <a:ext cx="4873625" cy="284797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2" name="円/楕円 12"/>
          <p:cNvSpPr>
            <a:spLocks noChangeArrowheads="1"/>
          </p:cNvSpPr>
          <p:nvPr/>
        </p:nvSpPr>
        <p:spPr bwMode="auto">
          <a:xfrm rot="-1175948">
            <a:off x="1368425" y="4437063"/>
            <a:ext cx="785813" cy="2071687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ja-JP" altLang="en-US"/>
          </a:p>
        </p:txBody>
      </p:sp>
      <p:sp>
        <p:nvSpPr>
          <p:cNvPr id="24" name="右矢印 23"/>
          <p:cNvSpPr/>
          <p:nvPr/>
        </p:nvSpPr>
        <p:spPr bwMode="auto">
          <a:xfrm>
            <a:off x="7380288" y="2349500"/>
            <a:ext cx="504825" cy="28733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50" charset="-128"/>
            </a:endParaRPr>
          </a:p>
        </p:txBody>
      </p:sp>
      <p:sp>
        <p:nvSpPr>
          <p:cNvPr id="8204" name="テキスト ボックス 24"/>
          <p:cNvSpPr txBox="1">
            <a:spLocks noChangeArrowheads="1"/>
          </p:cNvSpPr>
          <p:nvPr/>
        </p:nvSpPr>
        <p:spPr bwMode="auto">
          <a:xfrm>
            <a:off x="7308850" y="2133600"/>
            <a:ext cx="6016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/>
              <a:t>RF off</a:t>
            </a:r>
            <a:endParaRPr lang="ja-JP" altLang="en-US"/>
          </a:p>
        </p:txBody>
      </p:sp>
      <p:sp>
        <p:nvSpPr>
          <p:cNvPr id="26" name="右矢印 25"/>
          <p:cNvSpPr/>
          <p:nvPr/>
        </p:nvSpPr>
        <p:spPr bwMode="auto">
          <a:xfrm>
            <a:off x="2411413" y="2565400"/>
            <a:ext cx="288925" cy="35877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50" charset="-128"/>
            </a:endParaRPr>
          </a:p>
        </p:txBody>
      </p:sp>
      <p:sp>
        <p:nvSpPr>
          <p:cNvPr id="27" name="右矢印 26"/>
          <p:cNvSpPr/>
          <p:nvPr/>
        </p:nvSpPr>
        <p:spPr bwMode="auto">
          <a:xfrm rot="8747040">
            <a:off x="2332038" y="3157538"/>
            <a:ext cx="423862" cy="35877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50" charset="-128"/>
            </a:endParaRPr>
          </a:p>
        </p:txBody>
      </p:sp>
      <p:sp>
        <p:nvSpPr>
          <p:cNvPr id="28" name="右矢印 27"/>
          <p:cNvSpPr/>
          <p:nvPr/>
        </p:nvSpPr>
        <p:spPr bwMode="auto">
          <a:xfrm>
            <a:off x="2411413" y="3933825"/>
            <a:ext cx="288925" cy="35877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50" charset="-128"/>
            </a:endParaRPr>
          </a:p>
        </p:txBody>
      </p:sp>
      <p:sp>
        <p:nvSpPr>
          <p:cNvPr id="29" name="右矢印 28"/>
          <p:cNvSpPr/>
          <p:nvPr/>
        </p:nvSpPr>
        <p:spPr bwMode="auto">
          <a:xfrm>
            <a:off x="2411413" y="5445125"/>
            <a:ext cx="288925" cy="36036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50" charset="-128"/>
            </a:endParaRPr>
          </a:p>
        </p:txBody>
      </p:sp>
      <p:sp>
        <p:nvSpPr>
          <p:cNvPr id="30" name="右矢印 29"/>
          <p:cNvSpPr/>
          <p:nvPr/>
        </p:nvSpPr>
        <p:spPr bwMode="auto">
          <a:xfrm rot="8747040">
            <a:off x="2405063" y="4668838"/>
            <a:ext cx="423862" cy="36036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50" charset="-128"/>
            </a:endParaRPr>
          </a:p>
        </p:txBody>
      </p:sp>
      <p:sp>
        <p:nvSpPr>
          <p:cNvPr id="8210" name="テキスト ボックス 30"/>
          <p:cNvSpPr txBox="1">
            <a:spLocks noChangeArrowheads="1"/>
          </p:cNvSpPr>
          <p:nvPr/>
        </p:nvSpPr>
        <p:spPr bwMode="auto">
          <a:xfrm>
            <a:off x="3779838" y="5229225"/>
            <a:ext cx="6016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/>
              <a:t>RF off</a:t>
            </a:r>
            <a:endParaRPr lang="ja-JP" altLang="en-US"/>
          </a:p>
        </p:txBody>
      </p:sp>
      <p:sp>
        <p:nvSpPr>
          <p:cNvPr id="8212" name="フッター プレースホルダー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kumimoji="0" lang="en-US" altLang="ja-JP" sz="1400" smtClean="0"/>
              <a:t>Dec.07 TTC Beijing (Michizono)</a:t>
            </a:r>
          </a:p>
        </p:txBody>
      </p:sp>
    </p:spTree>
    <p:extLst>
      <p:ext uri="{BB962C8B-B14F-4D97-AF65-F5344CB8AC3E}">
        <p14:creationId xmlns:p14="http://schemas.microsoft.com/office/powerpoint/2010/main" xmlns="" val="3296491499"/>
      </p:ext>
    </p:extLst>
  </p:cSld>
  <p:clrMapOvr>
    <a:masterClrMapping/>
  </p:clrMapOvr>
  <p:transition advTm="4144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 smtClean="0"/>
          </a:p>
        </p:txBody>
      </p:sp>
      <p:sp>
        <p:nvSpPr>
          <p:cNvPr id="14339" name="テキスト プレースホルダー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ja-JP" altLang="en-US" smtClean="0"/>
          </a:p>
        </p:txBody>
      </p:sp>
      <p:sp>
        <p:nvSpPr>
          <p:cNvPr id="14340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ja-JP" altLang="en-US" smtClean="0"/>
          </a:p>
        </p:txBody>
      </p:sp>
      <p:sp>
        <p:nvSpPr>
          <p:cNvPr id="14341" name="フッター プレースホルダー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kumimoji="0" lang="en-US" altLang="ja-JP" sz="1400" smtClean="0"/>
              <a:t>Dec.07 TTC Beijing (Michizono)</a:t>
            </a:r>
          </a:p>
        </p:txBody>
      </p:sp>
      <p:sp>
        <p:nvSpPr>
          <p:cNvPr id="14342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F4B7BF3D-6DB2-4617-AFD9-CD758A1E5E42}" type="slidenum">
              <a:rPr lang="en-US" altLang="ja-JP" sz="1400" smtClean="0">
                <a:latin typeface="Times New Roman" pitchFamily="18" charset="0"/>
              </a:rPr>
              <a:pPr eaLnBrk="1" hangingPunct="1"/>
              <a:t>6</a:t>
            </a:fld>
            <a:endParaRPr lang="en-US" altLang="ja-JP" sz="1400" smtClean="0">
              <a:latin typeface="Times New Roman" pitchFamily="18" charset="0"/>
            </a:endParaRPr>
          </a:p>
        </p:txBody>
      </p:sp>
      <p:pic>
        <p:nvPicPr>
          <p:cNvPr id="143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" y="17463"/>
            <a:ext cx="9086850" cy="682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角丸四角形 1"/>
          <p:cNvSpPr/>
          <p:nvPr/>
        </p:nvSpPr>
        <p:spPr bwMode="auto">
          <a:xfrm>
            <a:off x="490359" y="6129664"/>
            <a:ext cx="1512168" cy="55985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692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ja-JP" sz="2800" dirty="0" smtClean="0"/>
              <a:t>Real time detuning monitor </a:t>
            </a:r>
            <a:endParaRPr kumimoji="1" lang="ja-JP" altLang="en-US" sz="28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Dec.07 TTC Beijing (</a:t>
            </a:r>
            <a:r>
              <a:rPr lang="en-US" altLang="ja-JP" dirty="0" err="1" smtClean="0"/>
              <a:t>Michizono</a:t>
            </a:r>
            <a:r>
              <a:rPr lang="en-US" altLang="ja-JP" dirty="0" smtClean="0"/>
              <a:t>)</a:t>
            </a: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CCB2-CE3C-4832-9C88-96892F45B0EB}" type="slidenum">
              <a:rPr lang="en-US" altLang="ja-JP" smtClean="0"/>
              <a:pPr/>
              <a:t>7</a:t>
            </a:fld>
            <a:endParaRPr lang="en-US" altLang="ja-JP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5233" y="888909"/>
            <a:ext cx="86057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solidFill>
                  <a:srgbClr val="FF0000"/>
                </a:solidFill>
              </a:rPr>
              <a:t>Correction </a:t>
            </a:r>
            <a:r>
              <a:rPr lang="en-US" altLang="ja-JP" sz="1600" dirty="0">
                <a:solidFill>
                  <a:srgbClr val="FF0000"/>
                </a:solidFill>
              </a:rPr>
              <a:t>of the dynamic detuning </a:t>
            </a:r>
            <a:r>
              <a:rPr lang="en-US" altLang="ja-JP" sz="1600" dirty="0" smtClean="0">
                <a:solidFill>
                  <a:srgbClr val="FF0000"/>
                </a:solidFill>
              </a:rPr>
              <a:t>in real time is effective for </a:t>
            </a:r>
            <a:r>
              <a:rPr lang="en-US" altLang="ja-JP" sz="1600" dirty="0">
                <a:solidFill>
                  <a:srgbClr val="FF0000"/>
                </a:solidFill>
              </a:rPr>
              <a:t>good RF performance</a:t>
            </a:r>
            <a:r>
              <a:rPr lang="en-US" altLang="ja-JP" sz="1600" dirty="0" smtClean="0">
                <a:solidFill>
                  <a:srgbClr val="FF0000"/>
                </a:solidFill>
              </a:rPr>
              <a:t>.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67984" y="1461416"/>
            <a:ext cx="9076016" cy="1967584"/>
            <a:chOff x="67984" y="4257507"/>
            <a:chExt cx="9076016" cy="1967584"/>
          </a:xfrm>
        </p:grpSpPr>
        <p:pic>
          <p:nvPicPr>
            <p:cNvPr id="27" name="図 11" descr="1215No1cPCI3A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2310" t="70828" r="7507" b="6424"/>
            <a:stretch/>
          </p:blipFill>
          <p:spPr bwMode="auto">
            <a:xfrm>
              <a:off x="6935208" y="4315530"/>
              <a:ext cx="2208792" cy="1724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4230900" y="4863473"/>
              <a:ext cx="28015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1" lang="en-US" altLang="ja-JP" sz="11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cav</a:t>
              </a:r>
              <a:r>
                <a:rPr kumimoji="1" lang="en-US" altLang="ja-JP" sz="16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kumimoji="1" lang="en-US" altLang="ja-JP" sz="14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Cavity voltage </a:t>
              </a:r>
            </a:p>
            <a:p>
              <a:r>
                <a:rPr lang="en-US" altLang="ja-JP" sz="14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altLang="ja-JP" sz="11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for</a:t>
              </a:r>
              <a:r>
                <a:rPr lang="en-US" altLang="ja-JP" sz="1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: </a:t>
              </a:r>
              <a:r>
                <a:rPr lang="en-US" altLang="ja-JP" sz="1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Cavity input voltage</a:t>
              </a:r>
            </a:p>
            <a:p>
              <a:r>
                <a:rPr lang="en-US" altLang="ja-JP" sz="1400" dirty="0" err="1" smtClean="0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altLang="ja-JP" sz="1100" dirty="0" err="1" smtClean="0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rPr>
                <a:t>ref</a:t>
              </a:r>
              <a:r>
                <a:rPr lang="en-US" altLang="ja-JP" sz="1600" dirty="0" smtClean="0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rPr>
                <a:t> : </a:t>
              </a:r>
              <a:r>
                <a:rPr lang="en-US" altLang="ja-JP" sz="1400" dirty="0" smtClean="0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rPr>
                <a:t>reflection voltage from cavity </a:t>
              </a:r>
              <a:endParaRPr kumimoji="1" lang="ja-JP" altLang="en-US" sz="14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213577" y="4353085"/>
              <a:ext cx="2999539" cy="338554"/>
            </a:xfrm>
            <a:prstGeom prst="rect">
              <a:avLst/>
            </a:prstGeom>
            <a:solidFill>
              <a:srgbClr val="FFCCFF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1600" dirty="0" smtClean="0"/>
                <a:t>Derivation of </a:t>
              </a:r>
              <a:r>
                <a:rPr lang="en-US" altLang="ja-JP" sz="1600" dirty="0"/>
                <a:t>d</a:t>
              </a:r>
              <a:r>
                <a:rPr lang="en-US" altLang="ja-JP" sz="1600" dirty="0" smtClean="0"/>
                <a:t>ynamic detuning</a:t>
              </a:r>
              <a:endParaRPr kumimoji="1" lang="ja-JP" altLang="en-US" sz="1600" dirty="0"/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6" name="正方形/長方形 15"/>
                <p:cNvSpPr/>
                <p:nvPr/>
              </p:nvSpPr>
              <p:spPr>
                <a:xfrm>
                  <a:off x="198092" y="4730486"/>
                  <a:ext cx="1703351" cy="32502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altLang="ja-JP" sz="1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14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ja-JP" sz="1400" i="1">
                                <a:latin typeface="Cambria Math"/>
                              </a:rPr>
                              <m:t>𝑐𝑎𝑣</m:t>
                            </m:r>
                          </m:sub>
                        </m:sSub>
                        <m:sSub>
                          <m:sSubPr>
                            <m:ctrlPr>
                              <a:rPr lang="en-GB" altLang="ja-JP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1400" b="0" i="1" smtClean="0">
                                <a:latin typeface="Cambria Math"/>
                              </a:rPr>
                              <m:t>= </m:t>
                            </m:r>
                            <m:r>
                              <a:rPr lang="en-US" altLang="ja-JP" sz="14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ja-JP" sz="1400" b="0" i="1" smtClean="0">
                                <a:latin typeface="Cambria Math"/>
                              </a:rPr>
                              <m:t>𝑓𝑜𝑟</m:t>
                            </m:r>
                          </m:sub>
                        </m:sSub>
                        <m:r>
                          <a:rPr lang="en-US" altLang="ja-JP" sz="1400" b="0" i="1" smtClean="0">
                            <a:latin typeface="Cambria Math"/>
                          </a:rPr>
                          <m:t>+ </m:t>
                        </m:r>
                        <m:sSub>
                          <m:sSubPr>
                            <m:ctrlPr>
                              <a:rPr lang="en-GB" altLang="ja-JP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14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ja-JP" sz="1400" b="0" i="1" smtClean="0">
                                <a:latin typeface="Cambria Math"/>
                              </a:rPr>
                              <m:t>𝑟𝑒𝑓</m:t>
                            </m:r>
                          </m:sub>
                        </m:sSub>
                        <m:r>
                          <a:rPr lang="en-US" altLang="ja-JP" sz="1400" b="0" i="1" smtClean="0">
                            <a:latin typeface="Cambria Math"/>
                          </a:rPr>
                          <m:t>,</m:t>
                        </m:r>
                      </m:oMath>
                    </m:oMathPara>
                  </a14:m>
                  <a:endParaRPr lang="ja-JP" altLang="en-US" sz="1400" dirty="0"/>
                </a:p>
              </p:txBody>
            </p:sp>
          </mc:Choice>
          <mc:Fallback>
            <p:sp>
              <p:nvSpPr>
                <p:cNvPr id="16" name="正方形/長方形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092" y="4730486"/>
                  <a:ext cx="1703351" cy="32502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377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8" name="正方形/長方形 17"/>
                <p:cNvSpPr/>
                <p:nvPr/>
              </p:nvSpPr>
              <p:spPr>
                <a:xfrm>
                  <a:off x="113683" y="5069807"/>
                  <a:ext cx="3610219" cy="50135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altLang="ja-JP" sz="14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ja-JP" sz="1400" b="0" i="1" smtClean="0">
                                <a:latin typeface="Cambria Math"/>
                              </a:rPr>
                              <m:t>𝑑</m:t>
                            </m:r>
                          </m:num>
                          <m:den>
                            <m:r>
                              <a:rPr lang="en-US" altLang="ja-JP" sz="1400" b="0" i="1" smtClean="0">
                                <a:latin typeface="Cambria Math"/>
                              </a:rPr>
                              <m:t>𝑑𝑡</m:t>
                            </m:r>
                          </m:den>
                        </m:f>
                        <m:sSub>
                          <m:sSubPr>
                            <m:ctrlPr>
                              <a:rPr lang="en-GB" altLang="ja-JP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14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ja-JP" sz="1400" i="1">
                                <a:latin typeface="Cambria Math"/>
                              </a:rPr>
                              <m:t>𝑐𝑎𝑣</m:t>
                            </m:r>
                          </m:sub>
                        </m:sSub>
                        <m:r>
                          <a:rPr lang="en-GB" altLang="ja-JP" sz="1400">
                            <a:latin typeface="Cambria Math"/>
                          </a:rPr>
                          <m:t>=</m:t>
                        </m:r>
                        <m:r>
                          <a:rPr lang="en-US" altLang="ja-JP" sz="1400" i="1">
                            <a:latin typeface="Cambria Math"/>
                          </a:rPr>
                          <m:t>−</m:t>
                        </m:r>
                        <m:d>
                          <m:dPr>
                            <m:ctrlPr>
                              <a:rPr lang="ja-JP" altLang="ja-JP" sz="1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ja-JP" altLang="ja-JP" sz="1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GB" altLang="ja-JP" sz="1400">
                                    <a:latin typeface="Cambria Math"/>
                                  </a:rPr>
                                  <m:t>ω</m:t>
                                </m:r>
                              </m:e>
                              <m:sub>
                                <m:r>
                                  <a:rPr lang="en-GB" altLang="ja-JP" sz="1400">
                                    <a:latin typeface="Cambria Math"/>
                                  </a:rPr>
                                  <m:t>1/2</m:t>
                                </m:r>
                              </m:sub>
                            </m:sSub>
                            <m:r>
                              <a:rPr lang="en-GB" altLang="ja-JP" sz="1400" i="1">
                                <a:latin typeface="Cambria Math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GB" altLang="ja-JP" sz="1400">
                                <a:latin typeface="Cambria Math"/>
                              </a:rPr>
                              <m:t>j</m:t>
                            </m:r>
                            <m:r>
                              <a:rPr lang="en-GB" altLang="ja-JP" sz="140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GB" altLang="ja-JP" sz="140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ω</m:t>
                            </m:r>
                            <m:r>
                              <a:rPr lang="en-GB" altLang="ja-JP" sz="140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GB" altLang="ja-JP" sz="140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t</m:t>
                            </m:r>
                            <m:r>
                              <a:rPr lang="en-GB" altLang="ja-JP" sz="140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d>
                        <m:sSub>
                          <m:sSubPr>
                            <m:ctrlPr>
                              <a:rPr lang="ja-JP" altLang="ja-JP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altLang="ja-JP" sz="1400">
                                <a:latin typeface="Cambria Math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altLang="ja-JP" sz="1400">
                                <a:latin typeface="Cambria Math"/>
                              </a:rPr>
                              <m:t>cav</m:t>
                            </m:r>
                          </m:sub>
                        </m:sSub>
                        <m:r>
                          <a:rPr lang="en-GB" altLang="ja-JP" sz="1400">
                            <a:latin typeface="Cambria Math"/>
                          </a:rPr>
                          <m:t>+2</m:t>
                        </m:r>
                        <m:sSub>
                          <m:sSubPr>
                            <m:ctrlPr>
                              <a:rPr lang="ja-JP" altLang="ja-JP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altLang="ja-JP" sz="1400">
                                <a:latin typeface="Cambria Math"/>
                              </a:rPr>
                              <m:t>ω</m:t>
                            </m:r>
                          </m:e>
                          <m:sub>
                            <m:r>
                              <a:rPr lang="en-GB" altLang="ja-JP" sz="1400">
                                <a:latin typeface="Cambria Math"/>
                              </a:rPr>
                              <m:t>1/2</m:t>
                            </m:r>
                          </m:sub>
                        </m:sSub>
                        <m:sSub>
                          <m:sSubPr>
                            <m:ctrlPr>
                              <a:rPr lang="ja-JP" altLang="ja-JP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altLang="ja-JP" sz="1400">
                                <a:latin typeface="Cambria Math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altLang="ja-JP" sz="1400">
                                <a:latin typeface="Cambria Math"/>
                              </a:rPr>
                              <m:t>for</m:t>
                            </m:r>
                          </m:sub>
                        </m:sSub>
                      </m:oMath>
                    </m:oMathPara>
                  </a14:m>
                  <a:endParaRPr lang="ja-JP" altLang="en-US" sz="1400" dirty="0"/>
                </a:p>
              </p:txBody>
            </p:sp>
          </mc:Choice>
          <mc:Fallback>
            <p:sp>
              <p:nvSpPr>
                <p:cNvPr id="18" name="正方形/長方形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683" y="5069807"/>
                  <a:ext cx="3610219" cy="50135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243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角丸四角形 18"/>
            <p:cNvSpPr/>
            <p:nvPr/>
          </p:nvSpPr>
          <p:spPr>
            <a:xfrm>
              <a:off x="67984" y="4266659"/>
              <a:ext cx="3846792" cy="1534602"/>
            </a:xfrm>
            <a:prstGeom prst="roundRect">
              <a:avLst/>
            </a:prstGeom>
            <a:noFill/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4230899" y="4257507"/>
              <a:ext cx="25096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dirty="0" smtClean="0">
                  <a:solidFill>
                    <a:srgbClr val="FF33CC"/>
                  </a:solidFill>
                </a:rPr>
                <a:t>Detuning is derived by using these </a:t>
              </a:r>
              <a:r>
                <a:rPr kumimoji="1" lang="en-US" altLang="ja-JP" sz="1600" dirty="0" smtClean="0">
                  <a:solidFill>
                    <a:srgbClr val="FF33CC"/>
                  </a:solidFill>
                </a:rPr>
                <a:t>3 signals;</a:t>
              </a:r>
              <a:endParaRPr kumimoji="1" lang="ja-JP" altLang="en-US" sz="1600" dirty="0">
                <a:solidFill>
                  <a:srgbClr val="FF33CC"/>
                </a:solidFill>
              </a:endParaRPr>
            </a:p>
          </p:txBody>
        </p:sp>
        <p:sp>
          <p:nvSpPr>
            <p:cNvPr id="21" name="左中かっこ 20"/>
            <p:cNvSpPr/>
            <p:nvPr/>
          </p:nvSpPr>
          <p:spPr>
            <a:xfrm>
              <a:off x="4040068" y="4893211"/>
              <a:ext cx="190831" cy="771522"/>
            </a:xfrm>
            <a:prstGeom prst="leftBrace">
              <a:avLst/>
            </a:prstGeom>
            <a:ln w="28575">
              <a:solidFill>
                <a:srgbClr val="FF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409160" y="5855759"/>
              <a:ext cx="806332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dirty="0">
                  <a:solidFill>
                    <a:srgbClr val="0000FF"/>
                  </a:solidFill>
                </a:rPr>
                <a:t>For </a:t>
              </a:r>
              <a:r>
                <a:rPr lang="en-US" altLang="ja-JP" dirty="0" smtClean="0">
                  <a:solidFill>
                    <a:srgbClr val="0000FF"/>
                  </a:solidFill>
                </a:rPr>
                <a:t>8 cavities, </a:t>
              </a:r>
              <a:r>
                <a:rPr lang="en-US" altLang="ja-JP" dirty="0">
                  <a:solidFill>
                    <a:srgbClr val="0000FF"/>
                  </a:solidFill>
                </a:rPr>
                <a:t>total 8cav x 3 = 24 signals are required.</a:t>
              </a: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198092" y="3587359"/>
            <a:ext cx="8917375" cy="2535881"/>
            <a:chOff x="31169" y="1442419"/>
            <a:chExt cx="8917375" cy="2535881"/>
          </a:xfrm>
        </p:grpSpPr>
        <p:pic>
          <p:nvPicPr>
            <p:cNvPr id="31" name="図 30" descr="1215No1cPCI3A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0737" t="30190" r="7866" b="50602"/>
            <a:stretch/>
          </p:blipFill>
          <p:spPr bwMode="auto">
            <a:xfrm>
              <a:off x="4818932" y="2131435"/>
              <a:ext cx="2439569" cy="1517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0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6211" r="-902"/>
            <a:stretch/>
          </p:blipFill>
          <p:spPr bwMode="auto">
            <a:xfrm>
              <a:off x="160804" y="2131435"/>
              <a:ext cx="2541499" cy="1343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3" name="直線矢印コネクタ 22"/>
            <p:cNvCxnSpPr/>
            <p:nvPr/>
          </p:nvCxnSpPr>
          <p:spPr>
            <a:xfrm flipH="1">
              <a:off x="2182552" y="2445761"/>
              <a:ext cx="547645" cy="29882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テキスト ボックス 13"/>
            <p:cNvSpPr txBox="1"/>
            <p:nvPr/>
          </p:nvSpPr>
          <p:spPr>
            <a:xfrm>
              <a:off x="2695160" y="2186191"/>
              <a:ext cx="21357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smtClean="0"/>
                <a:t>Dynamic detuning is seen at flat-top region </a:t>
              </a:r>
              <a:endParaRPr kumimoji="1" lang="ja-JP" altLang="en-US" sz="1400" dirty="0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31169" y="1442419"/>
              <a:ext cx="25523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/>
                <a:t>&lt;Examples of detune curves&gt;</a:t>
              </a:r>
              <a:endParaRPr kumimoji="1" lang="ja-JP" altLang="en-US" sz="1400" dirty="0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75233" y="1762103"/>
              <a:ext cx="3207929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1600" dirty="0" smtClean="0"/>
                <a:t>Without correction by </a:t>
              </a:r>
              <a:r>
                <a:rPr lang="en-US" altLang="ja-JP" sz="1600" dirty="0" err="1" smtClean="0"/>
                <a:t>Piezo</a:t>
              </a:r>
              <a:r>
                <a:rPr lang="en-US" altLang="ja-JP" sz="1600" dirty="0" smtClean="0"/>
                <a:t> tuner</a:t>
              </a:r>
              <a:endParaRPr kumimoji="1" lang="ja-JP" altLang="en-US" sz="1600" dirty="0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5164504" y="1689035"/>
              <a:ext cx="2922595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1600" dirty="0" smtClean="0"/>
                <a:t>With correction by </a:t>
              </a:r>
              <a:r>
                <a:rPr lang="en-US" altLang="ja-JP" sz="1600" dirty="0" err="1" smtClean="0"/>
                <a:t>Piezo</a:t>
              </a:r>
              <a:r>
                <a:rPr lang="en-US" altLang="ja-JP" sz="1600" dirty="0" smtClean="0"/>
                <a:t> tuner</a:t>
              </a:r>
              <a:endParaRPr kumimoji="1" lang="ja-JP" altLang="en-US" sz="1600" dirty="0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7032466" y="2399760"/>
              <a:ext cx="191607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400" dirty="0"/>
                <a:t>Dynamic detuning </a:t>
              </a:r>
              <a:r>
                <a:rPr lang="en-US" altLang="ja-JP" sz="1400" dirty="0" smtClean="0"/>
                <a:t>is </a:t>
              </a:r>
              <a:r>
                <a:rPr lang="en-US" altLang="ja-JP" sz="1400" dirty="0"/>
                <a:t>well </a:t>
              </a:r>
              <a:r>
                <a:rPr lang="en-US" altLang="ja-JP" sz="1400" dirty="0" smtClean="0"/>
                <a:t>corrected.</a:t>
              </a:r>
              <a:endParaRPr lang="ja-JP" altLang="en-US" sz="1400" dirty="0"/>
            </a:p>
          </p:txBody>
        </p:sp>
        <p:sp>
          <p:nvSpPr>
            <p:cNvPr id="30" name="Rectangle 4"/>
            <p:cNvSpPr>
              <a:spLocks noChangeArrowheads="1"/>
            </p:cNvSpPr>
            <p:nvPr/>
          </p:nvSpPr>
          <p:spPr bwMode="auto">
            <a:xfrm>
              <a:off x="366620" y="3616699"/>
              <a:ext cx="7537726" cy="361601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tIns="76176" bIns="38088" anchor="ctr">
              <a:spAutoFit/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200" kern="12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200" kern="12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200" kern="12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200" kern="12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  <a:cs typeface="+mn-cs"/>
                </a:defRPr>
              </a:lvl9pPr>
            </a:lstStyle>
            <a:p>
              <a:pPr algn="ctr" eaLnBrk="0" hangingPunct="0">
                <a:buClr>
                  <a:srgbClr val="0000FF"/>
                </a:buClr>
                <a:tabLst>
                  <a:tab pos="247650" algn="l"/>
                </a:tabLst>
                <a:defRPr/>
              </a:pPr>
              <a:r>
                <a:rPr lang="en-US" altLang="ja-JP" sz="1600" dirty="0" smtClean="0">
                  <a:solidFill>
                    <a:srgbClr val="0000FF"/>
                  </a:solidFill>
                  <a:latin typeface="+mn-lt"/>
                  <a:ea typeface="ＭＳ Ｐゴシック" pitchFamily="50" charset="-128"/>
                </a:rPr>
                <a:t>Real time detuning monitor is </a:t>
              </a:r>
              <a:r>
                <a:rPr lang="en-US" altLang="ja-JP" sz="1600" dirty="0">
                  <a:solidFill>
                    <a:srgbClr val="0000FF"/>
                  </a:solidFill>
                  <a:latin typeface="+mn-lt"/>
                  <a:ea typeface="ＭＳ Ｐゴシック" pitchFamily="50" charset="-128"/>
                </a:rPr>
                <a:t>quite helpful to adjust the </a:t>
              </a:r>
              <a:r>
                <a:rPr lang="en-US" altLang="ja-JP" sz="1600" dirty="0" err="1">
                  <a:solidFill>
                    <a:srgbClr val="0000FF"/>
                  </a:solidFill>
                  <a:latin typeface="+mn-lt"/>
                  <a:ea typeface="ＭＳ Ｐゴシック" pitchFamily="50" charset="-128"/>
                </a:rPr>
                <a:t>Piezo</a:t>
              </a:r>
              <a:r>
                <a:rPr lang="en-US" altLang="ja-JP" sz="1600" dirty="0">
                  <a:solidFill>
                    <a:srgbClr val="0000FF"/>
                  </a:solidFill>
                  <a:latin typeface="+mn-lt"/>
                  <a:ea typeface="ＭＳ Ｐゴシック" pitchFamily="50" charset="-128"/>
                </a:rPr>
                <a:t> </a:t>
              </a:r>
              <a:r>
                <a:rPr lang="en-US" altLang="ja-JP" sz="1600" dirty="0" smtClean="0">
                  <a:solidFill>
                    <a:srgbClr val="0000FF"/>
                  </a:solidFill>
                  <a:latin typeface="+mn-lt"/>
                  <a:ea typeface="ＭＳ Ｐゴシック" pitchFamily="50" charset="-128"/>
                </a:rPr>
                <a:t>tuners.</a:t>
              </a:r>
              <a:endParaRPr lang="en-GB" altLang="ja-JP" sz="1600" dirty="0">
                <a:solidFill>
                  <a:srgbClr val="0000FF"/>
                </a:solidFill>
                <a:latin typeface="+mn-lt"/>
                <a:ea typeface="ＭＳ Ｐゴシック" pitchFamily="50" charset="-128"/>
              </a:endParaRPr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5956680" y="2661370"/>
              <a:ext cx="760122" cy="28315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6" name="直線矢印コネクタ 25"/>
            <p:cNvCxnSpPr>
              <a:endCxn id="15" idx="6"/>
            </p:cNvCxnSpPr>
            <p:nvPr/>
          </p:nvCxnSpPr>
          <p:spPr>
            <a:xfrm flipH="1">
              <a:off x="6716802" y="2595172"/>
              <a:ext cx="315664" cy="20777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225025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0471"/>
    </mc:Choice>
    <mc:Fallback>
      <p:transition spd="slow" advTm="8047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スライド番号プレースホルダ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BB4824-C9F7-449D-ABBA-25CEE4A81BC7}" type="slidenum">
              <a:rPr lang="en-US" altLang="ja-JP" smtClean="0"/>
              <a:pPr/>
              <a:t>8</a:t>
            </a:fld>
            <a:endParaRPr lang="en-US" altLang="ja-JP" smtClean="0"/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620688"/>
            <a:ext cx="9145588" cy="720726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400" b="1" dirty="0" smtClean="0">
                <a:latin typeface="+mn-ea"/>
                <a:ea typeface="+mn-ea"/>
              </a:rPr>
              <a:t>Tuner performance </a:t>
            </a:r>
            <a:br>
              <a:rPr lang="en-US" altLang="ja-JP" sz="4400" b="1" dirty="0" smtClean="0">
                <a:latin typeface="+mn-ea"/>
                <a:ea typeface="+mn-ea"/>
              </a:rPr>
            </a:br>
            <a:r>
              <a:rPr lang="en-US" altLang="ja-JP" sz="4400" b="1" dirty="0" smtClean="0">
                <a:latin typeface="+mn-ea"/>
                <a:ea typeface="+mn-ea"/>
              </a:rPr>
              <a:t>with LLRF control at KEK</a:t>
            </a:r>
            <a:endParaRPr lang="ja-JP" altLang="en-US" sz="4400" b="1" dirty="0" smtClean="0">
              <a:latin typeface="+mn-ea"/>
              <a:ea typeface="+mn-ea"/>
            </a:endParaRPr>
          </a:p>
        </p:txBody>
      </p:sp>
      <p:sp>
        <p:nvSpPr>
          <p:cNvPr id="398363" name="Text Box 27"/>
          <p:cNvSpPr txBox="1">
            <a:spLocks noChangeArrowheads="1"/>
          </p:cNvSpPr>
          <p:nvPr/>
        </p:nvSpPr>
        <p:spPr bwMode="auto">
          <a:xfrm>
            <a:off x="1691679" y="1628800"/>
            <a:ext cx="5365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3600" b="1" i="1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Shin MICHIZONO (KEK)</a:t>
            </a:r>
          </a:p>
        </p:txBody>
      </p:sp>
      <p:sp>
        <p:nvSpPr>
          <p:cNvPr id="6149" name="フッター プレースホルダ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/>
              <a:t>Dec.07 TTC Beijing (Michizono)</a:t>
            </a:r>
            <a:endParaRPr lang="en-US" altLang="ja-JP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485255" y="2354933"/>
            <a:ext cx="3778599" cy="3924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S1G (RDR configuration)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- Detuning monitor</a:t>
            </a:r>
          </a:p>
          <a:p>
            <a:r>
              <a:rPr kumimoji="1" lang="en-US" altLang="ja-JP" sz="2400" dirty="0"/>
              <a:t> </a:t>
            </a:r>
            <a:r>
              <a:rPr kumimoji="1" lang="en-US" altLang="ja-JP" sz="2400" dirty="0" smtClean="0"/>
              <a:t>- Tuner control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>
                <a:solidFill>
                  <a:srgbClr val="FF0000"/>
                </a:solidFill>
              </a:rPr>
              <a:t>- LLRF performance</a:t>
            </a:r>
            <a:endParaRPr kumimoji="1" lang="en-US" altLang="ja-JP" sz="2400" dirty="0" smtClean="0">
              <a:solidFill>
                <a:srgbClr val="FF0000"/>
              </a:solidFill>
            </a:endParaRP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- </a:t>
            </a:r>
            <a:r>
              <a:rPr lang="en-US" altLang="ja-JP" sz="2400" dirty="0" err="1" smtClean="0"/>
              <a:t>Microphinics</a:t>
            </a:r>
            <a:endParaRPr lang="en-US" altLang="ja-JP" sz="2400" dirty="0" smtClean="0"/>
          </a:p>
          <a:p>
            <a:r>
              <a:rPr kumimoji="1" lang="en-US" altLang="ja-JP" sz="2400" dirty="0"/>
              <a:t> </a:t>
            </a:r>
            <a:r>
              <a:rPr kumimoji="1" lang="en-US" altLang="ja-JP" sz="2400" dirty="0" smtClean="0"/>
              <a:t>- Detuning and Quench</a:t>
            </a:r>
          </a:p>
          <a:p>
            <a:endParaRPr kumimoji="1" lang="en-US" altLang="ja-JP" sz="900" dirty="0" smtClean="0"/>
          </a:p>
          <a:p>
            <a:r>
              <a:rPr lang="en-US" altLang="ja-JP" sz="2400" dirty="0" smtClean="0"/>
              <a:t>S1G (DRFS configuration)</a:t>
            </a:r>
          </a:p>
          <a:p>
            <a:r>
              <a:rPr kumimoji="1" lang="en-US" altLang="ja-JP" sz="2400" dirty="0"/>
              <a:t> </a:t>
            </a:r>
            <a:r>
              <a:rPr lang="en-US" altLang="ja-JP" sz="2400" dirty="0" smtClean="0"/>
              <a:t>- Detuning monitor</a:t>
            </a:r>
          </a:p>
          <a:p>
            <a:r>
              <a:rPr lang="en-US" altLang="ja-JP" sz="2400" dirty="0"/>
              <a:t> - LLRF performance</a:t>
            </a:r>
            <a:endParaRPr lang="en-US" altLang="ja-JP" sz="2400" dirty="0" smtClean="0"/>
          </a:p>
          <a:p>
            <a:r>
              <a:rPr kumimoji="1" lang="en-US" altLang="ja-JP" sz="2400" dirty="0"/>
              <a:t> </a:t>
            </a:r>
            <a:r>
              <a:rPr kumimoji="1" lang="en-US" altLang="ja-JP" sz="2400" dirty="0" smtClean="0"/>
              <a:t>- Adaptive tuner control</a:t>
            </a:r>
            <a:endParaRPr kumimoji="1" lang="ja-JP" altLang="en-US" sz="2400" dirty="0"/>
          </a:p>
        </p:txBody>
      </p:sp>
      <p:sp>
        <p:nvSpPr>
          <p:cNvPr id="3" name="右矢印 2"/>
          <p:cNvSpPr/>
          <p:nvPr/>
        </p:nvSpPr>
        <p:spPr bwMode="auto">
          <a:xfrm>
            <a:off x="2051720" y="3501008"/>
            <a:ext cx="648072" cy="360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5815730"/>
      </p:ext>
    </p:extLst>
  </p:cSld>
  <p:clrMapOvr>
    <a:masterClrMapping/>
  </p:clrMapOvr>
  <p:transition advTm="4144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/>
          <p:nvPr/>
        </p:nvGrpSpPr>
        <p:grpSpPr>
          <a:xfrm>
            <a:off x="1290122" y="975663"/>
            <a:ext cx="6553002" cy="4910855"/>
            <a:chOff x="1517572" y="1154725"/>
            <a:chExt cx="6553002" cy="4910855"/>
          </a:xfrm>
        </p:grpSpPr>
        <p:pic>
          <p:nvPicPr>
            <p:cNvPr id="1026" name="Picture 2" descr="D:\work\miura-report\LLRF2011\IPAC_FIG4.t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7572" y="1154725"/>
              <a:ext cx="6553002" cy="4910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テキスト ボックス 5"/>
            <p:cNvSpPr txBox="1"/>
            <p:nvPr/>
          </p:nvSpPr>
          <p:spPr>
            <a:xfrm>
              <a:off x="2860255" y="3949691"/>
              <a:ext cx="123944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solidFill>
                    <a:srgbClr val="FF0000"/>
                  </a:solidFill>
                </a:rPr>
                <a:t>0.0049% </a:t>
              </a:r>
              <a:r>
                <a:rPr kumimoji="1" lang="en-US" altLang="ja-JP" sz="1400" dirty="0" err="1" smtClean="0">
                  <a:solidFill>
                    <a:srgbClr val="FF0000"/>
                  </a:solidFill>
                </a:rPr>
                <a:t>rms</a:t>
              </a:r>
              <a:endParaRPr kumimoji="1" lang="ja-JP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5621572" y="3944657"/>
              <a:ext cx="139169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smtClean="0">
                  <a:solidFill>
                    <a:srgbClr val="FF0000"/>
                  </a:solidFill>
                </a:rPr>
                <a:t>0.015deg.</a:t>
              </a:r>
              <a:r>
                <a:rPr kumimoji="1" lang="en-US" altLang="ja-JP" sz="1400" dirty="0" smtClean="0">
                  <a:solidFill>
                    <a:srgbClr val="FF0000"/>
                  </a:solidFill>
                </a:rPr>
                <a:t> </a:t>
              </a:r>
              <a:r>
                <a:rPr kumimoji="1" lang="en-US" altLang="ja-JP" sz="1400" dirty="0" err="1" smtClean="0">
                  <a:solidFill>
                    <a:srgbClr val="FF0000"/>
                  </a:solidFill>
                </a:rPr>
                <a:t>rms</a:t>
              </a:r>
              <a:endParaRPr kumimoji="1" lang="ja-JP" altLang="en-US" sz="1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Result of vector sum </a:t>
            </a:r>
            <a:r>
              <a:rPr lang="en-US" altLang="ja-JP" dirty="0" smtClean="0"/>
              <a:t>operation</a:t>
            </a:r>
            <a:endParaRPr kumimoji="1" lang="ja-JP" altLang="en-US" dirty="0"/>
          </a:p>
        </p:txBody>
      </p:sp>
      <p:sp>
        <p:nvSpPr>
          <p:cNvPr id="16" name="フッター プレースホルダー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Dec.07 TTC Beijing (Michizono)</a:t>
            </a:r>
            <a:endParaRPr lang="en-US" altLang="ja-JP" dirty="0"/>
          </a:p>
        </p:txBody>
      </p:sp>
      <p:sp>
        <p:nvSpPr>
          <p:cNvPr id="17" name="スライド番号プレースホルダー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CCB2-CE3C-4832-9C88-96892F45B0EB}" type="slidenum">
              <a:rPr lang="en-US" altLang="ja-JP" smtClean="0"/>
              <a:pPr/>
              <a:t>9</a:t>
            </a:fld>
            <a:endParaRPr lang="en-US" altLang="ja-JP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16684" y="872296"/>
            <a:ext cx="3893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dirty="0" smtClean="0"/>
              <a:t>Average acceleration field=25 MV/m</a:t>
            </a:r>
            <a:endParaRPr kumimoji="1" lang="ja-JP" altLang="en-US" sz="1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290122" y="5886518"/>
            <a:ext cx="66640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altLang="ja-JP" sz="1800" dirty="0">
                <a:solidFill>
                  <a:srgbClr val="FF0000"/>
                </a:solidFill>
              </a:rPr>
              <a:t>These results satisfy the requirement of ILC</a:t>
            </a:r>
            <a:r>
              <a:rPr lang="en-GB" altLang="ja-JP" sz="1800" dirty="0" smtClean="0">
                <a:solidFill>
                  <a:srgbClr val="FF0000"/>
                </a:solidFill>
              </a:rPr>
              <a:t>, </a:t>
            </a:r>
            <a:r>
              <a:rPr lang="en-GB" altLang="ja-JP" sz="1800" dirty="0">
                <a:solidFill>
                  <a:srgbClr val="FF0000"/>
                </a:solidFill>
              </a:rPr>
              <a:t>0.07% and 0.24</a:t>
            </a:r>
            <a:r>
              <a:rPr lang="en-GB" altLang="ja-JP" sz="1800" dirty="0">
                <a:solidFill>
                  <a:srgbClr val="FF0000"/>
                </a:solidFill>
                <a:sym typeface="Symbol"/>
              </a:rPr>
              <a:t></a:t>
            </a:r>
            <a:r>
              <a:rPr lang="en-GB" altLang="ja-JP" sz="1800" dirty="0">
                <a:solidFill>
                  <a:srgbClr val="FF0000"/>
                </a:solidFill>
              </a:rPr>
              <a:t>.</a:t>
            </a:r>
            <a:endParaRPr kumimoji="1" lang="ja-JP" altLang="en-US" sz="1800" dirty="0">
              <a:solidFill>
                <a:srgbClr val="FF0000"/>
              </a:solidFill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2276271" y="5078266"/>
            <a:ext cx="2075291" cy="0"/>
          </a:xfrm>
          <a:prstGeom prst="straightConnector1">
            <a:avLst/>
          </a:prstGeom>
          <a:ln w="28575">
            <a:solidFill>
              <a:srgbClr val="0000FF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2859363" y="4776116"/>
            <a:ext cx="790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0000FF"/>
                </a:solidFill>
              </a:rPr>
              <a:t>Flat-top</a:t>
            </a:r>
            <a:endParaRPr kumimoji="1" lang="ja-JP" alt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1498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8739"/>
    </mc:Choice>
    <mc:Fallback>
      <p:transition spd="slow" advTm="28739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udio">
  <a:themeElements>
    <a:clrScheme name="Studio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Studio">
      <a:majorFont>
        <a:latin typeface="Eras Bold ITC"/>
        <a:ea typeface="HGS創英角ﾎﾟｯﾌﾟ体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</Template>
  <TotalTime>43033</TotalTime>
  <Words>1931</Words>
  <Application>Microsoft Office PowerPoint</Application>
  <PresentationFormat>全屏显示(4:3)</PresentationFormat>
  <Paragraphs>422</Paragraphs>
  <Slides>34</Slides>
  <Notes>26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35" baseType="lpstr">
      <vt:lpstr>Studio</vt:lpstr>
      <vt:lpstr>Tuner performance  with LLRF control at KEK</vt:lpstr>
      <vt:lpstr>HLRF schemes for ILC</vt:lpstr>
      <vt:lpstr>Photos of S1-Global (RDR-type)</vt:lpstr>
      <vt:lpstr>S1 Global LLRF for 8 cav. operation</vt:lpstr>
      <vt:lpstr>loaded-Q interlock</vt:lpstr>
      <vt:lpstr>幻灯片 6</vt:lpstr>
      <vt:lpstr>Real time detuning monitor </vt:lpstr>
      <vt:lpstr>Tuner performance  with LLRF control at KEK</vt:lpstr>
      <vt:lpstr>Result of vector sum operation</vt:lpstr>
      <vt:lpstr>RF stabilities during 2H operation</vt:lpstr>
      <vt:lpstr>Tuner performance  with LLRF control at KEK</vt:lpstr>
      <vt:lpstr>Detuning measurements</vt:lpstr>
      <vt:lpstr>Detuning change during 2H operation</vt:lpstr>
      <vt:lpstr>幻灯片 14</vt:lpstr>
      <vt:lpstr>Detuning change during 2H operation</vt:lpstr>
      <vt:lpstr>Histgrams of detuning</vt:lpstr>
      <vt:lpstr>Tuner performance  with LLRF control at KEK</vt:lpstr>
      <vt:lpstr>Quench phenomena</vt:lpstr>
      <vt:lpstr>Time variation of Ql</vt:lpstr>
      <vt:lpstr>Example of quench sequence</vt:lpstr>
      <vt:lpstr>Detuning issue</vt:lpstr>
      <vt:lpstr>Tuner performance  with LLRF control at KEK</vt:lpstr>
      <vt:lpstr>RF distribution at DRFS</vt:lpstr>
      <vt:lpstr>S1-Global (DRFS)  </vt:lpstr>
      <vt:lpstr>S1 Global 3rd stage (DRFS)（1）</vt:lpstr>
      <vt:lpstr>幻灯片 26</vt:lpstr>
      <vt:lpstr>Tuner performance  with LLRF control at KEK</vt:lpstr>
      <vt:lpstr>Result for circulator-less operation</vt:lpstr>
      <vt:lpstr>幻灯片 29</vt:lpstr>
      <vt:lpstr>Tuner performance  with LLRF control at KEK</vt:lpstr>
      <vt:lpstr>Adaptive detuning correction via EPICS</vt:lpstr>
      <vt:lpstr>Long term stability (microphonics)</vt:lpstr>
      <vt:lpstr>Summary</vt:lpstr>
      <vt:lpstr>幻灯片 34</vt:lpstr>
    </vt:vector>
  </TitlesOfParts>
  <Company>KEK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michizono</dc:creator>
  <cp:lastModifiedBy>zhl214</cp:lastModifiedBy>
  <cp:revision>642</cp:revision>
  <dcterms:created xsi:type="dcterms:W3CDTF">2004-06-28T14:38:59Z</dcterms:created>
  <dcterms:modified xsi:type="dcterms:W3CDTF">2011-12-07T00:14:51Z</dcterms:modified>
</cp:coreProperties>
</file>