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7"/>
  </p:notesMasterIdLst>
  <p:sldIdLst>
    <p:sldId id="256" r:id="rId2"/>
    <p:sldId id="293" r:id="rId3"/>
    <p:sldId id="277" r:id="rId4"/>
    <p:sldId id="278" r:id="rId5"/>
    <p:sldId id="283" r:id="rId6"/>
    <p:sldId id="280" r:id="rId7"/>
    <p:sldId id="281" r:id="rId8"/>
    <p:sldId id="282" r:id="rId9"/>
    <p:sldId id="279" r:id="rId10"/>
    <p:sldId id="284" r:id="rId11"/>
    <p:sldId id="285" r:id="rId12"/>
    <p:sldId id="292" r:id="rId13"/>
    <p:sldId id="257" r:id="rId14"/>
    <p:sldId id="258" r:id="rId15"/>
    <p:sldId id="260" r:id="rId16"/>
    <p:sldId id="261" r:id="rId17"/>
    <p:sldId id="263" r:id="rId18"/>
    <p:sldId id="264" r:id="rId19"/>
    <p:sldId id="267" r:id="rId20"/>
    <p:sldId id="268" r:id="rId21"/>
    <p:sldId id="271" r:id="rId22"/>
    <p:sldId id="272" r:id="rId23"/>
    <p:sldId id="274" r:id="rId24"/>
    <p:sldId id="275" r:id="rId25"/>
    <p:sldId id="291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FFFFCC"/>
    <a:srgbClr val="0000FF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84" y="-10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Fare clic per modificare gli stili del testo dello schema</a:t>
            </a:r>
          </a:p>
          <a:p>
            <a:pPr lvl="1"/>
            <a:r>
              <a:rPr lang="en-US" noProof="0" smtClean="0"/>
              <a:t>Secondo livello</a:t>
            </a:r>
          </a:p>
          <a:p>
            <a:pPr lvl="2"/>
            <a:r>
              <a:rPr lang="en-US" noProof="0" smtClean="0"/>
              <a:t>Terzo livello</a:t>
            </a:r>
          </a:p>
          <a:p>
            <a:pPr lvl="3"/>
            <a:r>
              <a:rPr lang="en-US" noProof="0" smtClean="0"/>
              <a:t>Quarto livello</a:t>
            </a:r>
          </a:p>
          <a:p>
            <a:pPr lvl="4"/>
            <a:r>
              <a:rPr lang="en-US" noProof="0" smtClean="0"/>
              <a:t>Quinto livello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fld id="{263CFB70-2954-4254-B5BD-04806D8A12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CC458D5-8F3B-4266-AC04-35771E1006AD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1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36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A3A142F-4D06-4094-9C1C-3C7C8C5141A3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10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79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2700937-4CF6-42B3-ABE8-049C83606189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11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1F80623-D68D-4FCB-BDCA-384B632A1C58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12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789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63A9D6D-4786-4416-BD7D-BC473951C30D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13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93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C3AB5E4-7ABC-4EC9-B584-707F02650E82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14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56D743D-EE5F-48A3-8826-B9C6AB80DA1A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15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03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F292CA8-6B6D-4EBD-88EE-7B8B3AD3B673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16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08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F90B6D2-EBBA-4228-BA34-48253E502799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17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3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188D48F-7D2F-4EC8-AB5C-67B22390B6E0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18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017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AB8475A-7D5A-44FE-ACC3-A991620D22FD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19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427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7C5000C-B6E8-47CF-AD51-0569F59491AB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20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632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DA99E22-8EF7-485E-967D-22519A9F6F83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21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837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E604824-C7E6-412B-BC07-7EB6CC516CB3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22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041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57899B4-F42A-4EAC-B64D-E0B4606BB836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23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246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240A790-0C23-48C4-96B2-8E917CF4D0CC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24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451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CB27BBC-5381-4788-93FA-95D02DA7C0BB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25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656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E18AC85-5F43-4061-A3BD-2AC81F09B5DF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3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45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6C22DBC-8B2E-4EDC-B2C5-AF00D18BD2A0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4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50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DDA28B8-715E-4F66-9F2B-21C9B79F3E91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5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55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9017AEB-3031-4C17-A630-70546DA274B3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6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60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E0D6C3A-0273-45E6-9FB9-169EF3E3BD6F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7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65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CE92083-76DB-4FD9-BFF3-C73156283B12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8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69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94DE942-04D0-477C-AAC4-1E914409A28F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9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74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N:\Fermi\ILCRedesign\ilccolor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C:\Documents and Settings\kevin\My Documents\1024_greendot_divid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685800"/>
            <a:ext cx="784860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295400" y="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it-IT" sz="2400">
              <a:ea typeface="+mn-ea"/>
              <a:cs typeface="+mn-cs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828800" y="0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it-IT" sz="2400">
              <a:ea typeface="+mn-ea"/>
              <a:cs typeface="+mn-cs"/>
            </a:endParaRPr>
          </a:p>
        </p:txBody>
      </p:sp>
      <p:pic>
        <p:nvPicPr>
          <p:cNvPr id="8" name="Picture 12" descr="C:\Documents and Settings\kevin\My Documents\1024_greendot_divid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96000"/>
            <a:ext cx="91440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0241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762000" y="2286000"/>
            <a:ext cx="7772400" cy="11430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0C086-E655-40FF-9322-7FF7C0536246}" type="datetime1">
              <a:rPr lang="it-IT"/>
              <a:pPr>
                <a:defRPr/>
              </a:pPr>
              <a:t>06/12/2011</a:t>
            </a:fld>
            <a:endParaRPr lang="en-US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TTC 2011, Beijing</a:t>
            </a: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8C2C4-C13C-4F26-B481-01B6F1FE8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66887-FBA2-48F3-83B1-2EC3505C22EC}" type="datetime1">
              <a:rPr lang="it-IT"/>
              <a:pPr>
                <a:defRPr/>
              </a:pPr>
              <a:t>06/12/2011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TTC 2011, Beijing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32163-112D-4B93-A9E2-79949DBDC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D742F-7724-4AC2-A214-064B312DE66B}" type="datetime1">
              <a:rPr lang="it-IT"/>
              <a:pPr>
                <a:defRPr/>
              </a:pPr>
              <a:t>06/12/2011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TTC 2011, Beijing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0F085-ECE1-4D9F-A52A-B9809C803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4B485-E2B6-47ED-AE3B-D498CDA1CEC4}" type="datetime1">
              <a:rPr lang="it-IT"/>
              <a:pPr>
                <a:defRPr/>
              </a:pPr>
              <a:t>06/12/2011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TTC 2011, Beijing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30DB7-2F61-43C9-9B91-FF3CB81C01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1B215-4E7F-44C9-8AD6-A4ED29C81537}" type="datetime1">
              <a:rPr lang="it-IT"/>
              <a:pPr>
                <a:defRPr/>
              </a:pPr>
              <a:t>06/12/2011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TTC 2011, Beijing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D73E9-89E9-45FC-BD12-2DE8017DC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906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0C318-E279-4B3B-826E-ECCB6FA53803}" type="datetime1">
              <a:rPr lang="it-IT"/>
              <a:pPr>
                <a:defRPr/>
              </a:pPr>
              <a:t>06/12/2011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TTC 2011, Beijing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00EC0-D632-4AAF-972B-C1647BA300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56280-72DC-4178-AA54-80E14BEE446D}" type="datetime1">
              <a:rPr lang="it-IT"/>
              <a:pPr>
                <a:defRPr/>
              </a:pPr>
              <a:t>06/12/2011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TTC 2011, Beijing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34CF7-D4D5-4E5B-AFF2-C04C52F3C9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69F28-9DD4-442C-8AB5-58843442551C}" type="datetime1">
              <a:rPr lang="it-IT"/>
              <a:pPr>
                <a:defRPr/>
              </a:pPr>
              <a:t>06/12/2011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TTC 2011, Beijing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5763D-4502-425F-B0B2-ADC282915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B0B25-8217-421C-A6F5-435B676B04C6}" type="datetime1">
              <a:rPr lang="it-IT"/>
              <a:pPr>
                <a:defRPr/>
              </a:pPr>
              <a:t>06/12/2011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TTC 2011, Beijing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49F2D-C33F-4D58-AF38-BF06C11337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FA26D-87AE-4BC7-837C-46B2C5628740}" type="datetime1">
              <a:rPr lang="it-IT"/>
              <a:pPr>
                <a:defRPr/>
              </a:pPr>
              <a:t>06/12/2011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TTC 2011, Beijing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02798-0380-44A3-B6CE-FA62A4CDC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E173E-6AEB-48A2-A8A9-F241EA7A32BC}" type="datetime1">
              <a:rPr lang="it-IT"/>
              <a:pPr>
                <a:defRPr/>
              </a:pPr>
              <a:t>06/12/2011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TTC 2011, Beijing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9A5F9-F529-4CA3-9B1D-B01E133BF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777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4008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Arial Unicode MS" pitchFamily="34" charset="-128"/>
              </a:defRPr>
            </a:lvl1pPr>
          </a:lstStyle>
          <a:p>
            <a:pPr>
              <a:defRPr/>
            </a:pPr>
            <a:fld id="{62F84408-01B7-470E-BFBF-6EF5DD02FF85}" type="datetime1">
              <a:rPr lang="it-IT"/>
              <a:pPr>
                <a:defRPr/>
              </a:pPr>
              <a:t>06/12/2011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16263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b="1">
                <a:solidFill>
                  <a:srgbClr val="23346C"/>
                </a:solidFill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/>
              <a:t>TTC 2011, Beijing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fld id="{5D7BC049-555C-4022-9239-DE9AD1506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5" descr="N:\Fermi\ILCRedesign\ilccolor.tif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2192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16" descr="C:\Documents and Settings\kevin\My Documents\1024_greendot_divider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295400" y="685800"/>
            <a:ext cx="784860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1" name="Text Box 17"/>
          <p:cNvSpPr txBox="1">
            <a:spLocks noChangeArrowheads="1"/>
          </p:cNvSpPr>
          <p:nvPr/>
        </p:nvSpPr>
        <p:spPr bwMode="auto">
          <a:xfrm>
            <a:off x="1295400" y="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it-IT" sz="2400">
              <a:ea typeface="+mn-ea"/>
              <a:cs typeface="+mn-cs"/>
            </a:endParaRPr>
          </a:p>
        </p:txBody>
      </p:sp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1828800" y="0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it-IT" sz="2400">
              <a:ea typeface="+mn-ea"/>
              <a:cs typeface="+mn-cs"/>
            </a:endParaRPr>
          </a:p>
        </p:txBody>
      </p:sp>
      <p:sp>
        <p:nvSpPr>
          <p:cNvPr id="1034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0"/>
            <a:ext cx="7086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5" name="Picture 21" descr="C:\Documents and Settings\kevin\My Documents\1024_greendot_divider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6248400"/>
            <a:ext cx="91440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23346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rgbClr val="23346C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09725"/>
            <a:ext cx="9144000" cy="527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50825" y="3548063"/>
            <a:ext cx="8642350" cy="2041525"/>
          </a:xfrm>
        </p:spPr>
        <p:txBody>
          <a:bodyPr/>
          <a:lstStyle/>
          <a:p>
            <a:pPr eaLnBrk="1" hangingPunct="1"/>
            <a:r>
              <a:rPr lang="it-IT" b="1" smtClean="0">
                <a:solidFill>
                  <a:schemeClr val="bg1"/>
                </a:solidFill>
              </a:rPr>
              <a:t>for the S1-G Collaboration </a:t>
            </a:r>
            <a:br>
              <a:rPr lang="it-IT" b="1" smtClean="0">
                <a:solidFill>
                  <a:schemeClr val="bg1"/>
                </a:solidFill>
              </a:rPr>
            </a:br>
            <a:r>
              <a:rPr lang="it-IT" b="1" smtClean="0">
                <a:solidFill>
                  <a:schemeClr val="bg1"/>
                </a:solidFill>
              </a:rPr>
              <a:t>Norihito Ohuchi – KEK</a:t>
            </a:r>
          </a:p>
          <a:p>
            <a:pPr eaLnBrk="1" hangingPunct="1"/>
            <a:r>
              <a:rPr lang="it-IT" b="1" smtClean="0"/>
              <a:t>P. Pierini </a:t>
            </a:r>
            <a:r>
              <a:rPr lang="it-IT" b="1" smtClean="0">
                <a:solidFill>
                  <a:schemeClr val="accent2"/>
                </a:solidFill>
              </a:rPr>
              <a:t>–</a:t>
            </a:r>
            <a:r>
              <a:rPr lang="it-IT" b="1" smtClean="0"/>
              <a:t> INFN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7950" y="2132013"/>
            <a:ext cx="8937625" cy="1368425"/>
          </a:xfrm>
        </p:spPr>
        <p:txBody>
          <a:bodyPr/>
          <a:lstStyle/>
          <a:p>
            <a:pPr eaLnBrk="1" hangingPunct="1"/>
            <a:r>
              <a:rPr lang="it-IT" sz="4000" smtClean="0">
                <a:solidFill>
                  <a:schemeClr val="bg1"/>
                </a:solidFill>
              </a:rPr>
              <a:t>5K Shield Study &amp; HL Measurements</a:t>
            </a:r>
            <a:endParaRPr lang="en-US" sz="4000" smtClean="0">
              <a:solidFill>
                <a:schemeClr val="bg1"/>
              </a:solidFill>
            </a:endParaRP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4133850" y="333375"/>
            <a:ext cx="5010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cs typeface="Arial Unicode MS" pitchFamily="34" charset="-128"/>
              </a:rPr>
              <a:t>Summary of work presented at CEC and LCWS</a:t>
            </a:r>
            <a:endParaRPr lang="en-US"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72A6030-C373-48E6-AAD1-E1601704FF05}" type="datetime1">
              <a:rPr lang="it-IT" smtClean="0"/>
              <a:pPr/>
              <a:t>06/12/2011</a:t>
            </a:fld>
            <a:endParaRPr lang="en-US" smtClean="0"/>
          </a:p>
        </p:txBody>
      </p:sp>
      <p:sp>
        <p:nvSpPr>
          <p:cNvPr id="32770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TTC 2011, Beijing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B005E4-9B44-4A4F-92EA-C56A80B4B16A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Dynamic losses: procedure</a:t>
            </a:r>
          </a:p>
        </p:txBody>
      </p:sp>
      <p:sp>
        <p:nvSpPr>
          <p:cNvPr id="32773" name="テキスト ボックス 77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229600" cy="4968875"/>
          </a:xfrm>
        </p:spPr>
        <p:txBody>
          <a:bodyPr/>
          <a:lstStyle/>
          <a:p>
            <a:pPr eaLnBrk="1" hangingPunct="1"/>
            <a:r>
              <a:rPr kumimoji="1" lang="en-US" altLang="ja-JP" b="1" smtClean="0">
                <a:ea typeface="ＭＳ Ｐゴシック"/>
                <a:cs typeface="ＭＳ Ｐゴシック"/>
              </a:rPr>
              <a:t>Dynamic loss by single cavity, to identify intrinsic loss at cavity </a:t>
            </a:r>
          </a:p>
          <a:p>
            <a:pPr marL="914400" lvl="1" indent="-457200" eaLnBrk="1" hangingPunct="1"/>
            <a:r>
              <a:rPr kumimoji="1" lang="en-US" altLang="ja-JP" smtClean="0">
                <a:ea typeface="ＭＳ Ｐゴシック"/>
                <a:cs typeface="ＭＳ Ｐゴシック"/>
              </a:rPr>
              <a:t>Measure Dynamic/Static losses: </a:t>
            </a:r>
          </a:p>
          <a:p>
            <a:pPr marL="1371600" lvl="2" indent="-457200" eaLnBrk="1" hangingPunct="1"/>
            <a:r>
              <a:rPr kumimoji="1" lang="en-US" altLang="ja-JP" smtClean="0">
                <a:ea typeface="ＭＳ Ｐゴシック"/>
                <a:cs typeface="ＭＳ Ｐゴシック"/>
              </a:rPr>
              <a:t>on resonance : Q</a:t>
            </a:r>
            <a:r>
              <a:rPr kumimoji="1" lang="en-US" altLang="ja-JP" baseline="-25000" smtClean="0">
                <a:ea typeface="ＭＳ Ｐゴシック"/>
                <a:cs typeface="ＭＳ Ｐゴシック"/>
              </a:rPr>
              <a:t>D1</a:t>
            </a:r>
            <a:r>
              <a:rPr lang="en-US" altLang="ja-JP" smtClean="0">
                <a:ea typeface="ＭＳ Ｐゴシック"/>
                <a:cs typeface="ＭＳ Ｐゴシック"/>
              </a:rPr>
              <a:t>,Q</a:t>
            </a:r>
            <a:r>
              <a:rPr lang="en-US" altLang="ja-JP" baseline="-25000" smtClean="0">
                <a:ea typeface="ＭＳ Ｐゴシック"/>
                <a:cs typeface="ＭＳ Ｐゴシック"/>
              </a:rPr>
              <a:t>S1</a:t>
            </a:r>
          </a:p>
          <a:p>
            <a:pPr marL="1371600" lvl="2" indent="-457200" eaLnBrk="1" hangingPunct="1"/>
            <a:r>
              <a:rPr lang="en-US" altLang="ja-JP" smtClean="0">
                <a:ea typeface="ＭＳ Ｐゴシック"/>
                <a:cs typeface="ＭＳ Ｐゴシック"/>
              </a:rPr>
              <a:t>in detuned conditions :  Q</a:t>
            </a:r>
            <a:r>
              <a:rPr lang="en-US" altLang="ja-JP" baseline="-25000" smtClean="0">
                <a:ea typeface="ＭＳ Ｐゴシック"/>
                <a:cs typeface="ＭＳ Ｐゴシック"/>
              </a:rPr>
              <a:t>D2</a:t>
            </a:r>
            <a:r>
              <a:rPr lang="en-US" altLang="ja-JP" smtClean="0">
                <a:ea typeface="ＭＳ Ｐゴシック"/>
                <a:cs typeface="ＭＳ Ｐゴシック"/>
              </a:rPr>
              <a:t>,Q</a:t>
            </a:r>
            <a:r>
              <a:rPr lang="en-US" altLang="ja-JP" baseline="-25000" smtClean="0">
                <a:ea typeface="ＭＳ Ｐゴシック"/>
                <a:cs typeface="ＭＳ Ｐゴシック"/>
              </a:rPr>
              <a:t>S2</a:t>
            </a:r>
          </a:p>
          <a:p>
            <a:pPr marL="914400" lvl="1" indent="-457200" eaLnBrk="1" hangingPunct="1"/>
            <a:r>
              <a:rPr lang="en-US" altLang="ja-JP" smtClean="0">
                <a:ea typeface="ＭＳ Ｐゴシック"/>
                <a:cs typeface="ＭＳ Ｐゴシック"/>
              </a:rPr>
              <a:t>Dynamic loss at cavities and couplers </a:t>
            </a:r>
            <a:r>
              <a:rPr lang="ja-JP" altLang="en-US" smtClean="0">
                <a:ea typeface="ＭＳ Ｐゴシック"/>
                <a:cs typeface="ＭＳ Ｐゴシック"/>
              </a:rPr>
              <a:t>：</a:t>
            </a:r>
          </a:p>
          <a:p>
            <a:pPr marL="1371600" lvl="2" indent="-457200" eaLnBrk="1" hangingPunct="1"/>
            <a:r>
              <a:rPr lang="en-US" altLang="ja-JP" b="1" smtClean="0">
                <a:ea typeface="ＭＳ Ｐゴシック"/>
                <a:cs typeface="ＭＳ Ｐゴシック"/>
              </a:rPr>
              <a:t>Q</a:t>
            </a:r>
            <a:r>
              <a:rPr lang="en-US" altLang="ja-JP" b="1" baseline="-25000" smtClean="0">
                <a:ea typeface="ＭＳ Ｐゴシック"/>
                <a:cs typeface="ＭＳ Ｐゴシック"/>
              </a:rPr>
              <a:t>D</a:t>
            </a:r>
            <a:r>
              <a:rPr lang="en-US" altLang="ja-JP" b="1" smtClean="0">
                <a:ea typeface="ＭＳ Ｐゴシック"/>
                <a:cs typeface="ＭＳ Ｐゴシック"/>
              </a:rPr>
              <a:t> = Q</a:t>
            </a:r>
            <a:r>
              <a:rPr lang="en-US" altLang="ja-JP" b="1" baseline="-25000" smtClean="0">
                <a:ea typeface="ＭＳ Ｐゴシック"/>
                <a:cs typeface="ＭＳ Ｐゴシック"/>
              </a:rPr>
              <a:t>D1</a:t>
            </a:r>
            <a:r>
              <a:rPr lang="en-US" altLang="ja-JP" b="1" smtClean="0">
                <a:ea typeface="ＭＳ Ｐゴシック"/>
                <a:cs typeface="ＭＳ Ｐゴシック"/>
              </a:rPr>
              <a:t> </a:t>
            </a:r>
            <a:r>
              <a:rPr lang="ja-JP" altLang="en-US" b="1" smtClean="0">
                <a:ea typeface="ＭＳ Ｐゴシック"/>
                <a:cs typeface="ＭＳ Ｐゴシック"/>
              </a:rPr>
              <a:t>－</a:t>
            </a:r>
            <a:r>
              <a:rPr lang="en-US" altLang="ja-JP" b="1" smtClean="0">
                <a:ea typeface="ＭＳ Ｐゴシック"/>
                <a:cs typeface="ＭＳ Ｐゴシック"/>
              </a:rPr>
              <a:t> Q</a:t>
            </a:r>
            <a:r>
              <a:rPr lang="en-US" altLang="ja-JP" b="1" baseline="-25000" smtClean="0">
                <a:ea typeface="ＭＳ Ｐゴシック"/>
                <a:cs typeface="ＭＳ Ｐゴシック"/>
              </a:rPr>
              <a:t>S1</a:t>
            </a:r>
            <a:endParaRPr kumimoji="1" lang="en-US" altLang="ja-JP" b="1" baseline="-25000" smtClean="0">
              <a:ea typeface="ＭＳ Ｐゴシック"/>
              <a:cs typeface="ＭＳ Ｐゴシック"/>
            </a:endParaRPr>
          </a:p>
          <a:p>
            <a:pPr marL="914400" lvl="1" indent="-457200" eaLnBrk="1" hangingPunct="1"/>
            <a:r>
              <a:rPr lang="en-US" altLang="ja-JP" smtClean="0">
                <a:ea typeface="ＭＳ Ｐゴシック"/>
                <a:cs typeface="ＭＳ Ｐゴシック"/>
              </a:rPr>
              <a:t>Dynamic loss at detuned condition </a:t>
            </a:r>
            <a:r>
              <a:rPr lang="ja-JP" altLang="en-US" smtClean="0">
                <a:ea typeface="ＭＳ Ｐゴシック"/>
                <a:cs typeface="ＭＳ Ｐゴシック"/>
              </a:rPr>
              <a:t>：</a:t>
            </a:r>
          </a:p>
          <a:p>
            <a:pPr marL="1371600" lvl="2" indent="-457200" eaLnBrk="1" hangingPunct="1"/>
            <a:r>
              <a:rPr lang="en-US" altLang="ja-JP" b="1" smtClean="0">
                <a:ea typeface="ＭＳ Ｐゴシック"/>
                <a:cs typeface="ＭＳ Ｐゴシック"/>
              </a:rPr>
              <a:t>Q</a:t>
            </a:r>
            <a:r>
              <a:rPr lang="en-US" altLang="ja-JP" b="1" baseline="-25000" smtClean="0">
                <a:ea typeface="ＭＳ Ｐゴシック"/>
                <a:cs typeface="ＭＳ Ｐゴシック"/>
              </a:rPr>
              <a:t>D-det</a:t>
            </a:r>
            <a:r>
              <a:rPr lang="en-US" altLang="ja-JP" b="1" smtClean="0">
                <a:ea typeface="ＭＳ Ｐゴシック"/>
                <a:cs typeface="ＭＳ Ｐゴシック"/>
              </a:rPr>
              <a:t> = Q</a:t>
            </a:r>
            <a:r>
              <a:rPr lang="en-US" altLang="ja-JP" b="1" baseline="-25000" smtClean="0">
                <a:ea typeface="ＭＳ Ｐゴシック"/>
                <a:cs typeface="ＭＳ Ｐゴシック"/>
              </a:rPr>
              <a:t>D2</a:t>
            </a:r>
            <a:r>
              <a:rPr lang="en-US" altLang="ja-JP" b="1" smtClean="0">
                <a:ea typeface="ＭＳ Ｐゴシック"/>
                <a:cs typeface="ＭＳ Ｐゴシック"/>
              </a:rPr>
              <a:t> </a:t>
            </a:r>
            <a:r>
              <a:rPr lang="ja-JP" altLang="en-US" b="1" smtClean="0">
                <a:ea typeface="ＭＳ Ｐゴシック"/>
                <a:cs typeface="ＭＳ Ｐゴシック"/>
              </a:rPr>
              <a:t>－</a:t>
            </a:r>
            <a:r>
              <a:rPr lang="en-US" altLang="ja-JP" b="1" smtClean="0">
                <a:ea typeface="ＭＳ Ｐゴシック"/>
                <a:cs typeface="ＭＳ Ｐゴシック"/>
              </a:rPr>
              <a:t> Q</a:t>
            </a:r>
            <a:r>
              <a:rPr lang="en-US" altLang="ja-JP" b="1" baseline="-25000" smtClean="0">
                <a:ea typeface="ＭＳ Ｐゴシック"/>
                <a:cs typeface="ＭＳ Ｐゴシック"/>
              </a:rPr>
              <a:t>S2</a:t>
            </a:r>
            <a:endParaRPr kumimoji="1" lang="en-US" altLang="ja-JP" b="1" baseline="-25000" smtClean="0">
              <a:ea typeface="ＭＳ Ｐゴシック"/>
              <a:cs typeface="ＭＳ Ｐゴシック"/>
            </a:endParaRPr>
          </a:p>
          <a:p>
            <a:pPr marL="914400" lvl="1" indent="-457200" eaLnBrk="1" hangingPunct="1"/>
            <a:r>
              <a:rPr kumimoji="1" lang="en-US" altLang="ja-JP" smtClean="0">
                <a:ea typeface="ＭＳ Ｐゴシック"/>
                <a:cs typeface="ＭＳ Ｐゴシック"/>
              </a:rPr>
              <a:t>Dynamic loss at cavities (and then Q)</a:t>
            </a:r>
            <a:r>
              <a:rPr kumimoji="1" lang="ja-JP" altLang="en-US" smtClean="0">
                <a:ea typeface="ＭＳ Ｐゴシック"/>
                <a:cs typeface="ＭＳ Ｐゴシック"/>
              </a:rPr>
              <a:t>：</a:t>
            </a:r>
          </a:p>
          <a:p>
            <a:pPr marL="1371600" lvl="2" indent="-457200" eaLnBrk="1" hangingPunct="1"/>
            <a:r>
              <a:rPr kumimoji="1" lang="en-US" altLang="ja-JP" b="1" smtClean="0">
                <a:ea typeface="ＭＳ Ｐゴシック"/>
                <a:cs typeface="ＭＳ Ｐゴシック"/>
              </a:rPr>
              <a:t>Q</a:t>
            </a:r>
            <a:r>
              <a:rPr kumimoji="1" lang="en-US" altLang="ja-JP" b="1" baseline="-25000" smtClean="0">
                <a:ea typeface="ＭＳ Ｐゴシック"/>
                <a:cs typeface="ＭＳ Ｐゴシック"/>
              </a:rPr>
              <a:t>D-cav</a:t>
            </a:r>
            <a:r>
              <a:rPr kumimoji="1" lang="en-US" altLang="ja-JP" b="1" smtClean="0">
                <a:ea typeface="ＭＳ Ｐゴシック"/>
                <a:cs typeface="ＭＳ Ｐゴシック"/>
              </a:rPr>
              <a:t> = Q</a:t>
            </a:r>
            <a:r>
              <a:rPr kumimoji="1" lang="en-US" altLang="ja-JP" b="1" baseline="-25000" smtClean="0">
                <a:ea typeface="ＭＳ Ｐゴシック"/>
                <a:cs typeface="ＭＳ Ｐゴシック"/>
              </a:rPr>
              <a:t>D</a:t>
            </a:r>
            <a:r>
              <a:rPr kumimoji="1" lang="en-US" altLang="ja-JP" b="1" smtClean="0">
                <a:ea typeface="ＭＳ Ｐゴシック"/>
                <a:cs typeface="ＭＳ Ｐゴシック"/>
              </a:rPr>
              <a:t> </a:t>
            </a:r>
            <a:r>
              <a:rPr kumimoji="1" lang="ja-JP" altLang="en-US" b="1" smtClean="0">
                <a:ea typeface="ＭＳ Ｐゴシック"/>
                <a:cs typeface="ＭＳ Ｐゴシック"/>
              </a:rPr>
              <a:t>－</a:t>
            </a:r>
            <a:r>
              <a:rPr kumimoji="1" lang="en-US" altLang="ja-JP" b="1" smtClean="0">
                <a:ea typeface="ＭＳ Ｐゴシック"/>
                <a:cs typeface="ＭＳ Ｐゴシック"/>
              </a:rPr>
              <a:t> Q</a:t>
            </a:r>
            <a:r>
              <a:rPr lang="en-US" altLang="ja-JP" b="1" baseline="-25000" smtClean="0">
                <a:ea typeface="ＭＳ Ｐゴシック"/>
                <a:cs typeface="ＭＳ Ｐゴシック"/>
              </a:rPr>
              <a:t>D-det</a:t>
            </a:r>
          </a:p>
        </p:txBody>
      </p:sp>
      <p:sp>
        <p:nvSpPr>
          <p:cNvPr id="32774" name="Slide Number Placeholder 5"/>
          <p:cNvSpPr txBox="1">
            <a:spLocks noGrp="1"/>
          </p:cNvSpPr>
          <p:nvPr/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13E834B-340E-4425-B4C2-386F51AA1DB8}" type="slidenum">
              <a:rPr lang="en-US" sz="1400">
                <a:cs typeface="Arial Unicode MS" pitchFamily="34" charset="-128"/>
              </a:rPr>
              <a:pPr algn="r"/>
              <a:t>10</a:t>
            </a:fld>
            <a:endParaRPr lang="en-US" sz="1400">
              <a:cs typeface="Arial Unicode MS" pitchFamily="34" charset="-128"/>
            </a:endParaRPr>
          </a:p>
        </p:txBody>
      </p:sp>
      <p:pic>
        <p:nvPicPr>
          <p:cNvPr id="32775" name="Picture 3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1400" y="1989138"/>
            <a:ext cx="2771775" cy="14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6B7A82A-143C-4941-815F-9ADC5EAA4E4D}" type="datetime1">
              <a:rPr lang="it-IT" smtClean="0"/>
              <a:pPr/>
              <a:t>06/12/2011</a:t>
            </a:fld>
            <a:endParaRPr lang="en-US" smtClean="0"/>
          </a:p>
        </p:txBody>
      </p:sp>
      <p:sp>
        <p:nvSpPr>
          <p:cNvPr id="34818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TTC 2011, Beijing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51CB1F-09D6-4D57-84CC-9D19858C4381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Single/Multiple cavity HL Tests</a:t>
            </a:r>
          </a:p>
        </p:txBody>
      </p:sp>
      <p:sp>
        <p:nvSpPr>
          <p:cNvPr id="34821" name="Rectangle 59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</a:t>
            </a:r>
            <a:r>
              <a:rPr lang="en-US" baseline="-25000" smtClean="0"/>
              <a:t>0</a:t>
            </a:r>
            <a:r>
              <a:rPr lang="en-US" smtClean="0"/>
              <a:t> values in the range 4-9 10</a:t>
            </a:r>
            <a:r>
              <a:rPr lang="en-US" baseline="30000" smtClean="0"/>
              <a:t>9</a:t>
            </a:r>
            <a:r>
              <a:rPr lang="en-US" smtClean="0"/>
              <a:t> at ~30 MV/m</a:t>
            </a:r>
          </a:p>
          <a:p>
            <a:pPr eaLnBrk="1" hangingPunct="1"/>
            <a:endParaRPr lang="it-IT" smtClean="0"/>
          </a:p>
          <a:p>
            <a:pPr lvl="1" eaLnBrk="1" hangingPunct="1"/>
            <a:endParaRPr lang="it-IT" smtClean="0"/>
          </a:p>
          <a:p>
            <a:pPr lvl="1" eaLnBrk="1" hangingPunct="1"/>
            <a:endParaRPr lang="it-IT" smtClean="0"/>
          </a:p>
          <a:p>
            <a:pPr lvl="1" eaLnBrk="1" hangingPunct="1"/>
            <a:endParaRPr lang="it-IT" smtClean="0"/>
          </a:p>
          <a:p>
            <a:pPr lvl="1" eaLnBrk="1" hangingPunct="1"/>
            <a:endParaRPr lang="it-IT" smtClean="0"/>
          </a:p>
          <a:p>
            <a:pPr lvl="1" eaLnBrk="1" hangingPunct="1"/>
            <a:endParaRPr lang="it-IT" smtClean="0"/>
          </a:p>
          <a:p>
            <a:pPr lvl="1" eaLnBrk="1" hangingPunct="1"/>
            <a:endParaRPr lang="it-IT" smtClean="0"/>
          </a:p>
          <a:p>
            <a:pPr eaLnBrk="1" hangingPunct="1"/>
            <a:r>
              <a:rPr lang="it-IT" smtClean="0"/>
              <a:t>Repeated with multiple cavities with consistent results</a:t>
            </a:r>
          </a:p>
          <a:p>
            <a:pPr lvl="1" eaLnBrk="1" hangingPunct="1"/>
            <a:r>
              <a:rPr lang="it-IT" b="0" smtClean="0"/>
              <a:t>See WG1-Session 5 for couplers</a:t>
            </a:r>
            <a:endParaRPr lang="en-US" b="0" smtClean="0"/>
          </a:p>
        </p:txBody>
      </p:sp>
      <p:sp>
        <p:nvSpPr>
          <p:cNvPr id="34822" name="Slide Number Placeholder 4"/>
          <p:cNvSpPr txBox="1">
            <a:spLocks noGrp="1"/>
          </p:cNvSpPr>
          <p:nvPr/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89A34E7-1B84-41D6-9CC8-A6238A350A75}" type="slidenum">
              <a:rPr lang="en-US" sz="1400">
                <a:cs typeface="Arial Unicode MS" pitchFamily="34" charset="-128"/>
              </a:rPr>
              <a:pPr algn="r"/>
              <a:t>11</a:t>
            </a:fld>
            <a:endParaRPr lang="en-US" sz="1400">
              <a:cs typeface="Arial Unicode MS" pitchFamily="34" charset="-128"/>
            </a:endParaRPr>
          </a:p>
        </p:txBody>
      </p:sp>
      <p:graphicFrame>
        <p:nvGraphicFramePr>
          <p:cNvPr id="102470" name="Group 70"/>
          <p:cNvGraphicFramePr>
            <a:graphicFrameLocks noGrp="1"/>
          </p:cNvGraphicFramePr>
          <p:nvPr/>
        </p:nvGraphicFramePr>
        <p:xfrm>
          <a:off x="395288" y="1663700"/>
          <a:ext cx="8353425" cy="2989263"/>
        </p:xfrm>
        <a:graphic>
          <a:graphicData uri="http://schemas.openxmlformats.org/drawingml/2006/table">
            <a:tbl>
              <a:tblPr/>
              <a:tblGrid>
                <a:gridCol w="1441450"/>
                <a:gridCol w="1295400"/>
                <a:gridCol w="1368425"/>
                <a:gridCol w="1511300"/>
                <a:gridCol w="1441450"/>
                <a:gridCol w="1295400"/>
              </a:tblGrid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9DA2B"/>
                        </a:solidFill>
                        <a:effectLst/>
                        <a:latin typeface="Arial" charset="0"/>
                        <a:ea typeface="MS Mincho" pitchFamily="49" charset="-128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34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9DA2B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MC-4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9DA2B"/>
                        </a:solidFill>
                        <a:effectLst/>
                        <a:latin typeface="Arial" charset="0"/>
                        <a:ea typeface="MS Mincho" pitchFamily="4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34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9DA2B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MC-1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9DA2B"/>
                        </a:solidFill>
                        <a:effectLst/>
                        <a:latin typeface="Arial" charset="0"/>
                        <a:ea typeface="MS Mincho" pitchFamily="4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34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9DA2B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MA-3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9DA2B"/>
                        </a:solidFill>
                        <a:effectLst/>
                        <a:latin typeface="Arial" charset="0"/>
                        <a:ea typeface="MS Mincho" pitchFamily="4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34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9DA2B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MA-2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9DA2B"/>
                        </a:solidFill>
                        <a:effectLst/>
                        <a:latin typeface="Arial" charset="0"/>
                        <a:ea typeface="MS Mincho" pitchFamily="4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34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9DA2B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MA-2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9DA2B"/>
                        </a:solidFill>
                        <a:effectLst/>
                        <a:latin typeface="Arial" charset="0"/>
                        <a:ea typeface="MS Mincho" pitchFamily="4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346C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9DA2B"/>
                        </a:solidFill>
                        <a:effectLst/>
                        <a:latin typeface="Arial" charset="0"/>
                        <a:ea typeface="MS Mincho" pitchFamily="49" charset="-128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34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9DA2B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Z109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9DA2B"/>
                        </a:solidFill>
                        <a:effectLst/>
                        <a:latin typeface="Arial" charset="0"/>
                        <a:ea typeface="MS Mincho" pitchFamily="4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34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9DA2B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AES004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9DA2B"/>
                        </a:solidFill>
                        <a:effectLst/>
                        <a:latin typeface="Arial" charset="0"/>
                        <a:ea typeface="MS Mincho" pitchFamily="4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34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9DA2B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MHI07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9DA2B"/>
                        </a:solidFill>
                        <a:effectLst/>
                        <a:latin typeface="Arial" charset="0"/>
                        <a:ea typeface="MS Mincho" pitchFamily="4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34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9DA2B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MHI06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9DA2B"/>
                        </a:solidFill>
                        <a:effectLst/>
                        <a:latin typeface="Arial" charset="0"/>
                        <a:ea typeface="MS Mincho" pitchFamily="4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34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9DA2B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MHI06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9DA2B"/>
                        </a:solidFill>
                        <a:effectLst/>
                        <a:latin typeface="Arial" charset="0"/>
                        <a:ea typeface="MS Mincho" pitchFamily="4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346C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9DA2B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G</a:t>
                      </a:r>
                      <a:r>
                        <a:rPr kumimoji="1" lang="en-GB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9DA2B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, MV/m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9DA2B"/>
                        </a:solidFill>
                        <a:effectLst/>
                        <a:latin typeface="Arial" charset="0"/>
                        <a:ea typeface="MS Mincho" pitchFamily="49" charset="-128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34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28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A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25.2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A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32.3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A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38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A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32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A2B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9DA2B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Q</a:t>
                      </a:r>
                      <a:r>
                        <a:rPr kumimoji="1" lang="en-GB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C9DA2B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D</a:t>
                      </a:r>
                      <a:r>
                        <a:rPr kumimoji="1" lang="en-GB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9DA2B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, W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9DA2B"/>
                        </a:solidFill>
                        <a:effectLst/>
                        <a:latin typeface="Arial" charset="0"/>
                        <a:ea typeface="MS Mincho" pitchFamily="49" charset="-128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34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0.84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A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1.4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A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2.8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A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4.8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A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2.6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A2B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9DA2B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Q</a:t>
                      </a:r>
                      <a:r>
                        <a:rPr kumimoji="1" lang="en-GB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C9DA2B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D-det</a:t>
                      </a:r>
                      <a:r>
                        <a:rPr kumimoji="1" lang="en-GB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9DA2B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, W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9DA2B"/>
                        </a:solidFill>
                        <a:effectLst/>
                        <a:latin typeface="Arial" charset="0"/>
                        <a:ea typeface="MS Mincho" pitchFamily="49" charset="-128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34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0.09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A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0.18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A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0.7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A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1.8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A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1.2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A2B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9DA2B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Q</a:t>
                      </a:r>
                      <a:r>
                        <a:rPr kumimoji="1" lang="en-GB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C9DA2B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D-cav</a:t>
                      </a:r>
                      <a:r>
                        <a:rPr kumimoji="1" lang="en-GB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9DA2B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, W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9DA2B"/>
                        </a:solidFill>
                        <a:effectLst/>
                        <a:latin typeface="Arial" charset="0"/>
                        <a:ea typeface="MS Mincho" pitchFamily="49" charset="-128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34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0.75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charset="0"/>
                        <a:ea typeface="MS Mincho" pitchFamily="4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A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1.3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charset="0"/>
                        <a:ea typeface="MS Mincho" pitchFamily="4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A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2.0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charset="0"/>
                        <a:ea typeface="MS Mincho" pitchFamily="4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A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2.9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charset="0"/>
                        <a:ea typeface="MS Mincho" pitchFamily="4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A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1.3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charset="0"/>
                        <a:ea typeface="MS Mincho" pitchFamily="4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A2B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9DA2B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Q</a:t>
                      </a:r>
                      <a:r>
                        <a:rPr kumimoji="1" lang="en-GB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C9DA2B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0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9DA2B"/>
                        </a:solidFill>
                        <a:effectLst/>
                        <a:latin typeface="Arial" charset="0"/>
                        <a:ea typeface="MS Mincho" pitchFamily="49" charset="-128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34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8.8</a:t>
                      </a:r>
                      <a:r>
                        <a:rPr kumimoji="1" lang="ja-JP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×</a:t>
                      </a:r>
                      <a:r>
                        <a:rPr kumimoji="1" lang="en-GB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10</a:t>
                      </a:r>
                      <a:r>
                        <a:rPr kumimoji="1" lang="en-GB" altLang="ja-JP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9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charset="0"/>
                        <a:ea typeface="MS Mincho" pitchFamily="4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A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4.3</a:t>
                      </a:r>
                      <a:r>
                        <a:rPr kumimoji="1" lang="ja-JP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×</a:t>
                      </a:r>
                      <a:r>
                        <a:rPr kumimoji="1" lang="en-GB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10</a:t>
                      </a:r>
                      <a:r>
                        <a:rPr kumimoji="1" lang="en-GB" altLang="ja-JP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9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charset="0"/>
                        <a:ea typeface="MS Mincho" pitchFamily="4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A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4.3</a:t>
                      </a:r>
                      <a:r>
                        <a:rPr kumimoji="1" lang="ja-JP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×</a:t>
                      </a:r>
                      <a:r>
                        <a:rPr kumimoji="1" lang="en-GB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10</a:t>
                      </a:r>
                      <a:r>
                        <a:rPr kumimoji="1" lang="en-GB" altLang="ja-JP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9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charset="0"/>
                        <a:ea typeface="MS Mincho" pitchFamily="4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A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4.2</a:t>
                      </a:r>
                      <a:r>
                        <a:rPr kumimoji="1" lang="ja-JP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×</a:t>
                      </a:r>
                      <a:r>
                        <a:rPr kumimoji="1" lang="en-GB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10</a:t>
                      </a:r>
                      <a:r>
                        <a:rPr kumimoji="1" lang="en-GB" altLang="ja-JP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9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charset="0"/>
                        <a:ea typeface="MS Mincho" pitchFamily="4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A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6.5</a:t>
                      </a:r>
                      <a:r>
                        <a:rPr kumimoji="1" lang="ja-JP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×</a:t>
                      </a:r>
                      <a:r>
                        <a:rPr kumimoji="1" lang="en-GB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10</a:t>
                      </a:r>
                      <a:r>
                        <a:rPr kumimoji="1" lang="en-GB" altLang="ja-JP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9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charset="0"/>
                        <a:ea typeface="MS Mincho" pitchFamily="4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A2B"/>
                    </a:solidFill>
                  </a:tcPr>
                </a:tc>
              </a:tr>
            </a:tbl>
          </a:graphicData>
        </a:graphic>
      </p:graphicFrame>
      <p:sp>
        <p:nvSpPr>
          <p:cNvPr id="34874" name="Rectangle 26"/>
          <p:cNvSpPr txBox="1">
            <a:spLocks noChangeArrowheads="1"/>
          </p:cNvSpPr>
          <p:nvPr/>
        </p:nvSpPr>
        <p:spPr bwMode="auto">
          <a:xfrm>
            <a:off x="457200" y="12684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it-IT" sz="2800">
              <a:solidFill>
                <a:srgbClr val="23346C"/>
              </a:solidFill>
              <a:cs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it-IT" sz="2800">
              <a:solidFill>
                <a:srgbClr val="23346C"/>
              </a:solidFill>
              <a:cs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it-IT" sz="2800">
              <a:solidFill>
                <a:srgbClr val="23346C"/>
              </a:solidFill>
              <a:cs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it-IT" sz="2800">
              <a:solidFill>
                <a:srgbClr val="23346C"/>
              </a:solidFill>
              <a:cs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it-IT" sz="2800">
              <a:solidFill>
                <a:srgbClr val="23346C"/>
              </a:solidFill>
              <a:cs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it-IT" sz="2800">
              <a:solidFill>
                <a:srgbClr val="23346C"/>
              </a:solidFill>
              <a:cs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>
              <a:solidFill>
                <a:srgbClr val="23346C"/>
              </a:solidFill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7DB9932-7C7E-476A-8240-B41744468F2D}" type="datetime1">
              <a:rPr lang="it-IT" smtClean="0"/>
              <a:pPr/>
              <a:t>06/12/2011</a:t>
            </a:fld>
            <a:endParaRPr lang="en-US" smtClean="0"/>
          </a:p>
        </p:txBody>
      </p:sp>
      <p:sp>
        <p:nvSpPr>
          <p:cNvPr id="36866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TTC 2011, Beijing</a:t>
            </a: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955C4-C787-4190-907F-BC224737CFCC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36868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Simulations agreement!</a:t>
            </a:r>
          </a:p>
        </p:txBody>
      </p:sp>
      <p:sp>
        <p:nvSpPr>
          <p:cNvPr id="36869" name="Rectangle 18"/>
          <p:cNvSpPr>
            <a:spLocks noGrp="1" noChangeArrowheads="1"/>
          </p:cNvSpPr>
          <p:nvPr>
            <p:ph idx="1"/>
          </p:nvPr>
        </p:nvSpPr>
        <p:spPr>
          <a:xfrm>
            <a:off x="422275" y="1023938"/>
            <a:ext cx="4835525" cy="24050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In the past simulations were important to go from Type I to Type III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Transient shield conditions with good agreement with DESY CMTB data </a:t>
            </a:r>
          </a:p>
        </p:txBody>
      </p:sp>
      <p:pic>
        <p:nvPicPr>
          <p:cNvPr id="3687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5388" y="3460750"/>
            <a:ext cx="4175125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3460750"/>
            <a:ext cx="4175125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9" descr="temp_10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5600" y="908050"/>
            <a:ext cx="3492500" cy="230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3" name="Text Box 19"/>
          <p:cNvSpPr txBox="1">
            <a:spLocks noChangeArrowheads="1"/>
          </p:cNvSpPr>
          <p:nvPr/>
        </p:nvSpPr>
        <p:spPr bwMode="auto">
          <a:xfrm>
            <a:off x="0" y="5589588"/>
            <a:ext cx="52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cs typeface="Arial Unicode MS" pitchFamily="34" charset="-128"/>
              </a:rPr>
              <a:t>5 K</a:t>
            </a:r>
          </a:p>
        </p:txBody>
      </p:sp>
      <p:sp>
        <p:nvSpPr>
          <p:cNvPr id="36874" name="Text Box 20"/>
          <p:cNvSpPr txBox="1">
            <a:spLocks noChangeArrowheads="1"/>
          </p:cNvSpPr>
          <p:nvPr/>
        </p:nvSpPr>
        <p:spPr bwMode="auto">
          <a:xfrm>
            <a:off x="4494213" y="5589588"/>
            <a:ext cx="65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cs typeface="Arial Unicode MS" pitchFamily="34" charset="-128"/>
              </a:rPr>
              <a:t>70 K</a:t>
            </a:r>
          </a:p>
        </p:txBody>
      </p:sp>
      <p:sp>
        <p:nvSpPr>
          <p:cNvPr id="36875" name="Text Box 21"/>
          <p:cNvSpPr txBox="1">
            <a:spLocks noChangeArrowheads="1"/>
          </p:cNvSpPr>
          <p:nvPr/>
        </p:nvSpPr>
        <p:spPr bwMode="auto">
          <a:xfrm>
            <a:off x="7885113" y="2492375"/>
            <a:ext cx="106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cs typeface="Arial Unicode MS" pitchFamily="34" charset="-128"/>
              </a:rPr>
              <a:t>EPAC08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A46F21D-733C-434E-8027-59FBD4348A61}" type="datetime1">
              <a:rPr lang="it-IT" smtClean="0"/>
              <a:pPr/>
              <a:t>06/12/2011</a:t>
            </a:fld>
            <a:endParaRPr lang="en-US" smtClean="0"/>
          </a:p>
        </p:txBody>
      </p:sp>
      <p:sp>
        <p:nvSpPr>
          <p:cNvPr id="3891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TTC 2011, Beijing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B5D6C6-2F1F-479E-BB89-8F72FE45CA7E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5 K Shield Study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Measurements to explore the feasibility and consequences of removing the inner 5 K shield of the cryomodules </a:t>
            </a:r>
          </a:p>
          <a:p>
            <a:pPr lvl="1" eaLnBrk="1" hangingPunct="1"/>
            <a:r>
              <a:rPr lang="en-US" smtClean="0"/>
              <a:t>a possible measure leading to</a:t>
            </a:r>
          </a:p>
          <a:p>
            <a:pPr lvl="2" eaLnBrk="1" hangingPunct="1"/>
            <a:r>
              <a:rPr lang="en-US" smtClean="0"/>
              <a:t>some decrease in fabrication costs</a:t>
            </a:r>
          </a:p>
          <a:p>
            <a:pPr lvl="2" eaLnBrk="1" hangingPunct="1"/>
            <a:r>
              <a:rPr lang="en-US" smtClean="0"/>
              <a:t>possible simplifications of the assembly operations</a:t>
            </a:r>
          </a:p>
          <a:p>
            <a:pPr lvl="1" eaLnBrk="1" hangingPunct="1"/>
            <a:r>
              <a:rPr lang="it-IT" smtClean="0"/>
              <a:t>cryogenic consequences?</a:t>
            </a:r>
          </a:p>
          <a:p>
            <a:pPr lvl="1" eaLnBrk="1" hangingPunct="1"/>
            <a:r>
              <a:rPr lang="it-IT" smtClean="0"/>
              <a:t>mitigations?</a:t>
            </a:r>
            <a:endParaRPr lang="en-US" smtClean="0"/>
          </a:p>
          <a:p>
            <a:pPr eaLnBrk="1" hangingPunct="1"/>
            <a:r>
              <a:rPr lang="en-US" smtClean="0"/>
              <a:t>Concept tested at KEK on STF 6 m cryomodule</a:t>
            </a:r>
          </a:p>
          <a:p>
            <a:pPr lvl="1" eaLnBrk="1" hangingPunct="1"/>
            <a:r>
              <a:rPr lang="en-US" smtClean="0"/>
              <a:t>heat load measurements w &amp; w/o shield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38D5888-2C46-46B7-B1BE-FE7BAD812607}" type="datetime1">
              <a:rPr lang="it-IT" smtClean="0"/>
              <a:pPr/>
              <a:t>06/12/2011</a:t>
            </a:fld>
            <a:endParaRPr lang="en-US" smtClean="0"/>
          </a:p>
        </p:txBody>
      </p:sp>
      <p:sp>
        <p:nvSpPr>
          <p:cNvPr id="40962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TTC 2011, Beijing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116FCD-A243-44B8-BDAE-37BA2CB417F6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 III TTF Module </a:t>
            </a:r>
            <a:r>
              <a:rPr lang="en-US" sz="2800" smtClean="0"/>
              <a:t>(STF variant)</a:t>
            </a:r>
            <a:endParaRPr lang="en-US" smtClean="0"/>
          </a:p>
        </p:txBody>
      </p:sp>
      <p:grpSp>
        <p:nvGrpSpPr>
          <p:cNvPr id="40965" name="Group 18"/>
          <p:cNvGrpSpPr>
            <a:grpSpLocks/>
          </p:cNvGrpSpPr>
          <p:nvPr/>
        </p:nvGrpSpPr>
        <p:grpSpPr bwMode="auto">
          <a:xfrm>
            <a:off x="-33338" y="908050"/>
            <a:ext cx="9142413" cy="5810250"/>
            <a:chOff x="1" y="527"/>
            <a:chExt cx="5759" cy="3660"/>
          </a:xfrm>
        </p:grpSpPr>
        <p:pic>
          <p:nvPicPr>
            <p:cNvPr id="40967" name="Picture 9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" y="527"/>
              <a:ext cx="5759" cy="3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68" name="Text Box 6"/>
            <p:cNvSpPr txBox="1">
              <a:spLocks noChangeArrowheads="1"/>
            </p:cNvSpPr>
            <p:nvPr/>
          </p:nvSpPr>
          <p:spPr bwMode="auto">
            <a:xfrm>
              <a:off x="3787" y="3570"/>
              <a:ext cx="197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FF3300"/>
                  </a:solidFill>
                  <a:cs typeface="Arial Unicode MS" pitchFamily="34" charset="-128"/>
                </a:rPr>
                <a:t>Inner “5-8 K” shield</a:t>
              </a:r>
            </a:p>
            <a:p>
              <a:r>
                <a:rPr lang="en-US">
                  <a:solidFill>
                    <a:srgbClr val="FF3300"/>
                  </a:solidFill>
                  <a:cs typeface="Arial Unicode MS" pitchFamily="34" charset="-128"/>
                </a:rPr>
                <a:t>[radiation to 2 K is negligible]</a:t>
              </a:r>
            </a:p>
          </p:txBody>
        </p:sp>
        <p:sp>
          <p:nvSpPr>
            <p:cNvPr id="40969" name="Line 7"/>
            <p:cNvSpPr>
              <a:spLocks noChangeShapeType="1"/>
            </p:cNvSpPr>
            <p:nvPr/>
          </p:nvSpPr>
          <p:spPr bwMode="auto">
            <a:xfrm flipH="1">
              <a:off x="3787" y="2478"/>
              <a:ext cx="1134" cy="408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0" name="Text Box 8"/>
            <p:cNvSpPr txBox="1">
              <a:spLocks noChangeArrowheads="1"/>
            </p:cNvSpPr>
            <p:nvPr/>
          </p:nvSpPr>
          <p:spPr bwMode="auto">
            <a:xfrm>
              <a:off x="4377" y="2251"/>
              <a:ext cx="11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  <a:cs typeface="Arial Unicode MS" pitchFamily="34" charset="-128"/>
                </a:rPr>
                <a:t>“40-80 K” shield</a:t>
              </a:r>
            </a:p>
          </p:txBody>
        </p:sp>
        <p:grpSp>
          <p:nvGrpSpPr>
            <p:cNvPr id="40971" name="Group 14"/>
            <p:cNvGrpSpPr>
              <a:grpSpLocks/>
            </p:cNvGrpSpPr>
            <p:nvPr/>
          </p:nvGrpSpPr>
          <p:grpSpPr bwMode="auto">
            <a:xfrm>
              <a:off x="2100" y="1785"/>
              <a:ext cx="1398" cy="1830"/>
              <a:chOff x="2100" y="1785"/>
              <a:chExt cx="1398" cy="1830"/>
            </a:xfrm>
          </p:grpSpPr>
          <p:sp>
            <p:nvSpPr>
              <p:cNvPr id="40976" name="Freeform 12"/>
              <p:cNvSpPr>
                <a:spLocks/>
              </p:cNvSpPr>
              <p:nvPr/>
            </p:nvSpPr>
            <p:spPr bwMode="auto">
              <a:xfrm>
                <a:off x="2789" y="1785"/>
                <a:ext cx="709" cy="1828"/>
              </a:xfrm>
              <a:custGeom>
                <a:avLst/>
                <a:gdLst>
                  <a:gd name="T0" fmla="*/ 0 w 709"/>
                  <a:gd name="T1" fmla="*/ 12 h 1828"/>
                  <a:gd name="T2" fmla="*/ 607 w 709"/>
                  <a:gd name="T3" fmla="*/ 0 h 1828"/>
                  <a:gd name="T4" fmla="*/ 706 w 709"/>
                  <a:gd name="T5" fmla="*/ 195 h 1828"/>
                  <a:gd name="T6" fmla="*/ 709 w 709"/>
                  <a:gd name="T7" fmla="*/ 1161 h 1828"/>
                  <a:gd name="T8" fmla="*/ 523 w 709"/>
                  <a:gd name="T9" fmla="*/ 1605 h 1828"/>
                  <a:gd name="T10" fmla="*/ 199 w 709"/>
                  <a:gd name="T11" fmla="*/ 1794 h 1828"/>
                  <a:gd name="T12" fmla="*/ 7 w 709"/>
                  <a:gd name="T13" fmla="*/ 1812 h 18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9"/>
                  <a:gd name="T22" fmla="*/ 0 h 1828"/>
                  <a:gd name="T23" fmla="*/ 709 w 709"/>
                  <a:gd name="T24" fmla="*/ 1828 h 18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9" h="1828">
                    <a:moveTo>
                      <a:pt x="0" y="12"/>
                    </a:moveTo>
                    <a:lnTo>
                      <a:pt x="607" y="0"/>
                    </a:lnTo>
                    <a:lnTo>
                      <a:pt x="706" y="195"/>
                    </a:lnTo>
                    <a:lnTo>
                      <a:pt x="709" y="1161"/>
                    </a:lnTo>
                    <a:cubicBezTo>
                      <a:pt x="678" y="1396"/>
                      <a:pt x="608" y="1500"/>
                      <a:pt x="523" y="1605"/>
                    </a:cubicBezTo>
                    <a:cubicBezTo>
                      <a:pt x="438" y="1710"/>
                      <a:pt x="285" y="1760"/>
                      <a:pt x="199" y="1794"/>
                    </a:cubicBezTo>
                    <a:cubicBezTo>
                      <a:pt x="113" y="1828"/>
                      <a:pt x="47" y="1808"/>
                      <a:pt x="7" y="1812"/>
                    </a:cubicBezTo>
                  </a:path>
                </a:pathLst>
              </a:custGeom>
              <a:noFill/>
              <a:ln w="57150" cmpd="sng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77" name="Freeform 13"/>
              <p:cNvSpPr>
                <a:spLocks/>
              </p:cNvSpPr>
              <p:nvPr/>
            </p:nvSpPr>
            <p:spPr bwMode="auto">
              <a:xfrm flipH="1">
                <a:off x="2100" y="1787"/>
                <a:ext cx="709" cy="1828"/>
              </a:xfrm>
              <a:custGeom>
                <a:avLst/>
                <a:gdLst>
                  <a:gd name="T0" fmla="*/ 0 w 709"/>
                  <a:gd name="T1" fmla="*/ 12 h 1828"/>
                  <a:gd name="T2" fmla="*/ 607 w 709"/>
                  <a:gd name="T3" fmla="*/ 0 h 1828"/>
                  <a:gd name="T4" fmla="*/ 706 w 709"/>
                  <a:gd name="T5" fmla="*/ 195 h 1828"/>
                  <a:gd name="T6" fmla="*/ 709 w 709"/>
                  <a:gd name="T7" fmla="*/ 1161 h 1828"/>
                  <a:gd name="T8" fmla="*/ 523 w 709"/>
                  <a:gd name="T9" fmla="*/ 1605 h 1828"/>
                  <a:gd name="T10" fmla="*/ 199 w 709"/>
                  <a:gd name="T11" fmla="*/ 1794 h 1828"/>
                  <a:gd name="T12" fmla="*/ 7 w 709"/>
                  <a:gd name="T13" fmla="*/ 1812 h 18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9"/>
                  <a:gd name="T22" fmla="*/ 0 h 1828"/>
                  <a:gd name="T23" fmla="*/ 709 w 709"/>
                  <a:gd name="T24" fmla="*/ 1828 h 18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9" h="1828">
                    <a:moveTo>
                      <a:pt x="0" y="12"/>
                    </a:moveTo>
                    <a:lnTo>
                      <a:pt x="607" y="0"/>
                    </a:lnTo>
                    <a:lnTo>
                      <a:pt x="706" y="195"/>
                    </a:lnTo>
                    <a:lnTo>
                      <a:pt x="709" y="1161"/>
                    </a:lnTo>
                    <a:cubicBezTo>
                      <a:pt x="678" y="1396"/>
                      <a:pt x="608" y="1500"/>
                      <a:pt x="523" y="1605"/>
                    </a:cubicBezTo>
                    <a:cubicBezTo>
                      <a:pt x="438" y="1710"/>
                      <a:pt x="285" y="1760"/>
                      <a:pt x="199" y="1794"/>
                    </a:cubicBezTo>
                    <a:cubicBezTo>
                      <a:pt x="113" y="1828"/>
                      <a:pt x="47" y="1808"/>
                      <a:pt x="7" y="1812"/>
                    </a:cubicBezTo>
                  </a:path>
                </a:pathLst>
              </a:custGeom>
              <a:noFill/>
              <a:ln w="57150" cmpd="sng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972" name="Group 17"/>
            <p:cNvGrpSpPr>
              <a:grpSpLocks/>
            </p:cNvGrpSpPr>
            <p:nvPr/>
          </p:nvGrpSpPr>
          <p:grpSpPr bwMode="auto">
            <a:xfrm>
              <a:off x="1788" y="1628"/>
              <a:ext cx="2019" cy="2050"/>
              <a:chOff x="1788" y="1628"/>
              <a:chExt cx="2019" cy="2050"/>
            </a:xfrm>
          </p:grpSpPr>
          <p:sp>
            <p:nvSpPr>
              <p:cNvPr id="40974" name="Freeform 15"/>
              <p:cNvSpPr>
                <a:spLocks/>
              </p:cNvSpPr>
              <p:nvPr/>
            </p:nvSpPr>
            <p:spPr bwMode="auto">
              <a:xfrm>
                <a:off x="2802" y="1628"/>
                <a:ext cx="1005" cy="2048"/>
              </a:xfrm>
              <a:custGeom>
                <a:avLst/>
                <a:gdLst>
                  <a:gd name="T0" fmla="*/ 4 w 1005"/>
                  <a:gd name="T1" fmla="*/ 0 h 2048"/>
                  <a:gd name="T2" fmla="*/ 516 w 1005"/>
                  <a:gd name="T3" fmla="*/ 1 h 2048"/>
                  <a:gd name="T4" fmla="*/ 738 w 1005"/>
                  <a:gd name="T5" fmla="*/ 178 h 2048"/>
                  <a:gd name="T6" fmla="*/ 1005 w 1005"/>
                  <a:gd name="T7" fmla="*/ 580 h 2048"/>
                  <a:gd name="T8" fmla="*/ 987 w 1005"/>
                  <a:gd name="T9" fmla="*/ 1165 h 2048"/>
                  <a:gd name="T10" fmla="*/ 801 w 1005"/>
                  <a:gd name="T11" fmla="*/ 1624 h 2048"/>
                  <a:gd name="T12" fmla="*/ 495 w 1005"/>
                  <a:gd name="T13" fmla="*/ 1906 h 2048"/>
                  <a:gd name="T14" fmla="*/ 213 w 1005"/>
                  <a:gd name="T15" fmla="*/ 2026 h 2048"/>
                  <a:gd name="T16" fmla="*/ 0 w 1005"/>
                  <a:gd name="T17" fmla="*/ 2038 h 20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05"/>
                  <a:gd name="T28" fmla="*/ 0 h 2048"/>
                  <a:gd name="T29" fmla="*/ 1005 w 1005"/>
                  <a:gd name="T30" fmla="*/ 2048 h 204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05" h="2048">
                    <a:moveTo>
                      <a:pt x="4" y="0"/>
                    </a:moveTo>
                    <a:lnTo>
                      <a:pt x="516" y="1"/>
                    </a:lnTo>
                    <a:lnTo>
                      <a:pt x="738" y="178"/>
                    </a:lnTo>
                    <a:lnTo>
                      <a:pt x="1005" y="580"/>
                    </a:lnTo>
                    <a:lnTo>
                      <a:pt x="987" y="1165"/>
                    </a:lnTo>
                    <a:cubicBezTo>
                      <a:pt x="953" y="1339"/>
                      <a:pt x="883" y="1501"/>
                      <a:pt x="801" y="1624"/>
                    </a:cubicBezTo>
                    <a:cubicBezTo>
                      <a:pt x="719" y="1747"/>
                      <a:pt x="593" y="1839"/>
                      <a:pt x="495" y="1906"/>
                    </a:cubicBezTo>
                    <a:cubicBezTo>
                      <a:pt x="397" y="1973"/>
                      <a:pt x="296" y="2004"/>
                      <a:pt x="213" y="2026"/>
                    </a:cubicBezTo>
                    <a:cubicBezTo>
                      <a:pt x="130" y="2048"/>
                      <a:pt x="44" y="2036"/>
                      <a:pt x="0" y="2038"/>
                    </a:cubicBezTo>
                  </a:path>
                </a:pathLst>
              </a:custGeom>
              <a:noFill/>
              <a:ln w="57150" cmpd="sng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75" name="Freeform 16"/>
              <p:cNvSpPr>
                <a:spLocks/>
              </p:cNvSpPr>
              <p:nvPr/>
            </p:nvSpPr>
            <p:spPr bwMode="auto">
              <a:xfrm flipH="1">
                <a:off x="1788" y="1630"/>
                <a:ext cx="1005" cy="2048"/>
              </a:xfrm>
              <a:custGeom>
                <a:avLst/>
                <a:gdLst>
                  <a:gd name="T0" fmla="*/ 4 w 1005"/>
                  <a:gd name="T1" fmla="*/ 0 h 2048"/>
                  <a:gd name="T2" fmla="*/ 516 w 1005"/>
                  <a:gd name="T3" fmla="*/ 1 h 2048"/>
                  <a:gd name="T4" fmla="*/ 738 w 1005"/>
                  <a:gd name="T5" fmla="*/ 178 h 2048"/>
                  <a:gd name="T6" fmla="*/ 1005 w 1005"/>
                  <a:gd name="T7" fmla="*/ 580 h 2048"/>
                  <a:gd name="T8" fmla="*/ 987 w 1005"/>
                  <a:gd name="T9" fmla="*/ 1165 h 2048"/>
                  <a:gd name="T10" fmla="*/ 801 w 1005"/>
                  <a:gd name="T11" fmla="*/ 1624 h 2048"/>
                  <a:gd name="T12" fmla="*/ 495 w 1005"/>
                  <a:gd name="T13" fmla="*/ 1906 h 2048"/>
                  <a:gd name="T14" fmla="*/ 213 w 1005"/>
                  <a:gd name="T15" fmla="*/ 2026 h 2048"/>
                  <a:gd name="T16" fmla="*/ 0 w 1005"/>
                  <a:gd name="T17" fmla="*/ 2038 h 20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05"/>
                  <a:gd name="T28" fmla="*/ 0 h 2048"/>
                  <a:gd name="T29" fmla="*/ 1005 w 1005"/>
                  <a:gd name="T30" fmla="*/ 2048 h 204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05" h="2048">
                    <a:moveTo>
                      <a:pt x="4" y="0"/>
                    </a:moveTo>
                    <a:lnTo>
                      <a:pt x="516" y="1"/>
                    </a:lnTo>
                    <a:lnTo>
                      <a:pt x="738" y="178"/>
                    </a:lnTo>
                    <a:lnTo>
                      <a:pt x="1005" y="580"/>
                    </a:lnTo>
                    <a:lnTo>
                      <a:pt x="987" y="1165"/>
                    </a:lnTo>
                    <a:cubicBezTo>
                      <a:pt x="953" y="1339"/>
                      <a:pt x="883" y="1501"/>
                      <a:pt x="801" y="1624"/>
                    </a:cubicBezTo>
                    <a:cubicBezTo>
                      <a:pt x="719" y="1747"/>
                      <a:pt x="593" y="1839"/>
                      <a:pt x="495" y="1906"/>
                    </a:cubicBezTo>
                    <a:cubicBezTo>
                      <a:pt x="397" y="1973"/>
                      <a:pt x="296" y="2004"/>
                      <a:pt x="213" y="2026"/>
                    </a:cubicBezTo>
                    <a:cubicBezTo>
                      <a:pt x="130" y="2048"/>
                      <a:pt x="44" y="2036"/>
                      <a:pt x="0" y="2038"/>
                    </a:cubicBezTo>
                  </a:path>
                </a:pathLst>
              </a:custGeom>
              <a:noFill/>
              <a:ln w="57150" cmpd="sng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0973" name="Line 5"/>
            <p:cNvSpPr>
              <a:spLocks noChangeShapeType="1"/>
            </p:cNvSpPr>
            <p:nvPr/>
          </p:nvSpPr>
          <p:spPr bwMode="auto">
            <a:xfrm flipH="1" flipV="1">
              <a:off x="3515" y="3113"/>
              <a:ext cx="544" cy="499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66" name="Rectangle 3"/>
          <p:cNvSpPr>
            <a:spLocks noChangeArrowheads="1"/>
          </p:cNvSpPr>
          <p:nvPr/>
        </p:nvSpPr>
        <p:spPr bwMode="auto">
          <a:xfrm>
            <a:off x="684213" y="908050"/>
            <a:ext cx="7772400" cy="1081088"/>
          </a:xfrm>
          <a:prstGeom prst="rect">
            <a:avLst/>
          </a:prstGeom>
          <a:solidFill>
            <a:schemeClr val="bg1">
              <a:alpha val="61176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23346C"/>
                </a:solidFill>
                <a:cs typeface="Arial Unicode MS" pitchFamily="34" charset="-128"/>
              </a:rPr>
              <a:t>Shield is also surface for thermalization of conduction path to the 2 K environment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3729A8B-E2E4-446D-BC9B-64C6FAA8B528}" type="datetime1">
              <a:rPr lang="it-IT" smtClean="0"/>
              <a:pPr/>
              <a:t>06/12/2011</a:t>
            </a:fld>
            <a:endParaRPr lang="en-US" smtClean="0"/>
          </a:p>
        </p:txBody>
      </p:sp>
      <p:sp>
        <p:nvSpPr>
          <p:cNvPr id="43010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TTC 2011, Beijing</a:t>
            </a:r>
          </a:p>
        </p:txBody>
      </p:sp>
      <p:sp>
        <p:nvSpPr>
          <p:cNvPr id="1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B5AECC-1AFF-4374-9904-94026338853E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Removal of bottom shield parts</a:t>
            </a:r>
          </a:p>
        </p:txBody>
      </p:sp>
      <p:pic>
        <p:nvPicPr>
          <p:cNvPr id="4301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858838"/>
            <a:ext cx="9142413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Text Box 4"/>
          <p:cNvSpPr txBox="1">
            <a:spLocks noChangeArrowheads="1"/>
          </p:cNvSpPr>
          <p:nvPr/>
        </p:nvSpPr>
        <p:spPr bwMode="auto">
          <a:xfrm>
            <a:off x="684213" y="1628775"/>
            <a:ext cx="1860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  <a:cs typeface="Arial Unicode MS" pitchFamily="34" charset="-128"/>
              </a:rPr>
              <a:t>Only top part left</a:t>
            </a:r>
          </a:p>
        </p:txBody>
      </p:sp>
      <p:sp>
        <p:nvSpPr>
          <p:cNvPr id="43015" name="Line 5"/>
          <p:cNvSpPr>
            <a:spLocks noChangeShapeType="1"/>
          </p:cNvSpPr>
          <p:nvPr/>
        </p:nvSpPr>
        <p:spPr bwMode="auto">
          <a:xfrm flipH="1">
            <a:off x="6011863" y="3933825"/>
            <a:ext cx="1800225" cy="6477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16" name="Text Box 6"/>
          <p:cNvSpPr txBox="1">
            <a:spLocks noChangeArrowheads="1"/>
          </p:cNvSpPr>
          <p:nvPr/>
        </p:nvSpPr>
        <p:spPr bwMode="auto">
          <a:xfrm>
            <a:off x="6948488" y="3573463"/>
            <a:ext cx="179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  <a:cs typeface="Arial Unicode MS" pitchFamily="34" charset="-128"/>
              </a:rPr>
              <a:t>“40-80 K” shield</a:t>
            </a:r>
          </a:p>
        </p:txBody>
      </p:sp>
      <p:grpSp>
        <p:nvGrpSpPr>
          <p:cNvPr id="43017" name="Group 10"/>
          <p:cNvGrpSpPr>
            <a:grpSpLocks/>
          </p:cNvGrpSpPr>
          <p:nvPr/>
        </p:nvGrpSpPr>
        <p:grpSpPr bwMode="auto">
          <a:xfrm>
            <a:off x="2838450" y="2584450"/>
            <a:ext cx="3205163" cy="3254375"/>
            <a:chOff x="1788" y="1628"/>
            <a:chExt cx="2019" cy="2050"/>
          </a:xfrm>
        </p:grpSpPr>
        <p:sp>
          <p:nvSpPr>
            <p:cNvPr id="43023" name="Freeform 11"/>
            <p:cNvSpPr>
              <a:spLocks/>
            </p:cNvSpPr>
            <p:nvPr/>
          </p:nvSpPr>
          <p:spPr bwMode="auto">
            <a:xfrm>
              <a:off x="2802" y="1628"/>
              <a:ext cx="1005" cy="2048"/>
            </a:xfrm>
            <a:custGeom>
              <a:avLst/>
              <a:gdLst>
                <a:gd name="T0" fmla="*/ 4 w 1005"/>
                <a:gd name="T1" fmla="*/ 0 h 2048"/>
                <a:gd name="T2" fmla="*/ 516 w 1005"/>
                <a:gd name="T3" fmla="*/ 1 h 2048"/>
                <a:gd name="T4" fmla="*/ 738 w 1005"/>
                <a:gd name="T5" fmla="*/ 178 h 2048"/>
                <a:gd name="T6" fmla="*/ 1005 w 1005"/>
                <a:gd name="T7" fmla="*/ 580 h 2048"/>
                <a:gd name="T8" fmla="*/ 987 w 1005"/>
                <a:gd name="T9" fmla="*/ 1165 h 2048"/>
                <a:gd name="T10" fmla="*/ 801 w 1005"/>
                <a:gd name="T11" fmla="*/ 1624 h 2048"/>
                <a:gd name="T12" fmla="*/ 495 w 1005"/>
                <a:gd name="T13" fmla="*/ 1906 h 2048"/>
                <a:gd name="T14" fmla="*/ 213 w 1005"/>
                <a:gd name="T15" fmla="*/ 2026 h 2048"/>
                <a:gd name="T16" fmla="*/ 0 w 1005"/>
                <a:gd name="T17" fmla="*/ 2038 h 20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05"/>
                <a:gd name="T28" fmla="*/ 0 h 2048"/>
                <a:gd name="T29" fmla="*/ 1005 w 1005"/>
                <a:gd name="T30" fmla="*/ 2048 h 20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05" h="2048">
                  <a:moveTo>
                    <a:pt x="4" y="0"/>
                  </a:moveTo>
                  <a:lnTo>
                    <a:pt x="516" y="1"/>
                  </a:lnTo>
                  <a:lnTo>
                    <a:pt x="738" y="178"/>
                  </a:lnTo>
                  <a:lnTo>
                    <a:pt x="1005" y="580"/>
                  </a:lnTo>
                  <a:lnTo>
                    <a:pt x="987" y="1165"/>
                  </a:lnTo>
                  <a:cubicBezTo>
                    <a:pt x="953" y="1339"/>
                    <a:pt x="883" y="1501"/>
                    <a:pt x="801" y="1624"/>
                  </a:cubicBezTo>
                  <a:cubicBezTo>
                    <a:pt x="719" y="1747"/>
                    <a:pt x="593" y="1839"/>
                    <a:pt x="495" y="1906"/>
                  </a:cubicBezTo>
                  <a:cubicBezTo>
                    <a:pt x="397" y="1973"/>
                    <a:pt x="296" y="2004"/>
                    <a:pt x="213" y="2026"/>
                  </a:cubicBezTo>
                  <a:cubicBezTo>
                    <a:pt x="130" y="2048"/>
                    <a:pt x="44" y="2036"/>
                    <a:pt x="0" y="2038"/>
                  </a:cubicBezTo>
                </a:path>
              </a:pathLst>
            </a:custGeom>
            <a:noFill/>
            <a:ln w="57150" cmpd="sng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24" name="Freeform 12"/>
            <p:cNvSpPr>
              <a:spLocks/>
            </p:cNvSpPr>
            <p:nvPr/>
          </p:nvSpPr>
          <p:spPr bwMode="auto">
            <a:xfrm flipH="1">
              <a:off x="1788" y="1630"/>
              <a:ext cx="1005" cy="2048"/>
            </a:xfrm>
            <a:custGeom>
              <a:avLst/>
              <a:gdLst>
                <a:gd name="T0" fmla="*/ 4 w 1005"/>
                <a:gd name="T1" fmla="*/ 0 h 2048"/>
                <a:gd name="T2" fmla="*/ 516 w 1005"/>
                <a:gd name="T3" fmla="*/ 1 h 2048"/>
                <a:gd name="T4" fmla="*/ 738 w 1005"/>
                <a:gd name="T5" fmla="*/ 178 h 2048"/>
                <a:gd name="T6" fmla="*/ 1005 w 1005"/>
                <a:gd name="T7" fmla="*/ 580 h 2048"/>
                <a:gd name="T8" fmla="*/ 987 w 1005"/>
                <a:gd name="T9" fmla="*/ 1165 h 2048"/>
                <a:gd name="T10" fmla="*/ 801 w 1005"/>
                <a:gd name="T11" fmla="*/ 1624 h 2048"/>
                <a:gd name="T12" fmla="*/ 495 w 1005"/>
                <a:gd name="T13" fmla="*/ 1906 h 2048"/>
                <a:gd name="T14" fmla="*/ 213 w 1005"/>
                <a:gd name="T15" fmla="*/ 2026 h 2048"/>
                <a:gd name="T16" fmla="*/ 0 w 1005"/>
                <a:gd name="T17" fmla="*/ 2038 h 20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05"/>
                <a:gd name="T28" fmla="*/ 0 h 2048"/>
                <a:gd name="T29" fmla="*/ 1005 w 1005"/>
                <a:gd name="T30" fmla="*/ 2048 h 20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05" h="2048">
                  <a:moveTo>
                    <a:pt x="4" y="0"/>
                  </a:moveTo>
                  <a:lnTo>
                    <a:pt x="516" y="1"/>
                  </a:lnTo>
                  <a:lnTo>
                    <a:pt x="738" y="178"/>
                  </a:lnTo>
                  <a:lnTo>
                    <a:pt x="1005" y="580"/>
                  </a:lnTo>
                  <a:lnTo>
                    <a:pt x="987" y="1165"/>
                  </a:lnTo>
                  <a:cubicBezTo>
                    <a:pt x="953" y="1339"/>
                    <a:pt x="883" y="1501"/>
                    <a:pt x="801" y="1624"/>
                  </a:cubicBezTo>
                  <a:cubicBezTo>
                    <a:pt x="719" y="1747"/>
                    <a:pt x="593" y="1839"/>
                    <a:pt x="495" y="1906"/>
                  </a:cubicBezTo>
                  <a:cubicBezTo>
                    <a:pt x="397" y="1973"/>
                    <a:pt x="296" y="2004"/>
                    <a:pt x="213" y="2026"/>
                  </a:cubicBezTo>
                  <a:cubicBezTo>
                    <a:pt x="130" y="2048"/>
                    <a:pt x="44" y="2036"/>
                    <a:pt x="0" y="2038"/>
                  </a:cubicBezTo>
                </a:path>
              </a:pathLst>
            </a:custGeom>
            <a:noFill/>
            <a:ln w="57150" cmpd="sng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018" name="Line 13"/>
          <p:cNvSpPr>
            <a:spLocks noChangeShapeType="1"/>
          </p:cNvSpPr>
          <p:nvPr/>
        </p:nvSpPr>
        <p:spPr bwMode="auto">
          <a:xfrm>
            <a:off x="2051050" y="2060575"/>
            <a:ext cx="1225550" cy="13684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43019" name="Group 15"/>
          <p:cNvGrpSpPr>
            <a:grpSpLocks/>
          </p:cNvGrpSpPr>
          <p:nvPr/>
        </p:nvGrpSpPr>
        <p:grpSpPr bwMode="auto">
          <a:xfrm>
            <a:off x="3295650" y="2833688"/>
            <a:ext cx="2273300" cy="903287"/>
            <a:chOff x="2076" y="1785"/>
            <a:chExt cx="1432" cy="569"/>
          </a:xfrm>
        </p:grpSpPr>
        <p:sp>
          <p:nvSpPr>
            <p:cNvPr id="43021" name="Freeform 8"/>
            <p:cNvSpPr>
              <a:spLocks/>
            </p:cNvSpPr>
            <p:nvPr/>
          </p:nvSpPr>
          <p:spPr bwMode="auto">
            <a:xfrm>
              <a:off x="2789" y="1785"/>
              <a:ext cx="719" cy="565"/>
            </a:xfrm>
            <a:custGeom>
              <a:avLst/>
              <a:gdLst>
                <a:gd name="T0" fmla="*/ 0 w 719"/>
                <a:gd name="T1" fmla="*/ 12 h 565"/>
                <a:gd name="T2" fmla="*/ 607 w 719"/>
                <a:gd name="T3" fmla="*/ 0 h 565"/>
                <a:gd name="T4" fmla="*/ 706 w 719"/>
                <a:gd name="T5" fmla="*/ 195 h 565"/>
                <a:gd name="T6" fmla="*/ 719 w 719"/>
                <a:gd name="T7" fmla="*/ 565 h 5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19"/>
                <a:gd name="T13" fmla="*/ 0 h 565"/>
                <a:gd name="T14" fmla="*/ 719 w 719"/>
                <a:gd name="T15" fmla="*/ 565 h 5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19" h="565">
                  <a:moveTo>
                    <a:pt x="0" y="12"/>
                  </a:moveTo>
                  <a:lnTo>
                    <a:pt x="607" y="0"/>
                  </a:lnTo>
                  <a:lnTo>
                    <a:pt x="706" y="195"/>
                  </a:lnTo>
                  <a:lnTo>
                    <a:pt x="719" y="565"/>
                  </a:ln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22" name="Freeform 14"/>
            <p:cNvSpPr>
              <a:spLocks/>
            </p:cNvSpPr>
            <p:nvPr/>
          </p:nvSpPr>
          <p:spPr bwMode="auto">
            <a:xfrm flipH="1">
              <a:off x="2076" y="1789"/>
              <a:ext cx="719" cy="565"/>
            </a:xfrm>
            <a:custGeom>
              <a:avLst/>
              <a:gdLst>
                <a:gd name="T0" fmla="*/ 0 w 719"/>
                <a:gd name="T1" fmla="*/ 12 h 565"/>
                <a:gd name="T2" fmla="*/ 607 w 719"/>
                <a:gd name="T3" fmla="*/ 0 h 565"/>
                <a:gd name="T4" fmla="*/ 706 w 719"/>
                <a:gd name="T5" fmla="*/ 195 h 565"/>
                <a:gd name="T6" fmla="*/ 719 w 719"/>
                <a:gd name="T7" fmla="*/ 565 h 5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19"/>
                <a:gd name="T13" fmla="*/ 0 h 565"/>
                <a:gd name="T14" fmla="*/ 719 w 719"/>
                <a:gd name="T15" fmla="*/ 565 h 5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19" h="565">
                  <a:moveTo>
                    <a:pt x="0" y="12"/>
                  </a:moveTo>
                  <a:lnTo>
                    <a:pt x="607" y="0"/>
                  </a:lnTo>
                  <a:lnTo>
                    <a:pt x="706" y="195"/>
                  </a:lnTo>
                  <a:lnTo>
                    <a:pt x="719" y="565"/>
                  </a:ln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020" name="Rectangle 3"/>
          <p:cNvSpPr>
            <a:spLocks noChangeArrowheads="1"/>
          </p:cNvSpPr>
          <p:nvPr/>
        </p:nvSpPr>
        <p:spPr bwMode="auto">
          <a:xfrm>
            <a:off x="685800" y="990600"/>
            <a:ext cx="7772400" cy="566738"/>
          </a:xfrm>
          <a:prstGeom prst="rect">
            <a:avLst/>
          </a:prstGeom>
          <a:solidFill>
            <a:schemeClr val="bg1">
              <a:alpha val="61176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23346C"/>
                </a:solidFill>
                <a:cs typeface="Arial Unicode MS" pitchFamily="34" charset="-128"/>
              </a:rPr>
              <a:t>Complete elimination not feasible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A46D638-875B-4035-B2A6-15C4EC1E2FFE}" type="datetime1">
              <a:rPr lang="it-IT" smtClean="0"/>
              <a:pPr/>
              <a:t>06/12/2011</a:t>
            </a:fld>
            <a:endParaRPr lang="en-US" smtClean="0"/>
          </a:p>
        </p:txBody>
      </p:sp>
      <p:sp>
        <p:nvSpPr>
          <p:cNvPr id="45058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TTC 2011, Beijing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613EC2-7505-4467-821A-F9D819A6A3E6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Heat load measurement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Heat loads were measured with and without bottom shield parts to support and validate heat load estimation obtained by FEM models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cavities replaced by SS dummy vessels, no couplers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Instrumented with </a:t>
            </a:r>
            <a:r>
              <a:rPr lang="it-IT" smtClean="0"/>
              <a:t>T sensors</a:t>
            </a:r>
          </a:p>
          <a:p>
            <a:pPr lvl="2" eaLnBrk="1" hangingPunct="1">
              <a:lnSpc>
                <a:spcPct val="90000"/>
              </a:lnSpc>
            </a:pPr>
            <a:r>
              <a:rPr lang="it-IT" smtClean="0"/>
              <a:t>Integral heat load by evaporated He flow</a:t>
            </a:r>
            <a:endParaRPr lang="en-US" smtClean="0"/>
          </a:p>
          <a:p>
            <a:pPr lvl="1" eaLnBrk="1" hangingPunct="1"/>
            <a:r>
              <a:rPr lang="en-US" smtClean="0"/>
              <a:t>Assess differences in heat loads to 2 K level in the two conditions</a:t>
            </a:r>
          </a:p>
          <a:p>
            <a:pPr lvl="1" eaLnBrk="1" hangingPunct="1"/>
            <a:r>
              <a:rPr lang="en-US" smtClean="0"/>
              <a:t>Allows to derive emissivity coefficients in order to investigate a revised cooling scheme, to assess the possibility to remove portions of the 5 K shield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642BE29-0E65-49C9-A846-C25487E27801}" type="datetime1">
              <a:rPr lang="it-IT" smtClean="0"/>
              <a:pPr/>
              <a:t>06/12/2011</a:t>
            </a:fld>
            <a:endParaRPr lang="en-US" smtClean="0"/>
          </a:p>
        </p:txBody>
      </p:sp>
      <p:sp>
        <p:nvSpPr>
          <p:cNvPr id="47106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TTC 2011, Beijing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56F064-4824-4738-9ABC-BB0379735ABD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Measurements of 2 K load</a:t>
            </a:r>
            <a:endParaRPr lang="en-US" smtClean="0"/>
          </a:p>
        </p:txBody>
      </p:sp>
      <p:sp>
        <p:nvSpPr>
          <p:cNvPr id="4710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268413"/>
            <a:ext cx="8229600" cy="2044700"/>
          </a:xfrm>
        </p:spPr>
        <p:txBody>
          <a:bodyPr/>
          <a:lstStyle/>
          <a:p>
            <a:pPr eaLnBrk="1" hangingPunct="1"/>
            <a:r>
              <a:rPr lang="it-IT" smtClean="0"/>
              <a:t>Performed measurements with different static load conditions (varying LHe level)</a:t>
            </a:r>
          </a:p>
          <a:p>
            <a:pPr lvl="1" eaLnBrk="1" hangingPunct="1"/>
            <a:r>
              <a:rPr lang="it-IT" smtClean="0"/>
              <a:t>Removal of bottom shield  leads to an increase of 0.78-0.80 W</a:t>
            </a:r>
            <a:endParaRPr lang="en-US" smtClean="0"/>
          </a:p>
        </p:txBody>
      </p:sp>
      <p:graphicFrame>
        <p:nvGraphicFramePr>
          <p:cNvPr id="44281" name="Group 249"/>
          <p:cNvGraphicFramePr>
            <a:graphicFrameLocks noGrp="1"/>
          </p:cNvGraphicFramePr>
          <p:nvPr/>
        </p:nvGraphicFramePr>
        <p:xfrm>
          <a:off x="250825" y="3429000"/>
          <a:ext cx="8497888" cy="2590800"/>
        </p:xfrm>
        <a:graphic>
          <a:graphicData uri="http://schemas.openxmlformats.org/drawingml/2006/table">
            <a:tbl>
              <a:tblPr/>
              <a:tblGrid>
                <a:gridCol w="2952750"/>
                <a:gridCol w="1081088"/>
                <a:gridCol w="863600"/>
                <a:gridCol w="1152525"/>
                <a:gridCol w="1511300"/>
                <a:gridCol w="936625"/>
              </a:tblGrid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5 K shield condition</a:t>
                      </a:r>
                      <a:endParaRPr kumimoji="0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Temp.</a:t>
                      </a:r>
                      <a:endParaRPr kumimoji="1" lang="en-US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  <a:p>
                      <a:pPr marL="34925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LHe, </a:t>
                      </a:r>
                      <a:b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</a:b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K</a:t>
                      </a:r>
                      <a:endParaRPr kumimoji="0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T 5K shield, K</a:t>
                      </a:r>
                      <a:endParaRPr kumimoji="0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T 80K shield, </a:t>
                      </a:r>
                      <a:b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</a:b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K</a:t>
                      </a:r>
                      <a:endParaRPr kumimoji="0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LHe Evaporation g/s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Heat load, W</a:t>
                      </a:r>
                      <a:endParaRPr kumimoji="0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Full 5 K shield</a:t>
                      </a:r>
                      <a:endParaRPr kumimoji="0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1.93</a:t>
                      </a:r>
                      <a:endParaRPr kumimoji="0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4.82</a:t>
                      </a:r>
                      <a:endParaRPr kumimoji="0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84.5</a:t>
                      </a:r>
                      <a:endParaRPr kumimoji="0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0.132</a:t>
                      </a:r>
                      <a:endParaRPr kumimoji="0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3.07</a:t>
                      </a:r>
                      <a:endParaRPr kumimoji="0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Without 5 K lower shield</a:t>
                      </a:r>
                      <a:endParaRPr kumimoji="0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1.96</a:t>
                      </a:r>
                      <a:endParaRPr kumimoji="0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4.51</a:t>
                      </a:r>
                      <a:endParaRPr kumimoji="0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84.2</a:t>
                      </a:r>
                      <a:endParaRPr kumimoji="0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0.167</a:t>
                      </a:r>
                      <a:endParaRPr kumimoji="0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3.85</a:t>
                      </a:r>
                      <a:endParaRPr kumimoji="0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Full 5 K shield</a:t>
                      </a:r>
                      <a:endParaRPr kumimoji="0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1.93</a:t>
                      </a:r>
                      <a:endParaRPr kumimoji="0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4.81</a:t>
                      </a:r>
                      <a:endParaRPr kumimoji="0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84.9</a:t>
                      </a:r>
                      <a:endParaRPr kumimoji="0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0.048</a:t>
                      </a:r>
                      <a:endParaRPr kumimoji="0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1.11</a:t>
                      </a:r>
                      <a:endParaRPr kumimoji="0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Without 5 K lower shield</a:t>
                      </a:r>
                      <a:endParaRPr kumimoji="0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1.96</a:t>
                      </a:r>
                      <a:endParaRPr kumimoji="0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4.51</a:t>
                      </a:r>
                      <a:endParaRPr kumimoji="0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84.0</a:t>
                      </a:r>
                      <a:endParaRPr kumimoji="0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0.083</a:t>
                      </a:r>
                      <a:endParaRPr kumimoji="0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1.91</a:t>
                      </a:r>
                      <a:endParaRPr kumimoji="0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52CC59E-E51A-4E23-834E-A7AAA9CD7652}" type="datetime1">
              <a:rPr lang="it-IT" smtClean="0"/>
              <a:pPr/>
              <a:t>06/12/2011</a:t>
            </a:fld>
            <a:endParaRPr lang="en-US" smtClean="0"/>
          </a:p>
        </p:txBody>
      </p:sp>
      <p:sp>
        <p:nvSpPr>
          <p:cNvPr id="4915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TTC 2011, Beijing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B48387-BAAC-42D4-B253-70142B327039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Measurements of shield loads</a:t>
            </a:r>
            <a:endParaRPr lang="en-US" smtClean="0"/>
          </a:p>
        </p:txBody>
      </p:sp>
      <p:sp>
        <p:nvSpPr>
          <p:cNvPr id="4915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smtClean="0"/>
              <a:t>Stopping coolant flow (in each circuit independently) and measuring T rise of the thermal shields</a:t>
            </a:r>
          </a:p>
          <a:p>
            <a:pPr lvl="1" eaLnBrk="1" hangingPunct="1">
              <a:lnSpc>
                <a:spcPct val="90000"/>
              </a:lnSpc>
            </a:pPr>
            <a:r>
              <a:rPr lang="it-IT" smtClean="0"/>
              <a:t>From the enthaply increase the average total heat load is derived</a:t>
            </a:r>
          </a:p>
          <a:p>
            <a:pPr lvl="2" eaLnBrk="1" hangingPunct="1">
              <a:lnSpc>
                <a:spcPct val="90000"/>
              </a:lnSpc>
            </a:pPr>
            <a:r>
              <a:rPr lang="it-IT" smtClean="0"/>
              <a:t>5 K: 2.8 W</a:t>
            </a:r>
          </a:p>
          <a:p>
            <a:pPr lvl="2" eaLnBrk="1" hangingPunct="1">
              <a:lnSpc>
                <a:spcPct val="90000"/>
              </a:lnSpc>
            </a:pPr>
            <a:r>
              <a:rPr lang="it-IT" smtClean="0"/>
              <a:t>80 K: 35.5 W</a:t>
            </a:r>
          </a:p>
          <a:p>
            <a:pPr lvl="1" eaLnBrk="1" hangingPunct="1">
              <a:lnSpc>
                <a:spcPct val="90000"/>
              </a:lnSpc>
            </a:pPr>
            <a:r>
              <a:rPr lang="it-IT" smtClean="0"/>
              <a:t>Conductive heat load from the posts and sensor wires is then subtracted to derive radiation load</a:t>
            </a:r>
          </a:p>
          <a:p>
            <a:pPr lvl="2" eaLnBrk="1" hangingPunct="1">
              <a:lnSpc>
                <a:spcPct val="90000"/>
              </a:lnSpc>
            </a:pPr>
            <a:r>
              <a:rPr lang="it-IT" smtClean="0"/>
              <a:t>5 K: 0.58 W (0.04 W/m</a:t>
            </a:r>
            <a:r>
              <a:rPr lang="it-IT" baseline="30000" smtClean="0"/>
              <a:t>2</a:t>
            </a:r>
            <a:r>
              <a:rPr lang="it-IT" smtClean="0"/>
              <a:t>) </a:t>
            </a:r>
          </a:p>
          <a:p>
            <a:pPr lvl="3" eaLnBrk="1" hangingPunct="1">
              <a:lnSpc>
                <a:spcPct val="90000"/>
              </a:lnSpc>
            </a:pPr>
            <a:r>
              <a:rPr lang="it-IT" b="1" smtClean="0">
                <a:solidFill>
                  <a:srgbClr val="0000FF"/>
                </a:solidFill>
              </a:rPr>
              <a:t>Literature: 0.05-0.1 W/m</a:t>
            </a:r>
            <a:r>
              <a:rPr lang="it-IT" b="1" baseline="30000" smtClean="0">
                <a:solidFill>
                  <a:srgbClr val="0000FF"/>
                </a:solidFill>
              </a:rPr>
              <a:t>2</a:t>
            </a:r>
          </a:p>
          <a:p>
            <a:pPr lvl="2" eaLnBrk="1" hangingPunct="1">
              <a:lnSpc>
                <a:spcPct val="90000"/>
              </a:lnSpc>
            </a:pPr>
            <a:r>
              <a:rPr lang="it-IT" smtClean="0"/>
              <a:t>80 K: 25.1 W (1.5 W/m</a:t>
            </a:r>
            <a:r>
              <a:rPr lang="it-IT" baseline="30000" smtClean="0"/>
              <a:t>2</a:t>
            </a:r>
            <a:r>
              <a:rPr lang="it-IT" smtClean="0"/>
              <a:t>) </a:t>
            </a:r>
          </a:p>
          <a:p>
            <a:pPr lvl="3" eaLnBrk="1" hangingPunct="1">
              <a:lnSpc>
                <a:spcPct val="90000"/>
              </a:lnSpc>
            </a:pPr>
            <a:r>
              <a:rPr lang="it-IT" b="1" smtClean="0">
                <a:solidFill>
                  <a:srgbClr val="0000FF"/>
                </a:solidFill>
              </a:rPr>
              <a:t>Literature: 0.5-1.2 W/m</a:t>
            </a:r>
            <a:r>
              <a:rPr lang="it-IT" b="1" baseline="30000" smtClean="0">
                <a:solidFill>
                  <a:srgbClr val="0000FF"/>
                </a:solidFill>
              </a:rPr>
              <a:t>2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92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8B3FDAA-C272-4793-8015-F9B0AE54D039}" type="datetime1">
              <a:rPr lang="it-IT" smtClean="0"/>
              <a:pPr/>
              <a:t>06/12/2011</a:t>
            </a:fld>
            <a:endParaRPr lang="en-US" smtClean="0"/>
          </a:p>
        </p:txBody>
      </p:sp>
      <p:sp>
        <p:nvSpPr>
          <p:cNvPr id="53293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TTC 2011, Beijing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5E0D68-6544-45EB-964E-0272BA594D25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532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ANSYS 3D Model</a:t>
            </a:r>
            <a:endParaRPr lang="en-US" smtClean="0"/>
          </a:p>
        </p:txBody>
      </p:sp>
      <p:sp>
        <p:nvSpPr>
          <p:cNvPr id="5329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66888"/>
            <a:ext cx="8229600" cy="2382837"/>
          </a:xfrm>
        </p:spPr>
        <p:txBody>
          <a:bodyPr/>
          <a:lstStyle/>
          <a:p>
            <a:pPr eaLnBrk="1" hangingPunct="1"/>
            <a:r>
              <a:rPr lang="it-IT" smtClean="0"/>
              <a:t>Radiation model implemented into ANSYS with the values derived from exp.</a:t>
            </a:r>
          </a:p>
          <a:p>
            <a:pPr lvl="1" eaLnBrk="1" hangingPunct="1"/>
            <a:r>
              <a:rPr lang="it-IT" smtClean="0"/>
              <a:t>Removal of shield leads to 0.76 W increase</a:t>
            </a:r>
          </a:p>
          <a:p>
            <a:pPr lvl="1" eaLnBrk="1" hangingPunct="1"/>
            <a:r>
              <a:rPr lang="it-IT" smtClean="0"/>
              <a:t>well matched to measurements (0.78-0.80 W)</a:t>
            </a:r>
            <a:endParaRPr lang="en-US" smtClean="0"/>
          </a:p>
        </p:txBody>
      </p:sp>
      <p:graphicFrame>
        <p:nvGraphicFramePr>
          <p:cNvPr id="54312" name="Group 40"/>
          <p:cNvGraphicFramePr>
            <a:graphicFrameLocks noGrp="1"/>
          </p:cNvGraphicFramePr>
          <p:nvPr/>
        </p:nvGraphicFramePr>
        <p:xfrm>
          <a:off x="250825" y="3789363"/>
          <a:ext cx="8713788" cy="2297112"/>
        </p:xfrm>
        <a:graphic>
          <a:graphicData uri="http://schemas.openxmlformats.org/drawingml/2006/table">
            <a:tbl>
              <a:tblPr/>
              <a:tblGrid>
                <a:gridCol w="2976563"/>
                <a:gridCol w="1076325"/>
                <a:gridCol w="1254125"/>
                <a:gridCol w="1255712"/>
                <a:gridCol w="1074738"/>
                <a:gridCol w="1076325"/>
              </a:tblGrid>
              <a:tr h="647700">
                <a:tc>
                  <a:txBody>
                    <a:bodyPr/>
                    <a:lstStyle/>
                    <a:p>
                      <a:pPr marL="34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171450" algn="l"/>
                        </a:tabLst>
                      </a:pPr>
                      <a:endParaRPr kumimoji="1" lang="en-GB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" algn="l"/>
                          <a:tab pos="171450" algn="l"/>
                        </a:tabLst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Vacuum vessel</a:t>
                      </a:r>
                      <a:endParaRPr kumimoji="1" lang="ja-JP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1450" algn="l"/>
                          <a:tab pos="533400" algn="l"/>
                        </a:tabLst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80 K shield  outer/inner</a:t>
                      </a:r>
                      <a:endParaRPr kumimoji="1" lang="ja-JP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1450" algn="l"/>
                          <a:tab pos="533400" algn="l"/>
                        </a:tabLst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5 K shield  outer/inner</a:t>
                      </a:r>
                      <a:endParaRPr kumimoji="1" lang="ja-JP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1450" algn="l"/>
                          <a:tab pos="533400" algn="l"/>
                        </a:tabLst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GRP                           LHe sup.</a:t>
                      </a:r>
                      <a:endParaRPr kumimoji="1" lang="ja-JP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" algn="l"/>
                          <a:tab pos="171450" algn="l"/>
                        </a:tabLst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Dummy vessel</a:t>
                      </a:r>
                      <a:endParaRPr kumimoji="1" lang="ja-JP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1450" algn="l"/>
                          <a:tab pos="533400" algn="l"/>
                        </a:tabLst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Temperature, K</a:t>
                      </a:r>
                      <a:endParaRPr kumimoji="1" lang="ja-JP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" algn="l"/>
                          <a:tab pos="171450" algn="l"/>
                        </a:tabLst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300</a:t>
                      </a:r>
                      <a:endParaRPr kumimoji="1" lang="ja-JP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1450" algn="l"/>
                          <a:tab pos="533400" algn="l"/>
                        </a:tabLst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84</a:t>
                      </a:r>
                      <a:endParaRPr kumimoji="1" lang="ja-JP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1450" algn="l"/>
                          <a:tab pos="533400" algn="l"/>
                        </a:tabLst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5</a:t>
                      </a:r>
                      <a:endParaRPr kumimoji="1" lang="ja-JP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1450" algn="l"/>
                          <a:tab pos="533400" algn="l"/>
                        </a:tabLst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2</a:t>
                      </a:r>
                      <a:endParaRPr kumimoji="1" lang="ja-JP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1450" algn="l"/>
                        </a:tabLst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2</a:t>
                      </a:r>
                      <a:endParaRPr kumimoji="1" lang="ja-JP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1450" algn="l"/>
                          <a:tab pos="533400" algn="l"/>
                        </a:tabLst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Emissivity</a:t>
                      </a:r>
                      <a:endParaRPr kumimoji="1" lang="ja-JP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" algn="l"/>
                          <a:tab pos="171450" algn="l"/>
                        </a:tabLst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0.2</a:t>
                      </a:r>
                      <a:endParaRPr kumimoji="1" lang="ja-JP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1450" algn="l"/>
                          <a:tab pos="533400" algn="l"/>
                        </a:tabLst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0.0035/0.06</a:t>
                      </a:r>
                      <a:endParaRPr kumimoji="1" lang="ja-JP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1450" algn="l"/>
                          <a:tab pos="533400" algn="l"/>
                        </a:tabLst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0.02/0.06</a:t>
                      </a:r>
                      <a:endParaRPr kumimoji="1" lang="ja-JP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1450" algn="l"/>
                          <a:tab pos="533400" algn="l"/>
                        </a:tabLst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0.03</a:t>
                      </a:r>
                      <a:endParaRPr kumimoji="1" lang="ja-JP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1450" algn="l"/>
                        </a:tabLst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0.2</a:t>
                      </a:r>
                      <a:endParaRPr kumimoji="1" lang="ja-JP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1450" algn="l"/>
                          <a:tab pos="533400" algn="l"/>
                        </a:tabLst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Heat load [with 5K shield], W           </a:t>
                      </a:r>
                      <a:endParaRPr kumimoji="1" lang="ja-JP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" algn="l"/>
                          <a:tab pos="171450" algn="l"/>
                        </a:tabLst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NA</a:t>
                      </a:r>
                      <a:endParaRPr kumimoji="1" lang="ja-JP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1450" algn="l"/>
                          <a:tab pos="533400" algn="l"/>
                        </a:tabLst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27.2</a:t>
                      </a:r>
                      <a:endParaRPr kumimoji="1" lang="ja-JP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1450" algn="l"/>
                          <a:tab pos="533400" algn="l"/>
                        </a:tabLst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0.68</a:t>
                      </a:r>
                      <a:endParaRPr kumimoji="1" lang="ja-JP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1450" algn="l"/>
                          <a:tab pos="533400" algn="l"/>
                        </a:tabLst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0.19E-3</a:t>
                      </a:r>
                      <a:endParaRPr kumimoji="1" lang="ja-JP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1450" algn="l"/>
                        </a:tabLst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0.57E-3</a:t>
                      </a:r>
                      <a:endParaRPr kumimoji="1" lang="ja-JP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1450" algn="l"/>
                          <a:tab pos="533400" algn="l"/>
                        </a:tabLst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Heat load [w/o 5K low shield], W</a:t>
                      </a:r>
                      <a:endParaRPr kumimoji="1" lang="ja-JP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" algn="l"/>
                          <a:tab pos="171450" algn="l"/>
                        </a:tabLst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NA</a:t>
                      </a:r>
                      <a:endParaRPr kumimoji="1" lang="ja-JP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1450" algn="l"/>
                          <a:tab pos="533400" algn="l"/>
                        </a:tabLst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26.7</a:t>
                      </a:r>
                      <a:endParaRPr kumimoji="1" lang="ja-JP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1450" algn="l"/>
                          <a:tab pos="533400" algn="l"/>
                        </a:tabLst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0.74</a:t>
                      </a:r>
                      <a:endParaRPr kumimoji="1" lang="ja-JP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1450" algn="l"/>
                          <a:tab pos="533400" algn="l"/>
                        </a:tabLst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0.20</a:t>
                      </a:r>
                      <a:endParaRPr kumimoji="1" lang="ja-JP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1450" algn="l"/>
                        </a:tabLst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0.76</a:t>
                      </a:r>
                      <a:endParaRPr kumimoji="1" lang="ja-JP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pic>
        <p:nvPicPr>
          <p:cNvPr id="53332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5463" y="-100013"/>
            <a:ext cx="2197100" cy="1866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3291" name="Object 43"/>
          <p:cNvGraphicFramePr>
            <a:graphicFrameLocks noChangeAspect="1"/>
          </p:cNvGraphicFramePr>
          <p:nvPr/>
        </p:nvGraphicFramePr>
        <p:xfrm>
          <a:off x="3276600" y="836613"/>
          <a:ext cx="3217863" cy="838200"/>
        </p:xfrm>
        <a:graphic>
          <a:graphicData uri="http://schemas.openxmlformats.org/presentationml/2006/ole">
            <p:oleObj spid="_x0000_s53291" name="Equation" r:id="rId5" imgW="1511300" imgH="3937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6" descr="20110129Di-0042048"/>
          <p:cNvPicPr>
            <a:picLocks noChangeAspect="1" noChangeArrowheads="1"/>
          </p:cNvPicPr>
          <p:nvPr/>
        </p:nvPicPr>
        <p:blipFill>
          <a:blip r:embed="rId3"/>
          <a:srcRect b="14114"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4" name="Rectangle 2"/>
          <p:cNvSpPr>
            <a:spLocks noGrp="1" noChangeArrowheads="1"/>
          </p:cNvSpPr>
          <p:nvPr>
            <p:ph type="title" idx="4294967295"/>
          </p:nvPr>
        </p:nvSpPr>
        <p:spPr>
          <a:effectLst>
            <a:outerShdw dist="45791" dir="2021404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it-IT" smtClean="0">
                <a:solidFill>
                  <a:schemeClr val="bg1"/>
                </a:solidFill>
              </a:rPr>
              <a:t>S1-Global HL Measurements</a:t>
            </a: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it-IT" smtClean="0"/>
              <a:t>S1-G: 2 “short” (6 m) modules (A &amp; C) </a:t>
            </a:r>
          </a:p>
          <a:p>
            <a:pPr eaLnBrk="1" hangingPunct="1"/>
            <a:r>
              <a:rPr lang="it-IT" smtClean="0"/>
              <a:t>Different component types</a:t>
            </a:r>
          </a:p>
          <a:p>
            <a:pPr lvl="1" eaLnBrk="1" hangingPunct="1"/>
            <a:r>
              <a:rPr lang="it-IT" smtClean="0"/>
              <a:t>Cavities &amp; Tanks</a:t>
            </a:r>
          </a:p>
          <a:p>
            <a:pPr lvl="1" eaLnBrk="1" hangingPunct="1"/>
            <a:r>
              <a:rPr lang="it-IT" smtClean="0"/>
              <a:t>Couplers</a:t>
            </a:r>
          </a:p>
          <a:p>
            <a:pPr lvl="1" eaLnBrk="1" hangingPunct="1"/>
            <a:r>
              <a:rPr lang="it-IT" smtClean="0"/>
              <a:t>Tuners</a:t>
            </a:r>
          </a:p>
          <a:p>
            <a:pPr eaLnBrk="1" hangingPunct="1"/>
            <a:r>
              <a:rPr lang="it-IT" smtClean="0"/>
              <a:t>Modules and facilities were instrumented to allow determination of heat load contributions </a:t>
            </a:r>
            <a:br>
              <a:rPr lang="it-IT" smtClean="0"/>
            </a:br>
            <a:r>
              <a:rPr lang="it-IT" smtClean="0"/>
              <a:t>(static and dynamic)</a:t>
            </a:r>
          </a:p>
          <a:p>
            <a:pPr lvl="1" eaLnBrk="1" hangingPunct="1"/>
            <a:r>
              <a:rPr lang="it-IT" smtClean="0"/>
              <a:t>Comparison with simulation models</a:t>
            </a:r>
          </a:p>
          <a:p>
            <a:pPr eaLnBrk="1" hangingPunct="1"/>
            <a:r>
              <a:rPr lang="it-IT" smtClean="0"/>
              <a:t>+ Campaign of measurements to investigate effect of removal of 5 K shield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BA8F3DD-1662-46CF-9C5E-39C99CD5582B}" type="datetime1">
              <a:rPr lang="it-IT" smtClean="0"/>
              <a:pPr/>
              <a:t>06/12/2011</a:t>
            </a:fld>
            <a:endParaRPr lang="en-US" smtClean="0"/>
          </a:p>
        </p:txBody>
      </p:sp>
      <p:sp>
        <p:nvSpPr>
          <p:cNvPr id="55298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TTC 2011, Beijing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B5859-519E-4FD3-A448-7941CFD7CB07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Alternative cooling scheme</a:t>
            </a:r>
            <a:endParaRPr lang="en-US" smtClean="0"/>
          </a:p>
        </p:txBody>
      </p:sp>
      <p:sp>
        <p:nvSpPr>
          <p:cNvPr id="5530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990600"/>
            <a:ext cx="7772400" cy="2509838"/>
          </a:xfrm>
        </p:spPr>
        <p:txBody>
          <a:bodyPr/>
          <a:lstStyle/>
          <a:p>
            <a:pPr eaLnBrk="1" hangingPunct="1"/>
            <a:r>
              <a:rPr lang="it-IT" smtClean="0">
                <a:solidFill>
                  <a:srgbClr val="FF3300"/>
                </a:solidFill>
              </a:rPr>
              <a:t>Removing the bottom shield part in the present design leads to an increase of heat losses in the 2 K circuit</a:t>
            </a:r>
          </a:p>
          <a:p>
            <a:pPr eaLnBrk="1" hangingPunct="1"/>
            <a:r>
              <a:rPr lang="it-IT" smtClean="0"/>
              <a:t>An alternative arrangement for the cooling circuit allows to avoid this heat load increase</a:t>
            </a:r>
            <a:endParaRPr lang="en-US" smtClean="0"/>
          </a:p>
        </p:txBody>
      </p:sp>
      <p:sp>
        <p:nvSpPr>
          <p:cNvPr id="55302" name="Rectangle 3"/>
          <p:cNvSpPr>
            <a:spLocks noChangeArrowheads="1"/>
          </p:cNvSpPr>
          <p:nvPr/>
        </p:nvSpPr>
        <p:spPr bwMode="auto">
          <a:xfrm>
            <a:off x="617538" y="3656013"/>
            <a:ext cx="3810000" cy="2447925"/>
          </a:xfrm>
          <a:prstGeom prst="rect">
            <a:avLst/>
          </a:prstGeom>
          <a:noFill/>
          <a:ln w="28575">
            <a:solidFill>
              <a:srgbClr val="3366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it-IT" sz="2000">
                <a:solidFill>
                  <a:srgbClr val="23346C"/>
                </a:solidFill>
                <a:cs typeface="Arial Unicode MS" pitchFamily="34" charset="-128"/>
              </a:rPr>
              <a:t>RDR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it-IT" b="1">
                <a:solidFill>
                  <a:srgbClr val="23346C"/>
                </a:solidFill>
                <a:cs typeface="Arial Unicode MS" pitchFamily="34" charset="-128"/>
              </a:rPr>
              <a:t>Forward Line (&lt;54 K&gt;)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it-IT" sz="1600">
                <a:cs typeface="Arial Unicode MS" pitchFamily="34" charset="-128"/>
              </a:rPr>
              <a:t>conduction load: HOM, HOM abs, input couplers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it-IT" b="1">
                <a:solidFill>
                  <a:srgbClr val="23346C"/>
                </a:solidFill>
                <a:cs typeface="Arial Unicode MS" pitchFamily="34" charset="-128"/>
              </a:rPr>
              <a:t>Return Line (&lt;74 K&gt;)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it-IT" sz="1600">
                <a:cs typeface="Arial Unicode MS" pitchFamily="34" charset="-128"/>
              </a:rPr>
              <a:t>radiation load (pipe welded to the shield), supports, current leads and cables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it-IT" sz="2000">
              <a:solidFill>
                <a:srgbClr val="23346C"/>
              </a:solidFill>
              <a:cs typeface="Arial Unicode MS" pitchFamily="34" charset="-128"/>
            </a:endParaRPr>
          </a:p>
        </p:txBody>
      </p:sp>
      <p:sp>
        <p:nvSpPr>
          <p:cNvPr id="55303" name="Rectangle 8"/>
          <p:cNvSpPr>
            <a:spLocks noChangeArrowheads="1"/>
          </p:cNvSpPr>
          <p:nvPr/>
        </p:nvSpPr>
        <p:spPr bwMode="auto">
          <a:xfrm>
            <a:off x="4648200" y="3656013"/>
            <a:ext cx="3810000" cy="2436812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it-IT" sz="2000">
                <a:solidFill>
                  <a:srgbClr val="23346C"/>
                </a:solidFill>
                <a:cs typeface="Arial Unicode MS" pitchFamily="34" charset="-128"/>
              </a:rPr>
              <a:t>Alternate (Flow reversal)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it-IT" b="1">
                <a:solidFill>
                  <a:srgbClr val="23346C"/>
                </a:solidFill>
                <a:cs typeface="Arial Unicode MS" pitchFamily="34" charset="-128"/>
              </a:rPr>
              <a:t>Forward Line (&lt;46 K&gt;)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it-IT" sz="1600">
                <a:cs typeface="Arial Unicode MS" pitchFamily="34" charset="-128"/>
              </a:rPr>
              <a:t>radiation load (pipe welded to the shield)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it-IT" b="1">
                <a:solidFill>
                  <a:srgbClr val="23346C"/>
                </a:solidFill>
                <a:cs typeface="Arial Unicode MS" pitchFamily="34" charset="-128"/>
              </a:rPr>
              <a:t>Return Line (&lt;66 K&gt;)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it-IT" sz="1600">
                <a:cs typeface="Arial Unicode MS" pitchFamily="34" charset="-128"/>
              </a:rPr>
              <a:t>conduction load: HOM, HOM abs, input couplers</a:t>
            </a:r>
            <a:endParaRPr lang="en-US" sz="1600"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1ABFBD7-9D22-4883-B67E-CADD708D2B60}" type="datetime1">
              <a:rPr lang="it-IT" smtClean="0"/>
              <a:pPr/>
              <a:t>06/12/2011</a:t>
            </a:fld>
            <a:endParaRPr lang="en-US" smtClean="0"/>
          </a:p>
        </p:txBody>
      </p:sp>
      <p:sp>
        <p:nvSpPr>
          <p:cNvPr id="57346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TTC 2011, Beijing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AFF730-EA59-4FC7-BBB4-D190C95D9A00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Adoption of cooling scheme</a:t>
            </a:r>
            <a:endParaRPr lang="en-US" smtClean="0"/>
          </a:p>
        </p:txBody>
      </p:sp>
      <p:sp>
        <p:nvSpPr>
          <p:cNvPr id="57349" name="Rectangle 97"/>
          <p:cNvSpPr>
            <a:spLocks noGrp="1" noChangeArrowheads="1"/>
          </p:cNvSpPr>
          <p:nvPr>
            <p:ph idx="1"/>
          </p:nvPr>
        </p:nvSpPr>
        <p:spPr>
          <a:xfrm>
            <a:off x="468313" y="1412875"/>
            <a:ext cx="8229600" cy="604838"/>
          </a:xfrm>
        </p:spPr>
        <p:txBody>
          <a:bodyPr/>
          <a:lstStyle/>
          <a:p>
            <a:pPr eaLnBrk="1" hangingPunct="1"/>
            <a:r>
              <a:rPr lang="it-IT" smtClean="0"/>
              <a:t>Static load case for ILC reference module</a:t>
            </a:r>
            <a:endParaRPr lang="en-US" smtClean="0"/>
          </a:p>
        </p:txBody>
      </p:sp>
      <p:graphicFrame>
        <p:nvGraphicFramePr>
          <p:cNvPr id="63586" name="Group 98"/>
          <p:cNvGraphicFramePr>
            <a:graphicFrameLocks noGrp="1"/>
          </p:cNvGraphicFramePr>
          <p:nvPr/>
        </p:nvGraphicFramePr>
        <p:xfrm>
          <a:off x="179388" y="1989138"/>
          <a:ext cx="8640762" cy="4256087"/>
        </p:xfrm>
        <a:graphic>
          <a:graphicData uri="http://schemas.openxmlformats.org/drawingml/2006/table">
            <a:tbl>
              <a:tblPr/>
              <a:tblGrid>
                <a:gridCol w="2592387"/>
                <a:gridCol w="1223963"/>
                <a:gridCol w="1008062"/>
                <a:gridCol w="863600"/>
                <a:gridCol w="1009650"/>
                <a:gridCol w="1150938"/>
                <a:gridCol w="792162"/>
              </a:tblGrid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1450" algn="l"/>
                        </a:tabLst>
                      </a:pPr>
                      <a:endParaRPr kumimoji="1" lang="en-US" altLang="ja-JP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" algn="l"/>
                          <a:tab pos="171450" algn="l"/>
                        </a:tabLst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Full set of 5 K shield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1450" algn="l"/>
                          <a:tab pos="533400" algn="l"/>
                        </a:tabLst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Without 5 K lower shield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27038">
                <a:tc>
                  <a:txBody>
                    <a:bodyPr/>
                    <a:lstStyle/>
                    <a:p>
                      <a:pPr marL="34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1450" algn="l"/>
                        </a:tabLst>
                      </a:pPr>
                      <a:endParaRPr kumimoji="1" lang="en-GB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" algn="l"/>
                          <a:tab pos="171450" algn="l"/>
                        </a:tabLst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2 K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" algn="l"/>
                          <a:tab pos="171450" algn="l"/>
                        </a:tabLst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5 K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" algn="l"/>
                          <a:tab pos="171450" algn="l"/>
                        </a:tabLst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40 K  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1450" algn="l"/>
                          <a:tab pos="533400" algn="l"/>
                        </a:tabLst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2 K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1450" algn="l"/>
                          <a:tab pos="533400" algn="l"/>
                        </a:tabLst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5 K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1450" algn="l"/>
                          <a:tab pos="533400" algn="l"/>
                        </a:tabLst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40 K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1450" algn="l"/>
                          <a:tab pos="533400" algn="l"/>
                        </a:tabLst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Thermal radiation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" algn="l"/>
                          <a:tab pos="171450" algn="l"/>
                        </a:tabLst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&lt; 0.001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" algn="l"/>
                          <a:tab pos="171450" algn="l"/>
                        </a:tabLst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1.14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" algn="l"/>
                          <a:tab pos="171450" algn="l"/>
                        </a:tabLst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54.4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1450" algn="l"/>
                          <a:tab pos="533400" algn="l"/>
                        </a:tabLst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0.10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1450" algn="l"/>
                          <a:tab pos="533400" algn="l"/>
                        </a:tabLst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0.18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1450" algn="l"/>
                          <a:tab pos="533400" algn="l"/>
                        </a:tabLst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54.6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1450" algn="l"/>
                          <a:tab pos="533400" algn="l"/>
                        </a:tabLst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Supports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" algn="l"/>
                          <a:tab pos="171450" algn="l"/>
                        </a:tabLst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0.32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" algn="l"/>
                          <a:tab pos="171450" algn="l"/>
                        </a:tabLst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2.06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" algn="l"/>
                          <a:tab pos="171450" algn="l"/>
                        </a:tabLst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16.6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1450" algn="l"/>
                          <a:tab pos="533400" algn="l"/>
                        </a:tabLst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0.23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1450" algn="l"/>
                          <a:tab pos="533400" algn="l"/>
                        </a:tabLst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1.06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1450" algn="l"/>
                          <a:tab pos="533400" algn="l"/>
                        </a:tabLst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19.0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1450" algn="l"/>
                          <a:tab pos="533400" algn="l"/>
                        </a:tabLst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Input coupler           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" algn="l"/>
                          <a:tab pos="171450" algn="l"/>
                        </a:tabLst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0.26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" algn="l"/>
                          <a:tab pos="171450" algn="l"/>
                        </a:tabLst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1.29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" algn="l"/>
                          <a:tab pos="171450" algn="l"/>
                        </a:tabLst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17.6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1450" algn="l"/>
                          <a:tab pos="533400" algn="l"/>
                        </a:tabLst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0.26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1450" algn="l"/>
                          <a:tab pos="533400" algn="l"/>
                        </a:tabLst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1.60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1450" algn="l"/>
                          <a:tab pos="533400" algn="l"/>
                        </a:tabLst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16.8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1450" algn="l"/>
                          <a:tab pos="533400" algn="l"/>
                        </a:tabLst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HOM coupler (cables)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" algn="l"/>
                          <a:tab pos="171450" algn="l"/>
                        </a:tabLst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0.01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" algn="l"/>
                          <a:tab pos="171450" algn="l"/>
                        </a:tabLst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0.22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" algn="l"/>
                          <a:tab pos="171450" algn="l"/>
                        </a:tabLst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1.81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1450" algn="l"/>
                          <a:tab pos="533400" algn="l"/>
                        </a:tabLst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0.01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1450" algn="l"/>
                          <a:tab pos="533400" algn="l"/>
                        </a:tabLst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0.27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1450" algn="l"/>
                          <a:tab pos="533400" algn="l"/>
                        </a:tabLst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2.03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1450" algn="l"/>
                          <a:tab pos="533400" algn="l"/>
                        </a:tabLst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HOM absorber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" algn="l"/>
                          <a:tab pos="171450" algn="l"/>
                        </a:tabLst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0.14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" algn="l"/>
                          <a:tab pos="171450" algn="l"/>
                        </a:tabLst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3.13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" algn="l"/>
                          <a:tab pos="171450" algn="l"/>
                        </a:tabLst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-3.27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1450" algn="l"/>
                          <a:tab pos="533400" algn="l"/>
                        </a:tabLst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0.14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1450" algn="l"/>
                          <a:tab pos="533400" algn="l"/>
                        </a:tabLst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3.13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1450" algn="l"/>
                          <a:tab pos="533400" algn="l"/>
                        </a:tabLst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-3.27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1450" algn="l"/>
                          <a:tab pos="533400" algn="l"/>
                        </a:tabLst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Current leads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" algn="l"/>
                          <a:tab pos="171450" algn="l"/>
                        </a:tabLst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0.28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" algn="l"/>
                          <a:tab pos="171450" algn="l"/>
                        </a:tabLst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0.47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" algn="l"/>
                          <a:tab pos="171450" algn="l"/>
                        </a:tabLst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4.13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1450" algn="l"/>
                          <a:tab pos="533400" algn="l"/>
                        </a:tabLst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0.28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1450" algn="l"/>
                          <a:tab pos="533400" algn="l"/>
                        </a:tabLst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0.47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1450" algn="l"/>
                          <a:tab pos="533400" algn="l"/>
                        </a:tabLst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4.13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1450" algn="l"/>
                          <a:tab pos="533400" algn="l"/>
                        </a:tabLst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Cables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" algn="l"/>
                          <a:tab pos="171450" algn="l"/>
                        </a:tabLst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0.12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" algn="l"/>
                          <a:tab pos="171450" algn="l"/>
                        </a:tabLst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1.39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" algn="l"/>
                          <a:tab pos="171450" algn="l"/>
                        </a:tabLst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2.48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1450" algn="l"/>
                          <a:tab pos="533400" algn="l"/>
                        </a:tabLst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0.12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1450" algn="l"/>
                          <a:tab pos="533400" algn="l"/>
                        </a:tabLst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1.39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1450" algn="l"/>
                          <a:tab pos="533400" algn="l"/>
                        </a:tabLst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2.48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1450" algn="l"/>
                          <a:tab pos="533400" algn="l"/>
                        </a:tabLst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Sum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" algn="l"/>
                          <a:tab pos="171450" algn="l"/>
                        </a:tabLst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1.13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" algn="l"/>
                          <a:tab pos="171450" algn="l"/>
                        </a:tabLst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9.70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" algn="l"/>
                          <a:tab pos="171450" algn="l"/>
                        </a:tabLst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93.8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1450" algn="l"/>
                          <a:tab pos="533400" algn="l"/>
                        </a:tabLst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1.14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1450" algn="l"/>
                          <a:tab pos="533400" algn="l"/>
                        </a:tabLst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8.10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1450" algn="l"/>
                          <a:tab pos="533400" algn="l"/>
                        </a:tabLst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95.8</a:t>
                      </a:r>
                      <a:endParaRPr kumimoji="1" lang="ja-JP" altLang="ja-JP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3884115-2ECC-420C-9A9F-64B3CD0D8916}" type="datetime1">
              <a:rPr lang="it-IT" smtClean="0"/>
              <a:pPr/>
              <a:t>06/12/2011</a:t>
            </a:fld>
            <a:endParaRPr lang="en-US" smtClean="0"/>
          </a:p>
        </p:txBody>
      </p:sp>
      <p:sp>
        <p:nvSpPr>
          <p:cNvPr id="5939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TTC 2011, Beijing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B294F-4A5F-4A15-AAEA-A1B21F14CAF2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Power consumption kept constant</a:t>
            </a:r>
            <a:endParaRPr lang="en-US" smtClean="0"/>
          </a:p>
        </p:txBody>
      </p:sp>
      <p:sp>
        <p:nvSpPr>
          <p:cNvPr id="59397" name="Rectangle 7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1468438"/>
          </a:xfrm>
        </p:spPr>
        <p:txBody>
          <a:bodyPr/>
          <a:lstStyle/>
          <a:p>
            <a:pPr eaLnBrk="1" hangingPunct="1"/>
            <a:r>
              <a:rPr lang="it-IT" smtClean="0"/>
              <a:t>Overall static/dynamic</a:t>
            </a:r>
            <a:endParaRPr lang="en-US" smtClean="0"/>
          </a:p>
        </p:txBody>
      </p:sp>
      <p:graphicFrame>
        <p:nvGraphicFramePr>
          <p:cNvPr id="65607" name="Group 71"/>
          <p:cNvGraphicFramePr>
            <a:graphicFrameLocks noGrp="1"/>
          </p:cNvGraphicFramePr>
          <p:nvPr/>
        </p:nvGraphicFramePr>
        <p:xfrm>
          <a:off x="179388" y="2924175"/>
          <a:ext cx="8785225" cy="3192463"/>
        </p:xfrm>
        <a:graphic>
          <a:graphicData uri="http://schemas.openxmlformats.org/drawingml/2006/table">
            <a:tbl>
              <a:tblPr/>
              <a:tblGrid>
                <a:gridCol w="2592387"/>
                <a:gridCol w="1223963"/>
                <a:gridCol w="1009650"/>
                <a:gridCol w="1008062"/>
                <a:gridCol w="1008063"/>
                <a:gridCol w="935037"/>
                <a:gridCol w="1008063"/>
              </a:tblGrid>
              <a:tr h="427038">
                <a:tc>
                  <a:txBody>
                    <a:bodyPr/>
                    <a:lstStyle/>
                    <a:p>
                      <a:pPr marL="34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1450" algn="l"/>
                        </a:tabLst>
                      </a:pPr>
                      <a:endParaRPr kumimoji="1" lang="en-US" altLang="ja-JP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" algn="l"/>
                          <a:tab pos="171450" algn="l"/>
                        </a:tabLst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Full set of 5 K shield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1450" algn="l"/>
                          <a:tab pos="533400" algn="l"/>
                        </a:tabLst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Without 5 K lower shield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27038">
                <a:tc>
                  <a:txBody>
                    <a:bodyPr/>
                    <a:lstStyle/>
                    <a:p>
                      <a:pPr marL="34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1450" algn="l"/>
                        </a:tabLst>
                      </a:pPr>
                      <a:endParaRPr kumimoji="1" lang="en-GB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" algn="l"/>
                          <a:tab pos="171450" algn="l"/>
                        </a:tabLst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2 K</a:t>
                      </a:r>
                      <a:endParaRPr kumimoji="1" lang="ja-JP" altLang="ja-JP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" algn="l"/>
                          <a:tab pos="171450" algn="l"/>
                        </a:tabLst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5 K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" algn="l"/>
                          <a:tab pos="171450" algn="l"/>
                        </a:tabLst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40 K  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1450" algn="l"/>
                          <a:tab pos="533400" algn="l"/>
                        </a:tabLst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2 K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1450" algn="l"/>
                          <a:tab pos="533400" algn="l"/>
                        </a:tabLst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5 K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1450" algn="l"/>
                          <a:tab pos="533400" algn="l"/>
                        </a:tabLst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40 K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1450" algn="l"/>
                          <a:tab pos="533400" algn="l"/>
                        </a:tabLst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Static load, W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" algn="l"/>
                          <a:tab pos="171450" algn="l"/>
                        </a:tabLst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1.13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" algn="l"/>
                          <a:tab pos="171450" algn="l"/>
                        </a:tabLst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9.70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" algn="l"/>
                          <a:tab pos="171450" algn="l"/>
                        </a:tabLst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93.8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1450" algn="l"/>
                          <a:tab pos="533400" algn="l"/>
                        </a:tabLst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1.14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1450" algn="l"/>
                          <a:tab pos="533400" algn="l"/>
                        </a:tabLst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8.10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1450" algn="l"/>
                          <a:tab pos="533400" algn="l"/>
                        </a:tabLst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95.9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1450" algn="l"/>
                          <a:tab pos="533400" algn="l"/>
                        </a:tabLst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Dynamic load, W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" algn="l"/>
                          <a:tab pos="171450" algn="l"/>
                        </a:tabLst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10.02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" algn="l"/>
                          <a:tab pos="171450" algn="l"/>
                        </a:tabLst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7.06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" algn="l"/>
                          <a:tab pos="171450" algn="l"/>
                        </a:tabLst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83.0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1450" algn="l"/>
                          <a:tab pos="533400" algn="l"/>
                        </a:tabLst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10.02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1450" algn="l"/>
                          <a:tab pos="533400" algn="l"/>
                        </a:tabLst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7.06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1450" algn="l"/>
                          <a:tab pos="533400" algn="l"/>
                        </a:tabLst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83.0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1450" algn="l"/>
                          <a:tab pos="533400" algn="l"/>
                        </a:tabLst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Sum (static +dynamic)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" algn="l"/>
                          <a:tab pos="171450" algn="l"/>
                        </a:tabLst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11.15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" algn="l"/>
                          <a:tab pos="171450" algn="l"/>
                        </a:tabLst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16.76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" algn="l"/>
                          <a:tab pos="171450" algn="l"/>
                        </a:tabLst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176.8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1450" algn="l"/>
                          <a:tab pos="533400" algn="l"/>
                        </a:tabLst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11.16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1450" algn="l"/>
                          <a:tab pos="533400" algn="l"/>
                        </a:tabLst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15.16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1450" algn="l"/>
                          <a:tab pos="533400" algn="l"/>
                        </a:tabLst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178.9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1450" algn="l"/>
                          <a:tab pos="533400" algn="l"/>
                        </a:tabLst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Work at 300 K, W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" algn="l"/>
                          <a:tab pos="171450" algn="l"/>
                        </a:tabLst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7838.2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" algn="l"/>
                          <a:tab pos="171450" algn="l"/>
                        </a:tabLst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3317.5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" algn="l"/>
                          <a:tab pos="171450" algn="l"/>
                        </a:tabLst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2908.4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1450" algn="l"/>
                          <a:tab pos="533400" algn="l"/>
                        </a:tabLst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7845.3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1450" algn="l"/>
                          <a:tab pos="533400" algn="l"/>
                        </a:tabLst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3000.8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1450" algn="l"/>
                          <a:tab pos="533400" algn="l"/>
                        </a:tabLst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2942.9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1450" algn="l"/>
                          <a:tab pos="533400" algn="l"/>
                        </a:tabLst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Sum (2K+5K+40K), W</a:t>
                      </a: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" algn="l"/>
                          <a:tab pos="171450" algn="l"/>
                        </a:tabLst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14064</a:t>
                      </a:r>
                      <a:endParaRPr kumimoji="1" lang="ja-JP" altLang="ja-JP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1450" algn="l"/>
                          <a:tab pos="533400" algn="l"/>
                        </a:tabLst>
                      </a:pPr>
                      <a:r>
                        <a:rPr kumimoji="1" lang="en-US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13789</a:t>
                      </a:r>
                      <a:endParaRPr kumimoji="1" lang="ja-JP" altLang="ja-JP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9447" name="正方形/長方形 169"/>
          <p:cNvSpPr>
            <a:spLocks noChangeArrowheads="1"/>
          </p:cNvSpPr>
          <p:nvPr/>
        </p:nvSpPr>
        <p:spPr bwMode="auto">
          <a:xfrm>
            <a:off x="5003800" y="1268413"/>
            <a:ext cx="3856038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ja-JP" sz="2800">
                <a:ea typeface="SimSun"/>
                <a:cs typeface="SimSun"/>
              </a:rPr>
              <a:t>W</a:t>
            </a:r>
            <a:r>
              <a:rPr lang="en-GB" altLang="ja-JP" sz="2800" baseline="-25000">
                <a:ea typeface="SimSun"/>
                <a:cs typeface="SimSun"/>
              </a:rPr>
              <a:t>300K</a:t>
            </a:r>
            <a:r>
              <a:rPr lang="en-GB" altLang="ja-JP" sz="2800">
                <a:ea typeface="SimSun"/>
                <a:cs typeface="SimSun"/>
              </a:rPr>
              <a:t>/W</a:t>
            </a:r>
            <a:r>
              <a:rPr lang="en-GB" altLang="ja-JP" sz="2800" baseline="-25000">
                <a:ea typeface="SimSun"/>
                <a:cs typeface="SimSun"/>
              </a:rPr>
              <a:t>2K </a:t>
            </a:r>
            <a:r>
              <a:rPr lang="en-GB" altLang="ja-JP" sz="2800">
                <a:ea typeface="SimSun"/>
                <a:cs typeface="SimSun"/>
              </a:rPr>
              <a:t>= 702.98, W</a:t>
            </a:r>
            <a:r>
              <a:rPr lang="en-GB" altLang="ja-JP" sz="2800" baseline="-25000">
                <a:ea typeface="SimSun"/>
                <a:cs typeface="SimSun"/>
              </a:rPr>
              <a:t>300K</a:t>
            </a:r>
            <a:r>
              <a:rPr lang="en-GB" altLang="ja-JP" sz="2800">
                <a:ea typeface="SimSun"/>
                <a:cs typeface="SimSun"/>
              </a:rPr>
              <a:t>/W</a:t>
            </a:r>
            <a:r>
              <a:rPr lang="en-GB" altLang="ja-JP" sz="2800" baseline="-25000">
                <a:ea typeface="SimSun"/>
                <a:cs typeface="SimSun"/>
              </a:rPr>
              <a:t>5-8K </a:t>
            </a:r>
            <a:r>
              <a:rPr lang="en-GB" altLang="ja-JP" sz="2800">
                <a:ea typeface="SimSun"/>
                <a:cs typeface="SimSun"/>
              </a:rPr>
              <a:t>= 197.94, W</a:t>
            </a:r>
            <a:r>
              <a:rPr lang="en-GB" altLang="ja-JP" sz="2800" baseline="-25000">
                <a:ea typeface="SimSun"/>
                <a:cs typeface="SimSun"/>
              </a:rPr>
              <a:t>300K</a:t>
            </a:r>
            <a:r>
              <a:rPr lang="en-GB" altLang="ja-JP" sz="2800">
                <a:ea typeface="SimSun"/>
                <a:cs typeface="SimSun"/>
              </a:rPr>
              <a:t>/W</a:t>
            </a:r>
            <a:r>
              <a:rPr lang="en-GB" altLang="ja-JP" sz="2800" baseline="-25000">
                <a:ea typeface="SimSun"/>
                <a:cs typeface="SimSun"/>
              </a:rPr>
              <a:t>40-80K </a:t>
            </a:r>
            <a:r>
              <a:rPr lang="en-GB" altLang="ja-JP" sz="2800">
                <a:ea typeface="SimSun"/>
                <a:cs typeface="SimSun"/>
              </a:rPr>
              <a:t>= 16.45.</a:t>
            </a:r>
            <a:endParaRPr lang="ja-JP" altLang="en-US" sz="2800">
              <a:ea typeface="SimSun"/>
              <a:cs typeface="SimSu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E9DA850-294A-4AE6-BD5A-B06BBF570DF5}" type="datetime1">
              <a:rPr lang="it-IT" smtClean="0"/>
              <a:pPr/>
              <a:t>06/12/2011</a:t>
            </a:fld>
            <a:endParaRPr lang="en-US" smtClean="0"/>
          </a:p>
        </p:txBody>
      </p:sp>
      <p:sp>
        <p:nvSpPr>
          <p:cNvPr id="61442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TTC 2011, Beijing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7227A-E189-4515-B1E9-578D99EC8B04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How can it be implemented?</a:t>
            </a:r>
            <a:endParaRPr lang="en-US" smtClean="0"/>
          </a:p>
        </p:txBody>
      </p:sp>
      <p:sp>
        <p:nvSpPr>
          <p:cNvPr id="6144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smtClean="0">
                <a:solidFill>
                  <a:srgbClr val="FF3300"/>
                </a:solidFill>
              </a:rPr>
              <a:t>To properly evaluate this cooling scheme for ILC the transverse cross section should be rearranged, “flipping” some cold mass components</a:t>
            </a:r>
          </a:p>
          <a:p>
            <a:pPr lvl="1" eaLnBrk="1" hangingPunct="1"/>
            <a:r>
              <a:rPr lang="it-IT" smtClean="0">
                <a:solidFill>
                  <a:srgbClr val="FF3300"/>
                </a:solidFill>
              </a:rPr>
              <a:t>cross-section update</a:t>
            </a:r>
            <a:r>
              <a:rPr lang="it-IT" smtClean="0"/>
              <a:t> (see next)</a:t>
            </a:r>
          </a:p>
          <a:p>
            <a:pPr eaLnBrk="1" hangingPunct="1"/>
            <a:r>
              <a:rPr lang="it-IT" smtClean="0"/>
              <a:t>Concerning mere fabrication cost the bottom 5 K shield is very marginal (basically limited to material cost)</a:t>
            </a:r>
          </a:p>
          <a:p>
            <a:pPr lvl="1" eaLnBrk="1" hangingPunct="1"/>
            <a:r>
              <a:rPr lang="it-IT" smtClean="0"/>
              <a:t>We have to avoid introducing the long bulky braids which were used in the first generation TTF modules, that turned out to be very expensive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88446C5-B6E3-4847-8044-5C0EF1A47D4E}" type="datetime1">
              <a:rPr lang="it-IT" smtClean="0"/>
              <a:pPr/>
              <a:t>06/12/2011</a:t>
            </a:fld>
            <a:endParaRPr lang="en-US" smtClean="0"/>
          </a:p>
        </p:txBody>
      </p:sp>
      <p:sp>
        <p:nvSpPr>
          <p:cNvPr id="63490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TTC 2011, Beijing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F3C284-FF28-4E88-BBF2-82528185C58A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63492" name="Date Placeholder 1"/>
          <p:cNvSpPr txBox="1">
            <a:spLocks noGrp="1"/>
          </p:cNvSpPr>
          <p:nvPr/>
        </p:nvSpPr>
        <p:spPr bwMode="auto">
          <a:xfrm>
            <a:off x="381000" y="64008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>
                <a:cs typeface="Arial Unicode MS" pitchFamily="34" charset="-128"/>
              </a:rPr>
              <a:t>9/26/2011</a:t>
            </a:r>
          </a:p>
        </p:txBody>
      </p:sp>
      <p:sp>
        <p:nvSpPr>
          <p:cNvPr id="63493" name="Footer Placeholder 2"/>
          <p:cNvSpPr txBox="1">
            <a:spLocks noGrp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b="1">
                <a:solidFill>
                  <a:srgbClr val="23346C"/>
                </a:solidFill>
                <a:cs typeface="Arial Unicode MS" pitchFamily="34" charset="-128"/>
              </a:rPr>
              <a:t>Grenada, LCWS2011</a:t>
            </a:r>
          </a:p>
        </p:txBody>
      </p:sp>
      <p:sp>
        <p:nvSpPr>
          <p:cNvPr id="63494" name="Slide Number Placeholder 3"/>
          <p:cNvSpPr txBox="1">
            <a:spLocks noGrp="1"/>
          </p:cNvSpPr>
          <p:nvPr/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35BE48E-D340-4613-B7BA-8B19E3AF5FF0}" type="slidenum">
              <a:rPr lang="en-US" sz="1400">
                <a:cs typeface="Arial Unicode MS" pitchFamily="34" charset="-128"/>
              </a:rPr>
              <a:pPr algn="r"/>
              <a:t>24</a:t>
            </a:fld>
            <a:endParaRPr lang="en-US" sz="1400">
              <a:cs typeface="Arial Unicode MS" pitchFamily="34" charset="-128"/>
            </a:endParaRPr>
          </a:p>
        </p:txBody>
      </p:sp>
      <p:pic>
        <p:nvPicPr>
          <p:cNvPr id="63495" name="Picture 2" descr="Pages from Cryomodule_5K_Shield29110524-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81075"/>
            <a:ext cx="9144000" cy="589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6" name="AutoShape 3"/>
          <p:cNvSpPr>
            <a:spLocks noChangeArrowheads="1"/>
          </p:cNvSpPr>
          <p:nvPr/>
        </p:nvSpPr>
        <p:spPr bwMode="auto">
          <a:xfrm>
            <a:off x="1533525" y="188913"/>
            <a:ext cx="1223963" cy="863600"/>
          </a:xfrm>
          <a:prstGeom prst="curvedLeftArrow">
            <a:avLst>
              <a:gd name="adj1" fmla="val 20000"/>
              <a:gd name="adj2" fmla="val 40000"/>
              <a:gd name="adj3" fmla="val 4724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cs typeface="Arial Unicode MS" pitchFamily="34" charset="-128"/>
            </a:endParaRPr>
          </a:p>
        </p:txBody>
      </p:sp>
      <p:sp>
        <p:nvSpPr>
          <p:cNvPr id="63497" name="Line 4"/>
          <p:cNvSpPr>
            <a:spLocks noChangeShapeType="1"/>
          </p:cNvSpPr>
          <p:nvPr/>
        </p:nvSpPr>
        <p:spPr bwMode="auto">
          <a:xfrm>
            <a:off x="5076825" y="6611938"/>
            <a:ext cx="3887788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498" name="Oval 5"/>
          <p:cNvSpPr>
            <a:spLocks noChangeArrowheads="1"/>
          </p:cNvSpPr>
          <p:nvPr/>
        </p:nvSpPr>
        <p:spPr bwMode="auto">
          <a:xfrm>
            <a:off x="1187450" y="3284538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cs typeface="Arial Unicode MS" pitchFamily="34" charset="-128"/>
            </a:endParaRPr>
          </a:p>
        </p:txBody>
      </p:sp>
      <p:sp>
        <p:nvSpPr>
          <p:cNvPr id="63499" name="Oval 6"/>
          <p:cNvSpPr>
            <a:spLocks noChangeArrowheads="1"/>
          </p:cNvSpPr>
          <p:nvPr/>
        </p:nvSpPr>
        <p:spPr bwMode="auto">
          <a:xfrm>
            <a:off x="1460500" y="3586163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cs typeface="Arial Unicode MS" pitchFamily="34" charset="-128"/>
            </a:endParaRPr>
          </a:p>
        </p:txBody>
      </p:sp>
      <p:sp>
        <p:nvSpPr>
          <p:cNvPr id="63500" name="Oval 7"/>
          <p:cNvSpPr>
            <a:spLocks noChangeArrowheads="1"/>
          </p:cNvSpPr>
          <p:nvPr/>
        </p:nvSpPr>
        <p:spPr bwMode="auto">
          <a:xfrm>
            <a:off x="2684463" y="2982913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cs typeface="Arial Unicode MS" pitchFamily="34" charset="-128"/>
            </a:endParaRPr>
          </a:p>
        </p:txBody>
      </p:sp>
      <p:sp>
        <p:nvSpPr>
          <p:cNvPr id="63501" name="Oval 8"/>
          <p:cNvSpPr>
            <a:spLocks noChangeArrowheads="1"/>
          </p:cNvSpPr>
          <p:nvPr/>
        </p:nvSpPr>
        <p:spPr bwMode="auto">
          <a:xfrm>
            <a:off x="3001963" y="3298825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cs typeface="Arial Unicode MS" pitchFamily="34" charset="-128"/>
            </a:endParaRPr>
          </a:p>
        </p:txBody>
      </p:sp>
      <p:sp>
        <p:nvSpPr>
          <p:cNvPr id="63502" name="Text Box 9"/>
          <p:cNvSpPr txBox="1">
            <a:spLocks noChangeArrowheads="1"/>
          </p:cNvSpPr>
          <p:nvPr/>
        </p:nvSpPr>
        <p:spPr bwMode="auto">
          <a:xfrm>
            <a:off x="5992813" y="403225"/>
            <a:ext cx="20462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 b="1">
                <a:cs typeface="Arial Unicode MS" pitchFamily="34" charset="-128"/>
              </a:rPr>
              <a:t>N.O. ILC CM 2011/5/24</a:t>
            </a:r>
            <a:endParaRPr lang="en-US" sz="1400" b="1"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7B34DAD-DE08-451C-BB00-EBBDA2C69C21}" type="datetime1">
              <a:rPr lang="it-IT" smtClean="0"/>
              <a:pPr/>
              <a:t>06/12/2011</a:t>
            </a:fld>
            <a:endParaRPr lang="en-US" smtClean="0"/>
          </a:p>
        </p:txBody>
      </p:sp>
      <p:sp>
        <p:nvSpPr>
          <p:cNvPr id="65538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TTC 2011, Beijing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174454-CAF8-47A2-8CFB-CC9E66FF27EC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</a:t>
            </a:r>
          </a:p>
        </p:txBody>
      </p:sp>
      <p:sp>
        <p:nvSpPr>
          <p:cNvPr id="6554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Static and Dynamic heat load estimations were confirmed with a very good agreement in the S1-Global experiment</a:t>
            </a:r>
          </a:p>
          <a:p>
            <a:pPr lvl="1" eaLnBrk="1" hangingPunct="1"/>
            <a:r>
              <a:rPr lang="en-US" smtClean="0"/>
              <a:t>Thanks to the large amount of diagnostics planned and handled by the KEK team</a:t>
            </a:r>
          </a:p>
          <a:p>
            <a:pPr lvl="1" eaLnBrk="1" hangingPunct="1"/>
            <a:r>
              <a:rPr lang="en-US" smtClean="0"/>
              <a:t>Once again a useful tools to compare design options with respect to thermal performances</a:t>
            </a:r>
          </a:p>
          <a:p>
            <a:pPr lvl="2" eaLnBrk="1" hangingPunct="1"/>
            <a:r>
              <a:rPr lang="it-IT" smtClean="0"/>
              <a:t>it was for Type I-Type II-Type III evolution</a:t>
            </a:r>
            <a:endParaRPr lang="en-US" smtClean="0"/>
          </a:p>
          <a:p>
            <a:pPr eaLnBrk="1" hangingPunct="1"/>
            <a:r>
              <a:rPr lang="en-US" smtClean="0"/>
              <a:t>This provides solid ground towards ILC TDR activities</a:t>
            </a:r>
          </a:p>
          <a:p>
            <a:pPr lvl="1" eaLnBrk="1" hangingPunct="1"/>
            <a:r>
              <a:rPr lang="it-IT" smtClean="0"/>
              <a:t>e.g. include HL in plug-compatibility concept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E155957-C4D8-4E8B-BD6A-C40C9F4BB980}" type="datetime1">
              <a:rPr lang="it-IT" smtClean="0"/>
              <a:pPr/>
              <a:t>06/12/2011</a:t>
            </a:fld>
            <a:endParaRPr lang="en-US" smtClean="0"/>
          </a:p>
        </p:txBody>
      </p:sp>
      <p:sp>
        <p:nvSpPr>
          <p:cNvPr id="1843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TTC 2011, Beijing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B0422-6225-45F3-8B91-146E86CC7827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Module C and Module at S1-G</a:t>
            </a:r>
          </a:p>
        </p:txBody>
      </p:sp>
      <p:sp>
        <p:nvSpPr>
          <p:cNvPr id="18437" name="Slide Number Placeholder 4"/>
          <p:cNvSpPr txBox="1">
            <a:spLocks noGrp="1"/>
          </p:cNvSpPr>
          <p:nvPr/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6FEFF60-C1C5-4222-8D4B-DFFEE6BBCA05}" type="slidenum">
              <a:rPr lang="en-US" sz="1400">
                <a:cs typeface="Arial Unicode MS" pitchFamily="34" charset="-128"/>
              </a:rPr>
              <a:pPr algn="r"/>
              <a:t>3</a:t>
            </a:fld>
            <a:endParaRPr lang="en-US" sz="1400">
              <a:cs typeface="Arial Unicode MS" pitchFamily="34" charset="-128"/>
            </a:endParaRPr>
          </a:p>
        </p:txBody>
      </p:sp>
      <p:pic>
        <p:nvPicPr>
          <p:cNvPr id="18438" name="Picture 3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989138"/>
            <a:ext cx="9144000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 Box 6"/>
          <p:cNvSpPr txBox="1">
            <a:spLocks noChangeArrowheads="1"/>
          </p:cNvSpPr>
          <p:nvPr/>
        </p:nvSpPr>
        <p:spPr bwMode="auto">
          <a:xfrm>
            <a:off x="3687763" y="3524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>
              <a:cs typeface="Arial Unicode MS" pitchFamily="34" charset="-128"/>
            </a:endParaRPr>
          </a:p>
        </p:txBody>
      </p:sp>
      <p:sp>
        <p:nvSpPr>
          <p:cNvPr id="18440" name="Text Box 7"/>
          <p:cNvSpPr txBox="1">
            <a:spLocks noChangeArrowheads="1"/>
          </p:cNvSpPr>
          <p:nvPr/>
        </p:nvSpPr>
        <p:spPr bwMode="auto">
          <a:xfrm>
            <a:off x="971550" y="1628775"/>
            <a:ext cx="2470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cs typeface="Arial Unicode MS" pitchFamily="34" charset="-128"/>
              </a:rPr>
              <a:t>INFN Design (Type III)</a:t>
            </a:r>
          </a:p>
        </p:txBody>
      </p:sp>
      <p:sp>
        <p:nvSpPr>
          <p:cNvPr id="18441" name="Text Box 8"/>
          <p:cNvSpPr txBox="1">
            <a:spLocks noChangeArrowheads="1"/>
          </p:cNvSpPr>
          <p:nvPr/>
        </p:nvSpPr>
        <p:spPr bwMode="auto">
          <a:xfrm>
            <a:off x="6084888" y="1700213"/>
            <a:ext cx="1416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cs typeface="Arial Unicode MS" pitchFamily="34" charset="-128"/>
              </a:rPr>
              <a:t>KEK Design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B87B944-E194-4E0A-9DE1-1A082A56E8C0}" type="datetime1">
              <a:rPr lang="it-IT" smtClean="0"/>
              <a:pPr/>
              <a:t>06/12/2011</a:t>
            </a:fld>
            <a:endParaRPr lang="en-US" smtClean="0"/>
          </a:p>
        </p:txBody>
      </p:sp>
      <p:sp>
        <p:nvSpPr>
          <p:cNvPr id="20482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TTC 2011, Beijing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D6EE60-80FF-416B-8B9D-A20556CBA3BD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0484" name="Slide Number Placeholder 3"/>
          <p:cNvSpPr txBox="1">
            <a:spLocks noGrp="1"/>
          </p:cNvSpPr>
          <p:nvPr/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D41F57A-07DF-4B00-858B-A23F14772F06}" type="slidenum">
              <a:rPr lang="en-US" sz="1400">
                <a:cs typeface="Arial Unicode MS" pitchFamily="34" charset="-128"/>
              </a:rPr>
              <a:pPr algn="r"/>
              <a:t>4</a:t>
            </a:fld>
            <a:endParaRPr lang="en-US" sz="1400">
              <a:cs typeface="Arial Unicode MS" pitchFamily="34" charset="-128"/>
            </a:endParaRPr>
          </a:p>
        </p:txBody>
      </p:sp>
      <p:graphicFrame>
        <p:nvGraphicFramePr>
          <p:cNvPr id="73842" name="Group 114"/>
          <p:cNvGraphicFramePr>
            <a:graphicFrameLocks noGrp="1"/>
          </p:cNvGraphicFramePr>
          <p:nvPr/>
        </p:nvGraphicFramePr>
        <p:xfrm>
          <a:off x="250825" y="188913"/>
          <a:ext cx="8675688" cy="6121400"/>
        </p:xfrm>
        <a:graphic>
          <a:graphicData uri="http://schemas.openxmlformats.org/drawingml/2006/table">
            <a:tbl>
              <a:tblPr/>
              <a:tblGrid>
                <a:gridCol w="755650"/>
                <a:gridCol w="3671888"/>
                <a:gridCol w="2305050"/>
                <a:gridCol w="1943100"/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9DA2B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34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9DA2B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S</a:t>
                      </a:r>
                      <a:r>
                        <a:rPr kumimoji="1" lang="it-IT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9DA2B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tatic load evaluations</a:t>
                      </a:r>
                      <a:endParaRPr kumimoji="1" lang="ja-JP" altLang="ja-JP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9DA2B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68400" marR="684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34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9DA2B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Module-A, </a:t>
                      </a:r>
                      <a:br>
                        <a:rPr kumimoji="1" lang="en-GB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9DA2B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</a:br>
                      <a:r>
                        <a:rPr kumimoji="1" lang="en-GB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9DA2B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[W]</a:t>
                      </a:r>
                      <a:endParaRPr kumimoji="1" lang="ja-JP" altLang="ja-JP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9DA2B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34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9DA2B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Module-C,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9DA2B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[W]</a:t>
                      </a:r>
                      <a:endParaRPr kumimoji="1" lang="ja-JP" altLang="ja-JP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9DA2B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346C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9DA2B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2K</a:t>
                      </a:r>
                      <a:endParaRPr kumimoji="1" lang="ja-JP" altLang="ja-JP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9DA2B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34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Thermal radiation</a:t>
                      </a:r>
                      <a:endParaRPr kumimoji="1" lang="ja-JP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A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~0.0</a:t>
                      </a:r>
                      <a:endParaRPr kumimoji="1" lang="ja-JP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A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~0.0</a:t>
                      </a:r>
                      <a:endParaRPr kumimoji="1" lang="ja-JP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A2B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GB" altLang="ja-JP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9DA2B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34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4 input couplers</a:t>
                      </a:r>
                      <a:endParaRPr kumimoji="1" lang="ja-JP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A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0.29</a:t>
                      </a:r>
                      <a:endParaRPr kumimoji="1" lang="ja-JP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A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0.08</a:t>
                      </a:r>
                      <a:endParaRPr kumimoji="1" lang="ja-JP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A2B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GB" altLang="ja-JP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9DA2B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34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HOM RF, Piezo cables</a:t>
                      </a:r>
                      <a:endParaRPr kumimoji="1" lang="ja-JP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A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2.1</a:t>
                      </a:r>
                      <a:endParaRPr kumimoji="1" lang="ja-JP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A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0.71</a:t>
                      </a:r>
                      <a:endParaRPr kumimoji="1" lang="ja-JP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A2B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GB" altLang="ja-JP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9DA2B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34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4 tuner driving shafts</a:t>
                      </a:r>
                      <a:endParaRPr kumimoji="1" lang="ja-JP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A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0.48</a:t>
                      </a:r>
                      <a:endParaRPr kumimoji="1" lang="ja-JP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A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NA</a:t>
                      </a:r>
                      <a:endParaRPr kumimoji="1" lang="ja-JP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A2B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GB" altLang="ja-JP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9DA2B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34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Temp. sensor wires</a:t>
                      </a:r>
                      <a:endParaRPr kumimoji="1" lang="ja-JP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A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0.18</a:t>
                      </a:r>
                      <a:endParaRPr kumimoji="1" lang="ja-JP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A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0.18</a:t>
                      </a:r>
                      <a:endParaRPr kumimoji="1" lang="ja-JP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A2B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GB" altLang="ja-JP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9DA2B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34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WPM, Pin diodes wires</a:t>
                      </a:r>
                      <a:endParaRPr kumimoji="1" lang="ja-JP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A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1.72</a:t>
                      </a:r>
                      <a:endParaRPr kumimoji="1" lang="ja-JP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A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0.82</a:t>
                      </a:r>
                      <a:endParaRPr kumimoji="1" lang="ja-JP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A2B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GB" altLang="ja-JP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9DA2B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34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WPM connection pipe</a:t>
                      </a:r>
                      <a:endParaRPr kumimoji="1" lang="ja-JP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A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0.17</a:t>
                      </a:r>
                      <a:endParaRPr kumimoji="1" lang="ja-JP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A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~0.0</a:t>
                      </a:r>
                      <a:endParaRPr kumimoji="1" lang="ja-JP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A2B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GB" altLang="ja-JP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9DA2B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34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2 support posts</a:t>
                      </a:r>
                      <a:endParaRPr kumimoji="1" lang="ja-JP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A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0.25</a:t>
                      </a:r>
                      <a:endParaRPr kumimoji="1" lang="ja-JP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A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0.25</a:t>
                      </a:r>
                      <a:endParaRPr kumimoji="1" lang="ja-JP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A2B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GB" altLang="ja-JP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9DA2B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34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Beam pipe</a:t>
                      </a:r>
                      <a:endParaRPr kumimoji="1" lang="ja-JP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A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0.02</a:t>
                      </a:r>
                      <a:endParaRPr kumimoji="1" lang="ja-JP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A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&lt;0.01</a:t>
                      </a:r>
                      <a:endParaRPr kumimoji="1" lang="ja-JP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A2B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GB" altLang="ja-JP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9DA2B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34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346C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Total</a:t>
                      </a:r>
                      <a:endParaRPr kumimoji="1" lang="ja-JP" altLang="ja-JP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23346C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A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346C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5.2</a:t>
                      </a:r>
                      <a:endParaRPr kumimoji="1" lang="ja-JP" altLang="ja-JP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23346C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A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346C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2.1</a:t>
                      </a:r>
                      <a:endParaRPr kumimoji="1" lang="ja-JP" altLang="ja-JP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23346C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A2B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9DA2B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5K</a:t>
                      </a:r>
                      <a:endParaRPr kumimoji="1" lang="ja-JP" altLang="ja-JP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9DA2B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34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Thermal radiation</a:t>
                      </a:r>
                      <a:endParaRPr kumimoji="1" lang="ja-JP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A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0.66</a:t>
                      </a:r>
                      <a:endParaRPr kumimoji="1" lang="ja-JP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A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0.68</a:t>
                      </a:r>
                      <a:endParaRPr kumimoji="1" lang="ja-JP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A2B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GB" altLang="ja-JP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9DA2B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34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4 input couplers</a:t>
                      </a:r>
                      <a:endParaRPr kumimoji="1" lang="ja-JP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A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4.00</a:t>
                      </a:r>
                      <a:endParaRPr kumimoji="1" lang="ja-JP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A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0.92</a:t>
                      </a:r>
                      <a:endParaRPr kumimoji="1" lang="ja-JP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A2B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GB" altLang="ja-JP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9DA2B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34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2 support posts</a:t>
                      </a:r>
                      <a:endParaRPr kumimoji="1" lang="ja-JP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A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1.54</a:t>
                      </a:r>
                      <a:endParaRPr kumimoji="1" lang="ja-JP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A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1.54</a:t>
                      </a:r>
                      <a:endParaRPr kumimoji="1" lang="ja-JP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A2B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GB" altLang="ja-JP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9DA2B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34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Beam pipe</a:t>
                      </a:r>
                      <a:endParaRPr kumimoji="1" lang="ja-JP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A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0.1</a:t>
                      </a:r>
                      <a:endParaRPr kumimoji="1" lang="ja-JP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A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0.05</a:t>
                      </a:r>
                      <a:endParaRPr kumimoji="1" lang="ja-JP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A2B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GB" altLang="ja-JP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9DA2B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34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Sensor wires</a:t>
                      </a:r>
                      <a:endParaRPr kumimoji="1" lang="ja-JP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A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0.9</a:t>
                      </a:r>
                      <a:endParaRPr kumimoji="1" lang="ja-JP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A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0.9</a:t>
                      </a:r>
                      <a:endParaRPr kumimoji="1" lang="ja-JP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A2B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GB" altLang="ja-JP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9DA2B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34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346C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Total</a:t>
                      </a:r>
                      <a:endParaRPr kumimoji="1" lang="ja-JP" altLang="ja-JP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23346C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A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346C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7.2</a:t>
                      </a:r>
                      <a:endParaRPr kumimoji="1" lang="ja-JP" altLang="ja-JP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23346C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A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346C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4.1</a:t>
                      </a:r>
                      <a:endParaRPr kumimoji="1" lang="ja-JP" altLang="ja-JP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23346C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A2B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9DA2B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80K</a:t>
                      </a:r>
                      <a:endParaRPr kumimoji="1" lang="ja-JP" altLang="ja-JP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9DA2B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34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Thermal radiation</a:t>
                      </a:r>
                      <a:endParaRPr kumimoji="1" lang="ja-JP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A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16.6</a:t>
                      </a:r>
                      <a:endParaRPr kumimoji="1" lang="ja-JP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A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15.9</a:t>
                      </a:r>
                      <a:endParaRPr kumimoji="1" lang="ja-JP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A2B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GB" altLang="ja-JP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9DA2B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34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4 input couplers</a:t>
                      </a:r>
                      <a:endParaRPr kumimoji="1" lang="ja-JP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A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9.60</a:t>
                      </a:r>
                      <a:endParaRPr kumimoji="1" lang="ja-JP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A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7.28</a:t>
                      </a:r>
                      <a:endParaRPr kumimoji="1" lang="ja-JP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A2B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GB" altLang="ja-JP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9DA2B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34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2 support posts</a:t>
                      </a:r>
                      <a:endParaRPr kumimoji="1" lang="ja-JP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A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10.78</a:t>
                      </a:r>
                      <a:endParaRPr kumimoji="1" lang="ja-JP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A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10.78</a:t>
                      </a:r>
                      <a:endParaRPr kumimoji="1" lang="ja-JP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A2B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GB" altLang="ja-JP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9DA2B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34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RF cables</a:t>
                      </a:r>
                      <a:endParaRPr kumimoji="1" lang="ja-JP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A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6.88</a:t>
                      </a:r>
                      <a:endParaRPr kumimoji="1" lang="ja-JP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A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1.30</a:t>
                      </a:r>
                      <a:endParaRPr kumimoji="1" lang="ja-JP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A2B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GB" altLang="ja-JP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9DA2B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34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Beam pipe</a:t>
                      </a:r>
                      <a:endParaRPr kumimoji="1" lang="ja-JP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A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0.37</a:t>
                      </a:r>
                      <a:endParaRPr kumimoji="1" lang="ja-JP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A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0.10</a:t>
                      </a:r>
                      <a:endParaRPr kumimoji="1" lang="ja-JP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A2B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GB" altLang="ja-JP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9DA2B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34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Sensor wires</a:t>
                      </a:r>
                      <a:endParaRPr kumimoji="1" lang="ja-JP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A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0.08</a:t>
                      </a:r>
                      <a:endParaRPr kumimoji="1" lang="ja-JP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A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0.08</a:t>
                      </a:r>
                      <a:endParaRPr kumimoji="1" lang="ja-JP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A2B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GB" altLang="ja-JP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9DA2B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34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346C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Total</a:t>
                      </a:r>
                      <a:endParaRPr kumimoji="1" lang="ja-JP" altLang="ja-JP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23346C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A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346C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44.3</a:t>
                      </a:r>
                      <a:endParaRPr kumimoji="1" lang="ja-JP" altLang="ja-JP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23346C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A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346C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35.3</a:t>
                      </a:r>
                      <a:endParaRPr kumimoji="1" lang="ja-JP" altLang="ja-JP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23346C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A2B"/>
                    </a:solidFill>
                  </a:tcPr>
                </a:tc>
              </a:tr>
            </a:tbl>
          </a:graphicData>
        </a:graphic>
      </p:graphicFrame>
      <p:sp>
        <p:nvSpPr>
          <p:cNvPr id="20593" name="Text Box 115"/>
          <p:cNvSpPr txBox="1">
            <a:spLocks noChangeArrowheads="1"/>
          </p:cNvSpPr>
          <p:nvPr/>
        </p:nvSpPr>
        <p:spPr bwMode="auto">
          <a:xfrm rot="-3713919">
            <a:off x="2235201" y="2725737"/>
            <a:ext cx="38655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800">
                <a:solidFill>
                  <a:srgbClr val="FF3300"/>
                </a:solidFill>
                <a:cs typeface="Arial Unicode MS" pitchFamily="34" charset="-128"/>
              </a:rPr>
              <a:t>Heat Load Assesments</a:t>
            </a:r>
            <a:endParaRPr lang="en-US" sz="2800">
              <a:solidFill>
                <a:srgbClr val="FF3300"/>
              </a:solidFill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049A201-88D8-4B6D-9B9A-B5508F592E0C}" type="datetime1">
              <a:rPr lang="it-IT" smtClean="0"/>
              <a:pPr/>
              <a:t>06/12/2011</a:t>
            </a:fld>
            <a:endParaRPr lang="en-US" smtClean="0"/>
          </a:p>
        </p:txBody>
      </p:sp>
      <p:sp>
        <p:nvSpPr>
          <p:cNvPr id="22530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TTC 2011, Beijing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8C8A6A-DEE2-40BA-91F9-195583BE28A2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Static Measurements</a:t>
            </a:r>
          </a:p>
        </p:txBody>
      </p:sp>
      <p:sp>
        <p:nvSpPr>
          <p:cNvPr id="22533" name="テキスト ボックス 7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/>
            <a:r>
              <a:rPr lang="en-GB" altLang="ja-JP" b="1" smtClean="0">
                <a:ea typeface="ＭＳ Ｐゴシック"/>
                <a:cs typeface="ＭＳ Ｐゴシック"/>
              </a:rPr>
              <a:t>Static loss measurement at 2 K</a:t>
            </a:r>
            <a:r>
              <a:rPr lang="en-GB" altLang="ja-JP" smtClean="0">
                <a:ea typeface="ＭＳ Ｐゴシック"/>
                <a:cs typeface="ＭＳ Ｐゴシック"/>
              </a:rPr>
              <a:t> </a:t>
            </a:r>
          </a:p>
          <a:p>
            <a:pPr marL="914400" lvl="1" indent="-457200" eaLnBrk="1" hangingPunct="1"/>
            <a:r>
              <a:rPr lang="en-GB" altLang="ja-JP" smtClean="0">
                <a:solidFill>
                  <a:schemeClr val="folHlink"/>
                </a:solidFill>
                <a:ea typeface="ＭＳ Ｐゴシック"/>
                <a:cs typeface="ＭＳ Ｐゴシック"/>
              </a:rPr>
              <a:t>Evaporation rate</a:t>
            </a:r>
            <a:r>
              <a:rPr lang="en-GB" altLang="ja-JP" smtClean="0">
                <a:ea typeface="ＭＳ Ｐゴシック"/>
                <a:cs typeface="ＭＳ Ｐゴシック"/>
              </a:rPr>
              <a:t> of LHe in the 8 vessels</a:t>
            </a:r>
          </a:p>
          <a:p>
            <a:pPr marL="1371600" lvl="2" indent="-457200" eaLnBrk="1" hangingPunct="1"/>
            <a:r>
              <a:rPr lang="en-GB" altLang="ja-JP" smtClean="0">
                <a:ea typeface="ＭＳ Ｐゴシック"/>
                <a:cs typeface="ＭＳ Ｐゴシック"/>
              </a:rPr>
              <a:t>Evaporation of LHe= 6.87 m</a:t>
            </a:r>
            <a:r>
              <a:rPr lang="en-GB" altLang="ja-JP" baseline="30000" smtClean="0">
                <a:ea typeface="ＭＳ Ｐゴシック"/>
                <a:cs typeface="ＭＳ Ｐゴシック"/>
              </a:rPr>
              <a:t>3</a:t>
            </a:r>
            <a:r>
              <a:rPr lang="en-GB" altLang="ja-JP" smtClean="0">
                <a:ea typeface="ＭＳ Ｐゴシック"/>
                <a:cs typeface="ＭＳ Ｐゴシック"/>
              </a:rPr>
              <a:t>/h (= 0.314 g/s at latent heat 23.045 J/g at T=2.0 K)</a:t>
            </a:r>
          </a:p>
          <a:p>
            <a:pPr marL="457200" indent="-457200" eaLnBrk="1" hangingPunct="1"/>
            <a:r>
              <a:rPr lang="en-GB" altLang="ja-JP" b="1" smtClean="0">
                <a:ea typeface="ＭＳ Ｐゴシック"/>
                <a:cs typeface="ＭＳ Ｐゴシック"/>
              </a:rPr>
              <a:t>Static loss at 5 K and 80 K</a:t>
            </a:r>
            <a:r>
              <a:rPr lang="en-GB" altLang="ja-JP" smtClean="0">
                <a:ea typeface="ＭＳ Ｐゴシック"/>
                <a:cs typeface="ＭＳ Ｐゴシック"/>
              </a:rPr>
              <a:t> </a:t>
            </a:r>
          </a:p>
          <a:p>
            <a:pPr marL="914400" lvl="1" indent="-457200" eaLnBrk="1" hangingPunct="1"/>
            <a:r>
              <a:rPr lang="en-GB" altLang="ja-JP" smtClean="0">
                <a:ea typeface="ＭＳ Ｐゴシック"/>
                <a:cs typeface="ＭＳ Ｐゴシック"/>
              </a:rPr>
              <a:t>Measuring </a:t>
            </a:r>
            <a:r>
              <a:rPr lang="en-GB" altLang="ja-JP" smtClean="0">
                <a:solidFill>
                  <a:schemeClr val="folHlink"/>
                </a:solidFill>
                <a:ea typeface="ＭＳ Ｐゴシック"/>
                <a:cs typeface="ＭＳ Ｐゴシック"/>
              </a:rPr>
              <a:t>temperature rises</a:t>
            </a:r>
            <a:r>
              <a:rPr lang="en-GB" altLang="ja-JP" smtClean="0">
                <a:ea typeface="ＭＳ Ｐゴシック"/>
                <a:cs typeface="ＭＳ Ｐゴシック"/>
              </a:rPr>
              <a:t> (</a:t>
            </a:r>
            <a:r>
              <a:rPr lang="en-GB" altLang="ja-JP" smtClean="0">
                <a:solidFill>
                  <a:schemeClr val="folHlink"/>
                </a:solidFill>
                <a:ea typeface="ＭＳ Ｐゴシック"/>
                <a:cs typeface="ＭＳ Ｐゴシック"/>
              </a:rPr>
              <a:t>enthalpy rise</a:t>
            </a:r>
            <a:r>
              <a:rPr lang="en-GB" altLang="ja-JP" smtClean="0">
                <a:ea typeface="ＭＳ Ｐゴシック"/>
                <a:cs typeface="ＭＳ Ｐゴシック"/>
              </a:rPr>
              <a:t>) of the shields at 5K and 80 K after stopping the LHe and LN2 flow</a:t>
            </a:r>
          </a:p>
          <a:p>
            <a:pPr marL="1371600" lvl="2" indent="-457200" eaLnBrk="1" hangingPunct="1"/>
            <a:r>
              <a:rPr lang="en-GB" altLang="ja-JP" smtClean="0">
                <a:ea typeface="ＭＳ Ｐゴシック"/>
                <a:cs typeface="ＭＳ Ｐゴシック"/>
              </a:rPr>
              <a:t>15 PtCo thermometers (on 5 K shield) and 13 Type-T thermocouples ( on 80 K shield) for each module</a:t>
            </a:r>
          </a:p>
        </p:txBody>
      </p:sp>
      <p:sp>
        <p:nvSpPr>
          <p:cNvPr id="22534" name="Slide Number Placeholder 5"/>
          <p:cNvSpPr txBox="1">
            <a:spLocks noGrp="1"/>
          </p:cNvSpPr>
          <p:nvPr/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15295D9-4FA8-44C1-92DB-925EA175C309}" type="slidenum">
              <a:rPr lang="en-US" sz="1400">
                <a:cs typeface="Arial Unicode MS" pitchFamily="34" charset="-128"/>
              </a:rPr>
              <a:pPr algn="r"/>
              <a:t>5</a:t>
            </a:fld>
            <a:endParaRPr lang="en-US" sz="1400"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B593386-5E10-44E1-B65B-84148AC76853}" type="datetime1">
              <a:rPr lang="it-IT" smtClean="0"/>
              <a:pPr/>
              <a:t>06/12/2011</a:t>
            </a:fld>
            <a:endParaRPr lang="en-US" smtClean="0"/>
          </a:p>
        </p:txBody>
      </p:sp>
      <p:sp>
        <p:nvSpPr>
          <p:cNvPr id="24578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TTC 2011, Beijing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A89D5-07A1-4F25-AAAD-1EC05A54A6BD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 K circuit</a:t>
            </a:r>
          </a:p>
        </p:txBody>
      </p:sp>
      <p:sp>
        <p:nvSpPr>
          <p:cNvPr id="24581" name="Slide Number Placeholder 4"/>
          <p:cNvSpPr txBox="1">
            <a:spLocks noGrp="1"/>
          </p:cNvSpPr>
          <p:nvPr/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6616346-B641-43F1-AD0E-A95AED3F5D6D}" type="slidenum">
              <a:rPr lang="en-US" sz="1400">
                <a:cs typeface="Arial Unicode MS" pitchFamily="34" charset="-128"/>
              </a:rPr>
              <a:pPr algn="r"/>
              <a:t>6</a:t>
            </a:fld>
            <a:endParaRPr lang="en-US" sz="1400">
              <a:cs typeface="Arial Unicode MS" pitchFamily="34" charset="-128"/>
            </a:endParaRPr>
          </a:p>
        </p:txBody>
      </p:sp>
      <p:pic>
        <p:nvPicPr>
          <p:cNvPr id="24582" name="Picture 31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2420938"/>
            <a:ext cx="6480175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テキスト ボックス 71"/>
          <p:cNvSpPr txBox="1">
            <a:spLocks noChangeArrowheads="1"/>
          </p:cNvSpPr>
          <p:nvPr/>
        </p:nvSpPr>
        <p:spPr bwMode="auto">
          <a:xfrm>
            <a:off x="250825" y="1196975"/>
            <a:ext cx="66976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ja-JP" sz="2400">
                <a:ea typeface="SimSun"/>
                <a:cs typeface="SimSun"/>
              </a:rPr>
              <a:t>Static loss measurements at </a:t>
            </a:r>
            <a:r>
              <a:rPr lang="en-GB" altLang="ja-JP" sz="2400" b="1">
                <a:solidFill>
                  <a:srgbClr val="CC3300"/>
                </a:solidFill>
                <a:ea typeface="SimSun"/>
                <a:cs typeface="SimSun"/>
              </a:rPr>
              <a:t>2 K</a:t>
            </a:r>
            <a:r>
              <a:rPr lang="en-GB" altLang="ja-JP" sz="2400">
                <a:solidFill>
                  <a:srgbClr val="CC3300"/>
                </a:solidFill>
                <a:ea typeface="SimSun"/>
                <a:cs typeface="SimSun"/>
              </a:rPr>
              <a:t>:</a:t>
            </a:r>
            <a:r>
              <a:rPr lang="en-GB" altLang="ja-JP" sz="2400">
                <a:ea typeface="SimSun"/>
                <a:cs typeface="SimSun"/>
              </a:rPr>
              <a:t> </a:t>
            </a:r>
          </a:p>
          <a:p>
            <a:r>
              <a:rPr lang="en-GB" altLang="ja-JP" sz="2400">
                <a:ea typeface="SimSun"/>
                <a:cs typeface="SimSun"/>
              </a:rPr>
              <a:t>flow rate of He=F102, pressure of 2K He=P104, </a:t>
            </a:r>
          </a:p>
          <a:p>
            <a:r>
              <a:rPr lang="en-GB" altLang="ja-JP" sz="2400">
                <a:ea typeface="SimSun"/>
                <a:cs typeface="SimSun"/>
              </a:rPr>
              <a:t>T of cavity vessels =MC-C1~C4, MA-C1~C4.</a:t>
            </a:r>
            <a:endParaRPr lang="ja-JP" altLang="ja-JP" sz="2400">
              <a:ea typeface="SimSun"/>
              <a:cs typeface="SimSu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31687CA-EFAD-4BA6-9BEC-DD4B8221C28C}" type="datetime1">
              <a:rPr lang="it-IT" smtClean="0"/>
              <a:pPr/>
              <a:t>06/12/2011</a:t>
            </a:fld>
            <a:endParaRPr lang="en-US" smtClean="0"/>
          </a:p>
        </p:txBody>
      </p:sp>
      <p:sp>
        <p:nvSpPr>
          <p:cNvPr id="26626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TTC 2011, Beijing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07D76E-9E97-42DD-A12D-5F79B3D602BE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5 K shields</a:t>
            </a:r>
          </a:p>
        </p:txBody>
      </p:sp>
      <p:sp>
        <p:nvSpPr>
          <p:cNvPr id="26629" name="Date Placeholder 2"/>
          <p:cNvSpPr txBox="1">
            <a:spLocks noGrp="1"/>
          </p:cNvSpPr>
          <p:nvPr/>
        </p:nvSpPr>
        <p:spPr bwMode="auto">
          <a:xfrm>
            <a:off x="381000" y="64008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>
                <a:cs typeface="Arial Unicode MS" pitchFamily="34" charset="-128"/>
              </a:rPr>
              <a:t>9/26/2011</a:t>
            </a:r>
          </a:p>
        </p:txBody>
      </p:sp>
      <p:sp>
        <p:nvSpPr>
          <p:cNvPr id="26630" name="Slide Number Placeholder 4"/>
          <p:cNvSpPr txBox="1">
            <a:spLocks noGrp="1"/>
          </p:cNvSpPr>
          <p:nvPr/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7901B38-C399-418A-B76B-42FD8D693FB0}" type="slidenum">
              <a:rPr lang="en-US" sz="1400">
                <a:cs typeface="Arial Unicode MS" pitchFamily="34" charset="-128"/>
              </a:rPr>
              <a:pPr algn="r"/>
              <a:t>7</a:t>
            </a:fld>
            <a:endParaRPr lang="en-US" sz="1400">
              <a:cs typeface="Arial Unicode MS" pitchFamily="34" charset="-128"/>
            </a:endParaRPr>
          </a:p>
        </p:txBody>
      </p:sp>
      <p:pic>
        <p:nvPicPr>
          <p:cNvPr id="26631" name="Picture 3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341438"/>
            <a:ext cx="8388350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AutoShape 8"/>
          <p:cNvSpPr>
            <a:spLocks/>
          </p:cNvSpPr>
          <p:nvPr/>
        </p:nvSpPr>
        <p:spPr bwMode="auto">
          <a:xfrm rot="-5400000">
            <a:off x="5146675" y="4149725"/>
            <a:ext cx="288925" cy="3311525"/>
          </a:xfrm>
          <a:prstGeom prst="leftBrace">
            <a:avLst>
              <a:gd name="adj1" fmla="val 9551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10784EE-5D96-494E-B5C3-6B20C631F5CD}" type="datetime1">
              <a:rPr lang="it-IT" smtClean="0"/>
              <a:pPr/>
              <a:t>06/12/2011</a:t>
            </a:fld>
            <a:endParaRPr lang="en-US" smtClean="0"/>
          </a:p>
        </p:txBody>
      </p:sp>
      <p:sp>
        <p:nvSpPr>
          <p:cNvPr id="2867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TTC 2011, Beijing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01F7CA-5CB2-4A64-92E8-6AE30209EEF1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80 K shields</a:t>
            </a:r>
          </a:p>
        </p:txBody>
      </p:sp>
      <p:sp>
        <p:nvSpPr>
          <p:cNvPr id="28677" name="Slide Number Placeholder 4"/>
          <p:cNvSpPr txBox="1">
            <a:spLocks noGrp="1"/>
          </p:cNvSpPr>
          <p:nvPr/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43ED152-2C0E-44F2-AFF8-AD2A429519B5}" type="slidenum">
              <a:rPr lang="en-US" sz="1400">
                <a:cs typeface="Arial Unicode MS" pitchFamily="34" charset="-128"/>
              </a:rPr>
              <a:pPr algn="r"/>
              <a:t>8</a:t>
            </a:fld>
            <a:endParaRPr lang="en-US" sz="1400">
              <a:cs typeface="Arial Unicode MS" pitchFamily="34" charset="-128"/>
            </a:endParaRPr>
          </a:p>
        </p:txBody>
      </p:sp>
      <p:pic>
        <p:nvPicPr>
          <p:cNvPr id="28678" name="Picture 3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557338"/>
            <a:ext cx="7991475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AutoShape 7"/>
          <p:cNvSpPr>
            <a:spLocks/>
          </p:cNvSpPr>
          <p:nvPr/>
        </p:nvSpPr>
        <p:spPr bwMode="auto">
          <a:xfrm rot="-5400000">
            <a:off x="2771775" y="4941888"/>
            <a:ext cx="288925" cy="1584325"/>
          </a:xfrm>
          <a:prstGeom prst="leftBrace">
            <a:avLst>
              <a:gd name="adj1" fmla="val 4569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C6F233C-2CC1-4FEB-B2DD-7A7E94232894}" type="datetime1">
              <a:rPr lang="it-IT" smtClean="0"/>
              <a:pPr/>
              <a:t>06/12/2011</a:t>
            </a:fld>
            <a:endParaRPr lang="en-US" smtClean="0"/>
          </a:p>
        </p:txBody>
      </p:sp>
      <p:sp>
        <p:nvSpPr>
          <p:cNvPr id="30722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TTC 2011, Beijing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C0903C-A9CE-4F70-8567-A60216994A5F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Estimation vs. Measurements</a:t>
            </a:r>
          </a:p>
        </p:txBody>
      </p:sp>
      <p:sp>
        <p:nvSpPr>
          <p:cNvPr id="30725" name="Rectangle 26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2908300"/>
          </a:xfrm>
        </p:spPr>
        <p:txBody>
          <a:bodyPr/>
          <a:lstStyle/>
          <a:p>
            <a:pPr eaLnBrk="1" hangingPunct="1"/>
            <a:r>
              <a:rPr lang="en-US" smtClean="0"/>
              <a:t>Comparison of the estimated (in parenthesis) static heat loads vs. the measured values at S1 Global</a:t>
            </a:r>
          </a:p>
          <a:p>
            <a:pPr eaLnBrk="1" hangingPunct="1"/>
            <a:endParaRPr lang="it-IT" smtClean="0"/>
          </a:p>
          <a:p>
            <a:pPr eaLnBrk="1" hangingPunct="1"/>
            <a:endParaRPr lang="it-IT" smtClean="0"/>
          </a:p>
          <a:p>
            <a:pPr eaLnBrk="1" hangingPunct="1"/>
            <a:endParaRPr lang="it-IT" smtClean="0"/>
          </a:p>
          <a:p>
            <a:pPr eaLnBrk="1" hangingPunct="1"/>
            <a:endParaRPr lang="it-IT" smtClean="0"/>
          </a:p>
          <a:p>
            <a:pPr eaLnBrk="1" hangingPunct="1"/>
            <a:r>
              <a:rPr lang="it-IT" smtClean="0"/>
              <a:t>Static losses are evaluated to a fairly good approximation</a:t>
            </a:r>
            <a:endParaRPr lang="en-US" smtClean="0"/>
          </a:p>
        </p:txBody>
      </p:sp>
      <p:sp>
        <p:nvSpPr>
          <p:cNvPr id="30726" name="Slide Number Placeholder 5"/>
          <p:cNvSpPr txBox="1">
            <a:spLocks noGrp="1"/>
          </p:cNvSpPr>
          <p:nvPr/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AF1D6CB-778E-49C9-A470-C1242AFF7E82}" type="slidenum">
              <a:rPr lang="en-US" sz="1400">
                <a:cs typeface="Arial Unicode MS" pitchFamily="34" charset="-128"/>
              </a:rPr>
              <a:pPr algn="r"/>
              <a:t>9</a:t>
            </a:fld>
            <a:endParaRPr lang="en-US" sz="1400">
              <a:cs typeface="Arial Unicode MS" pitchFamily="34" charset="-128"/>
            </a:endParaRPr>
          </a:p>
        </p:txBody>
      </p:sp>
      <p:graphicFrame>
        <p:nvGraphicFramePr>
          <p:cNvPr id="82949" name="Group 5"/>
          <p:cNvGraphicFramePr>
            <a:graphicFrameLocks noGrp="1"/>
          </p:cNvGraphicFramePr>
          <p:nvPr/>
        </p:nvGraphicFramePr>
        <p:xfrm>
          <a:off x="323850" y="3084513"/>
          <a:ext cx="8415338" cy="1712912"/>
        </p:xfrm>
        <a:graphic>
          <a:graphicData uri="http://schemas.openxmlformats.org/drawingml/2006/table">
            <a:tbl>
              <a:tblPr/>
              <a:tblGrid>
                <a:gridCol w="1671638"/>
                <a:gridCol w="3371850"/>
                <a:gridCol w="337185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9DA2B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34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9DA2B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Module-A</a:t>
                      </a:r>
                      <a:endParaRPr kumimoji="1" lang="ja-JP" altLang="ja-JP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9DA2B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34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9DA2B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Module-C</a:t>
                      </a:r>
                      <a:endParaRPr kumimoji="1" lang="ja-JP" altLang="ja-JP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9DA2B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346C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9DA2B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2K</a:t>
                      </a:r>
                      <a:endParaRPr kumimoji="1" lang="ja-JP" altLang="ja-JP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9DA2B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346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7.2 W</a:t>
                      </a:r>
                      <a:r>
                        <a:rPr kumimoji="1" lang="en-GB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 </a:t>
                      </a:r>
                      <a:r>
                        <a:rPr kumimoji="1" lang="en-GB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    [ 6.8  W ],+6%</a:t>
                      </a:r>
                      <a:endParaRPr kumimoji="1" lang="ja-JP" altLang="ja-JP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A2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9DA2B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5K</a:t>
                      </a:r>
                      <a:endParaRPr kumimoji="1" lang="ja-JP" altLang="ja-JP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9DA2B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34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346C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7.3 W</a:t>
                      </a:r>
                      <a:r>
                        <a:rPr kumimoji="1" lang="en-GB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     </a:t>
                      </a:r>
                      <a:r>
                        <a:rPr kumimoji="1" lang="en-GB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[ 7.2 W ],+1%</a:t>
                      </a:r>
                      <a:endParaRPr kumimoji="1" lang="ja-JP" altLang="ja-JP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A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346C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5.3 W</a:t>
                      </a:r>
                      <a:r>
                        <a:rPr kumimoji="1" lang="en-GB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     </a:t>
                      </a:r>
                      <a:r>
                        <a:rPr kumimoji="1" lang="en-GB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[ 4.1 W ],+29%</a:t>
                      </a:r>
                      <a:endParaRPr kumimoji="1" lang="ja-JP" altLang="ja-JP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A2B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9DA2B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80K</a:t>
                      </a:r>
                      <a:endParaRPr kumimoji="1" lang="ja-JP" altLang="ja-JP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9DA2B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34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346C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48.7 W</a:t>
                      </a:r>
                      <a:r>
                        <a:rPr kumimoji="1" lang="en-GB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     </a:t>
                      </a:r>
                      <a:r>
                        <a:rPr kumimoji="1" lang="en-GB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[ 44.3 W ],+10%</a:t>
                      </a:r>
                      <a:endParaRPr kumimoji="1" lang="ja-JP" altLang="ja-JP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A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ts val="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346C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34.4 W</a:t>
                      </a:r>
                      <a:r>
                        <a:rPr kumimoji="1" lang="en-GB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    </a:t>
                      </a:r>
                      <a:r>
                        <a:rPr kumimoji="1" lang="en-GB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[ 35.3 W ],-3%</a:t>
                      </a:r>
                      <a:endParaRPr kumimoji="1" lang="ja-JP" altLang="ja-JP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A2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ctr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ctr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ilc_gde_template</Template>
  <TotalTime>1030</TotalTime>
  <Words>1509</Words>
  <Application>Microsoft Office PowerPoint</Application>
  <PresentationFormat>On-screen Show (4:3)</PresentationFormat>
  <Paragraphs>538</Paragraphs>
  <Slides>25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Arial Unicode MS</vt:lpstr>
      <vt:lpstr>MS Mincho</vt:lpstr>
      <vt:lpstr>ＭＳ Ｐゴシック</vt:lpstr>
      <vt:lpstr>SimSun</vt:lpstr>
      <vt:lpstr>Times New Roman</vt:lpstr>
      <vt:lpstr>Times</vt:lpstr>
      <vt:lpstr>Blank Presentation</vt:lpstr>
      <vt:lpstr>Blank Presentation</vt:lpstr>
      <vt:lpstr>Equation</vt:lpstr>
      <vt:lpstr>5K Shield Study &amp; HL Measurements</vt:lpstr>
      <vt:lpstr>S1-Global HL Measurements</vt:lpstr>
      <vt:lpstr>Module C and Module at S1-G</vt:lpstr>
      <vt:lpstr>Slide 4</vt:lpstr>
      <vt:lpstr>Static Measurements</vt:lpstr>
      <vt:lpstr>2 K circuit</vt:lpstr>
      <vt:lpstr>5 K shields</vt:lpstr>
      <vt:lpstr>80 K shields</vt:lpstr>
      <vt:lpstr>Estimation vs. Measurements</vt:lpstr>
      <vt:lpstr>Dynamic losses: procedure</vt:lpstr>
      <vt:lpstr>Single/Multiple cavity HL Tests</vt:lpstr>
      <vt:lpstr>Simulations agreement!</vt:lpstr>
      <vt:lpstr>5 K Shield Study</vt:lpstr>
      <vt:lpstr>Type III TTF Module (STF variant)</vt:lpstr>
      <vt:lpstr>Removal of bottom shield parts</vt:lpstr>
      <vt:lpstr>Heat load measurement</vt:lpstr>
      <vt:lpstr>Measurements of 2 K load</vt:lpstr>
      <vt:lpstr>Measurements of shield loads</vt:lpstr>
      <vt:lpstr>ANSYS 3D Model</vt:lpstr>
      <vt:lpstr>Alternative cooling scheme</vt:lpstr>
      <vt:lpstr>Adoption of cooling scheme</vt:lpstr>
      <vt:lpstr>Power consumption kept constant</vt:lpstr>
      <vt:lpstr>How can it be implemented?</vt:lpstr>
      <vt:lpstr>Slide 24</vt:lpstr>
      <vt:lpstr>Summary</vt:lpstr>
    </vt:vector>
  </TitlesOfParts>
  <Company>INFN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TDR</dc:title>
  <dc:creator>Paolo Pierini</dc:creator>
  <cp:lastModifiedBy>Paolo Pierini</cp:lastModifiedBy>
  <cp:revision>32</cp:revision>
  <dcterms:created xsi:type="dcterms:W3CDTF">2011-08-24T09:32:42Z</dcterms:created>
  <dcterms:modified xsi:type="dcterms:W3CDTF">2011-12-06T03:43:09Z</dcterms:modified>
</cp:coreProperties>
</file>