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85" r:id="rId3"/>
    <p:sldId id="282" r:id="rId4"/>
    <p:sldId id="280" r:id="rId5"/>
    <p:sldId id="281" r:id="rId6"/>
    <p:sldId id="273" r:id="rId7"/>
    <p:sldId id="277" r:id="rId8"/>
    <p:sldId id="278" r:id="rId9"/>
    <p:sldId id="283" r:id="rId10"/>
    <p:sldId id="266" r:id="rId11"/>
    <p:sldId id="274" r:id="rId12"/>
    <p:sldId id="311" r:id="rId13"/>
    <p:sldId id="270" r:id="rId14"/>
    <p:sldId id="310" r:id="rId15"/>
    <p:sldId id="289" r:id="rId16"/>
    <p:sldId id="271" r:id="rId17"/>
    <p:sldId id="258" r:id="rId18"/>
    <p:sldId id="299" r:id="rId19"/>
    <p:sldId id="309" r:id="rId20"/>
    <p:sldId id="263" r:id="rId21"/>
    <p:sldId id="300" r:id="rId22"/>
    <p:sldId id="292" r:id="rId23"/>
    <p:sldId id="293" r:id="rId24"/>
    <p:sldId id="307" r:id="rId25"/>
    <p:sldId id="308" r:id="rId26"/>
    <p:sldId id="305" r:id="rId27"/>
    <p:sldId id="313" r:id="rId28"/>
    <p:sldId id="284" r:id="rId29"/>
    <p:sldId id="306" r:id="rId30"/>
    <p:sldId id="288" r:id="rId31"/>
    <p:sldId id="287" r:id="rId32"/>
    <p:sldId id="286" r:id="rId33"/>
    <p:sldId id="294" r:id="rId34"/>
    <p:sldId id="302" r:id="rId35"/>
    <p:sldId id="291" r:id="rId36"/>
    <p:sldId id="260" r:id="rId37"/>
    <p:sldId id="31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>
    <p:restoredLeft sz="15878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576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Relationship Id="rId2" Type="http://schemas.openxmlformats.org/officeDocument/2006/relationships/image" Target="../media/image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BF778-C946-F74B-8A64-CA5DA907C56E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98AD8-00B3-9D4D-ADC6-9AC5B46A0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F9A03-9333-5C4E-8129-383871A62391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3D3DE-2F76-9E4F-A882-6A0B4118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AF902-F45B-44DC-BD28-DD4094D31B24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AF902-F45B-44DC-BD28-DD4094D31B24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574AB2-3CE7-6849-A5AE-E481110191FA}" type="slidenum">
              <a:rPr lang="en-US" smtClean="0">
                <a:solidFill>
                  <a:srgbClr val="C0504D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C0504D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6D758-ACBF-EC42-A611-ECA4684B2E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17468" y="77192"/>
            <a:ext cx="803274" cy="49539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100" y="52387"/>
            <a:ext cx="673100" cy="65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df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Relationship Id="rId3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jpe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oleObject" Target="???" TargetMode="External"/><Relationship Id="rId10" Type="http://schemas.openxmlformats.org/officeDocument/2006/relationships/image" Target="../media/image13.wmf"/><Relationship Id="rId11" Type="http://schemas.openxmlformats.org/officeDocument/2006/relationships/image" Target="../media/image14.png"/><Relationship Id="rId12" Type="http://schemas.openxmlformats.org/officeDocument/2006/relationships/image" Target="../media/image15.jpeg"/><Relationship Id="rId13" Type="http://schemas.openxmlformats.org/officeDocument/2006/relationships/image" Target="../media/image16.jpeg"/><Relationship Id="rId14" Type="http://schemas.openxmlformats.org/officeDocument/2006/relationships/image" Target="../media/image17.jpeg"/><Relationship Id="rId15" Type="http://schemas.openxmlformats.org/officeDocument/2006/relationships/image" Target="../media/image18.png"/><Relationship Id="rId16" Type="http://schemas.openxmlformats.org/officeDocument/2006/relationships/image" Target="../media/image19.jpeg"/><Relationship Id="rId17" Type="http://schemas.openxmlformats.org/officeDocument/2006/relationships/image" Target="../media/image20.png"/><Relationship Id="rId18" Type="http://schemas.openxmlformats.org/officeDocument/2006/relationships/image" Target="../media/image21.jpeg"/><Relationship Id="rId19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LHeC</a:t>
            </a:r>
            <a:r>
              <a:rPr lang="en-US" dirty="0" smtClean="0"/>
              <a:t> Superconducting RF challenges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D. Schulte for the </a:t>
            </a:r>
            <a:r>
              <a:rPr lang="en-US" sz="2400" dirty="0" err="1" smtClean="0"/>
              <a:t>LHeC</a:t>
            </a:r>
            <a:r>
              <a:rPr lang="en-US" sz="2400" dirty="0" smtClean="0"/>
              <a:t> team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TTC meeting, Beijing, December 2011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5172"/>
          </a:xfrm>
        </p:spPr>
        <p:txBody>
          <a:bodyPr/>
          <a:lstStyle/>
          <a:p>
            <a:r>
              <a:rPr lang="en-US" dirty="0" err="1" smtClean="0"/>
              <a:t>LHeC</a:t>
            </a:r>
            <a:r>
              <a:rPr lang="en-US" dirty="0" smtClean="0"/>
              <a:t> Layout</a:t>
            </a:r>
            <a:endParaRPr lang="en-US" dirty="0"/>
          </a:p>
        </p:txBody>
      </p:sp>
      <p:pic>
        <p:nvPicPr>
          <p:cNvPr id="4" name="Picture 3" descr="schem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77299" y="1286455"/>
            <a:ext cx="8124535" cy="51375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3889"/>
          </a:xfrm>
        </p:spPr>
        <p:txBody>
          <a:bodyPr>
            <a:normAutofit fontScale="90000"/>
          </a:bodyPr>
          <a:lstStyle/>
          <a:p>
            <a:r>
              <a:rPr lang="en-US" dirty="0"/>
              <a:t>IP</a:t>
            </a:r>
            <a:r>
              <a:rPr lang="en-US" dirty="0" smtClean="0"/>
              <a:t> Parameters </a:t>
            </a:r>
            <a:r>
              <a:rPr lang="en-US" dirty="0"/>
              <a:t>(ERL</a:t>
            </a:r>
            <a:r>
              <a:rPr lang="en-US" dirty="0" smtClean="0"/>
              <a:t> Option</a:t>
            </a:r>
            <a:r>
              <a:rPr lang="en-US" dirty="0"/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143000"/>
          <a:ext cx="9144000" cy="3200400"/>
        </p:xfrm>
        <a:graphic>
          <a:graphicData uri="http://schemas.openxmlformats.org/drawingml/2006/table">
            <a:tbl>
              <a:tblPr/>
              <a:tblGrid>
                <a:gridCol w="4419600"/>
                <a:gridCol w="2362200"/>
                <a:gridCol w="2362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09" charset="0"/>
                        </a:rPr>
                        <a:t>protons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09" charset="0"/>
                        </a:rPr>
                        <a:t>electrons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beam energy [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GeV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7000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Luminosity [cm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-2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s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-1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]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itchFamily="-109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33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normalized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emittance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ge</a:t>
                      </a:r>
                      <a:r>
                        <a:rPr kumimoji="0" lang="en-US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x,y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 [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3.75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rms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 IP beam size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s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*</a:t>
                      </a:r>
                      <a:r>
                        <a:rPr kumimoji="0" lang="en-US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x,y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 [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7 /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bunch spacing [ns]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25 or 50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bunch population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1.7x10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2x10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3700" y="4909403"/>
            <a:ext cx="8164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Electron beam power is about 400MW &gt;&gt; 100MW consumption</a:t>
            </a:r>
          </a:p>
          <a:p>
            <a:r>
              <a:rPr lang="en-US" sz="2400" dirty="0" smtClean="0"/>
              <a:t>-&gt; energy recovery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0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Cavity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6928" y="5455319"/>
            <a:ext cx="8638471" cy="90103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595" dirty="0" smtClean="0"/>
              <a:t>721.42MHz, 1.06m, 570Ω (</a:t>
            </a:r>
            <a:r>
              <a:rPr lang="en-US" sz="2595" dirty="0" err="1" smtClean="0"/>
              <a:t>linac</a:t>
            </a:r>
            <a:r>
              <a:rPr lang="en-US" sz="2595" dirty="0" smtClean="0"/>
              <a:t> convention), 20GV/m</a:t>
            </a:r>
          </a:p>
          <a:p>
            <a:pPr marL="342900" lvl="1" indent="-342900">
              <a:buNone/>
            </a:pPr>
            <a:r>
              <a:rPr lang="en-US" sz="2595" dirty="0" smtClean="0"/>
              <a:t>Q</a:t>
            </a:r>
            <a:r>
              <a:rPr lang="en-US" sz="2595" baseline="-25000" dirty="0" smtClean="0"/>
              <a:t>0</a:t>
            </a:r>
            <a:r>
              <a:rPr lang="en-US" sz="2595" dirty="0" smtClean="0"/>
              <a:t>=2.5 10</a:t>
            </a:r>
            <a:r>
              <a:rPr lang="en-US" sz="2595" baseline="30000" dirty="0" smtClean="0"/>
              <a:t>10</a:t>
            </a:r>
            <a:r>
              <a:rPr lang="en-US" sz="2595" dirty="0" smtClean="0"/>
              <a:t> assumed, R=1.43 10</a:t>
            </a:r>
            <a:r>
              <a:rPr lang="en-US" sz="2595" baseline="30000" dirty="0" smtClean="0"/>
              <a:t>13</a:t>
            </a:r>
            <a:r>
              <a:rPr lang="en-US" sz="2595" dirty="0" smtClean="0"/>
              <a:t>Ω (ILC: R=1.04 10</a:t>
            </a:r>
            <a:r>
              <a:rPr lang="en-US" sz="2595" baseline="30000" dirty="0" smtClean="0"/>
              <a:t>13</a:t>
            </a:r>
            <a:r>
              <a:rPr lang="en-US" sz="2595" dirty="0" smtClean="0"/>
              <a:t>Ω)</a:t>
            </a:r>
          </a:p>
          <a:p>
            <a:pPr marL="342900" lvl="1" indent="-342900">
              <a:buNone/>
            </a:pPr>
            <a:endParaRPr lang="en-US" dirty="0" smtClean="0"/>
          </a:p>
          <a:p>
            <a:pPr marL="342900" lvl="1" indent="-342900">
              <a:buNone/>
            </a:pPr>
            <a:endParaRPr lang="en-US" dirty="0" smtClean="0"/>
          </a:p>
          <a:p>
            <a:pPr>
              <a:buNone/>
            </a:pP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1433277" y="818850"/>
            <a:ext cx="6460729" cy="4782380"/>
            <a:chOff x="1205345" y="613065"/>
            <a:chExt cx="6460729" cy="4782380"/>
          </a:xfrm>
        </p:grpSpPr>
        <p:pic>
          <p:nvPicPr>
            <p:cNvPr id="9" name="Picture 1" descr="G:\Departments\EN\Groups\MME\MechanicalEngineering\Ofelia.Capatina\SPL\Yellow report CDR 2011\Schematic sectional view -2.jpg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8456" y="613065"/>
              <a:ext cx="5061108" cy="478238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6762310" y="4348716"/>
              <a:ext cx="9037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Power Coupler</a:t>
              </a:r>
              <a:endParaRPr lang="en-US" sz="1400" i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08252" y="3629246"/>
              <a:ext cx="1038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Magnetic Shielding</a:t>
              </a:r>
              <a:endParaRPr lang="en-US" sz="1400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05345" y="1347514"/>
              <a:ext cx="10200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Bulk Niobium 5-cells Cavity</a:t>
              </a:r>
              <a:endParaRPr lang="en-US" sz="1400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50321" y="1132850"/>
              <a:ext cx="1782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Helium Tank</a:t>
              </a:r>
              <a:endParaRPr lang="en-US" sz="1400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75773" y="1774105"/>
              <a:ext cx="13609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HOM Coupler</a:t>
              </a:r>
              <a:endParaRPr lang="en-US" sz="1400" i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61461" y="3037365"/>
              <a:ext cx="705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Tuner</a:t>
              </a:r>
              <a:endParaRPr lang="en-US" sz="1400" i="1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5818911" y="2098964"/>
              <a:ext cx="374071" cy="75853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229100" y="1392382"/>
              <a:ext cx="467592" cy="71697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0"/>
            </p:cNvCxnSpPr>
            <p:nvPr/>
          </p:nvCxnSpPr>
          <p:spPr>
            <a:xfrm flipV="1">
              <a:off x="2114108" y="2636875"/>
              <a:ext cx="544032" cy="40049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600652" y="3366655"/>
              <a:ext cx="67339" cy="3299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953491" y="1891145"/>
              <a:ext cx="810491" cy="3429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1"/>
            </p:cNvCxnSpPr>
            <p:nvPr/>
          </p:nvCxnSpPr>
          <p:spPr>
            <a:xfrm flipH="1">
              <a:off x="6411192" y="4610326"/>
              <a:ext cx="351118" cy="1279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867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57700"/>
            <a:ext cx="8229600" cy="189865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8 cavities per 14m long module</a:t>
            </a:r>
          </a:p>
          <a:p>
            <a:r>
              <a:rPr lang="en-US" sz="2400" dirty="0" smtClean="0"/>
              <a:t>2 modules per </a:t>
            </a:r>
            <a:r>
              <a:rPr lang="en-US" sz="2400" dirty="0" err="1" smtClean="0"/>
              <a:t>quadrupole</a:t>
            </a:r>
            <a:r>
              <a:rPr lang="en-US" sz="2400" dirty="0" smtClean="0"/>
              <a:t> pack (2m)</a:t>
            </a:r>
          </a:p>
          <a:p>
            <a:r>
              <a:rPr lang="en-US" sz="2400" dirty="0" smtClean="0"/>
              <a:t>59 modules per 900m long </a:t>
            </a:r>
            <a:r>
              <a:rPr lang="en-US" sz="2400" dirty="0" err="1" smtClean="0"/>
              <a:t>linac</a:t>
            </a:r>
            <a:endParaRPr lang="en-US" sz="2400" dirty="0" smtClean="0"/>
          </a:p>
          <a:p>
            <a:r>
              <a:rPr lang="en-US" sz="2400" dirty="0" smtClean="0"/>
              <a:t>Beam physicists assumed slightly different parameters (and only 18MV/m)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0" y="1348262"/>
            <a:ext cx="9148985" cy="26994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Lattice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52" y="866553"/>
            <a:ext cx="6099648" cy="42257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866553"/>
            <a:ext cx="3044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Lattice is </a:t>
            </a:r>
            <a:r>
              <a:rPr lang="en-US" sz="2400" dirty="0" err="1" smtClean="0"/>
              <a:t>optimised</a:t>
            </a:r>
            <a:r>
              <a:rPr lang="en-US" sz="2400" dirty="0" smtClean="0"/>
              <a:t> for beam stability</a:t>
            </a:r>
          </a:p>
          <a:p>
            <a:endParaRPr lang="en-US" sz="2400" dirty="0" smtClean="0"/>
          </a:p>
          <a:p>
            <a:r>
              <a:rPr lang="en-US" sz="2400" dirty="0" smtClean="0"/>
              <a:t>Alternative optics exists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no focusing in </a:t>
            </a:r>
            <a:r>
              <a:rPr lang="en-US" sz="2400" dirty="0" err="1" smtClean="0"/>
              <a:t>linac</a:t>
            </a:r>
            <a:endParaRPr lang="en-US" sz="2400" dirty="0"/>
          </a:p>
        </p:txBody>
      </p:sp>
      <p:pic>
        <p:nvPicPr>
          <p:cNvPr id="11" name="Picture 10" descr="p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9909"/>
            <a:ext cx="4043944" cy="278809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6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Arc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77" y="935088"/>
            <a:ext cx="3792005" cy="203655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Lattice exist for all 6 arcs</a:t>
            </a:r>
          </a:p>
          <a:p>
            <a:r>
              <a:rPr lang="en-US" dirty="0" smtClean="0"/>
              <a:t>alternatives exist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Synchrotron radiation is OK for </a:t>
            </a:r>
            <a:r>
              <a:rPr lang="en-US" dirty="0" err="1" smtClean="0"/>
              <a:t>emittance</a:t>
            </a:r>
            <a:endParaRPr lang="en-US" dirty="0"/>
          </a:p>
        </p:txBody>
      </p:sp>
      <p:pic>
        <p:nvPicPr>
          <p:cNvPr id="4" name="Picture 3" descr="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683" y="758679"/>
            <a:ext cx="5140317" cy="3686894"/>
          </a:xfrm>
          <a:prstGeom prst="rect">
            <a:avLst/>
          </a:prstGeom>
        </p:spPr>
      </p:pic>
      <p:pic>
        <p:nvPicPr>
          <p:cNvPr id="5" name="Picture 4" descr="p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1640"/>
            <a:ext cx="4003683" cy="388635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80083" y="4798394"/>
            <a:ext cx="4683117" cy="1575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 smtClean="0"/>
              <a:t>Total of 1440 </a:t>
            </a:r>
            <a:r>
              <a:rPr lang="en-US" sz="3200" dirty="0" err="1" smtClean="0"/>
              <a:t>quadrupoles</a:t>
            </a:r>
            <a:endParaRPr lang="en-US" sz="32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 smtClean="0"/>
              <a:t>3600 4m-long bends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 smtClean="0"/>
              <a:t>Magnet designs exists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0852" y="442906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Bogacz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Loss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7883" y="1089025"/>
            <a:ext cx="3363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Energy loss due to synchrotron radiation in arcs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ρ</a:t>
            </a:r>
            <a:r>
              <a:rPr lang="en-US" sz="2400" dirty="0" smtClean="0"/>
              <a:t>=764m</a:t>
            </a:r>
          </a:p>
          <a:p>
            <a:endParaRPr lang="en-US" sz="2400" dirty="0" smtClean="0"/>
          </a:p>
          <a:p>
            <a:r>
              <a:rPr lang="en-US" sz="2400" dirty="0" smtClean="0"/>
              <a:t>Total loss about 1.9GeV</a:t>
            </a:r>
          </a:p>
          <a:p>
            <a:endParaRPr lang="en-US" sz="2400" dirty="0" smtClean="0"/>
          </a:p>
          <a:p>
            <a:r>
              <a:rPr lang="en-US" sz="2400" dirty="0" smtClean="0"/>
              <a:t>i.e. 12.2MW beam power</a:t>
            </a:r>
          </a:p>
          <a:p>
            <a:endParaRPr lang="en-US" sz="2400" dirty="0" smtClean="0"/>
          </a:p>
        </p:txBody>
      </p:sp>
      <p:pic>
        <p:nvPicPr>
          <p:cNvPr id="8" name="Picture 7" descr="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376" y="1089025"/>
            <a:ext cx="5552624" cy="45070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14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Power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7828"/>
            <a:ext cx="8229600" cy="535852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Cryo</a:t>
            </a:r>
            <a:r>
              <a:rPr lang="en-US" dirty="0" smtClean="0"/>
              <a:t> power of </a:t>
            </a:r>
            <a:r>
              <a:rPr lang="en-US" dirty="0" err="1" smtClean="0"/>
              <a:t>linacs</a:t>
            </a:r>
            <a:endParaRPr lang="en-US" dirty="0" smtClean="0"/>
          </a:p>
          <a:p>
            <a:pPr lvl="1"/>
            <a:r>
              <a:rPr lang="en-US" dirty="0" smtClean="0"/>
              <a:t>21 MW</a:t>
            </a:r>
          </a:p>
          <a:p>
            <a:pPr lvl="1"/>
            <a:r>
              <a:rPr lang="en-US" dirty="0" smtClean="0"/>
              <a:t>Depends on cavity and gradient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RF power to control </a:t>
            </a:r>
            <a:r>
              <a:rPr lang="en-US" dirty="0" err="1" smtClean="0"/>
              <a:t>linacs</a:t>
            </a:r>
            <a:endParaRPr lang="en-US" dirty="0" smtClean="0"/>
          </a:p>
          <a:p>
            <a:pPr lvl="1"/>
            <a:r>
              <a:rPr lang="en-US" dirty="0" smtClean="0"/>
              <a:t>24 MW</a:t>
            </a:r>
          </a:p>
          <a:p>
            <a:pPr lvl="1"/>
            <a:r>
              <a:rPr lang="en-US" dirty="0" err="1" smtClean="0"/>
              <a:t>Microphonics</a:t>
            </a:r>
            <a:r>
              <a:rPr lang="en-US" dirty="0" smtClean="0"/>
              <a:t>, phase stability, 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Synchrotron radiation loss compensation RF</a:t>
            </a:r>
          </a:p>
          <a:p>
            <a:pPr lvl="1"/>
            <a:r>
              <a:rPr lang="en-US" dirty="0" smtClean="0"/>
              <a:t>20 MW</a:t>
            </a:r>
          </a:p>
          <a:p>
            <a:pPr lvl="1"/>
            <a:r>
              <a:rPr lang="en-US" dirty="0" smtClean="0"/>
              <a:t>Can be calculated reliably</a:t>
            </a:r>
          </a:p>
          <a:p>
            <a:pPr lvl="1"/>
            <a:r>
              <a:rPr lang="en-US" dirty="0" smtClean="0"/>
              <a:t>Include cryogenics etc for this part of the </a:t>
            </a:r>
            <a:r>
              <a:rPr lang="en-US" dirty="0" err="1" smtClean="0"/>
              <a:t>linacs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Injector and other consumers</a:t>
            </a:r>
          </a:p>
          <a:p>
            <a:pPr lvl="1"/>
            <a:r>
              <a:rPr lang="en-US" dirty="0" smtClean="0"/>
              <a:t>Depends on injection energy, hence </a:t>
            </a:r>
            <a:r>
              <a:rPr lang="en-US" dirty="0" err="1" smtClean="0"/>
              <a:t>wakefields</a:t>
            </a:r>
            <a:r>
              <a:rPr lang="en-US" dirty="0" smtClean="0"/>
              <a:t>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Compensation </a:t>
            </a:r>
            <a:r>
              <a:rPr lang="en-US" dirty="0" err="1" smtClean="0"/>
              <a:t>Linacs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6901"/>
            <a:ext cx="8229600" cy="53094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Twice the frequency of main </a:t>
            </a:r>
            <a:r>
              <a:rPr lang="en-US" dirty="0" err="1" smtClean="0"/>
              <a:t>linacs</a:t>
            </a:r>
            <a:r>
              <a:rPr lang="en-US" dirty="0" smtClean="0"/>
              <a:t> (1.4428GHz)</a:t>
            </a:r>
          </a:p>
          <a:p>
            <a:pPr lvl="1"/>
            <a:r>
              <a:rPr lang="en-US" dirty="0" smtClean="0"/>
              <a:t>Have to accelerate both beams</a:t>
            </a:r>
          </a:p>
          <a:p>
            <a:pPr lvl="1"/>
            <a:r>
              <a:rPr lang="en-US" dirty="0" smtClean="0"/>
              <a:t>Gradient ≤ 10MV/m, power per cavity ≤ 130kW</a:t>
            </a:r>
          </a:p>
          <a:p>
            <a:pPr lvl="1"/>
            <a:r>
              <a:rPr lang="en-US" dirty="0" smtClean="0"/>
              <a:t>2 cavities per klystron (O(300kW))</a:t>
            </a:r>
          </a:p>
          <a:p>
            <a:pPr lvl="1"/>
            <a:r>
              <a:rPr lang="en-US" dirty="0" smtClean="0"/>
              <a:t>Could use beating frequencies as well</a:t>
            </a:r>
          </a:p>
          <a:p>
            <a:pPr lvl="2"/>
            <a:r>
              <a:rPr lang="en-US" dirty="0" smtClean="0"/>
              <a:t>E.g. 842MHz ML and 741MHz compensation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linac</a:t>
            </a:r>
            <a:r>
              <a:rPr lang="en-US" dirty="0" smtClean="0"/>
              <a:t> at 60GeV can be same as main </a:t>
            </a:r>
            <a:r>
              <a:rPr lang="en-US" dirty="0" err="1" smtClean="0"/>
              <a:t>linacs</a:t>
            </a:r>
            <a:endParaRPr lang="en-US" dirty="0" smtClean="0"/>
          </a:p>
          <a:p>
            <a:pPr lvl="1"/>
            <a:r>
              <a:rPr lang="en-US" dirty="0" smtClean="0"/>
              <a:t>But need significant RF input power</a:t>
            </a:r>
          </a:p>
          <a:p>
            <a:pPr lvl="1"/>
            <a:r>
              <a:rPr lang="en-US" dirty="0" smtClean="0"/>
              <a:t>4 cavities per klystron (O(700kW))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RF to beam efficiency 60% (use of klystrons)</a:t>
            </a:r>
          </a:p>
          <a:p>
            <a:pPr lvl="1"/>
            <a:r>
              <a:rPr lang="en-US" dirty="0" smtClean="0"/>
              <a:t>12.2MW power to beam -&gt; total grid power 20.3MW</a:t>
            </a:r>
          </a:p>
          <a:p>
            <a:pPr lvl="1"/>
            <a:r>
              <a:rPr lang="en-US" dirty="0" smtClean="0"/>
              <a:t>Plus cooling (few % of main </a:t>
            </a:r>
            <a:r>
              <a:rPr lang="en-US" dirty="0" err="1" smtClean="0"/>
              <a:t>linacs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Alternative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Change beam phase for different turns</a:t>
            </a:r>
          </a:p>
          <a:p>
            <a:pPr lvl="1"/>
            <a:r>
              <a:rPr lang="en-US" dirty="0" smtClean="0"/>
              <a:t>Adjusting arc lengths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Requires similar total RF power as energy compensation </a:t>
            </a:r>
            <a:r>
              <a:rPr lang="en-US" dirty="0" err="1" smtClean="0"/>
              <a:t>linacs</a:t>
            </a:r>
            <a:endParaRPr lang="en-US" dirty="0" smtClean="0"/>
          </a:p>
          <a:p>
            <a:pPr lvl="1"/>
            <a:r>
              <a:rPr lang="en-US" dirty="0" smtClean="0"/>
              <a:t>but distributed over </a:t>
            </a:r>
            <a:r>
              <a:rPr lang="en-US" dirty="0" err="1" smtClean="0"/>
              <a:t>linacs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858"/>
            <a:ext cx="8229600" cy="491330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Collide LHC beam with electrons or positrons</a:t>
            </a:r>
          </a:p>
          <a:p>
            <a:pPr lvl="1"/>
            <a:r>
              <a:rPr lang="en-US" dirty="0" smtClean="0"/>
              <a:t>Required lepton energy is ≥60GeV</a:t>
            </a:r>
          </a:p>
          <a:p>
            <a:pPr lvl="1"/>
            <a:r>
              <a:rPr lang="en-US" dirty="0" smtClean="0"/>
              <a:t>Luminosity of ≈10</a:t>
            </a:r>
            <a:r>
              <a:rPr lang="en-US" baseline="30000" dirty="0" smtClean="0"/>
              <a:t>33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Polarisation</a:t>
            </a:r>
            <a:endParaRPr lang="en-US" dirty="0" smtClean="0"/>
          </a:p>
          <a:p>
            <a:pPr lvl="1"/>
            <a:r>
              <a:rPr lang="en-US" dirty="0" smtClean="0"/>
              <a:t>No interference with pp physics</a:t>
            </a:r>
          </a:p>
          <a:p>
            <a:pPr lvl="1"/>
            <a:r>
              <a:rPr lang="en-US" dirty="0" smtClean="0"/>
              <a:t>Detector acceptance down to 1° </a:t>
            </a:r>
          </a:p>
          <a:p>
            <a:pPr lvl="1"/>
            <a:r>
              <a:rPr lang="en-US" dirty="0" smtClean="0"/>
              <a:t>Power consumption for lepton complex ≤100MW</a:t>
            </a:r>
          </a:p>
          <a:p>
            <a:endParaRPr lang="en-US" dirty="0" smtClean="0"/>
          </a:p>
          <a:p>
            <a:r>
              <a:rPr lang="en-US" dirty="0" smtClean="0"/>
              <a:t>Study team provided draft of CDR this year</a:t>
            </a:r>
          </a:p>
          <a:p>
            <a:pPr lvl="1"/>
            <a:r>
              <a:rPr lang="en-US" dirty="0" smtClean="0"/>
              <a:t>Ring-ring option</a:t>
            </a:r>
          </a:p>
          <a:p>
            <a:pPr lvl="1"/>
            <a:r>
              <a:rPr lang="en-US" dirty="0" err="1" smtClean="0"/>
              <a:t>Linac</a:t>
            </a:r>
            <a:r>
              <a:rPr lang="en-US" dirty="0" smtClean="0"/>
              <a:t>-ring option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Show that a solution exists, will now have to find the best solution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Already have a baseline and alternatives for some components</a:t>
            </a:r>
          </a:p>
          <a:p>
            <a:pPr lvl="2"/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See http://</a:t>
            </a:r>
            <a:r>
              <a:rPr lang="en-US" dirty="0" err="1" smtClean="0"/>
              <a:t>www.cern.ch/hec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550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RF Power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4936" y="961791"/>
          <a:ext cx="8181864" cy="457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5805"/>
                <a:gridCol w="1966059"/>
              </a:tblGrid>
              <a:tr h="50857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5085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Power recovery inefficiency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4%</a:t>
                      </a:r>
                      <a:endParaRPr lang="en-US" sz="2400" dirty="0"/>
                    </a:p>
                  </a:txBody>
                  <a:tcPr/>
                </a:tc>
              </a:tr>
              <a:tr h="5085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Loaded </a:t>
                      </a:r>
                      <a:r>
                        <a:rPr lang="en-US" sz="2400" dirty="0" smtClean="0"/>
                        <a:t>Q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4.7 10</a:t>
                      </a:r>
                      <a:r>
                        <a:rPr lang="en-US" sz="2400" baseline="300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</a:tr>
              <a:tr h="5085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Compensating</a:t>
                      </a:r>
                      <a:r>
                        <a:rPr lang="en-US" sz="2400" baseline="0" dirty="0" smtClean="0"/>
                        <a:t> RF power required per cavity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16.8kW</a:t>
                      </a:r>
                      <a:endParaRPr lang="en-US" sz="2400" dirty="0"/>
                    </a:p>
                  </a:txBody>
                  <a:tcPr/>
                </a:tc>
              </a:tr>
              <a:tr h="5085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Transmission</a:t>
                      </a:r>
                      <a:r>
                        <a:rPr lang="en-US" sz="2400" baseline="0" dirty="0" smtClean="0"/>
                        <a:t> losses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7%</a:t>
                      </a:r>
                      <a:endParaRPr lang="en-US" sz="2400" dirty="0"/>
                    </a:p>
                  </a:txBody>
                  <a:tcPr/>
                </a:tc>
              </a:tr>
              <a:tr h="5085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RF power needed per cavity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17.9kW</a:t>
                      </a:r>
                      <a:endParaRPr lang="en-US" sz="2400" dirty="0"/>
                    </a:p>
                  </a:txBody>
                  <a:tcPr/>
                </a:tc>
              </a:tr>
              <a:tr h="5085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RF power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17MW</a:t>
                      </a:r>
                      <a:endParaRPr lang="en-US" sz="2400" dirty="0"/>
                    </a:p>
                  </a:txBody>
                  <a:tcPr/>
                </a:tc>
              </a:tr>
              <a:tr h="5085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Wall plug to RF power efficiency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70%</a:t>
                      </a:r>
                      <a:endParaRPr lang="en-US" sz="2400" dirty="0"/>
                    </a:p>
                  </a:txBody>
                  <a:tcPr/>
                </a:tc>
              </a:tr>
              <a:tr h="5085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power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24MW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4936" y="5803939"/>
            <a:ext cx="451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 solid state amplifier per cavity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0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4651"/>
            <a:ext cx="8229600" cy="559673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Load from accelerating RF</a:t>
            </a:r>
          </a:p>
          <a:p>
            <a:pPr lvl="1"/>
            <a:r>
              <a:rPr lang="en-US" dirty="0" smtClean="0"/>
              <a:t>R/Q = 570 </a:t>
            </a:r>
            <a:r>
              <a:rPr lang="en-US" dirty="0" err="1" smtClean="0"/>
              <a:t>Ω</a:t>
            </a:r>
            <a:r>
              <a:rPr lang="en-US" dirty="0" smtClean="0"/>
              <a:t> (</a:t>
            </a:r>
            <a:r>
              <a:rPr lang="en-US" dirty="0" err="1" smtClean="0"/>
              <a:t>linac</a:t>
            </a:r>
            <a:r>
              <a:rPr lang="en-US" dirty="0" smtClean="0"/>
              <a:t> convention)</a:t>
            </a:r>
          </a:p>
          <a:p>
            <a:pPr lvl="1"/>
            <a:r>
              <a:rPr lang="en-US" dirty="0" smtClean="0"/>
              <a:t>Gradient 20MV/m</a:t>
            </a:r>
          </a:p>
          <a:p>
            <a:pPr lvl="1"/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=2.5 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31.5W/cavity</a:t>
            </a:r>
          </a:p>
          <a:p>
            <a:pPr lvl="1"/>
            <a:r>
              <a:rPr lang="en-US" dirty="0" smtClean="0"/>
              <a:t>Cooling inefficiency factor 700</a:t>
            </a:r>
          </a:p>
          <a:p>
            <a:pPr lvl="1"/>
            <a:r>
              <a:rPr lang="en-US" dirty="0" smtClean="0"/>
              <a:t>944 cavities</a:t>
            </a:r>
          </a:p>
          <a:p>
            <a:pPr lvl="1"/>
            <a:r>
              <a:rPr lang="en-US" dirty="0" smtClean="0"/>
              <a:t>Yields 21 MW expected cooling (dynamic heat load)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Need to evaluate other </a:t>
            </a:r>
            <a:r>
              <a:rPr lang="en-US" dirty="0" err="1" smtClean="0"/>
              <a:t>cryo</a:t>
            </a:r>
            <a:r>
              <a:rPr lang="en-US" dirty="0" smtClean="0"/>
              <a:t>-loads</a:t>
            </a:r>
          </a:p>
          <a:p>
            <a:pPr lvl="1"/>
            <a:r>
              <a:rPr lang="en-US" dirty="0" smtClean="0"/>
              <a:t>Beam induced HOM 0.1W in ILC RDR</a:t>
            </a:r>
          </a:p>
          <a:p>
            <a:pPr lvl="1"/>
            <a:r>
              <a:rPr lang="en-US" dirty="0" smtClean="0"/>
              <a:t>Small correction for static heat load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55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Multi-bunch Beam Break-up</a:t>
            </a:r>
            <a:endParaRPr lang="en-US" dirty="0"/>
          </a:p>
        </p:txBody>
      </p:sp>
      <p:pic>
        <p:nvPicPr>
          <p:cNvPr id="4" name="Picture 3" descr="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79" y="585501"/>
            <a:ext cx="6356921" cy="3822149"/>
          </a:xfrm>
          <a:prstGeom prst="rect">
            <a:avLst/>
          </a:prstGeom>
        </p:spPr>
      </p:pic>
      <p:pic>
        <p:nvPicPr>
          <p:cNvPr id="5" name="Picture 4" descr="p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" y="4128031"/>
            <a:ext cx="4848663" cy="2729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3" y="978149"/>
            <a:ext cx="34871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SPL cavity dipole modes used (thanks to M. </a:t>
            </a:r>
            <a:r>
              <a:rPr lang="en-US" sz="2400" dirty="0" err="1" smtClean="0"/>
              <a:t>Schuh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Q=10</a:t>
            </a:r>
            <a:r>
              <a:rPr lang="en-US" sz="2400" baseline="30000" dirty="0" smtClean="0"/>
              <a:t>5</a:t>
            </a:r>
          </a:p>
          <a:p>
            <a:r>
              <a:rPr lang="en-US" sz="2400" dirty="0" smtClean="0"/>
              <a:t>0.1% mode detuning</a:t>
            </a:r>
          </a:p>
          <a:p>
            <a:endParaRPr lang="en-US" sz="2400" dirty="0" smtClean="0"/>
          </a:p>
          <a:p>
            <a:r>
              <a:rPr lang="en-US" sz="2400" dirty="0" smtClean="0"/>
              <a:t>Longitudinal modes need also to be studied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6826" y="4407650"/>
            <a:ext cx="3805825" cy="1959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Beam is stable</a:t>
            </a:r>
          </a:p>
          <a:p>
            <a:endParaRPr lang="en-US" sz="2400" dirty="0" smtClean="0"/>
          </a:p>
          <a:p>
            <a:r>
              <a:rPr lang="en-US" sz="2000" dirty="0" smtClean="0"/>
              <a:t>Strong effect for Q=10</a:t>
            </a:r>
            <a:r>
              <a:rPr lang="en-US" sz="2000" baseline="30000" dirty="0" smtClean="0"/>
              <a:t>6</a:t>
            </a:r>
          </a:p>
          <a:p>
            <a:endParaRPr lang="en-US" sz="2000" baseline="30000" dirty="0" smtClean="0"/>
          </a:p>
          <a:p>
            <a:r>
              <a:rPr lang="en-US" sz="2000" dirty="0" smtClean="0"/>
              <a:t>Current design not stable with</a:t>
            </a:r>
          </a:p>
          <a:p>
            <a:r>
              <a:rPr lang="en-US" sz="2000" dirty="0" smtClean="0"/>
              <a:t> Tesla Cavity, would need Q=O(10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)</a:t>
            </a:r>
          </a:p>
        </p:txBody>
      </p:sp>
      <p:sp>
        <p:nvSpPr>
          <p:cNvPr id="9" name="Donut 8"/>
          <p:cNvSpPr/>
          <p:nvPr/>
        </p:nvSpPr>
        <p:spPr>
          <a:xfrm>
            <a:off x="6422295" y="655732"/>
            <a:ext cx="667444" cy="644836"/>
          </a:xfrm>
          <a:prstGeom prst="donut">
            <a:avLst>
              <a:gd name="adj" fmla="val 153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55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Multi-bunch Beam Break-up</a:t>
            </a:r>
            <a:endParaRPr lang="en-US" dirty="0"/>
          </a:p>
        </p:txBody>
      </p:sp>
      <p:pic>
        <p:nvPicPr>
          <p:cNvPr id="6" name="Picture 5" descr="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4588"/>
            <a:ext cx="8686800" cy="4910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597913"/>
            <a:ext cx="4674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Damping and detuning are essential</a:t>
            </a:r>
          </a:p>
          <a:p>
            <a:r>
              <a:rPr lang="en-US" sz="2400" dirty="0" smtClean="0"/>
              <a:t>Q=10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would not be OK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55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Fast Beam-ion Instability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4840" y="1129032"/>
            <a:ext cx="25571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Ions are trapped if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&lt;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limit</a:t>
            </a: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r>
              <a:rPr lang="en-US" sz="2400" dirty="0" smtClean="0"/>
              <a:t>Frequency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 is shown for continuous train</a:t>
            </a:r>
          </a:p>
          <a:p>
            <a:endParaRPr lang="en-US" sz="2400" dirty="0" smtClean="0"/>
          </a:p>
          <a:p>
            <a:r>
              <a:rPr lang="en-US" sz="2400" dirty="0" smtClean="0"/>
              <a:t>-&gt; All gases are trapped</a:t>
            </a:r>
          </a:p>
          <a:p>
            <a:endParaRPr lang="en-US" sz="2400" dirty="0" smtClean="0"/>
          </a:p>
          <a:p>
            <a:r>
              <a:rPr lang="en-US" sz="2400" dirty="0" smtClean="0"/>
              <a:t>-&gt; likely will need to add a gap in the train</a:t>
            </a:r>
          </a:p>
        </p:txBody>
      </p:sp>
      <p:pic>
        <p:nvPicPr>
          <p:cNvPr id="6" name="Picture 5" descr="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536" y="811494"/>
            <a:ext cx="6199464" cy="459480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2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Pulse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9960" y="2734383"/>
            <a:ext cx="8407400" cy="359879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Could use 20μs trains and 10μs gaps</a:t>
            </a:r>
          </a:p>
          <a:p>
            <a:pPr lvl="1"/>
            <a:r>
              <a:rPr lang="en-US" dirty="0" smtClean="0"/>
              <a:t>Beam loading in injectors 0.6% for 720MHz cavities</a:t>
            </a:r>
          </a:p>
          <a:p>
            <a:pPr lvl="1"/>
            <a:r>
              <a:rPr lang="en-US" dirty="0" smtClean="0"/>
              <a:t>Increase bunch charge by 50%</a:t>
            </a:r>
          </a:p>
          <a:p>
            <a:pPr lvl="1"/>
            <a:r>
              <a:rPr lang="en-US" dirty="0" smtClean="0"/>
              <a:t>This fixes </a:t>
            </a:r>
            <a:r>
              <a:rPr lang="en-US" dirty="0" err="1" smtClean="0"/>
              <a:t>LHeC</a:t>
            </a:r>
            <a:r>
              <a:rPr lang="en-US" dirty="0" smtClean="0"/>
              <a:t> circumference to be 1/n of LHC</a:t>
            </a:r>
          </a:p>
          <a:p>
            <a:pPr lvl="2"/>
            <a:r>
              <a:rPr lang="en-US" dirty="0" smtClean="0"/>
              <a:t>Each LHC bunch always or never collides with electron bunches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Need to study consequences on RF</a:t>
            </a:r>
          </a:p>
          <a:p>
            <a:endParaRPr lang="en-US" dirty="0" smtClean="0"/>
          </a:p>
          <a:p>
            <a:r>
              <a:rPr lang="en-US" dirty="0" smtClean="0"/>
              <a:t>Still need good vacuum (O(10</a:t>
            </a:r>
            <a:r>
              <a:rPr lang="en-US" baseline="30000" dirty="0" smtClean="0"/>
              <a:t>-11</a:t>
            </a:r>
            <a:r>
              <a:rPr lang="en-US" dirty="0" smtClean="0"/>
              <a:t>hPa)) in </a:t>
            </a:r>
            <a:r>
              <a:rPr lang="en-US" dirty="0" err="1" smtClean="0"/>
              <a:t>linacs</a:t>
            </a:r>
            <a:r>
              <a:rPr lang="en-US" dirty="0" smtClean="0"/>
              <a:t>, more study needed</a:t>
            </a:r>
            <a:endParaRPr lang="en-US" dirty="0"/>
          </a:p>
        </p:txBody>
      </p:sp>
      <p:pic>
        <p:nvPicPr>
          <p:cNvPr id="6" name="Picture 5" descr="gap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111392"/>
            <a:ext cx="8407400" cy="128059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054838"/>
            <a:ext cx="8636000" cy="530151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Fundamental is RF frequency and </a:t>
            </a:r>
            <a:r>
              <a:rPr lang="en-US" dirty="0" err="1" smtClean="0"/>
              <a:t>cavitiy</a:t>
            </a:r>
            <a:r>
              <a:rPr lang="en-US" dirty="0" smtClean="0"/>
              <a:t> design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err="1" smtClean="0"/>
              <a:t>optimisation</a:t>
            </a:r>
            <a:r>
              <a:rPr lang="en-US" dirty="0" smtClean="0"/>
              <a:t> for cost/power consumption performed yet</a:t>
            </a:r>
          </a:p>
          <a:p>
            <a:pPr lvl="1"/>
            <a:r>
              <a:rPr lang="en-US" dirty="0" smtClean="0"/>
              <a:t>Expect better efficiency at 720MHz than at </a:t>
            </a:r>
            <a:r>
              <a:rPr lang="en-US" dirty="0" smtClean="0"/>
              <a:t>1.3GHz</a:t>
            </a:r>
          </a:p>
          <a:p>
            <a:pPr lvl="1"/>
            <a:r>
              <a:rPr lang="en-US" dirty="0" smtClean="0"/>
              <a:t>Frequency </a:t>
            </a:r>
            <a:r>
              <a:rPr lang="en-US" dirty="0" smtClean="0"/>
              <a:t>should be harmonic of 40MHz</a:t>
            </a:r>
            <a:endParaRPr lang="en-US" dirty="0" smtClean="0"/>
          </a:p>
          <a:p>
            <a:pPr lvl="1"/>
            <a:r>
              <a:rPr lang="en-US" dirty="0" smtClean="0"/>
              <a:t>Worth </a:t>
            </a:r>
            <a:r>
              <a:rPr lang="en-US" dirty="0" smtClean="0"/>
              <a:t>to study two </a:t>
            </a:r>
            <a:r>
              <a:rPr lang="en-US" dirty="0" smtClean="0"/>
              <a:t>frequencies: O</a:t>
            </a:r>
            <a:r>
              <a:rPr lang="en-US" dirty="0" smtClean="0"/>
              <a:t>(700MHz</a:t>
            </a:r>
            <a:r>
              <a:rPr lang="en-US" dirty="0" smtClean="0"/>
              <a:t>) and O</a:t>
            </a:r>
            <a:r>
              <a:rPr lang="en-US" dirty="0" smtClean="0"/>
              <a:t>(1.3GHz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Frequency choice is coupled to choice </a:t>
            </a:r>
            <a:r>
              <a:rPr lang="en-US" dirty="0" smtClean="0"/>
              <a:t>of cavity design</a:t>
            </a:r>
          </a:p>
          <a:p>
            <a:pPr lvl="1"/>
            <a:r>
              <a:rPr lang="en-US" dirty="0" smtClean="0"/>
              <a:t>R/Q ,Q</a:t>
            </a:r>
            <a:r>
              <a:rPr lang="en-US" baseline="-25000" dirty="0" smtClean="0"/>
              <a:t>0,</a:t>
            </a:r>
            <a:r>
              <a:rPr lang="en-US" dirty="0" smtClean="0"/>
              <a:t> Q</a:t>
            </a:r>
            <a:r>
              <a:rPr lang="en-US" baseline="-25000" dirty="0" smtClean="0"/>
              <a:t>L</a:t>
            </a:r>
            <a:r>
              <a:rPr lang="en-US" dirty="0" smtClean="0"/>
              <a:t>, beam phases and frequency errors</a:t>
            </a:r>
          </a:p>
          <a:p>
            <a:pPr lvl="1"/>
            <a:r>
              <a:rPr lang="en-US" dirty="0" err="1" smtClean="0"/>
              <a:t>Wakefields</a:t>
            </a:r>
            <a:r>
              <a:rPr lang="en-US" dirty="0" smtClean="0"/>
              <a:t> and damping, transverse RF kicks</a:t>
            </a:r>
          </a:p>
          <a:p>
            <a:pPr lvl="1"/>
            <a:r>
              <a:rPr lang="en-US" dirty="0" smtClean="0"/>
              <a:t>…</a:t>
            </a:r>
          </a:p>
          <a:p>
            <a:pPr lvl="2">
              <a:buNone/>
            </a:pPr>
            <a:endParaRPr lang="en-US" dirty="0" smtClean="0"/>
          </a:p>
          <a:p>
            <a:r>
              <a:rPr lang="en-US" dirty="0" smtClean="0"/>
              <a:t>Could use 1.322 GHz (33 buckets/25ns)</a:t>
            </a:r>
          </a:p>
          <a:p>
            <a:pPr lvl="1"/>
            <a:r>
              <a:rPr lang="en-US" dirty="0" smtClean="0"/>
              <a:t>Will have to address transverse </a:t>
            </a:r>
            <a:r>
              <a:rPr lang="en-US" dirty="0" err="1" smtClean="0"/>
              <a:t>wakefields</a:t>
            </a:r>
            <a:r>
              <a:rPr lang="en-US" dirty="0" smtClean="0"/>
              <a:t> effects</a:t>
            </a:r>
          </a:p>
          <a:p>
            <a:pPr lvl="2"/>
            <a:r>
              <a:rPr lang="en-US" dirty="0" smtClean="0"/>
              <a:t>Currently too high</a:t>
            </a:r>
          </a:p>
          <a:p>
            <a:pPr lvl="1"/>
            <a:r>
              <a:rPr lang="en-US" dirty="0" smtClean="0"/>
              <a:t>But might be cheaper</a:t>
            </a:r>
          </a:p>
          <a:p>
            <a:pPr lvl="1"/>
            <a:r>
              <a:rPr lang="en-US" dirty="0" smtClean="0"/>
              <a:t>Energy compensation could be at 1.2024GHz, 1442.8GHz or 2.6452 GHz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E2A25B-9314-1444-BC47-A74146C8819A}" type="slidenum">
              <a:rPr lang="en-US" smtClean="0">
                <a:solidFill>
                  <a:srgbClr val="898989"/>
                </a:solidFill>
              </a:rPr>
              <a:pPr/>
              <a:t>27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7200" y="3523712"/>
          <a:ext cx="1066800" cy="2386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</a:tblGrid>
              <a:tr h="265946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3243">
                <a:tc>
                  <a:txBody>
                    <a:bodyPr/>
                    <a:lstStyle/>
                    <a:p>
                      <a:endParaRPr lang="de-DE" sz="120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de-DE" sz="1200" b="1" dirty="0" smtClean="0">
                          <a:solidFill>
                            <a:srgbClr val="000000"/>
                          </a:solidFill>
                        </a:rPr>
                        <a:t>LS3</a:t>
                      </a:r>
                      <a:endParaRPr lang="de-DE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916036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Installation of the </a:t>
                      </a:r>
                    </a:p>
                    <a:p>
                      <a:r>
                        <a:rPr lang="en-US" sz="1400" noProof="0" dirty="0" smtClean="0"/>
                        <a:t>HL-</a:t>
                      </a:r>
                      <a:r>
                        <a:rPr lang="en-US" sz="1400" noProof="0" dirty="0" err="1" smtClean="0"/>
                        <a:t>LHC</a:t>
                      </a:r>
                      <a:r>
                        <a:rPr lang="en-US" sz="1400" noProof="0" dirty="0" smtClean="0"/>
                        <a:t> hardware</a:t>
                      </a:r>
                      <a:endParaRPr lang="en-US" sz="1400" noProof="0" dirty="0"/>
                    </a:p>
                  </a:txBody>
                  <a:tcPr/>
                </a:tc>
              </a:tr>
              <a:tr h="496384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06847"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467600" y="228600"/>
            <a:ext cx="17526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u="sng" dirty="0" smtClean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Not yet approved!</a:t>
            </a:r>
            <a:endParaRPr lang="en-US" sz="1500" u="sng" dirty="0">
              <a:solidFill>
                <a:srgbClr val="FF00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2484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EPS-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HEP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23 July 2011, Grenoble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3" y="789468"/>
            <a:ext cx="8882745" cy="517649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215256" y="6330532"/>
            <a:ext cx="1778000" cy="1588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92065" y="5965964"/>
            <a:ext cx="147987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LS3 --- HL LHC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1464" y="0"/>
            <a:ext cx="6626542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4000" dirty="0" err="1" smtClean="0"/>
              <a:t>LHeC</a:t>
            </a:r>
            <a:r>
              <a:rPr lang="en-US" sz="4000" dirty="0" smtClean="0"/>
              <a:t> Tentative Time Schedule</a:t>
            </a:r>
            <a:endParaRPr lang="en-US" sz="4000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77800" y="6064194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CERN, EPS-HEP, 23 July 2011, Grenoble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65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R&amp;D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893"/>
            <a:ext cx="8229600" cy="543345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Very challenging schedule</a:t>
            </a:r>
          </a:p>
          <a:p>
            <a:pPr lvl="1"/>
            <a:r>
              <a:rPr lang="en-US" dirty="0" smtClean="0"/>
              <a:t>Need to be based on existing designs where possible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 smtClean="0"/>
              <a:t>ctual design, prototyping and test of components and cost reduction/improvement</a:t>
            </a:r>
          </a:p>
          <a:p>
            <a:pPr lvl="1"/>
            <a:r>
              <a:rPr lang="en-US" dirty="0" smtClean="0"/>
              <a:t>Cavities</a:t>
            </a:r>
          </a:p>
          <a:p>
            <a:pPr lvl="1"/>
            <a:r>
              <a:rPr lang="en-US" dirty="0" err="1" smtClean="0"/>
              <a:t>Microphonics</a:t>
            </a:r>
            <a:r>
              <a:rPr lang="en-US" dirty="0" smtClean="0"/>
              <a:t> suppression</a:t>
            </a:r>
          </a:p>
          <a:p>
            <a:pPr lvl="1"/>
            <a:r>
              <a:rPr lang="en-US" dirty="0" smtClean="0"/>
              <a:t>Couplers</a:t>
            </a:r>
          </a:p>
          <a:p>
            <a:pPr lvl="1"/>
            <a:r>
              <a:rPr lang="en-US" dirty="0" smtClean="0"/>
              <a:t>Modules</a:t>
            </a:r>
          </a:p>
          <a:p>
            <a:pPr lvl="1"/>
            <a:r>
              <a:rPr lang="en-US" dirty="0" smtClean="0"/>
              <a:t>Amplifiers</a:t>
            </a:r>
          </a:p>
          <a:p>
            <a:pPr lvl="1"/>
            <a:r>
              <a:rPr lang="en-US" dirty="0" smtClean="0"/>
              <a:t>…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Beam dynamics studies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01729" y="1"/>
            <a:ext cx="8742271" cy="571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err="1">
                <a:solidFill>
                  <a:srgbClr val="000000"/>
                </a:solidFill>
              </a:rPr>
              <a:t>LHeC</a:t>
            </a:r>
            <a:r>
              <a:rPr lang="en-US" sz="3600" dirty="0" smtClean="0">
                <a:solidFill>
                  <a:srgbClr val="000000"/>
                </a:solidFill>
              </a:rPr>
              <a:t> Options: Ring-ring and </a:t>
            </a:r>
            <a:r>
              <a:rPr lang="en-US" sz="3600" dirty="0" err="1" smtClean="0">
                <a:solidFill>
                  <a:srgbClr val="000000"/>
                </a:solidFill>
              </a:rPr>
              <a:t>Linac</a:t>
            </a:r>
            <a:r>
              <a:rPr lang="en-US" sz="3600" dirty="0" smtClean="0">
                <a:solidFill>
                  <a:srgbClr val="000000"/>
                </a:solidFill>
              </a:rPr>
              <a:t>-ring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34819" name="Picture 3" descr="CERNcomplex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93134"/>
            <a:ext cx="84851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81001" y="1264840"/>
            <a:ext cx="7391400" cy="24384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1249" y="883841"/>
            <a:ext cx="1762602" cy="1754316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RR </a:t>
            </a:r>
            <a:r>
              <a:rPr lang="en-US" b="1" dirty="0" err="1">
                <a:solidFill>
                  <a:srgbClr val="00B050"/>
                </a:solidFill>
                <a:latin typeface="Arial"/>
                <a:cs typeface="Arial"/>
              </a:rPr>
              <a:t>LHeC</a:t>
            </a: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new ring in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B050"/>
                </a:solidFill>
                <a:latin typeface="Arial"/>
                <a:cs typeface="Arial"/>
              </a:rPr>
              <a:t>LHC</a:t>
            </a: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 tunnel,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with bypasses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around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/>
                <a:cs typeface="Arial"/>
              </a:rPr>
              <a:t>experiments</a:t>
            </a:r>
            <a:endParaRPr lang="en-US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3855640"/>
            <a:ext cx="1371600" cy="6096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0550" y="3703241"/>
            <a:ext cx="2198343" cy="120031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RR </a:t>
            </a:r>
            <a:r>
              <a:rPr lang="en-US" b="1" dirty="0" err="1">
                <a:solidFill>
                  <a:srgbClr val="00B050"/>
                </a:solidFill>
              </a:rPr>
              <a:t>LHeC</a:t>
            </a:r>
            <a:endParaRPr lang="en-US" b="1" dirty="0">
              <a:solidFill>
                <a:srgbClr val="00B050"/>
              </a:solidFill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B050"/>
                </a:solidFill>
              </a:rPr>
              <a:t>e-/e</a:t>
            </a:r>
            <a:r>
              <a:rPr lang="en-US" b="1" dirty="0">
                <a:solidFill>
                  <a:srgbClr val="00B050"/>
                </a:solidFill>
              </a:rPr>
              <a:t>+ injector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10 </a:t>
            </a:r>
            <a:r>
              <a:rPr lang="en-US" b="1" dirty="0" err="1">
                <a:solidFill>
                  <a:srgbClr val="00B050"/>
                </a:solidFill>
              </a:rPr>
              <a:t>GeV</a:t>
            </a:r>
            <a:r>
              <a:rPr lang="en-US" b="1" dirty="0">
                <a:solidFill>
                  <a:srgbClr val="00B050"/>
                </a:solidFill>
              </a:rPr>
              <a:t>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10 min. filling </a:t>
            </a:r>
            <a:r>
              <a:rPr lang="en-US" b="1" dirty="0" smtClean="0">
                <a:solidFill>
                  <a:srgbClr val="00B050"/>
                </a:solidFill>
              </a:rPr>
              <a:t>time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019801" y="3855641"/>
            <a:ext cx="1828800" cy="457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190500" y="2750740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4" idx="2"/>
          </p:cNvCxnSpPr>
          <p:nvPr/>
        </p:nvCxnSpPr>
        <p:spPr>
          <a:xfrm rot="16200000" flipH="1">
            <a:off x="1200150" y="273169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" y="4225061"/>
            <a:ext cx="1570091" cy="203131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LR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LHeC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recirculating</a:t>
            </a:r>
            <a:endParaRPr lang="en-US" b="1" dirty="0">
              <a:solidFill>
                <a:srgbClr val="FF0000"/>
              </a:solidFill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linac</a:t>
            </a:r>
            <a:r>
              <a:rPr lang="en-US" b="1" dirty="0">
                <a:solidFill>
                  <a:srgbClr val="FF0000"/>
                </a:solidFill>
              </a:rPr>
              <a:t> with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energy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recovery,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or straight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>
            <a:stCxn id="20" idx="2"/>
          </p:cNvCxnSpPr>
          <p:nvPr/>
        </p:nvCxnSpPr>
        <p:spPr>
          <a:xfrm rot="16200000" flipH="1">
            <a:off x="-476249" y="3455590"/>
            <a:ext cx="3238500" cy="1524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6211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3752"/>
            <a:ext cx="8229600" cy="5032411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appears feasible</a:t>
            </a:r>
          </a:p>
          <a:p>
            <a:endParaRPr lang="en-US" dirty="0" smtClean="0"/>
          </a:p>
          <a:p>
            <a:r>
              <a:rPr lang="en-US" dirty="0" smtClean="0"/>
              <a:t>But significant room for </a:t>
            </a:r>
            <a:r>
              <a:rPr lang="en-US" dirty="0" err="1" smtClean="0"/>
              <a:t>optimisation</a:t>
            </a:r>
            <a:endParaRPr lang="en-US" dirty="0" smtClean="0"/>
          </a:p>
          <a:p>
            <a:pPr lvl="1"/>
            <a:r>
              <a:rPr lang="en-US" dirty="0" smtClean="0"/>
              <a:t>Basic parameter choices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Need to </a:t>
            </a:r>
            <a:r>
              <a:rPr lang="en-US" dirty="0" smtClean="0"/>
              <a:t>develop components</a:t>
            </a:r>
            <a:endParaRPr lang="en-US" dirty="0" smtClean="0"/>
          </a:p>
          <a:p>
            <a:pPr lvl="1"/>
            <a:r>
              <a:rPr lang="en-US" dirty="0" smtClean="0"/>
              <a:t>Actual performance tests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And improve </a:t>
            </a:r>
            <a:r>
              <a:rPr lang="en-US" dirty="0" smtClean="0"/>
              <a:t>them</a:t>
            </a:r>
          </a:p>
          <a:p>
            <a:endParaRPr lang="en-US" dirty="0" smtClean="0"/>
          </a:p>
          <a:p>
            <a:r>
              <a:rPr lang="en-US" dirty="0" smtClean="0"/>
              <a:t>Beam studies need to be continued and improved</a:t>
            </a:r>
          </a:p>
          <a:p>
            <a:endParaRPr lang="en-US" dirty="0" smtClean="0"/>
          </a:p>
          <a:p>
            <a:r>
              <a:rPr lang="en-US" dirty="0" smtClean="0"/>
              <a:t>Your help will be</a:t>
            </a:r>
            <a:r>
              <a:rPr lang="en-US" dirty="0" smtClean="0"/>
              <a:t> </a:t>
            </a:r>
            <a:r>
              <a:rPr lang="en-US" dirty="0" smtClean="0"/>
              <a:t>valuable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3121"/>
          </a:xfrm>
        </p:spPr>
        <p:txBody>
          <a:bodyPr/>
          <a:lstStyle/>
          <a:p>
            <a:r>
              <a:rPr lang="en-US" dirty="0"/>
              <a:t>IP</a:t>
            </a:r>
            <a:r>
              <a:rPr lang="en-US" dirty="0" smtClean="0"/>
              <a:t> Parameters </a:t>
            </a:r>
            <a:r>
              <a:rPr lang="en-US" dirty="0"/>
              <a:t>(ERL option)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143000"/>
          <a:ext cx="9144000" cy="5486400"/>
        </p:xfrm>
        <a:graphic>
          <a:graphicData uri="http://schemas.openxmlformats.org/drawingml/2006/table">
            <a:tbl>
              <a:tblPr/>
              <a:tblGrid>
                <a:gridCol w="4419600"/>
                <a:gridCol w="2362200"/>
                <a:gridCol w="2362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protons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electrons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beam energy [GeV]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Lorentz factor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117400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normalized emittance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ge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x,y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[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geometric emittance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e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x,y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[nm]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IP beta function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b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*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x,y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[m]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rms IP beam size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s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*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x,y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[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rms IP divergence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s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’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x,y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[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rad]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beam current [mA]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≥430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bunch spacing [ns]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 or 50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bunch population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1.7x10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2x10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crossing angle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52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Ring-ring Option Parameters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 descr="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2" y="852930"/>
            <a:ext cx="8781018" cy="5868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4539"/>
          </a:xfrm>
        </p:spPr>
        <p:txBody>
          <a:bodyPr>
            <a:normAutofit/>
          </a:bodyPr>
          <a:lstStyle/>
          <a:p>
            <a:r>
              <a:rPr lang="en-US" dirty="0" smtClean="0"/>
              <a:t>Interaction Region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 descr="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189"/>
            <a:ext cx="9144000" cy="587828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9699"/>
          </a:xfrm>
        </p:spPr>
        <p:txBody>
          <a:bodyPr/>
          <a:lstStyle/>
          <a:p>
            <a:r>
              <a:rPr lang="en-US" dirty="0" err="1" smtClean="0"/>
              <a:t>BERLinPro</a:t>
            </a:r>
            <a:endParaRPr lang="en-US" dirty="0"/>
          </a:p>
        </p:txBody>
      </p:sp>
      <p:pic>
        <p:nvPicPr>
          <p:cNvPr id="6" name="Picture 5" descr="berlinpro_layout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7244"/>
            <a:ext cx="9144000" cy="259689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55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Fast Beam-ion Instability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9205" y="1111393"/>
            <a:ext cx="3194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Trapping can be avoided by using a gap in the beam</a:t>
            </a:r>
          </a:p>
          <a:p>
            <a:endParaRPr lang="en-US" sz="2400" dirty="0" smtClean="0"/>
          </a:p>
          <a:p>
            <a:r>
              <a:rPr lang="en-US" sz="2400" dirty="0" smtClean="0"/>
              <a:t>Ions are lost if </a:t>
            </a:r>
          </a:p>
          <a:p>
            <a:r>
              <a:rPr lang="en-US" sz="2400" dirty="0" smtClean="0"/>
              <a:t>|</a:t>
            </a:r>
            <a:r>
              <a:rPr lang="en-US" sz="2400" dirty="0" err="1" smtClean="0"/>
              <a:t>tr(M</a:t>
            </a:r>
            <a:r>
              <a:rPr lang="en-US" sz="2400" dirty="0" smtClean="0"/>
              <a:t>)|&gt;2</a:t>
            </a:r>
          </a:p>
        </p:txBody>
      </p:sp>
      <p:pic>
        <p:nvPicPr>
          <p:cNvPr id="6" name="Picture 5" descr="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431" y="864417"/>
            <a:ext cx="5740569" cy="4105597"/>
          </a:xfrm>
          <a:prstGeom prst="rect">
            <a:avLst/>
          </a:prstGeom>
        </p:spPr>
      </p:pic>
      <p:pic>
        <p:nvPicPr>
          <p:cNvPr id="7" name="Picture 6" descr="p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05" y="3649443"/>
            <a:ext cx="4257791" cy="2987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6996" y="5380553"/>
            <a:ext cx="4709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Ion are removed almost everywhere</a:t>
            </a:r>
            <a:endParaRPr lang="en-US" sz="2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0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Cavity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4652"/>
            <a:ext cx="8229600" cy="53015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Close to SPL design</a:t>
            </a:r>
          </a:p>
          <a:p>
            <a:pPr lvl="1"/>
            <a:r>
              <a:rPr lang="en-US" dirty="0" smtClean="0"/>
              <a:t>RF frequency is 721.42MHz</a:t>
            </a:r>
          </a:p>
          <a:p>
            <a:pPr lvl="2"/>
            <a:r>
              <a:rPr lang="en-US" dirty="0" smtClean="0"/>
              <a:t>Corresponds to 18 buckets per 25ns (shortest LHC bunch spacing)</a:t>
            </a:r>
          </a:p>
          <a:p>
            <a:pPr lvl="1"/>
            <a:r>
              <a:rPr lang="en-US" dirty="0" smtClean="0"/>
              <a:t>Cavities have 5 cells, i.e. 1.06m long</a:t>
            </a:r>
          </a:p>
          <a:p>
            <a:pPr lvl="1"/>
            <a:r>
              <a:rPr lang="en-US" dirty="0" smtClean="0"/>
              <a:t>R/Q = 570 </a:t>
            </a:r>
            <a:r>
              <a:rPr lang="en-US" dirty="0" err="1" smtClean="0"/>
              <a:t>Ω</a:t>
            </a:r>
            <a:r>
              <a:rPr lang="en-US" dirty="0" smtClean="0"/>
              <a:t> (</a:t>
            </a:r>
            <a:r>
              <a:rPr lang="en-US" dirty="0" err="1" smtClean="0"/>
              <a:t>linac</a:t>
            </a:r>
            <a:r>
              <a:rPr lang="en-US" dirty="0" smtClean="0"/>
              <a:t> convention)</a:t>
            </a:r>
          </a:p>
          <a:p>
            <a:pPr lvl="1"/>
            <a:r>
              <a:rPr lang="en-US" dirty="0" smtClean="0"/>
              <a:t>Gradient of 20MV/m (CW)</a:t>
            </a:r>
          </a:p>
          <a:p>
            <a:pPr lvl="1"/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=2.5 10</a:t>
            </a:r>
            <a:r>
              <a:rPr lang="en-US" baseline="30000" dirty="0" smtClean="0"/>
              <a:t>10</a:t>
            </a:r>
            <a:r>
              <a:rPr lang="en-US" dirty="0" smtClean="0"/>
              <a:t> assumed</a:t>
            </a:r>
          </a:p>
          <a:p>
            <a:pPr lvl="2"/>
            <a:r>
              <a:rPr lang="en-US" dirty="0" smtClean="0"/>
              <a:t>Challenging but </a:t>
            </a:r>
            <a:r>
              <a:rPr lang="en-US" dirty="0" err="1" smtClean="0"/>
              <a:t>eRhIC</a:t>
            </a:r>
            <a:r>
              <a:rPr lang="en-US" dirty="0" smtClean="0"/>
              <a:t> results are encouraging</a:t>
            </a:r>
          </a:p>
          <a:p>
            <a:pPr lvl="2"/>
            <a:r>
              <a:rPr lang="en-US" dirty="0" smtClean="0"/>
              <a:t>Roughly comparable to 10</a:t>
            </a:r>
            <a:r>
              <a:rPr lang="en-US" baseline="30000" dirty="0" smtClean="0"/>
              <a:t>10</a:t>
            </a:r>
            <a:r>
              <a:rPr lang="en-US" dirty="0" smtClean="0"/>
              <a:t> for 1.3GHz</a:t>
            </a:r>
          </a:p>
          <a:p>
            <a:pPr lvl="1"/>
            <a:r>
              <a:rPr lang="en-US" dirty="0" smtClean="0"/>
              <a:t>ILC: R=1.04 10</a:t>
            </a:r>
            <a:r>
              <a:rPr lang="en-US" baseline="30000" dirty="0" smtClean="0"/>
              <a:t>13</a:t>
            </a:r>
            <a:r>
              <a:rPr lang="en-US" dirty="0" smtClean="0"/>
              <a:t>Ω, </a:t>
            </a:r>
            <a:r>
              <a:rPr lang="en-US" dirty="0" err="1" smtClean="0"/>
              <a:t>LHeC</a:t>
            </a:r>
            <a:r>
              <a:rPr lang="en-US" dirty="0" smtClean="0"/>
              <a:t>: R=1.43 10</a:t>
            </a:r>
            <a:r>
              <a:rPr lang="en-US" baseline="30000" dirty="0" smtClean="0"/>
              <a:t>13</a:t>
            </a:r>
            <a:r>
              <a:rPr lang="en-US" dirty="0" smtClean="0"/>
              <a:t>Ω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" y="5676901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6751" y="4876801"/>
            <a:ext cx="2607623" cy="69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7982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1" y="2819400"/>
            <a:ext cx="4402103" cy="7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1" y="2667001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1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1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1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1" y="4038601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9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9" y="3362325"/>
            <a:ext cx="1016103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TOBB</a:t>
            </a:r>
            <a:r>
              <a:rPr lang="en-US" sz="1600" dirty="0"/>
              <a:t> </a:t>
            </a:r>
            <a:r>
              <a:rPr lang="en-US" sz="1600" dirty="0" err="1"/>
              <a:t>ETU</a:t>
            </a:r>
            <a:endParaRPr lang="en-US" sz="1600" dirty="0"/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01" y="4038601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914401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078663" y="5334000"/>
            <a:ext cx="1720850" cy="99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21076" y="1752601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105401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8497888" y="6172200"/>
            <a:ext cx="54971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-1" y="0"/>
            <a:ext cx="9085264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+mj-lt"/>
                <a:ea typeface="Arial" charset="0"/>
                <a:cs typeface="Arial" charset="0"/>
              </a:rPr>
              <a:t>Participating Institutes</a:t>
            </a:r>
            <a:endParaRPr lang="en-US" sz="3200" dirty="0">
              <a:latin typeface="+mj-lt"/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4" y="6000750"/>
          <a:ext cx="3045277" cy="812800"/>
        </p:xfrm>
        <a:graphic>
          <a:graphicData uri="http://schemas.openxmlformats.org/presentationml/2006/ole">
            <p:oleObj spid="_x0000_s40963" name="Document" r:id="rId23" imgW="5486400" imgH="812800" progId="Word.Document.12">
              <p:link updateAutomatic="1"/>
            </p:oleObj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1" y="5849938"/>
          <a:ext cx="620899" cy="692150"/>
        </p:xfrm>
        <a:graphic>
          <a:graphicData uri="http://schemas.openxmlformats.org/presentationml/2006/ole">
            <p:oleObj spid="_x0000_s40962" name="Document" r:id="rId23" imgW="774700" imgH="863600" progId="Word.Document.12">
              <p:link updateAutomatic="1"/>
            </p:oleObj>
          </a:graphicData>
        </a:graphic>
      </p:graphicFrame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63851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black"/>
                </a:solidFill>
              </a:rPr>
              <a:t>CDR </a:t>
            </a:r>
            <a:r>
              <a:rPr lang="en-US" sz="2800" b="1" dirty="0" err="1" smtClean="0">
                <a:solidFill>
                  <a:prstClr val="black"/>
                </a:solidFill>
              </a:rPr>
              <a:t>Authorlist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</a:rPr>
              <a:t>29.6.11</a:t>
            </a:r>
            <a:r>
              <a:rPr lang="en-US" sz="2800" b="1" dirty="0" smtClean="0">
                <a:solidFill>
                  <a:srgbClr val="1F497D"/>
                </a:solidFill>
              </a:rPr>
              <a:t>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956" y="728130"/>
            <a:ext cx="291547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C. </a:t>
            </a:r>
            <a:r>
              <a:rPr lang="en-US" sz="1000" dirty="0" err="1" smtClean="0">
                <a:solidFill>
                  <a:prstClr val="black"/>
                </a:solidFill>
              </a:rPr>
              <a:t>Adolphsen</a:t>
            </a:r>
            <a:r>
              <a:rPr lang="en-US" sz="1000" dirty="0" smtClean="0">
                <a:solidFill>
                  <a:prstClr val="black"/>
                </a:solidFill>
              </a:rPr>
              <a:t> (SLAC)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</a:t>
            </a:r>
            <a:r>
              <a:rPr lang="en-US" sz="1000" dirty="0" err="1" smtClean="0">
                <a:solidFill>
                  <a:prstClr val="black"/>
                </a:solidFill>
              </a:rPr>
              <a:t>Alekhin</a:t>
            </a:r>
            <a:r>
              <a:rPr lang="en-US" sz="1000" dirty="0" smtClean="0">
                <a:solidFill>
                  <a:prstClr val="black"/>
                </a:solidFill>
              </a:rPr>
              <a:t> (Serpukhov, 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H. </a:t>
            </a:r>
            <a:r>
              <a:rPr lang="en-US" sz="1000" dirty="0" err="1" smtClean="0">
                <a:solidFill>
                  <a:prstClr val="black"/>
                </a:solidFill>
              </a:rPr>
              <a:t>Aksakal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P. </a:t>
            </a:r>
            <a:r>
              <a:rPr lang="en-US" sz="1000" dirty="0" err="1" smtClean="0">
                <a:solidFill>
                  <a:prstClr val="black"/>
                </a:solidFill>
              </a:rPr>
              <a:t>Allport</a:t>
            </a:r>
            <a:r>
              <a:rPr lang="en-US" sz="1000" dirty="0" smtClean="0">
                <a:solidFill>
                  <a:prstClr val="black"/>
                </a:solidFill>
              </a:rPr>
              <a:t> (Liverpool) 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J.L. Albacete (</a:t>
            </a:r>
            <a:r>
              <a:rPr lang="en-US" sz="1000" dirty="0" err="1" smtClean="0">
                <a:solidFill>
                  <a:prstClr val="black"/>
                </a:solidFill>
              </a:rPr>
              <a:t>IPhT</a:t>
            </a:r>
            <a:r>
              <a:rPr lang="en-US" sz="1000" dirty="0" smtClean="0">
                <a:solidFill>
                  <a:prstClr val="black"/>
                </a:solidFill>
              </a:rPr>
              <a:t> </a:t>
            </a:r>
            <a:r>
              <a:rPr lang="en-US" sz="1000" dirty="0" err="1" smtClean="0">
                <a:solidFill>
                  <a:prstClr val="black"/>
                </a:solidFill>
              </a:rPr>
              <a:t>Saclay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V. Andreev (LPI Moscow)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R. Appleby (Cockcroft)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N. </a:t>
            </a:r>
            <a:r>
              <a:rPr lang="en-US" sz="1000" dirty="0" err="1" smtClean="0">
                <a:solidFill>
                  <a:prstClr val="black"/>
                </a:solidFill>
              </a:rPr>
              <a:t>Armesto</a:t>
            </a:r>
            <a:r>
              <a:rPr lang="en-US" sz="1000" dirty="0" smtClean="0">
                <a:solidFill>
                  <a:prstClr val="black"/>
                </a:solidFill>
              </a:rPr>
              <a:t> (St. de </a:t>
            </a:r>
            <a:r>
              <a:rPr lang="en-US" sz="1000" dirty="0" err="1" smtClean="0">
                <a:solidFill>
                  <a:prstClr val="black"/>
                </a:solidFill>
              </a:rPr>
              <a:t>Compostela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G. </a:t>
            </a:r>
            <a:r>
              <a:rPr lang="en-US" sz="1000" dirty="0" err="1" smtClean="0">
                <a:solidFill>
                  <a:prstClr val="black"/>
                </a:solidFill>
              </a:rPr>
              <a:t>Azuelos</a:t>
            </a:r>
            <a:r>
              <a:rPr lang="en-US" sz="1000" dirty="0" smtClean="0">
                <a:solidFill>
                  <a:prstClr val="black"/>
                </a:solidFill>
              </a:rPr>
              <a:t> (Montreal)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M. </a:t>
            </a:r>
            <a:r>
              <a:rPr lang="en-US" sz="1000" dirty="0" err="1" smtClean="0">
                <a:solidFill>
                  <a:prstClr val="black"/>
                </a:solidFill>
              </a:rPr>
              <a:t>Bai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D. Barber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 Bartels (Hamburg)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 Behr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O. </a:t>
            </a:r>
            <a:r>
              <a:rPr lang="en-US" sz="1000" dirty="0" err="1" smtClean="0">
                <a:solidFill>
                  <a:prstClr val="black"/>
                </a:solidFill>
              </a:rPr>
              <a:t>Behnke</a:t>
            </a:r>
            <a:r>
              <a:rPr lang="en-US" sz="1000" dirty="0" smtClean="0">
                <a:solidFill>
                  <a:prstClr val="black"/>
                </a:solidFill>
              </a:rPr>
              <a:t>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</a:t>
            </a:r>
            <a:r>
              <a:rPr lang="en-US" sz="1000" dirty="0" err="1" smtClean="0">
                <a:solidFill>
                  <a:prstClr val="black"/>
                </a:solidFill>
              </a:rPr>
              <a:t>Belyaev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I. Ben </a:t>
            </a:r>
            <a:r>
              <a:rPr lang="en-US" sz="1000" dirty="0" err="1" smtClean="0">
                <a:solidFill>
                  <a:prstClr val="black"/>
                </a:solidFill>
              </a:rPr>
              <a:t>Zvi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N. Bernard (UCLA)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</a:t>
            </a:r>
            <a:r>
              <a:rPr lang="en-US" sz="1000" dirty="0" err="1" smtClean="0">
                <a:solidFill>
                  <a:prstClr val="black"/>
                </a:solidFill>
              </a:rPr>
              <a:t>Bertolucci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</a:t>
            </a:r>
            <a:r>
              <a:rPr lang="en-US" sz="1000" dirty="0" err="1" smtClean="0">
                <a:solidFill>
                  <a:prstClr val="black"/>
                </a:solidFill>
              </a:rPr>
              <a:t>Bettoni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 </a:t>
            </a:r>
            <a:r>
              <a:rPr lang="en-US" sz="1000" dirty="0" err="1" smtClean="0">
                <a:solidFill>
                  <a:prstClr val="black"/>
                </a:solidFill>
              </a:rPr>
              <a:t>Bluemlein</a:t>
            </a:r>
            <a:r>
              <a:rPr lang="en-US" sz="1000" dirty="0" smtClean="0">
                <a:solidFill>
                  <a:prstClr val="black"/>
                </a:solidFill>
              </a:rPr>
              <a:t>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H. Boettcher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Brodsky (SLAC)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A. </a:t>
            </a:r>
            <a:r>
              <a:rPr lang="en-US" sz="1000" dirty="0" err="1" smtClean="0">
                <a:solidFill>
                  <a:prstClr val="black"/>
                </a:solidFill>
              </a:rPr>
              <a:t>Bogacz</a:t>
            </a:r>
            <a:r>
              <a:rPr lang="en-US" sz="1000" dirty="0" smtClean="0">
                <a:solidFill>
                  <a:prstClr val="black"/>
                </a:solidFill>
              </a:rPr>
              <a:t> (</a:t>
            </a:r>
            <a:r>
              <a:rPr lang="en-US" sz="1000" dirty="0" err="1" smtClean="0">
                <a:solidFill>
                  <a:prstClr val="black"/>
                </a:solidFill>
              </a:rPr>
              <a:t>Jlab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C. </a:t>
            </a:r>
            <a:r>
              <a:rPr lang="en-US" sz="1000" dirty="0" err="1" smtClean="0">
                <a:solidFill>
                  <a:prstClr val="black"/>
                </a:solidFill>
              </a:rPr>
              <a:t>Bracco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O. </a:t>
            </a:r>
            <a:r>
              <a:rPr lang="en-US" sz="1000" dirty="0" err="1" smtClean="0">
                <a:solidFill>
                  <a:prstClr val="black"/>
                </a:solidFill>
              </a:rPr>
              <a:t>Bruening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A. </a:t>
            </a:r>
            <a:r>
              <a:rPr lang="en-US" sz="1000" dirty="0" err="1" smtClean="0">
                <a:solidFill>
                  <a:prstClr val="black"/>
                </a:solidFill>
              </a:rPr>
              <a:t>Bunyatian</a:t>
            </a:r>
            <a:r>
              <a:rPr lang="en-US" sz="1000" dirty="0" smtClean="0">
                <a:solidFill>
                  <a:prstClr val="black"/>
                </a:solidFill>
              </a:rPr>
              <a:t>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H. </a:t>
            </a:r>
            <a:r>
              <a:rPr lang="en-US" sz="1000" dirty="0" err="1" smtClean="0">
                <a:solidFill>
                  <a:prstClr val="black"/>
                </a:solidFill>
              </a:rPr>
              <a:t>Burkhardt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R. </a:t>
            </a:r>
            <a:r>
              <a:rPr lang="en-US" sz="1000" dirty="0" err="1" smtClean="0">
                <a:solidFill>
                  <a:prstClr val="black"/>
                </a:solidFill>
              </a:rPr>
              <a:t>Calaga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E. </a:t>
            </a:r>
            <a:r>
              <a:rPr lang="en-US" sz="1000" dirty="0" err="1" smtClean="0">
                <a:solidFill>
                  <a:prstClr val="black"/>
                </a:solidFill>
              </a:rPr>
              <a:t>Ciapala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R. </a:t>
            </a:r>
            <a:r>
              <a:rPr lang="en-US" sz="1000" dirty="0" err="1" smtClean="0">
                <a:solidFill>
                  <a:prstClr val="black"/>
                </a:solidFill>
              </a:rPr>
              <a:t>Ciftci</a:t>
            </a:r>
            <a:r>
              <a:rPr lang="en-US" sz="1000" dirty="0" smtClean="0">
                <a:solidFill>
                  <a:prstClr val="black"/>
                </a:solidFill>
              </a:rPr>
              <a:t> (Ankara)</a:t>
            </a:r>
          </a:p>
          <a:p>
            <a:pPr defTabSz="457200"/>
            <a:r>
              <a:rPr lang="en-US" sz="1000" dirty="0" err="1" smtClean="0">
                <a:solidFill>
                  <a:prstClr val="black"/>
                </a:solidFill>
              </a:rPr>
              <a:t>A.K.Ciftci</a:t>
            </a:r>
            <a:r>
              <a:rPr lang="en-US" sz="1000" dirty="0" smtClean="0">
                <a:solidFill>
                  <a:prstClr val="black"/>
                </a:solidFill>
              </a:rPr>
              <a:t> (Ankara)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B.A. Cole (Columbia)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J.C. Collins (Penn State)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 </a:t>
            </a:r>
            <a:r>
              <a:rPr lang="en-US" sz="1000" dirty="0" err="1" smtClean="0">
                <a:solidFill>
                  <a:prstClr val="black"/>
                </a:solidFill>
              </a:rPr>
              <a:t>Dainton</a:t>
            </a:r>
            <a:r>
              <a:rPr lang="en-US" sz="1000" dirty="0" smtClean="0">
                <a:solidFill>
                  <a:prstClr val="black"/>
                </a:solidFill>
              </a:rPr>
              <a:t> (Liverpool)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A. De </a:t>
            </a:r>
            <a:r>
              <a:rPr lang="en-US" sz="1000" dirty="0" err="1" smtClean="0">
                <a:solidFill>
                  <a:prstClr val="black"/>
                </a:solidFill>
              </a:rPr>
              <a:t>Roeck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D. </a:t>
            </a:r>
            <a:r>
              <a:rPr lang="en-US" sz="1000" dirty="0" err="1" smtClean="0">
                <a:solidFill>
                  <a:prstClr val="black"/>
                </a:solidFill>
              </a:rPr>
              <a:t>d'Enterria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marL="228600" indent="-228600" defTabSz="457200"/>
            <a:r>
              <a:rPr lang="en-US" sz="1000" dirty="0" smtClean="0">
                <a:solidFill>
                  <a:prstClr val="black"/>
                </a:solidFill>
              </a:rPr>
              <a:t>A. </a:t>
            </a:r>
            <a:r>
              <a:rPr lang="en-US" sz="1000" dirty="0" err="1" smtClean="0">
                <a:solidFill>
                  <a:prstClr val="black"/>
                </a:solidFill>
              </a:rPr>
              <a:t>Dudarev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marL="228600" indent="-228600" defTabSz="457200"/>
            <a:r>
              <a:rPr lang="en-US" sz="1000" dirty="0" smtClean="0">
                <a:solidFill>
                  <a:prstClr val="black"/>
                </a:solidFill>
              </a:rPr>
              <a:t>A. </a:t>
            </a:r>
            <a:r>
              <a:rPr lang="en-US" sz="1000" dirty="0" err="1" smtClean="0">
                <a:solidFill>
                  <a:prstClr val="black"/>
                </a:solidFill>
              </a:rPr>
              <a:t>Eide</a:t>
            </a:r>
            <a:r>
              <a:rPr lang="en-US" sz="1000" dirty="0" smtClean="0">
                <a:solidFill>
                  <a:prstClr val="black"/>
                </a:solidFill>
              </a:rPr>
              <a:t> (NTNU)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5827" y="728130"/>
            <a:ext cx="219765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E. </a:t>
            </a:r>
            <a:r>
              <a:rPr lang="en-US" sz="1000" dirty="0" err="1" smtClean="0">
                <a:solidFill>
                  <a:prstClr val="black"/>
                </a:solidFill>
              </a:rPr>
              <a:t>Eroglu</a:t>
            </a:r>
            <a:r>
              <a:rPr lang="en-US" sz="1000" dirty="0" smtClean="0">
                <a:solidFill>
                  <a:prstClr val="black"/>
                </a:solidFill>
              </a:rPr>
              <a:t> (</a:t>
            </a:r>
            <a:r>
              <a:rPr lang="en-US" sz="1000" dirty="0" err="1" smtClean="0">
                <a:solidFill>
                  <a:prstClr val="black"/>
                </a:solidFill>
              </a:rPr>
              <a:t>Uludag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K.J. </a:t>
            </a:r>
            <a:r>
              <a:rPr lang="en-US" sz="1000" dirty="0" err="1" smtClean="0">
                <a:solidFill>
                  <a:prstClr val="black"/>
                </a:solidFill>
              </a:rPr>
              <a:t>Eskola</a:t>
            </a:r>
            <a:r>
              <a:rPr lang="en-US" sz="1000" dirty="0" smtClean="0">
                <a:solidFill>
                  <a:prstClr val="black"/>
                </a:solidFill>
              </a:rPr>
              <a:t> (Jyvaskyla)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L. </a:t>
            </a:r>
            <a:r>
              <a:rPr lang="en-US" sz="1000" dirty="0" err="1" smtClean="0">
                <a:solidFill>
                  <a:prstClr val="black"/>
                </a:solidFill>
              </a:rPr>
              <a:t>Favart</a:t>
            </a:r>
            <a:r>
              <a:rPr lang="en-US" sz="1000" dirty="0" smtClean="0">
                <a:solidFill>
                  <a:prstClr val="black"/>
                </a:solidFill>
              </a:rPr>
              <a:t> (IIHE Brussels)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M. </a:t>
            </a:r>
            <a:r>
              <a:rPr lang="en-US" sz="1000" dirty="0" err="1" smtClean="0">
                <a:solidFill>
                  <a:prstClr val="black"/>
                </a:solidFill>
              </a:rPr>
              <a:t>Fitterer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Forte (Milano)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P. </a:t>
            </a:r>
            <a:r>
              <a:rPr lang="en-US" sz="1000" dirty="0" err="1" smtClean="0">
                <a:solidFill>
                  <a:prstClr val="black"/>
                </a:solidFill>
              </a:rPr>
              <a:t>Gambino</a:t>
            </a:r>
            <a:r>
              <a:rPr lang="en-US" sz="1000" dirty="0" smtClean="0">
                <a:solidFill>
                  <a:prstClr val="black"/>
                </a:solidFill>
              </a:rPr>
              <a:t> (Torino)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T. </a:t>
            </a:r>
            <a:r>
              <a:rPr lang="en-US" sz="1000" dirty="0" err="1" smtClean="0">
                <a:solidFill>
                  <a:prstClr val="black"/>
                </a:solidFill>
              </a:rPr>
              <a:t>Gehrmann</a:t>
            </a:r>
            <a:r>
              <a:rPr lang="en-US" sz="1000" dirty="0" smtClean="0">
                <a:solidFill>
                  <a:prstClr val="black"/>
                </a:solidFill>
              </a:rPr>
              <a:t> (Zurich)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C. </a:t>
            </a:r>
            <a:r>
              <a:rPr lang="en-US" sz="1000" dirty="0" err="1" smtClean="0">
                <a:solidFill>
                  <a:prstClr val="black"/>
                </a:solidFill>
              </a:rPr>
              <a:t>Glasman</a:t>
            </a:r>
            <a:r>
              <a:rPr lang="en-US" sz="1000" dirty="0" smtClean="0">
                <a:solidFill>
                  <a:prstClr val="black"/>
                </a:solidFill>
              </a:rPr>
              <a:t> (Madrid)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R. </a:t>
            </a:r>
            <a:r>
              <a:rPr lang="en-US" sz="1000" dirty="0" err="1" smtClean="0">
                <a:solidFill>
                  <a:prstClr val="black"/>
                </a:solidFill>
              </a:rPr>
              <a:t>Godbole</a:t>
            </a:r>
            <a:r>
              <a:rPr lang="en-US" sz="1000" dirty="0" smtClean="0">
                <a:solidFill>
                  <a:prstClr val="black"/>
                </a:solidFill>
              </a:rPr>
              <a:t> (Tata)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B. Goddard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T. </a:t>
            </a:r>
            <a:r>
              <a:rPr lang="en-US" sz="1000" dirty="0" err="1" smtClean="0">
                <a:solidFill>
                  <a:prstClr val="black"/>
                </a:solidFill>
              </a:rPr>
              <a:t>Greenshaw</a:t>
            </a:r>
            <a:r>
              <a:rPr lang="en-US" sz="1000" dirty="0" smtClean="0">
                <a:solidFill>
                  <a:prstClr val="black"/>
                </a:solidFill>
              </a:rPr>
              <a:t> (Liverpool)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A. </a:t>
            </a:r>
            <a:r>
              <a:rPr lang="en-US" sz="1000" dirty="0" err="1" smtClean="0">
                <a:solidFill>
                  <a:prstClr val="black"/>
                </a:solidFill>
              </a:rPr>
              <a:t>Guffanti</a:t>
            </a:r>
            <a:r>
              <a:rPr lang="en-US" sz="1000" dirty="0" smtClean="0">
                <a:solidFill>
                  <a:prstClr val="black"/>
                </a:solidFill>
              </a:rPr>
              <a:t> (Freiburg)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C. </a:t>
            </a:r>
            <a:r>
              <a:rPr lang="en-US" sz="1000" dirty="0" err="1" smtClean="0">
                <a:solidFill>
                  <a:prstClr val="black"/>
                </a:solidFill>
              </a:rPr>
              <a:t>Gwenlan</a:t>
            </a:r>
            <a:r>
              <a:rPr lang="en-US" sz="1000" dirty="0" smtClean="0">
                <a:solidFill>
                  <a:prstClr val="black"/>
                </a:solidFill>
              </a:rPr>
              <a:t> (Oxford)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T. Han (Harvard)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Y. </a:t>
            </a:r>
            <a:r>
              <a:rPr lang="en-US" sz="1000" dirty="0" err="1" smtClean="0">
                <a:solidFill>
                  <a:prstClr val="black"/>
                </a:solidFill>
              </a:rPr>
              <a:t>Hao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F. </a:t>
            </a:r>
            <a:r>
              <a:rPr lang="en-US" sz="1000" dirty="0" err="1" smtClean="0">
                <a:solidFill>
                  <a:prstClr val="black"/>
                </a:solidFill>
              </a:rPr>
              <a:t>Haug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W. Herr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B. </a:t>
            </a:r>
            <a:r>
              <a:rPr lang="en-US" sz="1000" dirty="0" err="1" smtClean="0">
                <a:solidFill>
                  <a:prstClr val="black"/>
                </a:solidFill>
              </a:rPr>
              <a:t>Holzer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M. </a:t>
            </a:r>
            <a:r>
              <a:rPr lang="en-US" sz="1000" dirty="0" err="1" smtClean="0">
                <a:solidFill>
                  <a:prstClr val="black"/>
                </a:solidFill>
              </a:rPr>
              <a:t>Ishitsuka</a:t>
            </a:r>
            <a:r>
              <a:rPr lang="en-US" sz="1000" dirty="0" smtClean="0">
                <a:solidFill>
                  <a:prstClr val="black"/>
                </a:solidFill>
              </a:rPr>
              <a:t> (Tokyo </a:t>
            </a:r>
            <a:r>
              <a:rPr lang="en-US" sz="1000" dirty="0" err="1" smtClean="0">
                <a:solidFill>
                  <a:prstClr val="black"/>
                </a:solidFill>
              </a:rPr>
              <a:t>I.Tech</a:t>
            </a:r>
            <a:r>
              <a:rPr lang="en-US" sz="1000" dirty="0" smtClean="0">
                <a:solidFill>
                  <a:prstClr val="black"/>
                </a:solidFill>
              </a:rPr>
              <a:t>.)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M. </a:t>
            </a:r>
            <a:r>
              <a:rPr lang="en-US" sz="1000" dirty="0" err="1" smtClean="0">
                <a:solidFill>
                  <a:prstClr val="black"/>
                </a:solidFill>
              </a:rPr>
              <a:t>Jacquet</a:t>
            </a:r>
            <a:r>
              <a:rPr lang="en-US" sz="1000" dirty="0" smtClean="0">
                <a:solidFill>
                  <a:prstClr val="black"/>
                </a:solidFill>
              </a:rPr>
              <a:t> (</a:t>
            </a:r>
            <a:r>
              <a:rPr lang="en-US" sz="1000" dirty="0" err="1" smtClean="0">
                <a:solidFill>
                  <a:prstClr val="black"/>
                </a:solidFill>
              </a:rPr>
              <a:t>Orsay</a:t>
            </a:r>
            <a:r>
              <a:rPr lang="en-US" sz="1000" dirty="0" smtClean="0">
                <a:solidFill>
                  <a:prstClr val="black"/>
                </a:solidFill>
              </a:rPr>
              <a:t>, LAL)</a:t>
            </a:r>
          </a:p>
          <a:p>
            <a:pPr defTabSz="457200"/>
            <a:r>
              <a:rPr lang="en-US" sz="1000" smtClean="0">
                <a:solidFill>
                  <a:prstClr val="black"/>
                </a:solidFill>
              </a:rPr>
              <a:t>B.  </a:t>
            </a:r>
            <a:r>
              <a:rPr lang="en-US" sz="1000" dirty="0" err="1" smtClean="0">
                <a:solidFill>
                  <a:prstClr val="black"/>
                </a:solidFill>
              </a:rPr>
              <a:t>Jeanneret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J.M. Jimenez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H. Jung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 Jowett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D. </a:t>
            </a:r>
            <a:r>
              <a:rPr lang="en-US" sz="1000" dirty="0" err="1" smtClean="0">
                <a:solidFill>
                  <a:prstClr val="black"/>
                </a:solidFill>
              </a:rPr>
              <a:t>Kayran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F. </a:t>
            </a:r>
            <a:r>
              <a:rPr lang="en-US" sz="1000" dirty="0" err="1" smtClean="0">
                <a:solidFill>
                  <a:prstClr val="black"/>
                </a:solidFill>
              </a:rPr>
              <a:t>Kosac</a:t>
            </a:r>
            <a:r>
              <a:rPr lang="en-US" sz="1000" dirty="0" smtClean="0">
                <a:solidFill>
                  <a:prstClr val="black"/>
                </a:solidFill>
              </a:rPr>
              <a:t> (</a:t>
            </a:r>
            <a:r>
              <a:rPr lang="en-US" sz="1000" dirty="0" err="1" smtClean="0">
                <a:solidFill>
                  <a:prstClr val="black"/>
                </a:solidFill>
              </a:rPr>
              <a:t>Uludag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A. </a:t>
            </a:r>
            <a:r>
              <a:rPr lang="en-US" sz="1000" dirty="0" err="1" smtClean="0">
                <a:solidFill>
                  <a:prstClr val="black"/>
                </a:solidFill>
              </a:rPr>
              <a:t>Kilic</a:t>
            </a:r>
            <a:r>
              <a:rPr lang="en-US" sz="1000" dirty="0" smtClean="0">
                <a:solidFill>
                  <a:prstClr val="black"/>
                </a:solidFill>
              </a:rPr>
              <a:t> (</a:t>
            </a:r>
            <a:r>
              <a:rPr lang="en-US" sz="1000" dirty="0" err="1" smtClean="0">
                <a:solidFill>
                  <a:prstClr val="black"/>
                </a:solidFill>
              </a:rPr>
              <a:t>Uludag</a:t>
            </a:r>
            <a:r>
              <a:rPr lang="en-US" sz="1000" dirty="0" smtClean="0">
                <a:solidFill>
                  <a:prstClr val="black"/>
                </a:solidFill>
              </a:rPr>
              <a:t>}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K. Kimura (Tokyo </a:t>
            </a:r>
            <a:r>
              <a:rPr lang="en-US" sz="1000" dirty="0" err="1" smtClean="0">
                <a:solidFill>
                  <a:prstClr val="black"/>
                </a:solidFill>
              </a:rPr>
              <a:t>I.Tech</a:t>
            </a:r>
            <a:r>
              <a:rPr lang="en-US" sz="1000" dirty="0" smtClean="0">
                <a:solidFill>
                  <a:prstClr val="black"/>
                </a:solidFill>
              </a:rPr>
              <a:t>.)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M. Klein (Liverpool)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U. Klein (Liverpool)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T. Kluge (Hamburg)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G. Kramer (Hamburg)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M. </a:t>
            </a:r>
            <a:r>
              <a:rPr lang="en-US" sz="1000" dirty="0" err="1" smtClean="0">
                <a:solidFill>
                  <a:prstClr val="black"/>
                </a:solidFill>
              </a:rPr>
              <a:t>Korostelev</a:t>
            </a:r>
            <a:r>
              <a:rPr lang="en-US" sz="1000" dirty="0" smtClean="0">
                <a:solidFill>
                  <a:prstClr val="black"/>
                </a:solidFill>
              </a:rPr>
              <a:t> (Cockcroft)</a:t>
            </a:r>
          </a:p>
          <a:p>
            <a:pPr marL="228600" indent="-228600" defTabSz="457200">
              <a:buFontTx/>
              <a:buAutoNum type="alphaUcPeriod"/>
            </a:pPr>
            <a:r>
              <a:rPr lang="en-US" sz="1000" dirty="0" err="1" smtClean="0">
                <a:solidFill>
                  <a:prstClr val="black"/>
                </a:solidFill>
              </a:rPr>
              <a:t>Kosmicki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marL="228600" indent="-228600" defTabSz="457200"/>
            <a:r>
              <a:rPr lang="en-US" sz="1000" dirty="0" smtClean="0">
                <a:solidFill>
                  <a:prstClr val="black"/>
                </a:solidFill>
              </a:rPr>
              <a:t>P. </a:t>
            </a:r>
            <a:r>
              <a:rPr lang="en-US" sz="1000" dirty="0" err="1" smtClean="0">
                <a:solidFill>
                  <a:prstClr val="black"/>
                </a:solidFill>
              </a:rPr>
              <a:t>Kostka</a:t>
            </a:r>
            <a:r>
              <a:rPr lang="en-US" sz="1000" dirty="0" smtClean="0">
                <a:solidFill>
                  <a:prstClr val="black"/>
                </a:solidFill>
              </a:rPr>
              <a:t> (DESY)</a:t>
            </a:r>
          </a:p>
        </p:txBody>
      </p:sp>
      <p:sp>
        <p:nvSpPr>
          <p:cNvPr id="6" name="Rectangle 5"/>
          <p:cNvSpPr/>
          <p:nvPr/>
        </p:nvSpPr>
        <p:spPr>
          <a:xfrm>
            <a:off x="4693479" y="728130"/>
            <a:ext cx="294860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H. Kowalski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M. </a:t>
            </a:r>
            <a:r>
              <a:rPr lang="en-US" sz="1000" dirty="0" err="1" smtClean="0">
                <a:solidFill>
                  <a:prstClr val="black"/>
                </a:solidFill>
              </a:rPr>
              <a:t>Kuze</a:t>
            </a:r>
            <a:r>
              <a:rPr lang="en-US" sz="1000" dirty="0" smtClean="0">
                <a:solidFill>
                  <a:prstClr val="black"/>
                </a:solidFill>
              </a:rPr>
              <a:t> (Tokyo </a:t>
            </a:r>
            <a:r>
              <a:rPr lang="en-US" sz="1000" dirty="0" err="1" smtClean="0">
                <a:solidFill>
                  <a:prstClr val="black"/>
                </a:solidFill>
              </a:rPr>
              <a:t>I.Tech</a:t>
            </a:r>
            <a:r>
              <a:rPr lang="en-US" sz="1000" dirty="0" smtClean="0">
                <a:solidFill>
                  <a:prstClr val="black"/>
                </a:solidFill>
              </a:rPr>
              <a:t>.)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T. </a:t>
            </a:r>
            <a:r>
              <a:rPr lang="en-US" sz="1000" dirty="0" err="1" smtClean="0">
                <a:solidFill>
                  <a:prstClr val="black"/>
                </a:solidFill>
              </a:rPr>
              <a:t>Lappi</a:t>
            </a:r>
            <a:r>
              <a:rPr lang="en-US" sz="1000" dirty="0" smtClean="0">
                <a:solidFill>
                  <a:prstClr val="black"/>
                </a:solidFill>
              </a:rPr>
              <a:t> (Jyvaskyla)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P. </a:t>
            </a:r>
            <a:r>
              <a:rPr lang="en-US" sz="1000" dirty="0" err="1" smtClean="0">
                <a:solidFill>
                  <a:prstClr val="black"/>
                </a:solidFill>
              </a:rPr>
              <a:t>Laycock</a:t>
            </a:r>
            <a:r>
              <a:rPr lang="en-US" sz="1000" dirty="0" smtClean="0">
                <a:solidFill>
                  <a:prstClr val="black"/>
                </a:solidFill>
              </a:rPr>
              <a:t> (Liverpool)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E. </a:t>
            </a:r>
            <a:r>
              <a:rPr lang="en-US" sz="1000" dirty="0" err="1" smtClean="0">
                <a:solidFill>
                  <a:prstClr val="black"/>
                </a:solidFill>
              </a:rPr>
              <a:t>Levichev</a:t>
            </a:r>
            <a:r>
              <a:rPr lang="en-US" sz="1000" dirty="0" smtClean="0">
                <a:solidFill>
                  <a:prstClr val="black"/>
                </a:solidFill>
              </a:rPr>
              <a:t> (BINP)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</a:t>
            </a:r>
            <a:r>
              <a:rPr lang="en-US" sz="1000" dirty="0" err="1" smtClean="0">
                <a:solidFill>
                  <a:prstClr val="black"/>
                </a:solidFill>
              </a:rPr>
              <a:t>Levonian</a:t>
            </a:r>
            <a:r>
              <a:rPr lang="en-US" sz="1000" dirty="0" smtClean="0">
                <a:solidFill>
                  <a:prstClr val="black"/>
                </a:solidFill>
              </a:rPr>
              <a:t>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V.N. </a:t>
            </a:r>
            <a:r>
              <a:rPr lang="en-US" sz="1000" dirty="0" err="1" smtClean="0">
                <a:solidFill>
                  <a:prstClr val="black"/>
                </a:solidFill>
              </a:rPr>
              <a:t>Litvinenko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C. </a:t>
            </a:r>
            <a:r>
              <a:rPr lang="en-US" sz="1000" dirty="0" err="1" smtClean="0">
                <a:solidFill>
                  <a:prstClr val="black"/>
                </a:solidFill>
              </a:rPr>
              <a:t>Marquet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B. </a:t>
            </a:r>
            <a:r>
              <a:rPr lang="en-US" sz="1000" dirty="0" err="1" smtClean="0">
                <a:solidFill>
                  <a:prstClr val="black"/>
                </a:solidFill>
              </a:rPr>
              <a:t>Mellado</a:t>
            </a:r>
            <a:r>
              <a:rPr lang="en-US" sz="1000" dirty="0" smtClean="0">
                <a:solidFill>
                  <a:prstClr val="black"/>
                </a:solidFill>
              </a:rPr>
              <a:t> (Harvard)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K-H. Mess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</a:t>
            </a:r>
            <a:r>
              <a:rPr lang="en-US" sz="1000" dirty="0" err="1" smtClean="0">
                <a:solidFill>
                  <a:prstClr val="black"/>
                </a:solidFill>
              </a:rPr>
              <a:t>Moch</a:t>
            </a:r>
            <a:r>
              <a:rPr lang="en-US" sz="1000" dirty="0" smtClean="0">
                <a:solidFill>
                  <a:prstClr val="black"/>
                </a:solidFill>
              </a:rPr>
              <a:t>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I.I. </a:t>
            </a:r>
            <a:r>
              <a:rPr lang="en-US" sz="1000" dirty="0" err="1" smtClean="0">
                <a:solidFill>
                  <a:prstClr val="black"/>
                </a:solidFill>
              </a:rPr>
              <a:t>Morozov</a:t>
            </a:r>
            <a:r>
              <a:rPr lang="en-US" sz="1000" dirty="0" smtClean="0">
                <a:solidFill>
                  <a:prstClr val="black"/>
                </a:solidFill>
              </a:rPr>
              <a:t> (BINP)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Y. </a:t>
            </a:r>
            <a:r>
              <a:rPr lang="en-US" sz="1000" dirty="0" err="1" smtClean="0">
                <a:solidFill>
                  <a:prstClr val="black"/>
                </a:solidFill>
              </a:rPr>
              <a:t>Muttoni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Myers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P.R. Newman (Birmingham)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T. Omori (KEK)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 Osborne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E. </a:t>
            </a:r>
            <a:r>
              <a:rPr lang="en-US" sz="1000" dirty="0" err="1" smtClean="0">
                <a:solidFill>
                  <a:prstClr val="black"/>
                </a:solidFill>
              </a:rPr>
              <a:t>Paoloni</a:t>
            </a:r>
            <a:r>
              <a:rPr lang="en-US" sz="1000" dirty="0" smtClean="0">
                <a:solidFill>
                  <a:prstClr val="black"/>
                </a:solidFill>
              </a:rPr>
              <a:t> (Pisa)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C. </a:t>
            </a:r>
            <a:r>
              <a:rPr lang="en-US" sz="1000" dirty="0" err="1" smtClean="0">
                <a:solidFill>
                  <a:prstClr val="black"/>
                </a:solidFill>
              </a:rPr>
              <a:t>Pascaud</a:t>
            </a:r>
            <a:r>
              <a:rPr lang="en-US" sz="1000" dirty="0" smtClean="0">
                <a:solidFill>
                  <a:prstClr val="black"/>
                </a:solidFill>
              </a:rPr>
              <a:t> (LAL </a:t>
            </a:r>
            <a:r>
              <a:rPr lang="en-US" sz="1000" dirty="0" err="1" smtClean="0">
                <a:solidFill>
                  <a:prstClr val="black"/>
                </a:solidFill>
              </a:rPr>
              <a:t>Orsay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H. </a:t>
            </a:r>
            <a:r>
              <a:rPr lang="en-US" sz="1000" dirty="0" err="1" smtClean="0">
                <a:solidFill>
                  <a:prstClr val="black"/>
                </a:solidFill>
              </a:rPr>
              <a:t>Paukkunen</a:t>
            </a:r>
            <a:r>
              <a:rPr lang="en-US" sz="1000" dirty="0" smtClean="0">
                <a:solidFill>
                  <a:prstClr val="black"/>
                </a:solidFill>
              </a:rPr>
              <a:t> (St. de </a:t>
            </a:r>
            <a:r>
              <a:rPr lang="en-US" sz="1000" dirty="0" err="1" smtClean="0">
                <a:solidFill>
                  <a:prstClr val="black"/>
                </a:solidFill>
              </a:rPr>
              <a:t>Compostela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E. Perez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T. </a:t>
            </a:r>
            <a:r>
              <a:rPr lang="en-US" sz="1000" dirty="0" err="1" smtClean="0">
                <a:solidFill>
                  <a:prstClr val="black"/>
                </a:solidFill>
              </a:rPr>
              <a:t>Pieloni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E. </a:t>
            </a:r>
            <a:r>
              <a:rPr lang="en-US" sz="1000" dirty="0" err="1" smtClean="0">
                <a:solidFill>
                  <a:prstClr val="black"/>
                </a:solidFill>
              </a:rPr>
              <a:t>Pilic</a:t>
            </a:r>
            <a:r>
              <a:rPr lang="en-US" sz="1000" dirty="0" smtClean="0">
                <a:solidFill>
                  <a:prstClr val="black"/>
                </a:solidFill>
              </a:rPr>
              <a:t> (</a:t>
            </a:r>
            <a:r>
              <a:rPr lang="en-US" sz="1000" dirty="0" err="1" smtClean="0">
                <a:solidFill>
                  <a:prstClr val="black"/>
                </a:solidFill>
              </a:rPr>
              <a:t>Uludag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A. </a:t>
            </a:r>
            <a:r>
              <a:rPr lang="en-US" sz="1000" dirty="0" err="1" smtClean="0">
                <a:solidFill>
                  <a:prstClr val="black"/>
                </a:solidFill>
              </a:rPr>
              <a:t>Polini</a:t>
            </a:r>
            <a:r>
              <a:rPr lang="en-US" sz="1000" dirty="0" smtClean="0">
                <a:solidFill>
                  <a:prstClr val="black"/>
                </a:solidFill>
              </a:rPr>
              <a:t> (Bologna)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V. </a:t>
            </a:r>
            <a:r>
              <a:rPr lang="en-US" sz="1000" dirty="0" err="1" smtClean="0">
                <a:solidFill>
                  <a:prstClr val="black"/>
                </a:solidFill>
              </a:rPr>
              <a:t>Ptitsyn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Y. </a:t>
            </a:r>
            <a:r>
              <a:rPr lang="en-US" sz="1000" dirty="0" err="1" smtClean="0">
                <a:solidFill>
                  <a:prstClr val="black"/>
                </a:solidFill>
              </a:rPr>
              <a:t>Pupkov</a:t>
            </a:r>
            <a:r>
              <a:rPr lang="en-US" sz="1000" dirty="0" smtClean="0">
                <a:solidFill>
                  <a:prstClr val="black"/>
                </a:solidFill>
              </a:rPr>
              <a:t> (BINP)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V. </a:t>
            </a:r>
            <a:r>
              <a:rPr lang="en-US" sz="1000" dirty="0" err="1" smtClean="0">
                <a:solidFill>
                  <a:prstClr val="black"/>
                </a:solidFill>
              </a:rPr>
              <a:t>Radescu</a:t>
            </a:r>
            <a:r>
              <a:rPr lang="en-US" sz="1000" dirty="0" smtClean="0">
                <a:solidFill>
                  <a:prstClr val="black"/>
                </a:solidFill>
              </a:rPr>
              <a:t> (Heidelberg U)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</a:t>
            </a:r>
            <a:r>
              <a:rPr lang="en-US" sz="1000" dirty="0" err="1" smtClean="0">
                <a:solidFill>
                  <a:prstClr val="black"/>
                </a:solidFill>
              </a:rPr>
              <a:t>Raychaudhuri</a:t>
            </a:r>
            <a:r>
              <a:rPr lang="en-US" sz="1000" dirty="0" smtClean="0">
                <a:solidFill>
                  <a:prstClr val="black"/>
                </a:solidFill>
              </a:rPr>
              <a:t> (Tata)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L. </a:t>
            </a:r>
            <a:r>
              <a:rPr lang="en-US" sz="1000" dirty="0" err="1" smtClean="0">
                <a:solidFill>
                  <a:prstClr val="black"/>
                </a:solidFill>
              </a:rPr>
              <a:t>Rinolfi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R. </a:t>
            </a:r>
            <a:r>
              <a:rPr lang="en-US" sz="1000" dirty="0" err="1" smtClean="0">
                <a:solidFill>
                  <a:prstClr val="black"/>
                </a:solidFill>
              </a:rPr>
              <a:t>Rohini</a:t>
            </a:r>
            <a:r>
              <a:rPr lang="en-US" sz="1000" dirty="0" smtClean="0">
                <a:solidFill>
                  <a:prstClr val="black"/>
                </a:solidFill>
              </a:rPr>
              <a:t> (Tata India)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 </a:t>
            </a:r>
            <a:r>
              <a:rPr lang="en-US" sz="1000" dirty="0" err="1" smtClean="0">
                <a:solidFill>
                  <a:prstClr val="black"/>
                </a:solidFill>
              </a:rPr>
              <a:t>Rojo</a:t>
            </a:r>
            <a:r>
              <a:rPr lang="en-US" sz="1000" dirty="0" smtClean="0">
                <a:solidFill>
                  <a:prstClr val="black"/>
                </a:solidFill>
              </a:rPr>
              <a:t> (Milano)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</a:t>
            </a:r>
            <a:r>
              <a:rPr lang="en-US" sz="1000" dirty="0" err="1" smtClean="0">
                <a:solidFill>
                  <a:prstClr val="black"/>
                </a:solidFill>
              </a:rPr>
              <a:t>Russenschuck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C. A. Salgado (St. de </a:t>
            </a:r>
            <a:r>
              <a:rPr lang="en-US" sz="1000" dirty="0" err="1" smtClean="0">
                <a:solidFill>
                  <a:prstClr val="black"/>
                </a:solidFill>
              </a:rPr>
              <a:t>Compostela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K. </a:t>
            </a:r>
            <a:r>
              <a:rPr lang="en-US" sz="1000" dirty="0" err="1" smtClean="0">
                <a:solidFill>
                  <a:prstClr val="black"/>
                </a:solidFill>
              </a:rPr>
              <a:t>Sampai</a:t>
            </a:r>
            <a:r>
              <a:rPr lang="en-US" sz="1000" dirty="0" smtClean="0">
                <a:solidFill>
                  <a:prstClr val="black"/>
                </a:solidFill>
              </a:rPr>
              <a:t> (Tokyo I. Tech)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E. </a:t>
            </a:r>
            <a:r>
              <a:rPr lang="en-US" sz="1000" dirty="0" err="1" smtClean="0">
                <a:solidFill>
                  <a:prstClr val="black"/>
                </a:solidFill>
              </a:rPr>
              <a:t>Sauvan</a:t>
            </a:r>
            <a:r>
              <a:rPr lang="en-US" sz="1000" dirty="0" smtClean="0">
                <a:solidFill>
                  <a:prstClr val="black"/>
                </a:solidFill>
              </a:rPr>
              <a:t> (Lyon)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U. </a:t>
            </a:r>
            <a:r>
              <a:rPr lang="en-US" sz="1000" dirty="0" err="1" smtClean="0">
                <a:solidFill>
                  <a:prstClr val="black"/>
                </a:solidFill>
              </a:rPr>
              <a:t>Schneekloth</a:t>
            </a:r>
            <a:r>
              <a:rPr lang="en-US" sz="1000" dirty="0" smtClean="0">
                <a:solidFill>
                  <a:prstClr val="black"/>
                </a:solidFill>
              </a:rPr>
              <a:t>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T. </a:t>
            </a:r>
            <a:r>
              <a:rPr lang="en-US" sz="1000" dirty="0" err="1" smtClean="0">
                <a:solidFill>
                  <a:prstClr val="black"/>
                </a:solidFill>
              </a:rPr>
              <a:t>Schoerner</a:t>
            </a:r>
            <a:r>
              <a:rPr lang="en-US" sz="1000" dirty="0" smtClean="0">
                <a:solidFill>
                  <a:prstClr val="black"/>
                </a:solidFill>
              </a:rPr>
              <a:t> </a:t>
            </a:r>
            <a:r>
              <a:rPr lang="en-US" sz="1000" dirty="0" err="1" smtClean="0">
                <a:solidFill>
                  <a:prstClr val="black"/>
                </a:solidFill>
              </a:rPr>
              <a:t>Sadenius</a:t>
            </a:r>
            <a:r>
              <a:rPr lang="en-US" sz="1000" dirty="0" smtClean="0">
                <a:solidFill>
                  <a:prstClr val="black"/>
                </a:solidFill>
              </a:rPr>
              <a:t> (DESY)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D. Schulte (CERN)</a:t>
            </a:r>
          </a:p>
          <a:p>
            <a:pPr defTabSz="457200"/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7999" y="702175"/>
            <a:ext cx="2286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N. </a:t>
            </a:r>
            <a:r>
              <a:rPr lang="en-US" sz="1000" dirty="0" err="1" smtClean="0">
                <a:solidFill>
                  <a:prstClr val="black"/>
                </a:solidFill>
              </a:rPr>
              <a:t>Soumitra</a:t>
            </a:r>
            <a:r>
              <a:rPr lang="en-US" sz="1000" dirty="0" smtClean="0">
                <a:solidFill>
                  <a:prstClr val="black"/>
                </a:solidFill>
              </a:rPr>
              <a:t> (Torino)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H. </a:t>
            </a:r>
            <a:r>
              <a:rPr lang="en-US" sz="1000" dirty="0" err="1" smtClean="0">
                <a:solidFill>
                  <a:prstClr val="black"/>
                </a:solidFill>
              </a:rPr>
              <a:t>Spiesberger</a:t>
            </a:r>
            <a:r>
              <a:rPr lang="en-US" sz="1000" dirty="0" smtClean="0">
                <a:solidFill>
                  <a:prstClr val="black"/>
                </a:solidFill>
              </a:rPr>
              <a:t> (Mainz)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A.M. </a:t>
            </a:r>
            <a:r>
              <a:rPr lang="en-US" sz="1000" dirty="0" err="1" smtClean="0">
                <a:solidFill>
                  <a:prstClr val="black"/>
                </a:solidFill>
              </a:rPr>
              <a:t>Stasto</a:t>
            </a:r>
            <a:r>
              <a:rPr lang="en-US" sz="1000" dirty="0" smtClean="0">
                <a:solidFill>
                  <a:prstClr val="black"/>
                </a:solidFill>
              </a:rPr>
              <a:t> (Penn State)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M. </a:t>
            </a:r>
            <a:r>
              <a:rPr lang="en-US" sz="1000" dirty="0" err="1" smtClean="0">
                <a:solidFill>
                  <a:prstClr val="black"/>
                </a:solidFill>
              </a:rPr>
              <a:t>Strikman</a:t>
            </a:r>
            <a:r>
              <a:rPr lang="en-US" sz="1000" dirty="0" smtClean="0">
                <a:solidFill>
                  <a:prstClr val="black"/>
                </a:solidFill>
              </a:rPr>
              <a:t> (Penn State)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M. Sullivan (SLAC)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B. </a:t>
            </a:r>
            <a:r>
              <a:rPr lang="en-US" sz="1000" dirty="0" err="1" smtClean="0">
                <a:solidFill>
                  <a:prstClr val="black"/>
                </a:solidFill>
              </a:rPr>
              <a:t>Surrow</a:t>
            </a:r>
            <a:r>
              <a:rPr lang="en-US" sz="1000" dirty="0" smtClean="0">
                <a:solidFill>
                  <a:prstClr val="black"/>
                </a:solidFill>
              </a:rPr>
              <a:t> (MIT)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S. </a:t>
            </a:r>
            <a:r>
              <a:rPr lang="en-US" sz="1000" dirty="0" err="1" smtClean="0">
                <a:solidFill>
                  <a:prstClr val="black"/>
                </a:solidFill>
              </a:rPr>
              <a:t>Sultansoy</a:t>
            </a:r>
            <a:r>
              <a:rPr lang="en-US" sz="1000" dirty="0" smtClean="0">
                <a:solidFill>
                  <a:prstClr val="black"/>
                </a:solidFill>
              </a:rPr>
              <a:t> (Ankara)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Y.P. Sun (SLAC)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W. Smith (Madison)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I. </a:t>
            </a:r>
            <a:r>
              <a:rPr lang="en-US" sz="1000" dirty="0" err="1" smtClean="0">
                <a:solidFill>
                  <a:prstClr val="black"/>
                </a:solidFill>
              </a:rPr>
              <a:t>Tapan</a:t>
            </a:r>
            <a:r>
              <a:rPr lang="en-US" sz="1000" dirty="0" smtClean="0">
                <a:solidFill>
                  <a:prstClr val="black"/>
                </a:solidFill>
              </a:rPr>
              <a:t> (</a:t>
            </a:r>
            <a:r>
              <a:rPr lang="en-US" sz="1000" dirty="0" err="1" smtClean="0">
                <a:solidFill>
                  <a:prstClr val="black"/>
                </a:solidFill>
              </a:rPr>
              <a:t>Uludag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P. </a:t>
            </a:r>
            <a:r>
              <a:rPr lang="en-US" sz="1000" dirty="0" err="1" smtClean="0">
                <a:solidFill>
                  <a:prstClr val="black"/>
                </a:solidFill>
              </a:rPr>
              <a:t>Taels</a:t>
            </a:r>
            <a:r>
              <a:rPr lang="en-US" sz="1000" dirty="0" smtClean="0">
                <a:solidFill>
                  <a:prstClr val="black"/>
                </a:solidFill>
              </a:rPr>
              <a:t> (</a:t>
            </a:r>
            <a:r>
              <a:rPr lang="en-US" sz="1000" dirty="0" err="1" smtClean="0">
                <a:solidFill>
                  <a:prstClr val="black"/>
                </a:solidFill>
              </a:rPr>
              <a:t>Antwerpen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H. Ten Kate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 </a:t>
            </a:r>
            <a:r>
              <a:rPr lang="en-US" sz="1000" dirty="0" err="1" smtClean="0">
                <a:solidFill>
                  <a:prstClr val="black"/>
                </a:solidFill>
              </a:rPr>
              <a:t>Terron</a:t>
            </a:r>
            <a:r>
              <a:rPr lang="en-US" sz="1000" dirty="0" smtClean="0">
                <a:solidFill>
                  <a:prstClr val="black"/>
                </a:solidFill>
              </a:rPr>
              <a:t> (Madrid)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H. </a:t>
            </a:r>
            <a:r>
              <a:rPr lang="en-US" sz="1000" dirty="0" err="1" smtClean="0">
                <a:solidFill>
                  <a:prstClr val="black"/>
                </a:solidFill>
              </a:rPr>
              <a:t>Thiesen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L. Thompson (Cockcroft)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K. </a:t>
            </a:r>
            <a:r>
              <a:rPr lang="en-US" sz="1000" dirty="0" err="1" smtClean="0">
                <a:solidFill>
                  <a:prstClr val="black"/>
                </a:solidFill>
              </a:rPr>
              <a:t>Tokushuku</a:t>
            </a:r>
            <a:r>
              <a:rPr lang="en-US" sz="1000" dirty="0" smtClean="0">
                <a:solidFill>
                  <a:prstClr val="black"/>
                </a:solidFill>
              </a:rPr>
              <a:t>   (KEK)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R. Tomas Garcia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D. </a:t>
            </a:r>
            <a:r>
              <a:rPr lang="en-US" sz="1000" dirty="0" err="1" smtClean="0">
                <a:solidFill>
                  <a:prstClr val="black"/>
                </a:solidFill>
              </a:rPr>
              <a:t>Tommasini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D. </a:t>
            </a:r>
            <a:r>
              <a:rPr lang="en-US" sz="1000" dirty="0" err="1" smtClean="0">
                <a:solidFill>
                  <a:prstClr val="black"/>
                </a:solidFill>
              </a:rPr>
              <a:t>Trbojevic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N. </a:t>
            </a:r>
            <a:r>
              <a:rPr lang="en-US" sz="1000" dirty="0" err="1" smtClean="0">
                <a:solidFill>
                  <a:prstClr val="black"/>
                </a:solidFill>
              </a:rPr>
              <a:t>Tsoupas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 </a:t>
            </a:r>
            <a:r>
              <a:rPr lang="en-US" sz="1000" dirty="0" err="1" smtClean="0">
                <a:solidFill>
                  <a:prstClr val="black"/>
                </a:solidFill>
              </a:rPr>
              <a:t>Tuckmantel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K. </a:t>
            </a:r>
            <a:r>
              <a:rPr lang="en-US" sz="1000" dirty="0" err="1" smtClean="0">
                <a:solidFill>
                  <a:prstClr val="black"/>
                </a:solidFill>
              </a:rPr>
              <a:t>Tywoniuk</a:t>
            </a:r>
            <a:r>
              <a:rPr lang="en-US" sz="1000" dirty="0" smtClean="0">
                <a:solidFill>
                  <a:prstClr val="black"/>
                </a:solidFill>
              </a:rPr>
              <a:t> (Lund)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G. </a:t>
            </a:r>
            <a:r>
              <a:rPr lang="en-US" sz="1000" dirty="0" err="1" smtClean="0">
                <a:solidFill>
                  <a:prstClr val="black"/>
                </a:solidFill>
              </a:rPr>
              <a:t>Unel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J. Urakawa (KEK)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P. Van </a:t>
            </a:r>
            <a:r>
              <a:rPr lang="en-US" sz="1000" dirty="0" err="1" smtClean="0">
                <a:solidFill>
                  <a:prstClr val="black"/>
                </a:solidFill>
              </a:rPr>
              <a:t>Mechelen</a:t>
            </a:r>
            <a:r>
              <a:rPr lang="en-US" sz="1000" dirty="0" smtClean="0">
                <a:solidFill>
                  <a:prstClr val="black"/>
                </a:solidFill>
              </a:rPr>
              <a:t> (</a:t>
            </a:r>
            <a:r>
              <a:rPr lang="en-US" sz="1000" dirty="0" err="1" smtClean="0">
                <a:solidFill>
                  <a:prstClr val="black"/>
                </a:solidFill>
              </a:rPr>
              <a:t>Antwerpen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R. </a:t>
            </a:r>
            <a:r>
              <a:rPr lang="en-US" sz="1000" dirty="0" err="1" smtClean="0">
                <a:solidFill>
                  <a:prstClr val="black"/>
                </a:solidFill>
              </a:rPr>
              <a:t>Veness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A. </a:t>
            </a:r>
            <a:r>
              <a:rPr lang="en-US" sz="1000" dirty="0" err="1" smtClean="0">
                <a:solidFill>
                  <a:prstClr val="black"/>
                </a:solidFill>
              </a:rPr>
              <a:t>Vivoli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P. </a:t>
            </a:r>
            <a:r>
              <a:rPr lang="en-US" sz="1000" dirty="0" err="1" smtClean="0">
                <a:solidFill>
                  <a:prstClr val="black"/>
                </a:solidFill>
              </a:rPr>
              <a:t>Vobly</a:t>
            </a:r>
            <a:r>
              <a:rPr lang="en-US" sz="1000" dirty="0" smtClean="0">
                <a:solidFill>
                  <a:prstClr val="black"/>
                </a:solidFill>
              </a:rPr>
              <a:t> (BINP)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R. </a:t>
            </a:r>
            <a:r>
              <a:rPr lang="en-US" sz="1000" dirty="0" err="1" smtClean="0">
                <a:solidFill>
                  <a:prstClr val="black"/>
                </a:solidFill>
              </a:rPr>
              <a:t>Wallny</a:t>
            </a:r>
            <a:r>
              <a:rPr lang="en-US" sz="1000" dirty="0" smtClean="0">
                <a:solidFill>
                  <a:prstClr val="black"/>
                </a:solidFill>
              </a:rPr>
              <a:t> (ETHZ)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G. Watt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G. </a:t>
            </a:r>
            <a:r>
              <a:rPr lang="en-US" sz="1000" dirty="0" err="1" smtClean="0">
                <a:solidFill>
                  <a:prstClr val="black"/>
                </a:solidFill>
              </a:rPr>
              <a:t>Weiglein</a:t>
            </a:r>
            <a:r>
              <a:rPr lang="en-US" sz="1000" dirty="0" smtClean="0">
                <a:solidFill>
                  <a:prstClr val="black"/>
                </a:solidFill>
              </a:rPr>
              <a:t> (Hamburg)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C. Weiss (</a:t>
            </a:r>
            <a:r>
              <a:rPr lang="en-US" sz="1000" dirty="0" err="1" smtClean="0">
                <a:solidFill>
                  <a:prstClr val="black"/>
                </a:solidFill>
              </a:rPr>
              <a:t>JLab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U.A. </a:t>
            </a:r>
            <a:r>
              <a:rPr lang="en-US" sz="1000" dirty="0" err="1" smtClean="0">
                <a:solidFill>
                  <a:prstClr val="black"/>
                </a:solidFill>
              </a:rPr>
              <a:t>Wiedemann</a:t>
            </a:r>
            <a:r>
              <a:rPr lang="en-US" sz="1000" dirty="0" smtClean="0">
                <a:solidFill>
                  <a:prstClr val="black"/>
                </a:solidFill>
              </a:rPr>
              <a:t>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U. </a:t>
            </a:r>
            <a:r>
              <a:rPr lang="en-US" sz="1000" dirty="0" err="1" smtClean="0">
                <a:solidFill>
                  <a:prstClr val="black"/>
                </a:solidFill>
              </a:rPr>
              <a:t>Wienands</a:t>
            </a:r>
            <a:r>
              <a:rPr lang="en-US" sz="1000" dirty="0" smtClean="0">
                <a:solidFill>
                  <a:prstClr val="black"/>
                </a:solidFill>
              </a:rPr>
              <a:t> (SLAC)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F. </a:t>
            </a:r>
            <a:r>
              <a:rPr lang="en-US" sz="1000" dirty="0" err="1" smtClean="0">
                <a:solidFill>
                  <a:prstClr val="black"/>
                </a:solidFill>
              </a:rPr>
              <a:t>Willeke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V. </a:t>
            </a:r>
            <a:r>
              <a:rPr lang="en-US" sz="1000" dirty="0" err="1" smtClean="0">
                <a:solidFill>
                  <a:prstClr val="black"/>
                </a:solidFill>
              </a:rPr>
              <a:t>Yakimenko</a:t>
            </a:r>
            <a:r>
              <a:rPr lang="en-US" sz="1000" dirty="0" smtClean="0">
                <a:solidFill>
                  <a:prstClr val="black"/>
                </a:solidFill>
              </a:rPr>
              <a:t> (BNL)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A.F. </a:t>
            </a:r>
            <a:r>
              <a:rPr lang="en-US" sz="1000" dirty="0" err="1" smtClean="0">
                <a:solidFill>
                  <a:prstClr val="black"/>
                </a:solidFill>
              </a:rPr>
              <a:t>Zarnecki</a:t>
            </a:r>
            <a:r>
              <a:rPr lang="en-US" sz="1000" dirty="0" smtClean="0">
                <a:solidFill>
                  <a:prstClr val="black"/>
                </a:solidFill>
              </a:rPr>
              <a:t> (Warsaw)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F. Zimmermann (CERN)</a:t>
            </a: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F. </a:t>
            </a:r>
            <a:r>
              <a:rPr lang="en-US" sz="1000" dirty="0" err="1" smtClean="0">
                <a:solidFill>
                  <a:prstClr val="black"/>
                </a:solidFill>
              </a:rPr>
              <a:t>Zomer</a:t>
            </a:r>
            <a:r>
              <a:rPr lang="en-US" sz="1000" dirty="0" smtClean="0">
                <a:solidFill>
                  <a:prstClr val="black"/>
                </a:solidFill>
              </a:rPr>
              <a:t> (</a:t>
            </a:r>
            <a:r>
              <a:rPr lang="en-US" sz="1000" dirty="0" err="1" smtClean="0">
                <a:solidFill>
                  <a:prstClr val="black"/>
                </a:solidFill>
              </a:rPr>
              <a:t>Orsay</a:t>
            </a:r>
            <a:r>
              <a:rPr lang="en-US" sz="1000" dirty="0" smtClean="0">
                <a:solidFill>
                  <a:prstClr val="black"/>
                </a:solidFill>
              </a:rPr>
              <a:t> LAL)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Ring-ring 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4167444"/>
            <a:ext cx="8229600" cy="218890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Add an electron/positron ring in the LHC tunnel</a:t>
            </a:r>
          </a:p>
          <a:p>
            <a:pPr lvl="1"/>
            <a:r>
              <a:rPr lang="en-US" dirty="0" smtClean="0"/>
              <a:t>Originally foreseen with LEP</a:t>
            </a:r>
          </a:p>
          <a:p>
            <a:r>
              <a:rPr lang="en-US" dirty="0" smtClean="0"/>
              <a:t>Hence, no fundamental feasibility issues</a:t>
            </a:r>
          </a:p>
          <a:p>
            <a:pPr lvl="1"/>
            <a:r>
              <a:rPr lang="en-US" dirty="0" smtClean="0"/>
              <a:t>But have to avoid running through the LHC detectors</a:t>
            </a:r>
          </a:p>
          <a:p>
            <a:pPr lvl="1"/>
            <a:r>
              <a:rPr lang="en-US" dirty="0" smtClean="0"/>
              <a:t>Have to install new hardware in reasonably full tunnel</a:t>
            </a:r>
          </a:p>
          <a:p>
            <a:pPr lvl="1"/>
            <a:r>
              <a:rPr lang="en-US" dirty="0" smtClean="0"/>
              <a:t>Have to find a good collision point geometry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465" y="939432"/>
          <a:ext cx="8851900" cy="3200400"/>
        </p:xfrm>
        <a:graphic>
          <a:graphicData uri="http://schemas.openxmlformats.org/drawingml/2006/table">
            <a:tbl>
              <a:tblPr/>
              <a:tblGrid>
                <a:gridCol w="4278418"/>
                <a:gridCol w="2286741"/>
                <a:gridCol w="2286741"/>
              </a:tblGrid>
              <a:tr h="41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09" charset="0"/>
                        </a:rPr>
                        <a:t>protons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09" charset="0"/>
                        </a:rPr>
                        <a:t>electrons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beam energy [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GeV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7000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Luminosity [cm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-2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s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-1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]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itchFamily="-109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0.85 (1.8) 10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33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1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Norm.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emittance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ge</a:t>
                      </a:r>
                      <a:r>
                        <a:rPr kumimoji="0" lang="en-US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x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/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ge</a:t>
                      </a:r>
                      <a:r>
                        <a:rPr kumimoji="0" lang="en-US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y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[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3.75 / 3.75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590 / 295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RMS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IP beam size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s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*</a:t>
                      </a:r>
                      <a:r>
                        <a:rPr kumimoji="0" lang="en-US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x,</a:t>
                      </a:r>
                      <a:r>
                        <a:rPr kumimoji="0" lang="en-US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y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[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45 (30) / 22 (15.8)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1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bunch spacing [ns]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25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25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1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bunch population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1.7x10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2x10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09" charset="0"/>
                        </a:rPr>
                        <a:t>10</a:t>
                      </a: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899592" y="764704"/>
            <a:ext cx="8496944" cy="8309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The jumpers come in a regular pattern</a:t>
            </a:r>
          </a:p>
          <a:p>
            <a:r>
              <a:rPr lang="en-GB" sz="2400" dirty="0" smtClean="0"/>
              <a:t>The e-ring optics takes these positions into account</a:t>
            </a:r>
            <a:endParaRPr lang="en-GB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FD05-2416-4D73-AE9A-D4FCCEDF2EE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000100" y="928670"/>
            <a:ext cx="242889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Kicker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point</a:t>
            </a:r>
            <a:r>
              <a:rPr lang="de-DE" sz="2400" dirty="0" smtClean="0"/>
              <a:t> 6</a:t>
            </a:r>
            <a:endParaRPr lang="de-DE" sz="2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FD05-2416-4D73-AE9A-D4FCCEDF2EE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076056" y="4437112"/>
            <a:ext cx="453650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Magnet support from above (steel roman arch) will be needed to bridge the kickers</a:t>
            </a:r>
            <a:endParaRPr lang="en-GB" sz="20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368041" y="1143000"/>
            <a:ext cx="8618977" cy="4926348"/>
            <a:chOff x="-14240" y="1"/>
            <a:chExt cx="9470980" cy="6172205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0" y="5638997"/>
              <a:ext cx="6775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914400" y="685802"/>
              <a:ext cx="14478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14400" y="913831"/>
              <a:ext cx="14478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209801" y="685801"/>
              <a:ext cx="228600" cy="228601"/>
              <a:chOff x="2209800" y="685800"/>
              <a:chExt cx="228600" cy="228600"/>
            </a:xfrm>
          </p:grpSpPr>
          <p:sp>
            <p:nvSpPr>
              <p:cNvPr id="8" name="Arc 7"/>
              <p:cNvSpPr/>
              <p:nvPr/>
            </p:nvSpPr>
            <p:spPr>
              <a:xfrm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flipV="1"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flipH="1">
              <a:off x="838200" y="685801"/>
              <a:ext cx="228600" cy="228601"/>
              <a:chOff x="2209800" y="685800"/>
              <a:chExt cx="228600" cy="228600"/>
            </a:xfrm>
          </p:grpSpPr>
          <p:sp>
            <p:nvSpPr>
              <p:cNvPr id="12" name="Arc 11"/>
              <p:cNvSpPr/>
              <p:nvPr/>
            </p:nvSpPr>
            <p:spPr>
              <a:xfrm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flipV="1"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15" name="Straight Connector 14"/>
            <p:cNvCxnSpPr>
              <a:endCxn id="13" idx="0"/>
            </p:cNvCxnSpPr>
            <p:nvPr/>
          </p:nvCxnSpPr>
          <p:spPr>
            <a:xfrm>
              <a:off x="685800" y="913831"/>
              <a:ext cx="2667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62201" y="913831"/>
              <a:ext cx="2667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1905001" y="457773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667001" y="913831"/>
              <a:ext cx="5334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914400" y="533211"/>
              <a:ext cx="1447801" cy="1714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343121" y="240241"/>
              <a:ext cx="990600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1.67 km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>
              <a:off x="496414" y="798988"/>
              <a:ext cx="228029" cy="165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" y="457773"/>
              <a:ext cx="869673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0.34 km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4400" y="838393"/>
              <a:ext cx="1447801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21" name="TextBox 32"/>
            <p:cNvSpPr txBox="1">
              <a:spLocks noChangeArrowheads="1"/>
            </p:cNvSpPr>
            <p:nvPr/>
          </p:nvSpPr>
          <p:spPr bwMode="auto">
            <a:xfrm>
              <a:off x="1066800" y="990601"/>
              <a:ext cx="969964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30-GeV linac</a:t>
              </a:r>
            </a:p>
          </p:txBody>
        </p:sp>
        <p:sp>
          <p:nvSpPr>
            <p:cNvPr id="76822" name="TextBox 33"/>
            <p:cNvSpPr txBox="1">
              <a:spLocks noChangeArrowheads="1"/>
            </p:cNvSpPr>
            <p:nvPr/>
          </p:nvSpPr>
          <p:spPr bwMode="auto">
            <a:xfrm>
              <a:off x="3124201" y="228602"/>
              <a:ext cx="596900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</a:p>
          </p:txBody>
        </p: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6172203" y="457201"/>
              <a:ext cx="1676401" cy="1828801"/>
              <a:chOff x="2209800" y="685800"/>
              <a:chExt cx="228600" cy="228600"/>
            </a:xfrm>
          </p:grpSpPr>
          <p:sp>
            <p:nvSpPr>
              <p:cNvPr id="38" name="Arc 37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Arc 38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40" name="Straight Connector 39"/>
            <p:cNvCxnSpPr>
              <a:stCxn id="47" idx="3"/>
            </p:cNvCxnSpPr>
            <p:nvPr/>
          </p:nvCxnSpPr>
          <p:spPr>
            <a:xfrm>
              <a:off x="6629403" y="457773"/>
              <a:ext cx="11430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5715003" y="2209994"/>
              <a:ext cx="914400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715003" y="380620"/>
              <a:ext cx="914400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8" name="Straight Connector 47"/>
            <p:cNvCxnSpPr>
              <a:stCxn id="42" idx="3"/>
            </p:cNvCxnSpPr>
            <p:nvPr/>
          </p:nvCxnSpPr>
          <p:spPr>
            <a:xfrm>
              <a:off x="6629403" y="2285432"/>
              <a:ext cx="304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>
            <a:xfrm>
              <a:off x="6477003" y="1676783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29" name="TextBox 49"/>
            <p:cNvSpPr txBox="1">
              <a:spLocks noChangeArrowheads="1"/>
            </p:cNvSpPr>
            <p:nvPr/>
          </p:nvSpPr>
          <p:spPr bwMode="auto">
            <a:xfrm>
              <a:off x="7848603" y="1447801"/>
              <a:ext cx="596900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</a:p>
          </p:txBody>
        </p:sp>
        <p:grpSp>
          <p:nvGrpSpPr>
            <p:cNvPr id="10" name="Group 50"/>
            <p:cNvGrpSpPr>
              <a:grpSpLocks/>
            </p:cNvGrpSpPr>
            <p:nvPr/>
          </p:nvGrpSpPr>
          <p:grpSpPr bwMode="auto">
            <a:xfrm flipH="1">
              <a:off x="4876802" y="457201"/>
              <a:ext cx="1676401" cy="1828801"/>
              <a:chOff x="2209800" y="685800"/>
              <a:chExt cx="228600" cy="228600"/>
            </a:xfrm>
          </p:grpSpPr>
          <p:sp>
            <p:nvSpPr>
              <p:cNvPr id="52" name="Arc 51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Arc 52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56" name="Straight Arrow Connector 55"/>
            <p:cNvCxnSpPr/>
            <p:nvPr/>
          </p:nvCxnSpPr>
          <p:spPr>
            <a:xfrm>
              <a:off x="5676903" y="2027039"/>
              <a:ext cx="990600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895882" y="1666380"/>
              <a:ext cx="915921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1.0 km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5400000">
              <a:off x="4647089" y="1371631"/>
              <a:ext cx="1829372" cy="1656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638801" y="1033192"/>
              <a:ext cx="838201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2.0 km</a:t>
              </a:r>
            </a:p>
          </p:txBody>
        </p:sp>
        <p:sp>
          <p:nvSpPr>
            <p:cNvPr id="76835" name="TextBox 59"/>
            <p:cNvSpPr txBox="1">
              <a:spLocks noChangeArrowheads="1"/>
            </p:cNvSpPr>
            <p:nvPr/>
          </p:nvSpPr>
          <p:spPr bwMode="auto">
            <a:xfrm>
              <a:off x="5638802" y="2362202"/>
              <a:ext cx="969964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10-GeV linac</a:t>
              </a:r>
            </a:p>
          </p:txBody>
        </p:sp>
        <p:sp>
          <p:nvSpPr>
            <p:cNvPr id="76836" name="TextBox 62"/>
            <p:cNvSpPr txBox="1">
              <a:spLocks noChangeArrowheads="1"/>
            </p:cNvSpPr>
            <p:nvPr/>
          </p:nvSpPr>
          <p:spPr bwMode="auto">
            <a:xfrm>
              <a:off x="5638802" y="493335"/>
              <a:ext cx="12954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6837" name="TextBox 65"/>
            <p:cNvSpPr txBox="1">
              <a:spLocks noChangeArrowheads="1"/>
            </p:cNvSpPr>
            <p:nvPr/>
          </p:nvSpPr>
          <p:spPr bwMode="auto">
            <a:xfrm>
              <a:off x="0" y="1"/>
              <a:ext cx="1066798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Calibri" charset="0"/>
                </a:rPr>
                <a:t>p-60</a:t>
              </a:r>
            </a:p>
          </p:txBody>
        </p:sp>
        <p:sp>
          <p:nvSpPr>
            <p:cNvPr id="76838" name="TextBox 66"/>
            <p:cNvSpPr txBox="1">
              <a:spLocks noChangeArrowheads="1"/>
            </p:cNvSpPr>
            <p:nvPr/>
          </p:nvSpPr>
          <p:spPr bwMode="auto">
            <a:xfrm>
              <a:off x="8445502" y="73814"/>
              <a:ext cx="1011238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err="1">
                  <a:latin typeface="Calibri" charset="0"/>
                </a:rPr>
                <a:t>erl</a:t>
              </a:r>
              <a:endParaRPr lang="en-US" b="1" i="1" dirty="0">
                <a:latin typeface="Calibri" charset="0"/>
              </a:endParaRPr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3886202" y="2514602"/>
              <a:ext cx="1676401" cy="1828801"/>
              <a:chOff x="2209800" y="685800"/>
              <a:chExt cx="228600" cy="228600"/>
            </a:xfrm>
          </p:grpSpPr>
          <p:sp>
            <p:nvSpPr>
              <p:cNvPr id="69" name="Arc 68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Arc 69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5257802" y="4342834"/>
              <a:ext cx="1066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1219201" y="4267395"/>
              <a:ext cx="3505202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4876802" y="4342834"/>
              <a:ext cx="304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Freeform 73"/>
            <p:cNvSpPr/>
            <p:nvPr/>
          </p:nvSpPr>
          <p:spPr>
            <a:xfrm>
              <a:off x="4724402" y="3734185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44" name="TextBox 74"/>
            <p:cNvSpPr txBox="1">
              <a:spLocks noChangeArrowheads="1"/>
            </p:cNvSpPr>
            <p:nvPr/>
          </p:nvSpPr>
          <p:spPr bwMode="auto">
            <a:xfrm>
              <a:off x="5943603" y="3505204"/>
              <a:ext cx="596900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</a:p>
          </p:txBody>
        </p:sp>
        <p:grpSp>
          <p:nvGrpSpPr>
            <p:cNvPr id="14" name="Group 75"/>
            <p:cNvGrpSpPr>
              <a:grpSpLocks/>
            </p:cNvGrpSpPr>
            <p:nvPr/>
          </p:nvGrpSpPr>
          <p:grpSpPr bwMode="auto">
            <a:xfrm flipH="1">
              <a:off x="381000" y="2514602"/>
              <a:ext cx="1676401" cy="1828801"/>
              <a:chOff x="2209800" y="685800"/>
              <a:chExt cx="228600" cy="228600"/>
            </a:xfrm>
          </p:grpSpPr>
          <p:sp>
            <p:nvSpPr>
              <p:cNvPr id="77" name="Arc 76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6846" name="TextBox 78"/>
            <p:cNvSpPr txBox="1">
              <a:spLocks noChangeArrowheads="1"/>
            </p:cNvSpPr>
            <p:nvPr/>
          </p:nvSpPr>
          <p:spPr bwMode="auto">
            <a:xfrm>
              <a:off x="2362201" y="4419604"/>
              <a:ext cx="13589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70-GeV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1219201" y="4114804"/>
              <a:ext cx="3505202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743202" y="3809623"/>
              <a:ext cx="977899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3.9 km</a:t>
              </a: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5400000">
              <a:off x="152971" y="3429005"/>
              <a:ext cx="1827658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142999" y="3504442"/>
              <a:ext cx="893763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2.0 km</a:t>
              </a:r>
            </a:p>
          </p:txBody>
        </p:sp>
        <p:cxnSp>
          <p:nvCxnSpPr>
            <p:cNvPr id="87" name="Straight Connector 86"/>
            <p:cNvCxnSpPr>
              <a:stCxn id="77" idx="0"/>
              <a:endCxn id="69" idx="0"/>
            </p:cNvCxnSpPr>
            <p:nvPr/>
          </p:nvCxnSpPr>
          <p:spPr>
            <a:xfrm>
              <a:off x="1219201" y="2515175"/>
              <a:ext cx="3505202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57200" y="4342834"/>
              <a:ext cx="5251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53" name="TextBox 89"/>
            <p:cNvSpPr txBox="1">
              <a:spLocks noChangeArrowheads="1"/>
            </p:cNvSpPr>
            <p:nvPr/>
          </p:nvSpPr>
          <p:spPr bwMode="auto">
            <a:xfrm>
              <a:off x="0" y="2362202"/>
              <a:ext cx="1219201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Calibri" charset="0"/>
                </a:rPr>
                <a:t>p-140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724402" y="457773"/>
              <a:ext cx="8299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55" name="TextBox 74"/>
            <p:cNvSpPr txBox="1">
              <a:spLocks noChangeArrowheads="1"/>
            </p:cNvSpPr>
            <p:nvPr/>
          </p:nvSpPr>
          <p:spPr bwMode="auto">
            <a:xfrm>
              <a:off x="7772402" y="304801"/>
              <a:ext cx="1022076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56" name="TextBox 75"/>
            <p:cNvSpPr txBox="1">
              <a:spLocks noChangeArrowheads="1"/>
            </p:cNvSpPr>
            <p:nvPr/>
          </p:nvSpPr>
          <p:spPr bwMode="auto">
            <a:xfrm>
              <a:off x="4267202" y="457201"/>
              <a:ext cx="8382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57" name="TextBox 78"/>
            <p:cNvSpPr txBox="1">
              <a:spLocks noChangeArrowheads="1"/>
            </p:cNvSpPr>
            <p:nvPr/>
          </p:nvSpPr>
          <p:spPr bwMode="auto">
            <a:xfrm>
              <a:off x="-14240" y="4419604"/>
              <a:ext cx="819103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58" name="TextBox 80"/>
            <p:cNvSpPr txBox="1">
              <a:spLocks noChangeArrowheads="1"/>
            </p:cNvSpPr>
            <p:nvPr/>
          </p:nvSpPr>
          <p:spPr bwMode="auto">
            <a:xfrm>
              <a:off x="6172202" y="4419604"/>
              <a:ext cx="7620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59" name="TextBox 85"/>
            <p:cNvSpPr txBox="1">
              <a:spLocks noChangeArrowheads="1"/>
            </p:cNvSpPr>
            <p:nvPr/>
          </p:nvSpPr>
          <p:spPr bwMode="auto">
            <a:xfrm>
              <a:off x="3124200" y="990601"/>
              <a:ext cx="8382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60" name="TextBox 87"/>
            <p:cNvSpPr txBox="1">
              <a:spLocks noChangeArrowheads="1"/>
            </p:cNvSpPr>
            <p:nvPr/>
          </p:nvSpPr>
          <p:spPr bwMode="auto">
            <a:xfrm>
              <a:off x="-14240" y="990601"/>
              <a:ext cx="819103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61" name="TextBox 91"/>
            <p:cNvSpPr txBox="1">
              <a:spLocks noChangeArrowheads="1"/>
            </p:cNvSpPr>
            <p:nvPr/>
          </p:nvSpPr>
          <p:spPr bwMode="auto">
            <a:xfrm>
              <a:off x="6858003" y="2362202"/>
              <a:ext cx="4572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sp>
          <p:nvSpPr>
            <p:cNvPr id="76862" name="TextBox 92"/>
            <p:cNvSpPr txBox="1">
              <a:spLocks noChangeArrowheads="1"/>
            </p:cNvSpPr>
            <p:nvPr/>
          </p:nvSpPr>
          <p:spPr bwMode="auto">
            <a:xfrm>
              <a:off x="5105402" y="4419604"/>
              <a:ext cx="5715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sp>
          <p:nvSpPr>
            <p:cNvPr id="76863" name="TextBox 93"/>
            <p:cNvSpPr txBox="1">
              <a:spLocks noChangeArrowheads="1"/>
            </p:cNvSpPr>
            <p:nvPr/>
          </p:nvSpPr>
          <p:spPr bwMode="auto">
            <a:xfrm>
              <a:off x="2514601" y="990601"/>
              <a:ext cx="5334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7924803" y="5638997"/>
              <a:ext cx="869675" cy="1714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304800" y="5561844"/>
              <a:ext cx="3505202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7239003" y="5181224"/>
              <a:ext cx="1905001" cy="990982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67" name="TextBox 78"/>
            <p:cNvSpPr txBox="1">
              <a:spLocks noChangeArrowheads="1"/>
            </p:cNvSpPr>
            <p:nvPr/>
          </p:nvSpPr>
          <p:spPr bwMode="auto">
            <a:xfrm>
              <a:off x="2590801" y="5715007"/>
              <a:ext cx="13716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140-GeV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6868" name="TextBox 89"/>
            <p:cNvSpPr txBox="1">
              <a:spLocks noChangeArrowheads="1"/>
            </p:cNvSpPr>
            <p:nvPr/>
          </p:nvSpPr>
          <p:spPr bwMode="auto">
            <a:xfrm>
              <a:off x="-1" y="5024231"/>
              <a:ext cx="1066800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Calibri" charset="0"/>
                </a:rPr>
                <a:t>p-140’</a:t>
              </a:r>
            </a:p>
          </p:txBody>
        </p:sp>
        <p:sp>
          <p:nvSpPr>
            <p:cNvPr id="76869" name="TextBox 78"/>
            <p:cNvSpPr txBox="1">
              <a:spLocks noChangeArrowheads="1"/>
            </p:cNvSpPr>
            <p:nvPr/>
          </p:nvSpPr>
          <p:spPr bwMode="auto">
            <a:xfrm>
              <a:off x="0" y="5791209"/>
              <a:ext cx="982319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70" name="TextBox 80"/>
            <p:cNvSpPr txBox="1">
              <a:spLocks noChangeArrowheads="1"/>
            </p:cNvSpPr>
            <p:nvPr/>
          </p:nvSpPr>
          <p:spPr bwMode="auto">
            <a:xfrm>
              <a:off x="8458203" y="5715012"/>
              <a:ext cx="998537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71" name="TextBox 92"/>
            <p:cNvSpPr txBox="1">
              <a:spLocks noChangeArrowheads="1"/>
            </p:cNvSpPr>
            <p:nvPr/>
          </p:nvSpPr>
          <p:spPr bwMode="auto">
            <a:xfrm>
              <a:off x="7758163" y="5269072"/>
              <a:ext cx="6731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810002" y="5561844"/>
              <a:ext cx="3505202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7315203" y="5638997"/>
              <a:ext cx="5334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304800" y="5486405"/>
              <a:ext cx="7010403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3048000" y="5181224"/>
              <a:ext cx="1219202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7.8 km</a:t>
              </a:r>
            </a:p>
          </p:txBody>
        </p:sp>
      </p:grpSp>
      <p:sp>
        <p:nvSpPr>
          <p:cNvPr id="76804" name="TextBox 90"/>
          <p:cNvSpPr txBox="1">
            <a:spLocks noChangeArrowheads="1"/>
          </p:cNvSpPr>
          <p:nvPr/>
        </p:nvSpPr>
        <p:spPr bwMode="auto">
          <a:xfrm>
            <a:off x="7521756" y="2846387"/>
            <a:ext cx="1465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/>
              <a:t>high</a:t>
            </a:r>
          </a:p>
          <a:p>
            <a:r>
              <a:rPr lang="en-US" sz="2000" b="1" i="1" dirty="0"/>
              <a:t>luminosity</a:t>
            </a:r>
          </a:p>
        </p:txBody>
      </p:sp>
      <p:sp>
        <p:nvSpPr>
          <p:cNvPr id="76805" name="TextBox 91"/>
          <p:cNvSpPr txBox="1">
            <a:spLocks noChangeArrowheads="1"/>
          </p:cNvSpPr>
          <p:nvPr/>
        </p:nvSpPr>
        <p:spPr bwMode="auto">
          <a:xfrm>
            <a:off x="1371600" y="4815680"/>
            <a:ext cx="1025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/>
              <a:t>high</a:t>
            </a:r>
          </a:p>
          <a:p>
            <a:r>
              <a:rPr lang="en-US" sz="2000" b="1" i="1" dirty="0"/>
              <a:t>energy</a:t>
            </a:r>
          </a:p>
        </p:txBody>
      </p:sp>
      <p:sp>
        <p:nvSpPr>
          <p:cNvPr id="76806" name="TextBox 93"/>
          <p:cNvSpPr txBox="1">
            <a:spLocks noChangeArrowheads="1"/>
          </p:cNvSpPr>
          <p:nvPr/>
        </p:nvSpPr>
        <p:spPr bwMode="auto">
          <a:xfrm>
            <a:off x="838200" y="2362200"/>
            <a:ext cx="2328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/>
              <a:t>“least expensive"</a:t>
            </a:r>
          </a:p>
        </p:txBody>
      </p:sp>
      <p:sp>
        <p:nvSpPr>
          <p:cNvPr id="88" name="Rectangle 2"/>
          <p:cNvSpPr txBox="1">
            <a:spLocks noChangeArrowheads="1"/>
          </p:cNvSpPr>
          <p:nvPr/>
        </p:nvSpPr>
        <p:spPr bwMode="auto">
          <a:xfrm>
            <a:off x="381001" y="0"/>
            <a:ext cx="83343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LHeC</a:t>
            </a:r>
            <a:r>
              <a:rPr kumimoji="0" lang="en-US" sz="3600" b="0" i="0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: </a:t>
            </a:r>
            <a:r>
              <a:rPr kumimoji="0" lang="en-US" sz="3600" b="0" i="0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Linac</a:t>
            </a:r>
            <a:r>
              <a:rPr kumimoji="0" lang="en-US" sz="3600" b="0" i="0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-Ring Option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kumimoji="0" lang="en-US" sz="3600" b="0" i="0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4" name="Date Placeholder 9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TTC, Beijing, December 5, 2011</a:t>
            </a:r>
            <a:endParaRPr lang="en-US"/>
          </a:p>
        </p:txBody>
      </p:sp>
      <p:sp>
        <p:nvSpPr>
          <p:cNvPr id="96" name="Slide Number Placeholder 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758-ACBF-EC42-A611-ECA4684B2E0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7" name="Footer Placeholder 9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Schulte: LHeC challenges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15052</TotalTime>
  <Words>3044</Words>
  <Application>Microsoft Macintosh PowerPoint</Application>
  <PresentationFormat>On-screen Show (4:3)</PresentationFormat>
  <Paragraphs>640</Paragraphs>
  <Slides>37</Slides>
  <Notes>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???</vt:lpstr>
      <vt:lpstr>???</vt:lpstr>
      <vt:lpstr>LHeC Superconducting RF challenges</vt:lpstr>
      <vt:lpstr>LHeC Goal</vt:lpstr>
      <vt:lpstr>LHeC Options: Ring-ring and Linac-ring</vt:lpstr>
      <vt:lpstr>Slide 4</vt:lpstr>
      <vt:lpstr>Slide 5</vt:lpstr>
      <vt:lpstr>LHeC Ring-ring Option</vt:lpstr>
      <vt:lpstr>Slide 7</vt:lpstr>
      <vt:lpstr>Slide 8</vt:lpstr>
      <vt:lpstr>Slide 9</vt:lpstr>
      <vt:lpstr>LHeC Layout</vt:lpstr>
      <vt:lpstr>IP Parameters (ERL Option)</vt:lpstr>
      <vt:lpstr>Linac Cavity Design</vt:lpstr>
      <vt:lpstr>Linac Design</vt:lpstr>
      <vt:lpstr>Linac Lattice</vt:lpstr>
      <vt:lpstr>Arc Design</vt:lpstr>
      <vt:lpstr>Energy Loss</vt:lpstr>
      <vt:lpstr>Power Consumption</vt:lpstr>
      <vt:lpstr>Energy Compensation Linacs</vt:lpstr>
      <vt:lpstr>Alternative Scheme</vt:lpstr>
      <vt:lpstr>Linac RF Power</vt:lpstr>
      <vt:lpstr>Linac Cooling</vt:lpstr>
      <vt:lpstr>Multi-bunch Beam Break-up</vt:lpstr>
      <vt:lpstr>Multi-bunch Beam Break-up</vt:lpstr>
      <vt:lpstr>Fast Beam-ion Instability</vt:lpstr>
      <vt:lpstr>Beam Pulse</vt:lpstr>
      <vt:lpstr>Design Choices</vt:lpstr>
      <vt:lpstr>Slide 27</vt:lpstr>
      <vt:lpstr>Slide 28</vt:lpstr>
      <vt:lpstr>R&amp;D Needs</vt:lpstr>
      <vt:lpstr>Conclusion</vt:lpstr>
      <vt:lpstr>Reserve</vt:lpstr>
      <vt:lpstr>IP Parameters (ERL option)</vt:lpstr>
      <vt:lpstr>LHeC Ring-ring Option Parameters </vt:lpstr>
      <vt:lpstr>Interaction Region</vt:lpstr>
      <vt:lpstr>BERLinPro</vt:lpstr>
      <vt:lpstr>Fast Beam-ion Instability</vt:lpstr>
      <vt:lpstr>Linac Cavity Design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Schulte</dc:creator>
  <cp:lastModifiedBy>Daniel Schulte</cp:lastModifiedBy>
  <cp:revision>47</cp:revision>
  <cp:lastPrinted>2011-11-28T09:20:39Z</cp:lastPrinted>
  <dcterms:created xsi:type="dcterms:W3CDTF">2011-12-05T02:20:33Z</dcterms:created>
  <dcterms:modified xsi:type="dcterms:W3CDTF">2011-12-05T04:22:37Z</dcterms:modified>
</cp:coreProperties>
</file>