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0" r:id="rId5"/>
    <p:sldId id="259" r:id="rId6"/>
    <p:sldId id="273" r:id="rId7"/>
    <p:sldId id="264" r:id="rId8"/>
    <p:sldId id="260" r:id="rId9"/>
    <p:sldId id="262" r:id="rId10"/>
    <p:sldId id="265" r:id="rId11"/>
    <p:sldId id="272" r:id="rId12"/>
    <p:sldId id="271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4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EB1B2-3562-48C6-978A-9B312E2D6379}" type="datetimeFigureOut">
              <a:rPr lang="en-US" smtClean="0"/>
              <a:t>12/5/11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B5A71-5B25-4F1C-AAB2-3972F7B3E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21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0BF5-FABF-4873-8C61-E0DD8CDB1E4C}" type="datetime1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Romanenko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3FCA-4EC9-4037-BAFA-8A1399C35B49}" type="slidenum">
              <a:rPr lang="en-US" smtClean="0"/>
              <a:t>‹#›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400800"/>
            <a:ext cx="1865313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8396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60ED5-5F6B-4FC5-84C1-6E029E4CD923}" type="datetime1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3FCA-4EC9-4037-BAFA-8A1399C3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4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DA90-2613-4A34-A9B7-1EF7D3FFB34B}" type="datetime1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3FCA-4EC9-4037-BAFA-8A1399C3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0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4F24-5D8A-4984-96BB-AA47F7BD47AD}" type="datetime1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3FCA-4EC9-4037-BAFA-8A1399C3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00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BFEE-0997-4827-84F9-1D1708CCB9D7}" type="datetime1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3FCA-4EC9-4037-BAFA-8A1399C3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1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2D8B-521F-4DEC-8FF2-BDA6B00D71AA}" type="datetime1">
              <a:rPr lang="en-US" smtClean="0"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3FCA-4EC9-4037-BAFA-8A1399C3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97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25B0-1C06-4862-9A5A-4AA7641367D8}" type="datetime1">
              <a:rPr lang="en-US" smtClean="0"/>
              <a:t>12/5/11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3FCA-4EC9-4037-BAFA-8A1399C3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5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C853-2C01-468C-800E-83A203517B24}" type="datetime1">
              <a:rPr lang="en-US" smtClean="0"/>
              <a:t>12/5/11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3FCA-4EC9-4037-BAFA-8A1399C3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1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3032-DCD3-493E-B193-3052916E3434}" type="datetime1">
              <a:rPr lang="en-US" smtClean="0"/>
              <a:t>12/5/11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3FCA-4EC9-4037-BAFA-8A1399C3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4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2CE33-6C93-469E-A494-491E87906074}" type="datetime1">
              <a:rPr lang="en-US" smtClean="0"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3FCA-4EC9-4037-BAFA-8A1399C3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5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C6E1-9600-46E9-935F-F7F96B59A0A0}" type="datetime1">
              <a:rPr lang="en-US" smtClean="0"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3FCA-4EC9-4037-BAFA-8A1399C3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8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DD533-05BE-4E6A-9032-53C73625DBEC}" type="datetime1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A. </a:t>
            </a:r>
            <a:r>
              <a:rPr lang="en-US" dirty="0" err="1" smtClean="0"/>
              <a:t>Romanenko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C3FCA-4EC9-4037-BAFA-8A1399C35B4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400800"/>
            <a:ext cx="1865313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698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HF rinsing studies of</a:t>
            </a:r>
            <a:br>
              <a:rPr lang="en-US" dirty="0" smtClean="0"/>
            </a:br>
            <a:r>
              <a:rPr lang="en-US" dirty="0" smtClean="0"/>
              <a:t>1.3 GHz single 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Romanenko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0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113624"/>
              </p:ext>
            </p:extLst>
          </p:nvPr>
        </p:nvGraphicFramePr>
        <p:xfrm>
          <a:off x="4495800" y="381000"/>
          <a:ext cx="3905250" cy="299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Graph" r:id="rId3" imgW="3904920" imgH="2990520" progId="Origin50.Graph">
                  <p:embed/>
                </p:oleObj>
              </mc:Choice>
              <mc:Fallback>
                <p:oleObj name="Graph" r:id="rId3" imgW="3904920" imgH="299052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5800" y="381000"/>
                        <a:ext cx="3905250" cy="299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316676"/>
              </p:ext>
            </p:extLst>
          </p:nvPr>
        </p:nvGraphicFramePr>
        <p:xfrm>
          <a:off x="228600" y="3505200"/>
          <a:ext cx="3905250" cy="299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Graph" r:id="rId5" imgW="3904920" imgH="2990520" progId="Origin50.Graph">
                  <p:embed/>
                </p:oleObj>
              </mc:Choice>
              <mc:Fallback>
                <p:oleObj name="Graph" r:id="rId5" imgW="3904920" imgH="299052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" y="3505200"/>
                        <a:ext cx="3905250" cy="299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4187"/>
              </p:ext>
            </p:extLst>
          </p:nvPr>
        </p:nvGraphicFramePr>
        <p:xfrm>
          <a:off x="152400" y="457200"/>
          <a:ext cx="3905250" cy="299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Graph" r:id="rId7" imgW="3904920" imgH="2990520" progId="Origin50.Graph">
                  <p:embed/>
                </p:oleObj>
              </mc:Choice>
              <mc:Fallback>
                <p:oleObj name="Graph" r:id="rId7" imgW="3904920" imgH="299052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" y="457200"/>
                        <a:ext cx="3905250" cy="299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6553200" y="1583109"/>
            <a:ext cx="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38471" y="1735509"/>
            <a:ext cx="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81200" y="4888194"/>
            <a:ext cx="8545" cy="188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38471" y="145475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30%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7000" y="127009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35%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29925" y="45294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95800" y="3559938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FNAL single cell data -&gt; </a:t>
            </a:r>
            <a:r>
              <a:rPr lang="en-US" sz="2400" dirty="0" smtClean="0">
                <a:solidFill>
                  <a:srgbClr val="FF0000"/>
                </a:solidFill>
              </a:rPr>
              <a:t>single HF rinse</a:t>
            </a:r>
            <a:r>
              <a:rPr lang="en-US" sz="2400" dirty="0" smtClean="0"/>
              <a:t> (5 min) followed by water rinse is beneficial for the medium field Q value – gains of up to 35% measured at 70 </a:t>
            </a:r>
            <a:r>
              <a:rPr lang="en-US" sz="2400" dirty="0" err="1" smtClean="0"/>
              <a:t>mT</a:t>
            </a:r>
            <a:endParaRPr lang="en-US" sz="24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730652" y="7834"/>
            <a:ext cx="5910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Development of higher Q recipe for Project X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90600" y="2362200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T=2K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10200" y="2355791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T=2K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5486400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T=2K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57382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1905000"/>
            <a:ext cx="1981200" cy="4267200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2590800"/>
            <a:ext cx="1981200" cy="19065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Baking modified - no HFQS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4931" y="410875"/>
            <a:ext cx="4156105" cy="248192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Literature – 120C enhances residual resistance; possibly due to suboxide formation</a:t>
            </a:r>
          </a:p>
          <a:p>
            <a:r>
              <a:rPr lang="en-US" dirty="0" smtClean="0"/>
              <a:t>Single HF rinsing and </a:t>
            </a:r>
            <a:r>
              <a:rPr lang="en-US" dirty="0" err="1" smtClean="0"/>
              <a:t>regrowing</a:t>
            </a:r>
            <a:r>
              <a:rPr lang="en-US" dirty="0" smtClean="0"/>
              <a:t> oxide – restores residual resistance to pre-bake state while keeping the improvement in R</a:t>
            </a:r>
            <a:r>
              <a:rPr lang="en-US" baseline="-25000" dirty="0" smtClean="0"/>
              <a:t>BCS</a:t>
            </a:r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4F24-5D8A-4984-96BB-AA47F7BD47AD}" type="datetime1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1905000"/>
            <a:ext cx="1981200" cy="6858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Nb</a:t>
            </a:r>
            <a:r>
              <a:rPr lang="en-US" baseline="-25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O</a:t>
            </a:r>
            <a:r>
              <a:rPr lang="en-US" baseline="-25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US" baseline="-25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4495800"/>
            <a:ext cx="1981200" cy="1588"/>
          </a:xfrm>
          <a:prstGeom prst="line">
            <a:avLst/>
          </a:prstGeom>
          <a:ln w="12700" cmpd="sng"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-189706" y="3543300"/>
            <a:ext cx="1600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95300" y="2247900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61893" y="20574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~5nm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-102887" y="3886200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~20nm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8788" y="4724400"/>
            <a:ext cx="1723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Bulk – susceptible to HFQS </a:t>
            </a:r>
          </a:p>
          <a:p>
            <a:r>
              <a:rPr lang="en-US" dirty="0" smtClean="0"/>
              <a:t>losses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33115" y="2631188"/>
            <a:ext cx="3048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37878" y="2617526"/>
            <a:ext cx="3048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557518" y="2617527"/>
            <a:ext cx="3048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997673" y="2611056"/>
            <a:ext cx="3048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704501" y="2170906"/>
            <a:ext cx="1981200" cy="4001294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04501" y="2589212"/>
            <a:ext cx="1981200" cy="19065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Baking modified - no HFQS losses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04501" y="2170906"/>
            <a:ext cx="1981200" cy="6858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Nb</a:t>
            </a:r>
            <a:r>
              <a:rPr lang="en-US" baseline="-25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O</a:t>
            </a:r>
            <a:r>
              <a:rPr lang="en-US" baseline="-25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US" baseline="-25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704501" y="4494212"/>
            <a:ext cx="1981200" cy="1588"/>
          </a:xfrm>
          <a:prstGeom prst="line">
            <a:avLst/>
          </a:prstGeom>
          <a:ln w="12700" cmpd="sng"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858489" y="2879979"/>
            <a:ext cx="0" cy="18444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742601" y="2246312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35481" y="1501704"/>
            <a:ext cx="1185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120C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314101" y="1700448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+HF rinse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334000" y="3092918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+5 HF rinses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953000" y="3473152"/>
            <a:ext cx="1981200" cy="2688145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953000" y="3473152"/>
            <a:ext cx="1981200" cy="10133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952999" y="3473153"/>
            <a:ext cx="1963311" cy="6858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Nb</a:t>
            </a:r>
            <a:r>
              <a:rPr lang="en-US" baseline="-25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O</a:t>
            </a:r>
            <a:r>
              <a:rPr lang="en-US" baseline="-25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US" baseline="-25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953000" y="4484898"/>
            <a:ext cx="1981200" cy="1588"/>
          </a:xfrm>
          <a:prstGeom prst="line">
            <a:avLst/>
          </a:prstGeom>
          <a:ln w="12700" cmpd="sng"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4223432" y="4959957"/>
            <a:ext cx="1600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22738" y="4942098"/>
            <a:ext cx="1841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Bulk – with HFQS </a:t>
            </a:r>
          </a:p>
          <a:p>
            <a:r>
              <a:rPr lang="en-US" dirty="0" smtClean="0"/>
              <a:t>losses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937915" y="2515394"/>
            <a:ext cx="98073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090315" y="2477294"/>
            <a:ext cx="98073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293642" y="2512026"/>
            <a:ext cx="98073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450612" y="2513012"/>
            <a:ext cx="98073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750350" y="4676000"/>
            <a:ext cx="18014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Bulk – susceptible to HFQS </a:t>
            </a:r>
          </a:p>
          <a:p>
            <a:r>
              <a:rPr lang="en-US" dirty="0"/>
              <a:t>losses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99805" y="2631188"/>
            <a:ext cx="17796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Layer of high residual losses</a:t>
            </a:r>
            <a:endParaRPr lang="en-US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" y="348733"/>
            <a:ext cx="4347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Possible interpretation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5235543" y="4439161"/>
            <a:ext cx="1519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B=B</a:t>
            </a:r>
            <a:r>
              <a:rPr lang="en-US" baseline="-25000" dirty="0" smtClean="0"/>
              <a:t>0</a:t>
            </a:r>
            <a:r>
              <a:rPr lang="en-US" dirty="0" smtClean="0"/>
              <a:t>exp(-z/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058025" y="4032766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estimate of the remaining thickness from the HFQS onset:</a:t>
            </a:r>
          </a:p>
          <a:p>
            <a:r>
              <a:rPr lang="en-US" dirty="0" smtClean="0"/>
              <a:t>125 </a:t>
            </a:r>
            <a:r>
              <a:rPr lang="en-US" dirty="0" err="1" smtClean="0"/>
              <a:t>mT</a:t>
            </a:r>
            <a:r>
              <a:rPr lang="en-US" dirty="0" smtClean="0"/>
              <a:t> * </a:t>
            </a:r>
            <a:r>
              <a:rPr lang="en-US" dirty="0" err="1" smtClean="0"/>
              <a:t>exp</a:t>
            </a:r>
            <a:r>
              <a:rPr lang="en-US" dirty="0" smtClean="0"/>
              <a:t> (-h/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) = 100 </a:t>
            </a:r>
            <a:r>
              <a:rPr lang="en-US" dirty="0" err="1" smtClean="0"/>
              <a:t>mT</a:t>
            </a:r>
            <a:r>
              <a:rPr lang="en-US" dirty="0" smtClean="0"/>
              <a:t> =&gt; h~8nm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1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HF profiling results are so far consistent with the layer of 10-20 nm being modified by mild baking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Practically</a:t>
            </a:r>
            <a:r>
              <a:rPr lang="en-US" dirty="0" smtClean="0"/>
              <a:t> - single HF rinse/DI </a:t>
            </a:r>
            <a:r>
              <a:rPr lang="en-US" smtClean="0"/>
              <a:t>water rinse </a:t>
            </a:r>
            <a:r>
              <a:rPr lang="en-US" dirty="0" smtClean="0"/>
              <a:t>after 120C mild baking appears to be a simple route to increase the medium field Q</a:t>
            </a:r>
            <a:r>
              <a:rPr lang="en-US" baseline="-25000" dirty="0" smtClean="0"/>
              <a:t>0</a:t>
            </a:r>
            <a:r>
              <a:rPr lang="en-US" dirty="0" smtClean="0"/>
              <a:t> by 10-35% in fine grain cavities</a:t>
            </a:r>
          </a:p>
          <a:p>
            <a:pPr lvl="1"/>
            <a:r>
              <a:rPr lang="en-US" dirty="0" smtClean="0"/>
              <a:t>Important for Project X and other CW projects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4F24-5D8A-4984-96BB-AA47F7BD47AD}" type="datetime1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4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J. </a:t>
            </a:r>
            <a:r>
              <a:rPr lang="en-US" dirty="0" err="1" smtClean="0"/>
              <a:t>Ozelis</a:t>
            </a:r>
            <a:r>
              <a:rPr lang="en-US" dirty="0" smtClean="0"/>
              <a:t> – cavity testing</a:t>
            </a:r>
          </a:p>
          <a:p>
            <a:r>
              <a:rPr lang="en-US" dirty="0" smtClean="0"/>
              <a:t>A. Rowe, D. </a:t>
            </a:r>
            <a:r>
              <a:rPr lang="en-US" dirty="0" err="1" smtClean="0"/>
              <a:t>Bice</a:t>
            </a:r>
            <a:r>
              <a:rPr lang="en-US" dirty="0" smtClean="0"/>
              <a:t>, T. Reid, R. Murphy – cavity processing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4F24-5D8A-4984-96BB-AA47F7BD47AD}" type="datetime1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Anodizing experiments (</a:t>
            </a:r>
            <a:r>
              <a:rPr lang="en-US" dirty="0" err="1" smtClean="0"/>
              <a:t>Eremeev</a:t>
            </a:r>
            <a:r>
              <a:rPr lang="en-US" dirty="0" smtClean="0"/>
              <a:t> et al, SRF’2005, TuAO8; </a:t>
            </a:r>
            <a:r>
              <a:rPr lang="en-US" dirty="0" err="1" smtClean="0"/>
              <a:t>Ciovati</a:t>
            </a:r>
            <a:r>
              <a:rPr lang="en-US" dirty="0" smtClean="0"/>
              <a:t> et al, PRST AB 10, 062002 (2007)) demonstrated that the depth of the layer modified by 120C baking is about 20 nm</a:t>
            </a:r>
          </a:p>
          <a:p>
            <a:r>
              <a:rPr lang="en-US" dirty="0" smtClean="0"/>
              <a:t>Distribution of </a:t>
            </a:r>
            <a:r>
              <a:rPr lang="en-US" dirty="0" err="1" smtClean="0"/>
              <a:t>lossy</a:t>
            </a:r>
            <a:r>
              <a:rPr lang="en-US" dirty="0" smtClean="0"/>
              <a:t> layers within this depth can be explored by step-by-step material removal</a:t>
            </a:r>
          </a:p>
          <a:p>
            <a:pPr lvl="1"/>
            <a:r>
              <a:rPr lang="en-US" dirty="0" smtClean="0"/>
              <a:t>HF rinsing as a tool for that</a:t>
            </a:r>
          </a:p>
          <a:p>
            <a:r>
              <a:rPr lang="en-US" dirty="0" smtClean="0"/>
              <a:t>Maybe maximization of medium Q0 possible in the process – “selecting” the highest Q layer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E1F8-26DC-4F20-A516-434AF2C6AD7C}" type="datetime1">
              <a:rPr lang="en-US" smtClean="0"/>
              <a:t>12/5/11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57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Anodizing experiments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4F24-5D8A-4984-96BB-AA47F7BD47AD}" type="datetime1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436950" cy="333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32688" y="5105400"/>
            <a:ext cx="3171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Eremeev</a:t>
            </a:r>
            <a:r>
              <a:rPr lang="en-US" dirty="0" smtClean="0"/>
              <a:t> et al, SRF’2005, TuAO8</a:t>
            </a:r>
          </a:p>
          <a:p>
            <a:pPr algn="ctr"/>
            <a:r>
              <a:rPr lang="en-US" dirty="0" smtClean="0"/>
              <a:t>Fine grain EP cavity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580" y="1647946"/>
            <a:ext cx="4624387" cy="339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007645" y="5105400"/>
            <a:ext cx="39217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Ciovati</a:t>
            </a:r>
            <a:r>
              <a:rPr lang="en-US" dirty="0" smtClean="0"/>
              <a:t> et al, PRST AB 10, 062002 (2007)</a:t>
            </a:r>
          </a:p>
          <a:p>
            <a:pPr algn="ctr"/>
            <a:r>
              <a:rPr lang="en-US" dirty="0" smtClean="0"/>
              <a:t>Large grain BCP cavity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07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HF rinse - principle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4F24-5D8A-4984-96BB-AA47F7BD47AD}" type="datetime1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905000"/>
            <a:ext cx="1981200" cy="3505200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905000"/>
            <a:ext cx="1981200" cy="6858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Nb</a:t>
            </a:r>
            <a:r>
              <a:rPr lang="en-US" baseline="-25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O</a:t>
            </a:r>
            <a:r>
              <a:rPr lang="en-US" baseline="-25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US" baseline="-25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4495800"/>
            <a:ext cx="1981200" cy="1588"/>
          </a:xfrm>
          <a:prstGeom prst="line">
            <a:avLst/>
          </a:prstGeom>
          <a:ln w="12700" cmpd="sng"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2514600" y="3886200"/>
            <a:ext cx="9144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57600" y="2590800"/>
            <a:ext cx="1981200" cy="2819400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657600" y="4495800"/>
            <a:ext cx="1981200" cy="1588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629400" y="2971800"/>
            <a:ext cx="1981200" cy="2438400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29400" y="2286000"/>
            <a:ext cx="1981200" cy="6858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Nb</a:t>
            </a:r>
            <a:r>
              <a:rPr lang="en-US" baseline="-25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O</a:t>
            </a:r>
            <a:r>
              <a:rPr lang="en-US" baseline="-25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US" baseline="-25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629400" y="4876800"/>
            <a:ext cx="1981200" cy="1588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4600" y="2438400"/>
            <a:ext cx="106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HF acid dissolves natural oxide layer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638800" y="4495800"/>
            <a:ext cx="990600" cy="1588"/>
          </a:xfrm>
          <a:prstGeom prst="line">
            <a:avLst/>
          </a:prstGeom>
          <a:ln>
            <a:solidFill>
              <a:srgbClr val="FFFF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638800" y="2590800"/>
            <a:ext cx="990600" cy="1588"/>
          </a:xfrm>
          <a:prstGeom prst="line">
            <a:avLst/>
          </a:prstGeom>
          <a:ln>
            <a:solidFill>
              <a:srgbClr val="FFFF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U-Turn Arrow 17"/>
          <p:cNvSpPr/>
          <p:nvPr/>
        </p:nvSpPr>
        <p:spPr>
          <a:xfrm>
            <a:off x="5029200" y="1676400"/>
            <a:ext cx="2514600" cy="685800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1600" y="1778565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rinse grows new oxide layer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-38100" y="3543300"/>
            <a:ext cx="1600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163094" y="3542506"/>
            <a:ext cx="1600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134894" y="3923506"/>
            <a:ext cx="1600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6248400" y="2819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249194" y="4723606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38800" y="25908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~2nm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638800" y="45720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~2nm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495300" y="2247900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0" y="20574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~5nm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62000" y="304800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RF layer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038600" y="320040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RF layer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010400" y="373380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RF layer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54864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HF/water rinse step consumes about 2 nm of niobium from the top of the RF layer determining the surface resistance and moves deeper into the bulk – depth profiling of the losses</a:t>
            </a:r>
          </a:p>
        </p:txBody>
      </p:sp>
    </p:spTree>
    <p:extLst>
      <p:ext uri="{BB962C8B-B14F-4D97-AF65-F5344CB8AC3E}">
        <p14:creationId xmlns:p14="http://schemas.microsoft.com/office/powerpoint/2010/main" val="3394863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HF rinse procedure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15534"/>
            <a:ext cx="2286000" cy="1714500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91" y="1447800"/>
            <a:ext cx="2057401" cy="27432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4F24-5D8A-4984-96BB-AA47F7BD47AD}" type="datetime1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431201"/>
            <a:ext cx="2114550" cy="2819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86200"/>
            <a:ext cx="3200400" cy="24003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90600" y="1002268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Filling with HF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1078468"/>
            <a:ext cx="1586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minutes hold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34200" y="1046202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HF dumping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35172" y="3516868"/>
            <a:ext cx="1491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 water rinse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6019800" y="1981200"/>
            <a:ext cx="685800" cy="4953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2971800" y="1828800"/>
            <a:ext cx="914400" cy="5334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10800000">
            <a:off x="3886200" y="4343400"/>
            <a:ext cx="3962400" cy="1447800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41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Reproducibility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4F24-5D8A-4984-96BB-AA47F7BD47AD}" type="datetime1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6477000" cy="496043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069064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on EP fine grain (tumbled)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4F24-5D8A-4984-96BB-AA47F7BD47AD}" type="datetime1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5631934" cy="43132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715000" y="3505200"/>
            <a:ext cx="3239313" cy="31242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Single HF rinse after mild baking significantly improves medium field Q0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Multiple HF rinse cycles do bring the high field Q-slope back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Onset field is still higher than before baking by ~25 </a:t>
            </a:r>
            <a:r>
              <a:rPr lang="en-US" dirty="0" err="1" smtClean="0"/>
              <a:t>mT</a:t>
            </a:r>
            <a:r>
              <a:rPr lang="en-US" dirty="0" smtClean="0"/>
              <a:t> after total 5 HF rinse cycles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Further rinses in queue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 smtClean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19200"/>
            <a:ext cx="2984904" cy="2286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87255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on EP fine grain cavity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4F24-5D8A-4984-96BB-AA47F7BD47AD}" type="datetime1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5664315" cy="4343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896141" y="2057400"/>
            <a:ext cx="3239313" cy="46482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Single HF rinse improves low and medium field Q0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Six HF rinses do bring the high field Q-slope back but with the higher onset (~125 </a:t>
            </a:r>
            <a:r>
              <a:rPr lang="en-US" dirty="0" err="1" smtClean="0"/>
              <a:t>mT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100 </a:t>
            </a:r>
            <a:r>
              <a:rPr lang="en-US" dirty="0" err="1" smtClean="0"/>
              <a:t>mT</a:t>
            </a:r>
            <a:r>
              <a:rPr lang="en-US" dirty="0" smtClean="0"/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0228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on BCP fine grain cavity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4F24-5D8A-4984-96BB-AA47F7BD47AD}" type="datetime1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Romanenko</a:t>
            </a:r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76400"/>
            <a:ext cx="5686425" cy="435496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774019" y="2667000"/>
            <a:ext cx="3239313" cy="351098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Single and double HF rinse cycles significantly improve medium field Q0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High field Q-slope is present after mild </a:t>
            </a:r>
            <a:r>
              <a:rPr lang="en-US" dirty="0" smtClean="0"/>
              <a:t>baking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045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642</Words>
  <Application>Microsoft Macintosh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Graph</vt:lpstr>
      <vt:lpstr>HF rinsing studies of 1.3 GHz single cells</vt:lpstr>
      <vt:lpstr>Motivation</vt:lpstr>
      <vt:lpstr>Anodizing experiments</vt:lpstr>
      <vt:lpstr>HF rinse - principle</vt:lpstr>
      <vt:lpstr>HF rinse procedure</vt:lpstr>
      <vt:lpstr>Reproducibility</vt:lpstr>
      <vt:lpstr>Results on EP fine grain (tumbled)</vt:lpstr>
      <vt:lpstr>Results on EP fine grain cavity</vt:lpstr>
      <vt:lpstr>Results on BCP fine grain cavity</vt:lpstr>
      <vt:lpstr>PowerPoint Presentation</vt:lpstr>
      <vt:lpstr>PowerPoint Presentation</vt:lpstr>
      <vt:lpstr>Conclusion</vt:lpstr>
      <vt:lpstr>Acknowledgements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 rinsing studies of 1.3 GHz single cells</dc:title>
  <dc:creator>Alexander Romanenko</dc:creator>
  <cp:lastModifiedBy>Alexander Romanenko</cp:lastModifiedBy>
  <cp:revision>54</cp:revision>
  <dcterms:created xsi:type="dcterms:W3CDTF">2011-12-05T15:02:32Z</dcterms:created>
  <dcterms:modified xsi:type="dcterms:W3CDTF">2011-12-06T01:53:52Z</dcterms:modified>
</cp:coreProperties>
</file>