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98" r:id="rId24"/>
    <p:sldId id="297" r:id="rId25"/>
    <p:sldId id="294" r:id="rId26"/>
    <p:sldId id="295" r:id="rId27"/>
    <p:sldId id="296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66" autoAdjust="0"/>
  </p:normalViewPr>
  <p:slideViewPr>
    <p:cSldViewPr>
      <p:cViewPr>
        <p:scale>
          <a:sx n="64" d="100"/>
          <a:sy n="64" d="100"/>
        </p:scale>
        <p:origin x="-85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60ABFC8-9157-46E5-96DC-31D1163FF4AC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434D351-0EA5-4102-8362-88140073C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8E977-1D8C-404A-B6D5-A59AFA6719C9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627EF-CE3A-4F29-99AA-8F6EFDA3EC91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20D06-C976-4663-86BC-457D9FFCEF8E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F2647-84A1-436D-9AC3-909A9DD93B5E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F89DA-ED8A-4856-BE44-65051CD7888B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0A2A3-0A43-48D0-817A-0187897A6EF7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08A58-1BA7-42B2-8DDB-9F208570676F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70801-273F-44D5-A26C-89ED305D96B2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578E3-7985-44CE-A511-EB4053A2659F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7DFCC-B9FC-4B87-AC7F-ACE1A488D740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A5151-2AD0-494A-B0A8-CEB4DCC7EBF7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D954B-16D2-492E-B3ED-F4BF4C763320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C933C-EFB0-405F-8084-FA0A3C0C10CE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CC3DA-797D-4579-9A2C-0E005420FCAF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9F791-413A-4123-8078-64C24DD5F384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46BD1-3983-4CE0-B01A-2685BAAB0A79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669EB-FC12-4ACE-AD52-9F710742DFD6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F627C-3A81-4461-893E-53952CEE35C5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5ECC1-8401-44BB-9507-EE24A465ABCB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57A11-08B1-42C1-8ADA-4DE1697050B0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B8A20-9A64-4C56-8F76-55E57EB6387D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4089D-AAE6-490E-B4BA-DE16FCD7B3A1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BAF95-8731-460F-9269-95066689E384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D28C5-53B6-465D-A7CB-B98A560040BC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9EF6C-1F20-43D7-A128-99246E43BC0A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DAA72-4BC5-4C5C-927C-B59A1B6EB51B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01562-38D5-4612-863F-F191311A9452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AE0D9-F7A9-4F1E-AA31-B80AAFF7FDD9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E8A46-6D1A-450E-A151-1C76F5D8AB48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2D260-A6A4-4AE8-BD49-B212A2CDA74D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AF314-B5B6-48C8-8CD7-ABC00F538E68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57FED-7AA6-4CB5-B5CB-88D63C5EAFAA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5E799-43DF-4A8E-8356-72974428D84C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BE742-C3A1-4A86-BD8C-00D9FF040E2E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3E5F0-999D-48FE-A5C4-7A8122EB3CBD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1F135-05B9-48C3-ADD6-7C2623B4F2B9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037697A-2C48-4819-A5BC-75F43C75A164}" type="datetimeFigureOut">
              <a:rPr lang="en-US" smtClean="0"/>
              <a:pPr/>
              <a:t>11/2/2011</a:t>
            </a:fld>
            <a:endParaRPr lang="en-US" dirty="0" smtClean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 algn="r"/>
            <a:fld id="{47E06F9A-4543-41A4-9BCA-BFDDC4CB11EA}" type="slidenum">
              <a:rPr lang="en-US" smtClean="0"/>
              <a:pPr algn="r"/>
              <a:t>‹#›</a:t>
            </a:fld>
            <a:endParaRPr lang="en-US" dirty="0" smtClean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sz="2000" smtClean="0"/>
              <a:t>单击图标添加图片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fld id="{8037697A-2C48-4819-A5BC-75F43C75A164}" type="datetimeFigureOut">
              <a:rPr lang="en-US" smtClean="0"/>
              <a:pPr>
                <a:defRPr sz="1200"/>
              </a:pPr>
              <a:t>11/2/2011</a:t>
            </a:fld>
            <a:endParaRPr b="0">
              <a:solidFill>
                <a:schemeClr val="tx2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endParaRPr b="0">
              <a:solidFill>
                <a:schemeClr val="tx2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fld id="{47E06F9A-4543-41A4-9BCA-BFDDC4CB11EA}" type="slidenum">
              <a:rPr lang="en-US" smtClean="0"/>
              <a:pPr>
                <a:defRPr sz="1200"/>
              </a:pPr>
              <a:t>‹#›</a:t>
            </a:fld>
            <a:endParaRPr b="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3.wmf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323528" y="908720"/>
            <a:ext cx="8424935" cy="1656184"/>
          </a:xfrm>
          <a:prstGeom prst="roundRect">
            <a:avLst/>
          </a:prstGeom>
          <a:gradFill rotWithShape="1">
            <a:gsLst>
              <a:gs pos="0">
                <a:srgbClr val="CCCC00">
                  <a:tint val="50000"/>
                  <a:satMod val="300000"/>
                </a:srgbClr>
              </a:gs>
              <a:gs pos="35000">
                <a:srgbClr val="CCCC00">
                  <a:tint val="37000"/>
                  <a:satMod val="300000"/>
                </a:srgbClr>
              </a:gs>
              <a:gs pos="100000">
                <a:srgbClr val="CC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08720"/>
            <a:ext cx="8604448" cy="136842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altLang="zh-CN" sz="3400" dirty="0">
                <a:latin typeface="Times New Roman" pitchFamily="18" charset="0"/>
              </a:rPr>
              <a:t>Extended Brueckner Hartree-Fock theory </a:t>
            </a:r>
            <a:r>
              <a:rPr lang="en-US" altLang="zh-CN" sz="3400" dirty="0" smtClean="0">
                <a:latin typeface="Times New Roman" pitchFamily="18" charset="0"/>
              </a:rPr>
              <a:t/>
            </a:r>
            <a:br>
              <a:rPr lang="en-US" altLang="zh-CN" sz="3400" dirty="0" smtClean="0">
                <a:latin typeface="Times New Roman" pitchFamily="18" charset="0"/>
              </a:rPr>
            </a:br>
            <a:r>
              <a:rPr lang="en-US" altLang="zh-CN" sz="3400" dirty="0" smtClean="0">
                <a:latin typeface="Times New Roman" pitchFamily="18" charset="0"/>
              </a:rPr>
              <a:t>for </a:t>
            </a:r>
            <a:r>
              <a:rPr lang="en-US" altLang="zh-CN" sz="3400" dirty="0">
                <a:latin typeface="Times New Roman" pitchFamily="18" charset="0"/>
              </a:rPr>
              <a:t>nuclear matter with </a:t>
            </a:r>
            <a:r>
              <a:rPr lang="en-US" altLang="zh-CN" sz="3400" dirty="0" smtClean="0">
                <a:latin typeface="Times New Roman" pitchFamily="18" charset="0"/>
              </a:rPr>
              <a:t/>
            </a:r>
            <a:br>
              <a:rPr lang="en-US" altLang="zh-CN" sz="3400" dirty="0" smtClean="0">
                <a:latin typeface="Times New Roman" pitchFamily="18" charset="0"/>
              </a:rPr>
            </a:br>
            <a:r>
              <a:rPr lang="en-US" altLang="zh-CN" sz="3400" dirty="0" smtClean="0">
                <a:latin typeface="Times New Roman" pitchFamily="18" charset="0"/>
              </a:rPr>
              <a:t>realistic </a:t>
            </a:r>
            <a:r>
              <a:rPr lang="en-US" altLang="zh-CN" sz="3400" dirty="0">
                <a:latin typeface="Times New Roman" pitchFamily="18" charset="0"/>
              </a:rPr>
              <a:t>nucleon-nucleon interaction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31913" y="4365625"/>
            <a:ext cx="68405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    Collaborators: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    Hiroshi Toki        (RCNP, Osaka University)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    Yoko  Ogawa       (RCNP, Osaka University)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    Hong  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Shen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      (Nankai University)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35150" y="2852738"/>
            <a:ext cx="5472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3700" b="1" i="0">
                <a:solidFill>
                  <a:srgbClr val="002060"/>
                </a:solidFill>
                <a:latin typeface="Comic Sans MS" pitchFamily="66" charset="0"/>
              </a:rPr>
              <a:t>Jinniu  Hu</a:t>
            </a:r>
          </a:p>
        </p:txBody>
      </p:sp>
      <p:pic>
        <p:nvPicPr>
          <p:cNvPr id="20" name="图片 12" descr="rcnplogoga_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429000"/>
            <a:ext cx="21494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07504" y="5903893"/>
            <a:ext cx="8892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en-US" altLang="zh-CN" sz="2200" b="1" kern="0" dirty="0" smtClean="0">
                <a:solidFill>
                  <a:sysClr val="windowText" lastClr="000000"/>
                </a:solidFill>
                <a:latin typeface="Monotype Corsiva" pitchFamily="66" charset="0"/>
                <a:ea typeface="Batang" pitchFamily="18" charset="-127"/>
              </a:rPr>
              <a:t>International symposium on frontiers in nuclear physics@ </a:t>
            </a:r>
            <a:r>
              <a:rPr kumimoji="0" lang="en-US" altLang="zh-CN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itchFamily="66" charset="0"/>
                <a:ea typeface="Batang" pitchFamily="18" charset="-127"/>
              </a:rPr>
              <a:t>BeihangUniversity</a:t>
            </a:r>
            <a:r>
              <a:rPr lang="en-US" altLang="zh-CN" sz="22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</a:t>
            </a:r>
            <a:r>
              <a:rPr lang="en-US" altLang="zh-CN" sz="2200" b="1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Beijing</a:t>
            </a:r>
            <a:r>
              <a:rPr kumimoji="0" lang="en-US" altLang="zh-CN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  </a:t>
            </a: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1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516563"/>
            <a:ext cx="419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214" y="260350"/>
            <a:ext cx="3995738" cy="5746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zh-CN" sz="3200" b="1" dirty="0"/>
              <a:t>Matrix elements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95288" y="1052513"/>
            <a:ext cx="57610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Between 0p-0h and 0p-0h states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95288" y="2565400"/>
            <a:ext cx="57610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Between 0p-0h and 2p-2h states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360363" y="4006850"/>
            <a:ext cx="87487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Between 2p-2h and 2p-2h states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258888" y="5589588"/>
            <a:ext cx="312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0">
                <a:latin typeface="Times New Roman" pitchFamily="18" charset="0"/>
              </a:rPr>
              <a:t>is the single particle energy</a:t>
            </a:r>
          </a:p>
        </p:txBody>
      </p:sp>
      <p:pic>
        <p:nvPicPr>
          <p:cNvPr id="8500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84313"/>
            <a:ext cx="604837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1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516563"/>
            <a:ext cx="3748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1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141663"/>
            <a:ext cx="34559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16" name="Picture 24" descr="2p2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9" y="2734692"/>
            <a:ext cx="3024336" cy="1370658"/>
          </a:xfrm>
          <a:prstGeom prst="rect">
            <a:avLst/>
          </a:prstGeom>
          <a:noFill/>
        </p:spPr>
      </p:pic>
      <p:pic>
        <p:nvPicPr>
          <p:cNvPr id="85017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581128"/>
            <a:ext cx="7848798" cy="58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5112692" cy="504825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solidFill>
                  <a:srgbClr val="003366"/>
                </a:solidFill>
                <a:latin typeface="+mn-lt"/>
              </a:rPr>
              <a:t>Variational principle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39750" y="738188"/>
            <a:ext cx="313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about the coefficient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54038" y="1943100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about the hole states</a:t>
            </a:r>
          </a:p>
        </p:txBody>
      </p:sp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37288"/>
            <a:ext cx="36369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509588" y="3187824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i="0" dirty="0">
                <a:latin typeface="Times New Roman" pitchFamily="18" charset="0"/>
              </a:rPr>
              <a:t>     We can obtain</a:t>
            </a:r>
            <a:r>
              <a:rPr lang="en-US" altLang="zh-CN" sz="2000" b="1" i="0" dirty="0"/>
              <a:t>,</a:t>
            </a:r>
          </a:p>
        </p:txBody>
      </p:sp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196975"/>
            <a:ext cx="50403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573463"/>
            <a:ext cx="46799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5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354709"/>
            <a:ext cx="50403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5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653136"/>
            <a:ext cx="81724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539750" y="4221163"/>
            <a:ext cx="499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Equation of motion for single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3" y="188913"/>
            <a:ext cx="8928993" cy="5048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sz="3200" dirty="0">
                <a:solidFill>
                  <a:srgbClr val="003366"/>
                </a:solidFill>
                <a:latin typeface="+mn-lt"/>
              </a:rPr>
              <a:t>Extended Brueckner Hartree-Fock theory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01613" y="836613"/>
            <a:ext cx="573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/>
              <a:t> </a:t>
            </a:r>
            <a:r>
              <a:rPr lang="en-US" altLang="zh-CN" sz="2400" b="1" i="0">
                <a:latin typeface="Times New Roman" pitchFamily="18" charset="0"/>
              </a:rPr>
              <a:t>Equivalent form of equation of motion   </a:t>
            </a:r>
          </a:p>
        </p:txBody>
      </p:sp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68413"/>
            <a:ext cx="38163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15900" y="2060575"/>
            <a:ext cx="687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Effective interaction in EBHF theory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250825" y="3500438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G-matrix in BHF theory </a:t>
            </a:r>
          </a:p>
        </p:txBody>
      </p:sp>
      <p:pic>
        <p:nvPicPr>
          <p:cNvPr id="1259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842493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6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60611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6012160" y="1916832"/>
            <a:ext cx="2736304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omic Sans MS" pitchFamily="66" charset="0"/>
              </a:rPr>
              <a:t>Similar to G-matrix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0" y="4292600"/>
            <a:ext cx="322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Effective interaction </a:t>
            </a:r>
          </a:p>
        </p:txBody>
      </p:sp>
      <p:pic>
        <p:nvPicPr>
          <p:cNvPr id="6248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679950"/>
            <a:ext cx="60483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0" y="2060575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Equation of motion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0" y="5375275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Total energy</a:t>
            </a:r>
          </a:p>
        </p:txBody>
      </p:sp>
      <p:pic>
        <p:nvPicPr>
          <p:cNvPr id="6248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833019"/>
            <a:ext cx="8424936" cy="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93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8496944" cy="148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0" y="404813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Diagonal approximation</a:t>
            </a:r>
          </a:p>
        </p:txBody>
      </p:sp>
      <p:pic>
        <p:nvPicPr>
          <p:cNvPr id="62497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96752"/>
            <a:ext cx="4499992" cy="48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94" name="Picture 30" descr="Graph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0"/>
            <a:ext cx="3529013" cy="267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50901"/>
            <a:ext cx="59055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-36512" y="2204864"/>
            <a:ext cx="2991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</a:rPr>
              <a:t> EOS of symmetric </a:t>
            </a:r>
            <a:endParaRPr lang="en-US" altLang="zh-CN" sz="2400" b="1" i="0" dirty="0" smtClean="0">
              <a:latin typeface="Times New Roman" pitchFamily="18" charset="0"/>
            </a:endParaRPr>
          </a:p>
          <a:p>
            <a:pPr>
              <a:buClr>
                <a:srgbClr val="003366"/>
              </a:buClr>
              <a:buSzPct val="80000"/>
            </a:pPr>
            <a:r>
              <a:rPr lang="en-US" altLang="zh-CN" sz="2400" b="1" dirty="0" smtClean="0">
                <a:latin typeface="Times New Roman" pitchFamily="18" charset="0"/>
              </a:rPr>
              <a:t>    </a:t>
            </a:r>
            <a:r>
              <a:rPr lang="en-US" altLang="zh-CN" sz="2400" b="1" i="0" dirty="0" smtClean="0">
                <a:latin typeface="Times New Roman" pitchFamily="18" charset="0"/>
              </a:rPr>
              <a:t>nuclear matter for</a:t>
            </a:r>
          </a:p>
          <a:p>
            <a:pPr>
              <a:buClr>
                <a:srgbClr val="003366"/>
              </a:buClr>
              <a:buSzPct val="80000"/>
            </a:pPr>
            <a:r>
              <a:rPr lang="en-US" altLang="zh-CN" sz="2400" b="1" dirty="0" smtClean="0">
                <a:latin typeface="Times New Roman" pitchFamily="18" charset="0"/>
              </a:rPr>
              <a:t>   </a:t>
            </a:r>
            <a:r>
              <a:rPr lang="en-US" altLang="zh-CN" sz="2400" b="1" i="0" dirty="0" smtClean="0">
                <a:latin typeface="Times New Roman" pitchFamily="18" charset="0"/>
              </a:rPr>
              <a:t> </a:t>
            </a:r>
            <a:r>
              <a:rPr lang="en-US" altLang="zh-CN" sz="2400" b="1" i="0" dirty="0">
                <a:latin typeface="Times New Roman" pitchFamily="18" charset="0"/>
              </a:rPr>
              <a:t>Bonn B potential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3636963" y="4724400"/>
            <a:ext cx="287337" cy="28733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/>
        </p:nvSpPr>
        <p:spPr>
          <a:xfrm>
            <a:off x="323528" y="5949280"/>
            <a:ext cx="5832648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Saturation properties are improved!</a:t>
            </a:r>
            <a:endParaRPr lang="en-US" altLang="zh-CN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5976664" cy="5762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003366"/>
                </a:solidFill>
                <a:latin typeface="+mn-lt"/>
              </a:rPr>
              <a:t>Numerical results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0" y="980728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</a:rPr>
              <a:t> Single particle energy</a:t>
            </a:r>
            <a:r>
              <a:rPr lang="en-US" altLang="zh-CN" sz="2000" b="1" i="0" dirty="0"/>
              <a:t> </a:t>
            </a:r>
          </a:p>
        </p:txBody>
      </p:sp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92696"/>
            <a:ext cx="4104456" cy="10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cebon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75" y="2852738"/>
            <a:ext cx="4683125" cy="3425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00563" y="549275"/>
            <a:ext cx="3384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Vector potential and</a:t>
            </a:r>
          </a:p>
          <a:p>
            <a:pPr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2400" b="1" i="0">
                <a:latin typeface="Times New Roman" pitchFamily="18" charset="0"/>
              </a:rPr>
              <a:t>     Scalar potential in</a:t>
            </a:r>
          </a:p>
          <a:p>
            <a:pPr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2400" b="1" i="0">
                <a:latin typeface="Times New Roman" pitchFamily="18" charset="0"/>
              </a:rPr>
              <a:t>     REBHF theory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0" y="3933825"/>
            <a:ext cx="450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The coefficients of 0p-0h states</a:t>
            </a:r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圆角矩形 8"/>
          <p:cNvSpPr/>
          <p:nvPr/>
        </p:nvSpPr>
        <p:spPr>
          <a:xfrm>
            <a:off x="0" y="4797152"/>
            <a:ext cx="4572000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The more 2p-2h states</a:t>
            </a:r>
          </a:p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  are needed in relativistic</a:t>
            </a:r>
          </a:p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  case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52" y="184249"/>
            <a:ext cx="7543800" cy="652463"/>
          </a:xfrm>
        </p:spPr>
        <p:txBody>
          <a:bodyPr/>
          <a:lstStyle/>
          <a:p>
            <a:r>
              <a:rPr lang="en-US" altLang="zh-CN" sz="3600" dirty="0">
                <a:solidFill>
                  <a:srgbClr val="003366"/>
                </a:solidFill>
                <a:latin typeface="+mn-lt"/>
              </a:rPr>
              <a:t>The momentum distribution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908720"/>
            <a:ext cx="4140200" cy="72072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</a:rPr>
              <a:t>In Brueckner Hartree-Fock theory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3860800"/>
            <a:ext cx="33131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In EBHF theory</a:t>
            </a:r>
          </a:p>
        </p:txBody>
      </p:sp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664" y="836712"/>
            <a:ext cx="50038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13" y="1763713"/>
            <a:ext cx="32035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5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8352928" cy="184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5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340768"/>
            <a:ext cx="1843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30" name="Picture 3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529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31" name="Picture 3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77057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570413" y="153318"/>
            <a:ext cx="367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</a:rPr>
              <a:t> EOS of symmetric </a:t>
            </a:r>
          </a:p>
          <a:p>
            <a:r>
              <a:rPr lang="en-US" altLang="zh-CN" sz="2400" b="1" i="0" dirty="0">
                <a:latin typeface="Times New Roman" pitchFamily="18" charset="0"/>
              </a:rPr>
              <a:t>     nuclear matter for </a:t>
            </a:r>
          </a:p>
          <a:p>
            <a:r>
              <a:rPr lang="en-US" altLang="zh-CN" sz="2400" b="1" i="0" dirty="0">
                <a:latin typeface="Times New Roman" pitchFamily="18" charset="0"/>
              </a:rPr>
              <a:t>     Bonn A, B, C potentials</a:t>
            </a:r>
          </a:p>
        </p:txBody>
      </p:sp>
      <p:sp>
        <p:nvSpPr>
          <p:cNvPr id="71028" name="Rectangle 372"/>
          <p:cNvSpPr>
            <a:spLocks noChangeArrowheads="1"/>
          </p:cNvSpPr>
          <p:nvPr/>
        </p:nvSpPr>
        <p:spPr bwMode="auto">
          <a:xfrm>
            <a:off x="1475656" y="5733256"/>
            <a:ext cx="6480175" cy="287337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040" name="Rectangle 384"/>
          <p:cNvSpPr>
            <a:spLocks noChangeArrowheads="1"/>
          </p:cNvSpPr>
          <p:nvPr/>
        </p:nvSpPr>
        <p:spPr bwMode="auto">
          <a:xfrm>
            <a:off x="4788024" y="1340768"/>
            <a:ext cx="3960439" cy="216024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r>
              <a:rPr lang="en-US" altLang="zh-CN" sz="2000" i="0" dirty="0">
                <a:latin typeface="Comic Sans MS" pitchFamily="66" charset="0"/>
              </a:rPr>
              <a:t> </a:t>
            </a:r>
            <a:r>
              <a:rPr lang="en-US" altLang="zh-CN" i="0" dirty="0">
                <a:latin typeface="Comic Sans MS" pitchFamily="66" charset="0"/>
              </a:rPr>
              <a:t>The empirical saturation </a:t>
            </a:r>
            <a:r>
              <a:rPr lang="en-US" altLang="zh-CN" i="0" dirty="0" smtClean="0">
                <a:latin typeface="Comic Sans MS" pitchFamily="66" charset="0"/>
              </a:rPr>
              <a:t>properties</a:t>
            </a:r>
          </a:p>
          <a:p>
            <a:endParaRPr lang="en-US" altLang="zh-CN" i="0" dirty="0">
              <a:latin typeface="Comic Sans MS" pitchFamily="66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71041" name="Object 385"/>
          <p:cNvGraphicFramePr>
            <a:graphicFrameLocks noChangeAspect="1"/>
          </p:cNvGraphicFramePr>
          <p:nvPr/>
        </p:nvGraphicFramePr>
        <p:xfrm>
          <a:off x="5021336" y="1817117"/>
          <a:ext cx="3367088" cy="1539875"/>
        </p:xfrm>
        <a:graphic>
          <a:graphicData uri="http://schemas.openxmlformats.org/presentationml/2006/ole">
            <p:oleObj spid="_x0000_s3074" name="Equation" r:id="rId6" imgW="2527200" imgH="1091880" progId="Equation.DSMT4">
              <p:embed/>
            </p:oleObj>
          </a:graphicData>
        </a:graphic>
      </p:graphicFrame>
      <p:sp>
        <p:nvSpPr>
          <p:cNvPr id="11" name="圆角矩形 10"/>
          <p:cNvSpPr/>
          <p:nvPr/>
        </p:nvSpPr>
        <p:spPr>
          <a:xfrm>
            <a:off x="5148064" y="4653136"/>
            <a:ext cx="3672408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000" b="1" dirty="0" smtClean="0">
                <a:solidFill>
                  <a:prstClr val="black"/>
                </a:solidFill>
                <a:latin typeface="Comic Sans MS" pitchFamily="66" charset="0"/>
              </a:rPr>
              <a:t>Bonn B is the best one!</a:t>
            </a:r>
            <a:endParaRPr lang="en-US" altLang="zh-CN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8388350" cy="720725"/>
          </a:xfrm>
        </p:spPr>
        <p:txBody>
          <a:bodyPr/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</a:rPr>
              <a:t>The EOS of pure neutron matter with Bonn potentials</a:t>
            </a: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054100"/>
            <a:ext cx="56165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圆角矩形 8"/>
          <p:cNvSpPr/>
          <p:nvPr/>
        </p:nvSpPr>
        <p:spPr>
          <a:xfrm>
            <a:off x="395536" y="5445224"/>
            <a:ext cx="8352928" cy="100811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They are almost identical because the tensor </a:t>
            </a:r>
          </a:p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  </a:t>
            </a:r>
            <a:r>
              <a:rPr lang="en-US" altLang="zh-CN" sz="2400" b="1" dirty="0" err="1" smtClean="0">
                <a:solidFill>
                  <a:prstClr val="black"/>
                </a:solidFill>
                <a:latin typeface="Comic Sans MS" pitchFamily="66" charset="0"/>
              </a:rPr>
              <a:t>effectis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very small in T=1 </a:t>
            </a:r>
            <a:r>
              <a:rPr lang="en-US" altLang="zh-CN" sz="2400" b="1" dirty="0" err="1" smtClean="0">
                <a:solidFill>
                  <a:prstClr val="black"/>
                </a:solidFill>
                <a:latin typeface="Comic Sans MS" pitchFamily="66" charset="0"/>
              </a:rPr>
              <a:t>isospin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channel.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39750" y="188913"/>
            <a:ext cx="698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The coefficients C</a:t>
            </a:r>
            <a:r>
              <a:rPr lang="en-US" altLang="zh-CN" sz="2400" b="1" i="0" baseline="-25000">
                <a:latin typeface="Times New Roman" pitchFamily="18" charset="0"/>
              </a:rPr>
              <a:t>0</a:t>
            </a:r>
            <a:r>
              <a:rPr lang="en-US" altLang="zh-CN" sz="2400" b="1" i="0">
                <a:latin typeface="Times New Roman" pitchFamily="18" charset="0"/>
              </a:rPr>
              <a:t> in symmetric nuclear matter</a:t>
            </a:r>
          </a:p>
          <a:p>
            <a:pPr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2400" b="1" i="0">
                <a:latin typeface="Times New Roman" pitchFamily="18" charset="0"/>
              </a:rPr>
              <a:t>    (         ) and pure neutron matter (        ) </a:t>
            </a: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674341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75" y="692150"/>
            <a:ext cx="7191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162050"/>
            <a:ext cx="61214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圆角矩形 8"/>
          <p:cNvSpPr/>
          <p:nvPr/>
        </p:nvSpPr>
        <p:spPr>
          <a:xfrm>
            <a:off x="323528" y="5589240"/>
            <a:ext cx="8352928" cy="100811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The 2p-2h correlation in pure neutron matter is </a:t>
            </a:r>
          </a:p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  weaker than the one in symmetric nuclear matter</a:t>
            </a:r>
            <a:endParaRPr lang="en-US" altLang="zh-CN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543800" cy="863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Outline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93700" y="1681163"/>
            <a:ext cx="864235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800" b="1" i="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sz="2800" b="1" i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800" b="1" i="0" dirty="0">
                <a:latin typeface="Times New Roman" pitchFamily="18" charset="0"/>
                <a:cs typeface="Times New Roman" pitchFamily="18" charset="0"/>
              </a:rPr>
              <a:t>Extended Brueckner Hartree-Fock theory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endParaRPr lang="en-US" altLang="zh-CN" sz="2800" b="1" i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800" b="1" i="0" dirty="0">
                <a:latin typeface="Times New Roman" pitchFamily="18" charset="0"/>
                <a:cs typeface="Times New Roman" pitchFamily="18" charset="0"/>
              </a:rPr>
              <a:t>Numerical results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endParaRPr lang="en-US" altLang="zh-CN" sz="2800" b="1" i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800" b="1" i="0" dirty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altLang="zh-CN" sz="30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39750" y="188913"/>
            <a:ext cx="727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</a:rPr>
              <a:t> The effective nucleon mass in symmetric nuclear  </a:t>
            </a:r>
          </a:p>
          <a:p>
            <a:pPr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2400" b="1" i="0" dirty="0">
                <a:latin typeface="Times New Roman" pitchFamily="18" charset="0"/>
              </a:rPr>
              <a:t>    matter (         ) and pure neutron matter (        ) 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709613"/>
            <a:ext cx="5762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981075"/>
            <a:ext cx="63277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692150"/>
            <a:ext cx="7207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圆角矩形 8"/>
          <p:cNvSpPr/>
          <p:nvPr/>
        </p:nvSpPr>
        <p:spPr>
          <a:xfrm>
            <a:off x="179512" y="5733256"/>
            <a:ext cx="8892480" cy="100811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The effective nucleon mass in symmetric nuclear </a:t>
            </a:r>
          </a:p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  matter is smaller than the one in pure neutron matter</a:t>
            </a:r>
            <a:endParaRPr lang="en-US" altLang="zh-CN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972616" y="300137"/>
            <a:ext cx="5832648" cy="536575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003366"/>
                </a:solidFill>
                <a:latin typeface="+mn-lt"/>
              </a:rPr>
              <a:t>Conclusion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3456384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We have formulated EBHF theory for nuclear matter with a realistic </a:t>
            </a:r>
            <a:r>
              <a:rPr lang="en-US" altLang="zh-CN" sz="2000" dirty="0" smtClean="0">
                <a:solidFill>
                  <a:schemeClr val="tx1"/>
                </a:solidFill>
              </a:rPr>
              <a:t>NN </a:t>
            </a:r>
            <a:r>
              <a:rPr lang="en-US" altLang="zh-CN" sz="2000" dirty="0">
                <a:solidFill>
                  <a:schemeClr val="tx1"/>
                </a:solidFill>
              </a:rPr>
              <a:t>interaction</a:t>
            </a:r>
          </a:p>
          <a:p>
            <a:pPr>
              <a:buFont typeface="Wingdings" pitchFamily="2" charset="2"/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r>
              <a:rPr lang="en-US" altLang="zh-CN" sz="2000" dirty="0">
                <a:solidFill>
                  <a:schemeClr val="tx1"/>
                </a:solidFill>
              </a:rPr>
              <a:t>We also applied this theory to nuclear matter in relativistic framework</a:t>
            </a:r>
          </a:p>
          <a:p>
            <a:pPr>
              <a:buFont typeface="Wingdings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a. The empirical saturation properties are reproduced   </a:t>
            </a:r>
          </a:p>
          <a:p>
            <a:pPr>
              <a:buFont typeface="Wingdings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b. The momentum distribution is obtained.   </a:t>
            </a:r>
          </a:p>
          <a:p>
            <a:pPr>
              <a:buFont typeface="Wingdings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c. We calculated the neutron matter case. </a:t>
            </a:r>
          </a:p>
          <a:p>
            <a:pPr>
              <a:buFont typeface="Wingdings" pitchFamily="2" charset="2"/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r>
              <a:rPr lang="en-US" altLang="zh-CN" sz="2000" dirty="0">
                <a:solidFill>
                  <a:schemeClr val="tx1"/>
                </a:solidFill>
              </a:rPr>
              <a:t>We have included the high momentum components explicitly in our theory. We hope that the experiment can measure them.</a:t>
            </a:r>
            <a:endParaRPr lang="en-US" altLang="zh-CN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6512" y="4360713"/>
            <a:ext cx="4501851" cy="652463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Future work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j-lt"/>
              <a:cs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35917" y="4797127"/>
            <a:ext cx="8784381" cy="1800225"/>
          </a:xfrm>
          <a:prstGeom prst="rect">
            <a:avLst/>
          </a:prstGeom>
        </p:spPr>
        <p:txBody>
          <a:bodyPr lIns="45720" rIns="45720" anchor="t">
            <a:normAutofit lnSpcReduction="10000"/>
          </a:bodyPr>
          <a:lstStyle/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lang="en-US" altLang="zh-CN" sz="2000" kern="0" dirty="0" smtClean="0">
                <a:ea typeface="+mn-lt"/>
                <a:cs typeface="+mn-lt"/>
              </a:rPr>
              <a:t>The off-diagonal terms of 2p-2h matrix elements will be contained</a:t>
            </a:r>
          </a:p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lt"/>
                <a:cs typeface="+mn-lt"/>
              </a:rPr>
              <a:t>We can apply our theory to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lt"/>
                <a:cs typeface="+mn-lt"/>
              </a:rPr>
              <a:t>hyperon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lt"/>
                <a:cs typeface="+mn-lt"/>
              </a:rPr>
              <a:t> nuclear matter and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lt"/>
                <a:cs typeface="+mn-lt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lt"/>
                <a:cs typeface="+mn-lt"/>
              </a:rPr>
              <a:t>study the properties of neutron star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lt"/>
                <a:cs typeface="+mn-lt"/>
              </a:rPr>
              <a:t>.</a:t>
            </a:r>
          </a:p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lt"/>
                <a:cs typeface="+mn-lt"/>
              </a:rPr>
              <a:t>We can extend our theory to calculate the finite nuclear system.</a:t>
            </a:r>
          </a:p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683568" y="1556792"/>
            <a:ext cx="7704856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 Thank you very </a:t>
            </a:r>
            <a:r>
              <a:rPr lang="en-US" sz="36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much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for your attention!</a:t>
            </a:r>
            <a:endParaRPr lang="en-US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61108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The off-diagonal pp interaction is included</a:t>
            </a:r>
            <a:endParaRPr lang="en-US" sz="2800" dirty="0">
              <a:latin typeface="+mn-lt"/>
            </a:endParaRPr>
          </a:p>
        </p:txBody>
      </p:sp>
      <p:pic>
        <p:nvPicPr>
          <p:cNvPr id="57346" name="Picture 2" descr="C:\Users\nktaurus\Desktop\work\DATA\ERBHF\comparsion s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692696"/>
            <a:ext cx="44283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 descr="C:\Users\nktaurus\Desktop\work\DATA\ERBHF\neutron compar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464496" cy="312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9992" y="1844824"/>
            <a:ext cx="4248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3366"/>
              </a:buClr>
              <a:buSzPct val="80000"/>
            </a:pP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</a:rPr>
              <a:t> </a:t>
            </a:r>
          </a:p>
          <a:p>
            <a:pPr>
              <a:buClr>
                <a:srgbClr val="003366"/>
              </a:buClr>
              <a:buSzPct val="80000"/>
            </a:pPr>
            <a:r>
              <a:rPr lang="en-US" altLang="zh-CN" sz="2400" b="1" i="0" dirty="0" smtClean="0">
                <a:latin typeface="Times New Roman" pitchFamily="18" charset="0"/>
              </a:rPr>
              <a:t>Symmetric nuclear matter:</a:t>
            </a:r>
          </a:p>
          <a:p>
            <a:pPr>
              <a:buClr>
                <a:srgbClr val="003366"/>
              </a:buClr>
              <a:buSzPct val="80000"/>
            </a:pPr>
            <a:r>
              <a:rPr lang="en-US" altLang="zh-CN" sz="2400" b="1" dirty="0" smtClean="0">
                <a:latin typeface="Times New Roman" pitchFamily="18" charset="0"/>
              </a:rPr>
              <a:t>The attraction part of three -  </a:t>
            </a:r>
          </a:p>
          <a:p>
            <a:pPr>
              <a:buClr>
                <a:srgbClr val="003366"/>
              </a:buClr>
              <a:buSzPct val="80000"/>
            </a:pPr>
            <a:r>
              <a:rPr lang="en-US" altLang="zh-CN" sz="2400" b="1" dirty="0" smtClean="0">
                <a:latin typeface="Times New Roman" pitchFamily="18" charset="0"/>
              </a:rPr>
              <a:t>  body interaction is needed</a:t>
            </a:r>
            <a:r>
              <a:rPr lang="en-US" altLang="zh-CN" sz="2400" b="1" i="0" dirty="0" smtClean="0">
                <a:latin typeface="Times New Roman" pitchFamily="18" charset="0"/>
              </a:rPr>
              <a:t> </a:t>
            </a:r>
            <a:endParaRPr lang="en-US" altLang="zh-CN" sz="2400" b="1" i="0" dirty="0"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44008" y="5229200"/>
            <a:ext cx="424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3366"/>
              </a:buClr>
              <a:buSzPct val="80000"/>
            </a:pPr>
            <a:r>
              <a:rPr lang="en-US" altLang="zh-CN" sz="2400" b="1" i="0" dirty="0" smtClean="0">
                <a:latin typeface="Times New Roman" pitchFamily="18" charset="0"/>
              </a:rPr>
              <a:t>Pure neutron matter:</a:t>
            </a:r>
          </a:p>
          <a:p>
            <a:pPr>
              <a:buClr>
                <a:srgbClr val="003366"/>
              </a:buClr>
              <a:buSzPct val="80000"/>
            </a:pPr>
            <a:r>
              <a:rPr lang="en-US" altLang="zh-CN" sz="2400" b="1" dirty="0" smtClean="0">
                <a:latin typeface="Times New Roman" pitchFamily="18" charset="0"/>
              </a:rPr>
              <a:t>Short range correlation on   kinetic energy</a:t>
            </a:r>
            <a:endParaRPr lang="en-US" altLang="zh-CN" sz="2400" b="1" i="0" dirty="0"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99992" y="764704"/>
            <a:ext cx="4392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</a:rPr>
              <a:t> </a:t>
            </a:r>
            <a:r>
              <a:rPr lang="en-US" altLang="zh-CN" sz="2400" b="1" i="0" dirty="0" smtClean="0">
                <a:latin typeface="Times New Roman" pitchFamily="18" charset="0"/>
              </a:rPr>
              <a:t>We </a:t>
            </a:r>
            <a:r>
              <a:rPr lang="en-US" altLang="zh-CN" sz="2400" b="1" dirty="0" smtClean="0">
                <a:latin typeface="Times New Roman" pitchFamily="18" charset="0"/>
              </a:rPr>
              <a:t>can find some lacks of   Brueckner-Hartree-Fock model from our theory</a:t>
            </a:r>
            <a:endParaRPr lang="en-US" altLang="zh-CN" sz="2400" b="1" i="0" dirty="0">
              <a:latin typeface="Times New Roman" pitchFamily="18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1944216" cy="20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6336704" cy="576263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003366"/>
                </a:solidFill>
                <a:latin typeface="+mn-lt"/>
              </a:rPr>
              <a:t>Non relativistic framework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528" y="980728"/>
            <a:ext cx="332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</a:rPr>
              <a:t> Single particle energy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50825" y="2616200"/>
            <a:ext cx="3024188" cy="504825"/>
          </a:xfrm>
          <a:noFill/>
          <a:ln/>
        </p:spPr>
        <p:txBody>
          <a:bodyPr/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</a:rPr>
              <a:t>Dirac equation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252413" y="3502025"/>
            <a:ext cx="2303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2000" b="1" i="0">
                <a:solidFill>
                  <a:srgbClr val="003366"/>
                </a:solidFill>
              </a:rPr>
              <a:t>     </a:t>
            </a:r>
            <a:r>
              <a:rPr lang="en-US" altLang="zh-CN" sz="2400" b="1" i="0">
                <a:latin typeface="Times New Roman" pitchFamily="18" charset="0"/>
              </a:rPr>
              <a:t>where,  </a:t>
            </a:r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838" y="3119438"/>
            <a:ext cx="51847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13188"/>
            <a:ext cx="230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288032" y="2132658"/>
            <a:ext cx="666023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zh-CN" sz="3200" b="1" i="0" dirty="0">
                <a:solidFill>
                  <a:srgbClr val="003366"/>
                </a:solidFill>
              </a:rPr>
              <a:t>Relativistic framework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87338" y="4462463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</a:rPr>
              <a:t> Single particle energy</a:t>
            </a:r>
            <a:r>
              <a:rPr lang="en-US" altLang="zh-CN" sz="2000" b="1" i="0" dirty="0"/>
              <a:t> 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220072" y="4365104"/>
            <a:ext cx="353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</a:rPr>
              <a:t> Effective nucleon mass </a:t>
            </a:r>
          </a:p>
        </p:txBody>
      </p:sp>
      <p:pic>
        <p:nvPicPr>
          <p:cNvPr id="34844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764704"/>
            <a:ext cx="2736304" cy="14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45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941888"/>
            <a:ext cx="4826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47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5084763"/>
            <a:ext cx="2665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508125"/>
            <a:ext cx="51847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5976664" cy="5762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003366"/>
                </a:solidFill>
                <a:latin typeface="+mn-lt"/>
              </a:rPr>
              <a:t>Numerical results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528" y="980728"/>
            <a:ext cx="4670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i="0" dirty="0"/>
              <a:t>Non-relativistic version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2060575"/>
            <a:ext cx="3563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Equation of state </a:t>
            </a:r>
          </a:p>
          <a:p>
            <a:r>
              <a:rPr lang="en-US" altLang="zh-CN" sz="2400" b="1" i="0">
                <a:latin typeface="Times New Roman" pitchFamily="18" charset="0"/>
              </a:rPr>
              <a:t>    (EOS) for symmetric</a:t>
            </a:r>
          </a:p>
          <a:p>
            <a:r>
              <a:rPr lang="en-US" altLang="zh-CN" sz="2400" b="1" i="0">
                <a:latin typeface="Times New Roman" pitchFamily="18" charset="0"/>
              </a:rPr>
              <a:t>    matter with Bonn B</a:t>
            </a:r>
          </a:p>
          <a:p>
            <a:r>
              <a:rPr lang="en-US" altLang="zh-CN" sz="2400" b="1" i="0">
                <a:latin typeface="Times New Roman" pitchFamily="18" charset="0"/>
              </a:rPr>
              <a:t>    potential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 flipV="1">
            <a:off x="7308850" y="2924175"/>
            <a:ext cx="504825" cy="10810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645025" y="4724400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5867400" y="4652963"/>
            <a:ext cx="217488" cy="215900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4932363" y="4508500"/>
            <a:ext cx="217487" cy="215900"/>
          </a:xfrm>
          <a:prstGeom prst="flowChartExtra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圆角矩形 12"/>
          <p:cNvSpPr/>
          <p:nvPr/>
        </p:nvSpPr>
        <p:spPr>
          <a:xfrm>
            <a:off x="467544" y="5517232"/>
            <a:ext cx="7848872" cy="115212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The more repulsive contribution is provided</a:t>
            </a:r>
          </a:p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  by the 2p-2h correlation in kinetic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7117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003800" y="1773238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Effective nucleon mass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79388" y="4438650"/>
            <a:ext cx="367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Single particle potential</a:t>
            </a:r>
            <a:r>
              <a:rPr lang="en-US" altLang="zh-CN" sz="2400" b="1" i="0"/>
              <a:t> </a:t>
            </a:r>
          </a:p>
        </p:txBody>
      </p:sp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879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932363" y="404813"/>
            <a:ext cx="2470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The EOS with </a:t>
            </a:r>
          </a:p>
          <a:p>
            <a:r>
              <a:rPr lang="en-US" altLang="zh-CN" sz="2400" b="1" i="0">
                <a:latin typeface="Times New Roman" pitchFamily="18" charset="0"/>
              </a:rPr>
              <a:t>    different Bonn </a:t>
            </a:r>
          </a:p>
          <a:p>
            <a:r>
              <a:rPr lang="en-US" altLang="zh-CN" sz="2400" b="1" i="0">
                <a:latin typeface="Times New Roman" pitchFamily="18" charset="0"/>
              </a:rPr>
              <a:t>    potentials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0" y="3754438"/>
            <a:ext cx="4138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The coefficients C</a:t>
            </a:r>
            <a:r>
              <a:rPr lang="en-US" altLang="zh-CN" sz="2400" b="1" i="0" baseline="-25000">
                <a:latin typeface="Times New Roman" pitchFamily="18" charset="0"/>
              </a:rPr>
              <a:t>0 </a:t>
            </a:r>
            <a:r>
              <a:rPr lang="en-US" altLang="zh-CN" sz="2400" b="1" i="0">
                <a:latin typeface="Times New Roman" pitchFamily="18" charset="0"/>
              </a:rPr>
              <a:t>of 0p-0h </a:t>
            </a:r>
          </a:p>
          <a:p>
            <a:r>
              <a:rPr lang="en-US" altLang="zh-CN" sz="2400" b="1" i="0">
                <a:latin typeface="Times New Roman" pitchFamily="18" charset="0"/>
              </a:rPr>
              <a:t>    states with different Bonn </a:t>
            </a:r>
          </a:p>
          <a:p>
            <a:r>
              <a:rPr lang="en-US" altLang="zh-CN" sz="2400" b="1" i="0">
                <a:latin typeface="Times New Roman" pitchFamily="18" charset="0"/>
              </a:rPr>
              <a:t>    potentials</a:t>
            </a:r>
          </a:p>
        </p:txBody>
      </p:sp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788" y="2852738"/>
            <a:ext cx="4748212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5933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圆角矩形 11"/>
          <p:cNvSpPr/>
          <p:nvPr/>
        </p:nvSpPr>
        <p:spPr>
          <a:xfrm>
            <a:off x="4932040" y="1700808"/>
            <a:ext cx="4104456" cy="115212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Bonn C includes</a:t>
            </a:r>
          </a:p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  strongest tensor force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endParaRPr lang="en-US" altLang="zh-CN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3528" y="5445224"/>
            <a:ext cx="4608512" cy="115212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prstClr val="black"/>
                </a:solidFill>
              </a:rPr>
              <a:t>  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Bonn C needs more 2p-2h </a:t>
            </a:r>
          </a:p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   states correlation</a:t>
            </a:r>
            <a:endParaRPr lang="en-US" altLang="zh-CN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73238"/>
            <a:ext cx="53641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0" y="0"/>
            <a:ext cx="183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 i="0">
                <a:solidFill>
                  <a:srgbClr val="003366"/>
                </a:solidFill>
              </a:rPr>
              <a:t>Backup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388350" cy="720725"/>
          </a:xfrm>
          <a:noFill/>
          <a:ln/>
        </p:spPr>
        <p:txBody>
          <a:bodyPr/>
          <a:lstStyle/>
          <a:p>
            <a:r>
              <a:rPr lang="en-US" altLang="zh-CN" b="1"/>
              <a:t> </a:t>
            </a:r>
            <a:r>
              <a:rPr lang="en-US" altLang="zh-CN" sz="2400" b="1">
                <a:solidFill>
                  <a:schemeClr val="tx1"/>
                </a:solidFill>
                <a:latin typeface="Comic Sans MS" pitchFamily="66" charset="0"/>
              </a:rPr>
              <a:t>Semi-empirical Bethe-Weizacker mass formula</a:t>
            </a: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213100"/>
            <a:ext cx="662463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2565400"/>
            <a:ext cx="8388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The Lagrangian of Bonn Potential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34163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349500"/>
            <a:ext cx="78501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8388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The unitary correlation operator method</a:t>
            </a:r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429000"/>
            <a:ext cx="597693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日期占位符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B720AA4-259C-494A-A0B0-48D16FF0F203}" type="datetime1">
              <a:rPr lang="zh-CN" altLang="en-US" sz="1600" b="1" i="0"/>
              <a:pPr/>
              <a:t>2011/11/2</a:t>
            </a:fld>
            <a:endParaRPr lang="en-US" altLang="zh-CN" sz="1600" b="1" i="0"/>
          </a:p>
        </p:txBody>
      </p:sp>
      <p:sp>
        <p:nvSpPr>
          <p:cNvPr id="103430" name="Rectangle 2"/>
          <p:cNvSpPr>
            <a:spLocks noChangeArrowheads="1"/>
          </p:cNvSpPr>
          <p:nvPr/>
        </p:nvSpPr>
        <p:spPr bwMode="auto">
          <a:xfrm>
            <a:off x="323404" y="188913"/>
            <a:ext cx="403257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3900" b="1" i="0" dirty="0">
                <a:solidFill>
                  <a:srgbClr val="003366"/>
                </a:solidFill>
              </a:rPr>
              <a:t>Introduction</a:t>
            </a:r>
          </a:p>
        </p:txBody>
      </p:sp>
      <p:pic>
        <p:nvPicPr>
          <p:cNvPr id="103431" name="Picture 26" descr="neutron-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692150"/>
            <a:ext cx="180022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4932040" y="3573016"/>
            <a:ext cx="3816424" cy="2952328"/>
            <a:chOff x="101846" y="4053145"/>
            <a:chExt cx="3750074" cy="2760231"/>
          </a:xfrm>
        </p:grpSpPr>
        <p:pic>
          <p:nvPicPr>
            <p:cNvPr id="103437" name="Picture 157" descr="nl3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846" y="4053145"/>
              <a:ext cx="3750074" cy="276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8" name="Picture 15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5816" y="5799027"/>
              <a:ext cx="720080" cy="510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39" name="Text Box 155"/>
          <p:cNvSpPr txBox="1">
            <a:spLocks noChangeArrowheads="1"/>
          </p:cNvSpPr>
          <p:nvPr/>
        </p:nvSpPr>
        <p:spPr bwMode="auto">
          <a:xfrm>
            <a:off x="323528" y="980728"/>
            <a:ext cx="831691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3366"/>
              </a:buClr>
              <a:buFont typeface="Wingdings" pitchFamily="2" charset="2"/>
              <a:buChar char="u"/>
            </a:pPr>
            <a:r>
              <a:rPr lang="en-US" altLang="zh-CN" sz="2000" b="1" i="0" dirty="0"/>
              <a:t>  </a:t>
            </a:r>
            <a:r>
              <a:rPr lang="en-US" altLang="zh-CN" sz="2400" b="1" i="0" dirty="0">
                <a:latin typeface="Times New Roman" pitchFamily="18" charset="0"/>
                <a:cs typeface="Times New Roman" pitchFamily="18" charset="0"/>
              </a:rPr>
              <a:t>Neutron star and supernovae</a:t>
            </a:r>
          </a:p>
          <a:p>
            <a:pPr lvl="1">
              <a:buClr>
                <a:srgbClr val="003366"/>
              </a:buClr>
            </a:pPr>
            <a:r>
              <a:rPr lang="en-US" altLang="zh-CN" sz="2000" dirty="0"/>
              <a:t>natural laboratories…</a:t>
            </a:r>
          </a:p>
          <a:p>
            <a:pPr>
              <a:spcBef>
                <a:spcPts val="15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  <a:cs typeface="Times New Roman" pitchFamily="18" charset="0"/>
              </a:rPr>
              <a:t> Nuclear matter</a:t>
            </a:r>
            <a:endParaRPr lang="en-US" altLang="zh-CN" sz="2000" b="1" i="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  <a:buClr>
                <a:srgbClr val="003366"/>
              </a:buClr>
              <a:buSzPct val="80000"/>
            </a:pPr>
            <a:r>
              <a:rPr lang="en-US" altLang="zh-CN" sz="2000" b="1" dirty="0"/>
              <a:t>Definition: an </a:t>
            </a:r>
            <a:r>
              <a:rPr lang="en-US" altLang="zh-CN" sz="2000" b="1" dirty="0">
                <a:solidFill>
                  <a:srgbClr val="FF0000"/>
                </a:solidFill>
              </a:rPr>
              <a:t>infinite uniform system </a:t>
            </a:r>
            <a:r>
              <a:rPr lang="en-US" altLang="zh-CN" sz="2000" b="1" dirty="0"/>
              <a:t>of nucleons interacting through the </a:t>
            </a:r>
            <a:r>
              <a:rPr lang="en-US" altLang="zh-CN" sz="2000" b="1" dirty="0">
                <a:solidFill>
                  <a:srgbClr val="FF0000"/>
                </a:solidFill>
              </a:rPr>
              <a:t>strong force</a:t>
            </a:r>
          </a:p>
          <a:p>
            <a:pPr lvl="1">
              <a:spcBef>
                <a:spcPts val="1000"/>
              </a:spcBef>
              <a:buClr>
                <a:srgbClr val="003366"/>
              </a:buClr>
              <a:buSzPct val="80000"/>
            </a:pPr>
            <a:r>
              <a:rPr lang="en-US" altLang="zh-CN" i="0" dirty="0"/>
              <a:t>pure neutron matter (</a:t>
            </a:r>
            <a:r>
              <a:rPr lang="el-GR" altLang="zh-CN" i="0" dirty="0">
                <a:cs typeface="Arial" charset="0"/>
              </a:rPr>
              <a:t>δ</a:t>
            </a:r>
            <a:r>
              <a:rPr lang="en-US" altLang="zh-CN" i="0" dirty="0">
                <a:cs typeface="Arial" charset="0"/>
              </a:rPr>
              <a:t>=0</a:t>
            </a:r>
            <a:r>
              <a:rPr lang="en-US" altLang="zh-CN" i="0" dirty="0"/>
              <a:t>)</a:t>
            </a:r>
          </a:p>
          <a:p>
            <a:pPr lvl="1">
              <a:buClr>
                <a:srgbClr val="003366"/>
              </a:buClr>
              <a:buSzPct val="80000"/>
            </a:pPr>
            <a:r>
              <a:rPr lang="en-US" altLang="zh-CN" i="0" dirty="0"/>
              <a:t>symmetric nuclear matter (</a:t>
            </a:r>
            <a:r>
              <a:rPr lang="el-GR" altLang="zh-CN" i="0" dirty="0">
                <a:cs typeface="Arial" charset="0"/>
              </a:rPr>
              <a:t>δ</a:t>
            </a:r>
            <a:r>
              <a:rPr lang="en-US" altLang="zh-CN" i="0" dirty="0">
                <a:cs typeface="Arial" charset="0"/>
              </a:rPr>
              <a:t>=1</a:t>
            </a:r>
            <a:r>
              <a:rPr lang="en-US" altLang="zh-CN" i="0" dirty="0"/>
              <a:t>)</a:t>
            </a:r>
          </a:p>
          <a:p>
            <a:pPr lvl="1">
              <a:buClr>
                <a:srgbClr val="003366"/>
              </a:buClr>
              <a:buSzPct val="80000"/>
            </a:pPr>
            <a:endParaRPr lang="en-US" altLang="zh-CN" sz="20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43" name="左大括号 17"/>
          <p:cNvSpPr>
            <a:spLocks/>
          </p:cNvSpPr>
          <p:nvPr/>
        </p:nvSpPr>
        <p:spPr bwMode="auto">
          <a:xfrm>
            <a:off x="683568" y="3140968"/>
            <a:ext cx="142875" cy="504825"/>
          </a:xfrm>
          <a:prstGeom prst="leftBrace">
            <a:avLst>
              <a:gd name="adj1" fmla="val 3109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圆角矩形 12"/>
          <p:cNvSpPr/>
          <p:nvPr/>
        </p:nvSpPr>
        <p:spPr>
          <a:xfrm>
            <a:off x="395536" y="4437112"/>
            <a:ext cx="3347864" cy="115212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000" b="1" dirty="0" smtClean="0">
                <a:solidFill>
                  <a:prstClr val="black"/>
                </a:solidFill>
                <a:latin typeface="Comic Sans MS" pitchFamily="66" charset="0"/>
              </a:rPr>
              <a:t>Nucleon-nucleon (NN) </a:t>
            </a:r>
            <a:endParaRPr lang="en-US" altLang="zh-CN" sz="2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en-US" altLang="zh-CN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zh-CN" sz="2000" b="1" dirty="0" smtClean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en-US" altLang="zh-CN" sz="2000" b="1" dirty="0" smtClean="0">
                <a:solidFill>
                  <a:prstClr val="black"/>
                </a:solidFill>
                <a:latin typeface="Comic Sans MS" pitchFamily="66" charset="0"/>
              </a:rPr>
              <a:t>interaction</a:t>
            </a:r>
            <a:endParaRPr lang="en-US" altLang="zh-CN" sz="2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spcBef>
                <a:spcPts val="500"/>
              </a:spcBef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prstClr val="black"/>
                </a:solidFill>
                <a:latin typeface="Comic Sans MS" pitchFamily="66" charset="0"/>
              </a:rPr>
              <a:t> Many-body theory</a:t>
            </a:r>
            <a:endParaRPr lang="en-US" dirty="0"/>
          </a:p>
        </p:txBody>
      </p:sp>
      <p:sp>
        <p:nvSpPr>
          <p:cNvPr id="11" name="右箭头 10"/>
          <p:cNvSpPr/>
          <p:nvPr/>
        </p:nvSpPr>
        <p:spPr>
          <a:xfrm>
            <a:off x="3779912" y="4725144"/>
            <a:ext cx="1152128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7524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Correlated Hamiltonian in Jastrow function</a:t>
            </a: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213100"/>
            <a:ext cx="5003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49275"/>
            <a:ext cx="70564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2636838"/>
            <a:ext cx="7524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Jastrow function method</a:t>
            </a:r>
          </a:p>
        </p:txBody>
      </p:sp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2963"/>
            <a:ext cx="86407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34925" y="4005263"/>
            <a:ext cx="7524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Saturation properties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188913"/>
            <a:ext cx="7524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Hamiltonian in particle-hole representation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92150"/>
            <a:ext cx="65532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5084763"/>
            <a:ext cx="7524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2p-2h states in particle-hole representation</a:t>
            </a:r>
          </a:p>
        </p:txBody>
      </p:sp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661025"/>
            <a:ext cx="3744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-36513" y="115888"/>
            <a:ext cx="820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Matrix elements between 2p-2h and 2p-2h states</a:t>
            </a: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433058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756126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-36513" y="115888"/>
            <a:ext cx="820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Matrix elements between 0p-0h and 2p-2h states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43846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-36513" y="115888"/>
            <a:ext cx="820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Effective interaction</a:t>
            </a: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052513"/>
            <a:ext cx="40481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3635375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-36513" y="115888"/>
            <a:ext cx="820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Momentum distribution for finite nuclei in experiment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268413"/>
            <a:ext cx="4746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-36513" y="115888"/>
            <a:ext cx="820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Bonn Potentials</a:t>
            </a:r>
          </a:p>
        </p:txBody>
      </p:sp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85800"/>
            <a:ext cx="83534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-36513" y="115888"/>
            <a:ext cx="820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3000" b="1" i="0">
                <a:solidFill>
                  <a:srgbClr val="003366"/>
                </a:solidFill>
              </a:rPr>
              <a:t> </a:t>
            </a:r>
            <a:r>
              <a:rPr lang="en-US" altLang="zh-CN" sz="2400" b="1" i="0">
                <a:latin typeface="Comic Sans MS" pitchFamily="66" charset="0"/>
              </a:rPr>
              <a:t>empirical saturation properties</a:t>
            </a: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341438"/>
            <a:ext cx="4103687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9525"/>
            <a:ext cx="43561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5229225"/>
            <a:ext cx="4752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Comic Sans MS" pitchFamily="66" charset="0"/>
              </a:rPr>
              <a:t> saturation density</a:t>
            </a: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4894263" y="5229225"/>
            <a:ext cx="3349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Comic Sans MS" pitchFamily="66" charset="0"/>
              </a:rPr>
              <a:t> incompressibility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Graph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97275"/>
            <a:ext cx="4392612" cy="3260725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4536628" cy="681038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+mn-lt"/>
              </a:rPr>
              <a:t>NN interaction</a:t>
            </a:r>
          </a:p>
        </p:txBody>
      </p:sp>
      <p:pic>
        <p:nvPicPr>
          <p:cNvPr id="72708" name="Picture 4" descr="bonn t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7113"/>
            <a:ext cx="4500563" cy="3290887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9512" y="764704"/>
            <a:ext cx="511256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  <a:cs typeface="Times New Roman" pitchFamily="18" charset="0"/>
              </a:rPr>
              <a:t>How do we know?</a:t>
            </a:r>
            <a:endParaRPr lang="en-US" altLang="zh-CN" sz="2000" i="0" dirty="0"/>
          </a:p>
          <a:p>
            <a:pPr marL="692150" lvl="1" indent="-347663">
              <a:spcBef>
                <a:spcPts val="1000"/>
              </a:spcBef>
              <a:buClr>
                <a:srgbClr val="003366"/>
              </a:buClr>
              <a:buSzPct val="80000"/>
              <a:buFont typeface="Wingdings" pitchFamily="2" charset="2"/>
              <a:buChar char="ü"/>
            </a:pPr>
            <a:r>
              <a:rPr lang="en-US" altLang="zh-CN" sz="2000" i="0" dirty="0"/>
              <a:t>Quantum </a:t>
            </a:r>
            <a:r>
              <a:rPr lang="en-US" altLang="zh-CN" sz="2000" i="0" dirty="0" err="1"/>
              <a:t>chromodynamics</a:t>
            </a:r>
            <a:r>
              <a:rPr lang="en-US" altLang="zh-CN" sz="2000" i="0" dirty="0"/>
              <a:t> (QCD) </a:t>
            </a:r>
          </a:p>
          <a:p>
            <a:pPr marL="987425" lvl="2" indent="-293688">
              <a:spcBef>
                <a:spcPts val="1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1700" i="0" dirty="0"/>
              <a:t>Very difficult…</a:t>
            </a:r>
          </a:p>
          <a:p>
            <a:pPr marL="692150" lvl="1" indent="-347663">
              <a:spcBef>
                <a:spcPts val="1000"/>
              </a:spcBef>
              <a:buClr>
                <a:srgbClr val="003366"/>
              </a:buClr>
              <a:buSzPct val="80000"/>
              <a:buFont typeface="Wingdings" pitchFamily="2" charset="2"/>
              <a:buChar char="ü"/>
            </a:pPr>
            <a:r>
              <a:rPr lang="en-US" altLang="zh-CN" sz="2000" i="0" dirty="0"/>
              <a:t>NN scattering </a:t>
            </a:r>
          </a:p>
          <a:p>
            <a:pPr marL="987425" lvl="2" indent="-293688">
              <a:spcBef>
                <a:spcPts val="1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1700" i="0" dirty="0"/>
              <a:t>Bonn potential, AV18 </a:t>
            </a:r>
          </a:p>
          <a:p>
            <a:pPr marL="987425" lvl="2" indent="-293688">
              <a:spcBef>
                <a:spcPts val="1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sz="1700" i="0" dirty="0"/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sz="2000" i="0" dirty="0"/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sz="2000" i="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sz="3000" i="0" dirty="0">
              <a:solidFill>
                <a:srgbClr val="003366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292080" y="692696"/>
            <a:ext cx="3528392" cy="280831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Two important characters:</a:t>
            </a:r>
          </a:p>
          <a:p>
            <a:endParaRPr lang="en-US" altLang="zh-CN" dirty="0" smtClean="0">
              <a:solidFill>
                <a:schemeClr val="tx1"/>
              </a:solidFill>
              <a:latin typeface="Comic Sans MS" pitchFamily="66" charset="0"/>
              <a:ea typeface="宋体" pitchFamily="2" charset="-122"/>
            </a:endParaRPr>
          </a:p>
          <a:p>
            <a:pPr>
              <a:buFontTx/>
              <a:buAutoNum type="alphaLcPeriod"/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宋体" pitchFamily="2" charset="-122"/>
              </a:rPr>
              <a:t> strong tensor force 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宋体" pitchFamily="2" charset="-122"/>
              </a:rPr>
              <a:t>   (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ea typeface="宋体" pitchFamily="2" charset="-122"/>
              </a:rPr>
              <a:t>isospin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宋体" pitchFamily="2" charset="-122"/>
              </a:rPr>
              <a:t> dependence)</a:t>
            </a:r>
          </a:p>
          <a:p>
            <a:endParaRPr lang="en-US" altLang="zh-CN" dirty="0" smtClean="0">
              <a:solidFill>
                <a:srgbClr val="000000"/>
              </a:solidFill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b. strong repulsion at short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   range distance between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   two nucleons for central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   part (</a:t>
            </a:r>
            <a:r>
              <a:rPr lang="en-US" altLang="zh-CN" dirty="0" err="1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isospin</a:t>
            </a:r>
            <a:r>
              <a:rPr lang="en-US" altLang="zh-CN" dirty="0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 independence)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881313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765175"/>
            <a:ext cx="37798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Brueckner Hartree-Fock </a:t>
            </a:r>
            <a:br>
              <a:rPr lang="en-US" altLang="zh-CN" sz="2400" b="1" i="0">
                <a:latin typeface="Times New Roman" pitchFamily="18" charset="0"/>
              </a:rPr>
            </a:br>
            <a:r>
              <a:rPr lang="en-US" altLang="zh-CN" sz="2400" b="1" i="0">
                <a:latin typeface="Times New Roman" pitchFamily="18" charset="0"/>
              </a:rPr>
              <a:t>    (BHF) theory</a:t>
            </a:r>
          </a:p>
        </p:txBody>
      </p:sp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062163"/>
            <a:ext cx="280828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 descr="rbhf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692150"/>
            <a:ext cx="4392240" cy="3258338"/>
          </a:xfrm>
          <a:prstGeom prst="rect">
            <a:avLst/>
          </a:prstGeom>
          <a:noFill/>
        </p:spPr>
      </p:pic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52413" y="3141663"/>
            <a:ext cx="4032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 i="0">
                <a:solidFill>
                  <a:srgbClr val="0066FF"/>
                </a:solidFill>
                <a:latin typeface="Times New Roman" pitchFamily="18" charset="0"/>
                <a:cs typeface="Arial" charset="0"/>
              </a:rPr>
              <a:t>R. Brockmann et al. PRC42(1990)1965</a:t>
            </a:r>
          </a:p>
        </p:txBody>
      </p:sp>
      <p:sp>
        <p:nvSpPr>
          <p:cNvPr id="74772" name="Rectangle 2"/>
          <p:cNvSpPr>
            <a:spLocks noChangeArrowheads="1"/>
          </p:cNvSpPr>
          <p:nvPr/>
        </p:nvSpPr>
        <p:spPr bwMode="auto">
          <a:xfrm>
            <a:off x="288032" y="143991"/>
            <a:ext cx="8676456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3200" b="1" i="0" dirty="0">
                <a:solidFill>
                  <a:srgbClr val="003366"/>
                </a:solidFill>
              </a:rPr>
              <a:t>Many-body theory for nuclear matter</a:t>
            </a:r>
          </a:p>
        </p:txBody>
      </p:sp>
      <p:sp>
        <p:nvSpPr>
          <p:cNvPr id="15" name="圆角矩形 14"/>
          <p:cNvSpPr>
            <a:spLocks noChangeArrowheads="1"/>
          </p:cNvSpPr>
          <p:nvPr/>
        </p:nvSpPr>
        <p:spPr bwMode="auto">
          <a:xfrm rot="-382344">
            <a:off x="1476375" y="2924175"/>
            <a:ext cx="5327650" cy="1582738"/>
          </a:xfrm>
          <a:prstGeom prst="roundRect">
            <a:avLst>
              <a:gd name="adj" fmla="val 16667"/>
            </a:avLst>
          </a:prstGeom>
          <a:solidFill>
            <a:schemeClr val="bg1">
              <a:alpha val="87057"/>
            </a:schemeClr>
          </a:solidFill>
          <a:ln w="1016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zh-CN" sz="22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  </a:t>
            </a:r>
            <a:r>
              <a:rPr lang="en-US" altLang="zh-CN" sz="2200" b="1" i="0">
                <a:solidFill>
                  <a:srgbClr val="FF0000"/>
                </a:solidFill>
              </a:rPr>
              <a:t>Accurate for nuclear matter</a:t>
            </a:r>
          </a:p>
          <a:p>
            <a:endParaRPr lang="en-US" altLang="zh-CN" sz="2200" b="1" i="0">
              <a:solidFill>
                <a:srgbClr val="FF0000"/>
              </a:solidFill>
            </a:endParaRPr>
          </a:p>
          <a:p>
            <a:r>
              <a:rPr lang="en-US" altLang="zh-CN" sz="2200" b="1" i="0">
                <a:solidFill>
                  <a:srgbClr val="FF0000"/>
                </a:solidFill>
                <a:cs typeface="Times New Roman" pitchFamily="18" charset="0"/>
              </a:rPr>
              <a:t>× Too difficult for finite nuclei</a:t>
            </a:r>
            <a:endParaRPr lang="en-US" altLang="zh-CN" sz="2200" b="1" i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9552" y="4941168"/>
            <a:ext cx="8136904" cy="122413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schemeClr val="tx1"/>
                </a:solidFill>
                <a:latin typeface="Comic Sans MS" pitchFamily="66" charset="0"/>
              </a:rPr>
              <a:t> It is very hard to distinguish the role of tensor force and short range correlation in BHF theory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29" name="Picture 29" descr="Grap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032200" cy="312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30" name="Picture 30" descr="aeo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173" y="3655268"/>
            <a:ext cx="4033267" cy="3031969"/>
          </a:xfrm>
          <a:prstGeom prst="rect">
            <a:avLst/>
          </a:prstGeom>
          <a:noFill/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736600"/>
            <a:ext cx="39243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 Relativistic Hartree-Fock </a:t>
            </a:r>
            <a:br>
              <a:rPr lang="en-US" altLang="zh-CN" sz="2400" b="1" i="0">
                <a:latin typeface="Times New Roman" pitchFamily="18" charset="0"/>
              </a:rPr>
            </a:br>
            <a:r>
              <a:rPr lang="en-US" altLang="zh-CN" sz="2400" b="1" i="0">
                <a:latin typeface="Times New Roman" pitchFamily="18" charset="0"/>
              </a:rPr>
              <a:t>    UCOM method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0" y="2033588"/>
            <a:ext cx="382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itchFamily="18" charset="0"/>
              </a:rPr>
              <a:t>     C </a:t>
            </a:r>
            <a:r>
              <a:rPr lang="en-US" altLang="zh-CN" b="1" i="0">
                <a:latin typeface="Times New Roman" pitchFamily="18" charset="0"/>
              </a:rPr>
              <a:t>is a unitary correlation operator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328988"/>
            <a:ext cx="44275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 dirty="0">
                <a:latin typeface="Times New Roman" pitchFamily="18" charset="0"/>
              </a:rPr>
              <a:t>Relativistic Hartree-Fock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2400" b="1" i="0" dirty="0">
                <a:latin typeface="Times New Roman" pitchFamily="18" charset="0"/>
              </a:rPr>
              <a:t>     </a:t>
            </a:r>
            <a:r>
              <a:rPr lang="en-US" altLang="zh-CN" sz="2400" b="1" i="0" dirty="0" err="1">
                <a:latin typeface="Times New Roman" pitchFamily="18" charset="0"/>
              </a:rPr>
              <a:t>Jastrow</a:t>
            </a:r>
            <a:r>
              <a:rPr lang="en-US" altLang="zh-CN" sz="2400" b="1" i="0" dirty="0">
                <a:latin typeface="Times New Roman" pitchFamily="18" charset="0"/>
              </a:rPr>
              <a:t> method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sz="2400" b="1" i="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sz="2400" b="1" i="0" dirty="0">
              <a:solidFill>
                <a:srgbClr val="008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sz="2400" b="1" i="0" dirty="0">
              <a:solidFill>
                <a:srgbClr val="008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sz="2400" b="1" i="0" dirty="0">
              <a:solidFill>
                <a:srgbClr val="008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b="1" dirty="0">
                <a:latin typeface="Times New Roman" pitchFamily="18" charset="0"/>
              </a:rPr>
              <a:t>       f(c) </a:t>
            </a:r>
            <a:r>
              <a:rPr lang="en-US" altLang="zh-CN" b="1" i="0" dirty="0">
                <a:latin typeface="Times New Roman" pitchFamily="18" charset="0"/>
              </a:rPr>
              <a:t>is the central correlation function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23850" y="2465388"/>
            <a:ext cx="414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b="1" i="0">
                <a:solidFill>
                  <a:srgbClr val="0066FF"/>
                </a:solidFill>
                <a:latin typeface="Times New Roman" pitchFamily="18" charset="0"/>
              </a:rPr>
              <a:t>J. Hu et al.  Phys. Lett. B 687(2010)271</a:t>
            </a:r>
          </a:p>
        </p:txBody>
      </p:sp>
      <p:pic>
        <p:nvPicPr>
          <p:cNvPr id="7681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457325"/>
            <a:ext cx="3311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250825" y="6230938"/>
            <a:ext cx="414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b="1" i="0">
                <a:solidFill>
                  <a:srgbClr val="0066FF"/>
                </a:solidFill>
                <a:latin typeface="Times New Roman" pitchFamily="18" charset="0"/>
              </a:rPr>
              <a:t>J. Hu et al.  J. Phys. G 38(2011)085105</a:t>
            </a:r>
          </a:p>
        </p:txBody>
      </p:sp>
      <p:pic>
        <p:nvPicPr>
          <p:cNvPr id="7681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742" y="4292600"/>
            <a:ext cx="313213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19" name="Rectangle 2"/>
          <p:cNvSpPr>
            <a:spLocks noChangeArrowheads="1"/>
          </p:cNvSpPr>
          <p:nvPr/>
        </p:nvSpPr>
        <p:spPr bwMode="auto">
          <a:xfrm>
            <a:off x="324544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2800" b="1" i="0" dirty="0">
                <a:solidFill>
                  <a:srgbClr val="003366"/>
                </a:solidFill>
              </a:rPr>
              <a:t>Short range correlation for nuclear matter</a:t>
            </a:r>
          </a:p>
        </p:txBody>
      </p:sp>
      <p:sp>
        <p:nvSpPr>
          <p:cNvPr id="76822" name="AutoShape 22"/>
          <p:cNvSpPr>
            <a:spLocks noChangeArrowheads="1"/>
          </p:cNvSpPr>
          <p:nvPr/>
        </p:nvSpPr>
        <p:spPr bwMode="auto">
          <a:xfrm>
            <a:off x="6372423" y="6120657"/>
            <a:ext cx="212113" cy="13303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24" name="AutoShape 24"/>
          <p:cNvSpPr>
            <a:spLocks noChangeArrowheads="1"/>
          </p:cNvSpPr>
          <p:nvPr/>
        </p:nvSpPr>
        <p:spPr bwMode="auto">
          <a:xfrm>
            <a:off x="6947098" y="5976194"/>
            <a:ext cx="141928" cy="134508"/>
          </a:xfrm>
          <a:prstGeom prst="flowChartExtra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6948264" y="2924944"/>
            <a:ext cx="144462" cy="144463"/>
          </a:xfrm>
          <a:prstGeom prst="flowChartExtra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28" name="AutoShape 28"/>
          <p:cNvSpPr>
            <a:spLocks noChangeArrowheads="1"/>
          </p:cNvSpPr>
          <p:nvPr/>
        </p:nvSpPr>
        <p:spPr bwMode="auto">
          <a:xfrm>
            <a:off x="6372200" y="2996952"/>
            <a:ext cx="215900" cy="1428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51520" y="113258"/>
            <a:ext cx="705678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3366"/>
                </a:solidFill>
              </a:rPr>
              <a:t>How to deal with tensor force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0" y="625475"/>
            <a:ext cx="4932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66"/>
              </a:buClr>
              <a:buSzPct val="9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Tensor optimized shell model   </a:t>
            </a:r>
          </a:p>
          <a:p>
            <a:pPr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2400" b="1" i="0">
                <a:latin typeface="Times New Roman" pitchFamily="18" charset="0"/>
              </a:rPr>
              <a:t>    (TOSM) for light nuclei</a:t>
            </a:r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323850" y="1989138"/>
          <a:ext cx="2376488" cy="1322387"/>
        </p:xfrm>
        <a:graphic>
          <a:graphicData uri="http://schemas.openxmlformats.org/presentationml/2006/ole">
            <p:oleObj spid="_x0000_s2050" name="Equation" r:id="rId4" imgW="1371600" imgH="761760" progId="Equation.DSMT4">
              <p:embed/>
            </p:oleObj>
          </a:graphicData>
        </a:graphic>
      </p:graphicFrame>
      <p:pic>
        <p:nvPicPr>
          <p:cNvPr id="78857" name="Picture 10" descr="C:\Users\myo\Documents\OHP\2008\GIF\4He_SUCOM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696"/>
            <a:ext cx="41052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87338" y="3213100"/>
            <a:ext cx="349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b="1" i="0">
                <a:solidFill>
                  <a:srgbClr val="0066FF"/>
                </a:solidFill>
                <a:latin typeface="Times New Roman" pitchFamily="18" charset="0"/>
              </a:rPr>
              <a:t>T. Myo et al.  PTP 121(2009)511</a:t>
            </a: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573463"/>
            <a:ext cx="45005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Chiral Mean Field model for finite nuclei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sz="1600" b="1" i="0">
                <a:solidFill>
                  <a:schemeClr val="hlink"/>
                </a:solidFill>
                <a:latin typeface="Times New Roman" pitchFamily="18" charset="0"/>
              </a:rPr>
              <a:t>      </a:t>
            </a:r>
            <a:r>
              <a:rPr lang="en-US" altLang="zh-CN" b="1" i="0">
                <a:solidFill>
                  <a:srgbClr val="0066FF"/>
                </a:solidFill>
                <a:latin typeface="Times New Roman" pitchFamily="18" charset="0"/>
              </a:rPr>
              <a:t>Ogawa et al. PTP122(2009)477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endParaRPr lang="en-US" altLang="zh-CN" b="1" i="0">
              <a:solidFill>
                <a:srgbClr val="0066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Extended Brueckner Hartree-Fock formula for finite nuclei</a:t>
            </a:r>
            <a:r>
              <a:rPr lang="en-US" altLang="zh-CN" sz="3000" i="0">
                <a:solidFill>
                  <a:srgbClr val="003366"/>
                </a:solidFill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None/>
            </a:pPr>
            <a:r>
              <a:rPr lang="en-US" altLang="zh-CN" b="1" i="0">
                <a:solidFill>
                  <a:srgbClr val="0066FF"/>
                </a:solidFill>
                <a:latin typeface="Times New Roman" pitchFamily="18" charset="0"/>
              </a:rPr>
              <a:t>      Ogawa et al. Ann. Phys. 326(2011)2039</a:t>
            </a:r>
            <a:r>
              <a:rPr lang="en-US" altLang="zh-CN" b="1" i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88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645024"/>
            <a:ext cx="4202633" cy="261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圆角矩形 13"/>
          <p:cNvSpPr/>
          <p:nvPr/>
        </p:nvSpPr>
        <p:spPr>
          <a:xfrm>
            <a:off x="-36512" y="1412776"/>
            <a:ext cx="4608512" cy="5040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Comic Sans MS" pitchFamily="66" charset="0"/>
              </a:rPr>
              <a:t>Tensor force due to 2p-2h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4032448" cy="725488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3366"/>
                </a:solidFill>
                <a:latin typeface="+mn-lt"/>
              </a:rPr>
              <a:t>Motivation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44463" y="2924175"/>
            <a:ext cx="3995489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zh-CN" sz="3900" b="1" i="0" dirty="0" smtClean="0">
                <a:solidFill>
                  <a:srgbClr val="003366"/>
                </a:solidFill>
              </a:rPr>
              <a:t>  This </a:t>
            </a:r>
            <a:r>
              <a:rPr lang="en-US" altLang="zh-CN" sz="3900" b="1" i="0" dirty="0">
                <a:solidFill>
                  <a:srgbClr val="003366"/>
                </a:solidFill>
              </a:rPr>
              <a:t>work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23528" y="1124744"/>
            <a:ext cx="8424936" cy="158417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8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latin typeface="Comic Sans MS" pitchFamily="66" charset="0"/>
              </a:rPr>
              <a:t>We hope to construct a new framework</a:t>
            </a:r>
          </a:p>
          <a:p>
            <a:pPr lvl="0"/>
            <a:r>
              <a:rPr lang="en-US" altLang="zh-CN" sz="2800" b="1" dirty="0" smtClean="0">
                <a:solidFill>
                  <a:prstClr val="black"/>
                </a:solidFill>
                <a:latin typeface="Comic Sans MS" pitchFamily="66" charset="0"/>
              </a:rPr>
              <a:t>    which can deal with both nuclear matter</a:t>
            </a:r>
          </a:p>
          <a:p>
            <a:pPr lvl="0"/>
            <a:r>
              <a:rPr lang="en-US" altLang="zh-CN" sz="2800" b="1" dirty="0" smtClean="0">
                <a:solidFill>
                  <a:prstClr val="black"/>
                </a:solidFill>
                <a:latin typeface="Comic Sans MS" pitchFamily="66" charset="0"/>
              </a:rPr>
              <a:t>    and finite </a:t>
            </a:r>
            <a:r>
              <a:rPr lang="en-US" altLang="zh-CN" sz="2800" b="1" dirty="0" smtClean="0">
                <a:solidFill>
                  <a:prstClr val="black"/>
                </a:solidFill>
                <a:latin typeface="Comic Sans MS" pitchFamily="66" charset="0"/>
              </a:rPr>
              <a:t>nuclei</a:t>
            </a:r>
            <a:r>
              <a:rPr lang="en-US" altLang="zh-CN" sz="24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n-US" altLang="zh-CN" sz="2400" b="1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3528" y="3645024"/>
            <a:ext cx="8424936" cy="280831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n-US" altLang="zh-CN" sz="28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latin typeface="Comic Sans MS" pitchFamily="66" charset="0"/>
              </a:rPr>
              <a:t>We establish extended Brueckner Hartree-Fock theory for nuclear matter with realistic NN interaction, where the short range correlation and tensor force can be treated in  2p-2h states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56000"/>
            <a:ext cx="482441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8021"/>
            <a:ext cx="8820150" cy="574675"/>
          </a:xfrm>
        </p:spPr>
        <p:txBody>
          <a:bodyPr>
            <a:normAutofit fontScale="90000"/>
          </a:bodyPr>
          <a:lstStyle/>
          <a:p>
            <a:r>
              <a:rPr lang="en-US" altLang="zh-CN" sz="3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zh-CN" sz="3000" dirty="0" smtClean="0">
                <a:solidFill>
                  <a:srgbClr val="003366"/>
                </a:solidFill>
                <a:latin typeface="+mn-lt"/>
              </a:rPr>
              <a:t>The </a:t>
            </a:r>
            <a:r>
              <a:rPr lang="en-US" altLang="zh-CN" sz="3000" dirty="0">
                <a:solidFill>
                  <a:srgbClr val="003366"/>
                </a:solidFill>
                <a:latin typeface="+mn-lt"/>
              </a:rPr>
              <a:t>extend Brueckner Hartree-Fock theory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7561263" cy="647700"/>
          </a:xfrm>
        </p:spPr>
        <p:txBody>
          <a:bodyPr/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</a:rPr>
              <a:t>The Hamiltonian of nuclear matter system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4925" y="2997200"/>
            <a:ext cx="4248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Nuclear wave function</a:t>
            </a:r>
            <a:r>
              <a:rPr lang="en-US" altLang="zh-CN" sz="3000" i="0">
                <a:solidFill>
                  <a:srgbClr val="003366"/>
                </a:solidFill>
              </a:rPr>
              <a:t>  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4925" y="4365625"/>
            <a:ext cx="4248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80000"/>
              <a:buFont typeface="Wingdings" pitchFamily="2" charset="2"/>
              <a:buChar char="u"/>
            </a:pPr>
            <a:r>
              <a:rPr lang="en-US" altLang="zh-CN" sz="2400" b="1" i="0">
                <a:latin typeface="Times New Roman" pitchFamily="18" charset="0"/>
              </a:rPr>
              <a:t>Total energy</a:t>
            </a:r>
            <a:r>
              <a:rPr lang="en-US" altLang="zh-CN" sz="3000" i="0">
                <a:solidFill>
                  <a:srgbClr val="003366"/>
                </a:solidFill>
              </a:rPr>
              <a:t>   </a:t>
            </a:r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8"/>
            <a:ext cx="8424936" cy="138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6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68760"/>
            <a:ext cx="6516216" cy="16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6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281386"/>
            <a:ext cx="3311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6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5310" y="2924944"/>
            <a:ext cx="320516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6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6172" y="3789363"/>
            <a:ext cx="2654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2711</TotalTime>
  <Words>1056</Words>
  <Application>Microsoft Office PowerPoint</Application>
  <PresentationFormat>全屏显示(4:3)</PresentationFormat>
  <Paragraphs>244</Paragraphs>
  <Slides>37</Slides>
  <Notes>36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0" baseType="lpstr">
      <vt:lpstr>Carnival</vt:lpstr>
      <vt:lpstr>Equation</vt:lpstr>
      <vt:lpstr>MathType 5.0 Equation</vt:lpstr>
      <vt:lpstr>Extended Brueckner Hartree-Fock theory  for nuclear matter with  realistic nucleon-nucleon interaction</vt:lpstr>
      <vt:lpstr>Outline</vt:lpstr>
      <vt:lpstr>幻灯片 3</vt:lpstr>
      <vt:lpstr>NN interaction</vt:lpstr>
      <vt:lpstr>幻灯片 5</vt:lpstr>
      <vt:lpstr>幻灯片 6</vt:lpstr>
      <vt:lpstr>幻灯片 7</vt:lpstr>
      <vt:lpstr>Motivation</vt:lpstr>
      <vt:lpstr> The extend Brueckner Hartree-Fock theory</vt:lpstr>
      <vt:lpstr>幻灯片 10</vt:lpstr>
      <vt:lpstr>Variational principle</vt:lpstr>
      <vt:lpstr>Extended Brueckner Hartree-Fock theory</vt:lpstr>
      <vt:lpstr>幻灯片 13</vt:lpstr>
      <vt:lpstr>Numerical results</vt:lpstr>
      <vt:lpstr>幻灯片 15</vt:lpstr>
      <vt:lpstr>The momentum distribution</vt:lpstr>
      <vt:lpstr>幻灯片 17</vt:lpstr>
      <vt:lpstr>幻灯片 18</vt:lpstr>
      <vt:lpstr>幻灯片 19</vt:lpstr>
      <vt:lpstr>幻灯片 20</vt:lpstr>
      <vt:lpstr>Conclusion</vt:lpstr>
      <vt:lpstr>幻灯片 22</vt:lpstr>
      <vt:lpstr>The off-diagonal pp interaction is included</vt:lpstr>
      <vt:lpstr>Non relativistic framework</vt:lpstr>
      <vt:lpstr>Numerical results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Brueckner Hartree-Fock theory for nuclear matter with  realistic nucleon-nucleon interaction</dc:title>
  <dc:creator>nktaurus</dc:creator>
  <cp:lastModifiedBy>nktaurus</cp:lastModifiedBy>
  <cp:revision>27</cp:revision>
  <dcterms:created xsi:type="dcterms:W3CDTF">2011-10-30T10:49:09Z</dcterms:created>
  <dcterms:modified xsi:type="dcterms:W3CDTF">2011-11-02T14:27:09Z</dcterms:modified>
</cp:coreProperties>
</file>