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64" r:id="rId2"/>
    <p:sldId id="316" r:id="rId3"/>
    <p:sldId id="317" r:id="rId4"/>
    <p:sldId id="369" r:id="rId5"/>
    <p:sldId id="407" r:id="rId6"/>
    <p:sldId id="409" r:id="rId7"/>
    <p:sldId id="410" r:id="rId8"/>
    <p:sldId id="411" r:id="rId9"/>
    <p:sldId id="279" r:id="rId10"/>
    <p:sldId id="280" r:id="rId11"/>
    <p:sldId id="281" r:id="rId12"/>
    <p:sldId id="282" r:id="rId13"/>
    <p:sldId id="278" r:id="rId14"/>
    <p:sldId id="373" r:id="rId15"/>
    <p:sldId id="396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6" r:id="rId24"/>
    <p:sldId id="343" r:id="rId25"/>
    <p:sldId id="380" r:id="rId26"/>
    <p:sldId id="371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415" r:id="rId35"/>
    <p:sldId id="389" r:id="rId36"/>
    <p:sldId id="420" r:id="rId37"/>
    <p:sldId id="344" r:id="rId38"/>
    <p:sldId id="391" r:id="rId39"/>
    <p:sldId id="392" r:id="rId40"/>
    <p:sldId id="395" r:id="rId41"/>
    <p:sldId id="393" r:id="rId42"/>
    <p:sldId id="394" r:id="rId43"/>
    <p:sldId id="296" r:id="rId44"/>
    <p:sldId id="297" r:id="rId45"/>
    <p:sldId id="321" r:id="rId46"/>
    <p:sldId id="322" r:id="rId47"/>
    <p:sldId id="347" r:id="rId48"/>
    <p:sldId id="348" r:id="rId49"/>
    <p:sldId id="349" r:id="rId50"/>
    <p:sldId id="350" r:id="rId51"/>
    <p:sldId id="351" r:id="rId52"/>
    <p:sldId id="353" r:id="rId53"/>
    <p:sldId id="413" r:id="rId54"/>
    <p:sldId id="378" r:id="rId55"/>
    <p:sldId id="416" r:id="rId56"/>
    <p:sldId id="417" r:id="rId57"/>
    <p:sldId id="418" r:id="rId58"/>
    <p:sldId id="419" r:id="rId59"/>
    <p:sldId id="376" r:id="rId60"/>
    <p:sldId id="377" r:id="rId61"/>
    <p:sldId id="370" r:id="rId62"/>
    <p:sldId id="397" r:id="rId63"/>
    <p:sldId id="289" r:id="rId64"/>
    <p:sldId id="308" r:id="rId65"/>
    <p:sldId id="412" r:id="rId66"/>
    <p:sldId id="313" r:id="rId67"/>
    <p:sldId id="379" r:id="rId68"/>
    <p:sldId id="314" r:id="rId69"/>
    <p:sldId id="364" r:id="rId70"/>
  </p:sldIdLst>
  <p:sldSz cx="9144000" cy="6858000" type="screen4x3"/>
  <p:notesSz cx="6669088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5D43CB"/>
    <a:srgbClr val="FFFF75"/>
    <a:srgbClr val="FFFFFF"/>
    <a:srgbClr val="0DC588"/>
    <a:srgbClr val="6CFF53"/>
    <a:srgbClr val="605E00"/>
    <a:srgbClr val="FCF600"/>
    <a:srgbClr val="9E9A00"/>
    <a:srgbClr val="6DD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40" autoAdjust="0"/>
    <p:restoredTop sz="91212" autoAdjust="0"/>
  </p:normalViewPr>
  <p:slideViewPr>
    <p:cSldViewPr showGuides="1">
      <p:cViewPr>
        <p:scale>
          <a:sx n="70" d="100"/>
          <a:sy n="70" d="100"/>
        </p:scale>
        <p:origin x="-96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wmf"/><Relationship Id="rId1" Type="http://schemas.openxmlformats.org/officeDocument/2006/relationships/image" Target="../media/image16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559935" y="508477"/>
            <a:ext cx="2683073" cy="3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26427" y="9264621"/>
            <a:ext cx="3018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900" dirty="0"/>
              <a:t>KIT – University of the State of Baden-Wuerttemberg and </a:t>
            </a:r>
            <a:br>
              <a:rPr lang="en-US" sz="900" dirty="0"/>
            </a:br>
            <a:r>
              <a:rPr lang="en-US" sz="900" dirty="0"/>
              <a:t>National Laboratory of the Helmholtz Association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4145" y="205116"/>
            <a:ext cx="980295" cy="50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907"/>
            <a:ext cx="533527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889938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30091"/>
            <a:ext cx="2889938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B5DBA3-DFF6-4CFC-93DE-3F08A0E43A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F9F63-7E31-4EA8-951C-8DAA6D0E9DEC}" type="slidenum">
              <a:rPr lang="de-DE"/>
              <a:pPr/>
              <a:t>9</a:t>
            </a:fld>
            <a:endParaRPr lang="de-DE"/>
          </a:p>
        </p:txBody>
      </p:sp>
      <p:sp>
        <p:nvSpPr>
          <p:cNvPr id="2652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1012825"/>
            <a:ext cx="4870450" cy="3652838"/>
          </a:xfrm>
          <a:ln/>
        </p:spPr>
      </p:sp>
      <p:sp>
        <p:nvSpPr>
          <p:cNvPr id="2652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03646" y="5020321"/>
            <a:ext cx="4481352" cy="4054757"/>
          </a:xfrm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E1577-6F16-4518-BADC-12F8F8C49F0F}" type="slidenum">
              <a:rPr lang="de-DE"/>
              <a:pPr/>
              <a:t>63</a:t>
            </a:fld>
            <a:endParaRPr lang="de-DE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52475"/>
            <a:ext cx="4941887" cy="3706813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2220" y="4713868"/>
            <a:ext cx="5653513" cy="4467470"/>
          </a:xfrm>
        </p:spPr>
        <p:txBody>
          <a:bodyPr/>
          <a:lstStyle/>
          <a:p>
            <a:r>
              <a:rPr lang="de-DE"/>
              <a:t>anderes Bild</a:t>
            </a:r>
          </a:p>
          <a:p>
            <a:r>
              <a:rPr lang="de-DE"/>
              <a:t>MAC-E-Filter (Beates Perspek…)</a:t>
            </a:r>
          </a:p>
          <a:p>
            <a:endParaRPr lang="de-DE"/>
          </a:p>
          <a:p>
            <a:r>
              <a:rPr lang="de-DE"/>
              <a:t>Je kleiner Theta</a:t>
            </a:r>
            <a:r>
              <a:rPr lang="de-DE" baseline="-25000"/>
              <a:t>Max</a:t>
            </a:r>
            <a:r>
              <a:rPr lang="de-DE"/>
              <a:t>, desto kleiner DeltaE am Spektrometer, aber dadurch sinkt die Signalrate.</a:t>
            </a:r>
          </a:p>
          <a:p>
            <a:r>
              <a:rPr lang="de-DE"/>
              <a:t>Kleines Theta</a:t>
            </a:r>
            <a:r>
              <a:rPr lang="de-DE" baseline="-25000"/>
              <a:t>Max</a:t>
            </a:r>
            <a:r>
              <a:rPr lang="de-DE"/>
              <a:t> bedeutet, dass nur Elektronen mit kleinen Wegen durch die Quelle akzeptiert werden =&gt; weniger Energieverlust.</a:t>
            </a:r>
          </a:p>
          <a:p>
            <a:r>
              <a:rPr lang="de-DE"/>
              <a:t>Theta</a:t>
            </a:r>
            <a:r>
              <a:rPr lang="de-DE" baseline="-25000"/>
              <a:t>Max</a:t>
            </a:r>
            <a:r>
              <a:rPr lang="de-DE"/>
              <a:t> bestimmt sich aus dem Quotienten der magnetischen Feldstärken (arcsin und Wurzel!). Der stärkste Magnet befindet sich am Detektor.</a:t>
            </a:r>
            <a:endParaRPr lang="de-DE" baseline="-250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6167D-B021-4CF0-ADC4-ACFA7C93DA42}" type="slidenum">
              <a:rPr lang="de-DE"/>
              <a:pPr/>
              <a:t>65</a:t>
            </a:fld>
            <a:endParaRPr lang="de-DE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52475"/>
            <a:ext cx="4941887" cy="3706813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2220" y="4713868"/>
            <a:ext cx="5653513" cy="4467470"/>
          </a:xfrm>
        </p:spPr>
        <p:txBody>
          <a:bodyPr/>
          <a:lstStyle/>
          <a:p>
            <a:r>
              <a:rPr lang="de-DE"/>
              <a:t>Mehr Bildchen (Photos)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87BD8-40B8-4E00-A10E-8062E2FFF13B}" type="slidenum">
              <a:rPr lang="de-DE"/>
              <a:pPr/>
              <a:t>66</a:t>
            </a:fld>
            <a:endParaRPr lang="de-DE"/>
          </a:p>
        </p:txBody>
      </p:sp>
      <p:sp>
        <p:nvSpPr>
          <p:cNvPr id="2109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54063"/>
            <a:ext cx="4962525" cy="3722687"/>
          </a:xfrm>
          <a:ln/>
        </p:spPr>
      </p:sp>
      <p:sp>
        <p:nvSpPr>
          <p:cNvPr id="210947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lIns="83135" tIns="41566" rIns="83135" bIns="4156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EC059-B24D-44A1-B3FD-B9FF69D56B0C}" type="slidenum">
              <a:rPr lang="de-DE"/>
              <a:pPr/>
              <a:t>67</a:t>
            </a:fld>
            <a:endParaRPr lang="de-DE"/>
          </a:p>
        </p:txBody>
      </p:sp>
      <p:sp>
        <p:nvSpPr>
          <p:cNvPr id="2150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54063"/>
            <a:ext cx="4962525" cy="3722687"/>
          </a:xfrm>
          <a:ln/>
        </p:spPr>
      </p:sp>
      <p:sp>
        <p:nvSpPr>
          <p:cNvPr id="215043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lIns="83135" tIns="41566" rIns="83135" bIns="4156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3A0692-2C5E-42B2-882F-98ADC4086CF3}" type="slidenum">
              <a:rPr lang="de-DE"/>
              <a:pPr/>
              <a:t>68</a:t>
            </a:fld>
            <a:endParaRPr lang="de-DE"/>
          </a:p>
        </p:txBody>
      </p:sp>
      <p:sp>
        <p:nvSpPr>
          <p:cNvPr id="2129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54063"/>
            <a:ext cx="4962525" cy="3722687"/>
          </a:xfrm>
          <a:ln/>
        </p:spPr>
      </p:sp>
      <p:sp>
        <p:nvSpPr>
          <p:cNvPr id="212995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lIns="83135" tIns="41566" rIns="83135" bIns="41566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D8685-D787-44E1-80AD-FAA6A9A37E9F}" type="slidenum">
              <a:rPr lang="de-DE"/>
              <a:pPr/>
              <a:t>10</a:t>
            </a:fld>
            <a:endParaRPr lang="de-DE"/>
          </a:p>
        </p:txBody>
      </p:sp>
      <p:sp>
        <p:nvSpPr>
          <p:cNvPr id="26726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1012825"/>
            <a:ext cx="4870450" cy="3652838"/>
          </a:xfrm>
          <a:ln/>
        </p:spPr>
      </p:sp>
      <p:sp>
        <p:nvSpPr>
          <p:cNvPr id="2672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03646" y="5020321"/>
            <a:ext cx="4481352" cy="4054757"/>
          </a:xfrm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8F11D-EDD7-4C11-A340-3CEBBDA4692F}" type="slidenum">
              <a:rPr lang="de-DE"/>
              <a:pPr/>
              <a:t>11</a:t>
            </a:fld>
            <a:endParaRPr lang="de-DE"/>
          </a:p>
        </p:txBody>
      </p:sp>
      <p:sp>
        <p:nvSpPr>
          <p:cNvPr id="26931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1012825"/>
            <a:ext cx="4870450" cy="3652838"/>
          </a:xfrm>
          <a:ln/>
        </p:spPr>
      </p:sp>
      <p:sp>
        <p:nvSpPr>
          <p:cNvPr id="26931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03646" y="5020321"/>
            <a:ext cx="4481352" cy="4054757"/>
          </a:xfrm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EB810-3A41-4EB6-B5E0-77E98D3A9E99}" type="slidenum">
              <a:rPr lang="de-DE"/>
              <a:pPr/>
              <a:t>12</a:t>
            </a:fld>
            <a:endParaRPr lang="de-DE"/>
          </a:p>
        </p:txBody>
      </p:sp>
      <p:sp>
        <p:nvSpPr>
          <p:cNvPr id="2713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1012825"/>
            <a:ext cx="4870450" cy="3652838"/>
          </a:xfrm>
          <a:ln/>
        </p:spPr>
      </p:sp>
      <p:sp>
        <p:nvSpPr>
          <p:cNvPr id="2713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03646" y="5020321"/>
            <a:ext cx="4481352" cy="4054757"/>
          </a:xfrm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EF164-2A7E-4637-93E8-D223D80A48D6}" type="slidenum">
              <a:rPr lang="de-DE"/>
              <a:pPr/>
              <a:t>14</a:t>
            </a:fld>
            <a:endParaRPr lang="de-DE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6125"/>
            <a:ext cx="4960938" cy="37211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8814" y="4715407"/>
            <a:ext cx="4891460" cy="446747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EF164-2A7E-4637-93E8-D223D80A48D6}" type="slidenum">
              <a:rPr lang="de-DE"/>
              <a:pPr/>
              <a:t>15</a:t>
            </a:fld>
            <a:endParaRPr lang="de-DE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6125"/>
            <a:ext cx="4960938" cy="37211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8814" y="4715407"/>
            <a:ext cx="4891460" cy="446747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4AA14-765C-4023-9BB3-6FBE88395854}" type="slidenum">
              <a:rPr lang="de-DE"/>
              <a:pPr/>
              <a:t>45</a:t>
            </a:fld>
            <a:endParaRPr lang="de-DE"/>
          </a:p>
        </p:txBody>
      </p:sp>
      <p:sp>
        <p:nvSpPr>
          <p:cNvPr id="2396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1012825"/>
            <a:ext cx="4870450" cy="3652838"/>
          </a:xfrm>
          <a:ln/>
        </p:spPr>
      </p:sp>
      <p:sp>
        <p:nvSpPr>
          <p:cNvPr id="2396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03646" y="5020321"/>
            <a:ext cx="4481352" cy="4054757"/>
          </a:xfrm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892C3-E901-4B49-8F2F-CBEE0FFE3999}" type="slidenum">
              <a:rPr lang="de-DE"/>
              <a:pPr/>
              <a:t>46</a:t>
            </a:fld>
            <a:endParaRPr lang="de-DE"/>
          </a:p>
        </p:txBody>
      </p:sp>
      <p:sp>
        <p:nvSpPr>
          <p:cNvPr id="24166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6450" y="1012825"/>
            <a:ext cx="4870450" cy="3652838"/>
          </a:xfrm>
          <a:ln/>
        </p:spPr>
      </p:sp>
      <p:sp>
        <p:nvSpPr>
          <p:cNvPr id="2416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03646" y="5020321"/>
            <a:ext cx="4481352" cy="4054757"/>
          </a:xfrm>
          <a:ln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3FADC-02C4-41A4-916D-7B327D6115F0}" type="slidenum">
              <a:rPr lang="de-DE"/>
              <a:pPr/>
              <a:t>53</a:t>
            </a:fld>
            <a:endParaRPr lang="de-DE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52475"/>
            <a:ext cx="4941888" cy="37068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2220" y="4713868"/>
            <a:ext cx="5653513" cy="4467470"/>
          </a:xfrm>
        </p:spPr>
        <p:txBody>
          <a:bodyPr/>
          <a:lstStyle/>
          <a:p>
            <a:r>
              <a:rPr lang="de-DE"/>
              <a:t>In der Fermi-Theorie für nichtrelativistische Elektronen gilt…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C:\Users\wolf-jo\Pictures\Experiments\Katrin\Electrodes\main spectrometer\Electrode-mounting\mounting-2010-05-12\DSC_590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67962" y="3573016"/>
            <a:ext cx="4528667" cy="3031904"/>
          </a:xfrm>
          <a:prstGeom prst="rect">
            <a:avLst/>
          </a:prstGeom>
          <a:noFill/>
        </p:spPr>
      </p:pic>
      <p:pic>
        <p:nvPicPr>
          <p:cNvPr id="69634" name="Picture 2" descr="C:\Users\wolf-jo\Pictures\Experiments\Katrin\Main-Spectrometer\FZK-Hauptspektrometer\FZK-PR 2006\transport3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609399"/>
            <a:ext cx="4572000" cy="3048000"/>
          </a:xfrm>
          <a:prstGeom prst="rect">
            <a:avLst/>
          </a:prstGeom>
          <a:noFill/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KIT – University of the State of Baden-Wuerttemberg and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National Research Center of the Helmholtz Association</a:t>
            </a:r>
            <a:endParaRPr lang="en-US" sz="800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Institute</a:t>
            </a:r>
            <a:r>
              <a:rPr lang="de-DE" sz="1000" baseline="0" dirty="0" smtClean="0">
                <a:solidFill>
                  <a:schemeClr val="bg1"/>
                </a:solidFill>
              </a:rPr>
              <a:t> </a:t>
            </a:r>
            <a:r>
              <a:rPr lang="de-DE" sz="1000" baseline="0" dirty="0" err="1" smtClean="0">
                <a:solidFill>
                  <a:schemeClr val="bg1"/>
                </a:solidFill>
              </a:rPr>
              <a:t>of</a:t>
            </a:r>
            <a:r>
              <a:rPr lang="de-DE" sz="1000" baseline="0" dirty="0" smtClean="0">
                <a:solidFill>
                  <a:schemeClr val="bg1"/>
                </a:solidFill>
              </a:rPr>
              <a:t> Experimental </a:t>
            </a:r>
            <a:r>
              <a:rPr lang="de-DE" sz="1000" baseline="0" dirty="0" err="1" smtClean="0">
                <a:solidFill>
                  <a:schemeClr val="bg1"/>
                </a:solidFill>
              </a:rPr>
              <a:t>Nuclear</a:t>
            </a:r>
            <a:r>
              <a:rPr lang="de-DE" sz="1000" baseline="0" dirty="0" smtClean="0">
                <a:solidFill>
                  <a:schemeClr val="bg1"/>
                </a:solidFill>
              </a:rPr>
              <a:t> </a:t>
            </a:r>
            <a:r>
              <a:rPr lang="de-DE" sz="1000" baseline="0" dirty="0" err="1" smtClean="0">
                <a:solidFill>
                  <a:schemeClr val="bg1"/>
                </a:solidFill>
              </a:rPr>
              <a:t>Physics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0526" y="183674"/>
            <a:ext cx="6911975" cy="561975"/>
          </a:xfrm>
        </p:spPr>
        <p:txBody>
          <a:bodyPr/>
          <a:lstStyle>
            <a:lvl1pPr>
              <a:defRPr sz="3000" b="0"/>
            </a:lvl1pPr>
          </a:lstStyle>
          <a:p>
            <a:r>
              <a:rPr lang="de-DE" dirty="0" err="1" smtClean="0"/>
              <a:t>Titelmaaster</a:t>
            </a:r>
            <a:endParaRPr lang="de-DE" dirty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2961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240917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0526" y="183674"/>
            <a:ext cx="6911975" cy="561975"/>
          </a:xfrm>
        </p:spPr>
        <p:txBody>
          <a:bodyPr/>
          <a:lstStyle>
            <a:lvl1pPr>
              <a:defRPr sz="3000" b="0"/>
            </a:lvl1pPr>
          </a:lstStyle>
          <a:p>
            <a:r>
              <a:rPr lang="de-DE" dirty="0" err="1" smtClean="0"/>
              <a:t>Titelmaaster</a:t>
            </a:r>
            <a:endParaRPr lang="de-DE" dirty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488090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919879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919879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</a:pPr>
            <a:r>
              <a:rPr lang="en-US" sz="900" dirty="0" smtClean="0"/>
              <a:t>KIT - Institute of Experimental Nuclear Physics</a:t>
            </a:r>
            <a:endParaRPr lang="en-US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r>
              <a:rPr lang="de-DE" sz="900" b="1" dirty="0" smtClean="0">
                <a:solidFill>
                  <a:schemeClr val="tx1"/>
                </a:solidFill>
              </a:rPr>
              <a:t> </a:t>
            </a:r>
            <a:fld id="{5078CC50-95E4-4BB0-AC6D-4B50ECC905FB}" type="slidenum">
              <a:rPr lang="de-DE" sz="900" b="1" smtClean="0">
                <a:solidFill>
                  <a:schemeClr val="tx1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 dirty="0">
              <a:solidFill>
                <a:schemeClr val="tx1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454376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b="0">
                <a:effectLst/>
              </a:defRPr>
            </a:lvl1pPr>
          </a:lstStyle>
          <a:p>
            <a:r>
              <a:rPr lang="en-US" dirty="0" smtClean="0"/>
              <a:t>J. Wolf: The KATRIN Neutrino Mass Experiment                  NPB 2012, Shenzhen/China</a:t>
            </a:r>
            <a:endParaRPr lang="en-US" sz="1300" b="1" dirty="0"/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6372200" y="6356350"/>
            <a:ext cx="23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4FA7-9684-4E87-9C90-81C85D9BF8D0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22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23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23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23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4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4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4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4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3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0.jpeg"/><Relationship Id="rId7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8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8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1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tif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53.png"/><Relationship Id="rId4" Type="http://schemas.openxmlformats.org/officeDocument/2006/relationships/image" Target="../media/image152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gif"/><Relationship Id="rId3" Type="http://schemas.openxmlformats.org/officeDocument/2006/relationships/image" Target="../media/image173.png"/><Relationship Id="rId7" Type="http://schemas.openxmlformats.org/officeDocument/2006/relationships/hyperlink" Target="http://www.google.de/search?q=Hans+Christian+%C3%98rsted&amp;hl=de&amp;ct=orsted09&amp;oi=ddle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wmf"/><Relationship Id="rId4" Type="http://schemas.openxmlformats.org/officeDocument/2006/relationships/image" Target="../media/image17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1187624" y="1484784"/>
            <a:ext cx="6696744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tx2"/>
                </a:solidFill>
              </a:rPr>
              <a:t>The KATRIN Neutrino Mass Experiment</a:t>
            </a:r>
            <a:r>
              <a:rPr lang="en-US" sz="2600" b="1" dirty="0">
                <a:solidFill>
                  <a:schemeClr val="tx2"/>
                </a:solidFill>
              </a:rPr>
              <a:t/>
            </a:r>
            <a:br>
              <a:rPr lang="en-US" sz="2600" b="1" dirty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Joachim Wolf (KATRIN Collaboration)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5121267" y="3299052"/>
            <a:ext cx="3771213" cy="24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NPB 2012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6321" name="Picture 1" descr="U:\Eigene Dateien\katrin\grafik\logo\Katrin\katrin_logo-round02.g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68344" y="188640"/>
            <a:ext cx="1289348" cy="128659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788024" y="3754775"/>
            <a:ext cx="4176464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Neutrino mass measurement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-decay and MAC-E-Filter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KATRIN experiment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setup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test measurements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sensitivity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schedule and future goals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Conclusions</a:t>
            </a:r>
            <a:endParaRPr lang="en-US" sz="2000" b="1" dirty="0"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6" name="Picture 6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1616925"/>
            <a:ext cx="4266000" cy="4266000"/>
          </a:xfrm>
          <a:prstGeom prst="rect">
            <a:avLst/>
          </a:prstGeom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 rot="572649">
            <a:off x="5489012" y="686848"/>
            <a:ext cx="2655439" cy="55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A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Picard et al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.,</a:t>
            </a:r>
          </a:p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Nucl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Instr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Meth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63 (1992) 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345</a:t>
            </a:r>
            <a:endParaRPr lang="de-DE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1441" y="188640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15" name="Gerade Verbindung 14"/>
          <p:cNvCxnSpPr/>
          <p:nvPr/>
        </p:nvCxnSpPr>
        <p:spPr>
          <a:xfrm>
            <a:off x="6732240" y="1833707"/>
            <a:ext cx="0" cy="18343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940152" y="1532284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analysing</a:t>
            </a:r>
            <a:r>
              <a:rPr lang="en-US" sz="1600" dirty="0" smtClean="0">
                <a:solidFill>
                  <a:srgbClr val="FF0000"/>
                </a:solidFill>
              </a:rPr>
              <a:t> plane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79512" y="1611272"/>
            <a:ext cx="4320480" cy="426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0" tIns="36000" rIns="0" bIns="36000"/>
          <a:lstStyle/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Two</a:t>
            </a:r>
            <a:r>
              <a:rPr lang="de-DE" sz="1800" b="1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supercond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solenoids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compose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magnetic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guiding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field</a:t>
            </a:r>
            <a:endParaRPr lang="de-DE" sz="1800" b="1" dirty="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Electron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source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(T</a:t>
            </a:r>
            <a:r>
              <a:rPr lang="de-DE" sz="1800" b="1" baseline="-33000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de-DE" sz="1800" b="1" dirty="0" smtClean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left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solenoid</a:t>
            </a:r>
            <a:endParaRPr lang="de-DE" sz="1800" b="1" dirty="0" smtClean="0">
              <a:solidFill>
                <a:srgbClr val="FF00F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Detector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solenoid</a:t>
            </a:r>
            <a:endParaRPr lang="de-DE" sz="1800" b="1" dirty="0">
              <a:solidFill>
                <a:schemeClr val="tx1">
                  <a:lumMod val="65000"/>
                  <a:lumOff val="3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800" b="1" baseline="33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magnetically</a:t>
            </a:r>
            <a:r>
              <a:rPr lang="de-DE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guided</a:t>
            </a:r>
            <a:r>
              <a:rPr lang="de-DE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cyclotron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motion</a:t>
            </a:r>
            <a:endParaRPr lang="de-DE" sz="1600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adiabatic</a:t>
            </a:r>
            <a:r>
              <a:rPr lang="de-DE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transformation</a:t>
            </a:r>
            <a:r>
              <a:rPr lang="de-DE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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= E</a:t>
            </a:r>
            <a:r>
              <a:rPr lang="de-DE" sz="1600" b="1" baseline="-33000" dirty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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/B = </a:t>
            </a:r>
            <a:r>
              <a:rPr lang="de-DE" sz="1600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const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. (magn. </a:t>
            </a: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moment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parallel 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600" b="1" baseline="33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beam (</a:t>
            </a: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analysing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plane)</a:t>
            </a:r>
            <a:endParaRPr lang="de-DE" sz="1600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6448425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Principle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MAC-E-Filter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40607" y="677554"/>
            <a:ext cx="5363101" cy="275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/>
          <a:lstStyle/>
          <a:p>
            <a:pPr defTabSz="41433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agnetic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diabatic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ollimation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lectrostatic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Filter</a:t>
            </a:r>
            <a:endParaRPr lang="de-DE" sz="16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633200" y="1605600"/>
            <a:ext cx="4267570" cy="4267570"/>
          </a:xfrm>
          <a:prstGeom prst="rect">
            <a:avLst/>
          </a:prstGeom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179512" y="1611272"/>
            <a:ext cx="4320480" cy="426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0" tIns="36000" rIns="0" bIns="36000"/>
          <a:lstStyle/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Two</a:t>
            </a:r>
            <a:r>
              <a:rPr lang="de-DE" sz="1800" b="1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supercond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solenoids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compose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magnetic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guiding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field</a:t>
            </a:r>
            <a:endParaRPr lang="de-DE" sz="1800" b="1" dirty="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Electron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source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(T</a:t>
            </a:r>
            <a:r>
              <a:rPr lang="de-DE" sz="1800" b="1" baseline="-33000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de-DE" sz="1800" b="1" dirty="0" smtClean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left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solenoid</a:t>
            </a:r>
            <a:endParaRPr lang="de-DE" sz="1800" b="1" dirty="0" smtClean="0">
              <a:solidFill>
                <a:srgbClr val="FF00F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Detector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solenoid</a:t>
            </a:r>
            <a:endParaRPr lang="de-DE" sz="1800" b="1" dirty="0">
              <a:solidFill>
                <a:schemeClr val="tx1">
                  <a:lumMod val="65000"/>
                  <a:lumOff val="3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800" b="1" baseline="33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magnetically</a:t>
            </a:r>
            <a:r>
              <a:rPr lang="de-DE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guided</a:t>
            </a:r>
            <a:r>
              <a:rPr lang="de-DE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cyclotron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motion</a:t>
            </a:r>
            <a:endParaRPr lang="de-DE" sz="1600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adiabatic</a:t>
            </a:r>
            <a:r>
              <a:rPr lang="de-DE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transformation</a:t>
            </a:r>
            <a:r>
              <a:rPr lang="de-DE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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= E</a:t>
            </a:r>
            <a:r>
              <a:rPr lang="de-DE" sz="1600" b="1" baseline="-33000" dirty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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/B = </a:t>
            </a:r>
            <a:r>
              <a:rPr lang="de-DE" sz="1600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const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. (magn. </a:t>
            </a: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moment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parallel 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600" b="1" baseline="33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beam (</a:t>
            </a:r>
            <a:r>
              <a:rPr lang="de-DE" sz="1600" b="1" dirty="0" err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analysing</a:t>
            </a:r>
            <a:r>
              <a:rPr lang="de-DE" sz="16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plane)</a:t>
            </a:r>
            <a:endParaRPr lang="de-DE" sz="1600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Energy</a:t>
            </a:r>
            <a:r>
              <a:rPr lang="de-DE" sz="1800" b="1" dirty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analysis</a:t>
            </a:r>
            <a:r>
              <a:rPr lang="de-DE" sz="1800" b="1" dirty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by</a:t>
            </a:r>
            <a:r>
              <a:rPr lang="de-DE" sz="18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electric</a:t>
            </a:r>
            <a:r>
              <a:rPr lang="de-DE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field</a:t>
            </a:r>
            <a:endParaRPr lang="de-DE" b="1" dirty="0">
              <a:solidFill>
                <a:srgbClr val="008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422525" algn="l"/>
                <a:tab pos="2695575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smtClean="0">
                <a:solidFill>
                  <a:srgbClr val="008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1600" b="1" dirty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E = 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E </a:t>
            </a:r>
            <a:r>
              <a:rPr lang="de-DE" sz="1600" b="1" dirty="0" smtClean="0">
                <a:solidFill>
                  <a:srgbClr val="008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 </a:t>
            </a:r>
            <a:r>
              <a:rPr lang="de-DE" sz="16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1600" b="1" baseline="-33000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min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sz="16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1600" b="1" baseline="-33000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max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 	(magn. </a:t>
            </a:r>
            <a:r>
              <a:rPr lang="de-DE" sz="16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moment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712788" lvl="1" indent="-228600" defTabSz="414338" hangingPunct="0">
              <a:spcBef>
                <a:spcPts val="0"/>
              </a:spcBef>
              <a:spcAft>
                <a:spcPts val="0"/>
              </a:spcAft>
              <a:buSzPct val="100000"/>
              <a:buFont typeface="Symbol" pitchFamily="18" charset="2"/>
              <a:buChar char="-"/>
              <a:tabLst>
                <a:tab pos="657225" algn="l"/>
                <a:tab pos="1312863" algn="l"/>
                <a:tab pos="1970088" algn="l"/>
                <a:tab pos="2422525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600" b="1" dirty="0" smtClean="0">
                <a:solidFill>
                  <a:srgbClr val="008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E = E </a:t>
            </a:r>
            <a:r>
              <a:rPr lang="de-DE" sz="1600" b="1" dirty="0" smtClean="0">
                <a:solidFill>
                  <a:srgbClr val="008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 </a:t>
            </a:r>
            <a:r>
              <a:rPr lang="de-DE" sz="16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1600" b="1" baseline="-33000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src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sz="16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1600" b="1" baseline="-33000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ana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  	(magn. </a:t>
            </a:r>
            <a:r>
              <a:rPr lang="de-DE" sz="1600" b="1" dirty="0" err="1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fluxtube</a:t>
            </a:r>
            <a:r>
              <a:rPr lang="de-DE" sz="1600" b="1" dirty="0" smtClean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endParaRPr lang="de-DE" sz="1600" b="1" dirty="0">
              <a:solidFill>
                <a:srgbClr val="008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 rot="572649">
            <a:off x="5489012" y="686848"/>
            <a:ext cx="2655439" cy="55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A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Picard et al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.,</a:t>
            </a:r>
          </a:p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Nucl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Instr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Meth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63 (1992) 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345</a:t>
            </a:r>
            <a:endParaRPr lang="de-DE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1441" y="188640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15" name="Gerade Verbindung 14"/>
          <p:cNvCxnSpPr/>
          <p:nvPr/>
        </p:nvCxnSpPr>
        <p:spPr>
          <a:xfrm>
            <a:off x="6732240" y="1833707"/>
            <a:ext cx="0" cy="18343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940152" y="1532284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analysing</a:t>
            </a:r>
            <a:r>
              <a:rPr lang="en-US" sz="1600" dirty="0" smtClean="0">
                <a:solidFill>
                  <a:srgbClr val="FF0000"/>
                </a:solidFill>
              </a:rPr>
              <a:t> plane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6448425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Principle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MAC-E-Filter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0607" y="677554"/>
            <a:ext cx="5363101" cy="275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/>
          <a:lstStyle/>
          <a:p>
            <a:pPr defTabSz="41433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agnetic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diabatic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ollimation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lectrostatic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Filter</a:t>
            </a:r>
            <a:endParaRPr lang="de-DE" sz="16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ChangeArrowheads="1"/>
          </p:cNvSpPr>
          <p:nvPr/>
        </p:nvSpPr>
        <p:spPr bwMode="auto">
          <a:xfrm>
            <a:off x="5436096" y="2132856"/>
            <a:ext cx="2736304" cy="352839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lIns="0" tIns="17601" rIns="0" bIns="0"/>
          <a:lstStyle/>
          <a:p>
            <a:pPr algn="l" defTabSz="414338" hangingPunct="0">
              <a:lnSpc>
                <a:spcPct val="93000"/>
              </a:lnSpc>
              <a:spcBef>
                <a:spcPts val="1538"/>
              </a:spcBef>
              <a:spcAft>
                <a:spcPts val="1538"/>
              </a:spcAft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de-DE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/>
            </a:r>
            <a:br>
              <a:rPr lang="de-DE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</a:br>
            <a:r>
              <a:rPr lang="de-DE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Integral </a:t>
            </a:r>
            <a:r>
              <a:rPr lang="de-DE" sz="20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spectrum</a:t>
            </a:r>
            <a:r>
              <a:rPr lang="de-DE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l" defTabSz="414338" hangingPunct="0">
              <a:lnSpc>
                <a:spcPct val="93000"/>
              </a:lnSpc>
              <a:spcBef>
                <a:spcPts val="1538"/>
              </a:spcBef>
              <a:spcAft>
                <a:spcPts val="1538"/>
              </a:spcAft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 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 = </a:t>
            </a: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 </a:t>
            </a: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 </a:t>
            </a:r>
            <a:r>
              <a:rPr lang="de-DE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2000" b="1" baseline="-33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min</a:t>
            </a: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2000" b="1" baseline="-33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max</a:t>
            </a:r>
            <a:endParaRPr lang="de-DE" sz="2000" b="1" dirty="0" smtClean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defTabSz="414338" hangingPunct="0">
              <a:lnSpc>
                <a:spcPct val="93000"/>
              </a:lnSpc>
              <a:spcBef>
                <a:spcPts val="1538"/>
              </a:spcBef>
              <a:spcAft>
                <a:spcPts val="1538"/>
              </a:spcAft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 </a:t>
            </a:r>
            <a:r>
              <a:rPr lang="de-D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 = 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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2000" b="1" baseline="-330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s,eff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2000" b="1" baseline="-330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analyse</a:t>
            </a: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 </a:t>
            </a:r>
            <a:endParaRPr lang="de-DE" sz="2000" b="1" dirty="0" smtClean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defTabSz="414338" hangingPunct="0">
              <a:lnSpc>
                <a:spcPct val="93000"/>
              </a:lnSpc>
              <a:spcBef>
                <a:spcPts val="1538"/>
              </a:spcBef>
              <a:spcAft>
                <a:spcPts val="1538"/>
              </a:spcAft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Mainz:    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 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=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4.8 </a:t>
            </a:r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eV </a:t>
            </a:r>
          </a:p>
          <a:p>
            <a:pPr defTabSz="414338" hangingPunct="0">
              <a:lnSpc>
                <a:spcPct val="93000"/>
              </a:lnSpc>
              <a:spcBef>
                <a:spcPts val="1538"/>
              </a:spcBef>
              <a:spcAft>
                <a:spcPts val="1538"/>
              </a:spcAft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de-DE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KATRIN: 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 = </a:t>
            </a:r>
            <a:r>
              <a:rPr lang="de-DE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0.93 eV</a:t>
            </a: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879475" y="1628478"/>
            <a:ext cx="7354888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14338" hangingPunct="0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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sharp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integrating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transmission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function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without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tails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  <p:pic>
        <p:nvPicPr>
          <p:cNvPr id="270342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3504" y="2126134"/>
            <a:ext cx="3646488" cy="3967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 rot="572649">
            <a:off x="5489012" y="686848"/>
            <a:ext cx="2655439" cy="55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A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Picard et al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.,</a:t>
            </a:r>
          </a:p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Nucl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Instr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Meth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63 (1992) 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345</a:t>
            </a:r>
            <a:endParaRPr lang="de-DE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1441" y="188640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6448425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Principle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MAC-E-Filter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40607" y="677554"/>
            <a:ext cx="5363101" cy="275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/>
          <a:lstStyle/>
          <a:p>
            <a:pPr defTabSz="41433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agnetic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diabatic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ollimation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lectrostatic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Filter</a:t>
            </a:r>
            <a:endParaRPr lang="de-DE" sz="16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Picture 37" descr="KATRIN_1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42075" y="1268760"/>
            <a:ext cx="6550406" cy="4320480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699000" y="4619625"/>
            <a:ext cx="4216400" cy="149542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152400" dist="50800" dir="5400000" sx="101000" sy="101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de-DE" sz="2400" b="1" dirty="0">
                <a:solidFill>
                  <a:srgbClr val="993300"/>
                </a:solidFill>
              </a:rPr>
              <a:t>Experimental </a:t>
            </a:r>
            <a:r>
              <a:rPr lang="de-DE" sz="2400" b="1" dirty="0" err="1">
                <a:solidFill>
                  <a:srgbClr val="993300"/>
                </a:solidFill>
              </a:rPr>
              <a:t>objective</a:t>
            </a:r>
            <a:r>
              <a:rPr lang="de-DE" sz="2400" b="1" dirty="0">
                <a:solidFill>
                  <a:srgbClr val="993300"/>
                </a:solidFill>
              </a:rPr>
              <a:t>:</a:t>
            </a:r>
          </a:p>
          <a:p>
            <a:pPr algn="l">
              <a:spcBef>
                <a:spcPct val="25000"/>
              </a:spcBef>
              <a:buFontTx/>
              <a:buChar char="•"/>
            </a:pPr>
            <a:r>
              <a:rPr lang="de-DE" sz="1800" b="1" dirty="0"/>
              <a:t> model-</a:t>
            </a:r>
            <a:r>
              <a:rPr lang="de-DE" sz="1800" b="1" dirty="0" err="1"/>
              <a:t>independent</a:t>
            </a:r>
            <a:r>
              <a:rPr lang="de-DE" sz="1800" b="1" dirty="0"/>
              <a:t> </a:t>
            </a:r>
            <a:r>
              <a:rPr lang="de-DE" sz="1800" b="1" dirty="0" err="1"/>
              <a:t>neutrino</a:t>
            </a:r>
            <a:r>
              <a:rPr lang="de-DE" sz="1800" b="1" dirty="0"/>
              <a:t> </a:t>
            </a:r>
            <a:r>
              <a:rPr lang="de-DE" sz="1800" b="1" dirty="0" err="1"/>
              <a:t>mass</a:t>
            </a:r>
            <a:endParaRPr lang="de-DE" sz="1800" b="1" dirty="0"/>
          </a:p>
          <a:p>
            <a:pPr algn="l">
              <a:spcBef>
                <a:spcPct val="25000"/>
              </a:spcBef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sensitivity</a:t>
            </a:r>
            <a:r>
              <a:rPr lang="de-DE" sz="1800" b="1" dirty="0"/>
              <a:t>: 0.2 eV/c²</a:t>
            </a:r>
          </a:p>
          <a:p>
            <a:pPr algn="l">
              <a:spcBef>
                <a:spcPct val="25000"/>
              </a:spcBef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source</a:t>
            </a:r>
            <a:r>
              <a:rPr lang="de-DE" sz="1800" b="1" dirty="0"/>
              <a:t>: </a:t>
            </a:r>
            <a:r>
              <a:rPr lang="de-DE" sz="1800" b="1" dirty="0" err="1"/>
              <a:t>gaseous</a:t>
            </a:r>
            <a:r>
              <a:rPr lang="de-DE" sz="1800" b="1" dirty="0"/>
              <a:t> </a:t>
            </a:r>
            <a:r>
              <a:rPr lang="de-DE" sz="1800" b="1" dirty="0" err="1"/>
              <a:t>tritium</a:t>
            </a:r>
            <a:r>
              <a:rPr lang="de-DE" sz="1800" b="1" dirty="0"/>
              <a:t> </a:t>
            </a:r>
            <a:r>
              <a:rPr lang="de-DE" sz="1800" b="1" dirty="0" smtClean="0"/>
              <a:t>(</a:t>
            </a:r>
            <a:r>
              <a:rPr lang="de-DE" sz="1800" b="1" dirty="0" smtClean="0">
                <a:latin typeface="Symbol" pitchFamily="18" charset="2"/>
              </a:rPr>
              <a:t>b</a:t>
            </a:r>
            <a:r>
              <a:rPr lang="de-DE" sz="1800" b="1" dirty="0" smtClean="0"/>
              <a:t>-</a:t>
            </a:r>
            <a:r>
              <a:rPr lang="de-DE" sz="1800" b="1" dirty="0" err="1" smtClean="0"/>
              <a:t>decay</a:t>
            </a:r>
            <a:r>
              <a:rPr lang="de-DE" sz="1800" b="1" dirty="0"/>
              <a:t>)</a:t>
            </a: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4941168"/>
            <a:ext cx="1511300" cy="6397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39552" y="1052736"/>
            <a:ext cx="2297261" cy="150041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25000"/>
              </a:spcBef>
            </a:pPr>
            <a:r>
              <a:rPr lang="de-DE" sz="2400" b="1" dirty="0" err="1" smtClean="0">
                <a:solidFill>
                  <a:srgbClr val="008000"/>
                </a:solidFill>
              </a:rPr>
              <a:t>Collaboration</a:t>
            </a:r>
            <a:r>
              <a:rPr lang="de-DE" sz="2400" b="1" dirty="0" smtClean="0">
                <a:solidFill>
                  <a:srgbClr val="008000"/>
                </a:solidFill>
              </a:rPr>
              <a:t>:</a:t>
            </a:r>
            <a:endParaRPr lang="de-DE" sz="2400" b="1" dirty="0">
              <a:solidFill>
                <a:srgbClr val="008000"/>
              </a:solidFill>
            </a:endParaRPr>
          </a:p>
          <a:p>
            <a:pPr algn="l">
              <a:spcBef>
                <a:spcPct val="25000"/>
              </a:spcBef>
              <a:buFontTx/>
              <a:buChar char="•"/>
            </a:pPr>
            <a:r>
              <a:rPr lang="de-DE" sz="1800" dirty="0"/>
              <a:t> </a:t>
            </a:r>
            <a:r>
              <a:rPr lang="de-DE" sz="1800" b="1" dirty="0" smtClean="0"/>
              <a:t>130 </a:t>
            </a:r>
            <a:r>
              <a:rPr lang="de-DE" sz="1800" b="1" dirty="0" err="1"/>
              <a:t>scientists</a:t>
            </a:r>
            <a:endParaRPr lang="de-DE" sz="1800" b="1" dirty="0"/>
          </a:p>
          <a:p>
            <a:pPr algn="l">
              <a:spcBef>
                <a:spcPct val="25000"/>
              </a:spcBef>
              <a:buFontTx/>
              <a:buChar char="•"/>
            </a:pPr>
            <a:r>
              <a:rPr lang="de-DE" sz="1800" b="1" dirty="0"/>
              <a:t> 5 countries</a:t>
            </a:r>
          </a:p>
          <a:p>
            <a:pPr algn="l">
              <a:spcBef>
                <a:spcPct val="25000"/>
              </a:spcBef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smtClean="0"/>
              <a:t>14 </a:t>
            </a:r>
            <a:r>
              <a:rPr lang="de-DE" sz="1800" b="1" dirty="0" err="1"/>
              <a:t>institutions</a:t>
            </a:r>
            <a:endParaRPr lang="de-DE" sz="1800" b="1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65238" y="4067175"/>
            <a:ext cx="879475" cy="695325"/>
            <a:chOff x="442" y="618"/>
            <a:chExt cx="1083" cy="749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63" y="618"/>
              <a:ext cx="862" cy="5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062" name="Picture 14" descr="swansea-shield_text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42" y="1134"/>
              <a:ext cx="1056" cy="233"/>
            </a:xfrm>
            <a:prstGeom prst="rect">
              <a:avLst/>
            </a:prstGeom>
            <a:noFill/>
          </p:spPr>
        </p:pic>
      </p:grp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9552" y="3301677"/>
            <a:ext cx="865187" cy="4873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96875" y="4221088"/>
            <a:ext cx="649288" cy="561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068" name="Picture 20" descr="Seiten aus Weinheimer Nijmegen0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327650" y="1855788"/>
            <a:ext cx="735013" cy="361950"/>
          </a:xfrm>
          <a:prstGeom prst="rect">
            <a:avLst/>
          </a:prstGeom>
          <a:noFill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427984" y="1124744"/>
            <a:ext cx="1008062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33575" y="3630613"/>
            <a:ext cx="2447925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073" name="Picture 25" descr="logo_wwu"/>
          <p:cNvPicPr>
            <a:picLocks noChangeAspect="1" noChangeArrowheads="1"/>
          </p:cNvPicPr>
          <p:nvPr/>
        </p:nvPicPr>
        <p:blipFill>
          <a:blip r:embed="rId11" cstate="screen"/>
          <a:srcRect l="-876" r="8859" b="-2049"/>
          <a:stretch>
            <a:fillRect/>
          </a:stretch>
        </p:blipFill>
        <p:spPr bwMode="auto">
          <a:xfrm>
            <a:off x="3841989" y="1556792"/>
            <a:ext cx="1233250" cy="936104"/>
          </a:xfrm>
          <a:prstGeom prst="rect">
            <a:avLst/>
          </a:prstGeom>
          <a:noFill/>
        </p:spPr>
      </p:pic>
      <p:pic>
        <p:nvPicPr>
          <p:cNvPr id="2079" name="Picture 31" descr="logo_Troitsk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203848" y="1484784"/>
            <a:ext cx="449262" cy="812800"/>
          </a:xfrm>
          <a:prstGeom prst="rect">
            <a:avLst/>
          </a:prstGeom>
          <a:noFill/>
        </p:spPr>
      </p:pic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1331640" y="188640"/>
            <a:ext cx="61926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5749" tIns="37874" rIns="75749" bIns="37874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KATRIN </a:t>
            </a:r>
            <a:r>
              <a:rPr lang="de-DE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 @ KIT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</a:t>
            </a:r>
            <a:r>
              <a:rPr lang="de-DE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rlsruhe</a:t>
            </a:r>
            <a:r>
              <a:rPr lang="de-DE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</a:t>
            </a:r>
            <a:r>
              <a:rPr lang="de-DE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tium</a:t>
            </a:r>
            <a:r>
              <a:rPr lang="de-DE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de-DE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eutrino </a:t>
            </a:r>
            <a:r>
              <a:rPr lang="de-DE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r>
              <a:rPr lang="de-DE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de-DE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86" name="Picture 38" descr="BMBF-Astro-logo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368425" y="5767388"/>
            <a:ext cx="1682750" cy="501650"/>
          </a:xfrm>
          <a:prstGeom prst="rect">
            <a:avLst/>
          </a:prstGeom>
          <a:noFill/>
        </p:spPr>
      </p:pic>
      <p:pic>
        <p:nvPicPr>
          <p:cNvPr id="2087" name="Picture 39" descr="logo-HGF1_en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52400" y="5770563"/>
            <a:ext cx="1123950" cy="496887"/>
          </a:xfrm>
          <a:prstGeom prst="rect">
            <a:avLst/>
          </a:prstGeom>
          <a:noFill/>
        </p:spPr>
      </p:pic>
      <p:pic>
        <p:nvPicPr>
          <p:cNvPr id="2088" name="Picture 40" descr="DFG_zweizeilig_sw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163888" y="5772150"/>
            <a:ext cx="1346200" cy="495300"/>
          </a:xfrm>
          <a:prstGeom prst="rect">
            <a:avLst/>
          </a:prstGeom>
          <a:noFill/>
        </p:spPr>
      </p:pic>
      <p:pic>
        <p:nvPicPr>
          <p:cNvPr id="2089" name="Picture 41" descr="Rez-new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2613" y="2576513"/>
            <a:ext cx="568325" cy="1068387"/>
          </a:xfrm>
          <a:prstGeom prst="rect">
            <a:avLst/>
          </a:prstGeom>
          <a:noFill/>
        </p:spPr>
      </p:pic>
      <p:pic>
        <p:nvPicPr>
          <p:cNvPr id="2090" name="Picture 42" descr="logo-lnbl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1763688" y="2825304"/>
            <a:ext cx="1077913" cy="747712"/>
          </a:xfrm>
          <a:prstGeom prst="rect">
            <a:avLst/>
          </a:prstGeom>
          <a:noFill/>
        </p:spPr>
      </p:pic>
      <p:pic>
        <p:nvPicPr>
          <p:cNvPr id="2091" name="Picture 43" descr="logo-ucsb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2463800" y="4102100"/>
            <a:ext cx="819150" cy="419100"/>
          </a:xfrm>
          <a:prstGeom prst="rect">
            <a:avLst/>
          </a:prstGeom>
          <a:noFill/>
        </p:spPr>
      </p:pic>
      <p:pic>
        <p:nvPicPr>
          <p:cNvPr id="2092" name="Picture 44" descr="UNC"/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7938" y="2628900"/>
            <a:ext cx="1536700" cy="422275"/>
          </a:xfrm>
          <a:prstGeom prst="rect">
            <a:avLst/>
          </a:prstGeom>
          <a:noFill/>
        </p:spPr>
      </p:pic>
      <p:pic>
        <p:nvPicPr>
          <p:cNvPr id="25" name="Picture 1" descr="U:\Eigene Dateien\katrin\grafik\logo\Katrin\katrin_logo-round02.gif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51520" y="116631"/>
            <a:ext cx="864096" cy="862251"/>
          </a:xfrm>
          <a:prstGeom prst="rect">
            <a:avLst/>
          </a:prstGeom>
          <a:noFill/>
        </p:spPr>
      </p:pic>
      <p:sp>
        <p:nvSpPr>
          <p:cNvPr id="29" name="Datumsplatzhalter 36"/>
          <p:cNvSpPr txBox="1">
            <a:spLocks/>
          </p:cNvSpPr>
          <p:nvPr/>
        </p:nvSpPr>
        <p:spPr>
          <a:xfrm>
            <a:off x="516750" y="6405900"/>
            <a:ext cx="10440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23.09.2012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Fußzeilenplatzhalter 110"/>
          <p:cNvSpPr txBox="1">
            <a:spLocks/>
          </p:cNvSpPr>
          <p:nvPr/>
        </p:nvSpPr>
        <p:spPr>
          <a:xfrm>
            <a:off x="1616075" y="6407150"/>
            <a:ext cx="4670400" cy="360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 Wolf: The KATRIN Neutrino Mass Experiment                  NPB 2012, Shenzhen/China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323528" y="260648"/>
            <a:ext cx="720080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</a:tabLst>
            </a:pPr>
            <a:r>
              <a:rPr lang="en-GB" sz="2800" b="1" dirty="0" smtClean="0">
                <a:latin typeface="+mj-lt"/>
                <a:ea typeface="msmincho" charset="0"/>
                <a:cs typeface="msmincho" charset="0"/>
              </a:rPr>
              <a:t>KATRIN Setup and Requirements</a:t>
            </a:r>
            <a:endParaRPr lang="en-GB" sz="2800" b="1" dirty="0">
              <a:latin typeface="+mj-lt"/>
              <a:ea typeface="msmincho" charset="0"/>
              <a:cs typeface="msmincho" charset="0"/>
            </a:endParaRPr>
          </a:p>
        </p:txBody>
      </p:sp>
      <p:sp>
        <p:nvSpPr>
          <p:cNvPr id="9339" name="Rectangle 123"/>
          <p:cNvSpPr>
            <a:spLocks noChangeArrowheads="1"/>
          </p:cNvSpPr>
          <p:nvPr/>
        </p:nvSpPr>
        <p:spPr bwMode="auto">
          <a:xfrm>
            <a:off x="179388" y="932210"/>
            <a:ext cx="4392612" cy="3672408"/>
          </a:xfrm>
          <a:prstGeom prst="rect">
            <a:avLst/>
          </a:prstGeom>
          <a:gradFill flip="none" rotWithShape="1">
            <a:gsLst>
              <a:gs pos="0">
                <a:srgbClr val="336600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40" name="Rectangle 124"/>
          <p:cNvSpPr>
            <a:spLocks noChangeArrowheads="1"/>
          </p:cNvSpPr>
          <p:nvPr/>
        </p:nvSpPr>
        <p:spPr bwMode="auto">
          <a:xfrm>
            <a:off x="4572000" y="932210"/>
            <a:ext cx="4392613" cy="3672408"/>
          </a:xfrm>
          <a:prstGeom prst="rect">
            <a:avLst/>
          </a:prstGeom>
          <a:gradFill>
            <a:gsLst>
              <a:gs pos="0">
                <a:srgbClr val="5D43CB"/>
              </a:gs>
              <a:gs pos="100000">
                <a:srgbClr val="FFFFF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337" name="Picture 121" descr="Katrin_10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2924944"/>
            <a:ext cx="8856984" cy="1872208"/>
          </a:xfrm>
          <a:prstGeom prst="rect">
            <a:avLst/>
          </a:prstGeom>
          <a:noFill/>
        </p:spPr>
      </p:pic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1714500" y="4050928"/>
            <a:ext cx="0" cy="4667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H="1" flipV="1">
            <a:off x="2608263" y="1895102"/>
            <a:ext cx="19521" cy="1989435"/>
          </a:xfrm>
          <a:prstGeom prst="line">
            <a:avLst/>
          </a:prstGeom>
          <a:noFill/>
          <a:ln w="19050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5580112" y="1293440"/>
            <a:ext cx="2448271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main</a:t>
            </a:r>
            <a:r>
              <a:rPr lang="de-DE" sz="14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spectrometer</a:t>
            </a:r>
            <a:endParaRPr lang="de-DE" sz="1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8272661" y="2512641"/>
            <a:ext cx="3317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4" name="Oval 28"/>
          <p:cNvSpPr>
            <a:spLocks noChangeArrowheads="1"/>
          </p:cNvSpPr>
          <p:nvPr/>
        </p:nvSpPr>
        <p:spPr bwMode="auto">
          <a:xfrm>
            <a:off x="8172450" y="2447553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8208963" y="2255466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7968233" y="1293441"/>
            <a:ext cx="996255" cy="307975"/>
          </a:xfrm>
          <a:prstGeom prst="rect">
            <a:avLst/>
          </a:prstGeom>
          <a:solidFill>
            <a:srgbClr val="00B05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de-DE" sz="1400" b="1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detector</a:t>
            </a:r>
            <a:endParaRPr lang="de-DE" sz="1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47" name="Oval 31" descr="Kugeln"/>
          <p:cNvSpPr>
            <a:spLocks noChangeArrowheads="1"/>
          </p:cNvSpPr>
          <p:nvPr/>
        </p:nvSpPr>
        <p:spPr bwMode="auto">
          <a:xfrm>
            <a:off x="8755063" y="2026866"/>
            <a:ext cx="123825" cy="933450"/>
          </a:xfrm>
          <a:prstGeom prst="ellipse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179512" y="1293441"/>
            <a:ext cx="648072" cy="307777"/>
          </a:xfrm>
          <a:prstGeom prst="rect">
            <a:avLst/>
          </a:prstGeom>
          <a:solidFill>
            <a:srgbClr val="E6FC18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CMS</a:t>
            </a:r>
            <a:endParaRPr lang="de-DE" sz="14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H="1">
            <a:off x="339154" y="2814711"/>
            <a:ext cx="0" cy="4217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5406620" y="2255466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4571999" y="1295028"/>
            <a:ext cx="1008113" cy="307777"/>
          </a:xfrm>
          <a:prstGeom prst="rect">
            <a:avLst/>
          </a:prstGeom>
          <a:solidFill>
            <a:srgbClr val="00B05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pre-spec</a:t>
            </a:r>
            <a:r>
              <a:rPr lang="de-DE" sz="1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.</a:t>
            </a:r>
            <a:endParaRPr lang="de-DE" sz="1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61" name="Freeform 45"/>
          <p:cNvSpPr>
            <a:spLocks/>
          </p:cNvSpPr>
          <p:nvPr/>
        </p:nvSpPr>
        <p:spPr bwMode="auto">
          <a:xfrm>
            <a:off x="4552305" y="2476128"/>
            <a:ext cx="736600" cy="1588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392" y="1"/>
              </a:cxn>
            </a:cxnLst>
            <a:rect l="0" t="0" r="r" b="b"/>
            <a:pathLst>
              <a:path w="1392" h="1">
                <a:moveTo>
                  <a:pt x="0" y="1"/>
                </a:moveTo>
                <a:cubicBezTo>
                  <a:pt x="585" y="0"/>
                  <a:pt x="1170" y="0"/>
                  <a:pt x="1392" y="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2" name="Freeform 46"/>
          <p:cNvSpPr>
            <a:spLocks/>
          </p:cNvSpPr>
          <p:nvPr/>
        </p:nvSpPr>
        <p:spPr bwMode="auto">
          <a:xfrm>
            <a:off x="4553893" y="2325316"/>
            <a:ext cx="736600" cy="120650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3" name="Freeform 47"/>
          <p:cNvSpPr>
            <a:spLocks/>
          </p:cNvSpPr>
          <p:nvPr/>
        </p:nvSpPr>
        <p:spPr bwMode="auto">
          <a:xfrm flipV="1">
            <a:off x="4552305" y="2512641"/>
            <a:ext cx="736600" cy="119062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4" name="Freeform 48"/>
          <p:cNvSpPr>
            <a:spLocks/>
          </p:cNvSpPr>
          <p:nvPr/>
        </p:nvSpPr>
        <p:spPr bwMode="auto">
          <a:xfrm>
            <a:off x="4552305" y="2212603"/>
            <a:ext cx="739775" cy="203200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5" name="Freeform 49"/>
          <p:cNvSpPr>
            <a:spLocks/>
          </p:cNvSpPr>
          <p:nvPr/>
        </p:nvSpPr>
        <p:spPr bwMode="auto">
          <a:xfrm flipV="1">
            <a:off x="4550718" y="2544391"/>
            <a:ext cx="739775" cy="207962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6" name="Oval 50"/>
          <p:cNvSpPr>
            <a:spLocks noChangeArrowheads="1"/>
          </p:cNvSpPr>
          <p:nvPr/>
        </p:nvSpPr>
        <p:spPr bwMode="auto">
          <a:xfrm>
            <a:off x="4733280" y="2149103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67" name="Oval 51"/>
          <p:cNvSpPr>
            <a:spLocks noChangeArrowheads="1"/>
          </p:cNvSpPr>
          <p:nvPr/>
        </p:nvSpPr>
        <p:spPr bwMode="auto">
          <a:xfrm>
            <a:off x="4647555" y="2403103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2614612" y="1295028"/>
            <a:ext cx="1957387" cy="304800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de-DE" sz="14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pumping</a:t>
            </a:r>
            <a:r>
              <a:rPr lang="de-DE" sz="1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section</a:t>
            </a:r>
            <a:endParaRPr lang="de-DE" sz="14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74" name="Line 58"/>
          <p:cNvSpPr>
            <a:spLocks noChangeShapeType="1"/>
          </p:cNvSpPr>
          <p:nvPr/>
        </p:nvSpPr>
        <p:spPr bwMode="auto">
          <a:xfrm>
            <a:off x="3635896" y="2516386"/>
            <a:ext cx="3317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3618480" y="2228354"/>
            <a:ext cx="31451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sp>
        <p:nvSpPr>
          <p:cNvPr id="9282" name="Line 66"/>
          <p:cNvSpPr>
            <a:spLocks noChangeShapeType="1"/>
          </p:cNvSpPr>
          <p:nvPr/>
        </p:nvSpPr>
        <p:spPr bwMode="auto">
          <a:xfrm>
            <a:off x="2286000" y="2503116"/>
            <a:ext cx="333375" cy="0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3" name="Line 67"/>
          <p:cNvSpPr>
            <a:spLocks noChangeShapeType="1"/>
          </p:cNvSpPr>
          <p:nvPr/>
        </p:nvSpPr>
        <p:spPr bwMode="auto">
          <a:xfrm flipV="1">
            <a:off x="1714500" y="4050928"/>
            <a:ext cx="0" cy="4667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4" name="Line 68"/>
          <p:cNvSpPr>
            <a:spLocks noChangeShapeType="1"/>
          </p:cNvSpPr>
          <p:nvPr/>
        </p:nvSpPr>
        <p:spPr bwMode="auto">
          <a:xfrm>
            <a:off x="2179638" y="1883991"/>
            <a:ext cx="88900" cy="0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5" name="Line 69"/>
          <p:cNvSpPr>
            <a:spLocks noChangeShapeType="1"/>
          </p:cNvSpPr>
          <p:nvPr/>
        </p:nvSpPr>
        <p:spPr bwMode="auto">
          <a:xfrm flipV="1">
            <a:off x="838200" y="1934791"/>
            <a:ext cx="17463" cy="2000250"/>
          </a:xfrm>
          <a:prstGeom prst="line">
            <a:avLst/>
          </a:prstGeom>
          <a:noFill/>
          <a:ln w="19050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6" name="Line 70"/>
          <p:cNvSpPr>
            <a:spLocks noChangeShapeType="1"/>
          </p:cNvSpPr>
          <p:nvPr/>
        </p:nvSpPr>
        <p:spPr bwMode="auto">
          <a:xfrm>
            <a:off x="1700213" y="2647578"/>
            <a:ext cx="293687" cy="446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8" name="Text Box 72"/>
          <p:cNvSpPr txBox="1">
            <a:spLocks noChangeArrowheads="1"/>
          </p:cNvSpPr>
          <p:nvPr/>
        </p:nvSpPr>
        <p:spPr bwMode="auto">
          <a:xfrm>
            <a:off x="2187575" y="2299916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grpSp>
        <p:nvGrpSpPr>
          <p:cNvPr id="2" name="Gruppieren 110"/>
          <p:cNvGrpSpPr/>
          <p:nvPr/>
        </p:nvGrpSpPr>
        <p:grpSpPr>
          <a:xfrm>
            <a:off x="179512" y="2486408"/>
            <a:ext cx="287139" cy="330458"/>
            <a:chOff x="252413" y="4410075"/>
            <a:chExt cx="368300" cy="423863"/>
          </a:xfrm>
        </p:grpSpPr>
        <p:sp>
          <p:nvSpPr>
            <p:cNvPr id="9289" name="Oval 73"/>
            <p:cNvSpPr>
              <a:spLocks noChangeArrowheads="1"/>
            </p:cNvSpPr>
            <p:nvPr/>
          </p:nvSpPr>
          <p:spPr bwMode="auto">
            <a:xfrm>
              <a:off x="419100" y="44513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0" name="Oval 74"/>
            <p:cNvSpPr>
              <a:spLocks noChangeArrowheads="1"/>
            </p:cNvSpPr>
            <p:nvPr/>
          </p:nvSpPr>
          <p:spPr bwMode="auto">
            <a:xfrm>
              <a:off x="352425" y="45910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1" name="Oval 75"/>
            <p:cNvSpPr>
              <a:spLocks noChangeArrowheads="1"/>
            </p:cNvSpPr>
            <p:nvPr/>
          </p:nvSpPr>
          <p:spPr bwMode="auto">
            <a:xfrm>
              <a:off x="384175" y="4410075"/>
              <a:ext cx="198438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2" name="Oval 76"/>
            <p:cNvSpPr>
              <a:spLocks noChangeArrowheads="1"/>
            </p:cNvSpPr>
            <p:nvPr/>
          </p:nvSpPr>
          <p:spPr bwMode="auto">
            <a:xfrm>
              <a:off x="252413" y="4410075"/>
              <a:ext cx="198437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3" name="Oval 77"/>
            <p:cNvSpPr>
              <a:spLocks noChangeArrowheads="1"/>
            </p:cNvSpPr>
            <p:nvPr/>
          </p:nvSpPr>
          <p:spPr bwMode="auto">
            <a:xfrm>
              <a:off x="317500" y="4554538"/>
              <a:ext cx="200025" cy="21590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94" name="AutoShape 78"/>
          <p:cNvSpPr>
            <a:spLocks noChangeArrowheads="1"/>
          </p:cNvSpPr>
          <p:nvPr/>
        </p:nvSpPr>
        <p:spPr bwMode="auto">
          <a:xfrm>
            <a:off x="1109663" y="2272928"/>
            <a:ext cx="531812" cy="431800"/>
          </a:xfrm>
          <a:prstGeom prst="irregularSeal2">
            <a:avLst/>
          </a:prstGeom>
          <a:gradFill rotWithShape="1">
            <a:gsLst>
              <a:gs pos="0">
                <a:srgbClr val="FFFF99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5" name="Text Box 79"/>
          <p:cNvSpPr txBox="1">
            <a:spLocks noChangeArrowheads="1"/>
          </p:cNvSpPr>
          <p:nvPr/>
        </p:nvSpPr>
        <p:spPr bwMode="auto">
          <a:xfrm>
            <a:off x="941633" y="1783978"/>
            <a:ext cx="90120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MS PGothic" pitchFamily="34" charset="-128"/>
              </a:rPr>
              <a:t>Tritium</a:t>
            </a:r>
          </a:p>
          <a:p>
            <a:pPr algn="ctr" eaLnBrk="0" hangingPunct="0"/>
            <a:r>
              <a:rPr lang="el-GR" sz="1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MS PGothic" pitchFamily="34" charset="-128"/>
              </a:rPr>
              <a:t>β</a:t>
            </a:r>
            <a:r>
              <a:rPr lang="de-DE" sz="1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MS PGothic" pitchFamily="34" charset="-128"/>
              </a:rPr>
              <a:t>- </a:t>
            </a:r>
            <a:r>
              <a:rPr lang="de-DE" sz="1400" b="1" dirty="0" err="1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decay</a:t>
            </a:r>
            <a:endParaRPr lang="el-GR" sz="1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</p:txBody>
      </p:sp>
      <p:sp>
        <p:nvSpPr>
          <p:cNvPr id="9296" name="Line 80"/>
          <p:cNvSpPr>
            <a:spLocks noChangeShapeType="1"/>
          </p:cNvSpPr>
          <p:nvPr/>
        </p:nvSpPr>
        <p:spPr bwMode="auto">
          <a:xfrm flipV="1">
            <a:off x="1703388" y="2161803"/>
            <a:ext cx="401637" cy="2428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97" name="Line 81"/>
          <p:cNvSpPr>
            <a:spLocks noChangeShapeType="1"/>
          </p:cNvSpPr>
          <p:nvPr/>
        </p:nvSpPr>
        <p:spPr bwMode="auto">
          <a:xfrm>
            <a:off x="1681163" y="2515816"/>
            <a:ext cx="395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98" name="Oval 82"/>
          <p:cNvSpPr>
            <a:spLocks noChangeArrowheads="1"/>
          </p:cNvSpPr>
          <p:nvPr/>
        </p:nvSpPr>
        <p:spPr bwMode="auto">
          <a:xfrm>
            <a:off x="2389188" y="1922091"/>
            <a:ext cx="131762" cy="1428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99" name="Object 83"/>
          <p:cNvGraphicFramePr>
            <a:graphicFrameLocks noChangeAspect="1"/>
          </p:cNvGraphicFramePr>
          <p:nvPr/>
        </p:nvGraphicFramePr>
        <p:xfrm>
          <a:off x="2170113" y="1842716"/>
          <a:ext cx="223837" cy="277812"/>
        </p:xfrm>
        <a:graphic>
          <a:graphicData uri="http://schemas.openxmlformats.org/presentationml/2006/ole">
            <p:oleObj spid="_x0000_s271362" name="Equation" r:id="rId5" imgW="164880" imgH="190440" progId="Equation.3">
              <p:embed/>
            </p:oleObj>
          </a:graphicData>
        </a:graphic>
      </p:graphicFrame>
      <p:sp>
        <p:nvSpPr>
          <p:cNvPr id="9302" name="Freeform 86"/>
          <p:cNvSpPr>
            <a:spLocks/>
          </p:cNvSpPr>
          <p:nvPr/>
        </p:nvSpPr>
        <p:spPr bwMode="auto">
          <a:xfrm>
            <a:off x="5838825" y="2507878"/>
            <a:ext cx="2038350" cy="1588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392" y="1"/>
              </a:cxn>
            </a:cxnLst>
            <a:rect l="0" t="0" r="r" b="b"/>
            <a:pathLst>
              <a:path w="1392" h="1">
                <a:moveTo>
                  <a:pt x="0" y="1"/>
                </a:moveTo>
                <a:cubicBezTo>
                  <a:pt x="585" y="0"/>
                  <a:pt x="1170" y="0"/>
                  <a:pt x="1392" y="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3" name="Freeform 87"/>
          <p:cNvSpPr>
            <a:spLocks/>
          </p:cNvSpPr>
          <p:nvPr/>
        </p:nvSpPr>
        <p:spPr bwMode="auto">
          <a:xfrm>
            <a:off x="5840413" y="2193553"/>
            <a:ext cx="2039937" cy="249238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4" name="Freeform 88"/>
          <p:cNvSpPr>
            <a:spLocks/>
          </p:cNvSpPr>
          <p:nvPr/>
        </p:nvSpPr>
        <p:spPr bwMode="auto">
          <a:xfrm flipV="1">
            <a:off x="5838825" y="2580903"/>
            <a:ext cx="2038350" cy="249238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5" name="Freeform 89"/>
          <p:cNvSpPr>
            <a:spLocks/>
          </p:cNvSpPr>
          <p:nvPr/>
        </p:nvSpPr>
        <p:spPr bwMode="auto">
          <a:xfrm>
            <a:off x="5838825" y="2026866"/>
            <a:ext cx="2047875" cy="354012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6" name="Freeform 90"/>
          <p:cNvSpPr>
            <a:spLocks/>
          </p:cNvSpPr>
          <p:nvPr/>
        </p:nvSpPr>
        <p:spPr bwMode="auto">
          <a:xfrm flipV="1">
            <a:off x="5835650" y="2647578"/>
            <a:ext cx="2047875" cy="354013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7" name="Oval 91"/>
          <p:cNvSpPr>
            <a:spLocks noChangeArrowheads="1"/>
          </p:cNvSpPr>
          <p:nvPr/>
        </p:nvSpPr>
        <p:spPr bwMode="auto">
          <a:xfrm>
            <a:off x="6169025" y="2444378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8" name="Oval 92"/>
          <p:cNvSpPr>
            <a:spLocks noChangeArrowheads="1"/>
          </p:cNvSpPr>
          <p:nvPr/>
        </p:nvSpPr>
        <p:spPr bwMode="auto">
          <a:xfrm>
            <a:off x="6284913" y="2217366"/>
            <a:ext cx="13176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9" name="Oval 93"/>
          <p:cNvSpPr>
            <a:spLocks noChangeArrowheads="1"/>
          </p:cNvSpPr>
          <p:nvPr/>
        </p:nvSpPr>
        <p:spPr bwMode="auto">
          <a:xfrm>
            <a:off x="6448425" y="2010991"/>
            <a:ext cx="133350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0" name="Line 94"/>
          <p:cNvSpPr>
            <a:spLocks noChangeShapeType="1"/>
          </p:cNvSpPr>
          <p:nvPr/>
        </p:nvSpPr>
        <p:spPr bwMode="auto">
          <a:xfrm>
            <a:off x="5437684" y="2509940"/>
            <a:ext cx="3317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1" name="Oval 95"/>
          <p:cNvSpPr>
            <a:spLocks noChangeArrowheads="1"/>
          </p:cNvSpPr>
          <p:nvPr/>
        </p:nvSpPr>
        <p:spPr bwMode="auto">
          <a:xfrm>
            <a:off x="5346866" y="2438028"/>
            <a:ext cx="13176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4" name="Text Box 98"/>
          <p:cNvSpPr txBox="1">
            <a:spLocks noChangeArrowheads="1"/>
          </p:cNvSpPr>
          <p:nvPr/>
        </p:nvSpPr>
        <p:spPr bwMode="auto">
          <a:xfrm>
            <a:off x="2195736" y="3203203"/>
            <a:ext cx="5000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He</a:t>
            </a:r>
          </a:p>
        </p:txBody>
      </p: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1979712" y="3100636"/>
            <a:ext cx="288032" cy="330062"/>
            <a:chOff x="1404" y="2507"/>
            <a:chExt cx="252" cy="267"/>
          </a:xfrm>
        </p:grpSpPr>
        <p:sp>
          <p:nvSpPr>
            <p:cNvPr id="9316" name="Oval 100"/>
            <p:cNvSpPr>
              <a:spLocks noChangeArrowheads="1"/>
            </p:cNvSpPr>
            <p:nvPr/>
          </p:nvSpPr>
          <p:spPr bwMode="auto">
            <a:xfrm>
              <a:off x="1518" y="2533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Oval 101"/>
            <p:cNvSpPr>
              <a:spLocks noChangeArrowheads="1"/>
            </p:cNvSpPr>
            <p:nvPr/>
          </p:nvSpPr>
          <p:spPr bwMode="auto">
            <a:xfrm>
              <a:off x="1472" y="2621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Oval 102"/>
            <p:cNvSpPr>
              <a:spLocks noChangeArrowheads="1"/>
            </p:cNvSpPr>
            <p:nvPr/>
          </p:nvSpPr>
          <p:spPr bwMode="auto">
            <a:xfrm>
              <a:off x="149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" name="Oval 103"/>
            <p:cNvSpPr>
              <a:spLocks noChangeArrowheads="1"/>
            </p:cNvSpPr>
            <p:nvPr/>
          </p:nvSpPr>
          <p:spPr bwMode="auto">
            <a:xfrm>
              <a:off x="140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" name="Oval 104"/>
            <p:cNvSpPr>
              <a:spLocks noChangeArrowheads="1"/>
            </p:cNvSpPr>
            <p:nvPr/>
          </p:nvSpPr>
          <p:spPr bwMode="auto">
            <a:xfrm>
              <a:off x="1449" y="259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1" name="Text Box 105"/>
          <p:cNvSpPr txBox="1">
            <a:spLocks noChangeArrowheads="1"/>
          </p:cNvSpPr>
          <p:nvPr/>
        </p:nvSpPr>
        <p:spPr bwMode="auto">
          <a:xfrm>
            <a:off x="827584" y="1293441"/>
            <a:ext cx="1815604" cy="304800"/>
          </a:xfrm>
          <a:prstGeom prst="rect">
            <a:avLst/>
          </a:prstGeom>
          <a:solidFill>
            <a:srgbClr val="5D43CB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source (WGTS) </a:t>
            </a:r>
            <a:endParaRPr lang="de-DE" sz="1600" b="1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327" name="Line 111"/>
          <p:cNvSpPr>
            <a:spLocks noChangeShapeType="1"/>
          </p:cNvSpPr>
          <p:nvPr/>
        </p:nvSpPr>
        <p:spPr bwMode="auto">
          <a:xfrm>
            <a:off x="2198688" y="1910978"/>
            <a:ext cx="131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8" name="Text Box 112"/>
          <p:cNvSpPr txBox="1">
            <a:spLocks noChangeArrowheads="1"/>
          </p:cNvSpPr>
          <p:nvPr/>
        </p:nvSpPr>
        <p:spPr bwMode="auto">
          <a:xfrm>
            <a:off x="363637" y="2228354"/>
            <a:ext cx="4413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He</a:t>
            </a:r>
          </a:p>
        </p:txBody>
      </p:sp>
      <p:sp>
        <p:nvSpPr>
          <p:cNvPr id="9329" name="Text Box 113"/>
          <p:cNvSpPr txBox="1">
            <a:spLocks noChangeArrowheads="1"/>
          </p:cNvSpPr>
          <p:nvPr/>
        </p:nvSpPr>
        <p:spPr bwMode="auto">
          <a:xfrm>
            <a:off x="3081338" y="2230945"/>
            <a:ext cx="4413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He</a:t>
            </a:r>
          </a:p>
        </p:txBody>
      </p:sp>
      <p:sp>
        <p:nvSpPr>
          <p:cNvPr id="9330" name="Text Box 114"/>
          <p:cNvSpPr txBox="1">
            <a:spLocks noChangeArrowheads="1"/>
          </p:cNvSpPr>
          <p:nvPr/>
        </p:nvSpPr>
        <p:spPr bwMode="auto">
          <a:xfrm>
            <a:off x="364273" y="2580779"/>
            <a:ext cx="35718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</a:t>
            </a:r>
          </a:p>
        </p:txBody>
      </p:sp>
      <p:sp>
        <p:nvSpPr>
          <p:cNvPr id="9331" name="Text Box 115"/>
          <p:cNvSpPr txBox="1">
            <a:spLocks noChangeArrowheads="1"/>
          </p:cNvSpPr>
          <p:nvPr/>
        </p:nvSpPr>
        <p:spPr bwMode="auto">
          <a:xfrm>
            <a:off x="3089980" y="2482266"/>
            <a:ext cx="35718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</a:t>
            </a:r>
          </a:p>
        </p:txBody>
      </p:sp>
      <p:sp>
        <p:nvSpPr>
          <p:cNvPr id="9338" name="Text Box 122"/>
          <p:cNvSpPr txBox="1">
            <a:spLocks noChangeArrowheads="1"/>
          </p:cNvSpPr>
          <p:nvPr/>
        </p:nvSpPr>
        <p:spPr bwMode="auto">
          <a:xfrm>
            <a:off x="168879" y="876860"/>
            <a:ext cx="89066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source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transport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section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(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tritium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)   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spectrometer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detector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section</a:t>
            </a:r>
            <a:endParaRPr lang="de-DE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341" name="Line 125"/>
          <p:cNvSpPr>
            <a:spLocks noChangeShapeType="1"/>
          </p:cNvSpPr>
          <p:nvPr/>
        </p:nvSpPr>
        <p:spPr bwMode="auto">
          <a:xfrm flipH="1">
            <a:off x="696913" y="2653928"/>
            <a:ext cx="293687" cy="446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2" name="Line 126"/>
          <p:cNvSpPr>
            <a:spLocks noChangeShapeType="1"/>
          </p:cNvSpPr>
          <p:nvPr/>
        </p:nvSpPr>
        <p:spPr bwMode="auto">
          <a:xfrm flipH="1" flipV="1">
            <a:off x="700088" y="2168153"/>
            <a:ext cx="401637" cy="2428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3" name="Line 127"/>
          <p:cNvSpPr>
            <a:spLocks noChangeShapeType="1"/>
          </p:cNvSpPr>
          <p:nvPr/>
        </p:nvSpPr>
        <p:spPr bwMode="auto">
          <a:xfrm flipH="1">
            <a:off x="677863" y="2522166"/>
            <a:ext cx="395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4" name="Line 128"/>
          <p:cNvSpPr>
            <a:spLocks noChangeShapeType="1"/>
          </p:cNvSpPr>
          <p:nvPr/>
        </p:nvSpPr>
        <p:spPr bwMode="auto">
          <a:xfrm flipH="1">
            <a:off x="2992586" y="2841823"/>
            <a:ext cx="0" cy="3946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uppieren 112"/>
          <p:cNvGrpSpPr/>
          <p:nvPr/>
        </p:nvGrpSpPr>
        <p:grpSpPr>
          <a:xfrm>
            <a:off x="2831053" y="2473960"/>
            <a:ext cx="287139" cy="330458"/>
            <a:chOff x="252413" y="4410075"/>
            <a:chExt cx="368300" cy="423863"/>
          </a:xfrm>
        </p:grpSpPr>
        <p:sp>
          <p:nvSpPr>
            <p:cNvPr id="114" name="Oval 73"/>
            <p:cNvSpPr>
              <a:spLocks noChangeArrowheads="1"/>
            </p:cNvSpPr>
            <p:nvPr/>
          </p:nvSpPr>
          <p:spPr bwMode="auto">
            <a:xfrm>
              <a:off x="419100" y="44513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74"/>
            <p:cNvSpPr>
              <a:spLocks noChangeArrowheads="1"/>
            </p:cNvSpPr>
            <p:nvPr/>
          </p:nvSpPr>
          <p:spPr bwMode="auto">
            <a:xfrm>
              <a:off x="352425" y="45910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75"/>
            <p:cNvSpPr>
              <a:spLocks noChangeArrowheads="1"/>
            </p:cNvSpPr>
            <p:nvPr/>
          </p:nvSpPr>
          <p:spPr bwMode="auto">
            <a:xfrm>
              <a:off x="384175" y="4410075"/>
              <a:ext cx="198438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76"/>
            <p:cNvSpPr>
              <a:spLocks noChangeArrowheads="1"/>
            </p:cNvSpPr>
            <p:nvPr/>
          </p:nvSpPr>
          <p:spPr bwMode="auto">
            <a:xfrm>
              <a:off x="252413" y="4410075"/>
              <a:ext cx="198437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77"/>
            <p:cNvSpPr>
              <a:spLocks noChangeArrowheads="1"/>
            </p:cNvSpPr>
            <p:nvPr/>
          </p:nvSpPr>
          <p:spPr bwMode="auto">
            <a:xfrm>
              <a:off x="317500" y="4554538"/>
              <a:ext cx="200025" cy="21590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99"/>
          <p:cNvGrpSpPr>
            <a:grpSpLocks/>
          </p:cNvGrpSpPr>
          <p:nvPr/>
        </p:nvGrpSpPr>
        <p:grpSpPr bwMode="auto">
          <a:xfrm>
            <a:off x="2843808" y="2152204"/>
            <a:ext cx="288032" cy="330062"/>
            <a:chOff x="1404" y="2507"/>
            <a:chExt cx="252" cy="267"/>
          </a:xfrm>
        </p:grpSpPr>
        <p:sp>
          <p:nvSpPr>
            <p:cNvPr id="120" name="Oval 100"/>
            <p:cNvSpPr>
              <a:spLocks noChangeArrowheads="1"/>
            </p:cNvSpPr>
            <p:nvPr/>
          </p:nvSpPr>
          <p:spPr bwMode="auto">
            <a:xfrm>
              <a:off x="1518" y="2533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01"/>
            <p:cNvSpPr>
              <a:spLocks noChangeArrowheads="1"/>
            </p:cNvSpPr>
            <p:nvPr/>
          </p:nvSpPr>
          <p:spPr bwMode="auto">
            <a:xfrm>
              <a:off x="1472" y="2621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02"/>
            <p:cNvSpPr>
              <a:spLocks noChangeArrowheads="1"/>
            </p:cNvSpPr>
            <p:nvPr/>
          </p:nvSpPr>
          <p:spPr bwMode="auto">
            <a:xfrm>
              <a:off x="149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03"/>
            <p:cNvSpPr>
              <a:spLocks noChangeArrowheads="1"/>
            </p:cNvSpPr>
            <p:nvPr/>
          </p:nvSpPr>
          <p:spPr bwMode="auto">
            <a:xfrm>
              <a:off x="140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04"/>
            <p:cNvSpPr>
              <a:spLocks noChangeArrowheads="1"/>
            </p:cNvSpPr>
            <p:nvPr/>
          </p:nvSpPr>
          <p:spPr bwMode="auto">
            <a:xfrm>
              <a:off x="1449" y="259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179512" y="2156346"/>
            <a:ext cx="288032" cy="330062"/>
            <a:chOff x="1404" y="2507"/>
            <a:chExt cx="252" cy="267"/>
          </a:xfrm>
        </p:grpSpPr>
        <p:sp>
          <p:nvSpPr>
            <p:cNvPr id="126" name="Oval 100"/>
            <p:cNvSpPr>
              <a:spLocks noChangeArrowheads="1"/>
            </p:cNvSpPr>
            <p:nvPr/>
          </p:nvSpPr>
          <p:spPr bwMode="auto">
            <a:xfrm>
              <a:off x="1518" y="2533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01"/>
            <p:cNvSpPr>
              <a:spLocks noChangeArrowheads="1"/>
            </p:cNvSpPr>
            <p:nvPr/>
          </p:nvSpPr>
          <p:spPr bwMode="auto">
            <a:xfrm>
              <a:off x="1472" y="2621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02"/>
            <p:cNvSpPr>
              <a:spLocks noChangeArrowheads="1"/>
            </p:cNvSpPr>
            <p:nvPr/>
          </p:nvSpPr>
          <p:spPr bwMode="auto">
            <a:xfrm>
              <a:off x="149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03"/>
            <p:cNvSpPr>
              <a:spLocks noChangeArrowheads="1"/>
            </p:cNvSpPr>
            <p:nvPr/>
          </p:nvSpPr>
          <p:spPr bwMode="auto">
            <a:xfrm>
              <a:off x="140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04"/>
            <p:cNvSpPr>
              <a:spLocks noChangeArrowheads="1"/>
            </p:cNvSpPr>
            <p:nvPr/>
          </p:nvSpPr>
          <p:spPr bwMode="auto">
            <a:xfrm>
              <a:off x="1449" y="259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72" name="Oval 56"/>
          <p:cNvSpPr>
            <a:spLocks noChangeArrowheads="1"/>
          </p:cNvSpPr>
          <p:nvPr/>
        </p:nvSpPr>
        <p:spPr bwMode="auto">
          <a:xfrm>
            <a:off x="3551238" y="2445519"/>
            <a:ext cx="13176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Line 58"/>
          <p:cNvSpPr>
            <a:spLocks noChangeShapeType="1"/>
          </p:cNvSpPr>
          <p:nvPr/>
        </p:nvSpPr>
        <p:spPr bwMode="auto">
          <a:xfrm>
            <a:off x="2195736" y="2530034"/>
            <a:ext cx="3317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3" name="Oval 97"/>
          <p:cNvSpPr>
            <a:spLocks noChangeArrowheads="1"/>
          </p:cNvSpPr>
          <p:nvPr/>
        </p:nvSpPr>
        <p:spPr bwMode="auto">
          <a:xfrm>
            <a:off x="2124075" y="2458666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Textfeld 62"/>
          <p:cNvSpPr txBox="1">
            <a:spLocks noChangeArrowheads="1"/>
          </p:cNvSpPr>
          <p:nvPr/>
        </p:nvSpPr>
        <p:spPr bwMode="auto">
          <a:xfrm>
            <a:off x="298937" y="4837759"/>
            <a:ext cx="4190422" cy="1410186"/>
          </a:xfrm>
          <a:prstGeom prst="rect">
            <a:avLst/>
          </a:prstGeom>
          <a:solidFill>
            <a:srgbClr val="ADFFA7"/>
          </a:solidFill>
          <a:ln>
            <a:noFill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749" tIns="37874" rIns="75749" bIns="37874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smtClean="0">
                <a:sym typeface="Wingdings" charset="2"/>
              </a:rPr>
              <a:t>&lt;10</a:t>
            </a:r>
            <a:r>
              <a:rPr lang="de-DE" sz="1600" b="1" baseline="30000" dirty="0" smtClean="0">
                <a:sym typeface="Wingdings" charset="2"/>
              </a:rPr>
              <a:t>-3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stability</a:t>
            </a:r>
            <a:r>
              <a:rPr lang="de-DE" sz="1600" dirty="0">
                <a:sym typeface="Wingdings" charset="2"/>
              </a:rPr>
              <a:t> of </a:t>
            </a:r>
            <a:r>
              <a:rPr lang="de-DE" sz="1600" dirty="0" err="1">
                <a:sym typeface="Wingdings" charset="2"/>
              </a:rPr>
              <a:t>tritium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column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density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b="1" dirty="0" err="1">
                <a:latin typeface="Symbol" charset="2"/>
                <a:sym typeface="Wingdings" charset="2"/>
              </a:rPr>
              <a:t>r</a:t>
            </a:r>
            <a:r>
              <a:rPr lang="de-DE" sz="1600" dirty="0" err="1">
                <a:sym typeface="Wingdings" charset="2"/>
              </a:rPr>
              <a:t>d</a:t>
            </a:r>
            <a:endParaRPr lang="de-DE" sz="1600" dirty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tritium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suppression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factor</a:t>
            </a:r>
            <a:r>
              <a:rPr lang="de-DE" sz="1600" dirty="0" smtClean="0">
                <a:sym typeface="Wingdings" charset="2"/>
              </a:rPr>
              <a:t> &gt;10</a:t>
            </a:r>
            <a:r>
              <a:rPr lang="de-DE" sz="1600" b="1" baseline="30000" dirty="0" smtClean="0">
                <a:sym typeface="Wingdings" charset="2"/>
              </a:rPr>
              <a:t>14</a:t>
            </a:r>
            <a:endParaRPr lang="de-DE" sz="1600" b="1" baseline="30000" dirty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effective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>
                <a:sym typeface="Wingdings" charset="2"/>
              </a:rPr>
              <a:t>removal </a:t>
            </a:r>
            <a:r>
              <a:rPr lang="de-DE" sz="1600" dirty="0" err="1">
                <a:sym typeface="Wingdings" charset="2"/>
              </a:rPr>
              <a:t>of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ions</a:t>
            </a:r>
            <a:r>
              <a:rPr lang="de-DE" sz="1600" dirty="0" smtClean="0">
                <a:sym typeface="Wingdings" charset="2"/>
              </a:rPr>
              <a:t> (R = 10</a:t>
            </a:r>
            <a:r>
              <a:rPr lang="de-DE" sz="1600" baseline="30000" dirty="0" smtClean="0">
                <a:sym typeface="Wingdings" charset="2"/>
              </a:rPr>
              <a:t>8</a:t>
            </a:r>
            <a:r>
              <a:rPr lang="de-DE" sz="1600" dirty="0" smtClean="0">
                <a:sym typeface="Wingdings" charset="2"/>
              </a:rPr>
              <a:t>)</a:t>
            </a:r>
            <a:endParaRPr lang="de-DE" sz="1600" dirty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fully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adiabatic</a:t>
            </a:r>
            <a:r>
              <a:rPr lang="de-DE" sz="1600" dirty="0">
                <a:sym typeface="Wingdings" charset="2"/>
              </a:rPr>
              <a:t> (</a:t>
            </a:r>
            <a:r>
              <a:rPr lang="de-DE" sz="1600" dirty="0" err="1" smtClean="0">
                <a:sym typeface="Wingdings" charset="2"/>
              </a:rPr>
              <a:t>meV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scale</a:t>
            </a:r>
            <a:r>
              <a:rPr lang="de-DE" sz="1600" dirty="0" smtClean="0">
                <a:sym typeface="Wingdings" charset="2"/>
              </a:rPr>
              <a:t>) </a:t>
            </a:r>
            <a:r>
              <a:rPr lang="de-DE" sz="1600" dirty="0" err="1">
                <a:sym typeface="Wingdings" charset="2"/>
              </a:rPr>
              <a:t>transport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of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smtClean="0">
                <a:sym typeface="Wingdings" charset="2"/>
              </a:rPr>
              <a:t>e</a:t>
            </a:r>
            <a:r>
              <a:rPr lang="de-DE" sz="1600" baseline="30000" dirty="0" smtClean="0">
                <a:sym typeface="Wingdings" charset="2"/>
              </a:rPr>
              <a:t>-</a:t>
            </a:r>
            <a:endParaRPr lang="de-DE" sz="1600" baseline="30000" dirty="0">
              <a:sym typeface="Wingdings" charset="2"/>
            </a:endParaRPr>
          </a:p>
        </p:txBody>
      </p:sp>
      <p:sp>
        <p:nvSpPr>
          <p:cNvPr id="135" name="Textfeld 62"/>
          <p:cNvSpPr txBox="1">
            <a:spLocks noChangeArrowheads="1"/>
          </p:cNvSpPr>
          <p:nvPr/>
        </p:nvSpPr>
        <p:spPr bwMode="auto">
          <a:xfrm>
            <a:off x="4635815" y="4827126"/>
            <a:ext cx="4256665" cy="1410186"/>
          </a:xfrm>
          <a:prstGeom prst="rect">
            <a:avLst/>
          </a:prstGeom>
          <a:solidFill>
            <a:srgbClr val="6DD9FF"/>
          </a:solidFill>
          <a:ln>
            <a:noFill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energy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resolution</a:t>
            </a:r>
            <a:r>
              <a:rPr lang="de-DE" sz="1600" dirty="0" smtClean="0">
                <a:sym typeface="Wingdings" charset="2"/>
              </a:rPr>
              <a:t> = 0.93 eV</a:t>
            </a: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smtClean="0">
                <a:sym typeface="Wingdings" charset="2"/>
              </a:rPr>
              <a:t>absolute </a:t>
            </a:r>
            <a:r>
              <a:rPr lang="de-DE" sz="1600" dirty="0" err="1" smtClean="0">
                <a:sym typeface="Wingdings" charset="2"/>
              </a:rPr>
              <a:t>energy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scale</a:t>
            </a:r>
            <a:r>
              <a:rPr lang="de-DE" sz="1600" dirty="0" smtClean="0">
                <a:sym typeface="Wingdings" charset="2"/>
              </a:rPr>
              <a:t>: ppm </a:t>
            </a:r>
            <a:r>
              <a:rPr lang="de-DE" sz="1600" dirty="0" err="1" smtClean="0">
                <a:sym typeface="Wingdings" charset="2"/>
              </a:rPr>
              <a:t>accuracy</a:t>
            </a:r>
            <a:endParaRPr lang="de-DE" sz="1600" dirty="0" smtClean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avoid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particle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storage</a:t>
            </a:r>
            <a:r>
              <a:rPr lang="de-DE" sz="1600" dirty="0" smtClean="0">
                <a:sym typeface="Wingdings" charset="2"/>
              </a:rPr>
              <a:t> in </a:t>
            </a:r>
            <a:r>
              <a:rPr lang="de-DE" sz="1600" dirty="0" err="1" smtClean="0">
                <a:sym typeface="Wingdings" charset="2"/>
              </a:rPr>
              <a:t>Penning-like</a:t>
            </a:r>
            <a:r>
              <a:rPr lang="de-DE" sz="1600" dirty="0" smtClean="0">
                <a:sym typeface="Wingdings" charset="2"/>
              </a:rPr>
              <a:t> traps </a:t>
            </a: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background</a:t>
            </a:r>
            <a:r>
              <a:rPr lang="de-DE" sz="1600" dirty="0" smtClean="0">
                <a:sym typeface="Wingdings" charset="2"/>
              </a:rPr>
              <a:t> rate &lt; 10</a:t>
            </a:r>
            <a:r>
              <a:rPr lang="de-DE" sz="1600" baseline="30000" dirty="0" smtClean="0">
                <a:sym typeface="Wingdings" charset="2"/>
              </a:rPr>
              <a:t>-2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cps</a:t>
            </a:r>
            <a:endParaRPr lang="de-DE" sz="1600" dirty="0">
              <a:sym typeface="Wingdings" charset="2"/>
            </a:endParaRPr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5076825" y="2851269"/>
            <a:ext cx="791319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5400000" sx="101000" sy="101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e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/s</a:t>
            </a:r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3244792" y="2863242"/>
            <a:ext cx="999969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5400000" sx="101000" sy="101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5</a:t>
            </a:r>
            <a:r>
              <a:rPr lang="de-DE" sz="1200" b="1" dirty="0" smtClean="0">
                <a:solidFill>
                  <a:srgbClr val="C00000"/>
                </a:solidFill>
                <a:ea typeface="MS PGothic" pitchFamily="34" charset="-128"/>
              </a:rPr>
              <a:t>·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e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/s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7596336" y="2863969"/>
            <a:ext cx="1121426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-2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…1 e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/s</a:t>
            </a:r>
          </a:p>
        </p:txBody>
      </p:sp>
      <p:sp>
        <p:nvSpPr>
          <p:cNvPr id="9312" name="Text Box 96"/>
          <p:cNvSpPr txBox="1">
            <a:spLocks noChangeArrowheads="1"/>
          </p:cNvSpPr>
          <p:nvPr/>
        </p:nvSpPr>
        <p:spPr bwMode="auto">
          <a:xfrm>
            <a:off x="926889" y="2851269"/>
            <a:ext cx="856356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11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e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/s</a:t>
            </a:r>
          </a:p>
        </p:txBody>
      </p:sp>
      <p:sp>
        <p:nvSpPr>
          <p:cNvPr id="105" name="Rechteck 104"/>
          <p:cNvSpPr/>
          <p:nvPr/>
        </p:nvSpPr>
        <p:spPr>
          <a:xfrm>
            <a:off x="4550734" y="908720"/>
            <a:ext cx="4485762" cy="54006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147613" y="4735578"/>
            <a:ext cx="8713663" cy="67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108301" y="4460602"/>
            <a:ext cx="7667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600" b="1" dirty="0">
                <a:effectLst/>
                <a:ea typeface="Helvetica" pitchFamily="34" charset="0"/>
                <a:cs typeface="Helvetica" pitchFamily="34" charset="0"/>
              </a:rPr>
              <a:t>~70 m</a:t>
            </a:r>
          </a:p>
        </p:txBody>
      </p:sp>
      <p:sp>
        <p:nvSpPr>
          <p:cNvPr id="108" name="Datumsplatzhalter 10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11" name="Fußzeilenplatzhalter 1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J. Wolf: The KATRIN Neutrino Mass Experiment                  NPB 2012, Shenzhen/China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323528" y="260648"/>
            <a:ext cx="720080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  <a:tab pos="5711788" algn="l"/>
              </a:tabLst>
            </a:pPr>
            <a:r>
              <a:rPr lang="en-GB" sz="2800" b="1" dirty="0" smtClean="0">
                <a:latin typeface="+mj-lt"/>
                <a:ea typeface="msmincho" charset="0"/>
                <a:cs typeface="msmincho" charset="0"/>
              </a:rPr>
              <a:t>KATRIN Setup and Requirements</a:t>
            </a:r>
            <a:endParaRPr lang="en-GB" sz="2800" b="1" dirty="0">
              <a:latin typeface="+mj-lt"/>
              <a:ea typeface="msmincho" charset="0"/>
              <a:cs typeface="msmincho" charset="0"/>
            </a:endParaRPr>
          </a:p>
        </p:txBody>
      </p:sp>
      <p:sp>
        <p:nvSpPr>
          <p:cNvPr id="9339" name="Rectangle 123"/>
          <p:cNvSpPr>
            <a:spLocks noChangeArrowheads="1"/>
          </p:cNvSpPr>
          <p:nvPr/>
        </p:nvSpPr>
        <p:spPr bwMode="auto">
          <a:xfrm>
            <a:off x="179388" y="932210"/>
            <a:ext cx="4392612" cy="3672408"/>
          </a:xfrm>
          <a:prstGeom prst="rect">
            <a:avLst/>
          </a:prstGeom>
          <a:gradFill flip="none" rotWithShape="1">
            <a:gsLst>
              <a:gs pos="0">
                <a:srgbClr val="336600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40" name="Rectangle 124"/>
          <p:cNvSpPr>
            <a:spLocks noChangeArrowheads="1"/>
          </p:cNvSpPr>
          <p:nvPr/>
        </p:nvSpPr>
        <p:spPr bwMode="auto">
          <a:xfrm>
            <a:off x="4572000" y="932210"/>
            <a:ext cx="4392613" cy="3672408"/>
          </a:xfrm>
          <a:prstGeom prst="rect">
            <a:avLst/>
          </a:prstGeom>
          <a:gradFill>
            <a:gsLst>
              <a:gs pos="0">
                <a:srgbClr val="5D43CB"/>
              </a:gs>
              <a:gs pos="100000">
                <a:srgbClr val="FFFFF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337" name="Picture 121" descr="Katrin_10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2924944"/>
            <a:ext cx="8856984" cy="1872208"/>
          </a:xfrm>
          <a:prstGeom prst="rect">
            <a:avLst/>
          </a:prstGeom>
          <a:noFill/>
        </p:spPr>
      </p:pic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147613" y="4735578"/>
            <a:ext cx="8713663" cy="67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1714500" y="4050928"/>
            <a:ext cx="0" cy="4667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H="1" flipV="1">
            <a:off x="2608263" y="1895102"/>
            <a:ext cx="19521" cy="1989435"/>
          </a:xfrm>
          <a:prstGeom prst="line">
            <a:avLst/>
          </a:prstGeom>
          <a:noFill/>
          <a:ln w="19050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5580112" y="1293440"/>
            <a:ext cx="2448271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main</a:t>
            </a:r>
            <a:r>
              <a:rPr lang="de-DE" sz="14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spectrometer</a:t>
            </a:r>
            <a:endParaRPr lang="de-DE" sz="1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8272661" y="2512641"/>
            <a:ext cx="3317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4" name="Oval 28"/>
          <p:cNvSpPr>
            <a:spLocks noChangeArrowheads="1"/>
          </p:cNvSpPr>
          <p:nvPr/>
        </p:nvSpPr>
        <p:spPr bwMode="auto">
          <a:xfrm>
            <a:off x="8172450" y="2447553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8208963" y="2255466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7968233" y="1293441"/>
            <a:ext cx="996255" cy="307975"/>
          </a:xfrm>
          <a:prstGeom prst="rect">
            <a:avLst/>
          </a:prstGeom>
          <a:solidFill>
            <a:srgbClr val="00B05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de-DE" sz="1400" b="1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detector</a:t>
            </a:r>
            <a:endParaRPr lang="de-DE" sz="1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47" name="Oval 31" descr="Kugeln"/>
          <p:cNvSpPr>
            <a:spLocks noChangeArrowheads="1"/>
          </p:cNvSpPr>
          <p:nvPr/>
        </p:nvSpPr>
        <p:spPr bwMode="auto">
          <a:xfrm>
            <a:off x="8755063" y="2026866"/>
            <a:ext cx="123825" cy="933450"/>
          </a:xfrm>
          <a:prstGeom prst="ellipse">
            <a:avLst/>
          </a:prstGeom>
          <a:pattFill prst="sphere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179512" y="1293441"/>
            <a:ext cx="648072" cy="307777"/>
          </a:xfrm>
          <a:prstGeom prst="rect">
            <a:avLst/>
          </a:prstGeom>
          <a:solidFill>
            <a:srgbClr val="E6FC18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CMS</a:t>
            </a:r>
            <a:endParaRPr lang="de-DE" sz="14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H="1">
            <a:off x="339154" y="2814711"/>
            <a:ext cx="0" cy="4217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5406620" y="2255466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4571999" y="1295028"/>
            <a:ext cx="1008113" cy="307777"/>
          </a:xfrm>
          <a:prstGeom prst="rect">
            <a:avLst/>
          </a:prstGeom>
          <a:solidFill>
            <a:srgbClr val="00B05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pre-spec</a:t>
            </a:r>
            <a:r>
              <a:rPr lang="de-DE" sz="1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.</a:t>
            </a:r>
            <a:endParaRPr lang="de-DE" sz="1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61" name="Freeform 45"/>
          <p:cNvSpPr>
            <a:spLocks/>
          </p:cNvSpPr>
          <p:nvPr/>
        </p:nvSpPr>
        <p:spPr bwMode="auto">
          <a:xfrm>
            <a:off x="4552305" y="2476128"/>
            <a:ext cx="736600" cy="1588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392" y="1"/>
              </a:cxn>
            </a:cxnLst>
            <a:rect l="0" t="0" r="r" b="b"/>
            <a:pathLst>
              <a:path w="1392" h="1">
                <a:moveTo>
                  <a:pt x="0" y="1"/>
                </a:moveTo>
                <a:cubicBezTo>
                  <a:pt x="585" y="0"/>
                  <a:pt x="1170" y="0"/>
                  <a:pt x="1392" y="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2" name="Freeform 46"/>
          <p:cNvSpPr>
            <a:spLocks/>
          </p:cNvSpPr>
          <p:nvPr/>
        </p:nvSpPr>
        <p:spPr bwMode="auto">
          <a:xfrm>
            <a:off x="4553893" y="2325316"/>
            <a:ext cx="736600" cy="120650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3" name="Freeform 47"/>
          <p:cNvSpPr>
            <a:spLocks/>
          </p:cNvSpPr>
          <p:nvPr/>
        </p:nvSpPr>
        <p:spPr bwMode="auto">
          <a:xfrm flipV="1">
            <a:off x="4552305" y="2512641"/>
            <a:ext cx="736600" cy="119062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4" name="Freeform 48"/>
          <p:cNvSpPr>
            <a:spLocks/>
          </p:cNvSpPr>
          <p:nvPr/>
        </p:nvSpPr>
        <p:spPr bwMode="auto">
          <a:xfrm>
            <a:off x="4552305" y="2212603"/>
            <a:ext cx="739775" cy="203200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5" name="Freeform 49"/>
          <p:cNvSpPr>
            <a:spLocks/>
          </p:cNvSpPr>
          <p:nvPr/>
        </p:nvSpPr>
        <p:spPr bwMode="auto">
          <a:xfrm flipV="1">
            <a:off x="4550718" y="2544391"/>
            <a:ext cx="739775" cy="207962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6" name="Oval 50"/>
          <p:cNvSpPr>
            <a:spLocks noChangeArrowheads="1"/>
          </p:cNvSpPr>
          <p:nvPr/>
        </p:nvSpPr>
        <p:spPr bwMode="auto">
          <a:xfrm>
            <a:off x="4733280" y="2149103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67" name="Oval 51"/>
          <p:cNvSpPr>
            <a:spLocks noChangeArrowheads="1"/>
          </p:cNvSpPr>
          <p:nvPr/>
        </p:nvSpPr>
        <p:spPr bwMode="auto">
          <a:xfrm>
            <a:off x="4647555" y="2403103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2614612" y="1295028"/>
            <a:ext cx="1957387" cy="304800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/>
            <a:r>
              <a:rPr lang="de-DE" sz="14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pumping</a:t>
            </a:r>
            <a:r>
              <a:rPr lang="de-DE" sz="14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section</a:t>
            </a:r>
            <a:endParaRPr lang="de-DE" sz="14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274" name="Line 58"/>
          <p:cNvSpPr>
            <a:spLocks noChangeShapeType="1"/>
          </p:cNvSpPr>
          <p:nvPr/>
        </p:nvSpPr>
        <p:spPr bwMode="auto">
          <a:xfrm>
            <a:off x="3635896" y="2516386"/>
            <a:ext cx="3317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3618480" y="2228354"/>
            <a:ext cx="31451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sp>
        <p:nvSpPr>
          <p:cNvPr id="9282" name="Line 66"/>
          <p:cNvSpPr>
            <a:spLocks noChangeShapeType="1"/>
          </p:cNvSpPr>
          <p:nvPr/>
        </p:nvSpPr>
        <p:spPr bwMode="auto">
          <a:xfrm>
            <a:off x="2286000" y="2503116"/>
            <a:ext cx="333375" cy="0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3" name="Line 67"/>
          <p:cNvSpPr>
            <a:spLocks noChangeShapeType="1"/>
          </p:cNvSpPr>
          <p:nvPr/>
        </p:nvSpPr>
        <p:spPr bwMode="auto">
          <a:xfrm flipV="1">
            <a:off x="1714500" y="4050928"/>
            <a:ext cx="0" cy="4667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4" name="Line 68"/>
          <p:cNvSpPr>
            <a:spLocks noChangeShapeType="1"/>
          </p:cNvSpPr>
          <p:nvPr/>
        </p:nvSpPr>
        <p:spPr bwMode="auto">
          <a:xfrm>
            <a:off x="2179638" y="1883991"/>
            <a:ext cx="88900" cy="0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5" name="Line 69"/>
          <p:cNvSpPr>
            <a:spLocks noChangeShapeType="1"/>
          </p:cNvSpPr>
          <p:nvPr/>
        </p:nvSpPr>
        <p:spPr bwMode="auto">
          <a:xfrm flipV="1">
            <a:off x="838200" y="1934791"/>
            <a:ext cx="17463" cy="2000250"/>
          </a:xfrm>
          <a:prstGeom prst="line">
            <a:avLst/>
          </a:prstGeom>
          <a:noFill/>
          <a:ln w="19050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6" name="Line 70"/>
          <p:cNvSpPr>
            <a:spLocks noChangeShapeType="1"/>
          </p:cNvSpPr>
          <p:nvPr/>
        </p:nvSpPr>
        <p:spPr bwMode="auto">
          <a:xfrm>
            <a:off x="1700213" y="2647578"/>
            <a:ext cx="293687" cy="446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88" name="Text Box 72"/>
          <p:cNvSpPr txBox="1">
            <a:spLocks noChangeArrowheads="1"/>
          </p:cNvSpPr>
          <p:nvPr/>
        </p:nvSpPr>
        <p:spPr bwMode="auto">
          <a:xfrm>
            <a:off x="2187575" y="2299916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200" b="1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</a:t>
            </a:r>
            <a:r>
              <a:rPr lang="de-DE" sz="1600" b="1" baseline="3000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-</a:t>
            </a:r>
          </a:p>
        </p:txBody>
      </p:sp>
      <p:grpSp>
        <p:nvGrpSpPr>
          <p:cNvPr id="2" name="Gruppieren 110"/>
          <p:cNvGrpSpPr/>
          <p:nvPr/>
        </p:nvGrpSpPr>
        <p:grpSpPr>
          <a:xfrm>
            <a:off x="179512" y="2486408"/>
            <a:ext cx="287139" cy="330458"/>
            <a:chOff x="252413" y="4410075"/>
            <a:chExt cx="368300" cy="423863"/>
          </a:xfrm>
        </p:grpSpPr>
        <p:sp>
          <p:nvSpPr>
            <p:cNvPr id="9289" name="Oval 73"/>
            <p:cNvSpPr>
              <a:spLocks noChangeArrowheads="1"/>
            </p:cNvSpPr>
            <p:nvPr/>
          </p:nvSpPr>
          <p:spPr bwMode="auto">
            <a:xfrm>
              <a:off x="419100" y="44513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0" name="Oval 74"/>
            <p:cNvSpPr>
              <a:spLocks noChangeArrowheads="1"/>
            </p:cNvSpPr>
            <p:nvPr/>
          </p:nvSpPr>
          <p:spPr bwMode="auto">
            <a:xfrm>
              <a:off x="352425" y="45910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1" name="Oval 75"/>
            <p:cNvSpPr>
              <a:spLocks noChangeArrowheads="1"/>
            </p:cNvSpPr>
            <p:nvPr/>
          </p:nvSpPr>
          <p:spPr bwMode="auto">
            <a:xfrm>
              <a:off x="384175" y="4410075"/>
              <a:ext cx="198438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2" name="Oval 76"/>
            <p:cNvSpPr>
              <a:spLocks noChangeArrowheads="1"/>
            </p:cNvSpPr>
            <p:nvPr/>
          </p:nvSpPr>
          <p:spPr bwMode="auto">
            <a:xfrm>
              <a:off x="252413" y="4410075"/>
              <a:ext cx="198437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3" name="Oval 77"/>
            <p:cNvSpPr>
              <a:spLocks noChangeArrowheads="1"/>
            </p:cNvSpPr>
            <p:nvPr/>
          </p:nvSpPr>
          <p:spPr bwMode="auto">
            <a:xfrm>
              <a:off x="317500" y="4554538"/>
              <a:ext cx="200025" cy="21590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94" name="AutoShape 78"/>
          <p:cNvSpPr>
            <a:spLocks noChangeArrowheads="1"/>
          </p:cNvSpPr>
          <p:nvPr/>
        </p:nvSpPr>
        <p:spPr bwMode="auto">
          <a:xfrm>
            <a:off x="1109663" y="2272928"/>
            <a:ext cx="531812" cy="431800"/>
          </a:xfrm>
          <a:prstGeom prst="irregularSeal2">
            <a:avLst/>
          </a:prstGeom>
          <a:gradFill rotWithShape="1">
            <a:gsLst>
              <a:gs pos="0">
                <a:srgbClr val="FFFF99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5" name="Text Box 79"/>
          <p:cNvSpPr txBox="1">
            <a:spLocks noChangeArrowheads="1"/>
          </p:cNvSpPr>
          <p:nvPr/>
        </p:nvSpPr>
        <p:spPr bwMode="auto">
          <a:xfrm>
            <a:off x="941633" y="1783978"/>
            <a:ext cx="901209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MS PGothic" pitchFamily="34" charset="-128"/>
              </a:rPr>
              <a:t>Tritium</a:t>
            </a:r>
          </a:p>
          <a:p>
            <a:pPr algn="ctr" eaLnBrk="0" hangingPunct="0"/>
            <a:r>
              <a:rPr lang="el-GR" sz="1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MS PGothic" pitchFamily="34" charset="-128"/>
              </a:rPr>
              <a:t>β</a:t>
            </a:r>
            <a:r>
              <a:rPr lang="de-DE" sz="14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MS PGothic" pitchFamily="34" charset="-128"/>
              </a:rPr>
              <a:t>- </a:t>
            </a:r>
            <a:r>
              <a:rPr lang="de-DE" sz="1400" b="1" dirty="0" err="1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decay</a:t>
            </a:r>
            <a:endParaRPr lang="el-GR" sz="1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</p:txBody>
      </p:sp>
      <p:sp>
        <p:nvSpPr>
          <p:cNvPr id="9296" name="Line 80"/>
          <p:cNvSpPr>
            <a:spLocks noChangeShapeType="1"/>
          </p:cNvSpPr>
          <p:nvPr/>
        </p:nvSpPr>
        <p:spPr bwMode="auto">
          <a:xfrm flipV="1">
            <a:off x="1703388" y="2161803"/>
            <a:ext cx="401637" cy="2428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97" name="Line 81"/>
          <p:cNvSpPr>
            <a:spLocks noChangeShapeType="1"/>
          </p:cNvSpPr>
          <p:nvPr/>
        </p:nvSpPr>
        <p:spPr bwMode="auto">
          <a:xfrm>
            <a:off x="1681163" y="2515816"/>
            <a:ext cx="395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98" name="Oval 82"/>
          <p:cNvSpPr>
            <a:spLocks noChangeArrowheads="1"/>
          </p:cNvSpPr>
          <p:nvPr/>
        </p:nvSpPr>
        <p:spPr bwMode="auto">
          <a:xfrm>
            <a:off x="2389188" y="1922091"/>
            <a:ext cx="131762" cy="1428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99" name="Object 83"/>
          <p:cNvGraphicFramePr>
            <a:graphicFrameLocks noChangeAspect="1"/>
          </p:cNvGraphicFramePr>
          <p:nvPr/>
        </p:nvGraphicFramePr>
        <p:xfrm>
          <a:off x="2170113" y="1842716"/>
          <a:ext cx="223837" cy="277812"/>
        </p:xfrm>
        <a:graphic>
          <a:graphicData uri="http://schemas.openxmlformats.org/presentationml/2006/ole">
            <p:oleObj spid="_x0000_s272386" name="Equation" r:id="rId5" imgW="164880" imgH="190440" progId="Equation.3">
              <p:embed/>
            </p:oleObj>
          </a:graphicData>
        </a:graphic>
      </p:graphicFrame>
      <p:sp>
        <p:nvSpPr>
          <p:cNvPr id="9302" name="Freeform 86"/>
          <p:cNvSpPr>
            <a:spLocks/>
          </p:cNvSpPr>
          <p:nvPr/>
        </p:nvSpPr>
        <p:spPr bwMode="auto">
          <a:xfrm>
            <a:off x="5838825" y="2507878"/>
            <a:ext cx="2038350" cy="1588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392" y="1"/>
              </a:cxn>
            </a:cxnLst>
            <a:rect l="0" t="0" r="r" b="b"/>
            <a:pathLst>
              <a:path w="1392" h="1">
                <a:moveTo>
                  <a:pt x="0" y="1"/>
                </a:moveTo>
                <a:cubicBezTo>
                  <a:pt x="585" y="0"/>
                  <a:pt x="1170" y="0"/>
                  <a:pt x="1392" y="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3" name="Freeform 87"/>
          <p:cNvSpPr>
            <a:spLocks/>
          </p:cNvSpPr>
          <p:nvPr/>
        </p:nvSpPr>
        <p:spPr bwMode="auto">
          <a:xfrm>
            <a:off x="5840413" y="2193553"/>
            <a:ext cx="2039937" cy="249238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4" name="Freeform 88"/>
          <p:cNvSpPr>
            <a:spLocks/>
          </p:cNvSpPr>
          <p:nvPr/>
        </p:nvSpPr>
        <p:spPr bwMode="auto">
          <a:xfrm flipV="1">
            <a:off x="5838825" y="2580903"/>
            <a:ext cx="2038350" cy="249238"/>
          </a:xfrm>
          <a:custGeom>
            <a:avLst/>
            <a:gdLst/>
            <a:ahLst/>
            <a:cxnLst>
              <a:cxn ang="0">
                <a:pos x="0" y="151"/>
              </a:cxn>
              <a:cxn ang="0">
                <a:pos x="702" y="1"/>
              </a:cxn>
              <a:cxn ang="0">
                <a:pos x="1392" y="157"/>
              </a:cxn>
            </a:cxnLst>
            <a:rect l="0" t="0" r="r" b="b"/>
            <a:pathLst>
              <a:path w="1392" h="157">
                <a:moveTo>
                  <a:pt x="0" y="151"/>
                </a:moveTo>
                <a:cubicBezTo>
                  <a:pt x="235" y="75"/>
                  <a:pt x="470" y="0"/>
                  <a:pt x="702" y="1"/>
                </a:cubicBezTo>
                <a:cubicBezTo>
                  <a:pt x="934" y="2"/>
                  <a:pt x="1163" y="79"/>
                  <a:pt x="1392" y="157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5" name="Freeform 89"/>
          <p:cNvSpPr>
            <a:spLocks/>
          </p:cNvSpPr>
          <p:nvPr/>
        </p:nvSpPr>
        <p:spPr bwMode="auto">
          <a:xfrm>
            <a:off x="5838825" y="2026866"/>
            <a:ext cx="2047875" cy="354012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6" name="Freeform 90"/>
          <p:cNvSpPr>
            <a:spLocks/>
          </p:cNvSpPr>
          <p:nvPr/>
        </p:nvSpPr>
        <p:spPr bwMode="auto">
          <a:xfrm flipV="1">
            <a:off x="5835650" y="2647578"/>
            <a:ext cx="2047875" cy="354013"/>
          </a:xfrm>
          <a:custGeom>
            <a:avLst/>
            <a:gdLst/>
            <a:ahLst/>
            <a:cxnLst>
              <a:cxn ang="0">
                <a:pos x="0" y="220"/>
              </a:cxn>
              <a:cxn ang="0">
                <a:pos x="687" y="1"/>
              </a:cxn>
              <a:cxn ang="0">
                <a:pos x="1398" y="223"/>
              </a:cxn>
            </a:cxnLst>
            <a:rect l="0" t="0" r="r" b="b"/>
            <a:pathLst>
              <a:path w="1398" h="223">
                <a:moveTo>
                  <a:pt x="0" y="220"/>
                </a:moveTo>
                <a:cubicBezTo>
                  <a:pt x="227" y="110"/>
                  <a:pt x="454" y="0"/>
                  <a:pt x="687" y="1"/>
                </a:cubicBezTo>
                <a:cubicBezTo>
                  <a:pt x="920" y="2"/>
                  <a:pt x="1159" y="112"/>
                  <a:pt x="1398" y="223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07" name="Oval 91"/>
          <p:cNvSpPr>
            <a:spLocks noChangeArrowheads="1"/>
          </p:cNvSpPr>
          <p:nvPr/>
        </p:nvSpPr>
        <p:spPr bwMode="auto">
          <a:xfrm>
            <a:off x="6169025" y="2444378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8" name="Oval 92"/>
          <p:cNvSpPr>
            <a:spLocks noChangeArrowheads="1"/>
          </p:cNvSpPr>
          <p:nvPr/>
        </p:nvSpPr>
        <p:spPr bwMode="auto">
          <a:xfrm>
            <a:off x="6284913" y="2217366"/>
            <a:ext cx="13176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9" name="Oval 93"/>
          <p:cNvSpPr>
            <a:spLocks noChangeArrowheads="1"/>
          </p:cNvSpPr>
          <p:nvPr/>
        </p:nvSpPr>
        <p:spPr bwMode="auto">
          <a:xfrm>
            <a:off x="6448425" y="2010991"/>
            <a:ext cx="133350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0" name="Line 94"/>
          <p:cNvSpPr>
            <a:spLocks noChangeShapeType="1"/>
          </p:cNvSpPr>
          <p:nvPr/>
        </p:nvSpPr>
        <p:spPr bwMode="auto">
          <a:xfrm>
            <a:off x="5437684" y="2509940"/>
            <a:ext cx="3317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1" name="Oval 95"/>
          <p:cNvSpPr>
            <a:spLocks noChangeArrowheads="1"/>
          </p:cNvSpPr>
          <p:nvPr/>
        </p:nvSpPr>
        <p:spPr bwMode="auto">
          <a:xfrm>
            <a:off x="5346866" y="2438028"/>
            <a:ext cx="13176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4" name="Text Box 98"/>
          <p:cNvSpPr txBox="1">
            <a:spLocks noChangeArrowheads="1"/>
          </p:cNvSpPr>
          <p:nvPr/>
        </p:nvSpPr>
        <p:spPr bwMode="auto">
          <a:xfrm>
            <a:off x="2195736" y="3203203"/>
            <a:ext cx="5000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He</a:t>
            </a:r>
          </a:p>
        </p:txBody>
      </p: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1979712" y="3100636"/>
            <a:ext cx="288032" cy="330062"/>
            <a:chOff x="1404" y="2507"/>
            <a:chExt cx="252" cy="267"/>
          </a:xfrm>
        </p:grpSpPr>
        <p:sp>
          <p:nvSpPr>
            <p:cNvPr id="9316" name="Oval 100"/>
            <p:cNvSpPr>
              <a:spLocks noChangeArrowheads="1"/>
            </p:cNvSpPr>
            <p:nvPr/>
          </p:nvSpPr>
          <p:spPr bwMode="auto">
            <a:xfrm>
              <a:off x="1518" y="2533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Oval 101"/>
            <p:cNvSpPr>
              <a:spLocks noChangeArrowheads="1"/>
            </p:cNvSpPr>
            <p:nvPr/>
          </p:nvSpPr>
          <p:spPr bwMode="auto">
            <a:xfrm>
              <a:off x="1472" y="2621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Oval 102"/>
            <p:cNvSpPr>
              <a:spLocks noChangeArrowheads="1"/>
            </p:cNvSpPr>
            <p:nvPr/>
          </p:nvSpPr>
          <p:spPr bwMode="auto">
            <a:xfrm>
              <a:off x="149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" name="Oval 103"/>
            <p:cNvSpPr>
              <a:spLocks noChangeArrowheads="1"/>
            </p:cNvSpPr>
            <p:nvPr/>
          </p:nvSpPr>
          <p:spPr bwMode="auto">
            <a:xfrm>
              <a:off x="140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" name="Oval 104"/>
            <p:cNvSpPr>
              <a:spLocks noChangeArrowheads="1"/>
            </p:cNvSpPr>
            <p:nvPr/>
          </p:nvSpPr>
          <p:spPr bwMode="auto">
            <a:xfrm>
              <a:off x="1449" y="259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1" name="Text Box 105"/>
          <p:cNvSpPr txBox="1">
            <a:spLocks noChangeArrowheads="1"/>
          </p:cNvSpPr>
          <p:nvPr/>
        </p:nvSpPr>
        <p:spPr bwMode="auto">
          <a:xfrm>
            <a:off x="827584" y="1293441"/>
            <a:ext cx="1815604" cy="304800"/>
          </a:xfrm>
          <a:prstGeom prst="rect">
            <a:avLst/>
          </a:prstGeom>
          <a:solidFill>
            <a:srgbClr val="5D43CB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400" b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Helvetica" pitchFamily="34" charset="0"/>
                <a:cs typeface="Helvetica" pitchFamily="34" charset="0"/>
              </a:rPr>
              <a:t>source (WGTS) </a:t>
            </a:r>
            <a:endParaRPr lang="de-DE" sz="1600" b="1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9327" name="Line 111"/>
          <p:cNvSpPr>
            <a:spLocks noChangeShapeType="1"/>
          </p:cNvSpPr>
          <p:nvPr/>
        </p:nvSpPr>
        <p:spPr bwMode="auto">
          <a:xfrm>
            <a:off x="2198688" y="1910978"/>
            <a:ext cx="1317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8" name="Text Box 112"/>
          <p:cNvSpPr txBox="1">
            <a:spLocks noChangeArrowheads="1"/>
          </p:cNvSpPr>
          <p:nvPr/>
        </p:nvSpPr>
        <p:spPr bwMode="auto">
          <a:xfrm>
            <a:off x="363637" y="2228354"/>
            <a:ext cx="4413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He</a:t>
            </a:r>
          </a:p>
        </p:txBody>
      </p:sp>
      <p:sp>
        <p:nvSpPr>
          <p:cNvPr id="9329" name="Text Box 113"/>
          <p:cNvSpPr txBox="1">
            <a:spLocks noChangeArrowheads="1"/>
          </p:cNvSpPr>
          <p:nvPr/>
        </p:nvSpPr>
        <p:spPr bwMode="auto">
          <a:xfrm>
            <a:off x="3081338" y="2230945"/>
            <a:ext cx="4413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He</a:t>
            </a:r>
          </a:p>
        </p:txBody>
      </p:sp>
      <p:sp>
        <p:nvSpPr>
          <p:cNvPr id="9330" name="Text Box 114"/>
          <p:cNvSpPr txBox="1">
            <a:spLocks noChangeArrowheads="1"/>
          </p:cNvSpPr>
          <p:nvPr/>
        </p:nvSpPr>
        <p:spPr bwMode="auto">
          <a:xfrm>
            <a:off x="364273" y="2580779"/>
            <a:ext cx="35718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</a:t>
            </a:r>
          </a:p>
        </p:txBody>
      </p:sp>
      <p:sp>
        <p:nvSpPr>
          <p:cNvPr id="9331" name="Text Box 115"/>
          <p:cNvSpPr txBox="1">
            <a:spLocks noChangeArrowheads="1"/>
          </p:cNvSpPr>
          <p:nvPr/>
        </p:nvSpPr>
        <p:spPr bwMode="auto">
          <a:xfrm>
            <a:off x="3089980" y="2482266"/>
            <a:ext cx="357188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</a:t>
            </a:r>
          </a:p>
        </p:txBody>
      </p:sp>
      <p:sp>
        <p:nvSpPr>
          <p:cNvPr id="9338" name="Text Box 122"/>
          <p:cNvSpPr txBox="1">
            <a:spLocks noChangeArrowheads="1"/>
          </p:cNvSpPr>
          <p:nvPr/>
        </p:nvSpPr>
        <p:spPr bwMode="auto">
          <a:xfrm>
            <a:off x="168879" y="876860"/>
            <a:ext cx="89066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source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transport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section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(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tritium</a:t>
            </a:r>
            <a:r>
              <a:rPr lang="de-DE" sz="20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)   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spectrometer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detector</a:t>
            </a:r>
            <a:r>
              <a:rPr lang="de-DE" sz="2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section</a:t>
            </a:r>
            <a:endParaRPr lang="de-DE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341" name="Line 125"/>
          <p:cNvSpPr>
            <a:spLocks noChangeShapeType="1"/>
          </p:cNvSpPr>
          <p:nvPr/>
        </p:nvSpPr>
        <p:spPr bwMode="auto">
          <a:xfrm flipH="1">
            <a:off x="696913" y="2653928"/>
            <a:ext cx="293687" cy="446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2" name="Line 126"/>
          <p:cNvSpPr>
            <a:spLocks noChangeShapeType="1"/>
          </p:cNvSpPr>
          <p:nvPr/>
        </p:nvSpPr>
        <p:spPr bwMode="auto">
          <a:xfrm flipH="1" flipV="1">
            <a:off x="700088" y="2168153"/>
            <a:ext cx="401637" cy="2428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3" name="Line 127"/>
          <p:cNvSpPr>
            <a:spLocks noChangeShapeType="1"/>
          </p:cNvSpPr>
          <p:nvPr/>
        </p:nvSpPr>
        <p:spPr bwMode="auto">
          <a:xfrm flipH="1">
            <a:off x="677863" y="2522166"/>
            <a:ext cx="395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44" name="Line 128"/>
          <p:cNvSpPr>
            <a:spLocks noChangeShapeType="1"/>
          </p:cNvSpPr>
          <p:nvPr/>
        </p:nvSpPr>
        <p:spPr bwMode="auto">
          <a:xfrm flipH="1">
            <a:off x="2992586" y="2841823"/>
            <a:ext cx="0" cy="3946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uppieren 112"/>
          <p:cNvGrpSpPr/>
          <p:nvPr/>
        </p:nvGrpSpPr>
        <p:grpSpPr>
          <a:xfrm>
            <a:off x="2831053" y="2473960"/>
            <a:ext cx="287139" cy="330458"/>
            <a:chOff x="252413" y="4410075"/>
            <a:chExt cx="368300" cy="423863"/>
          </a:xfrm>
        </p:grpSpPr>
        <p:sp>
          <p:nvSpPr>
            <p:cNvPr id="114" name="Oval 73"/>
            <p:cNvSpPr>
              <a:spLocks noChangeArrowheads="1"/>
            </p:cNvSpPr>
            <p:nvPr/>
          </p:nvSpPr>
          <p:spPr bwMode="auto">
            <a:xfrm>
              <a:off x="419100" y="44513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74"/>
            <p:cNvSpPr>
              <a:spLocks noChangeArrowheads="1"/>
            </p:cNvSpPr>
            <p:nvPr/>
          </p:nvSpPr>
          <p:spPr bwMode="auto">
            <a:xfrm>
              <a:off x="352425" y="4591050"/>
              <a:ext cx="201613" cy="24288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75"/>
            <p:cNvSpPr>
              <a:spLocks noChangeArrowheads="1"/>
            </p:cNvSpPr>
            <p:nvPr/>
          </p:nvSpPr>
          <p:spPr bwMode="auto">
            <a:xfrm>
              <a:off x="384175" y="4410075"/>
              <a:ext cx="198438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76"/>
            <p:cNvSpPr>
              <a:spLocks noChangeArrowheads="1"/>
            </p:cNvSpPr>
            <p:nvPr/>
          </p:nvSpPr>
          <p:spPr bwMode="auto">
            <a:xfrm>
              <a:off x="252413" y="4410075"/>
              <a:ext cx="198437" cy="215900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77"/>
            <p:cNvSpPr>
              <a:spLocks noChangeArrowheads="1"/>
            </p:cNvSpPr>
            <p:nvPr/>
          </p:nvSpPr>
          <p:spPr bwMode="auto">
            <a:xfrm>
              <a:off x="317500" y="4554538"/>
              <a:ext cx="200025" cy="21590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99"/>
          <p:cNvGrpSpPr>
            <a:grpSpLocks/>
          </p:cNvGrpSpPr>
          <p:nvPr/>
        </p:nvGrpSpPr>
        <p:grpSpPr bwMode="auto">
          <a:xfrm>
            <a:off x="2843808" y="2152204"/>
            <a:ext cx="288032" cy="330062"/>
            <a:chOff x="1404" y="2507"/>
            <a:chExt cx="252" cy="267"/>
          </a:xfrm>
        </p:grpSpPr>
        <p:sp>
          <p:nvSpPr>
            <p:cNvPr id="120" name="Oval 100"/>
            <p:cNvSpPr>
              <a:spLocks noChangeArrowheads="1"/>
            </p:cNvSpPr>
            <p:nvPr/>
          </p:nvSpPr>
          <p:spPr bwMode="auto">
            <a:xfrm>
              <a:off x="1518" y="2533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01"/>
            <p:cNvSpPr>
              <a:spLocks noChangeArrowheads="1"/>
            </p:cNvSpPr>
            <p:nvPr/>
          </p:nvSpPr>
          <p:spPr bwMode="auto">
            <a:xfrm>
              <a:off x="1472" y="2621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02"/>
            <p:cNvSpPr>
              <a:spLocks noChangeArrowheads="1"/>
            </p:cNvSpPr>
            <p:nvPr/>
          </p:nvSpPr>
          <p:spPr bwMode="auto">
            <a:xfrm>
              <a:off x="149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03"/>
            <p:cNvSpPr>
              <a:spLocks noChangeArrowheads="1"/>
            </p:cNvSpPr>
            <p:nvPr/>
          </p:nvSpPr>
          <p:spPr bwMode="auto">
            <a:xfrm>
              <a:off x="140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04"/>
            <p:cNvSpPr>
              <a:spLocks noChangeArrowheads="1"/>
            </p:cNvSpPr>
            <p:nvPr/>
          </p:nvSpPr>
          <p:spPr bwMode="auto">
            <a:xfrm>
              <a:off x="1449" y="259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179512" y="2156346"/>
            <a:ext cx="288032" cy="330062"/>
            <a:chOff x="1404" y="2507"/>
            <a:chExt cx="252" cy="267"/>
          </a:xfrm>
        </p:grpSpPr>
        <p:sp>
          <p:nvSpPr>
            <p:cNvPr id="126" name="Oval 100"/>
            <p:cNvSpPr>
              <a:spLocks noChangeArrowheads="1"/>
            </p:cNvSpPr>
            <p:nvPr/>
          </p:nvSpPr>
          <p:spPr bwMode="auto">
            <a:xfrm>
              <a:off x="1518" y="2533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01"/>
            <p:cNvSpPr>
              <a:spLocks noChangeArrowheads="1"/>
            </p:cNvSpPr>
            <p:nvPr/>
          </p:nvSpPr>
          <p:spPr bwMode="auto">
            <a:xfrm>
              <a:off x="1472" y="2621"/>
              <a:ext cx="138" cy="153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02"/>
            <p:cNvSpPr>
              <a:spLocks noChangeArrowheads="1"/>
            </p:cNvSpPr>
            <p:nvPr/>
          </p:nvSpPr>
          <p:spPr bwMode="auto">
            <a:xfrm>
              <a:off x="149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03"/>
            <p:cNvSpPr>
              <a:spLocks noChangeArrowheads="1"/>
            </p:cNvSpPr>
            <p:nvPr/>
          </p:nvSpPr>
          <p:spPr bwMode="auto">
            <a:xfrm>
              <a:off x="1404" y="2507"/>
              <a:ext cx="136" cy="136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04"/>
            <p:cNvSpPr>
              <a:spLocks noChangeArrowheads="1"/>
            </p:cNvSpPr>
            <p:nvPr/>
          </p:nvSpPr>
          <p:spPr bwMode="auto">
            <a:xfrm>
              <a:off x="1449" y="259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72" name="Oval 56"/>
          <p:cNvSpPr>
            <a:spLocks noChangeArrowheads="1"/>
          </p:cNvSpPr>
          <p:nvPr/>
        </p:nvSpPr>
        <p:spPr bwMode="auto">
          <a:xfrm>
            <a:off x="3551238" y="2445519"/>
            <a:ext cx="131762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Line 58"/>
          <p:cNvSpPr>
            <a:spLocks noChangeShapeType="1"/>
          </p:cNvSpPr>
          <p:nvPr/>
        </p:nvSpPr>
        <p:spPr bwMode="auto">
          <a:xfrm>
            <a:off x="2195736" y="2530034"/>
            <a:ext cx="3317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3" name="Oval 97"/>
          <p:cNvSpPr>
            <a:spLocks noChangeArrowheads="1"/>
          </p:cNvSpPr>
          <p:nvPr/>
        </p:nvSpPr>
        <p:spPr bwMode="auto">
          <a:xfrm>
            <a:off x="2124075" y="2458666"/>
            <a:ext cx="131763" cy="1428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108301" y="4460602"/>
            <a:ext cx="7667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de-DE" sz="1600" b="1" dirty="0">
                <a:effectLst/>
                <a:ea typeface="Helvetica" pitchFamily="34" charset="0"/>
                <a:cs typeface="Helvetica" pitchFamily="34" charset="0"/>
              </a:rPr>
              <a:t>~70 m</a:t>
            </a:r>
          </a:p>
        </p:txBody>
      </p:sp>
      <p:sp>
        <p:nvSpPr>
          <p:cNvPr id="133" name="Textfeld 62"/>
          <p:cNvSpPr txBox="1">
            <a:spLocks noChangeArrowheads="1"/>
          </p:cNvSpPr>
          <p:nvPr/>
        </p:nvSpPr>
        <p:spPr bwMode="auto">
          <a:xfrm>
            <a:off x="298937" y="4837759"/>
            <a:ext cx="4190422" cy="1410186"/>
          </a:xfrm>
          <a:prstGeom prst="rect">
            <a:avLst/>
          </a:prstGeom>
          <a:solidFill>
            <a:srgbClr val="ADFFA7"/>
          </a:solidFill>
          <a:ln>
            <a:noFill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5749" tIns="37874" rIns="75749" bIns="37874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smtClean="0">
                <a:sym typeface="Wingdings" charset="2"/>
              </a:rPr>
              <a:t>&lt;10</a:t>
            </a:r>
            <a:r>
              <a:rPr lang="de-DE" sz="1600" b="1" baseline="30000" dirty="0" smtClean="0">
                <a:sym typeface="Wingdings" charset="2"/>
              </a:rPr>
              <a:t>-3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stability</a:t>
            </a:r>
            <a:r>
              <a:rPr lang="de-DE" sz="1600" dirty="0">
                <a:sym typeface="Wingdings" charset="2"/>
              </a:rPr>
              <a:t> of </a:t>
            </a:r>
            <a:r>
              <a:rPr lang="de-DE" sz="1600" dirty="0" err="1">
                <a:sym typeface="Wingdings" charset="2"/>
              </a:rPr>
              <a:t>tritium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column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density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b="1" dirty="0" err="1">
                <a:latin typeface="Symbol" charset="2"/>
                <a:sym typeface="Wingdings" charset="2"/>
              </a:rPr>
              <a:t>r</a:t>
            </a:r>
            <a:r>
              <a:rPr lang="de-DE" sz="1600" dirty="0" err="1">
                <a:sym typeface="Wingdings" charset="2"/>
              </a:rPr>
              <a:t>d</a:t>
            </a:r>
            <a:endParaRPr lang="de-DE" sz="1600" dirty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tritium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suppression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factor</a:t>
            </a:r>
            <a:r>
              <a:rPr lang="de-DE" sz="1600" dirty="0" smtClean="0">
                <a:sym typeface="Wingdings" charset="2"/>
              </a:rPr>
              <a:t> &gt;10</a:t>
            </a:r>
            <a:r>
              <a:rPr lang="de-DE" sz="1600" b="1" baseline="30000" dirty="0" smtClean="0">
                <a:sym typeface="Wingdings" charset="2"/>
              </a:rPr>
              <a:t>14</a:t>
            </a:r>
            <a:endParaRPr lang="de-DE" sz="1600" b="1" baseline="30000" dirty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effective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>
                <a:sym typeface="Wingdings" charset="2"/>
              </a:rPr>
              <a:t>removal </a:t>
            </a:r>
            <a:r>
              <a:rPr lang="de-DE" sz="1600" dirty="0" err="1">
                <a:sym typeface="Wingdings" charset="2"/>
              </a:rPr>
              <a:t>of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ions</a:t>
            </a:r>
            <a:r>
              <a:rPr lang="de-DE" sz="1600" dirty="0" smtClean="0">
                <a:sym typeface="Wingdings" charset="2"/>
              </a:rPr>
              <a:t> (R = 10</a:t>
            </a:r>
            <a:r>
              <a:rPr lang="de-DE" sz="1600" baseline="30000" dirty="0" smtClean="0">
                <a:sym typeface="Wingdings" charset="2"/>
              </a:rPr>
              <a:t>8</a:t>
            </a:r>
            <a:r>
              <a:rPr lang="de-DE" sz="1600" dirty="0" smtClean="0">
                <a:sym typeface="Wingdings" charset="2"/>
              </a:rPr>
              <a:t>)</a:t>
            </a:r>
            <a:endParaRPr lang="de-DE" sz="1600" dirty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fully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adiabatic</a:t>
            </a:r>
            <a:r>
              <a:rPr lang="de-DE" sz="1600" dirty="0">
                <a:sym typeface="Wingdings" charset="2"/>
              </a:rPr>
              <a:t> (</a:t>
            </a:r>
            <a:r>
              <a:rPr lang="de-DE" sz="1600" dirty="0" err="1" smtClean="0">
                <a:sym typeface="Wingdings" charset="2"/>
              </a:rPr>
              <a:t>meV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scale</a:t>
            </a:r>
            <a:r>
              <a:rPr lang="de-DE" sz="1600" dirty="0" smtClean="0">
                <a:sym typeface="Wingdings" charset="2"/>
              </a:rPr>
              <a:t>) </a:t>
            </a:r>
            <a:r>
              <a:rPr lang="de-DE" sz="1600" dirty="0" err="1">
                <a:sym typeface="Wingdings" charset="2"/>
              </a:rPr>
              <a:t>transport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err="1">
                <a:sym typeface="Wingdings" charset="2"/>
              </a:rPr>
              <a:t>of</a:t>
            </a:r>
            <a:r>
              <a:rPr lang="de-DE" sz="1600" dirty="0">
                <a:sym typeface="Wingdings" charset="2"/>
              </a:rPr>
              <a:t> </a:t>
            </a:r>
            <a:r>
              <a:rPr lang="de-DE" sz="1600" dirty="0" smtClean="0">
                <a:sym typeface="Wingdings" charset="2"/>
              </a:rPr>
              <a:t>e</a:t>
            </a:r>
            <a:r>
              <a:rPr lang="de-DE" sz="1600" baseline="30000" dirty="0" smtClean="0">
                <a:sym typeface="Wingdings" charset="2"/>
              </a:rPr>
              <a:t>-</a:t>
            </a:r>
            <a:endParaRPr lang="de-DE" sz="1600" baseline="30000" dirty="0">
              <a:sym typeface="Wingdings" charset="2"/>
            </a:endParaRPr>
          </a:p>
        </p:txBody>
      </p:sp>
      <p:sp>
        <p:nvSpPr>
          <p:cNvPr id="135" name="Textfeld 62"/>
          <p:cNvSpPr txBox="1">
            <a:spLocks noChangeArrowheads="1"/>
          </p:cNvSpPr>
          <p:nvPr/>
        </p:nvSpPr>
        <p:spPr bwMode="auto">
          <a:xfrm>
            <a:off x="4635815" y="4827126"/>
            <a:ext cx="4256665" cy="1410186"/>
          </a:xfrm>
          <a:prstGeom prst="rect">
            <a:avLst/>
          </a:prstGeom>
          <a:solidFill>
            <a:srgbClr val="6DD9FF"/>
          </a:solidFill>
          <a:ln>
            <a:noFill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energy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resolution</a:t>
            </a:r>
            <a:r>
              <a:rPr lang="de-DE" sz="1600" dirty="0" smtClean="0">
                <a:sym typeface="Wingdings" charset="2"/>
              </a:rPr>
              <a:t> = 0.93 eV</a:t>
            </a: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smtClean="0">
                <a:sym typeface="Wingdings" charset="2"/>
              </a:rPr>
              <a:t>absolute </a:t>
            </a:r>
            <a:r>
              <a:rPr lang="de-DE" sz="1600" dirty="0" err="1" smtClean="0">
                <a:sym typeface="Wingdings" charset="2"/>
              </a:rPr>
              <a:t>energy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scale</a:t>
            </a:r>
            <a:r>
              <a:rPr lang="de-DE" sz="1600" dirty="0" smtClean="0">
                <a:sym typeface="Wingdings" charset="2"/>
              </a:rPr>
              <a:t>: ppm </a:t>
            </a:r>
            <a:r>
              <a:rPr lang="de-DE" sz="1600" dirty="0" err="1" smtClean="0">
                <a:sym typeface="Wingdings" charset="2"/>
              </a:rPr>
              <a:t>accuracy</a:t>
            </a:r>
            <a:endParaRPr lang="de-DE" sz="1600" dirty="0" smtClean="0">
              <a:sym typeface="Wingdings" charset="2"/>
            </a:endParaRP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avoid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particle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storage</a:t>
            </a:r>
            <a:r>
              <a:rPr lang="de-DE" sz="1600" dirty="0" smtClean="0">
                <a:sym typeface="Wingdings" charset="2"/>
              </a:rPr>
              <a:t> in </a:t>
            </a:r>
            <a:r>
              <a:rPr lang="de-DE" sz="1600" dirty="0" err="1" smtClean="0">
                <a:sym typeface="Wingdings" charset="2"/>
              </a:rPr>
              <a:t>Penning-like</a:t>
            </a:r>
            <a:r>
              <a:rPr lang="de-DE" sz="1600" dirty="0" smtClean="0">
                <a:sym typeface="Wingdings" charset="2"/>
              </a:rPr>
              <a:t> traps </a:t>
            </a:r>
          </a:p>
          <a:p>
            <a:pPr marL="180975" indent="-180975">
              <a:lnSpc>
                <a:spcPts val="2568"/>
              </a:lnSpc>
              <a:buFont typeface="Arial" pitchFamily="34" charset="0"/>
              <a:buChar char="•"/>
            </a:pPr>
            <a:r>
              <a:rPr lang="de-DE" sz="1600" dirty="0" err="1" smtClean="0">
                <a:sym typeface="Wingdings" charset="2"/>
              </a:rPr>
              <a:t>background</a:t>
            </a:r>
            <a:r>
              <a:rPr lang="de-DE" sz="1600" dirty="0" smtClean="0">
                <a:sym typeface="Wingdings" charset="2"/>
              </a:rPr>
              <a:t> rate &lt; 10</a:t>
            </a:r>
            <a:r>
              <a:rPr lang="de-DE" sz="1600" baseline="30000" dirty="0" smtClean="0">
                <a:sym typeface="Wingdings" charset="2"/>
              </a:rPr>
              <a:t>-2</a:t>
            </a:r>
            <a:r>
              <a:rPr lang="de-DE" sz="1600" dirty="0" smtClean="0">
                <a:sym typeface="Wingdings" charset="2"/>
              </a:rPr>
              <a:t> </a:t>
            </a:r>
            <a:r>
              <a:rPr lang="de-DE" sz="1600" dirty="0" err="1" smtClean="0">
                <a:sym typeface="Wingdings" charset="2"/>
              </a:rPr>
              <a:t>cps</a:t>
            </a:r>
            <a:endParaRPr lang="de-DE" sz="1600" dirty="0">
              <a:sym typeface="Wingdings" charset="2"/>
            </a:endParaRPr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5076825" y="2851269"/>
            <a:ext cx="791319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5400000" sx="101000" sy="101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3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e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/s</a:t>
            </a:r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3244792" y="2863242"/>
            <a:ext cx="999969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5400000" sx="101000" sy="101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5</a:t>
            </a:r>
            <a:r>
              <a:rPr lang="de-DE" sz="1200" b="1" dirty="0" smtClean="0">
                <a:solidFill>
                  <a:srgbClr val="C00000"/>
                </a:solidFill>
                <a:ea typeface="MS PGothic" pitchFamily="34" charset="-128"/>
              </a:rPr>
              <a:t>·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e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/s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7596336" y="2863969"/>
            <a:ext cx="1121426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-2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…1 e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/s</a:t>
            </a:r>
          </a:p>
        </p:txBody>
      </p:sp>
      <p:sp>
        <p:nvSpPr>
          <p:cNvPr id="9312" name="Text Box 96"/>
          <p:cNvSpPr txBox="1">
            <a:spLocks noChangeArrowheads="1"/>
          </p:cNvSpPr>
          <p:nvPr/>
        </p:nvSpPr>
        <p:spPr bwMode="auto">
          <a:xfrm>
            <a:off x="926889" y="2851269"/>
            <a:ext cx="856356" cy="276999"/>
          </a:xfrm>
          <a:prstGeom prst="rect">
            <a:avLst/>
          </a:prstGeom>
          <a:solidFill>
            <a:schemeClr val="bg1"/>
          </a:solidFill>
          <a:ln>
            <a:noFill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10</a:t>
            </a:r>
            <a:r>
              <a:rPr lang="de-DE" sz="1200" b="1" baseline="30000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11</a:t>
            </a:r>
            <a:r>
              <a:rPr lang="de-DE" sz="1200" b="1" dirty="0" smtClean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e</a:t>
            </a:r>
            <a:r>
              <a:rPr lang="de-DE" sz="1200" b="1" baseline="30000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-</a:t>
            </a:r>
            <a:r>
              <a:rPr lang="de-DE" sz="1200" b="1" dirty="0">
                <a:solidFill>
                  <a:srgbClr val="C00000"/>
                </a:solidFill>
                <a:ea typeface="Helvetica" pitchFamily="34" charset="0"/>
                <a:cs typeface="Helvetica" pitchFamily="34" charset="0"/>
              </a:rPr>
              <a:t> /s</a:t>
            </a:r>
          </a:p>
        </p:txBody>
      </p:sp>
      <p:sp>
        <p:nvSpPr>
          <p:cNvPr id="107" name="Datumsplatzhalter 10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08" name="Fußzeilenplatzhalter 10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</a:t>
            </a:r>
            <a:r>
              <a:rPr lang="de-DE" sz="2800" b="1" kern="0" dirty="0" smtClean="0">
                <a:solidFill>
                  <a:schemeClr val="tx2"/>
                </a:solidFill>
              </a:rPr>
              <a:t>: Loop System</a:t>
            </a:r>
            <a:endParaRPr lang="de-DE" sz="2800" b="1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49082" y="3171824"/>
            <a:ext cx="582404" cy="246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5749" tIns="37874" rIns="75749" bIns="37874" anchor="ctr"/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539552" y="2030671"/>
            <a:ext cx="7920880" cy="1038289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pPr>
              <a:lnSpc>
                <a:spcPts val="2485"/>
              </a:lnSpc>
            </a:pPr>
            <a:r>
              <a:rPr lang="de-DE" b="1" dirty="0" smtClean="0">
                <a:solidFill>
                  <a:srgbClr val="7030A0"/>
                </a:solidFill>
              </a:rPr>
              <a:t>KATRIN tritium throughput per </a:t>
            </a:r>
            <a:r>
              <a:rPr lang="de-DE" b="1" dirty="0" err="1" smtClean="0">
                <a:solidFill>
                  <a:srgbClr val="7030A0"/>
                </a:solidFill>
              </a:rPr>
              <a:t>year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is</a:t>
            </a:r>
            <a:r>
              <a:rPr lang="de-DE" b="1" dirty="0" smtClean="0">
                <a:solidFill>
                  <a:srgbClr val="7030A0"/>
                </a:solidFill>
              </a:rPr>
              <a:t> </a:t>
            </a:r>
            <a:r>
              <a:rPr lang="de-DE" b="1" dirty="0" err="1" smtClean="0">
                <a:solidFill>
                  <a:srgbClr val="7030A0"/>
                </a:solidFill>
              </a:rPr>
              <a:t>equivalent</a:t>
            </a:r>
            <a:r>
              <a:rPr lang="de-DE" b="1" dirty="0" smtClean="0">
                <a:solidFill>
                  <a:srgbClr val="7030A0"/>
                </a:solidFill>
              </a:rPr>
              <a:t> to ITER </a:t>
            </a:r>
            <a:r>
              <a:rPr lang="de-DE" b="1" dirty="0" err="1" smtClean="0">
                <a:solidFill>
                  <a:srgbClr val="7030A0"/>
                </a:solidFill>
              </a:rPr>
              <a:t>fusion</a:t>
            </a:r>
            <a:r>
              <a:rPr lang="de-DE" b="1" dirty="0" smtClean="0">
                <a:solidFill>
                  <a:srgbClr val="7030A0"/>
                </a:solidFill>
              </a:rPr>
              <a:t> facility</a:t>
            </a:r>
          </a:p>
          <a:p>
            <a:pPr marL="273050" indent="-273050">
              <a:lnSpc>
                <a:spcPts val="2485"/>
              </a:lnSpc>
              <a:buFont typeface="Arial" pitchFamily="34" charset="0"/>
              <a:buChar char="•"/>
            </a:pPr>
            <a:r>
              <a:rPr lang="de-DE" dirty="0" err="1" smtClean="0"/>
              <a:t>tritium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r>
              <a:rPr lang="de-DE" dirty="0" smtClean="0"/>
              <a:t> as </a:t>
            </a:r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: </a:t>
            </a:r>
          </a:p>
          <a:p>
            <a:pPr marL="273050" indent="-273050">
              <a:lnSpc>
                <a:spcPts val="2485"/>
              </a:lnSpc>
              <a:buFont typeface="Arial" pitchFamily="34" charset="0"/>
              <a:buChar char="•"/>
            </a:pPr>
            <a:r>
              <a:rPr lang="de-DE" dirty="0" err="1" smtClean="0"/>
              <a:t>thoughput</a:t>
            </a:r>
            <a:r>
              <a:rPr lang="de-DE" dirty="0" smtClean="0"/>
              <a:t> of 40 kg/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</a:p>
        </p:txBody>
      </p:sp>
      <p:pic>
        <p:nvPicPr>
          <p:cNvPr id="12" name="Picture 2" descr="C:\KATRIN\Photos\TLK\TLK_CAPER_12cm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27" y="3418112"/>
            <a:ext cx="4048331" cy="2829135"/>
          </a:xfrm>
          <a:prstGeom prst="roundRect">
            <a:avLst>
              <a:gd name="adj" fmla="val 465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1" name="Picture 2" descr="ITER Cutaway Draw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2565264"/>
            <a:ext cx="1944216" cy="1583816"/>
          </a:xfrm>
          <a:prstGeom prst="rect">
            <a:avLst/>
          </a:prstGeom>
          <a:noFill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098" y="4231376"/>
            <a:ext cx="4644933" cy="199292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483768" y="908720"/>
            <a:ext cx="2592288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21" descr="Katrin_10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1043608" y="5925221"/>
            <a:ext cx="3214713" cy="33809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TLK – a unique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endParaRPr lang="de-DE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4471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/>
          <p:cNvSpPr/>
          <p:nvPr/>
        </p:nvSpPr>
        <p:spPr>
          <a:xfrm>
            <a:off x="2483768" y="908720"/>
            <a:ext cx="2592288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00_05_1505-WGTS-System_78607_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16015" y="2844636"/>
            <a:ext cx="4313579" cy="3296150"/>
          </a:xfrm>
          <a:prstGeom prst="rect">
            <a:avLst/>
          </a:prstGeom>
          <a:noFill/>
        </p:spPr>
      </p:pic>
      <p:pic>
        <p:nvPicPr>
          <p:cNvPr id="13" name="Picture 2" descr="C:\KATRIN\Photos\TLK\TLK_CAPER_12cm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727" y="3418112"/>
            <a:ext cx="4048331" cy="2829135"/>
          </a:xfrm>
          <a:prstGeom prst="roundRect">
            <a:avLst>
              <a:gd name="adj" fmla="val 465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4" name="Textfeld 13"/>
          <p:cNvSpPr txBox="1"/>
          <p:nvPr/>
        </p:nvSpPr>
        <p:spPr>
          <a:xfrm>
            <a:off x="1043608" y="5925221"/>
            <a:ext cx="3214713" cy="33809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TLK – a unique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endParaRPr lang="de-DE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5" descr="PICT000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55623" y="2441462"/>
            <a:ext cx="1338331" cy="2137354"/>
          </a:xfrm>
          <a:prstGeom prst="roundRect">
            <a:avLst>
              <a:gd name="adj" fmla="val 899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9" name="Picture 4" descr="Bird_Loop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5294134"/>
            <a:ext cx="1039969" cy="943178"/>
          </a:xfrm>
          <a:prstGeom prst="rect">
            <a:avLst/>
          </a:prstGeom>
          <a:noFill/>
        </p:spPr>
      </p:pic>
      <p:cxnSp>
        <p:nvCxnSpPr>
          <p:cNvPr id="20" name="Gerade Verbindung 19"/>
          <p:cNvCxnSpPr/>
          <p:nvPr/>
        </p:nvCxnSpPr>
        <p:spPr>
          <a:xfrm flipH="1">
            <a:off x="2477222" y="2873510"/>
            <a:ext cx="1978402" cy="1269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466423" y="2688346"/>
            <a:ext cx="3565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ym typeface="Wingdings"/>
              </a:rPr>
              <a:t></a:t>
            </a:r>
            <a:endParaRPr lang="de-DE" sz="2000" dirty="0" smtClean="0"/>
          </a:p>
        </p:txBody>
      </p:sp>
      <p:cxnSp>
        <p:nvCxnSpPr>
          <p:cNvPr id="22" name="Gerade Verbindung 21"/>
          <p:cNvCxnSpPr/>
          <p:nvPr/>
        </p:nvCxnSpPr>
        <p:spPr>
          <a:xfrm flipH="1">
            <a:off x="2564506" y="3084058"/>
            <a:ext cx="189111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 rot="10800000">
            <a:off x="3461852" y="2915568"/>
            <a:ext cx="3565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ym typeface="Wingdings"/>
              </a:rPr>
              <a:t></a:t>
            </a:r>
            <a:endParaRPr lang="de-DE" sz="2000" dirty="0" smtClean="0"/>
          </a:p>
        </p:txBody>
      </p:sp>
      <p:sp>
        <p:nvSpPr>
          <p:cNvPr id="25" name="Textfeld 24"/>
          <p:cNvSpPr txBox="1"/>
          <p:nvPr/>
        </p:nvSpPr>
        <p:spPr>
          <a:xfrm rot="10800000">
            <a:off x="6022135" y="3126119"/>
            <a:ext cx="3565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ym typeface="Wingdings"/>
              </a:rPr>
              <a:t></a:t>
            </a:r>
            <a:endParaRPr lang="de-DE" sz="2000" dirty="0" smtClean="0"/>
          </a:p>
        </p:txBody>
      </p:sp>
      <p:sp>
        <p:nvSpPr>
          <p:cNvPr id="26" name="Rechteck 25"/>
          <p:cNvSpPr/>
          <p:nvPr/>
        </p:nvSpPr>
        <p:spPr>
          <a:xfrm>
            <a:off x="6041162" y="3363545"/>
            <a:ext cx="431900" cy="3534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de-DE" b="1" dirty="0" err="1" smtClean="0"/>
              <a:t>p</a:t>
            </a:r>
            <a:r>
              <a:rPr lang="de-DE" b="1" baseline="-25000" dirty="0" err="1" smtClean="0"/>
              <a:t>in</a:t>
            </a:r>
            <a:endParaRPr lang="de-DE" b="1" dirty="0"/>
          </a:p>
        </p:txBody>
      </p:sp>
      <p:cxnSp>
        <p:nvCxnSpPr>
          <p:cNvPr id="29" name="Gerade Verbindung 28"/>
          <p:cNvCxnSpPr/>
          <p:nvPr/>
        </p:nvCxnSpPr>
        <p:spPr>
          <a:xfrm flipH="1">
            <a:off x="5793956" y="2859767"/>
            <a:ext cx="2851224" cy="1374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959434" y="2688347"/>
            <a:ext cx="3565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ym typeface="Wingdings"/>
              </a:rPr>
              <a:t></a:t>
            </a:r>
            <a:endParaRPr lang="de-DE" sz="2000" dirty="0" smtClean="0"/>
          </a:p>
        </p:txBody>
      </p:sp>
      <p:cxnSp>
        <p:nvCxnSpPr>
          <p:cNvPr id="32" name="Gerade Verbindung 31"/>
          <p:cNvCxnSpPr/>
          <p:nvPr/>
        </p:nvCxnSpPr>
        <p:spPr>
          <a:xfrm flipH="1" flipV="1">
            <a:off x="2564504" y="3070906"/>
            <a:ext cx="1" cy="43923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 flipV="1">
            <a:off x="2477221" y="2873510"/>
            <a:ext cx="2" cy="56267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flipV="1">
            <a:off x="8032406" y="2859770"/>
            <a:ext cx="0" cy="3532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 flipV="1">
            <a:off x="8302767" y="2859768"/>
            <a:ext cx="1" cy="43923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V="1">
            <a:off x="8658827" y="2859767"/>
            <a:ext cx="1" cy="2813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351895" y="1820600"/>
            <a:ext cx="4940185" cy="384264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r>
              <a:rPr lang="de-DE" sz="2000" dirty="0" smtClean="0"/>
              <a:t>10</a:t>
            </a:r>
            <a:r>
              <a:rPr lang="de-DE" sz="2000" b="1" baseline="30000" dirty="0" smtClean="0"/>
              <a:t>-4</a:t>
            </a:r>
            <a:r>
              <a:rPr lang="de-DE" sz="2000" dirty="0" smtClean="0"/>
              <a:t> </a:t>
            </a:r>
            <a:r>
              <a:rPr lang="de-DE" sz="2000" dirty="0" err="1" smtClean="0"/>
              <a:t>stability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p</a:t>
            </a:r>
            <a:r>
              <a:rPr lang="de-DE" sz="2000" b="1" baseline="-25000" dirty="0" err="1" smtClean="0"/>
              <a:t>in</a:t>
            </a:r>
            <a:r>
              <a:rPr lang="de-DE" sz="2000" dirty="0" smtClean="0"/>
              <a:t> </a:t>
            </a:r>
            <a:r>
              <a:rPr lang="de-DE" sz="2000" dirty="0" err="1" smtClean="0"/>
              <a:t>achieved</a:t>
            </a:r>
            <a:r>
              <a:rPr lang="de-DE" sz="2000" dirty="0" smtClean="0"/>
              <a:t> in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r>
              <a:rPr lang="de-DE" sz="2000" dirty="0" err="1" smtClean="0"/>
              <a:t>set-up</a:t>
            </a:r>
            <a:endParaRPr lang="de-DE" sz="2000" dirty="0" smtClean="0"/>
          </a:p>
        </p:txBody>
      </p:sp>
      <p:pic>
        <p:nvPicPr>
          <p:cNvPr id="30" name="Picture 121" descr="Katrin_10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cxnSp>
        <p:nvCxnSpPr>
          <p:cNvPr id="35" name="Gerade Verbindung 34"/>
          <p:cNvCxnSpPr/>
          <p:nvPr/>
        </p:nvCxnSpPr>
        <p:spPr>
          <a:xfrm flipH="1">
            <a:off x="5793956" y="3284984"/>
            <a:ext cx="938284" cy="20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flipH="1" flipV="1">
            <a:off x="6732240" y="3284984"/>
            <a:ext cx="1" cy="5263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Loop System</a:t>
            </a:r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Datumsplatzhalter 4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47" name="Fußzeilenplatzhalter 4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1427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2483768" y="908720"/>
            <a:ext cx="2592288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6" descr="00_05_1505-WGTS-System_78607_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16015" y="2844636"/>
            <a:ext cx="4313579" cy="3296150"/>
          </a:xfrm>
          <a:prstGeom prst="rect">
            <a:avLst/>
          </a:prstGeom>
          <a:noFill/>
        </p:spPr>
      </p:pic>
      <p:pic>
        <p:nvPicPr>
          <p:cNvPr id="17" name="Picture 5" descr="PICT000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55623" y="2441462"/>
            <a:ext cx="1338331" cy="2137354"/>
          </a:xfrm>
          <a:prstGeom prst="roundRect">
            <a:avLst>
              <a:gd name="adj" fmla="val 899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24" name="Gerade Verbindung 23"/>
          <p:cNvCxnSpPr/>
          <p:nvPr/>
        </p:nvCxnSpPr>
        <p:spPr>
          <a:xfrm flipH="1">
            <a:off x="5793956" y="3284984"/>
            <a:ext cx="938284" cy="20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0800000">
            <a:off x="6022135" y="3126119"/>
            <a:ext cx="3565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ym typeface="Wingdings"/>
              </a:rPr>
              <a:t></a:t>
            </a:r>
            <a:endParaRPr lang="de-DE" sz="2000" dirty="0" smtClean="0"/>
          </a:p>
        </p:txBody>
      </p:sp>
      <p:cxnSp>
        <p:nvCxnSpPr>
          <p:cNvPr id="27" name="Gerade Verbindung 26"/>
          <p:cNvCxnSpPr/>
          <p:nvPr/>
        </p:nvCxnSpPr>
        <p:spPr>
          <a:xfrm flipH="1" flipV="1">
            <a:off x="6732240" y="3284984"/>
            <a:ext cx="1" cy="5263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1" descr="Katrin&amp;Lar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7639977" y="4289403"/>
            <a:ext cx="1396519" cy="1083813"/>
          </a:xfrm>
          <a:prstGeom prst="roundRect">
            <a:avLst>
              <a:gd name="adj" fmla="val 8136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33" name="Gerade Verbindung 32"/>
          <p:cNvCxnSpPr/>
          <p:nvPr/>
        </p:nvCxnSpPr>
        <p:spPr>
          <a:xfrm flipV="1">
            <a:off x="6018254" y="2803824"/>
            <a:ext cx="0" cy="51442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V="1">
            <a:off x="6026707" y="2815538"/>
            <a:ext cx="467186" cy="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4" descr="larazel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1705" y="2284669"/>
            <a:ext cx="972715" cy="950717"/>
          </a:xfrm>
          <a:prstGeom prst="roundRect">
            <a:avLst>
              <a:gd name="adj" fmla="val 421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36" name="Gerade Verbindung 35"/>
          <p:cNvCxnSpPr/>
          <p:nvPr/>
        </p:nvCxnSpPr>
        <p:spPr>
          <a:xfrm>
            <a:off x="6608590" y="3318250"/>
            <a:ext cx="21947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endCxn id="30" idx="2"/>
          </p:cNvCxnSpPr>
          <p:nvPr/>
        </p:nvCxnSpPr>
        <p:spPr>
          <a:xfrm flipH="1" flipV="1">
            <a:off x="6828062" y="3235386"/>
            <a:ext cx="0" cy="9083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time-evolu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197" y="2330713"/>
            <a:ext cx="3514947" cy="398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022515" y="2284669"/>
            <a:ext cx="2618473" cy="156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456985" y="1820600"/>
            <a:ext cx="4691079" cy="384264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/>
              <a:t>Laser-Raman </a:t>
            </a:r>
            <a:r>
              <a:rPr lang="de-DE" sz="2000" dirty="0" err="1" smtClean="0"/>
              <a:t>spectroscopy</a:t>
            </a:r>
            <a:r>
              <a:rPr lang="de-DE" sz="2000" dirty="0" smtClean="0"/>
              <a:t>: 10</a:t>
            </a:r>
            <a:r>
              <a:rPr lang="de-DE" sz="2000" b="1" baseline="30000" dirty="0" smtClean="0"/>
              <a:t>-3</a:t>
            </a:r>
            <a:r>
              <a:rPr lang="de-DE" sz="2000" dirty="0" smtClean="0"/>
              <a:t> in 60 s</a:t>
            </a:r>
          </a:p>
        </p:txBody>
      </p:sp>
      <p:pic>
        <p:nvPicPr>
          <p:cNvPr id="31" name="Picture 121" descr="Katrin_10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sp>
        <p:nvSpPr>
          <p:cNvPr id="34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Loop System</a:t>
            </a: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hteck 37"/>
          <p:cNvSpPr/>
          <p:nvPr/>
        </p:nvSpPr>
        <p:spPr>
          <a:xfrm>
            <a:off x="6041162" y="3363545"/>
            <a:ext cx="431900" cy="3534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de-DE" b="1" dirty="0" err="1" smtClean="0"/>
              <a:t>p</a:t>
            </a:r>
            <a:r>
              <a:rPr lang="de-DE" b="1" baseline="-25000" dirty="0" err="1" smtClean="0"/>
              <a:t>in</a:t>
            </a:r>
            <a:endParaRPr lang="de-DE" b="1" dirty="0"/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5796136" y="5733256"/>
            <a:ext cx="3096344" cy="50405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pPr>
              <a:lnSpc>
                <a:spcPts val="1491"/>
              </a:lnSpc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rgbClr val="A00078"/>
                </a:solidFill>
              </a:rPr>
              <a:t>S. Fischer et al.,</a:t>
            </a:r>
          </a:p>
          <a:p>
            <a:pPr>
              <a:lnSpc>
                <a:spcPts val="1491"/>
              </a:lnSpc>
            </a:pPr>
            <a:r>
              <a:rPr lang="de-DE" sz="1400" dirty="0" smtClean="0"/>
              <a:t> Fus. </a:t>
            </a:r>
            <a:r>
              <a:rPr lang="de-DE" sz="1400" dirty="0" err="1" smtClean="0"/>
              <a:t>Sci</a:t>
            </a:r>
            <a:r>
              <a:rPr lang="de-DE" sz="1400" dirty="0" smtClean="0"/>
              <a:t>. &amp; Techn., </a:t>
            </a:r>
            <a:r>
              <a:rPr lang="de-DE" sz="1400" b="1" dirty="0" smtClean="0"/>
              <a:t>60</a:t>
            </a:r>
            <a:r>
              <a:rPr lang="de-DE" sz="1400" dirty="0" smtClean="0"/>
              <a:t> (2011) 925-930</a:t>
            </a:r>
            <a:endParaRPr lang="en-US" sz="1400" i="1" dirty="0"/>
          </a:p>
        </p:txBody>
      </p:sp>
      <p:pic>
        <p:nvPicPr>
          <p:cNvPr id="45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5229200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Datumsplatzhalter 4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46" name="Fußzeilenplatzhalter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6767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241856" y="1916832"/>
            <a:ext cx="4690184" cy="1410186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b="1" dirty="0" err="1" smtClean="0">
                <a:solidFill>
                  <a:srgbClr val="7030A0"/>
                </a:solidFill>
                <a:sym typeface="Wingdings"/>
              </a:rPr>
              <a:t>W</a:t>
            </a:r>
            <a:r>
              <a:rPr lang="de-DE" sz="2000" b="1" kern="0" dirty="0" err="1" smtClean="0">
                <a:solidFill>
                  <a:schemeClr val="tx2"/>
                </a:solidFill>
              </a:rPr>
              <a:t>indowless</a:t>
            </a:r>
            <a:r>
              <a:rPr lang="de-DE" sz="2000" b="1" kern="0" dirty="0" smtClean="0">
                <a:solidFill>
                  <a:schemeClr val="tx2"/>
                </a:solidFill>
              </a:rPr>
              <a:t> </a:t>
            </a:r>
            <a:r>
              <a:rPr lang="de-DE" sz="2000" b="1" kern="0" dirty="0" err="1" smtClean="0">
                <a:solidFill>
                  <a:srgbClr val="7030A0"/>
                </a:solidFill>
              </a:rPr>
              <a:t>G</a:t>
            </a:r>
            <a:r>
              <a:rPr lang="de-DE" sz="2000" b="1" kern="0" dirty="0" err="1" smtClean="0">
                <a:solidFill>
                  <a:schemeClr val="tx2"/>
                </a:solidFill>
              </a:rPr>
              <a:t>aseous</a:t>
            </a:r>
            <a:r>
              <a:rPr lang="de-DE" sz="2000" b="1" kern="0" dirty="0" smtClean="0">
                <a:solidFill>
                  <a:schemeClr val="tx2"/>
                </a:solidFill>
              </a:rPr>
              <a:t> </a:t>
            </a:r>
            <a:r>
              <a:rPr lang="de-DE" sz="2000" b="1" kern="0" dirty="0" smtClean="0">
                <a:solidFill>
                  <a:srgbClr val="7030A0"/>
                </a:solidFill>
              </a:rPr>
              <a:t>T</a:t>
            </a:r>
            <a:r>
              <a:rPr lang="de-DE" sz="2000" b="1" kern="0" dirty="0" smtClean="0">
                <a:solidFill>
                  <a:schemeClr val="tx2"/>
                </a:solidFill>
              </a:rPr>
              <a:t>ritium </a:t>
            </a:r>
            <a:r>
              <a:rPr lang="de-DE" sz="2000" b="1" kern="0" dirty="0" smtClean="0">
                <a:solidFill>
                  <a:srgbClr val="7030A0"/>
                </a:solidFill>
              </a:rPr>
              <a:t>S</a:t>
            </a:r>
            <a:r>
              <a:rPr lang="de-DE" sz="2000" b="1" kern="0" dirty="0" smtClean="0">
                <a:solidFill>
                  <a:schemeClr val="tx2"/>
                </a:solidFill>
              </a:rPr>
              <a:t>ource</a:t>
            </a:r>
            <a:endParaRPr lang="de-DE" sz="2000" dirty="0" smtClean="0">
              <a:sym typeface="Wingdings"/>
            </a:endParaRPr>
          </a:p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b="1" dirty="0" err="1" smtClean="0">
                <a:sym typeface="Wingdings"/>
              </a:rPr>
              <a:t>molecular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tritium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/>
              <a:t>source</a:t>
            </a:r>
            <a:endParaRPr lang="de-DE" b="1" dirty="0" smtClean="0"/>
          </a:p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b="1" dirty="0" err="1" smtClean="0"/>
              <a:t>high</a:t>
            </a:r>
            <a:r>
              <a:rPr lang="de-DE" b="1" dirty="0" smtClean="0"/>
              <a:t> </a:t>
            </a:r>
            <a:r>
              <a:rPr lang="de-DE" b="1" dirty="0" err="1" smtClean="0"/>
              <a:t>luminosity</a:t>
            </a:r>
            <a:endParaRPr lang="de-DE" b="1" dirty="0" smtClean="0"/>
          </a:p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b="1" dirty="0" err="1" smtClean="0"/>
              <a:t>high</a:t>
            </a:r>
            <a:r>
              <a:rPr lang="de-DE" b="1" dirty="0" smtClean="0"/>
              <a:t> </a:t>
            </a:r>
            <a:r>
              <a:rPr lang="de-DE" b="1" dirty="0" err="1" smtClean="0"/>
              <a:t>stability</a:t>
            </a:r>
            <a:endParaRPr lang="de-DE" b="1" dirty="0" smtClean="0"/>
          </a:p>
        </p:txBody>
      </p:sp>
      <p:graphicFrame>
        <p:nvGraphicFramePr>
          <p:cNvPr id="31" name="Tabel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7869028"/>
              </p:ext>
            </p:extLst>
          </p:nvPr>
        </p:nvGraphicFramePr>
        <p:xfrm>
          <a:off x="145455" y="3675884"/>
          <a:ext cx="4786585" cy="2489420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508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61450"/>
                <a:gridCol w="1861450"/>
                <a:gridCol w="1063685"/>
              </a:tblGrid>
              <a:tr h="577902">
                <a:tc gridSpan="3">
                  <a:txBody>
                    <a:bodyPr/>
                    <a:lstStyle/>
                    <a:p>
                      <a:pPr algn="l"/>
                      <a:r>
                        <a:rPr lang="de-DE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WGTS                design </a:t>
                      </a:r>
                      <a:r>
                        <a:rPr lang="de-DE" sz="16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value</a:t>
                      </a:r>
                      <a:r>
                        <a:rPr lang="de-DE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precision</a:t>
                      </a:r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29091" marR="73891" marT="39189" marB="39189"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3340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luminosity</a:t>
                      </a:r>
                      <a:endParaRPr lang="de-DE" sz="1600" b="1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1.7 </a:t>
                      </a:r>
                      <a:r>
                        <a:rPr lang="en-US" sz="1600" b="1" dirty="0" smtClean="0">
                          <a:cs typeface="Arial" charset="0"/>
                        </a:rPr>
                        <a:t>×</a:t>
                      </a:r>
                      <a:r>
                        <a:rPr lang="de-DE" sz="1600" b="1" dirty="0" smtClean="0"/>
                        <a:t> 10</a:t>
                      </a:r>
                      <a:r>
                        <a:rPr lang="de-DE" sz="1600" b="1" baseline="30000" dirty="0" smtClean="0"/>
                        <a:t>11</a:t>
                      </a:r>
                      <a:r>
                        <a:rPr lang="de-DE" sz="1600" b="1" dirty="0" smtClean="0"/>
                        <a:t> </a:t>
                      </a:r>
                      <a:r>
                        <a:rPr lang="de-DE" sz="1600" b="1" dirty="0" err="1" smtClean="0"/>
                        <a:t>Bq</a:t>
                      </a:r>
                      <a:endParaRPr lang="de-DE" sz="1600" b="1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/>
                        <a:t>± 0.1 %</a:t>
                      </a:r>
                    </a:p>
                  </a:txBody>
                  <a:tcPr marL="29091" marR="73891" marT="39189" marB="39189" anchor="ctr"/>
                </a:tc>
              </a:tr>
              <a:tr h="33340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injection</a:t>
                      </a:r>
                      <a:r>
                        <a:rPr lang="de-DE" sz="1600" dirty="0" smtClean="0"/>
                        <a:t> rate</a:t>
                      </a:r>
                      <a:endParaRPr lang="de-DE" sz="1600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5 </a:t>
                      </a:r>
                      <a:r>
                        <a:rPr lang="en-US" sz="1600" dirty="0" smtClean="0">
                          <a:cs typeface="Arial" charset="0"/>
                        </a:rPr>
                        <a:t>× 10</a:t>
                      </a:r>
                      <a:r>
                        <a:rPr lang="en-US" sz="1600" b="1" baseline="30000" dirty="0" smtClean="0">
                          <a:cs typeface="Arial" charset="0"/>
                        </a:rPr>
                        <a:t>19</a:t>
                      </a:r>
                      <a:r>
                        <a:rPr lang="en-US" sz="1600" dirty="0" smtClean="0">
                          <a:cs typeface="Arial" charset="0"/>
                        </a:rPr>
                        <a:t> mol/s</a:t>
                      </a:r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± 0.1 %</a:t>
                      </a:r>
                    </a:p>
                  </a:txBody>
                  <a:tcPr marL="29091" marR="73891" marT="39189" marB="39189" anchor="ctr"/>
                </a:tc>
              </a:tr>
              <a:tr h="577902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column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density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b="1" dirty="0" err="1" smtClean="0">
                          <a:latin typeface="Symbol" pitchFamily="18" charset="2"/>
                        </a:rPr>
                        <a:t>r</a:t>
                      </a:r>
                      <a:r>
                        <a:rPr lang="de-DE" sz="1600" dirty="0" err="1" smtClean="0"/>
                        <a:t>d</a:t>
                      </a:r>
                      <a:endParaRPr lang="de-DE" sz="1600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5 </a:t>
                      </a:r>
                      <a:r>
                        <a:rPr lang="en-US" sz="1600" dirty="0" smtClean="0">
                          <a:cs typeface="Arial" charset="0"/>
                        </a:rPr>
                        <a:t>× 10</a:t>
                      </a:r>
                      <a:r>
                        <a:rPr lang="en-US" sz="1600" b="1" baseline="30000" dirty="0" smtClean="0">
                          <a:cs typeface="Arial" charset="0"/>
                        </a:rPr>
                        <a:t>17</a:t>
                      </a:r>
                      <a:r>
                        <a:rPr lang="en-US" sz="1600" dirty="0" smtClean="0">
                          <a:cs typeface="Arial" charset="0"/>
                        </a:rPr>
                        <a:t> mol/cm</a:t>
                      </a:r>
                      <a:r>
                        <a:rPr lang="en-US" sz="1600" baseline="30000" dirty="0" smtClean="0">
                          <a:cs typeface="Arial" charset="0"/>
                        </a:rPr>
                        <a:t>2</a:t>
                      </a:r>
                      <a:endParaRPr lang="de-DE" sz="1600" baseline="30000" dirty="0" smtClean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± 0.1 %</a:t>
                      </a:r>
                    </a:p>
                  </a:txBody>
                  <a:tcPr marL="29091" marR="73891" marT="39189" marB="39189" anchor="ctr"/>
                </a:tc>
              </a:tr>
              <a:tr h="33340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tritium</a:t>
                      </a:r>
                      <a:r>
                        <a:rPr lang="de-DE" sz="1600" b="1" baseline="0" dirty="0" smtClean="0"/>
                        <a:t> </a:t>
                      </a:r>
                      <a:r>
                        <a:rPr lang="de-DE" sz="1600" b="1" baseline="0" dirty="0" err="1" smtClean="0"/>
                        <a:t>purity</a:t>
                      </a:r>
                      <a:endParaRPr lang="de-DE" sz="1600" b="1" dirty="0" smtClean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&gt; 95%</a:t>
                      </a:r>
                      <a:endParaRPr lang="de-DE" sz="1600" b="1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/>
                        <a:t>± 0.1 %</a:t>
                      </a:r>
                    </a:p>
                  </a:txBody>
                  <a:tcPr marL="29091" marR="73891" marT="39189" marB="39189" anchor="ctr"/>
                </a:tc>
              </a:tr>
              <a:tr h="33340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magnetic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field</a:t>
                      </a:r>
                      <a:endParaRPr lang="de-DE" sz="1600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3.6 T</a:t>
                      </a:r>
                      <a:endParaRPr lang="de-DE" sz="1600" dirty="0"/>
                    </a:p>
                  </a:txBody>
                  <a:tcPr marL="29091" marR="73891" marT="39189" marB="391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± 2%</a:t>
                      </a:r>
                      <a:endParaRPr lang="de-DE" sz="1600" dirty="0"/>
                    </a:p>
                  </a:txBody>
                  <a:tcPr marL="29091" marR="73891" marT="39189" marB="39189" anchor="ctr"/>
                </a:tc>
              </a:tr>
            </a:tbl>
          </a:graphicData>
        </a:graphic>
      </p:graphicFrame>
      <p:pic>
        <p:nvPicPr>
          <p:cNvPr id="18" name="Picture 6" descr="00_05_1505-WGTS-System_78607_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16015" y="2844636"/>
            <a:ext cx="4313579" cy="3296150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2483768" y="908720"/>
            <a:ext cx="1368152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WGTS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 rot="19771254">
            <a:off x="6562806" y="484870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tritium injection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 rot="19783561">
            <a:off x="7371034" y="2630136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diff. pumping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 rot="19783561">
            <a:off x="5138786" y="5730740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diff. pumping</a:t>
            </a:r>
            <a:endParaRPr lang="en-US" dirty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2645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ieren 9"/>
          <p:cNvGrpSpPr>
            <a:grpSpLocks noChangeAspect="1"/>
          </p:cNvGrpSpPr>
          <p:nvPr/>
        </p:nvGrpSpPr>
        <p:grpSpPr>
          <a:xfrm>
            <a:off x="32261" y="2471704"/>
            <a:ext cx="3747651" cy="3473438"/>
            <a:chOff x="4071966" y="770046"/>
            <a:chExt cx="7086610" cy="6568089"/>
          </a:xfrm>
        </p:grpSpPr>
        <p:pic>
          <p:nvPicPr>
            <p:cNvPr id="58" name="Picture 2" descr="hdm"/>
            <p:cNvPicPr>
              <a:picLocks noChangeAspect="1" noChangeArrowheads="1"/>
            </p:cNvPicPr>
            <p:nvPr/>
          </p:nvPicPr>
          <p:blipFill>
            <a:blip r:embed="rId2" cstate="print"/>
            <a:srcRect l="934" t="623" r="934" b="934"/>
            <a:stretch>
              <a:fillRect/>
            </a:stretch>
          </p:blipFill>
          <p:spPr bwMode="auto">
            <a:xfrm>
              <a:off x="4363934" y="928377"/>
              <a:ext cx="6659800" cy="6298494"/>
            </a:xfrm>
            <a:prstGeom prst="rect">
              <a:avLst/>
            </a:prstGeom>
            <a:noFill/>
            <a:effectLst/>
          </p:spPr>
        </p:pic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5330582" y="770046"/>
              <a:ext cx="2319039" cy="734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0377" tIns="55189" rIns="110377" bIns="55189">
              <a:spAutoFit/>
            </a:bodyPr>
            <a:lstStyle/>
            <a:p>
              <a:pPr eaLnBrk="0" hangingPunct="0"/>
              <a:r>
                <a:rPr lang="da-DK" i="1" dirty="0">
                  <a:solidFill>
                    <a:schemeClr val="bg1"/>
                  </a:solidFill>
                </a:rPr>
                <a:t>m</a:t>
              </a:r>
              <a:r>
                <a:rPr lang="da-DK" baseline="-25000" dirty="0">
                  <a:solidFill>
                    <a:schemeClr val="bg1"/>
                  </a:solidFill>
                  <a:latin typeface="Symbol" pitchFamily="18" charset="2"/>
                </a:rPr>
                <a:t>n</a:t>
              </a:r>
              <a:r>
                <a:rPr lang="da-DK" dirty="0">
                  <a:solidFill>
                    <a:schemeClr val="bg1"/>
                  </a:solidFill>
                  <a:latin typeface="Symbol" pitchFamily="18" charset="2"/>
                </a:rPr>
                <a:t> </a:t>
              </a:r>
              <a:r>
                <a:rPr lang="da-DK" dirty="0">
                  <a:solidFill>
                    <a:schemeClr val="bg1"/>
                  </a:solidFill>
                </a:rPr>
                <a:t>= 0 eV</a:t>
              </a:r>
              <a:endParaRPr lang="da-DK" i="1" dirty="0">
                <a:solidFill>
                  <a:schemeClr val="bg1"/>
                </a:solidFill>
              </a:endParaRPr>
            </a:p>
          </p:txBody>
        </p:sp>
        <p:sp>
          <p:nvSpPr>
            <p:cNvPr id="60" name="Text Box 3"/>
            <p:cNvSpPr txBox="1">
              <a:spLocks noChangeArrowheads="1"/>
            </p:cNvSpPr>
            <p:nvPr/>
          </p:nvSpPr>
          <p:spPr bwMode="auto">
            <a:xfrm>
              <a:off x="8704856" y="810200"/>
              <a:ext cx="2319039" cy="734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0377" tIns="55189" rIns="110377" bIns="55189">
              <a:spAutoFit/>
            </a:bodyPr>
            <a:lstStyle/>
            <a:p>
              <a:pPr eaLnBrk="0" hangingPunct="0"/>
              <a:r>
                <a:rPr lang="da-DK" i="1" dirty="0">
                  <a:solidFill>
                    <a:schemeClr val="bg1"/>
                  </a:solidFill>
                </a:rPr>
                <a:t>m</a:t>
              </a:r>
              <a:r>
                <a:rPr lang="da-DK" baseline="-25000" dirty="0">
                  <a:solidFill>
                    <a:schemeClr val="bg1"/>
                  </a:solidFill>
                  <a:latin typeface="Symbol" pitchFamily="18" charset="2"/>
                </a:rPr>
                <a:t>n</a:t>
              </a:r>
              <a:r>
                <a:rPr lang="da-DK" dirty="0">
                  <a:solidFill>
                    <a:schemeClr val="bg1"/>
                  </a:solidFill>
                  <a:latin typeface="Symbol" pitchFamily="18" charset="2"/>
                </a:rPr>
                <a:t> </a:t>
              </a:r>
              <a:r>
                <a:rPr lang="da-DK" dirty="0">
                  <a:solidFill>
                    <a:schemeClr val="bg1"/>
                  </a:solidFill>
                </a:rPr>
                <a:t>= </a:t>
              </a:r>
              <a:r>
                <a:rPr lang="da-DK" dirty="0" smtClean="0">
                  <a:solidFill>
                    <a:schemeClr val="bg1"/>
                  </a:solidFill>
                </a:rPr>
                <a:t>1 </a:t>
              </a:r>
              <a:r>
                <a:rPr lang="da-DK" dirty="0">
                  <a:solidFill>
                    <a:schemeClr val="bg1"/>
                  </a:solidFill>
                </a:rPr>
                <a:t>eV</a:t>
              </a:r>
              <a:endParaRPr lang="da-DK" i="1" dirty="0">
                <a:solidFill>
                  <a:schemeClr val="bg1"/>
                </a:solidFill>
              </a:endParaRPr>
            </a:p>
          </p:txBody>
        </p:sp>
        <p:sp>
          <p:nvSpPr>
            <p:cNvPr id="61" name="Text Box 3"/>
            <p:cNvSpPr txBox="1">
              <a:spLocks noChangeArrowheads="1"/>
            </p:cNvSpPr>
            <p:nvPr/>
          </p:nvSpPr>
          <p:spPr bwMode="auto">
            <a:xfrm>
              <a:off x="8798585" y="6603587"/>
              <a:ext cx="2319039" cy="734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0377" tIns="55189" rIns="110377" bIns="55189">
              <a:spAutoFit/>
            </a:bodyPr>
            <a:lstStyle/>
            <a:p>
              <a:pPr eaLnBrk="0" hangingPunct="0"/>
              <a:r>
                <a:rPr lang="da-DK" i="1" dirty="0">
                  <a:solidFill>
                    <a:schemeClr val="bg1"/>
                  </a:solidFill>
                </a:rPr>
                <a:t>m</a:t>
              </a:r>
              <a:r>
                <a:rPr lang="da-DK" baseline="-25000" dirty="0">
                  <a:solidFill>
                    <a:schemeClr val="bg1"/>
                  </a:solidFill>
                  <a:latin typeface="Symbol" pitchFamily="18" charset="2"/>
                </a:rPr>
                <a:t>n</a:t>
              </a:r>
              <a:r>
                <a:rPr lang="da-DK" dirty="0">
                  <a:solidFill>
                    <a:schemeClr val="bg1"/>
                  </a:solidFill>
                  <a:latin typeface="Symbol" pitchFamily="18" charset="2"/>
                </a:rPr>
                <a:t> </a:t>
              </a:r>
              <a:r>
                <a:rPr lang="da-DK" dirty="0">
                  <a:solidFill>
                    <a:schemeClr val="bg1"/>
                  </a:solidFill>
                </a:rPr>
                <a:t>= </a:t>
              </a:r>
              <a:r>
                <a:rPr lang="da-DK" dirty="0" smtClean="0">
                  <a:solidFill>
                    <a:schemeClr val="bg1"/>
                  </a:solidFill>
                </a:rPr>
                <a:t>4 </a:t>
              </a:r>
              <a:r>
                <a:rPr lang="da-DK" dirty="0">
                  <a:solidFill>
                    <a:schemeClr val="bg1"/>
                  </a:solidFill>
                </a:rPr>
                <a:t>eV</a:t>
              </a:r>
              <a:endParaRPr lang="da-DK" i="1" dirty="0">
                <a:solidFill>
                  <a:schemeClr val="bg1"/>
                </a:solidFill>
              </a:endParaRPr>
            </a:p>
          </p:txBody>
        </p:sp>
        <p:sp>
          <p:nvSpPr>
            <p:cNvPr id="62" name="Text Box 3"/>
            <p:cNvSpPr txBox="1">
              <a:spLocks noChangeArrowheads="1"/>
            </p:cNvSpPr>
            <p:nvPr/>
          </p:nvSpPr>
          <p:spPr bwMode="auto">
            <a:xfrm>
              <a:off x="5424313" y="6603587"/>
              <a:ext cx="2319039" cy="734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0377" tIns="55189" rIns="110377" bIns="55189">
              <a:spAutoFit/>
            </a:bodyPr>
            <a:lstStyle/>
            <a:p>
              <a:pPr eaLnBrk="0" hangingPunct="0"/>
              <a:r>
                <a:rPr lang="da-DK" i="1" dirty="0">
                  <a:solidFill>
                    <a:schemeClr val="bg1"/>
                  </a:solidFill>
                </a:rPr>
                <a:t>m</a:t>
              </a:r>
              <a:r>
                <a:rPr lang="da-DK" baseline="-25000" dirty="0">
                  <a:solidFill>
                    <a:schemeClr val="bg1"/>
                  </a:solidFill>
                  <a:latin typeface="Symbol" pitchFamily="18" charset="2"/>
                </a:rPr>
                <a:t>n</a:t>
              </a:r>
              <a:r>
                <a:rPr lang="da-DK" dirty="0">
                  <a:solidFill>
                    <a:schemeClr val="bg1"/>
                  </a:solidFill>
                  <a:latin typeface="Symbol" pitchFamily="18" charset="2"/>
                </a:rPr>
                <a:t> </a:t>
              </a:r>
              <a:r>
                <a:rPr lang="da-DK" dirty="0">
                  <a:solidFill>
                    <a:schemeClr val="bg1"/>
                  </a:solidFill>
                </a:rPr>
                <a:t>= </a:t>
              </a:r>
              <a:r>
                <a:rPr lang="da-DK" dirty="0" smtClean="0">
                  <a:solidFill>
                    <a:schemeClr val="bg1"/>
                  </a:solidFill>
                </a:rPr>
                <a:t>7 </a:t>
              </a:r>
              <a:r>
                <a:rPr lang="da-DK" dirty="0">
                  <a:solidFill>
                    <a:schemeClr val="bg1"/>
                  </a:solidFill>
                </a:rPr>
                <a:t>eV</a:t>
              </a:r>
              <a:endParaRPr lang="da-DK" i="1" dirty="0">
                <a:solidFill>
                  <a:schemeClr val="bg1"/>
                </a:solidFill>
              </a:endParaRPr>
            </a:p>
          </p:txBody>
        </p:sp>
        <p:sp>
          <p:nvSpPr>
            <p:cNvPr id="63" name="Rechteck 62"/>
            <p:cNvSpPr/>
            <p:nvPr/>
          </p:nvSpPr>
          <p:spPr bwMode="auto">
            <a:xfrm>
              <a:off x="4071966" y="4000500"/>
              <a:ext cx="7086610" cy="14287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hteck 63"/>
            <p:cNvSpPr/>
            <p:nvPr/>
          </p:nvSpPr>
          <p:spPr bwMode="auto">
            <a:xfrm>
              <a:off x="7658114" y="785790"/>
              <a:ext cx="142876" cy="650085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1800" y="6460108"/>
            <a:ext cx="4454376" cy="224110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242455" y="2046100"/>
            <a:ext cx="2482272" cy="3534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749" tIns="37874" rIns="75749" bIns="37874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cosmology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1" name="Textfeld 22"/>
          <p:cNvSpPr txBox="1">
            <a:spLocks noChangeArrowheads="1"/>
          </p:cNvSpPr>
          <p:nvPr/>
        </p:nvSpPr>
        <p:spPr bwMode="auto">
          <a:xfrm>
            <a:off x="242454" y="836712"/>
            <a:ext cx="6345769" cy="1076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prstTxWarp prst="textNoShape">
              <a:avLst/>
            </a:prstTxWarp>
            <a:spAutoFit/>
          </a:bodyPr>
          <a:lstStyle/>
          <a:p>
            <a:pPr defTabSz="973138">
              <a:lnSpc>
                <a:spcPts val="2568"/>
              </a:lnSpc>
            </a:pPr>
            <a:r>
              <a:rPr lang="de-DE" b="1" dirty="0" err="1" smtClean="0">
                <a:solidFill>
                  <a:schemeClr val="accent1"/>
                </a:solidFill>
              </a:rPr>
              <a:t>cosmology</a:t>
            </a:r>
            <a:r>
              <a:rPr lang="de-DE" b="1" dirty="0" smtClean="0">
                <a:solidFill>
                  <a:schemeClr val="accent1"/>
                </a:solidFill>
              </a:rPr>
              <a:t>: 	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/>
              <a:t>of </a:t>
            </a:r>
            <a:r>
              <a:rPr lang="de-DE" b="1" dirty="0" err="1" smtClean="0">
                <a:latin typeface="Symbol" charset="2"/>
              </a:rPr>
              <a:t>n</a:t>
            </a:r>
            <a:r>
              <a:rPr lang="de-DE" dirty="0" err="1" smtClean="0"/>
              <a:t>´s</a:t>
            </a:r>
            <a:r>
              <a:rPr lang="de-DE" dirty="0" smtClean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(warm) </a:t>
            </a:r>
            <a:r>
              <a:rPr lang="de-DE" dirty="0" err="1"/>
              <a:t>dark</a:t>
            </a:r>
            <a:r>
              <a:rPr lang="de-DE" dirty="0"/>
              <a:t> matter?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endParaRPr lang="de-DE" b="1" dirty="0" smtClean="0">
              <a:solidFill>
                <a:schemeClr val="accent1"/>
              </a:solidFill>
            </a:endParaRPr>
          </a:p>
          <a:p>
            <a:pPr defTabSz="973138">
              <a:lnSpc>
                <a:spcPts val="2568"/>
              </a:lnSpc>
            </a:pPr>
            <a:r>
              <a:rPr lang="de-DE" b="1" dirty="0" err="1" smtClean="0">
                <a:solidFill>
                  <a:schemeClr val="accent1"/>
                </a:solidFill>
              </a:rPr>
              <a:t>particle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physics</a:t>
            </a:r>
            <a:r>
              <a:rPr lang="de-DE" b="1" dirty="0" smtClean="0">
                <a:solidFill>
                  <a:schemeClr val="accent1"/>
                </a:solidFill>
              </a:rPr>
              <a:t>:	</a:t>
            </a:r>
            <a:r>
              <a:rPr lang="de-DE" dirty="0" err="1" smtClean="0"/>
              <a:t>origin</a:t>
            </a:r>
            <a:r>
              <a:rPr lang="de-DE" dirty="0" smtClean="0"/>
              <a:t> and </a:t>
            </a:r>
            <a:r>
              <a:rPr lang="de-DE" dirty="0" err="1" smtClean="0"/>
              <a:t>hierarchy</a:t>
            </a:r>
            <a:r>
              <a:rPr lang="de-DE" dirty="0" smtClean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>
                <a:latin typeface="Symbol" charset="2"/>
              </a:rPr>
              <a:t>n</a:t>
            </a:r>
            <a:r>
              <a:rPr lang="de-DE" dirty="0"/>
              <a:t>-</a:t>
            </a:r>
            <a:r>
              <a:rPr lang="de-DE" dirty="0" err="1"/>
              <a:t>mass</a:t>
            </a:r>
            <a:r>
              <a:rPr lang="de-DE" dirty="0" smtClean="0"/>
              <a:t>?</a:t>
            </a:r>
          </a:p>
          <a:p>
            <a:pPr defTabSz="973138">
              <a:lnSpc>
                <a:spcPts val="2568"/>
              </a:lnSpc>
            </a:pPr>
            <a:r>
              <a:rPr lang="de-DE" dirty="0" smtClean="0"/>
              <a:t>		</a:t>
            </a:r>
            <a:r>
              <a:rPr lang="de-DE" dirty="0" err="1" smtClean="0"/>
              <a:t>Majorana</a:t>
            </a:r>
            <a:r>
              <a:rPr lang="de-DE" dirty="0" smtClean="0"/>
              <a:t>/Dirac, CP, sterile </a:t>
            </a:r>
            <a:r>
              <a:rPr lang="de-DE" b="1" dirty="0" smtClean="0">
                <a:latin typeface="Symbol" charset="2"/>
              </a:rPr>
              <a:t>n</a:t>
            </a:r>
            <a:r>
              <a:rPr lang="de-DE" dirty="0" smtClean="0">
                <a:latin typeface="+mn-lt"/>
              </a:rPr>
              <a:t>, ... ? </a:t>
            </a:r>
            <a:endParaRPr lang="de-DE" dirty="0">
              <a:latin typeface="+mn-lt"/>
            </a:endParaRPr>
          </a:p>
        </p:txBody>
      </p:sp>
      <p:sp>
        <p:nvSpPr>
          <p:cNvPr id="34" name="Textfeld 33"/>
          <p:cNvSpPr txBox="1">
            <a:spLocks noChangeArrowheads="1"/>
          </p:cNvSpPr>
          <p:nvPr/>
        </p:nvSpPr>
        <p:spPr bwMode="auto">
          <a:xfrm>
            <a:off x="3648364" y="2046100"/>
            <a:ext cx="2482273" cy="3534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749" tIns="37874" rIns="75749" bIns="37874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particle physics</a:t>
            </a:r>
          </a:p>
        </p:txBody>
      </p:sp>
      <p:sp>
        <p:nvSpPr>
          <p:cNvPr id="35" name="Rechteck 15"/>
          <p:cNvSpPr>
            <a:spLocks noChangeArrowheads="1"/>
          </p:cNvSpPr>
          <p:nvPr/>
        </p:nvSpPr>
        <p:spPr bwMode="auto">
          <a:xfrm>
            <a:off x="6632631" y="3120908"/>
            <a:ext cx="150568" cy="355294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lIns="74556" tIns="38769" rIns="74556" bIns="3876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6" name="Pfeil nach oben und unten 35"/>
          <p:cNvSpPr>
            <a:spLocks noChangeArrowheads="1"/>
          </p:cNvSpPr>
          <p:nvPr/>
        </p:nvSpPr>
        <p:spPr bwMode="auto">
          <a:xfrm rot="5400000">
            <a:off x="3039563" y="2006167"/>
            <a:ext cx="299098" cy="503047"/>
          </a:xfrm>
          <a:prstGeom prst="upDownArrow">
            <a:avLst>
              <a:gd name="adj1" fmla="val 50000"/>
              <a:gd name="adj2" fmla="val 50166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lIns="74556" tIns="38769" rIns="74556" bIns="38769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endParaRPr lang="de-DE">
              <a:ea typeface="+mn-ea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24598" y="3515515"/>
            <a:ext cx="5586245" cy="282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screen">
            <a:lum contrast="4000"/>
          </a:blip>
          <a:srcRect/>
          <a:stretch>
            <a:fillRect/>
          </a:stretch>
        </p:blipFill>
        <p:spPr bwMode="auto">
          <a:xfrm rot="20093721">
            <a:off x="4641682" y="3989044"/>
            <a:ext cx="560596" cy="11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Ellipse 24"/>
          <p:cNvSpPr>
            <a:spLocks noChangeArrowheads="1"/>
          </p:cNvSpPr>
          <p:nvPr/>
        </p:nvSpPr>
        <p:spPr bwMode="auto">
          <a:xfrm rot="1025417">
            <a:off x="3492523" y="5012123"/>
            <a:ext cx="1880626" cy="575906"/>
          </a:xfrm>
          <a:prstGeom prst="ellipse">
            <a:avLst/>
          </a:prstGeom>
          <a:noFill/>
          <a:ln w="349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 lIns="74556" tIns="38769" rIns="74556" bIns="38769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endParaRPr lang="de-DE">
              <a:ea typeface="+mn-ea"/>
            </a:endParaRPr>
          </a:p>
        </p:txBody>
      </p:sp>
      <p:sp>
        <p:nvSpPr>
          <p:cNvPr id="43" name="Freihandform 25"/>
          <p:cNvSpPr>
            <a:spLocks/>
          </p:cNvSpPr>
          <p:nvPr/>
        </p:nvSpPr>
        <p:spPr bwMode="auto">
          <a:xfrm>
            <a:off x="4524943" y="3828480"/>
            <a:ext cx="829477" cy="355294"/>
          </a:xfrm>
          <a:custGeom>
            <a:avLst/>
            <a:gdLst>
              <a:gd name="T0" fmla="*/ 224168 w 931312"/>
              <a:gd name="T1" fmla="*/ 0 h 575250"/>
              <a:gd name="T2" fmla="*/ 192995 w 931312"/>
              <a:gd name="T3" fmla="*/ 10391 h 575250"/>
              <a:gd name="T4" fmla="*/ 120259 w 931312"/>
              <a:gd name="T5" fmla="*/ 83127 h 575250"/>
              <a:gd name="T6" fmla="*/ 109868 w 931312"/>
              <a:gd name="T7" fmla="*/ 124691 h 575250"/>
              <a:gd name="T8" fmla="*/ 68304 w 931312"/>
              <a:gd name="T9" fmla="*/ 187036 h 575250"/>
              <a:gd name="T10" fmla="*/ 57914 w 931312"/>
              <a:gd name="T11" fmla="*/ 228600 h 575250"/>
              <a:gd name="T12" fmla="*/ 37132 w 931312"/>
              <a:gd name="T13" fmla="*/ 259772 h 575250"/>
              <a:gd name="T14" fmla="*/ 26741 w 931312"/>
              <a:gd name="T15" fmla="*/ 322118 h 575250"/>
              <a:gd name="T16" fmla="*/ 5959 w 931312"/>
              <a:gd name="T17" fmla="*/ 457200 h 575250"/>
              <a:gd name="T18" fmla="*/ 16350 w 931312"/>
              <a:gd name="T19" fmla="*/ 550718 h 575250"/>
              <a:gd name="T20" fmla="*/ 47523 w 931312"/>
              <a:gd name="T21" fmla="*/ 571500 h 575250"/>
              <a:gd name="T22" fmla="*/ 141041 w 931312"/>
              <a:gd name="T23" fmla="*/ 550718 h 575250"/>
              <a:gd name="T24" fmla="*/ 338468 w 931312"/>
              <a:gd name="T25" fmla="*/ 529936 h 575250"/>
              <a:gd name="T26" fmla="*/ 380032 w 931312"/>
              <a:gd name="T27" fmla="*/ 519545 h 575250"/>
              <a:gd name="T28" fmla="*/ 431986 w 931312"/>
              <a:gd name="T29" fmla="*/ 509154 h 575250"/>
              <a:gd name="T30" fmla="*/ 463159 w 931312"/>
              <a:gd name="T31" fmla="*/ 498763 h 575250"/>
              <a:gd name="T32" fmla="*/ 525504 w 931312"/>
              <a:gd name="T33" fmla="*/ 446809 h 575250"/>
              <a:gd name="T34" fmla="*/ 556677 w 931312"/>
              <a:gd name="T35" fmla="*/ 436418 h 575250"/>
              <a:gd name="T36" fmla="*/ 650195 w 931312"/>
              <a:gd name="T37" fmla="*/ 374072 h 575250"/>
              <a:gd name="T38" fmla="*/ 681368 w 931312"/>
              <a:gd name="T39" fmla="*/ 353291 h 575250"/>
              <a:gd name="T40" fmla="*/ 743714 w 931312"/>
              <a:gd name="T41" fmla="*/ 332509 h 575250"/>
              <a:gd name="T42" fmla="*/ 816450 w 931312"/>
              <a:gd name="T43" fmla="*/ 301336 h 575250"/>
              <a:gd name="T44" fmla="*/ 878795 w 931312"/>
              <a:gd name="T45" fmla="*/ 259772 h 575250"/>
              <a:gd name="T46" fmla="*/ 909968 w 931312"/>
              <a:gd name="T47" fmla="*/ 166254 h 575250"/>
              <a:gd name="T48" fmla="*/ 930750 w 931312"/>
              <a:gd name="T49" fmla="*/ 135081 h 575250"/>
              <a:gd name="T50" fmla="*/ 920359 w 931312"/>
              <a:gd name="T51" fmla="*/ 62345 h 575250"/>
              <a:gd name="T52" fmla="*/ 837232 w 931312"/>
              <a:gd name="T53" fmla="*/ 20781 h 575250"/>
              <a:gd name="T54" fmla="*/ 442377 w 931312"/>
              <a:gd name="T55" fmla="*/ 31172 h 575250"/>
              <a:gd name="T56" fmla="*/ 380032 w 931312"/>
              <a:gd name="T57" fmla="*/ 62345 h 575250"/>
              <a:gd name="T58" fmla="*/ 307295 w 931312"/>
              <a:gd name="T59" fmla="*/ 72736 h 575250"/>
              <a:gd name="T60" fmla="*/ 255341 w 931312"/>
              <a:gd name="T61" fmla="*/ 62345 h 575250"/>
              <a:gd name="T62" fmla="*/ 213777 w 931312"/>
              <a:gd name="T63" fmla="*/ 0 h 575250"/>
              <a:gd name="T64" fmla="*/ 224168 w 931312"/>
              <a:gd name="T65" fmla="*/ 0 h 5752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31312" h="575250">
                <a:moveTo>
                  <a:pt x="224168" y="0"/>
                </a:moveTo>
                <a:cubicBezTo>
                  <a:pt x="213777" y="3464"/>
                  <a:pt x="202505" y="4957"/>
                  <a:pt x="192995" y="10391"/>
                </a:cubicBezTo>
                <a:cubicBezTo>
                  <a:pt x="150566" y="34636"/>
                  <a:pt x="148834" y="45027"/>
                  <a:pt x="120259" y="83127"/>
                </a:cubicBezTo>
                <a:cubicBezTo>
                  <a:pt x="116795" y="96982"/>
                  <a:pt x="116255" y="111918"/>
                  <a:pt x="109868" y="124691"/>
                </a:cubicBezTo>
                <a:cubicBezTo>
                  <a:pt x="98698" y="147031"/>
                  <a:pt x="68304" y="187036"/>
                  <a:pt x="68304" y="187036"/>
                </a:cubicBezTo>
                <a:cubicBezTo>
                  <a:pt x="64841" y="200891"/>
                  <a:pt x="63539" y="215474"/>
                  <a:pt x="57914" y="228600"/>
                </a:cubicBezTo>
                <a:cubicBezTo>
                  <a:pt x="52995" y="240078"/>
                  <a:pt x="41081" y="247925"/>
                  <a:pt x="37132" y="259772"/>
                </a:cubicBezTo>
                <a:cubicBezTo>
                  <a:pt x="30469" y="279759"/>
                  <a:pt x="29945" y="301294"/>
                  <a:pt x="26741" y="322118"/>
                </a:cubicBezTo>
                <a:cubicBezTo>
                  <a:pt x="0" y="495934"/>
                  <a:pt x="31878" y="301684"/>
                  <a:pt x="5959" y="457200"/>
                </a:cubicBezTo>
                <a:cubicBezTo>
                  <a:pt x="9423" y="488373"/>
                  <a:pt x="5631" y="521242"/>
                  <a:pt x="16350" y="550718"/>
                </a:cubicBezTo>
                <a:cubicBezTo>
                  <a:pt x="20618" y="562455"/>
                  <a:pt x="35111" y="570121"/>
                  <a:pt x="47523" y="571500"/>
                </a:cubicBezTo>
                <a:cubicBezTo>
                  <a:pt x="81275" y="575250"/>
                  <a:pt x="110362" y="559483"/>
                  <a:pt x="141041" y="550718"/>
                </a:cubicBezTo>
                <a:cubicBezTo>
                  <a:pt x="218108" y="528699"/>
                  <a:pt x="223090" y="537628"/>
                  <a:pt x="338468" y="529936"/>
                </a:cubicBezTo>
                <a:cubicBezTo>
                  <a:pt x="352323" y="526472"/>
                  <a:pt x="366091" y="522643"/>
                  <a:pt x="380032" y="519545"/>
                </a:cubicBezTo>
                <a:cubicBezTo>
                  <a:pt x="397272" y="515714"/>
                  <a:pt x="414852" y="513437"/>
                  <a:pt x="431986" y="509154"/>
                </a:cubicBezTo>
                <a:cubicBezTo>
                  <a:pt x="442612" y="506497"/>
                  <a:pt x="452768" y="502227"/>
                  <a:pt x="463159" y="498763"/>
                </a:cubicBezTo>
                <a:cubicBezTo>
                  <a:pt x="486137" y="475785"/>
                  <a:pt x="496574" y="461274"/>
                  <a:pt x="525504" y="446809"/>
                </a:cubicBezTo>
                <a:cubicBezTo>
                  <a:pt x="535301" y="441911"/>
                  <a:pt x="547102" y="441737"/>
                  <a:pt x="556677" y="436418"/>
                </a:cubicBezTo>
                <a:cubicBezTo>
                  <a:pt x="556699" y="436406"/>
                  <a:pt x="634598" y="384470"/>
                  <a:pt x="650195" y="374072"/>
                </a:cubicBezTo>
                <a:cubicBezTo>
                  <a:pt x="660586" y="367145"/>
                  <a:pt x="669521" y="357240"/>
                  <a:pt x="681368" y="353291"/>
                </a:cubicBezTo>
                <a:lnTo>
                  <a:pt x="743714" y="332509"/>
                </a:lnTo>
                <a:cubicBezTo>
                  <a:pt x="775961" y="321760"/>
                  <a:pt x="784352" y="320595"/>
                  <a:pt x="816450" y="301336"/>
                </a:cubicBezTo>
                <a:cubicBezTo>
                  <a:pt x="837867" y="288486"/>
                  <a:pt x="878795" y="259772"/>
                  <a:pt x="878795" y="259772"/>
                </a:cubicBezTo>
                <a:cubicBezTo>
                  <a:pt x="926016" y="188943"/>
                  <a:pt x="872637" y="278248"/>
                  <a:pt x="909968" y="166254"/>
                </a:cubicBezTo>
                <a:cubicBezTo>
                  <a:pt x="913917" y="154406"/>
                  <a:pt x="923823" y="145472"/>
                  <a:pt x="930750" y="135081"/>
                </a:cubicBezTo>
                <a:cubicBezTo>
                  <a:pt x="927286" y="110836"/>
                  <a:pt x="931312" y="84251"/>
                  <a:pt x="920359" y="62345"/>
                </a:cubicBezTo>
                <a:cubicBezTo>
                  <a:pt x="905219" y="32066"/>
                  <a:pt x="864386" y="27570"/>
                  <a:pt x="837232" y="20781"/>
                </a:cubicBezTo>
                <a:cubicBezTo>
                  <a:pt x="705614" y="24245"/>
                  <a:pt x="573885" y="24757"/>
                  <a:pt x="442377" y="31172"/>
                </a:cubicBezTo>
                <a:cubicBezTo>
                  <a:pt x="396512" y="33409"/>
                  <a:pt x="423561" y="49286"/>
                  <a:pt x="380032" y="62345"/>
                </a:cubicBezTo>
                <a:cubicBezTo>
                  <a:pt x="356573" y="69383"/>
                  <a:pt x="331541" y="69272"/>
                  <a:pt x="307295" y="72736"/>
                </a:cubicBezTo>
                <a:cubicBezTo>
                  <a:pt x="289977" y="69272"/>
                  <a:pt x="269282" y="73188"/>
                  <a:pt x="255341" y="62345"/>
                </a:cubicBezTo>
                <a:cubicBezTo>
                  <a:pt x="235626" y="47011"/>
                  <a:pt x="231438" y="17661"/>
                  <a:pt x="213777" y="0"/>
                </a:cubicBezTo>
                <a:lnTo>
                  <a:pt x="224168" y="0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square" lIns="74556" tIns="38769" rIns="74556" bIns="38769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Textfeld 26"/>
          <p:cNvSpPr txBox="1">
            <a:spLocks noChangeArrowheads="1"/>
          </p:cNvSpPr>
          <p:nvPr/>
        </p:nvSpPr>
        <p:spPr bwMode="auto">
          <a:xfrm rot="20139010">
            <a:off x="4405652" y="3844039"/>
            <a:ext cx="1041636" cy="35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r>
              <a:rPr lang="de-DE" sz="1300" dirty="0" err="1"/>
              <a:t>mass</a:t>
            </a:r>
            <a:r>
              <a:rPr lang="de-DE" sz="1300" dirty="0"/>
              <a:t> [</a:t>
            </a:r>
            <a:r>
              <a:rPr lang="de-DE" sz="1300" dirty="0" err="1"/>
              <a:t>GeV</a:t>
            </a:r>
            <a:r>
              <a:rPr lang="de-DE" dirty="0"/>
              <a:t>]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3619" y="914400"/>
            <a:ext cx="2280869" cy="260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reihandform 27"/>
          <p:cNvSpPr>
            <a:spLocks/>
          </p:cNvSpPr>
          <p:nvPr/>
        </p:nvSpPr>
        <p:spPr bwMode="auto">
          <a:xfrm>
            <a:off x="6252307" y="2778370"/>
            <a:ext cx="1824893" cy="1213338"/>
          </a:xfrm>
          <a:custGeom>
            <a:avLst/>
            <a:gdLst/>
            <a:ahLst/>
            <a:cxnLst/>
            <a:rect l="0" t="0" r="r" b="b"/>
            <a:pathLst>
              <a:path w="1918314" h="1236519">
                <a:moveTo>
                  <a:pt x="498764" y="197428"/>
                </a:moveTo>
                <a:cubicBezTo>
                  <a:pt x="484909" y="193964"/>
                  <a:pt x="470879" y="191141"/>
                  <a:pt x="457200" y="187037"/>
                </a:cubicBezTo>
                <a:cubicBezTo>
                  <a:pt x="436218" y="180742"/>
                  <a:pt x="394855" y="166255"/>
                  <a:pt x="394855" y="166255"/>
                </a:cubicBezTo>
                <a:cubicBezTo>
                  <a:pt x="371874" y="143274"/>
                  <a:pt x="361442" y="128767"/>
                  <a:pt x="332509" y="114300"/>
                </a:cubicBezTo>
                <a:cubicBezTo>
                  <a:pt x="322712" y="109402"/>
                  <a:pt x="311727" y="107373"/>
                  <a:pt x="301336" y="103909"/>
                </a:cubicBezTo>
                <a:cubicBezTo>
                  <a:pt x="294409" y="93518"/>
                  <a:pt x="291145" y="79356"/>
                  <a:pt x="280555" y="72737"/>
                </a:cubicBezTo>
                <a:cubicBezTo>
                  <a:pt x="261979" y="61127"/>
                  <a:pt x="218209" y="51955"/>
                  <a:pt x="218209" y="51955"/>
                </a:cubicBezTo>
                <a:cubicBezTo>
                  <a:pt x="207818" y="41564"/>
                  <a:pt x="199882" y="27919"/>
                  <a:pt x="187036" y="20782"/>
                </a:cubicBezTo>
                <a:cubicBezTo>
                  <a:pt x="167887" y="10143"/>
                  <a:pt x="124691" y="0"/>
                  <a:pt x="124691" y="0"/>
                </a:cubicBezTo>
                <a:lnTo>
                  <a:pt x="20782" y="10391"/>
                </a:lnTo>
                <a:cubicBezTo>
                  <a:pt x="1860" y="21429"/>
                  <a:pt x="0" y="72737"/>
                  <a:pt x="0" y="72737"/>
                </a:cubicBezTo>
                <a:cubicBezTo>
                  <a:pt x="3464" y="124691"/>
                  <a:pt x="3027" y="177054"/>
                  <a:pt x="10391" y="228600"/>
                </a:cubicBezTo>
                <a:cubicBezTo>
                  <a:pt x="13489" y="250286"/>
                  <a:pt x="25860" y="269694"/>
                  <a:pt x="31173" y="290946"/>
                </a:cubicBezTo>
                <a:cubicBezTo>
                  <a:pt x="34637" y="304800"/>
                  <a:pt x="38466" y="318568"/>
                  <a:pt x="41564" y="332509"/>
                </a:cubicBezTo>
                <a:cubicBezTo>
                  <a:pt x="45395" y="349750"/>
                  <a:pt x="48124" y="367223"/>
                  <a:pt x="51955" y="384464"/>
                </a:cubicBezTo>
                <a:cubicBezTo>
                  <a:pt x="58768" y="415124"/>
                  <a:pt x="60201" y="434274"/>
                  <a:pt x="83127" y="457200"/>
                </a:cubicBezTo>
                <a:cubicBezTo>
                  <a:pt x="91958" y="466031"/>
                  <a:pt x="103909" y="471055"/>
                  <a:pt x="114300" y="477982"/>
                </a:cubicBezTo>
                <a:cubicBezTo>
                  <a:pt x="134734" y="508633"/>
                  <a:pt x="136252" y="515326"/>
                  <a:pt x="166255" y="540328"/>
                </a:cubicBezTo>
                <a:cubicBezTo>
                  <a:pt x="175849" y="548323"/>
                  <a:pt x="187036" y="554182"/>
                  <a:pt x="197427" y="561109"/>
                </a:cubicBezTo>
                <a:cubicBezTo>
                  <a:pt x="204354" y="571500"/>
                  <a:pt x="210214" y="582688"/>
                  <a:pt x="218209" y="592282"/>
                </a:cubicBezTo>
                <a:cubicBezTo>
                  <a:pt x="227617" y="603571"/>
                  <a:pt x="241231" y="611228"/>
                  <a:pt x="249382" y="623455"/>
                </a:cubicBezTo>
                <a:cubicBezTo>
                  <a:pt x="289533" y="683682"/>
                  <a:pt x="221230" y="628934"/>
                  <a:pt x="290946" y="675409"/>
                </a:cubicBezTo>
                <a:lnTo>
                  <a:pt x="311727" y="737755"/>
                </a:lnTo>
                <a:cubicBezTo>
                  <a:pt x="315191" y="748146"/>
                  <a:pt x="311727" y="765464"/>
                  <a:pt x="322118" y="768928"/>
                </a:cubicBezTo>
                <a:lnTo>
                  <a:pt x="415636" y="800100"/>
                </a:lnTo>
                <a:cubicBezTo>
                  <a:pt x="426027" y="803564"/>
                  <a:pt x="436005" y="808690"/>
                  <a:pt x="446809" y="810491"/>
                </a:cubicBezTo>
                <a:cubicBezTo>
                  <a:pt x="550295" y="827739"/>
                  <a:pt x="488159" y="819132"/>
                  <a:pt x="633846" y="831273"/>
                </a:cubicBezTo>
                <a:cubicBezTo>
                  <a:pt x="704271" y="854749"/>
                  <a:pt x="618357" y="828175"/>
                  <a:pt x="737755" y="852055"/>
                </a:cubicBezTo>
                <a:cubicBezTo>
                  <a:pt x="748495" y="854203"/>
                  <a:pt x="758187" y="860298"/>
                  <a:pt x="768927" y="862446"/>
                </a:cubicBezTo>
                <a:cubicBezTo>
                  <a:pt x="792943" y="867249"/>
                  <a:pt x="817567" y="868456"/>
                  <a:pt x="841664" y="872837"/>
                </a:cubicBezTo>
                <a:cubicBezTo>
                  <a:pt x="902115" y="883828"/>
                  <a:pt x="873306" y="885942"/>
                  <a:pt x="945573" y="904009"/>
                </a:cubicBezTo>
                <a:lnTo>
                  <a:pt x="987136" y="914400"/>
                </a:lnTo>
                <a:cubicBezTo>
                  <a:pt x="1036536" y="947334"/>
                  <a:pt x="1006461" y="931232"/>
                  <a:pt x="1080655" y="955964"/>
                </a:cubicBezTo>
                <a:cubicBezTo>
                  <a:pt x="1080659" y="955965"/>
                  <a:pt x="1142997" y="976745"/>
                  <a:pt x="1143000" y="976746"/>
                </a:cubicBezTo>
                <a:lnTo>
                  <a:pt x="1194955" y="987137"/>
                </a:lnTo>
                <a:cubicBezTo>
                  <a:pt x="1205346" y="994064"/>
                  <a:pt x="1214957" y="1002334"/>
                  <a:pt x="1226127" y="1007919"/>
                </a:cubicBezTo>
                <a:cubicBezTo>
                  <a:pt x="1235924" y="1012817"/>
                  <a:pt x="1248187" y="1012233"/>
                  <a:pt x="1257300" y="1018309"/>
                </a:cubicBezTo>
                <a:cubicBezTo>
                  <a:pt x="1269527" y="1026460"/>
                  <a:pt x="1276873" y="1040460"/>
                  <a:pt x="1288473" y="1049482"/>
                </a:cubicBezTo>
                <a:cubicBezTo>
                  <a:pt x="1308188" y="1064816"/>
                  <a:pt x="1333157" y="1073385"/>
                  <a:pt x="1350818" y="1091046"/>
                </a:cubicBezTo>
                <a:cubicBezTo>
                  <a:pt x="1390822" y="1131050"/>
                  <a:pt x="1369764" y="1114068"/>
                  <a:pt x="1413164" y="1143000"/>
                </a:cubicBezTo>
                <a:cubicBezTo>
                  <a:pt x="1420091" y="1153391"/>
                  <a:pt x="1423356" y="1167554"/>
                  <a:pt x="1433946" y="1174173"/>
                </a:cubicBezTo>
                <a:cubicBezTo>
                  <a:pt x="1452522" y="1185783"/>
                  <a:pt x="1475509" y="1188028"/>
                  <a:pt x="1496291" y="1194955"/>
                </a:cubicBezTo>
                <a:cubicBezTo>
                  <a:pt x="1590873" y="1226483"/>
                  <a:pt x="1441498" y="1178122"/>
                  <a:pt x="1579418" y="1215737"/>
                </a:cubicBezTo>
                <a:cubicBezTo>
                  <a:pt x="1600552" y="1221501"/>
                  <a:pt x="1641764" y="1236519"/>
                  <a:pt x="1641764" y="1236519"/>
                </a:cubicBezTo>
                <a:cubicBezTo>
                  <a:pt x="1676400" y="1233055"/>
                  <a:pt x="1711269" y="1231421"/>
                  <a:pt x="1745673" y="1226128"/>
                </a:cubicBezTo>
                <a:cubicBezTo>
                  <a:pt x="1756499" y="1224462"/>
                  <a:pt x="1765893" y="1215737"/>
                  <a:pt x="1776846" y="1215737"/>
                </a:cubicBezTo>
                <a:cubicBezTo>
                  <a:pt x="1808211" y="1215737"/>
                  <a:pt x="1839191" y="1222664"/>
                  <a:pt x="1870364" y="1226128"/>
                </a:cubicBezTo>
                <a:cubicBezTo>
                  <a:pt x="1884218" y="1219201"/>
                  <a:pt x="1905000" y="1219200"/>
                  <a:pt x="1911927" y="1205346"/>
                </a:cubicBezTo>
                <a:cubicBezTo>
                  <a:pt x="1918314" y="1192573"/>
                  <a:pt x="1905640" y="1177461"/>
                  <a:pt x="1901536" y="1163782"/>
                </a:cubicBezTo>
                <a:cubicBezTo>
                  <a:pt x="1895242" y="1142800"/>
                  <a:pt x="1887682" y="1122219"/>
                  <a:pt x="1880755" y="1101437"/>
                </a:cubicBezTo>
                <a:cubicBezTo>
                  <a:pt x="1864555" y="1052837"/>
                  <a:pt x="1874712" y="1062046"/>
                  <a:pt x="1808018" y="1028700"/>
                </a:cubicBezTo>
                <a:cubicBezTo>
                  <a:pt x="1754068" y="1001726"/>
                  <a:pt x="1745078" y="994782"/>
                  <a:pt x="1672936" y="976746"/>
                </a:cubicBezTo>
                <a:cubicBezTo>
                  <a:pt x="1659082" y="973282"/>
                  <a:pt x="1644921" y="970871"/>
                  <a:pt x="1631373" y="966355"/>
                </a:cubicBezTo>
                <a:cubicBezTo>
                  <a:pt x="1597463" y="955052"/>
                  <a:pt x="1546750" y="931359"/>
                  <a:pt x="1517073" y="914400"/>
                </a:cubicBezTo>
                <a:cubicBezTo>
                  <a:pt x="1488703" y="898188"/>
                  <a:pt x="1460296" y="881769"/>
                  <a:pt x="1433946" y="862446"/>
                </a:cubicBezTo>
                <a:cubicBezTo>
                  <a:pt x="1408195" y="843562"/>
                  <a:pt x="1386576" y="819498"/>
                  <a:pt x="1361209" y="800100"/>
                </a:cubicBezTo>
                <a:cubicBezTo>
                  <a:pt x="1327624" y="774418"/>
                  <a:pt x="1290673" y="753321"/>
                  <a:pt x="1257300" y="727364"/>
                </a:cubicBezTo>
                <a:cubicBezTo>
                  <a:pt x="1228237" y="704759"/>
                  <a:pt x="1201154" y="679681"/>
                  <a:pt x="1174173" y="654628"/>
                </a:cubicBezTo>
                <a:cubicBezTo>
                  <a:pt x="1152636" y="634629"/>
                  <a:pt x="1134777" y="610642"/>
                  <a:pt x="1111827" y="592282"/>
                </a:cubicBezTo>
                <a:cubicBezTo>
                  <a:pt x="1099732" y="582606"/>
                  <a:pt x="1084118" y="578427"/>
                  <a:pt x="1070264" y="571500"/>
                </a:cubicBezTo>
                <a:cubicBezTo>
                  <a:pt x="1066800" y="561109"/>
                  <a:pt x="1068287" y="547340"/>
                  <a:pt x="1059873" y="540328"/>
                </a:cubicBezTo>
                <a:cubicBezTo>
                  <a:pt x="1045544" y="528387"/>
                  <a:pt x="1024223" y="528604"/>
                  <a:pt x="1007918" y="519546"/>
                </a:cubicBezTo>
                <a:cubicBezTo>
                  <a:pt x="992779" y="511136"/>
                  <a:pt x="980542" y="498304"/>
                  <a:pt x="966355" y="488373"/>
                </a:cubicBezTo>
                <a:cubicBezTo>
                  <a:pt x="945893" y="474050"/>
                  <a:pt x="924209" y="461500"/>
                  <a:pt x="904009" y="446809"/>
                </a:cubicBezTo>
                <a:cubicBezTo>
                  <a:pt x="886073" y="433765"/>
                  <a:pt x="870224" y="417964"/>
                  <a:pt x="852055" y="405246"/>
                </a:cubicBezTo>
                <a:cubicBezTo>
                  <a:pt x="835509" y="393664"/>
                  <a:pt x="817227" y="384777"/>
                  <a:pt x="800100" y="374073"/>
                </a:cubicBezTo>
                <a:cubicBezTo>
                  <a:pt x="789510" y="367454"/>
                  <a:pt x="779089" y="360550"/>
                  <a:pt x="768927" y="353291"/>
                </a:cubicBezTo>
                <a:cubicBezTo>
                  <a:pt x="754835" y="343225"/>
                  <a:pt x="741456" y="332185"/>
                  <a:pt x="727364" y="322119"/>
                </a:cubicBezTo>
                <a:cubicBezTo>
                  <a:pt x="717202" y="314860"/>
                  <a:pt x="708402" y="303954"/>
                  <a:pt x="696191" y="301337"/>
                </a:cubicBezTo>
                <a:cubicBezTo>
                  <a:pt x="658783" y="293321"/>
                  <a:pt x="619991" y="294410"/>
                  <a:pt x="581891" y="290946"/>
                </a:cubicBezTo>
                <a:lnTo>
                  <a:pt x="540327" y="228600"/>
                </a:lnTo>
                <a:cubicBezTo>
                  <a:pt x="533400" y="218209"/>
                  <a:pt x="531393" y="201377"/>
                  <a:pt x="519546" y="197428"/>
                </a:cubicBezTo>
                <a:lnTo>
                  <a:pt x="498764" y="197428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square" lIns="74556" tIns="38769" rIns="74556" bIns="38769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Textfeld 28"/>
          <p:cNvSpPr txBox="1">
            <a:spLocks noChangeArrowheads="1"/>
          </p:cNvSpPr>
          <p:nvPr/>
        </p:nvSpPr>
        <p:spPr bwMode="auto">
          <a:xfrm>
            <a:off x="6732097" y="3512498"/>
            <a:ext cx="792231" cy="2765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r>
              <a:rPr lang="de-DE" sz="1300" dirty="0" err="1"/>
              <a:t>fermions</a:t>
            </a:r>
            <a:endParaRPr lang="de-DE" sz="1300" dirty="0"/>
          </a:p>
        </p:txBody>
      </p:sp>
      <p:sp>
        <p:nvSpPr>
          <p:cNvPr id="49" name="Textfeld 29"/>
          <p:cNvSpPr txBox="1">
            <a:spLocks noChangeArrowheads="1"/>
          </p:cNvSpPr>
          <p:nvPr/>
        </p:nvSpPr>
        <p:spPr bwMode="auto">
          <a:xfrm>
            <a:off x="7668344" y="3872538"/>
            <a:ext cx="690560" cy="2765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r>
              <a:rPr lang="de-DE" sz="1300" dirty="0" err="1"/>
              <a:t>bosons</a:t>
            </a:r>
            <a:endParaRPr lang="de-DE" sz="1300" dirty="0"/>
          </a:p>
        </p:txBody>
      </p:sp>
      <p:sp>
        <p:nvSpPr>
          <p:cNvPr id="50" name="Freihandform 30"/>
          <p:cNvSpPr>
            <a:spLocks/>
          </p:cNvSpPr>
          <p:nvPr/>
        </p:nvSpPr>
        <p:spPr bwMode="auto">
          <a:xfrm>
            <a:off x="4673753" y="6026034"/>
            <a:ext cx="833068" cy="355294"/>
          </a:xfrm>
          <a:custGeom>
            <a:avLst/>
            <a:gdLst>
              <a:gd name="T0" fmla="*/ 487563 w 989994"/>
              <a:gd name="T1" fmla="*/ 23499 h 345617"/>
              <a:gd name="T2" fmla="*/ 352481 w 989994"/>
              <a:gd name="T3" fmla="*/ 33890 h 345617"/>
              <a:gd name="T4" fmla="*/ 321309 w 989994"/>
              <a:gd name="T5" fmla="*/ 44281 h 345617"/>
              <a:gd name="T6" fmla="*/ 103100 w 989994"/>
              <a:gd name="T7" fmla="*/ 33890 h 345617"/>
              <a:gd name="T8" fmla="*/ 30363 w 989994"/>
              <a:gd name="T9" fmla="*/ 44281 h 345617"/>
              <a:gd name="T10" fmla="*/ 19972 w 989994"/>
              <a:gd name="T11" fmla="*/ 75454 h 345617"/>
              <a:gd name="T12" fmla="*/ 51145 w 989994"/>
              <a:gd name="T13" fmla="*/ 283272 h 345617"/>
              <a:gd name="T14" fmla="*/ 82318 w 989994"/>
              <a:gd name="T15" fmla="*/ 304054 h 345617"/>
              <a:gd name="T16" fmla="*/ 549909 w 989994"/>
              <a:gd name="T17" fmla="*/ 314444 h 345617"/>
              <a:gd name="T18" fmla="*/ 612254 w 989994"/>
              <a:gd name="T19" fmla="*/ 345617 h 345617"/>
              <a:gd name="T20" fmla="*/ 736945 w 989994"/>
              <a:gd name="T21" fmla="*/ 324835 h 345617"/>
              <a:gd name="T22" fmla="*/ 799290 w 989994"/>
              <a:gd name="T23" fmla="*/ 314444 h 345617"/>
              <a:gd name="T24" fmla="*/ 861636 w 989994"/>
              <a:gd name="T25" fmla="*/ 293663 h 345617"/>
              <a:gd name="T26" fmla="*/ 892809 w 989994"/>
              <a:gd name="T27" fmla="*/ 283272 h 345617"/>
              <a:gd name="T28" fmla="*/ 934372 w 989994"/>
              <a:gd name="T29" fmla="*/ 272881 h 345617"/>
              <a:gd name="T30" fmla="*/ 965545 w 989994"/>
              <a:gd name="T31" fmla="*/ 252099 h 345617"/>
              <a:gd name="T32" fmla="*/ 955154 w 989994"/>
              <a:gd name="T33" fmla="*/ 158581 h 345617"/>
              <a:gd name="T34" fmla="*/ 913590 w 989994"/>
              <a:gd name="T35" fmla="*/ 106626 h 345617"/>
              <a:gd name="T36" fmla="*/ 882418 w 989994"/>
              <a:gd name="T37" fmla="*/ 96235 h 345617"/>
              <a:gd name="T38" fmla="*/ 768118 w 989994"/>
              <a:gd name="T39" fmla="*/ 75454 h 345617"/>
              <a:gd name="T40" fmla="*/ 716163 w 989994"/>
              <a:gd name="T41" fmla="*/ 65063 h 345617"/>
              <a:gd name="T42" fmla="*/ 653818 w 989994"/>
              <a:gd name="T43" fmla="*/ 44281 h 345617"/>
              <a:gd name="T44" fmla="*/ 518736 w 989994"/>
              <a:gd name="T45" fmla="*/ 23499 h 345617"/>
              <a:gd name="T46" fmla="*/ 487563 w 989994"/>
              <a:gd name="T47" fmla="*/ 23499 h 3456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9994" h="345617">
                <a:moveTo>
                  <a:pt x="487563" y="23499"/>
                </a:moveTo>
                <a:cubicBezTo>
                  <a:pt x="459854" y="25231"/>
                  <a:pt x="397293" y="28288"/>
                  <a:pt x="352481" y="33890"/>
                </a:cubicBezTo>
                <a:cubicBezTo>
                  <a:pt x="341613" y="35249"/>
                  <a:pt x="332262" y="44281"/>
                  <a:pt x="321309" y="44281"/>
                </a:cubicBezTo>
                <a:cubicBezTo>
                  <a:pt x="248490" y="44281"/>
                  <a:pt x="175836" y="37354"/>
                  <a:pt x="103100" y="33890"/>
                </a:cubicBezTo>
                <a:cubicBezTo>
                  <a:pt x="78854" y="37354"/>
                  <a:pt x="52269" y="33328"/>
                  <a:pt x="30363" y="44281"/>
                </a:cubicBezTo>
                <a:cubicBezTo>
                  <a:pt x="20566" y="49179"/>
                  <a:pt x="19972" y="64501"/>
                  <a:pt x="19972" y="75454"/>
                </a:cubicBezTo>
                <a:cubicBezTo>
                  <a:pt x="19972" y="127100"/>
                  <a:pt x="0" y="232127"/>
                  <a:pt x="51145" y="283272"/>
                </a:cubicBezTo>
                <a:cubicBezTo>
                  <a:pt x="59976" y="292103"/>
                  <a:pt x="69854" y="303275"/>
                  <a:pt x="82318" y="304054"/>
                </a:cubicBezTo>
                <a:cubicBezTo>
                  <a:pt x="237917" y="313779"/>
                  <a:pt x="394045" y="310981"/>
                  <a:pt x="549909" y="314444"/>
                </a:cubicBezTo>
                <a:cubicBezTo>
                  <a:pt x="565670" y="324952"/>
                  <a:pt x="590743" y="345617"/>
                  <a:pt x="612254" y="345617"/>
                </a:cubicBezTo>
                <a:cubicBezTo>
                  <a:pt x="682300" y="345617"/>
                  <a:pt x="682227" y="335779"/>
                  <a:pt x="736945" y="324835"/>
                </a:cubicBezTo>
                <a:cubicBezTo>
                  <a:pt x="757604" y="320703"/>
                  <a:pt x="778851" y="319554"/>
                  <a:pt x="799290" y="314444"/>
                </a:cubicBezTo>
                <a:cubicBezTo>
                  <a:pt x="820542" y="309131"/>
                  <a:pt x="840854" y="300590"/>
                  <a:pt x="861636" y="293663"/>
                </a:cubicBezTo>
                <a:cubicBezTo>
                  <a:pt x="872027" y="290199"/>
                  <a:pt x="882183" y="285929"/>
                  <a:pt x="892809" y="283272"/>
                </a:cubicBezTo>
                <a:lnTo>
                  <a:pt x="934372" y="272881"/>
                </a:lnTo>
                <a:cubicBezTo>
                  <a:pt x="944763" y="265954"/>
                  <a:pt x="957744" y="261851"/>
                  <a:pt x="965545" y="252099"/>
                </a:cubicBezTo>
                <a:cubicBezTo>
                  <a:pt x="989994" y="221537"/>
                  <a:pt x="965138" y="188532"/>
                  <a:pt x="955154" y="158581"/>
                </a:cubicBezTo>
                <a:cubicBezTo>
                  <a:pt x="943169" y="122627"/>
                  <a:pt x="951191" y="125427"/>
                  <a:pt x="913590" y="106626"/>
                </a:cubicBezTo>
                <a:cubicBezTo>
                  <a:pt x="903794" y="101728"/>
                  <a:pt x="893044" y="98891"/>
                  <a:pt x="882418" y="96235"/>
                </a:cubicBezTo>
                <a:cubicBezTo>
                  <a:pt x="848186" y="87677"/>
                  <a:pt x="802097" y="81632"/>
                  <a:pt x="768118" y="75454"/>
                </a:cubicBezTo>
                <a:cubicBezTo>
                  <a:pt x="750742" y="72295"/>
                  <a:pt x="733202" y="69710"/>
                  <a:pt x="716163" y="65063"/>
                </a:cubicBezTo>
                <a:cubicBezTo>
                  <a:pt x="695029" y="59299"/>
                  <a:pt x="675555" y="46998"/>
                  <a:pt x="653818" y="44281"/>
                </a:cubicBezTo>
                <a:cubicBezTo>
                  <a:pt x="553165" y="31699"/>
                  <a:pt x="598073" y="39367"/>
                  <a:pt x="518736" y="23499"/>
                </a:cubicBezTo>
                <a:cubicBezTo>
                  <a:pt x="483487" y="0"/>
                  <a:pt x="515272" y="21767"/>
                  <a:pt x="487563" y="23499"/>
                </a:cubicBez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square" lIns="74556" tIns="38769" rIns="74556" bIns="38769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Textfeld 31"/>
          <p:cNvSpPr txBox="1">
            <a:spLocks noChangeArrowheads="1"/>
          </p:cNvSpPr>
          <p:nvPr/>
        </p:nvSpPr>
        <p:spPr bwMode="auto">
          <a:xfrm>
            <a:off x="6137460" y="5801515"/>
            <a:ext cx="847748" cy="47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r>
              <a:rPr lang="de-DE" sz="1300" dirty="0" err="1"/>
              <a:t>massless</a:t>
            </a:r>
            <a:endParaRPr lang="de-DE" sz="1300" dirty="0"/>
          </a:p>
          <a:p>
            <a:r>
              <a:rPr lang="de-DE" sz="1300" dirty="0" err="1"/>
              <a:t>bosons</a:t>
            </a:r>
            <a:endParaRPr lang="de-DE" sz="1300" dirty="0"/>
          </a:p>
        </p:txBody>
      </p:sp>
      <p:sp>
        <p:nvSpPr>
          <p:cNvPr id="52" name="Textfeld 32"/>
          <p:cNvSpPr txBox="1">
            <a:spLocks noChangeArrowheads="1"/>
          </p:cNvSpPr>
          <p:nvPr/>
        </p:nvSpPr>
        <p:spPr bwMode="auto">
          <a:xfrm rot="1155589">
            <a:off x="3659584" y="5552786"/>
            <a:ext cx="1146151" cy="33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prstTxWarp prst="textNoShape">
              <a:avLst/>
            </a:prstTxWarp>
            <a:spAutoFit/>
          </a:bodyPr>
          <a:lstStyle/>
          <a:p>
            <a:r>
              <a:rPr lang="de-DE" sz="1700" b="1" dirty="0" err="1">
                <a:solidFill>
                  <a:srgbClr val="C00000"/>
                </a:solidFill>
              </a:rPr>
              <a:t>neutrinos</a:t>
            </a:r>
            <a:endParaRPr lang="de-DE" sz="1700" b="1" dirty="0">
              <a:solidFill>
                <a:srgbClr val="C00000"/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189337" y="215936"/>
            <a:ext cx="6974951" cy="514643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de-DE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Motivation: </a:t>
            </a:r>
            <a:r>
              <a:rPr lang="de-DE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18" charset="2"/>
                <a:ea typeface="Lucida Grande"/>
                <a:cs typeface="Lucida Grande"/>
              </a:rPr>
              <a:t>n</a:t>
            </a:r>
            <a:r>
              <a:rPr lang="de-DE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´s</a:t>
            </a:r>
            <a:r>
              <a:rPr lang="de-DE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 in </a:t>
            </a:r>
            <a:r>
              <a:rPr lang="de-DE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Astroparticle</a:t>
            </a:r>
            <a:r>
              <a:rPr lang="de-DE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Physics</a:t>
            </a:r>
            <a:r>
              <a:rPr lang="de-DE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"/>
                <a:cs typeface="Gill Sans"/>
              </a:rPr>
              <a:t> 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2492896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feld 29"/>
          <p:cNvSpPr txBox="1"/>
          <p:nvPr/>
        </p:nvSpPr>
        <p:spPr>
          <a:xfrm>
            <a:off x="3635896" y="363573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CMB</a:t>
            </a:r>
            <a:endParaRPr lang="en-US" b="1" dirty="0"/>
          </a:p>
        </p:txBody>
      </p:sp>
      <p:sp>
        <p:nvSpPr>
          <p:cNvPr id="46" name="Textfeld 45"/>
          <p:cNvSpPr txBox="1"/>
          <p:nvPr/>
        </p:nvSpPr>
        <p:spPr>
          <a:xfrm>
            <a:off x="1619672" y="587727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LSS</a:t>
            </a:r>
            <a:endParaRPr lang="en-US" b="1" dirty="0"/>
          </a:p>
        </p:txBody>
      </p:sp>
      <p:sp>
        <p:nvSpPr>
          <p:cNvPr id="54" name="Datumsplatzhalter 53"/>
          <p:cNvSpPr>
            <a:spLocks noGrp="1"/>
          </p:cNvSpPr>
          <p:nvPr>
            <p:ph type="dt" sz="half" idx="2"/>
          </p:nvPr>
        </p:nvSpPr>
        <p:spPr>
          <a:xfrm>
            <a:off x="503664" y="6453525"/>
            <a:ext cx="1044000" cy="225360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23.09.2012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6" name="Nach links gekrümmter Pfeil 65"/>
          <p:cNvSpPr/>
          <p:nvPr/>
        </p:nvSpPr>
        <p:spPr bwMode="auto">
          <a:xfrm>
            <a:off x="1547664" y="3429000"/>
            <a:ext cx="950385" cy="1593452"/>
          </a:xfrm>
          <a:prstGeom prst="curvedLeftArrow">
            <a:avLst/>
          </a:prstGeom>
          <a:gradFill flip="none" rotWithShape="1">
            <a:gsLst>
              <a:gs pos="0">
                <a:srgbClr val="FFFF75"/>
              </a:gs>
              <a:gs pos="50000">
                <a:srgbClr val="FCF600"/>
              </a:gs>
              <a:gs pos="100000">
                <a:srgbClr val="605E00"/>
              </a:gs>
            </a:gsLst>
            <a:lin ang="5400000" scaled="1"/>
            <a:tileRect/>
          </a:gradFill>
          <a:ln w="3175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43" grpId="0" animBg="1"/>
      <p:bldP spid="44" grpId="0"/>
      <p:bldP spid="48" grpId="0" animBg="1"/>
      <p:bldP spid="49" grpId="0" animBg="1"/>
      <p:bldP spid="50" grpId="0" animBg="1"/>
      <p:bldP spid="51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241856" y="1700808"/>
            <a:ext cx="4923514" cy="4592596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b="1" dirty="0" err="1" smtClean="0">
                <a:solidFill>
                  <a:srgbClr val="7030A0"/>
                </a:solidFill>
                <a:sym typeface="Wingdings"/>
              </a:rPr>
              <a:t>W</a:t>
            </a:r>
            <a:r>
              <a:rPr lang="de-DE" sz="2000" b="1" kern="0" dirty="0" err="1" smtClean="0">
                <a:solidFill>
                  <a:schemeClr val="tx2"/>
                </a:solidFill>
              </a:rPr>
              <a:t>indowless</a:t>
            </a:r>
            <a:r>
              <a:rPr lang="de-DE" sz="2000" b="1" kern="0" dirty="0" smtClean="0">
                <a:solidFill>
                  <a:schemeClr val="tx2"/>
                </a:solidFill>
              </a:rPr>
              <a:t> </a:t>
            </a:r>
            <a:r>
              <a:rPr lang="de-DE" sz="2000" b="1" kern="0" dirty="0" err="1" smtClean="0">
                <a:solidFill>
                  <a:srgbClr val="7030A0"/>
                </a:solidFill>
              </a:rPr>
              <a:t>G</a:t>
            </a:r>
            <a:r>
              <a:rPr lang="de-DE" sz="2000" b="1" kern="0" dirty="0" err="1" smtClean="0">
                <a:solidFill>
                  <a:schemeClr val="tx2"/>
                </a:solidFill>
              </a:rPr>
              <a:t>aseous</a:t>
            </a:r>
            <a:r>
              <a:rPr lang="de-DE" sz="2000" b="1" kern="0" dirty="0" smtClean="0">
                <a:solidFill>
                  <a:schemeClr val="tx2"/>
                </a:solidFill>
              </a:rPr>
              <a:t> </a:t>
            </a:r>
            <a:r>
              <a:rPr lang="de-DE" sz="2000" b="1" kern="0" dirty="0" smtClean="0">
                <a:solidFill>
                  <a:srgbClr val="7030A0"/>
                </a:solidFill>
              </a:rPr>
              <a:t>T</a:t>
            </a:r>
            <a:r>
              <a:rPr lang="de-DE" sz="2000" b="1" kern="0" dirty="0" smtClean="0">
                <a:solidFill>
                  <a:schemeClr val="tx2"/>
                </a:solidFill>
              </a:rPr>
              <a:t>ritium </a:t>
            </a:r>
            <a:r>
              <a:rPr lang="de-DE" sz="2000" b="1" kern="0" dirty="0" smtClean="0">
                <a:solidFill>
                  <a:srgbClr val="7030A0"/>
                </a:solidFill>
              </a:rPr>
              <a:t>S</a:t>
            </a:r>
            <a:r>
              <a:rPr lang="de-DE" sz="2000" b="1" kern="0" dirty="0" smtClean="0">
                <a:solidFill>
                  <a:schemeClr val="tx2"/>
                </a:solidFill>
              </a:rPr>
              <a:t>ource</a:t>
            </a:r>
            <a:endParaRPr lang="de-DE" sz="2000" dirty="0" smtClean="0">
              <a:sym typeface="Wingdings"/>
            </a:endParaRPr>
          </a:p>
          <a:p>
            <a:r>
              <a:rPr lang="de-DE" b="1" dirty="0" err="1" smtClean="0">
                <a:sym typeface="Wingdings"/>
              </a:rPr>
              <a:t>one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of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the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world´s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most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complex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cryostats</a:t>
            </a:r>
            <a:r>
              <a:rPr lang="de-DE" b="1" dirty="0" smtClean="0">
                <a:sym typeface="Wingdings"/>
              </a:rPr>
              <a:t>:</a:t>
            </a: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de-DE" b="1" dirty="0" err="1" smtClean="0">
                <a:sym typeface="Wingdings"/>
              </a:rPr>
              <a:t>tritium</a:t>
            </a:r>
            <a:r>
              <a:rPr lang="de-DE" b="1" dirty="0" smtClean="0">
                <a:sym typeface="Wingdings"/>
              </a:rPr>
              <a:t> gas </a:t>
            </a:r>
            <a:r>
              <a:rPr lang="de-DE" b="1" dirty="0" err="1" smtClean="0">
                <a:sym typeface="Wingdings"/>
              </a:rPr>
              <a:t>flow</a:t>
            </a:r>
            <a:endParaRPr lang="de-DE" b="1" dirty="0" smtClean="0">
              <a:sym typeface="Wingdings"/>
            </a:endParaRPr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err="1" smtClean="0">
                <a:sym typeface="Wingdings"/>
              </a:rPr>
              <a:t>radioactivity</a:t>
            </a:r>
            <a:r>
              <a:rPr lang="de-DE" sz="1600" dirty="0" smtClean="0">
                <a:sym typeface="Wingdings"/>
              </a:rPr>
              <a:t> (</a:t>
            </a:r>
            <a:r>
              <a:rPr lang="de-DE" sz="1600" dirty="0" err="1" smtClean="0">
                <a:sym typeface="Wingdings"/>
              </a:rPr>
              <a:t>pumps</a:t>
            </a:r>
            <a:r>
              <a:rPr lang="de-DE" sz="1600" dirty="0" smtClean="0">
                <a:sym typeface="Wingdings"/>
              </a:rPr>
              <a:t>, </a:t>
            </a:r>
            <a:r>
              <a:rPr lang="de-DE" sz="1600" dirty="0" err="1" smtClean="0">
                <a:sym typeface="Wingdings"/>
              </a:rPr>
              <a:t>sensors</a:t>
            </a:r>
            <a:r>
              <a:rPr lang="de-DE" sz="1600" dirty="0" smtClean="0">
                <a:sym typeface="Wingdings"/>
              </a:rPr>
              <a:t>, …)</a:t>
            </a:r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err="1" smtClean="0">
                <a:sym typeface="Wingdings"/>
              </a:rPr>
              <a:t>stability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better</a:t>
            </a:r>
            <a:r>
              <a:rPr lang="de-DE" sz="1600" dirty="0" smtClean="0">
                <a:sym typeface="Wingdings"/>
              </a:rPr>
              <a:t> 10</a:t>
            </a:r>
            <a:r>
              <a:rPr lang="de-DE" sz="1600" baseline="30000" dirty="0" smtClean="0">
                <a:sym typeface="Wingdings"/>
              </a:rPr>
              <a:t>-3</a:t>
            </a: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de-DE" b="1" dirty="0" err="1" smtClean="0">
                <a:sym typeface="Wingdings"/>
              </a:rPr>
              <a:t>cryogenics</a:t>
            </a:r>
            <a:endParaRPr lang="de-DE" b="1" dirty="0" smtClean="0">
              <a:sym typeface="Wingdings"/>
            </a:endParaRPr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smtClean="0"/>
              <a:t>12 </a:t>
            </a:r>
            <a:r>
              <a:rPr lang="de-DE" sz="1600" dirty="0" err="1" smtClean="0"/>
              <a:t>cryogenic</a:t>
            </a:r>
            <a:r>
              <a:rPr lang="de-DE" sz="1600" dirty="0" smtClean="0"/>
              <a:t> </a:t>
            </a:r>
            <a:r>
              <a:rPr lang="de-DE" sz="1600" dirty="0" err="1" smtClean="0"/>
              <a:t>circuits</a:t>
            </a:r>
            <a:endParaRPr lang="de-DE" sz="1600" dirty="0" smtClean="0"/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smtClean="0"/>
              <a:t>6 </a:t>
            </a:r>
            <a:r>
              <a:rPr lang="de-DE" sz="1600" dirty="0" err="1" smtClean="0"/>
              <a:t>cryogenic</a:t>
            </a:r>
            <a:r>
              <a:rPr lang="de-DE" sz="1600" dirty="0" smtClean="0"/>
              <a:t> </a:t>
            </a:r>
            <a:r>
              <a:rPr lang="de-DE" sz="1600" dirty="0" err="1" smtClean="0"/>
              <a:t>fluids</a:t>
            </a:r>
            <a:endParaRPr lang="de-DE" sz="1600" dirty="0" smtClean="0"/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smtClean="0"/>
              <a:t>temperature (4 – 600 K)</a:t>
            </a: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de-DE" b="1" dirty="0" err="1" smtClean="0"/>
              <a:t>instrumentation</a:t>
            </a:r>
            <a:r>
              <a:rPr lang="de-DE" dirty="0" smtClean="0"/>
              <a:t> (</a:t>
            </a:r>
            <a:r>
              <a:rPr lang="de-DE" dirty="0" smtClean="0">
                <a:sym typeface="Symbol"/>
              </a:rPr>
              <a:t></a:t>
            </a:r>
            <a:r>
              <a:rPr lang="de-DE" dirty="0" smtClean="0"/>
              <a:t>500 </a:t>
            </a:r>
            <a:r>
              <a:rPr lang="de-DE" dirty="0" err="1" smtClean="0"/>
              <a:t>sensors</a:t>
            </a:r>
            <a:r>
              <a:rPr lang="de-DE" dirty="0" smtClean="0"/>
              <a:t>) </a:t>
            </a:r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err="1" smtClean="0"/>
              <a:t>magnetic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endParaRPr lang="de-DE" sz="1600" dirty="0" smtClean="0"/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err="1" smtClean="0"/>
              <a:t>pressure</a:t>
            </a:r>
            <a:r>
              <a:rPr lang="de-DE" sz="1600" dirty="0" smtClean="0"/>
              <a:t>, gas </a:t>
            </a:r>
            <a:r>
              <a:rPr lang="de-DE" sz="1600" dirty="0" err="1" smtClean="0"/>
              <a:t>flow</a:t>
            </a:r>
            <a:r>
              <a:rPr lang="de-DE" sz="1600" dirty="0" smtClean="0"/>
              <a:t> </a:t>
            </a:r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smtClean="0"/>
              <a:t>liquid </a:t>
            </a:r>
            <a:r>
              <a:rPr lang="de-DE" sz="1600" dirty="0" err="1" smtClean="0"/>
              <a:t>levels</a:t>
            </a:r>
            <a:endParaRPr lang="de-DE" sz="1600" dirty="0" smtClean="0"/>
          </a:p>
          <a:p>
            <a:pPr marL="538163" lvl="1" indent="-273050">
              <a:lnSpc>
                <a:spcPct val="120000"/>
              </a:lnSpc>
              <a:buFont typeface="Symbol" pitchFamily="18" charset="2"/>
              <a:buChar char="-"/>
            </a:pPr>
            <a:r>
              <a:rPr lang="de-DE" sz="1600" dirty="0" smtClean="0"/>
              <a:t>temperature</a:t>
            </a:r>
            <a:endParaRPr lang="de-DE" dirty="0" smtClean="0"/>
          </a:p>
        </p:txBody>
      </p:sp>
      <p:sp>
        <p:nvSpPr>
          <p:cNvPr id="14" name="Rechteck 13"/>
          <p:cNvSpPr/>
          <p:nvPr/>
        </p:nvSpPr>
        <p:spPr>
          <a:xfrm>
            <a:off x="2483768" y="908720"/>
            <a:ext cx="1368152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00_05_1505-WGTS-System_78607_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16015" y="2844636"/>
            <a:ext cx="4313579" cy="3296150"/>
          </a:xfrm>
          <a:prstGeom prst="rect">
            <a:avLst/>
          </a:prstGeom>
          <a:noFill/>
        </p:spPr>
      </p:pic>
      <p:pic>
        <p:nvPicPr>
          <p:cNvPr id="13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WGTS</a:t>
            </a:r>
          </a:p>
        </p:txBody>
      </p:sp>
      <p:sp>
        <p:nvSpPr>
          <p:cNvPr id="9" name="Textfeld 8"/>
          <p:cNvSpPr txBox="1"/>
          <p:nvPr/>
        </p:nvSpPr>
        <p:spPr>
          <a:xfrm rot="19771254">
            <a:off x="6562806" y="484870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tritium injection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 rot="19783561">
            <a:off x="7371034" y="2630136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diff. pumping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 rot="19783561">
            <a:off x="5138786" y="5730740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diff. pumping</a:t>
            </a:r>
            <a:endParaRPr lang="en-US" dirty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5520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483768" y="908720"/>
            <a:ext cx="1368152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21" descr="Katrin_1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2051720" y="92571"/>
            <a:ext cx="6408712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Demonstrator</a:t>
            </a:r>
          </a:p>
        </p:txBody>
      </p:sp>
      <p:grpSp>
        <p:nvGrpSpPr>
          <p:cNvPr id="14" name="Gruppieren 8"/>
          <p:cNvGrpSpPr/>
          <p:nvPr/>
        </p:nvGrpSpPr>
        <p:grpSpPr>
          <a:xfrm>
            <a:off x="683568" y="2060848"/>
            <a:ext cx="3003274" cy="3863751"/>
            <a:chOff x="6764254" y="2710889"/>
            <a:chExt cx="3716552" cy="4507710"/>
          </a:xfrm>
        </p:grpSpPr>
        <p:pic>
          <p:nvPicPr>
            <p:cNvPr id="20" name="Picture 12" descr="Beam tube sample 2006-05-10"/>
            <p:cNvPicPr>
              <a:picLocks noChangeAspect="1" noChangeArrowheads="1"/>
            </p:cNvPicPr>
            <p:nvPr/>
          </p:nvPicPr>
          <p:blipFill>
            <a:blip r:embed="rId4" cstate="print"/>
            <a:srcRect t="35996"/>
            <a:stretch>
              <a:fillRect/>
            </a:stretch>
          </p:blipFill>
          <p:spPr bwMode="auto">
            <a:xfrm>
              <a:off x="6800858" y="2710889"/>
              <a:ext cx="3562350" cy="304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7448558" y="5176817"/>
              <a:ext cx="2305050" cy="180022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de-DE" sz="1700" dirty="0" err="1" smtClean="0"/>
                <a:t>stainless</a:t>
              </a:r>
              <a:r>
                <a:rPr lang="de-DE" sz="1700" dirty="0" smtClean="0"/>
                <a:t> </a:t>
              </a:r>
              <a:r>
                <a:rPr lang="de-DE" sz="1700" dirty="0" err="1" smtClean="0"/>
                <a:t>steel</a:t>
              </a:r>
              <a:endParaRPr lang="de-DE" sz="1700" dirty="0" smtClean="0"/>
            </a:p>
            <a:p>
              <a:pPr algn="ctr"/>
              <a:r>
                <a:rPr lang="de-DE" sz="1700" dirty="0" smtClean="0"/>
                <a:t>beam </a:t>
              </a:r>
              <a:r>
                <a:rPr lang="de-DE" sz="1700" dirty="0" err="1" smtClean="0"/>
                <a:t>tube</a:t>
              </a:r>
              <a:endParaRPr lang="de-DE" sz="1700" dirty="0" smtClean="0"/>
            </a:p>
            <a:p>
              <a:pPr algn="ctr"/>
              <a:r>
                <a:rPr lang="de-DE" sz="1700" dirty="0" smtClean="0"/>
                <a:t>Ø=90mm</a:t>
              </a:r>
              <a:endParaRPr lang="de-DE" sz="1700" dirty="0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rot="60000" flipH="1" flipV="1">
              <a:off x="9925907" y="4771240"/>
              <a:ext cx="288925" cy="1727200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 type="none" w="sm" len="sm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 rot="60000" flipV="1">
              <a:off x="7030743" y="4789290"/>
              <a:ext cx="356191" cy="1787471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 type="none" w="sm" len="sm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9389364" y="6568879"/>
              <a:ext cx="109144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500" dirty="0" smtClean="0"/>
                <a:t>2-phase</a:t>
              </a:r>
              <a:endParaRPr lang="de-DE" sz="1500" dirty="0"/>
            </a:p>
            <a:p>
              <a:pPr algn="ctr"/>
              <a:r>
                <a:rPr lang="de-DE" sz="1500" dirty="0" smtClean="0"/>
                <a:t>Neon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6764254" y="6572268"/>
              <a:ext cx="1091442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500" dirty="0" smtClean="0"/>
                <a:t>2-phase</a:t>
              </a:r>
              <a:endParaRPr lang="de-DE" sz="1500" dirty="0"/>
            </a:p>
            <a:p>
              <a:pPr algn="ctr"/>
              <a:r>
                <a:rPr lang="de-DE" sz="1500" dirty="0" smtClean="0"/>
                <a:t>Neon</a:t>
              </a: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923928" y="2060848"/>
            <a:ext cx="2991525" cy="1508105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Components of WGTS: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en-US" dirty="0" smtClean="0"/>
              <a:t>outer cryostat housing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en-US" dirty="0" smtClean="0"/>
              <a:t>beam tube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en-US" dirty="0" smtClean="0"/>
              <a:t>cryogenic system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en-US" dirty="0" smtClean="0"/>
              <a:t>no magnets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83968" y="2636912"/>
            <a:ext cx="4601611" cy="349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Datumsplatzhalter 2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9" name="Fußzeilenplatzhalter 2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06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483768" y="908720"/>
            <a:ext cx="1368152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4" r="3020"/>
          <a:stretch/>
        </p:blipFill>
        <p:spPr>
          <a:xfrm>
            <a:off x="4384072" y="2232160"/>
            <a:ext cx="4553119" cy="3312368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Demonstrator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528" y="2218512"/>
            <a:ext cx="3898615" cy="3312368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 err="1" smtClean="0">
                <a:solidFill>
                  <a:srgbClr val="7030A0"/>
                </a:solidFill>
                <a:sym typeface="Wingdings"/>
              </a:rPr>
              <a:t>Objectives</a:t>
            </a:r>
            <a:r>
              <a:rPr lang="de-DE" sz="2000" b="1" dirty="0" smtClean="0">
                <a:solidFill>
                  <a:srgbClr val="7030A0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7030A0"/>
                </a:solidFill>
                <a:sym typeface="Wingdings"/>
              </a:rPr>
              <a:t>of</a:t>
            </a:r>
            <a:r>
              <a:rPr lang="de-DE" sz="2000" b="1" dirty="0" smtClean="0">
                <a:solidFill>
                  <a:srgbClr val="7030A0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7030A0"/>
                </a:solidFill>
                <a:sym typeface="Wingdings"/>
              </a:rPr>
              <a:t>measurements</a:t>
            </a:r>
            <a:r>
              <a:rPr lang="de-DE" sz="2000" b="1" dirty="0" smtClean="0">
                <a:solidFill>
                  <a:srgbClr val="7030A0"/>
                </a:solidFill>
                <a:sym typeface="Wingdings"/>
              </a:rPr>
              <a:t>:</a:t>
            </a:r>
            <a:endParaRPr lang="de-DE" sz="2000" dirty="0" smtClean="0">
              <a:solidFill>
                <a:srgbClr val="7030A0"/>
              </a:solidFill>
              <a:sym typeface="Wingdings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b="1" dirty="0" err="1" smtClean="0">
                <a:sym typeface="Wingdings"/>
              </a:rPr>
              <a:t>demonstrate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 smtClean="0">
                <a:sym typeface="Wingdings"/>
              </a:rPr>
              <a:t>feasibility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novel</a:t>
            </a:r>
            <a:r>
              <a:rPr lang="de-DE" dirty="0" smtClean="0">
                <a:sym typeface="Wingdings"/>
              </a:rPr>
              <a:t> 2-phase (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LNe/</a:t>
            </a:r>
            <a:r>
              <a:rPr lang="de-DE" b="1" dirty="0" err="1" smtClean="0">
                <a:solidFill>
                  <a:srgbClr val="7030A0"/>
                </a:solidFill>
                <a:sym typeface="Wingdings"/>
              </a:rPr>
              <a:t>GNe</a:t>
            </a:r>
            <a:r>
              <a:rPr lang="de-DE" dirty="0" smtClean="0">
                <a:sym typeface="Wingdings"/>
              </a:rPr>
              <a:t>)  beam </a:t>
            </a:r>
            <a:r>
              <a:rPr lang="de-DE" dirty="0" err="1" smtClean="0">
                <a:sym typeface="Wingdings"/>
              </a:rPr>
              <a:t>tube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b="1" dirty="0" smtClean="0"/>
              <a:t>WGTS-BT </a:t>
            </a:r>
            <a:r>
              <a:rPr lang="de-DE" b="1" dirty="0" err="1" smtClean="0"/>
              <a:t>requirements</a:t>
            </a:r>
            <a:r>
              <a:rPr lang="de-DE" b="1" dirty="0" smtClean="0"/>
              <a:t>: </a:t>
            </a:r>
          </a:p>
          <a:p>
            <a:pPr marL="525463" lvl="1" indent="-252413">
              <a:spcAft>
                <a:spcPts val="600"/>
              </a:spcAft>
              <a:buFont typeface="Symbol" pitchFamily="18" charset="2"/>
              <a:buChar char="-"/>
            </a:pP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7030A0"/>
                </a:solidFill>
              </a:rPr>
              <a:t>T</a:t>
            </a:r>
            <a:r>
              <a:rPr lang="de-DE" b="1" baseline="-25000" dirty="0" smtClean="0">
                <a:solidFill>
                  <a:srgbClr val="7030A0"/>
                </a:solidFill>
              </a:rPr>
              <a:t>BT</a:t>
            </a:r>
            <a:r>
              <a:rPr lang="de-DE" b="1" dirty="0" smtClean="0">
                <a:solidFill>
                  <a:srgbClr val="7030A0"/>
                </a:solidFill>
              </a:rPr>
              <a:t> = 28 - 32 K </a:t>
            </a:r>
          </a:p>
          <a:p>
            <a:pPr marL="525463" lvl="1" indent="-252413">
              <a:spcAft>
                <a:spcPts val="600"/>
              </a:spcAft>
              <a:buFont typeface="Symbol" pitchFamily="18" charset="2"/>
              <a:buChar char="-"/>
            </a:pPr>
            <a:r>
              <a:rPr lang="de-DE" b="1" dirty="0" smtClean="0">
                <a:solidFill>
                  <a:srgbClr val="FF0000"/>
                </a:solidFill>
                <a:latin typeface="Symbol" pitchFamily="18" charset="2"/>
                <a:cs typeface="Arial"/>
              </a:rPr>
              <a:t>D</a:t>
            </a:r>
            <a:r>
              <a:rPr lang="de-DE" b="1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de-DE" sz="9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de-DE" sz="9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"/>
                <a:cs typeface="Arial"/>
              </a:rPr>
              <a:t>±</a:t>
            </a:r>
            <a:r>
              <a:rPr lang="de-DE" sz="9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30 mK  </a:t>
            </a:r>
          </a:p>
          <a:p>
            <a:pPr marL="804863" lvl="2" indent="-27305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err="1" smtClean="0"/>
              <a:t>stability</a:t>
            </a:r>
            <a:r>
              <a:rPr lang="de-DE" dirty="0" smtClean="0"/>
              <a:t> (</a:t>
            </a:r>
            <a:r>
              <a:rPr lang="de-DE" dirty="0" smtClean="0">
                <a:solidFill>
                  <a:srgbClr val="336600"/>
                </a:solidFill>
              </a:rPr>
              <a:t>1h</a:t>
            </a:r>
            <a:r>
              <a:rPr lang="de-DE" dirty="0" smtClean="0"/>
              <a:t>)</a:t>
            </a:r>
            <a:r>
              <a:rPr lang="de-DE" sz="1050" dirty="0" smtClean="0"/>
              <a:t> </a:t>
            </a:r>
            <a:endParaRPr lang="de-DE" dirty="0"/>
          </a:p>
          <a:p>
            <a:pPr marL="804863" lvl="2" indent="-27305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err="1" smtClean="0"/>
              <a:t>homogeneity</a:t>
            </a:r>
            <a:r>
              <a:rPr lang="de-DE" dirty="0" smtClean="0"/>
              <a:t> (</a:t>
            </a:r>
            <a:r>
              <a:rPr lang="de-DE" dirty="0" smtClean="0">
                <a:solidFill>
                  <a:srgbClr val="336600"/>
                </a:solidFill>
              </a:rPr>
              <a:t>10 m</a:t>
            </a:r>
            <a:r>
              <a:rPr lang="de-DE" dirty="0" smtClean="0"/>
              <a:t>)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8761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2483768" y="908720"/>
            <a:ext cx="1368152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19"/>
          <p:cNvGrpSpPr/>
          <p:nvPr/>
        </p:nvGrpSpPr>
        <p:grpSpPr>
          <a:xfrm>
            <a:off x="76191" y="2140986"/>
            <a:ext cx="4119738" cy="3808294"/>
            <a:chOff x="6286976" y="2848372"/>
            <a:chExt cx="5098177" cy="4443010"/>
          </a:xfrm>
        </p:grpSpPr>
        <p:sp>
          <p:nvSpPr>
            <p:cNvPr id="22" name="Textfeld 21"/>
            <p:cNvSpPr txBox="1"/>
            <p:nvPr/>
          </p:nvSpPr>
          <p:spPr>
            <a:xfrm>
              <a:off x="6904439" y="6952828"/>
              <a:ext cx="4480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smtClean="0"/>
                <a:t>06:00        07:00       08:00        09:00      10:00</a:t>
              </a:r>
            </a:p>
          </p:txBody>
        </p:sp>
        <p:grpSp>
          <p:nvGrpSpPr>
            <p:cNvPr id="5" name="Gruppieren 23"/>
            <p:cNvGrpSpPr/>
            <p:nvPr/>
          </p:nvGrpSpPr>
          <p:grpSpPr>
            <a:xfrm>
              <a:off x="6286976" y="2848372"/>
              <a:ext cx="4915490" cy="4105377"/>
              <a:chOff x="6286976" y="2848372"/>
              <a:chExt cx="4915490" cy="4105377"/>
            </a:xfrm>
          </p:grpSpPr>
          <p:pic>
            <p:nvPicPr>
              <p:cNvPr id="25" name="Grafik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-1"/>
              <a:stretch/>
            </p:blipFill>
            <p:spPr>
              <a:xfrm>
                <a:off x="7262274" y="2920380"/>
                <a:ext cx="3940192" cy="4033369"/>
              </a:xfrm>
              <a:prstGeom prst="rect">
                <a:avLst/>
              </a:prstGeom>
            </p:spPr>
          </p:pic>
          <p:sp>
            <p:nvSpPr>
              <p:cNvPr id="26" name="Rechteck 25"/>
              <p:cNvSpPr/>
              <p:nvPr/>
            </p:nvSpPr>
            <p:spPr>
              <a:xfrm>
                <a:off x="7751485" y="3064396"/>
                <a:ext cx="2764209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 smtClean="0"/>
                  <a:t>4h </a:t>
                </a:r>
                <a:r>
                  <a:rPr lang="de-DE" dirty="0" err="1" smtClean="0"/>
                  <a:t>measurement</a:t>
                </a:r>
                <a:endParaRPr lang="de-DE" dirty="0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7662375" y="4135224"/>
                <a:ext cx="290519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KATRIN </a:t>
                </a:r>
                <a:r>
                  <a:rPr lang="de-DE" dirty="0" err="1" smtClean="0"/>
                  <a:t>specification</a:t>
                </a:r>
                <a:endParaRPr lang="de-DE" dirty="0" smtClean="0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7305935" y="5800699"/>
                <a:ext cx="3662510" cy="864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 err="1"/>
                  <a:t>v</a:t>
                </a:r>
                <a:r>
                  <a:rPr lang="de-DE" dirty="0" err="1" smtClean="0"/>
                  <a:t>apour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pressure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sensor</a:t>
                </a:r>
                <a:endParaRPr lang="de-DE" dirty="0" smtClean="0"/>
              </a:p>
              <a:p>
                <a:pPr algn="ctr"/>
                <a:r>
                  <a:rPr lang="de-DE" dirty="0" err="1"/>
                  <a:t>n</a:t>
                </a:r>
                <a:r>
                  <a:rPr lang="de-DE" dirty="0" err="1" smtClean="0"/>
                  <a:t>oise</a:t>
                </a:r>
                <a:r>
                  <a:rPr lang="de-DE" dirty="0" smtClean="0"/>
                  <a:t> band </a:t>
                </a:r>
                <a:r>
                  <a:rPr lang="de-DE" dirty="0" err="1" smtClean="0"/>
                  <a:t>width</a:t>
                </a:r>
                <a:r>
                  <a:rPr lang="de-DE" dirty="0" smtClean="0"/>
                  <a:t> &lt; 0.2 mK</a:t>
                </a:r>
                <a:endParaRPr lang="de-DE" dirty="0"/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 rot="16200000">
                <a:off x="5296203" y="4361808"/>
                <a:ext cx="2419552" cy="43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700" dirty="0" err="1"/>
                  <a:t>t</a:t>
                </a:r>
                <a:r>
                  <a:rPr lang="de-DE" sz="1700" dirty="0" err="1" smtClean="0"/>
                  <a:t>emperature</a:t>
                </a:r>
                <a:r>
                  <a:rPr lang="de-DE" sz="1700" dirty="0" smtClean="0"/>
                  <a:t> T</a:t>
                </a:r>
                <a:r>
                  <a:rPr lang="de-DE" sz="1700" b="1" baseline="-25000" dirty="0" smtClean="0"/>
                  <a:t>BT</a:t>
                </a:r>
                <a:r>
                  <a:rPr lang="de-DE" sz="1700" dirty="0" smtClean="0"/>
                  <a:t> [K]</a:t>
                </a: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6665963" y="2848372"/>
                <a:ext cx="746275" cy="3141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00" dirty="0" smtClean="0"/>
                  <a:t>30.35</a:t>
                </a:r>
              </a:p>
              <a:p>
                <a:endParaRPr lang="de-DE" sz="1300" dirty="0" smtClean="0"/>
              </a:p>
              <a:p>
                <a:endParaRPr lang="de-DE" sz="1300" dirty="0" smtClean="0"/>
              </a:p>
              <a:p>
                <a:endParaRPr lang="de-DE" sz="1300" dirty="0" smtClean="0"/>
              </a:p>
              <a:p>
                <a:r>
                  <a:rPr lang="de-DE" sz="1300" dirty="0" smtClean="0"/>
                  <a:t>30.30</a:t>
                </a:r>
              </a:p>
              <a:p>
                <a:endParaRPr lang="de-DE" sz="1300" dirty="0" smtClean="0"/>
              </a:p>
              <a:p>
                <a:endParaRPr lang="de-DE" sz="1300" dirty="0" smtClean="0"/>
              </a:p>
              <a:p>
                <a:endParaRPr lang="de-DE" sz="1300" dirty="0" smtClean="0"/>
              </a:p>
              <a:p>
                <a:r>
                  <a:rPr lang="de-DE" sz="1300" dirty="0" smtClean="0"/>
                  <a:t>30.25</a:t>
                </a:r>
              </a:p>
              <a:p>
                <a:endParaRPr lang="de-DE" sz="1300" dirty="0" smtClean="0"/>
              </a:p>
              <a:p>
                <a:endParaRPr lang="de-DE" sz="1300" dirty="0" smtClean="0"/>
              </a:p>
              <a:p>
                <a:endParaRPr lang="de-DE" sz="1300" dirty="0" smtClean="0"/>
              </a:p>
              <a:p>
                <a:r>
                  <a:rPr lang="de-DE" sz="1300" dirty="0" smtClean="0"/>
                  <a:t>30.20</a:t>
                </a:r>
              </a:p>
            </p:txBody>
          </p:sp>
        </p:grpSp>
      </p:grpSp>
      <p:sp>
        <p:nvSpPr>
          <p:cNvPr id="2" name="Textfeld 1"/>
          <p:cNvSpPr txBox="1"/>
          <p:nvPr/>
        </p:nvSpPr>
        <p:spPr>
          <a:xfrm>
            <a:off x="1597377" y="4136636"/>
            <a:ext cx="1757584" cy="33809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7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ymbol" pitchFamily="18" charset="2"/>
              </a:rPr>
              <a:t>s</a:t>
            </a:r>
            <a:r>
              <a:rPr lang="de-DE" sz="1700" b="1" baseline="-25000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</a:t>
            </a:r>
            <a:r>
              <a:rPr lang="de-DE" sz="17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= 1.6 mK (4h)</a:t>
            </a:r>
          </a:p>
        </p:txBody>
      </p:sp>
      <p:pic>
        <p:nvPicPr>
          <p:cNvPr id="18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32656"/>
            <a:ext cx="1720381" cy="132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el 1"/>
          <p:cNvSpPr txBox="1">
            <a:spLocks/>
          </p:cNvSpPr>
          <p:nvPr/>
        </p:nvSpPr>
        <p:spPr>
          <a:xfrm>
            <a:off x="2051720" y="92571"/>
            <a:ext cx="5616624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Tritium Source: Demonstrator</a:t>
            </a:r>
          </a:p>
        </p:txBody>
      </p:sp>
      <p:pic>
        <p:nvPicPr>
          <p:cNvPr id="21" name="Grafik 20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4" r="3020"/>
          <a:stretch/>
        </p:blipFill>
        <p:spPr>
          <a:xfrm>
            <a:off x="4384072" y="2232160"/>
            <a:ext cx="4553119" cy="3312368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Datumsplatzhalter 3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34" name="Fußzeilenplatzhalter 3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0249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 Verbindung 40"/>
          <p:cNvCxnSpPr>
            <a:cxnSpLocks noChangeShapeType="1"/>
          </p:cNvCxnSpPr>
          <p:nvPr/>
        </p:nvCxnSpPr>
        <p:spPr bwMode="auto">
          <a:xfrm flipH="1">
            <a:off x="3779912" y="1556792"/>
            <a:ext cx="648072" cy="1152128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40" name="Gerade Verbindung 39"/>
          <p:cNvCxnSpPr>
            <a:cxnSpLocks noChangeShapeType="1"/>
          </p:cNvCxnSpPr>
          <p:nvPr/>
        </p:nvCxnSpPr>
        <p:spPr bwMode="auto">
          <a:xfrm flipH="1">
            <a:off x="323528" y="1556792"/>
            <a:ext cx="3528392" cy="2232248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828800"/>
            <a:ext cx="3962400" cy="30746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2" name="Rechteck 51"/>
          <p:cNvSpPr/>
          <p:nvPr/>
        </p:nvSpPr>
        <p:spPr>
          <a:xfrm>
            <a:off x="3851920" y="908720"/>
            <a:ext cx="1224136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04044"/>
            <a:ext cx="6120680" cy="1288564"/>
          </a:xfrm>
          <a:prstGeom prst="rect">
            <a:avLst/>
          </a:prstGeom>
          <a:noFill/>
        </p:spPr>
      </p:pic>
      <p:sp>
        <p:nvSpPr>
          <p:cNvPr id="38" name="Line 14"/>
          <p:cNvSpPr>
            <a:spLocks noChangeShapeType="1"/>
          </p:cNvSpPr>
          <p:nvPr/>
        </p:nvSpPr>
        <p:spPr bwMode="auto">
          <a:xfrm flipV="1">
            <a:off x="300931" y="4239451"/>
            <a:ext cx="555625" cy="285750"/>
          </a:xfrm>
          <a:prstGeom prst="line">
            <a:avLst/>
          </a:prstGeom>
          <a:noFill/>
          <a:ln w="31750">
            <a:solidFill>
              <a:srgbClr val="A50021"/>
            </a:solidFill>
            <a:round/>
            <a:headEnd type="none" w="sm" len="sm"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uppieren 27"/>
          <p:cNvGrpSpPr>
            <a:grpSpLocks/>
          </p:cNvGrpSpPr>
          <p:nvPr/>
        </p:nvGrpSpPr>
        <p:grpSpPr bwMode="auto">
          <a:xfrm>
            <a:off x="2743200" y="3429000"/>
            <a:ext cx="1070462" cy="1477536"/>
            <a:chOff x="6624000" y="3428996"/>
            <a:chExt cx="3067066" cy="4232692"/>
          </a:xfrm>
        </p:grpSpPr>
        <p:pic>
          <p:nvPicPr>
            <p:cNvPr id="45" name="Picture 6" descr="Porta UHV Completa montata in criostato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626252" y="3433763"/>
              <a:ext cx="2960688" cy="387985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</p:pic>
        <p:sp>
          <p:nvSpPr>
            <p:cNvPr id="46" name="Line 27"/>
            <p:cNvSpPr>
              <a:spLocks noChangeShapeType="1"/>
            </p:cNvSpPr>
            <p:nvPr/>
          </p:nvSpPr>
          <p:spPr bwMode="auto">
            <a:xfrm>
              <a:off x="8399490" y="5927725"/>
              <a:ext cx="190500" cy="77311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2"/>
            <p:cNvSpPr>
              <a:spLocks noChangeShapeType="1"/>
            </p:cNvSpPr>
            <p:nvPr/>
          </p:nvSpPr>
          <p:spPr bwMode="auto">
            <a:xfrm>
              <a:off x="8904315" y="6143625"/>
              <a:ext cx="212725" cy="7016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>
              <a:off x="8616977" y="5927725"/>
              <a:ext cx="188913" cy="7747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>
              <a:off x="8259790" y="6286500"/>
              <a:ext cx="142875" cy="7143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8375751" y="6548894"/>
              <a:ext cx="1315315" cy="111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0372" tIns="55187" rIns="110372" bIns="55187">
              <a:prstTxWarp prst="textNoShape">
                <a:avLst/>
              </a:prstTxWarp>
              <a:spAutoFit/>
            </a:bodyPr>
            <a:lstStyle/>
            <a:p>
              <a:pPr defTabSz="1103313"/>
              <a:r>
                <a:rPr lang="de-DE" b="1" dirty="0"/>
                <a:t>T</a:t>
              </a:r>
              <a:r>
                <a:rPr lang="de-DE" b="1" baseline="-25000" dirty="0"/>
                <a:t>2</a:t>
              </a:r>
            </a:p>
          </p:txBody>
        </p:sp>
        <p:sp>
          <p:nvSpPr>
            <p:cNvPr id="51" name="Rechteckige Legende 50"/>
            <p:cNvSpPr>
              <a:spLocks noChangeArrowheads="1"/>
            </p:cNvSpPr>
            <p:nvPr/>
          </p:nvSpPr>
          <p:spPr bwMode="auto">
            <a:xfrm>
              <a:off x="6624000" y="3428996"/>
              <a:ext cx="2952000" cy="4177793"/>
            </a:xfrm>
            <a:prstGeom prst="wedgeRectCallout">
              <a:avLst>
                <a:gd name="adj1" fmla="val 5500"/>
                <a:gd name="adj2" fmla="val -80479"/>
              </a:avLst>
            </a:prstGeom>
            <a:noFill/>
            <a:ln w="31750">
              <a:solidFill>
                <a:srgbClr val="FFC000"/>
              </a:solidFill>
              <a:round/>
              <a:headEnd type="none" w="sm" len="sm"/>
              <a:tailEnd type="none" w="sm" len="sm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endParaRPr lang="de-DE">
                <a:ea typeface="+mn-ea"/>
              </a:endParaRPr>
            </a:p>
          </p:txBody>
        </p:sp>
      </p:grpSp>
      <p:sp>
        <p:nvSpPr>
          <p:cNvPr id="36" name="Freihandform 35"/>
          <p:cNvSpPr/>
          <p:nvPr/>
        </p:nvSpPr>
        <p:spPr>
          <a:xfrm>
            <a:off x="2769294" y="3725101"/>
            <a:ext cx="990600" cy="82547"/>
          </a:xfrm>
          <a:custGeom>
            <a:avLst/>
            <a:gdLst>
              <a:gd name="connsiteX0" fmla="*/ 0 w 2135019"/>
              <a:gd name="connsiteY0" fmla="*/ 73619 h 177912"/>
              <a:gd name="connsiteX1" fmla="*/ 1076712 w 2135019"/>
              <a:gd name="connsiteY1" fmla="*/ 165642 h 177912"/>
              <a:gd name="connsiteX2" fmla="*/ 2135019 w 2135019"/>
              <a:gd name="connsiteY2" fmla="*/ 0 h 177912"/>
              <a:gd name="connsiteX3" fmla="*/ 2135019 w 2135019"/>
              <a:gd name="connsiteY3" fmla="*/ 0 h 17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019" h="177912">
                <a:moveTo>
                  <a:pt x="0" y="73619"/>
                </a:moveTo>
                <a:cubicBezTo>
                  <a:pt x="360438" y="125765"/>
                  <a:pt x="720876" y="177912"/>
                  <a:pt x="1076712" y="165642"/>
                </a:cubicBezTo>
                <a:cubicBezTo>
                  <a:pt x="1432548" y="153372"/>
                  <a:pt x="2135019" y="0"/>
                  <a:pt x="2135019" y="0"/>
                </a:cubicBezTo>
                <a:lnTo>
                  <a:pt x="2135019" y="0"/>
                </a:lnTo>
              </a:path>
            </a:pathLst>
          </a:custGeom>
          <a:ln w="349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feld 28"/>
          <p:cNvSpPr txBox="1">
            <a:spLocks noChangeArrowheads="1"/>
          </p:cNvSpPr>
          <p:nvPr/>
        </p:nvSpPr>
        <p:spPr bwMode="auto">
          <a:xfrm>
            <a:off x="2966971" y="3505200"/>
            <a:ext cx="4438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 dirty="0" err="1">
                <a:solidFill>
                  <a:srgbClr val="C00000"/>
                </a:solidFill>
              </a:rPr>
              <a:t>ß´s</a:t>
            </a:r>
            <a:endParaRPr lang="de-DE" sz="1400" dirty="0">
              <a:solidFill>
                <a:srgbClr val="C00000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010776" y="188640"/>
            <a:ext cx="5418371" cy="514643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Gill Sans"/>
              </a:rPr>
              <a:t>Transport &amp; Pumping Sections</a:t>
            </a:r>
            <a:endParaRPr lang="en-GB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cs typeface="Gill Sans"/>
            </a:endParaRPr>
          </a:p>
        </p:txBody>
      </p:sp>
      <p:sp>
        <p:nvSpPr>
          <p:cNvPr id="35" name="Textfeld 11"/>
          <p:cNvSpPr txBox="1">
            <a:spLocks noChangeArrowheads="1"/>
          </p:cNvSpPr>
          <p:nvPr/>
        </p:nvSpPr>
        <p:spPr bwMode="auto">
          <a:xfrm>
            <a:off x="539552" y="4929262"/>
            <a:ext cx="2983632" cy="1308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active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pumping</a:t>
            </a:r>
            <a:r>
              <a:rPr lang="de-DE" sz="1600" b="1" dirty="0" smtClean="0"/>
              <a:t>, 4 TMPs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Tritium </a:t>
            </a:r>
            <a:r>
              <a:rPr lang="de-DE" sz="1600" b="1" dirty="0" err="1" smtClean="0"/>
              <a:t>retention</a:t>
            </a:r>
            <a:r>
              <a:rPr lang="de-DE" sz="1600" b="1" dirty="0" smtClean="0"/>
              <a:t> 10</a:t>
            </a:r>
            <a:r>
              <a:rPr lang="de-DE" sz="1600" b="1" baseline="30000" dirty="0" smtClean="0"/>
              <a:t>5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magnetic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field</a:t>
            </a:r>
            <a:r>
              <a:rPr lang="de-DE" sz="1600" b="1" dirty="0" smtClean="0"/>
              <a:t>: 5.6 T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on-</a:t>
            </a:r>
            <a:r>
              <a:rPr lang="de-DE" sz="1600" b="1" dirty="0" err="1" smtClean="0"/>
              <a:t>site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since</a:t>
            </a:r>
            <a:r>
              <a:rPr lang="de-DE" sz="1600" b="1" dirty="0" smtClean="0"/>
              <a:t> 08/2009 </a:t>
            </a:r>
          </a:p>
        </p:txBody>
      </p:sp>
      <p:sp>
        <p:nvSpPr>
          <p:cNvPr id="65" name="Textfeld 11"/>
          <p:cNvSpPr txBox="1">
            <a:spLocks noChangeArrowheads="1"/>
          </p:cNvSpPr>
          <p:nvPr/>
        </p:nvSpPr>
        <p:spPr bwMode="auto">
          <a:xfrm>
            <a:off x="5239072" y="4929262"/>
            <a:ext cx="3365376" cy="1308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pumping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by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cryo-sorption</a:t>
            </a:r>
            <a:endParaRPr lang="de-DE" sz="1600" b="1" dirty="0" smtClean="0"/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Tritium </a:t>
            </a:r>
            <a:r>
              <a:rPr lang="de-DE" sz="1600" b="1" dirty="0" err="1" smtClean="0"/>
              <a:t>retention</a:t>
            </a:r>
            <a:r>
              <a:rPr lang="de-DE" sz="1600" b="1" dirty="0" smtClean="0"/>
              <a:t> &gt;10</a:t>
            </a:r>
            <a:r>
              <a:rPr lang="de-DE" sz="1600" b="1" baseline="30000" dirty="0" smtClean="0"/>
              <a:t>7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magnetic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field</a:t>
            </a:r>
            <a:r>
              <a:rPr lang="de-DE" sz="1600" b="1" dirty="0" smtClean="0"/>
              <a:t>: 5.6 T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on </a:t>
            </a:r>
            <a:r>
              <a:rPr lang="de-DE" sz="1600" b="1" dirty="0" err="1" smtClean="0"/>
              <a:t>schedule</a:t>
            </a:r>
            <a:r>
              <a:rPr lang="de-DE" sz="1600" b="1" dirty="0" smtClean="0"/>
              <a:t>: </a:t>
            </a:r>
            <a:r>
              <a:rPr lang="de-DE" sz="1600" b="1" dirty="0" err="1" smtClean="0"/>
              <a:t>delivery</a:t>
            </a:r>
            <a:r>
              <a:rPr lang="de-DE" sz="1600" b="1" dirty="0" smtClean="0"/>
              <a:t> 2013</a:t>
            </a:r>
          </a:p>
        </p:txBody>
      </p:sp>
      <p:grpSp>
        <p:nvGrpSpPr>
          <p:cNvPr id="4" name="Gruppierung 67"/>
          <p:cNvGrpSpPr/>
          <p:nvPr/>
        </p:nvGrpSpPr>
        <p:grpSpPr>
          <a:xfrm>
            <a:off x="3886200" y="2217003"/>
            <a:ext cx="3466816" cy="2406372"/>
            <a:chOff x="3886200" y="2217003"/>
            <a:chExt cx="3466816" cy="2406372"/>
          </a:xfrm>
        </p:grpSpPr>
        <p:sp>
          <p:nvSpPr>
            <p:cNvPr id="69" name="Textfeld 28"/>
            <p:cNvSpPr txBox="1">
              <a:spLocks noChangeArrowheads="1"/>
            </p:cNvSpPr>
            <p:nvPr/>
          </p:nvSpPr>
          <p:spPr bwMode="auto">
            <a:xfrm>
              <a:off x="3886200" y="3962400"/>
              <a:ext cx="48092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600" dirty="0" err="1">
                  <a:solidFill>
                    <a:srgbClr val="C00000"/>
                  </a:solidFill>
                </a:rPr>
                <a:t>ß´s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grpSp>
          <p:nvGrpSpPr>
            <p:cNvPr id="6" name="Gruppierung 66"/>
            <p:cNvGrpSpPr/>
            <p:nvPr/>
          </p:nvGrpSpPr>
          <p:grpSpPr>
            <a:xfrm>
              <a:off x="4183733" y="2217003"/>
              <a:ext cx="3169283" cy="2406372"/>
              <a:chOff x="4953000" y="2209800"/>
              <a:chExt cx="3169283" cy="2406372"/>
            </a:xfrm>
          </p:grpSpPr>
          <p:pic>
            <p:nvPicPr>
              <p:cNvPr id="71" name="Bild 70" descr="cps-innen.pn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5105400" y="2209800"/>
                <a:ext cx="2641600" cy="1981200"/>
              </a:xfrm>
              <a:prstGeom prst="rect">
                <a:avLst/>
              </a:prstGeom>
            </p:spPr>
          </p:pic>
          <p:sp>
            <p:nvSpPr>
              <p:cNvPr id="72" name="Line 14"/>
              <p:cNvSpPr>
                <a:spLocks noChangeShapeType="1"/>
              </p:cNvSpPr>
              <p:nvPr/>
            </p:nvSpPr>
            <p:spPr bwMode="auto">
              <a:xfrm flipV="1">
                <a:off x="4953000" y="3733800"/>
                <a:ext cx="555625" cy="285750"/>
              </a:xfrm>
              <a:prstGeom prst="line">
                <a:avLst/>
              </a:prstGeom>
              <a:noFill/>
              <a:ln w="31750">
                <a:solidFill>
                  <a:srgbClr val="A50021"/>
                </a:solidFill>
                <a:round/>
                <a:headEnd type="none" w="sm" len="sm"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3" name="Gerade Verbindung 72"/>
              <p:cNvCxnSpPr>
                <a:cxnSpLocks noChangeShapeType="1"/>
              </p:cNvCxnSpPr>
              <p:nvPr/>
            </p:nvCxnSpPr>
            <p:spPr bwMode="auto">
              <a:xfrm rot="10800000">
                <a:off x="5638801" y="3733801"/>
                <a:ext cx="388267" cy="373797"/>
              </a:xfrm>
              <a:prstGeom prst="line">
                <a:avLst/>
              </a:prstGeom>
              <a:noFill/>
              <a:ln w="349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</p:cxnSp>
          <p:cxnSp>
            <p:nvCxnSpPr>
              <p:cNvPr id="74" name="Gerade Verbindung 73"/>
              <p:cNvCxnSpPr>
                <a:cxnSpLocks noChangeShapeType="1"/>
              </p:cNvCxnSpPr>
              <p:nvPr/>
            </p:nvCxnSpPr>
            <p:spPr bwMode="auto">
              <a:xfrm flipH="1" flipV="1">
                <a:off x="6781802" y="2971802"/>
                <a:ext cx="1295769" cy="1026059"/>
              </a:xfrm>
              <a:prstGeom prst="line">
                <a:avLst/>
              </a:prstGeom>
              <a:noFill/>
              <a:ln w="349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</p:cxnSp>
          <p:sp>
            <p:nvSpPr>
              <p:cNvPr id="75" name="Textfeld 74"/>
              <p:cNvSpPr txBox="1">
                <a:spLocks noChangeArrowheads="1"/>
              </p:cNvSpPr>
              <p:nvPr/>
            </p:nvSpPr>
            <p:spPr bwMode="auto">
              <a:xfrm>
                <a:off x="5999771" y="4031397"/>
                <a:ext cx="2122512" cy="5847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blurRad="152400" dist="508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Argon Frost Pump</a:t>
                </a:r>
              </a:p>
              <a:p>
                <a:pPr algn="ctr"/>
                <a:r>
                  <a:rPr lang="de-D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 = 3 – 4.5 K</a:t>
                </a:r>
              </a:p>
            </p:txBody>
          </p:sp>
        </p:grp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876256" y="2605848"/>
            <a:ext cx="2105359" cy="1194155"/>
            <a:chOff x="2900" y="1933"/>
            <a:chExt cx="1317" cy="747"/>
          </a:xfrm>
        </p:grpSpPr>
        <p:pic>
          <p:nvPicPr>
            <p:cNvPr id="77" name="Picture 9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19" y="2004"/>
              <a:ext cx="1050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8" name="Text Box 10"/>
            <p:cNvSpPr txBox="1">
              <a:spLocks noChangeArrowheads="1"/>
            </p:cNvSpPr>
            <p:nvPr/>
          </p:nvSpPr>
          <p:spPr bwMode="auto">
            <a:xfrm>
              <a:off x="3724" y="1933"/>
              <a:ext cx="241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</a:pPr>
              <a:r>
                <a:rPr lang="en-GB" sz="1400" b="1" dirty="0">
                  <a:solidFill>
                    <a:srgbClr val="CC0000"/>
                  </a:solidFill>
                  <a:latin typeface="Arial" charset="0"/>
                </a:rPr>
                <a:t>T</a:t>
              </a:r>
              <a:r>
                <a:rPr lang="en-GB" sz="1400" b="1" baseline="-25000" dirty="0">
                  <a:solidFill>
                    <a:srgbClr val="CC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79" name="Text Box 11"/>
            <p:cNvSpPr txBox="1">
              <a:spLocks noChangeArrowheads="1"/>
            </p:cNvSpPr>
            <p:nvPr/>
          </p:nvSpPr>
          <p:spPr bwMode="auto">
            <a:xfrm rot="21060000">
              <a:off x="2900" y="1985"/>
              <a:ext cx="796" cy="1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 eaLnBrk="0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200" b="1" dirty="0" err="1" smtClean="0">
                  <a:solidFill>
                    <a:srgbClr val="000000"/>
                  </a:solidFill>
                </a:rPr>
                <a:t>c</a:t>
              </a:r>
              <a:r>
                <a:rPr lang="en-GB" sz="1200" b="1" dirty="0" err="1" smtClean="0">
                  <a:solidFill>
                    <a:srgbClr val="000000"/>
                  </a:solidFill>
                  <a:latin typeface="Arial" charset="0"/>
                </a:rPr>
                <a:t>ryo</a:t>
              </a:r>
              <a:r>
                <a:rPr lang="en-GB" sz="1200" b="1" dirty="0" smtClean="0">
                  <a:solidFill>
                    <a:srgbClr val="000000"/>
                  </a:solidFill>
                  <a:latin typeface="Arial" charset="0"/>
                </a:rPr>
                <a:t>-sorption</a:t>
              </a:r>
              <a:endParaRPr lang="en-GB" sz="12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 rot="3600000">
              <a:off x="3874" y="2201"/>
              <a:ext cx="518" cy="1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</a:tabLst>
              </a:pPr>
              <a:r>
                <a:rPr lang="en-GB" sz="1200" b="1" dirty="0" err="1" smtClean="0">
                  <a:solidFill>
                    <a:srgbClr val="0099FF"/>
                  </a:solidFill>
                  <a:latin typeface="Arial" charset="0"/>
                </a:rPr>
                <a:t>Ar</a:t>
              </a:r>
              <a:r>
                <a:rPr lang="en-GB" sz="1200" b="1" dirty="0" smtClean="0">
                  <a:solidFill>
                    <a:srgbClr val="0099FF"/>
                  </a:solidFill>
                </a:rPr>
                <a:t> Frost</a:t>
              </a:r>
              <a:endParaRPr lang="en-GB" sz="1200" b="1" dirty="0">
                <a:solidFill>
                  <a:srgbClr val="0099FF"/>
                </a:solidFill>
                <a:latin typeface="Arial" charset="0"/>
              </a:endParaRP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3035" y="2512"/>
              <a:ext cx="1021" cy="1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200" b="1" dirty="0" smtClean="0">
                  <a:solidFill>
                    <a:srgbClr val="000000"/>
                  </a:solidFill>
                  <a:latin typeface="Arial" charset="0"/>
                </a:rPr>
                <a:t>stainless steel</a:t>
              </a:r>
              <a:endParaRPr lang="en-GB" sz="12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323528" y="2708920"/>
            <a:ext cx="914400" cy="338554"/>
          </a:xfrm>
          <a:prstGeom prst="rect">
            <a:avLst/>
          </a:prstGeom>
          <a:solidFill>
            <a:schemeClr val="accent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DPS2-F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716016" y="2708920"/>
            <a:ext cx="790090" cy="338554"/>
          </a:xfrm>
          <a:prstGeom prst="rect">
            <a:avLst/>
          </a:prstGeom>
          <a:solidFill>
            <a:schemeClr val="accent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CPS</a:t>
            </a:r>
            <a:endParaRPr lang="de-D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84" name="Bild 83" descr="DPS-photo.jpg"/>
          <p:cNvPicPr>
            <a:picLocks noChangeAspect="1"/>
          </p:cNvPicPr>
          <p:nvPr/>
        </p:nvPicPr>
        <p:blipFill>
          <a:blip r:embed="rId7" cstate="screen">
            <a:lum bright="10000" contrast="4000"/>
          </a:blip>
          <a:stretch>
            <a:fillRect/>
          </a:stretch>
        </p:blipFill>
        <p:spPr>
          <a:xfrm>
            <a:off x="228600" y="228600"/>
            <a:ext cx="1845962" cy="1639214"/>
          </a:xfrm>
          <a:prstGeom prst="roundRect">
            <a:avLst>
              <a:gd name="adj" fmla="val 44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Textfeld 28"/>
          <p:cNvSpPr txBox="1">
            <a:spLocks noChangeArrowheads="1"/>
          </p:cNvSpPr>
          <p:nvPr/>
        </p:nvSpPr>
        <p:spPr bwMode="auto">
          <a:xfrm>
            <a:off x="38100" y="4152900"/>
            <a:ext cx="4809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dirty="0" err="1">
                <a:solidFill>
                  <a:srgbClr val="C00000"/>
                </a:solidFill>
              </a:rPr>
              <a:t>ß´s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70" name="Abgerundetes Rechteck 69"/>
          <p:cNvSpPr/>
          <p:nvPr/>
        </p:nvSpPr>
        <p:spPr>
          <a:xfrm>
            <a:off x="3923928" y="2132856"/>
            <a:ext cx="5089704" cy="4162816"/>
          </a:xfrm>
          <a:prstGeom prst="roundRect">
            <a:avLst>
              <a:gd name="adj" fmla="val 1470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feld 67"/>
          <p:cNvSpPr txBox="1"/>
          <p:nvPr/>
        </p:nvSpPr>
        <p:spPr>
          <a:xfrm rot="20728208">
            <a:off x="-15260" y="2878372"/>
            <a:ext cx="4838184" cy="338554"/>
          </a:xfrm>
          <a:prstGeom prst="rect">
            <a:avLst/>
          </a:prstGeom>
          <a:solidFill>
            <a:srgbClr val="FFC000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(</a:t>
            </a:r>
            <a:r>
              <a:rPr lang="de-DE" sz="1600" dirty="0" err="1" smtClean="0"/>
              <a:t>repair</a:t>
            </a:r>
            <a:r>
              <a:rPr lang="de-DE" sz="1600" dirty="0" smtClean="0"/>
              <a:t> </a:t>
            </a:r>
            <a:r>
              <a:rPr lang="de-DE" sz="1600" dirty="0" err="1" smtClean="0"/>
              <a:t>necessary</a:t>
            </a:r>
            <a:r>
              <a:rPr lang="de-DE" sz="1600" dirty="0" smtClean="0"/>
              <a:t> after </a:t>
            </a:r>
            <a:r>
              <a:rPr lang="de-DE" sz="1600" dirty="0" err="1" smtClean="0"/>
              <a:t>diode</a:t>
            </a:r>
            <a:r>
              <a:rPr lang="de-DE" sz="1600" dirty="0" smtClean="0"/>
              <a:t> </a:t>
            </a:r>
            <a:r>
              <a:rPr lang="de-DE" sz="1600" dirty="0" err="1" smtClean="0"/>
              <a:t>failure</a:t>
            </a:r>
            <a:r>
              <a:rPr lang="de-DE" sz="1600" dirty="0" smtClean="0"/>
              <a:t> </a:t>
            </a:r>
            <a:r>
              <a:rPr lang="de-DE" sz="1600" dirty="0" err="1" smtClean="0"/>
              <a:t>during</a:t>
            </a:r>
            <a:r>
              <a:rPr lang="de-DE" sz="1600" dirty="0" smtClean="0"/>
              <a:t> </a:t>
            </a:r>
            <a:r>
              <a:rPr lang="de-DE" sz="1600" dirty="0" err="1" smtClean="0"/>
              <a:t>quench</a:t>
            </a:r>
            <a:r>
              <a:rPr lang="de-DE" sz="1600" dirty="0" smtClean="0"/>
              <a:t>)</a:t>
            </a:r>
          </a:p>
        </p:txBody>
      </p:sp>
      <p:sp>
        <p:nvSpPr>
          <p:cNvPr id="58" name="Datumsplatzhalter 5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59" name="Fußzeilenplatzhalter 5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 Verbindung 40"/>
          <p:cNvCxnSpPr>
            <a:cxnSpLocks noChangeShapeType="1"/>
          </p:cNvCxnSpPr>
          <p:nvPr/>
        </p:nvCxnSpPr>
        <p:spPr bwMode="auto">
          <a:xfrm flipH="1">
            <a:off x="3779912" y="1556792"/>
            <a:ext cx="648072" cy="1152128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40" name="Gerade Verbindung 39"/>
          <p:cNvCxnSpPr>
            <a:cxnSpLocks noChangeShapeType="1"/>
          </p:cNvCxnSpPr>
          <p:nvPr/>
        </p:nvCxnSpPr>
        <p:spPr bwMode="auto">
          <a:xfrm flipH="1">
            <a:off x="323528" y="1556792"/>
            <a:ext cx="3528392" cy="2232248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66" name="Gerade Verbindung 65"/>
          <p:cNvCxnSpPr>
            <a:cxnSpLocks noChangeShapeType="1"/>
          </p:cNvCxnSpPr>
          <p:nvPr/>
        </p:nvCxnSpPr>
        <p:spPr bwMode="auto">
          <a:xfrm>
            <a:off x="5076056" y="1556792"/>
            <a:ext cx="1400944" cy="957808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67" name="Gerade Verbindung 66"/>
          <p:cNvCxnSpPr>
            <a:cxnSpLocks noChangeShapeType="1"/>
          </p:cNvCxnSpPr>
          <p:nvPr/>
        </p:nvCxnSpPr>
        <p:spPr bwMode="auto">
          <a:xfrm flipH="1">
            <a:off x="4355976" y="1556792"/>
            <a:ext cx="72008" cy="2232248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828800"/>
            <a:ext cx="3962400" cy="30746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2" name="Rechteck 51"/>
          <p:cNvSpPr/>
          <p:nvPr/>
        </p:nvSpPr>
        <p:spPr>
          <a:xfrm>
            <a:off x="3851920" y="908720"/>
            <a:ext cx="1224136" cy="648072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13924"/>
            <a:ext cx="6120680" cy="1288564"/>
          </a:xfrm>
          <a:prstGeom prst="rect">
            <a:avLst/>
          </a:prstGeom>
          <a:noFill/>
        </p:spPr>
      </p:pic>
      <p:sp>
        <p:nvSpPr>
          <p:cNvPr id="38" name="Line 14"/>
          <p:cNvSpPr>
            <a:spLocks noChangeShapeType="1"/>
          </p:cNvSpPr>
          <p:nvPr/>
        </p:nvSpPr>
        <p:spPr bwMode="auto">
          <a:xfrm flipV="1">
            <a:off x="300931" y="4239451"/>
            <a:ext cx="555625" cy="285750"/>
          </a:xfrm>
          <a:prstGeom prst="line">
            <a:avLst/>
          </a:prstGeom>
          <a:noFill/>
          <a:ln w="31750">
            <a:solidFill>
              <a:srgbClr val="A50021"/>
            </a:solidFill>
            <a:round/>
            <a:headEnd type="none" w="sm" len="sm"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uppieren 27"/>
          <p:cNvGrpSpPr>
            <a:grpSpLocks/>
          </p:cNvGrpSpPr>
          <p:nvPr/>
        </p:nvGrpSpPr>
        <p:grpSpPr bwMode="auto">
          <a:xfrm>
            <a:off x="2743200" y="3429000"/>
            <a:ext cx="1070462" cy="1477536"/>
            <a:chOff x="6624000" y="3428996"/>
            <a:chExt cx="3067066" cy="4232692"/>
          </a:xfrm>
        </p:grpSpPr>
        <p:pic>
          <p:nvPicPr>
            <p:cNvPr id="45" name="Picture 6" descr="Porta UHV Completa montata in criostato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626252" y="3433763"/>
              <a:ext cx="2960688" cy="387985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</p:pic>
        <p:sp>
          <p:nvSpPr>
            <p:cNvPr id="46" name="Line 27"/>
            <p:cNvSpPr>
              <a:spLocks noChangeShapeType="1"/>
            </p:cNvSpPr>
            <p:nvPr/>
          </p:nvSpPr>
          <p:spPr bwMode="auto">
            <a:xfrm>
              <a:off x="8399490" y="5927725"/>
              <a:ext cx="190500" cy="77311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2"/>
            <p:cNvSpPr>
              <a:spLocks noChangeShapeType="1"/>
            </p:cNvSpPr>
            <p:nvPr/>
          </p:nvSpPr>
          <p:spPr bwMode="auto">
            <a:xfrm>
              <a:off x="8904315" y="6143625"/>
              <a:ext cx="212725" cy="7016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3"/>
            <p:cNvSpPr>
              <a:spLocks noChangeShapeType="1"/>
            </p:cNvSpPr>
            <p:nvPr/>
          </p:nvSpPr>
          <p:spPr bwMode="auto">
            <a:xfrm>
              <a:off x="8616977" y="5927725"/>
              <a:ext cx="188913" cy="7747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>
              <a:off x="8259790" y="6286500"/>
              <a:ext cx="142875" cy="71437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8375751" y="6548894"/>
              <a:ext cx="1315315" cy="111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0372" tIns="55187" rIns="110372" bIns="55187">
              <a:prstTxWarp prst="textNoShape">
                <a:avLst/>
              </a:prstTxWarp>
              <a:spAutoFit/>
            </a:bodyPr>
            <a:lstStyle/>
            <a:p>
              <a:pPr defTabSz="1103313"/>
              <a:r>
                <a:rPr lang="de-DE" b="1" dirty="0"/>
                <a:t>T</a:t>
              </a:r>
              <a:r>
                <a:rPr lang="de-DE" b="1" baseline="-25000" dirty="0"/>
                <a:t>2</a:t>
              </a:r>
            </a:p>
          </p:txBody>
        </p:sp>
        <p:sp>
          <p:nvSpPr>
            <p:cNvPr id="51" name="Rechteckige Legende 50"/>
            <p:cNvSpPr>
              <a:spLocks noChangeArrowheads="1"/>
            </p:cNvSpPr>
            <p:nvPr/>
          </p:nvSpPr>
          <p:spPr bwMode="auto">
            <a:xfrm>
              <a:off x="6624000" y="3428996"/>
              <a:ext cx="2952000" cy="4177793"/>
            </a:xfrm>
            <a:prstGeom prst="wedgeRectCallout">
              <a:avLst>
                <a:gd name="adj1" fmla="val 5500"/>
                <a:gd name="adj2" fmla="val -80479"/>
              </a:avLst>
            </a:prstGeom>
            <a:noFill/>
            <a:ln w="31750">
              <a:solidFill>
                <a:srgbClr val="FFC000"/>
              </a:solidFill>
              <a:round/>
              <a:headEnd type="none" w="sm" len="sm"/>
              <a:tailEnd type="none" w="sm" len="sm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endParaRPr lang="de-DE">
                <a:ea typeface="+mn-ea"/>
              </a:endParaRPr>
            </a:p>
          </p:txBody>
        </p:sp>
      </p:grpSp>
      <p:sp>
        <p:nvSpPr>
          <p:cNvPr id="36" name="Freihandform 35"/>
          <p:cNvSpPr/>
          <p:nvPr/>
        </p:nvSpPr>
        <p:spPr>
          <a:xfrm>
            <a:off x="2769294" y="3725101"/>
            <a:ext cx="990600" cy="82547"/>
          </a:xfrm>
          <a:custGeom>
            <a:avLst/>
            <a:gdLst>
              <a:gd name="connsiteX0" fmla="*/ 0 w 2135019"/>
              <a:gd name="connsiteY0" fmla="*/ 73619 h 177912"/>
              <a:gd name="connsiteX1" fmla="*/ 1076712 w 2135019"/>
              <a:gd name="connsiteY1" fmla="*/ 165642 h 177912"/>
              <a:gd name="connsiteX2" fmla="*/ 2135019 w 2135019"/>
              <a:gd name="connsiteY2" fmla="*/ 0 h 177912"/>
              <a:gd name="connsiteX3" fmla="*/ 2135019 w 2135019"/>
              <a:gd name="connsiteY3" fmla="*/ 0 h 17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5019" h="177912">
                <a:moveTo>
                  <a:pt x="0" y="73619"/>
                </a:moveTo>
                <a:cubicBezTo>
                  <a:pt x="360438" y="125765"/>
                  <a:pt x="720876" y="177912"/>
                  <a:pt x="1076712" y="165642"/>
                </a:cubicBezTo>
                <a:cubicBezTo>
                  <a:pt x="1432548" y="153372"/>
                  <a:pt x="2135019" y="0"/>
                  <a:pt x="2135019" y="0"/>
                </a:cubicBezTo>
                <a:lnTo>
                  <a:pt x="2135019" y="0"/>
                </a:lnTo>
              </a:path>
            </a:pathLst>
          </a:custGeom>
          <a:ln w="349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feld 28"/>
          <p:cNvSpPr txBox="1">
            <a:spLocks noChangeArrowheads="1"/>
          </p:cNvSpPr>
          <p:nvPr/>
        </p:nvSpPr>
        <p:spPr bwMode="auto">
          <a:xfrm>
            <a:off x="2966971" y="3505200"/>
            <a:ext cx="4438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400" dirty="0" err="1">
                <a:solidFill>
                  <a:srgbClr val="C00000"/>
                </a:solidFill>
              </a:rPr>
              <a:t>ß´s</a:t>
            </a:r>
            <a:endParaRPr lang="de-DE" sz="1400" dirty="0">
              <a:solidFill>
                <a:srgbClr val="C00000"/>
              </a:solidFill>
            </a:endParaRPr>
          </a:p>
        </p:txBody>
      </p:sp>
      <p:sp>
        <p:nvSpPr>
          <p:cNvPr id="35" name="Textfeld 11"/>
          <p:cNvSpPr txBox="1">
            <a:spLocks noChangeArrowheads="1"/>
          </p:cNvSpPr>
          <p:nvPr/>
        </p:nvSpPr>
        <p:spPr bwMode="auto">
          <a:xfrm>
            <a:off x="539552" y="4929262"/>
            <a:ext cx="2983632" cy="1308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active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pumping</a:t>
            </a:r>
            <a:r>
              <a:rPr lang="de-DE" sz="1600" b="1" dirty="0" smtClean="0"/>
              <a:t>, 4 TMPs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Tritium </a:t>
            </a:r>
            <a:r>
              <a:rPr lang="de-DE" sz="1600" b="1" dirty="0" err="1" smtClean="0"/>
              <a:t>retention</a:t>
            </a:r>
            <a:r>
              <a:rPr lang="de-DE" sz="1600" b="1" dirty="0" smtClean="0"/>
              <a:t> 10</a:t>
            </a:r>
            <a:r>
              <a:rPr lang="de-DE" sz="1600" b="1" baseline="30000" dirty="0" smtClean="0"/>
              <a:t>5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magnetic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field</a:t>
            </a:r>
            <a:r>
              <a:rPr lang="de-DE" sz="1600" b="1" dirty="0" smtClean="0"/>
              <a:t>: 5.6 T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on-</a:t>
            </a:r>
            <a:r>
              <a:rPr lang="de-DE" sz="1600" b="1" dirty="0" err="1" smtClean="0"/>
              <a:t>site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since</a:t>
            </a:r>
            <a:r>
              <a:rPr lang="de-DE" sz="1600" b="1" dirty="0" smtClean="0"/>
              <a:t> 08/2009 </a:t>
            </a:r>
          </a:p>
        </p:txBody>
      </p:sp>
      <p:sp>
        <p:nvSpPr>
          <p:cNvPr id="65" name="Textfeld 11"/>
          <p:cNvSpPr txBox="1">
            <a:spLocks noChangeArrowheads="1"/>
          </p:cNvSpPr>
          <p:nvPr/>
        </p:nvSpPr>
        <p:spPr bwMode="auto">
          <a:xfrm>
            <a:off x="5239072" y="4929262"/>
            <a:ext cx="3365376" cy="1308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pumping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by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cryo-sorption</a:t>
            </a:r>
            <a:endParaRPr lang="de-DE" sz="1600" b="1" dirty="0" smtClean="0"/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Tritium </a:t>
            </a:r>
            <a:r>
              <a:rPr lang="de-DE" sz="1600" b="1" dirty="0" err="1" smtClean="0"/>
              <a:t>retention</a:t>
            </a:r>
            <a:r>
              <a:rPr lang="de-DE" sz="1600" b="1" dirty="0" smtClean="0"/>
              <a:t> &gt;10</a:t>
            </a:r>
            <a:r>
              <a:rPr lang="de-DE" sz="1600" b="1" baseline="30000" dirty="0" smtClean="0"/>
              <a:t>7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err="1" smtClean="0"/>
              <a:t>magnetic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field</a:t>
            </a:r>
            <a:r>
              <a:rPr lang="de-DE" sz="1600" b="1" dirty="0" smtClean="0"/>
              <a:t>: 5.6 T</a:t>
            </a:r>
          </a:p>
          <a:p>
            <a:pPr marL="180000" indent="1800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de-DE" sz="1600" b="1" dirty="0" smtClean="0"/>
              <a:t>on </a:t>
            </a:r>
            <a:r>
              <a:rPr lang="de-DE" sz="1600" b="1" dirty="0" err="1" smtClean="0"/>
              <a:t>schedule</a:t>
            </a:r>
            <a:r>
              <a:rPr lang="de-DE" sz="1600" b="1" dirty="0" smtClean="0"/>
              <a:t>: </a:t>
            </a:r>
            <a:r>
              <a:rPr lang="de-DE" sz="1600" b="1" dirty="0" err="1" smtClean="0"/>
              <a:t>delivery</a:t>
            </a:r>
            <a:r>
              <a:rPr lang="de-DE" sz="1600" b="1" dirty="0" smtClean="0"/>
              <a:t> 2013</a:t>
            </a:r>
          </a:p>
        </p:txBody>
      </p:sp>
      <p:grpSp>
        <p:nvGrpSpPr>
          <p:cNvPr id="3" name="Gruppierung 67"/>
          <p:cNvGrpSpPr/>
          <p:nvPr/>
        </p:nvGrpSpPr>
        <p:grpSpPr>
          <a:xfrm>
            <a:off x="3886200" y="2217003"/>
            <a:ext cx="3466816" cy="2406372"/>
            <a:chOff x="3886200" y="2217003"/>
            <a:chExt cx="3466816" cy="2406372"/>
          </a:xfrm>
        </p:grpSpPr>
        <p:sp>
          <p:nvSpPr>
            <p:cNvPr id="69" name="Textfeld 28"/>
            <p:cNvSpPr txBox="1">
              <a:spLocks noChangeArrowheads="1"/>
            </p:cNvSpPr>
            <p:nvPr/>
          </p:nvSpPr>
          <p:spPr bwMode="auto">
            <a:xfrm>
              <a:off x="3886200" y="3962400"/>
              <a:ext cx="48092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600" dirty="0" err="1">
                  <a:solidFill>
                    <a:srgbClr val="C00000"/>
                  </a:solidFill>
                </a:rPr>
                <a:t>ß´s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grpSp>
          <p:nvGrpSpPr>
            <p:cNvPr id="4" name="Gruppierung 66"/>
            <p:cNvGrpSpPr/>
            <p:nvPr/>
          </p:nvGrpSpPr>
          <p:grpSpPr>
            <a:xfrm>
              <a:off x="4183733" y="2217003"/>
              <a:ext cx="3169283" cy="2406372"/>
              <a:chOff x="4953000" y="2209800"/>
              <a:chExt cx="3169283" cy="2406372"/>
            </a:xfrm>
          </p:grpSpPr>
          <p:pic>
            <p:nvPicPr>
              <p:cNvPr id="71" name="Bild 70" descr="cps-innen.png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5105400" y="2209800"/>
                <a:ext cx="2641600" cy="1981200"/>
              </a:xfrm>
              <a:prstGeom prst="rect">
                <a:avLst/>
              </a:prstGeom>
            </p:spPr>
          </p:pic>
          <p:sp>
            <p:nvSpPr>
              <p:cNvPr id="72" name="Line 14"/>
              <p:cNvSpPr>
                <a:spLocks noChangeShapeType="1"/>
              </p:cNvSpPr>
              <p:nvPr/>
            </p:nvSpPr>
            <p:spPr bwMode="auto">
              <a:xfrm flipV="1">
                <a:off x="4953000" y="3733800"/>
                <a:ext cx="555625" cy="285750"/>
              </a:xfrm>
              <a:prstGeom prst="line">
                <a:avLst/>
              </a:prstGeom>
              <a:noFill/>
              <a:ln w="31750">
                <a:solidFill>
                  <a:srgbClr val="A50021"/>
                </a:solidFill>
                <a:round/>
                <a:headEnd type="none" w="sm" len="sm"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3" name="Gerade Verbindung 72"/>
              <p:cNvCxnSpPr>
                <a:cxnSpLocks noChangeShapeType="1"/>
              </p:cNvCxnSpPr>
              <p:nvPr/>
            </p:nvCxnSpPr>
            <p:spPr bwMode="auto">
              <a:xfrm rot="10800000">
                <a:off x="5638801" y="3733801"/>
                <a:ext cx="388267" cy="373797"/>
              </a:xfrm>
              <a:prstGeom prst="line">
                <a:avLst/>
              </a:prstGeom>
              <a:noFill/>
              <a:ln w="349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</p:cxnSp>
          <p:cxnSp>
            <p:nvCxnSpPr>
              <p:cNvPr id="74" name="Gerade Verbindung 73"/>
              <p:cNvCxnSpPr>
                <a:cxnSpLocks noChangeShapeType="1"/>
              </p:cNvCxnSpPr>
              <p:nvPr/>
            </p:nvCxnSpPr>
            <p:spPr bwMode="auto">
              <a:xfrm flipH="1" flipV="1">
                <a:off x="6781802" y="2971802"/>
                <a:ext cx="1295769" cy="1026059"/>
              </a:xfrm>
              <a:prstGeom prst="line">
                <a:avLst/>
              </a:prstGeom>
              <a:noFill/>
              <a:ln w="349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</p:cxnSp>
          <p:sp>
            <p:nvSpPr>
              <p:cNvPr id="75" name="Textfeld 74"/>
              <p:cNvSpPr txBox="1">
                <a:spLocks noChangeArrowheads="1"/>
              </p:cNvSpPr>
              <p:nvPr/>
            </p:nvSpPr>
            <p:spPr bwMode="auto">
              <a:xfrm>
                <a:off x="5999771" y="4031397"/>
                <a:ext cx="2122512" cy="5847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blurRad="152400" dist="508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Argon Frost Pump</a:t>
                </a:r>
              </a:p>
              <a:p>
                <a:pPr algn="ctr"/>
                <a:r>
                  <a:rPr lang="de-DE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 = 3 – 4.5 K</a:t>
                </a:r>
              </a:p>
            </p:txBody>
          </p:sp>
        </p:grp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876256" y="2605848"/>
            <a:ext cx="2105359" cy="1194155"/>
            <a:chOff x="2900" y="1933"/>
            <a:chExt cx="1317" cy="747"/>
          </a:xfrm>
        </p:grpSpPr>
        <p:pic>
          <p:nvPicPr>
            <p:cNvPr id="77" name="Picture 9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19" y="2004"/>
              <a:ext cx="1050" cy="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8" name="Text Box 10"/>
            <p:cNvSpPr txBox="1">
              <a:spLocks noChangeArrowheads="1"/>
            </p:cNvSpPr>
            <p:nvPr/>
          </p:nvSpPr>
          <p:spPr bwMode="auto">
            <a:xfrm>
              <a:off x="3724" y="1933"/>
              <a:ext cx="241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</a:pPr>
              <a:r>
                <a:rPr lang="en-GB" sz="1400" b="1" dirty="0">
                  <a:solidFill>
                    <a:srgbClr val="CC0000"/>
                  </a:solidFill>
                  <a:latin typeface="Arial" charset="0"/>
                </a:rPr>
                <a:t>T</a:t>
              </a:r>
              <a:r>
                <a:rPr lang="en-GB" sz="1400" b="1" baseline="-25000" dirty="0">
                  <a:solidFill>
                    <a:srgbClr val="CC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79" name="Text Box 11"/>
            <p:cNvSpPr txBox="1">
              <a:spLocks noChangeArrowheads="1"/>
            </p:cNvSpPr>
            <p:nvPr/>
          </p:nvSpPr>
          <p:spPr bwMode="auto">
            <a:xfrm rot="21060000">
              <a:off x="2900" y="1985"/>
              <a:ext cx="796" cy="1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 eaLnBrk="0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200" b="1" dirty="0" err="1" smtClean="0">
                  <a:solidFill>
                    <a:srgbClr val="000000"/>
                  </a:solidFill>
                </a:rPr>
                <a:t>c</a:t>
              </a:r>
              <a:r>
                <a:rPr lang="en-GB" sz="1200" b="1" dirty="0" err="1" smtClean="0">
                  <a:solidFill>
                    <a:srgbClr val="000000"/>
                  </a:solidFill>
                  <a:latin typeface="Arial" charset="0"/>
                </a:rPr>
                <a:t>ryo</a:t>
              </a:r>
              <a:r>
                <a:rPr lang="en-GB" sz="1200" b="1" dirty="0" smtClean="0">
                  <a:solidFill>
                    <a:srgbClr val="000000"/>
                  </a:solidFill>
                  <a:latin typeface="Arial" charset="0"/>
                </a:rPr>
                <a:t>-sorption</a:t>
              </a:r>
              <a:endParaRPr lang="en-GB" sz="12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 rot="3600000">
              <a:off x="3874" y="2201"/>
              <a:ext cx="518" cy="1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</a:tabLst>
              </a:pPr>
              <a:r>
                <a:rPr lang="en-GB" sz="1200" b="1" dirty="0" err="1" smtClean="0">
                  <a:solidFill>
                    <a:srgbClr val="0099FF"/>
                  </a:solidFill>
                  <a:latin typeface="Arial" charset="0"/>
                </a:rPr>
                <a:t>Ar</a:t>
              </a:r>
              <a:r>
                <a:rPr lang="en-GB" sz="1200" b="1" dirty="0" smtClean="0">
                  <a:solidFill>
                    <a:srgbClr val="0099FF"/>
                  </a:solidFill>
                </a:rPr>
                <a:t> Frost</a:t>
              </a:r>
              <a:endParaRPr lang="en-GB" sz="1200" b="1" dirty="0">
                <a:solidFill>
                  <a:srgbClr val="0099FF"/>
                </a:solidFill>
                <a:latin typeface="Arial" charset="0"/>
              </a:endParaRP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3035" y="2512"/>
              <a:ext cx="1021" cy="1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200" b="1" dirty="0" smtClean="0">
                  <a:solidFill>
                    <a:srgbClr val="000000"/>
                  </a:solidFill>
                  <a:latin typeface="Arial" charset="0"/>
                </a:rPr>
                <a:t>stainless steel</a:t>
              </a:r>
              <a:endParaRPr lang="en-GB" sz="12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323528" y="2708920"/>
            <a:ext cx="914400" cy="338554"/>
          </a:xfrm>
          <a:prstGeom prst="rect">
            <a:avLst/>
          </a:prstGeom>
          <a:solidFill>
            <a:schemeClr val="accent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DPS2-F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716016" y="2708920"/>
            <a:ext cx="790090" cy="338554"/>
          </a:xfrm>
          <a:prstGeom prst="rect">
            <a:avLst/>
          </a:prstGeom>
          <a:solidFill>
            <a:schemeClr val="accent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CPS</a:t>
            </a:r>
            <a:endParaRPr lang="de-D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84" name="Bild 83" descr="DPS-photo.jpg"/>
          <p:cNvPicPr>
            <a:picLocks noChangeAspect="1"/>
          </p:cNvPicPr>
          <p:nvPr/>
        </p:nvPicPr>
        <p:blipFill>
          <a:blip r:embed="rId7" cstate="screen">
            <a:lum bright="10000" contrast="4000"/>
          </a:blip>
          <a:stretch>
            <a:fillRect/>
          </a:stretch>
        </p:blipFill>
        <p:spPr>
          <a:xfrm>
            <a:off x="228600" y="228600"/>
            <a:ext cx="1845962" cy="1639214"/>
          </a:xfrm>
          <a:prstGeom prst="roundRect">
            <a:avLst>
              <a:gd name="adj" fmla="val 44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Textfeld 28"/>
          <p:cNvSpPr txBox="1">
            <a:spLocks noChangeArrowheads="1"/>
          </p:cNvSpPr>
          <p:nvPr/>
        </p:nvSpPr>
        <p:spPr bwMode="auto">
          <a:xfrm>
            <a:off x="38100" y="4152900"/>
            <a:ext cx="4809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600" dirty="0" err="1">
                <a:solidFill>
                  <a:srgbClr val="C00000"/>
                </a:solidFill>
              </a:rPr>
              <a:t>ß´s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2010776" y="188640"/>
            <a:ext cx="5418371" cy="514643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Gill Sans"/>
              </a:rPr>
              <a:t>Transport &amp; Pumping Sections</a:t>
            </a:r>
            <a:endParaRPr lang="en-GB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cs typeface="Gill Sans"/>
            </a:endParaRPr>
          </a:p>
        </p:txBody>
      </p:sp>
      <p:sp>
        <p:nvSpPr>
          <p:cNvPr id="59" name="Datumsplatzhalter 5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60" name="Fußzeilenplatzhalter 5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076056" y="1124744"/>
            <a:ext cx="504056" cy="360040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7524328" y="1124744"/>
            <a:ext cx="720080" cy="360040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25" name="Picture 1" descr="U:\Eigene Dateien\Talks\Katrin\Physik\Daya Bay 2012\Bilder\MAC-E-Filter-M-Prall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2196019"/>
            <a:ext cx="8611010" cy="4031088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723975" y="241738"/>
            <a:ext cx="6448425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Spectrometer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Detector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Section</a:t>
            </a:r>
            <a:endParaRPr lang="de-DE" sz="28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436096" y="731296"/>
            <a:ext cx="2160240" cy="1257544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21" descr="Katrin_1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713924"/>
            <a:ext cx="6120680" cy="1288564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6372200" y="2113692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MAC-E-Filter</a:t>
            </a:r>
            <a:endParaRPr lang="en-US" sz="2800" b="1" dirty="0"/>
          </a:p>
        </p:txBody>
      </p:sp>
      <p:pic>
        <p:nvPicPr>
          <p:cNvPr id="14" name="Picture 2" descr="F:\01_17.09.09.jpg"/>
          <p:cNvPicPr>
            <a:picLocks noChangeAspect="1" noChangeArrowheads="1"/>
          </p:cNvPicPr>
          <p:nvPr/>
        </p:nvPicPr>
        <p:blipFill>
          <a:blip r:embed="rId4" cstate="print">
            <a:lum bright="3000"/>
          </a:blip>
          <a:srcRect/>
          <a:stretch>
            <a:fillRect/>
          </a:stretch>
        </p:blipFill>
        <p:spPr bwMode="auto">
          <a:xfrm>
            <a:off x="179512" y="332656"/>
            <a:ext cx="151216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Datumsplatzhalt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141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 descr="getter03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3307"/>
          <a:stretch>
            <a:fillRect/>
          </a:stretch>
        </p:blipFill>
        <p:spPr bwMode="auto">
          <a:xfrm>
            <a:off x="673385" y="466385"/>
            <a:ext cx="2827323" cy="222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5" descr="installatio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327" y="3490721"/>
            <a:ext cx="2251379" cy="3027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feld 8"/>
          <p:cNvSpPr txBox="1"/>
          <p:nvPr/>
        </p:nvSpPr>
        <p:spPr bwMode="auto">
          <a:xfrm>
            <a:off x="3997311" y="3633475"/>
            <a:ext cx="5183201" cy="31799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9" tIns="37874" rIns="75749" bIns="37874" rtlCol="0">
            <a:spAutoFit/>
          </a:bodyPr>
          <a:lstStyle/>
          <a:p>
            <a:pPr marL="273050">
              <a:lnSpc>
                <a:spcPts val="2568"/>
              </a:lnSpc>
            </a:pPr>
            <a:r>
              <a:rPr lang="de-DE" sz="28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Pre-spectrometer</a:t>
            </a:r>
            <a:endParaRPr lang="de-DE" sz="28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-filter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for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electrons</a:t>
            </a:r>
            <a:endParaRPr lang="de-DE" sz="2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prototype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for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main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spectrometer</a:t>
            </a:r>
            <a:endParaRPr lang="de-DE" sz="2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730250" lvl="1" indent="-2730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vacuum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design</a:t>
            </a:r>
          </a:p>
          <a:p>
            <a:pPr marL="730250" lvl="1" indent="-2730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electro-magnetic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design</a:t>
            </a:r>
          </a:p>
          <a:p>
            <a:pPr marL="730250" lvl="1" indent="-273050">
              <a:lnSpc>
                <a:spcPct val="150000"/>
              </a:lnSpc>
              <a:buFont typeface="Symbol" pitchFamily="18" charset="2"/>
              <a:buChar char="-"/>
            </a:pP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background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suppression</a:t>
            </a:r>
            <a:endParaRPr lang="de-DE" sz="24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134" descr="radon dec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80779">
            <a:off x="4055918" y="2128520"/>
            <a:ext cx="2092841" cy="137849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643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766833" y="92572"/>
            <a:ext cx="3749383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Main </a:t>
            </a:r>
            <a:r>
              <a:rPr lang="de-DE" sz="2800" b="1" dirty="0" err="1" smtClean="0">
                <a:solidFill>
                  <a:schemeClr val="tx2"/>
                </a:solidFill>
              </a:rPr>
              <a:t>Spectrometer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3730" y="875205"/>
            <a:ext cx="8273790" cy="2077035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lIns="75749" tIns="37874" rIns="75749" bIns="37874" rtlCol="0">
            <a:spAutoFit/>
          </a:bodyPr>
          <a:lstStyle/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smtClean="0"/>
              <a:t>Ultra-</a:t>
            </a:r>
            <a:r>
              <a:rPr lang="de-DE" sz="2000" b="1" dirty="0" err="1" smtClean="0"/>
              <a:t>precise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energy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analysis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electrons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close</a:t>
            </a:r>
            <a:r>
              <a:rPr lang="de-DE" sz="2000" b="1" dirty="0" smtClean="0"/>
              <a:t> to </a:t>
            </a:r>
            <a:r>
              <a:rPr lang="de-DE" sz="2000" b="1" dirty="0" err="1" smtClean="0"/>
              <a:t>endpoint</a:t>
            </a:r>
            <a:r>
              <a:rPr lang="de-DE" sz="2000" b="1" dirty="0" smtClean="0"/>
              <a:t> E</a:t>
            </a:r>
            <a:r>
              <a:rPr lang="de-DE" sz="2000" b="1" baseline="-25000" dirty="0" smtClean="0"/>
              <a:t>0</a:t>
            </a:r>
          </a:p>
          <a:p>
            <a:pPr marL="730250" lvl="1" indent="-273050">
              <a:lnSpc>
                <a:spcPts val="2568"/>
              </a:lnSpc>
              <a:buFont typeface="Symbol" pitchFamily="18" charset="2"/>
              <a:buChar char="-"/>
              <a:tabLst>
                <a:tab pos="5049926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de-DE" b="1" dirty="0" smtClean="0">
                <a:solidFill>
                  <a:srgbClr val="C00000"/>
                </a:solidFill>
              </a:rPr>
              <a:t>E = 0.93 eV </a:t>
            </a:r>
            <a:r>
              <a:rPr lang="de-DE" dirty="0" smtClean="0"/>
              <a:t>(0% → 100% </a:t>
            </a:r>
            <a:r>
              <a:rPr lang="de-DE" dirty="0" err="1" smtClean="0"/>
              <a:t>transmission</a:t>
            </a:r>
            <a:r>
              <a:rPr lang="de-DE" dirty="0" smtClean="0"/>
              <a:t>) @ 18.6 </a:t>
            </a:r>
            <a:r>
              <a:rPr lang="de-DE" dirty="0" err="1" smtClean="0"/>
              <a:t>keV</a:t>
            </a:r>
            <a:r>
              <a:rPr lang="de-DE" dirty="0" smtClean="0"/>
              <a:t> </a:t>
            </a:r>
          </a:p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smtClean="0"/>
              <a:t>Features: </a:t>
            </a:r>
            <a:r>
              <a:rPr lang="de-DE" b="1" dirty="0" smtClean="0">
                <a:solidFill>
                  <a:schemeClr val="accent1"/>
                </a:solidFill>
              </a:rPr>
              <a:t>	</a:t>
            </a:r>
          </a:p>
          <a:p>
            <a:pPr marL="730250" lvl="1" indent="-273050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smtClean="0"/>
              <a:t>Ø = 10 m, </a:t>
            </a:r>
            <a:r>
              <a:rPr lang="de-DE" dirty="0" err="1" smtClean="0"/>
              <a:t>length</a:t>
            </a:r>
            <a:r>
              <a:rPr lang="de-DE" dirty="0" smtClean="0"/>
              <a:t> = 24 m, </a:t>
            </a:r>
            <a:r>
              <a:rPr lang="de-DE" dirty="0" err="1" smtClean="0"/>
              <a:t>surface</a:t>
            </a:r>
            <a:r>
              <a:rPr lang="de-DE" dirty="0" smtClean="0"/>
              <a:t> = 690 m</a:t>
            </a:r>
            <a:r>
              <a:rPr lang="de-DE" b="1" baseline="30000" dirty="0" smtClean="0"/>
              <a:t>2</a:t>
            </a:r>
            <a:r>
              <a:rPr lang="de-DE" dirty="0" smtClean="0"/>
              <a:t>, </a:t>
            </a:r>
            <a:r>
              <a:rPr lang="de-DE" dirty="0" err="1" smtClean="0"/>
              <a:t>volume</a:t>
            </a:r>
            <a:r>
              <a:rPr lang="de-DE" dirty="0" smtClean="0"/>
              <a:t> = 1240 m</a:t>
            </a:r>
            <a:r>
              <a:rPr lang="de-DE" b="1" baseline="30000" dirty="0" smtClean="0"/>
              <a:t>3</a:t>
            </a:r>
            <a:r>
              <a:rPr lang="de-DE" dirty="0" smtClean="0"/>
              <a:t>,</a:t>
            </a:r>
          </a:p>
          <a:p>
            <a:pPr marL="730250" lvl="1" indent="-273050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smtClean="0"/>
              <a:t>p &lt; 10</a:t>
            </a:r>
            <a:r>
              <a:rPr lang="de-DE" b="1" baseline="30000" dirty="0" smtClean="0"/>
              <a:t>-11</a:t>
            </a:r>
            <a:r>
              <a:rPr lang="de-DE" dirty="0" smtClean="0"/>
              <a:t> </a:t>
            </a:r>
            <a:r>
              <a:rPr lang="de-DE" dirty="0" err="1" smtClean="0"/>
              <a:t>mbar</a:t>
            </a:r>
            <a:r>
              <a:rPr lang="de-DE" dirty="0" smtClean="0"/>
              <a:t> (</a:t>
            </a:r>
            <a:r>
              <a:rPr lang="de-DE" dirty="0" err="1" smtClean="0"/>
              <a:t>world´s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UHV </a:t>
            </a:r>
            <a:r>
              <a:rPr lang="de-DE" dirty="0" err="1" smtClean="0"/>
              <a:t>recipient</a:t>
            </a:r>
            <a:r>
              <a:rPr lang="de-DE" dirty="0" smtClean="0"/>
              <a:t>)</a:t>
            </a:r>
          </a:p>
          <a:p>
            <a:pPr marL="730250" lvl="1" indent="-273050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wire</a:t>
            </a:r>
            <a:r>
              <a:rPr lang="de-DE" dirty="0" smtClean="0"/>
              <a:t> </a:t>
            </a:r>
            <a:r>
              <a:rPr lang="de-DE" dirty="0" err="1" smtClean="0"/>
              <a:t>electrode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&amp; </a:t>
            </a:r>
            <a:r>
              <a:rPr lang="de-DE" dirty="0" err="1" smtClean="0"/>
              <a:t>external</a:t>
            </a:r>
            <a:r>
              <a:rPr lang="de-DE" dirty="0" smtClean="0"/>
              <a:t> Helmholtz-type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coil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 </a:t>
            </a:r>
          </a:p>
        </p:txBody>
      </p:sp>
      <p:pic>
        <p:nvPicPr>
          <p:cNvPr id="8" name="Picture 6" descr="volksfest_ausschnitt_1024"/>
          <p:cNvPicPr>
            <a:picLocks noChangeAspect="1" noChangeArrowheads="1"/>
          </p:cNvPicPr>
          <p:nvPr/>
        </p:nvPicPr>
        <p:blipFill>
          <a:blip r:embed="rId2" cstate="print">
            <a:lum contrast="2000"/>
          </a:blip>
          <a:srcRect b="8936"/>
          <a:stretch>
            <a:fillRect/>
          </a:stretch>
        </p:blipFill>
        <p:spPr bwMode="auto">
          <a:xfrm>
            <a:off x="441664" y="3103213"/>
            <a:ext cx="3911118" cy="3108552"/>
          </a:xfrm>
          <a:prstGeom prst="rect">
            <a:avLst/>
          </a:prstGeom>
          <a:noFill/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1" descr="Bil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1218" y="3103130"/>
            <a:ext cx="3989950" cy="3107660"/>
          </a:xfrm>
          <a:prstGeom prst="rect">
            <a:avLst/>
          </a:prstGeom>
          <a:noFill/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4829292" y="5534818"/>
            <a:ext cx="1614916" cy="630486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external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air coil system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3155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5" name="Fußzeilenplatzhalter 2"/>
          <p:cNvSpPr txBox="1">
            <a:spLocks/>
          </p:cNvSpPr>
          <p:nvPr/>
        </p:nvSpPr>
        <p:spPr bwMode="auto">
          <a:xfrm>
            <a:off x="1690688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757489">
              <a:spcBef>
                <a:spcPct val="50000"/>
              </a:spcBef>
              <a:defRPr/>
            </a:pPr>
            <a:r>
              <a:rPr lang="de-DE" sz="900" dirty="0" smtClean="0"/>
              <a:t>G. Drexlin – KATRIN</a:t>
            </a:r>
            <a:endParaRPr lang="de-DE" sz="900" dirty="0"/>
          </a:p>
        </p:txBody>
      </p:sp>
      <p:sp>
        <p:nvSpPr>
          <p:cNvPr id="6" name="Fußzeilenplatzhalter 2"/>
          <p:cNvSpPr txBox="1">
            <a:spLocks/>
          </p:cNvSpPr>
          <p:nvPr/>
        </p:nvSpPr>
        <p:spPr bwMode="auto">
          <a:xfrm>
            <a:off x="1690688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757489">
              <a:spcBef>
                <a:spcPct val="50000"/>
              </a:spcBef>
              <a:defRPr/>
            </a:pPr>
            <a:r>
              <a:rPr lang="de-DE" sz="900" dirty="0" smtClean="0"/>
              <a:t>G. Drexlin – VL0x </a:t>
            </a:r>
            <a:endParaRPr lang="de-DE" sz="900" dirty="0"/>
          </a:p>
        </p:txBody>
      </p:sp>
      <p:sp>
        <p:nvSpPr>
          <p:cNvPr id="7" name="Fußzeilenplatzhalter 2"/>
          <p:cNvSpPr txBox="1">
            <a:spLocks/>
          </p:cNvSpPr>
          <p:nvPr/>
        </p:nvSpPr>
        <p:spPr bwMode="auto">
          <a:xfrm>
            <a:off x="1690688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757489">
              <a:spcBef>
                <a:spcPct val="50000"/>
              </a:spcBef>
              <a:defRPr/>
            </a:pPr>
            <a:r>
              <a:rPr lang="de-DE" sz="900" dirty="0" smtClean="0"/>
              <a:t>G. Drexlin – KATRIN </a:t>
            </a:r>
            <a:endParaRPr lang="de-DE" sz="9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7818" y="96611"/>
            <a:ext cx="7564839" cy="685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07818" y="898071"/>
            <a:ext cx="8728364" cy="530814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Fußzeilenplatzhalter 3"/>
          <p:cNvSpPr txBox="1">
            <a:spLocks/>
          </p:cNvSpPr>
          <p:nvPr/>
        </p:nvSpPr>
        <p:spPr bwMode="auto">
          <a:xfrm>
            <a:off x="207818" y="6515100"/>
            <a:ext cx="4131990" cy="18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757489">
              <a:spcBef>
                <a:spcPct val="50000"/>
              </a:spcBef>
              <a:defRPr/>
            </a:pPr>
            <a:r>
              <a:rPr lang="en-US" sz="900" dirty="0" smtClean="0"/>
              <a:t>G. Drexlin | KATRIN | GDR Strasbourg 2009</a:t>
            </a:r>
            <a:endParaRPr lang="de-DE" sz="800" dirty="0"/>
          </a:p>
        </p:txBody>
      </p:sp>
      <p:pic>
        <p:nvPicPr>
          <p:cNvPr id="11" name="Picture 2" descr="F:\01_17.09.09.jpg"/>
          <p:cNvPicPr>
            <a:picLocks noChangeAspect="1" noChangeArrowheads="1"/>
          </p:cNvPicPr>
          <p:nvPr/>
        </p:nvPicPr>
        <p:blipFill>
          <a:blip r:embed="rId2" cstate="print">
            <a:lum bright="3000"/>
          </a:blip>
          <a:srcRect/>
          <a:stretch>
            <a:fillRect/>
          </a:stretch>
        </p:blipFill>
        <p:spPr bwMode="auto">
          <a:xfrm>
            <a:off x="-743268" y="-306187"/>
            <a:ext cx="10510760" cy="7347909"/>
          </a:xfrm>
          <a:prstGeom prst="rect">
            <a:avLst/>
          </a:prstGeom>
          <a:noFill/>
        </p:spPr>
      </p:pic>
      <p:cxnSp>
        <p:nvCxnSpPr>
          <p:cNvPr id="12" name="Gerade Verbindung mit Pfeil 11"/>
          <p:cNvCxnSpPr/>
          <p:nvPr/>
        </p:nvCxnSpPr>
        <p:spPr bwMode="auto">
          <a:xfrm>
            <a:off x="300152" y="4714884"/>
            <a:ext cx="8428241" cy="61233"/>
          </a:xfrm>
          <a:prstGeom prst="straightConnector1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stealth" w="lg" len="med"/>
            <a:tailEnd type="stealth" w="lg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3" name="Textfeld 12"/>
          <p:cNvSpPr txBox="1"/>
          <p:nvPr/>
        </p:nvSpPr>
        <p:spPr>
          <a:xfrm>
            <a:off x="3937465" y="4380404"/>
            <a:ext cx="14241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Ø = 12.7 m</a:t>
            </a:r>
            <a:endParaRPr lang="de-DE" sz="200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00371" y="796000"/>
            <a:ext cx="81020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LFCS</a:t>
            </a:r>
            <a:endParaRPr lang="de-DE" sz="200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5" name="Gerade Verbindung 14"/>
          <p:cNvCxnSpPr>
            <a:stCxn id="14" idx="2"/>
          </p:cNvCxnSpPr>
          <p:nvPr/>
        </p:nvCxnSpPr>
        <p:spPr bwMode="auto">
          <a:xfrm>
            <a:off x="1305476" y="1180264"/>
            <a:ext cx="206958" cy="472991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16" name="Textfeld 15"/>
          <p:cNvSpPr txBox="1"/>
          <p:nvPr/>
        </p:nvSpPr>
        <p:spPr>
          <a:xfrm>
            <a:off x="6823380" y="796000"/>
            <a:ext cx="895168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EMCS</a:t>
            </a:r>
            <a:endParaRPr lang="de-DE" sz="200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7" name="Gerade Verbindung 16"/>
          <p:cNvCxnSpPr>
            <a:endCxn id="16" idx="2"/>
          </p:cNvCxnSpPr>
          <p:nvPr/>
        </p:nvCxnSpPr>
        <p:spPr bwMode="auto">
          <a:xfrm flipV="1">
            <a:off x="6881107" y="1180264"/>
            <a:ext cx="389857" cy="289297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8" name="Gerade Verbindung 17"/>
          <p:cNvCxnSpPr>
            <a:endCxn id="16" idx="2"/>
          </p:cNvCxnSpPr>
          <p:nvPr/>
        </p:nvCxnSpPr>
        <p:spPr bwMode="auto">
          <a:xfrm flipH="1" flipV="1">
            <a:off x="7270964" y="1180264"/>
            <a:ext cx="245150" cy="1085321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9" name="Gerade Verbindung 18"/>
          <p:cNvCxnSpPr>
            <a:endCxn id="16" idx="2"/>
          </p:cNvCxnSpPr>
          <p:nvPr/>
        </p:nvCxnSpPr>
        <p:spPr bwMode="auto">
          <a:xfrm>
            <a:off x="5957465" y="1012614"/>
            <a:ext cx="1313499" cy="167650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20" name="Gerade Verbindung 19"/>
          <p:cNvCxnSpPr>
            <a:endCxn id="16" idx="2"/>
          </p:cNvCxnSpPr>
          <p:nvPr/>
        </p:nvCxnSpPr>
        <p:spPr bwMode="auto">
          <a:xfrm flipH="1" flipV="1">
            <a:off x="7270964" y="1180264"/>
            <a:ext cx="880154" cy="2003807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21" name="Gerade Verbindung 20"/>
          <p:cNvCxnSpPr>
            <a:stCxn id="14" idx="2"/>
          </p:cNvCxnSpPr>
          <p:nvPr/>
        </p:nvCxnSpPr>
        <p:spPr bwMode="auto">
          <a:xfrm>
            <a:off x="1305476" y="1180264"/>
            <a:ext cx="611052" cy="779156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22" name="Gerade Verbindung 21"/>
          <p:cNvCxnSpPr>
            <a:stCxn id="14" idx="2"/>
          </p:cNvCxnSpPr>
          <p:nvPr/>
        </p:nvCxnSpPr>
        <p:spPr bwMode="auto">
          <a:xfrm>
            <a:off x="1305476" y="1180264"/>
            <a:ext cx="1015147" cy="779156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23" name="Gerade Verbindung 22"/>
          <p:cNvCxnSpPr>
            <a:stCxn id="14" idx="2"/>
          </p:cNvCxnSpPr>
          <p:nvPr/>
        </p:nvCxnSpPr>
        <p:spPr bwMode="auto">
          <a:xfrm>
            <a:off x="1305476" y="1180264"/>
            <a:ext cx="1476969" cy="779154"/>
          </a:xfrm>
          <a:prstGeom prst="line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24" name="Textfeld 23"/>
          <p:cNvSpPr txBox="1"/>
          <p:nvPr/>
        </p:nvSpPr>
        <p:spPr>
          <a:xfrm>
            <a:off x="179512" y="2348880"/>
            <a:ext cx="1829719" cy="1184483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large </a:t>
            </a:r>
          </a:p>
          <a:p>
            <a:r>
              <a:rPr lang="de-DE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Helmholtz</a:t>
            </a:r>
          </a:p>
          <a:p>
            <a:r>
              <a:rPr lang="de-DE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coil system</a:t>
            </a:r>
            <a:endParaRPr lang="de-DE" sz="2400" b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52741" y="2379741"/>
            <a:ext cx="2105436" cy="1184483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main</a:t>
            </a:r>
            <a:r>
              <a:rPr lang="de-DE" sz="24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de-DE" sz="2400" b="1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spectrometer</a:t>
            </a:r>
            <a:endParaRPr lang="de-DE" sz="2400" b="1" dirty="0" smtClean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de-DE" sz="2400" b="1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vessel</a:t>
            </a:r>
            <a:endParaRPr lang="de-DE" sz="2400" b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769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55" y="102984"/>
            <a:ext cx="6797749" cy="576064"/>
          </a:xfrm>
        </p:spPr>
        <p:txBody>
          <a:bodyPr/>
          <a:lstStyle/>
          <a:p>
            <a:r>
              <a:rPr lang="de-DE" sz="2800" smtClean="0"/>
              <a:t>Methods to determine the </a:t>
            </a:r>
            <a:r>
              <a:rPr lang="de-DE" sz="2800" smtClean="0">
                <a:latin typeface="Symbol" pitchFamily="18" charset="2"/>
              </a:rPr>
              <a:t>n</a:t>
            </a:r>
            <a:r>
              <a:rPr lang="de-DE" sz="2800" smtClean="0"/>
              <a:t> mass scale</a:t>
            </a:r>
            <a:endParaRPr lang="de-DE" sz="2800" dirty="0"/>
          </a:p>
        </p:txBody>
      </p:sp>
      <p:sp>
        <p:nvSpPr>
          <p:cNvPr id="197662" name="Text Box 30"/>
          <p:cNvSpPr txBox="1">
            <a:spLocks noChangeArrowheads="1"/>
          </p:cNvSpPr>
          <p:nvPr/>
        </p:nvSpPr>
        <p:spPr bwMode="auto">
          <a:xfrm>
            <a:off x="395536" y="1124744"/>
            <a:ext cx="6643886" cy="482453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marL="431800" indent="-323850" algn="l" defTabSz="449263" hangingPunct="0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Cosmology</a:t>
            </a:r>
          </a:p>
          <a:p>
            <a:pPr marL="431800" indent="-323850" algn="l" defTabSz="449263" hangingPunct="0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100000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effect of neutrino mass on structure formation, CMB, …</a:t>
            </a:r>
            <a:endParaRPr lang="en-GB" dirty="0">
              <a:solidFill>
                <a:srgbClr val="FF0000"/>
              </a:solidFill>
              <a:cs typeface="Arial" pitchFamily="34" charset="0"/>
            </a:endParaRPr>
          </a:p>
          <a:p>
            <a:pPr marL="431800" indent="-323850" algn="l" defTabSz="449263" hangingPunct="0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Search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for 0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  <a:cs typeface="Arial" pitchFamily="34" charset="0"/>
              </a:rPr>
              <a:t> 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decays</a:t>
            </a:r>
          </a:p>
          <a:p>
            <a:pPr marL="431800" indent="-323850" algn="l" defTabSz="449263" hangingPunct="0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100000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	</a:t>
            </a:r>
            <a:r>
              <a:rPr lang="en-GB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decay only possible for massive </a:t>
            </a:r>
            <a:r>
              <a:rPr lang="en-GB" dirty="0" err="1" smtClean="0">
                <a:solidFill>
                  <a:srgbClr val="FF0000"/>
                </a:solidFill>
                <a:latin typeface="+mn-lt"/>
                <a:cs typeface="Arial" pitchFamily="34" charset="0"/>
              </a:rPr>
              <a:t>Majorana</a:t>
            </a:r>
            <a:r>
              <a:rPr lang="en-GB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neutrinos</a:t>
            </a:r>
          </a:p>
          <a:p>
            <a:pPr marL="431800" indent="-323850" algn="l" defTabSz="449263" hangingPunct="0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Direct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neutrino mass 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detection: </a:t>
            </a:r>
            <a:r>
              <a:rPr lang="en-GB" sz="2400" dirty="0">
                <a:solidFill>
                  <a:srgbClr val="B3B3B3"/>
                </a:solidFill>
                <a:cs typeface="Arial" pitchFamily="34" charset="0"/>
              </a:rPr>
              <a:t/>
            </a:r>
            <a:br>
              <a:rPr lang="en-GB" sz="2400" dirty="0">
                <a:solidFill>
                  <a:srgbClr val="B3B3B3"/>
                </a:solidFill>
                <a:cs typeface="Arial" pitchFamily="34" charset="0"/>
              </a:rPr>
            </a:b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kinematic measurement of </a:t>
            </a:r>
            <a:r>
              <a:rPr lang="en-GB" dirty="0" err="1" smtClean="0">
                <a:solidFill>
                  <a:srgbClr val="FF0000"/>
                </a:solidFill>
                <a:cs typeface="Arial" pitchFamily="34" charset="0"/>
              </a:rPr>
              <a:t>m</a:t>
            </a:r>
            <a:r>
              <a:rPr lang="en-GB" baseline="-25000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18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GB" sz="1800" dirty="0">
                <a:solidFill>
                  <a:srgbClr val="FF0000"/>
                </a:solidFill>
                <a:cs typeface="Arial" pitchFamily="34" charset="0"/>
              </a:rPr>
              <a:t>(E</a:t>
            </a:r>
            <a:r>
              <a:rPr lang="en-GB" sz="1800" baseline="33000" dirty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GB" sz="1800" dirty="0">
                <a:solidFill>
                  <a:srgbClr val="FF0000"/>
                </a:solidFill>
                <a:cs typeface="Arial" pitchFamily="34" charset="0"/>
              </a:rPr>
              <a:t> = p</a:t>
            </a:r>
            <a:r>
              <a:rPr lang="en-GB" sz="1800" baseline="33000" dirty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GB" sz="1800" dirty="0">
                <a:solidFill>
                  <a:srgbClr val="FF0000"/>
                </a:solidFill>
                <a:cs typeface="Arial" pitchFamily="34" charset="0"/>
              </a:rPr>
              <a:t>c</a:t>
            </a:r>
            <a:r>
              <a:rPr lang="en-GB" sz="1800" baseline="33000" dirty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GB" sz="1800" dirty="0">
                <a:solidFill>
                  <a:srgbClr val="FF0000"/>
                </a:solidFill>
                <a:cs typeface="Arial" pitchFamily="34" charset="0"/>
              </a:rPr>
              <a:t> + </a:t>
            </a:r>
            <a:r>
              <a:rPr lang="en-GB" sz="1800" dirty="0" smtClean="0">
                <a:solidFill>
                  <a:srgbClr val="FF0000"/>
                </a:solidFill>
                <a:cs typeface="Arial" pitchFamily="34" charset="0"/>
              </a:rPr>
              <a:t>m</a:t>
            </a:r>
            <a:r>
              <a:rPr lang="en-GB" sz="1800" baseline="33000" dirty="0" smtClean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GB" sz="1800" dirty="0" smtClean="0">
                <a:solidFill>
                  <a:srgbClr val="FF0000"/>
                </a:solidFill>
                <a:cs typeface="Arial" pitchFamily="34" charset="0"/>
              </a:rPr>
              <a:t>c</a:t>
            </a:r>
            <a:r>
              <a:rPr lang="en-GB" sz="1800" baseline="33000" dirty="0" smtClean="0">
                <a:solidFill>
                  <a:srgbClr val="FF0000"/>
                </a:solidFill>
                <a:cs typeface="Arial" pitchFamily="34" charset="0"/>
              </a:rPr>
              <a:t>4</a:t>
            </a:r>
            <a:r>
              <a:rPr lang="en-GB" sz="1800" dirty="0" smtClean="0">
                <a:solidFill>
                  <a:srgbClr val="FF0000"/>
                </a:solidFill>
                <a:cs typeface="Arial" pitchFamily="34" charset="0"/>
              </a:rPr>
              <a:t>) </a:t>
            </a:r>
            <a:endParaRPr lang="en-GB" sz="1800" dirty="0">
              <a:solidFill>
                <a:srgbClr val="FF0000"/>
              </a:solidFill>
              <a:cs typeface="Arial" pitchFamily="34" charset="0"/>
            </a:endParaRPr>
          </a:p>
          <a:p>
            <a:pPr marL="863600" lvl="1" indent="-287338" algn="l" defTabSz="449263" hangingPunct="0">
              <a:lnSpc>
                <a:spcPct val="10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itchFamily="18" charset="2"/>
              <a:buChar char="-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b="1" dirty="0">
                <a:solidFill>
                  <a:srgbClr val="000000"/>
                </a:solidFill>
                <a:cs typeface="Arial" pitchFamily="34" charset="0"/>
              </a:rPr>
              <a:t>Time-of-flight measurements</a:t>
            </a:r>
            <a:r>
              <a:rPr lang="en-GB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GB" sz="20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903288" lvl="1" indent="-3175" algn="l" defTabSz="449263" hangingPunct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</a:t>
            </a: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Arial" pitchFamily="34" charset="0"/>
              </a:rPr>
              <a:t>from </a:t>
            </a: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supernova </a:t>
            </a:r>
            <a:endParaRPr lang="en-GB" dirty="0" smtClean="0">
              <a:solidFill>
                <a:srgbClr val="000000"/>
              </a:solidFill>
              <a:cs typeface="Arial" pitchFamily="34" charset="0"/>
            </a:endParaRPr>
          </a:p>
          <a:p>
            <a:pPr marL="863600" lvl="1" indent="-287338" algn="l" defTabSz="449263" hangingPunct="0">
              <a:lnSpc>
                <a:spcPct val="10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Symbol" pitchFamily="18" charset="2"/>
              <a:buChar char="-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b="1" dirty="0" smtClean="0">
                <a:solidFill>
                  <a:srgbClr val="000000"/>
                </a:solidFill>
                <a:cs typeface="Arial" pitchFamily="34" charset="0"/>
              </a:rPr>
              <a:t>Kinematics of weak decays</a:t>
            </a:r>
            <a:r>
              <a:rPr lang="en-GB" sz="2000" dirty="0" smtClean="0">
                <a:solidFill>
                  <a:srgbClr val="000000"/>
                </a:solidFill>
                <a:cs typeface="Arial" pitchFamily="34" charset="0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 sz="2000" dirty="0" smtClean="0">
                <a:solidFill>
                  <a:srgbClr val="000000"/>
                </a:solidFill>
              </a:rPr>
              <a:t>-decay)</a:t>
            </a:r>
            <a:endParaRPr lang="en-GB" sz="20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1079500" lvl="4" indent="-215900" algn="l" defTabSz="449263" hangingPunct="0">
              <a:lnSpc>
                <a:spcPct val="10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dirty="0" smtClean="0">
                <a:solidFill>
                  <a:srgbClr val="FF0000"/>
                </a:solidFill>
                <a:cs typeface="Arial" pitchFamily="34" charset="0"/>
              </a:rPr>
              <a:t>tritium </a:t>
            </a:r>
            <a:r>
              <a:rPr lang="en-GB" sz="2000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GB" sz="2000" dirty="0">
                <a:solidFill>
                  <a:srgbClr val="FF0000"/>
                </a:solidFill>
                <a:cs typeface="Arial" pitchFamily="34" charset="0"/>
              </a:rPr>
              <a:t>-decay spectrometers </a:t>
            </a:r>
          </a:p>
          <a:p>
            <a:pPr marL="1079500" lvl="4" indent="-215900" algn="l" defTabSz="449263" hangingPunct="0">
              <a:lnSpc>
                <a:spcPct val="10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baseline="33000" dirty="0">
                <a:solidFill>
                  <a:srgbClr val="FF0000"/>
                </a:solidFill>
                <a:cs typeface="Arial" pitchFamily="34" charset="0"/>
              </a:rPr>
              <a:t>187</a:t>
            </a:r>
            <a:r>
              <a:rPr lang="en-GB" sz="2000" dirty="0">
                <a:solidFill>
                  <a:srgbClr val="FF0000"/>
                </a:solidFill>
                <a:cs typeface="Arial" pitchFamily="34" charset="0"/>
              </a:rPr>
              <a:t>Re </a:t>
            </a:r>
            <a:r>
              <a:rPr lang="en-GB" sz="20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GB" sz="2000" dirty="0">
                <a:solidFill>
                  <a:srgbClr val="FF0000"/>
                </a:solidFill>
              </a:rPr>
              <a:t>-decay </a:t>
            </a:r>
            <a:r>
              <a:rPr lang="en-GB" sz="2000" dirty="0" err="1" smtClean="0">
                <a:solidFill>
                  <a:srgbClr val="FF0000"/>
                </a:solidFill>
                <a:cs typeface="Arial" pitchFamily="34" charset="0"/>
              </a:rPr>
              <a:t>bolometers</a:t>
            </a:r>
            <a:endParaRPr lang="en-GB" sz="20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1079500" lvl="4" indent="-215900" algn="l" defTabSz="449263" hangingPunct="0">
              <a:lnSpc>
                <a:spcPct val="10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431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000" dirty="0" smtClean="0">
                <a:solidFill>
                  <a:srgbClr val="FF0000"/>
                </a:solidFill>
                <a:cs typeface="Arial" pitchFamily="34" charset="0"/>
              </a:rPr>
              <a:t>search for other low-Q isotopes ?</a:t>
            </a:r>
            <a:endParaRPr lang="en-GB" sz="20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827584" y="4077072"/>
            <a:ext cx="5616624" cy="1800200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1916832"/>
            <a:ext cx="1681932" cy="11762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Grafik 10" descr="101080_7yrFullSky_WMAP_512W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4032" y="980728"/>
            <a:ext cx="1564432" cy="782216"/>
          </a:xfrm>
          <a:prstGeom prst="rect">
            <a:avLst/>
          </a:prstGeom>
        </p:spPr>
      </p:pic>
      <p:pic>
        <p:nvPicPr>
          <p:cNvPr id="75777" name="Picture 1" descr="U:\Eigene Dateien\Talks\Katrin\Physik\Daya Bay 2012\Bilder\sn1987a_hst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80312" y="3356992"/>
            <a:ext cx="1399072" cy="1124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/>
          <p:cNvSpPr txBox="1"/>
          <p:nvPr/>
        </p:nvSpPr>
        <p:spPr>
          <a:xfrm>
            <a:off x="8500182" y="1556792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itchFamily="34" charset="0"/>
                <a:cs typeface="Arial" pitchFamily="34" charset="0"/>
              </a:rPr>
              <a:t>WMAP</a:t>
            </a:r>
            <a:endParaRPr lang="en-US" sz="1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80312" y="4448987"/>
            <a:ext cx="1483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itchFamily="34" charset="0"/>
                <a:cs typeface="Arial" pitchFamily="34" charset="0"/>
              </a:rPr>
              <a:t>NASA-HST: SN1987A</a:t>
            </a:r>
            <a:endParaRPr lang="en-US" sz="1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8" name="Picture 2" descr="C:\Users\wolf-jo\Pictures\Experiments\Katrin\Magnets\Luftspule Mechanik 2009\Bilder-090917\01_17.09.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854227"/>
            <a:ext cx="1584176" cy="1167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Datumsplatzhalter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/>
          <p:cNvSpPr/>
          <p:nvPr/>
        </p:nvSpPr>
        <p:spPr>
          <a:xfrm>
            <a:off x="5080369" y="3574536"/>
            <a:ext cx="3869091" cy="191314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5091549" y="1556792"/>
            <a:ext cx="3869091" cy="191314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4546" y="1513034"/>
            <a:ext cx="4788510" cy="47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3018628" y="2383842"/>
            <a:ext cx="1579278" cy="615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cylindrical</a:t>
            </a:r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</a:t>
            </a:r>
            <a:endParaRPr lang="de-DE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5x20 modules</a:t>
            </a:r>
            <a:endParaRPr lang="de-DE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97351" y="1515645"/>
            <a:ext cx="1739580" cy="615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</a:t>
            </a:r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cones</a:t>
            </a:r>
            <a:endParaRPr lang="de-DE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3x20 modules</a:t>
            </a:r>
            <a:endParaRPr lang="de-DE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13353" y="5285808"/>
            <a:ext cx="1443192" cy="7848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steep</a:t>
            </a:r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cones</a:t>
            </a:r>
            <a:endParaRPr lang="de-DE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1x10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  <a:endParaRPr lang="de-DE" sz="1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1x4 </a:t>
            </a:r>
            <a:r>
              <a:rPr lang="de-DE" sz="1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  <a:endParaRPr lang="de-DE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48064" y="2047439"/>
            <a:ext cx="3816424" cy="1410186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b="1" dirty="0" err="1" smtClean="0"/>
              <a:t>inelastic</a:t>
            </a:r>
            <a:r>
              <a:rPr lang="de-DE" b="1" dirty="0" smtClean="0"/>
              <a:t> </a:t>
            </a:r>
            <a:r>
              <a:rPr lang="de-DE" b="1" dirty="0" err="1" smtClean="0"/>
              <a:t>reactions</a:t>
            </a:r>
            <a:r>
              <a:rPr lang="de-DE" b="1" dirty="0" smtClean="0"/>
              <a:t> of </a:t>
            </a:r>
            <a:r>
              <a:rPr lang="de-DE" b="1" dirty="0" err="1" smtClean="0"/>
              <a:t>cosmic</a:t>
            </a:r>
            <a:r>
              <a:rPr lang="de-DE" b="1" dirty="0" smtClean="0"/>
              <a:t> µ</a:t>
            </a:r>
          </a:p>
          <a:p>
            <a:pPr>
              <a:lnSpc>
                <a:spcPts val="2568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low-energy </a:t>
            </a:r>
            <a:r>
              <a:rPr lang="de-DE" dirty="0" err="1" smtClean="0">
                <a:sym typeface="Wingdings"/>
              </a:rPr>
              <a:t>secondary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 </a:t>
            </a:r>
          </a:p>
          <a:p>
            <a:pPr>
              <a:lnSpc>
                <a:spcPts val="2568"/>
              </a:lnSpc>
            </a:pPr>
            <a:r>
              <a:rPr lang="de-DE" dirty="0" smtClean="0">
                <a:sym typeface="Wingdings"/>
              </a:rPr>
              <a:t>    from the 690 m</a:t>
            </a:r>
            <a:r>
              <a:rPr lang="de-DE" b="1" baseline="30000" dirty="0" smtClean="0">
                <a:sym typeface="Wingdings"/>
              </a:rPr>
              <a:t>2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inner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surface</a:t>
            </a:r>
            <a:endParaRPr lang="de-DE" dirty="0" smtClean="0">
              <a:sym typeface="Wingdings"/>
            </a:endParaRPr>
          </a:p>
          <a:p>
            <a:pPr>
              <a:lnSpc>
                <a:spcPts val="2568"/>
              </a:lnSpc>
            </a:pPr>
            <a:r>
              <a:rPr lang="de-DE" dirty="0" smtClean="0">
                <a:sym typeface="Wingdings"/>
              </a:rPr>
              <a:t>    </a:t>
            </a:r>
            <a:r>
              <a:rPr lang="de-DE" dirty="0" err="1" smtClean="0">
                <a:sym typeface="Wingdings"/>
              </a:rPr>
              <a:t>are</a:t>
            </a:r>
            <a:r>
              <a:rPr lang="de-DE" dirty="0" smtClean="0"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sym typeface="Wingdings"/>
              </a:rPr>
              <a:t>repelled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electrostatically</a:t>
            </a:r>
            <a:r>
              <a:rPr lang="de-DE" dirty="0" smtClean="0">
                <a:sym typeface="Wingdings"/>
              </a:rPr>
              <a:t>  </a:t>
            </a:r>
            <a:endParaRPr lang="de-DE" dirty="0"/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894625" y="116632"/>
            <a:ext cx="6701711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err="1" smtClean="0">
                <a:solidFill>
                  <a:schemeClr val="tx2"/>
                </a:solidFill>
              </a:rPr>
              <a:t>Inner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Electrode</a:t>
            </a:r>
            <a:r>
              <a:rPr lang="de-DE" sz="2800" b="1" dirty="0" smtClean="0">
                <a:solidFill>
                  <a:schemeClr val="tx2"/>
                </a:solidFill>
              </a:rPr>
              <a:t> System – </a:t>
            </a:r>
            <a:r>
              <a:rPr lang="de-DE" sz="2800" b="1" dirty="0" err="1" smtClean="0">
                <a:solidFill>
                  <a:schemeClr val="tx2"/>
                </a:solidFill>
              </a:rPr>
              <a:t>Objectives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080370" y="3574536"/>
            <a:ext cx="3855752" cy="412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6" tIns="45719" rIns="91436" bIns="45719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#2: fine forming of retarding field</a:t>
            </a:r>
            <a:endParaRPr 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148064" y="4105685"/>
            <a:ext cx="3816424" cy="1410186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pPr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b="1" dirty="0" smtClean="0"/>
              <a:t>precision HV power </a:t>
            </a:r>
            <a:r>
              <a:rPr lang="de-DE" b="1" dirty="0" err="1" smtClean="0"/>
              <a:t>supplies</a:t>
            </a:r>
            <a:r>
              <a:rPr lang="de-DE" b="1" dirty="0" smtClean="0"/>
              <a:t>: 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  </a:t>
            </a:r>
            <a:r>
              <a:rPr lang="de-DE" dirty="0" err="1" smtClean="0"/>
              <a:t>intrinsic</a:t>
            </a:r>
            <a:r>
              <a:rPr lang="de-DE" dirty="0" smtClean="0"/>
              <a:t> HV precision ~</a:t>
            </a:r>
            <a:r>
              <a:rPr lang="de-DE" b="1" dirty="0" smtClean="0">
                <a:solidFill>
                  <a:srgbClr val="FF0000"/>
                </a:solidFill>
              </a:rPr>
              <a:t>1 ppm</a:t>
            </a:r>
          </a:p>
          <a:p>
            <a:pPr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b="1" dirty="0" err="1" smtClean="0"/>
              <a:t>dipole</a:t>
            </a:r>
            <a:r>
              <a:rPr lang="de-DE" b="1" dirty="0" smtClean="0"/>
              <a:t>/ECR </a:t>
            </a:r>
            <a:r>
              <a:rPr lang="de-DE" b="1" dirty="0" err="1" smtClean="0"/>
              <a:t>mode</a:t>
            </a:r>
            <a:r>
              <a:rPr lang="de-DE" dirty="0" smtClean="0"/>
              <a:t>: </a:t>
            </a:r>
            <a:r>
              <a:rPr lang="de-DE" dirty="0" err="1" smtClean="0"/>
              <a:t>eject</a:t>
            </a:r>
            <a:r>
              <a:rPr lang="de-DE" dirty="0" smtClean="0"/>
              <a:t> particles 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  </a:t>
            </a:r>
            <a:r>
              <a:rPr lang="de-DE" dirty="0" err="1" smtClean="0"/>
              <a:t>stored</a:t>
            </a:r>
            <a:r>
              <a:rPr lang="de-DE" dirty="0" smtClean="0"/>
              <a:t> in </a:t>
            </a:r>
            <a:r>
              <a:rPr lang="de-DE" b="1" dirty="0" smtClean="0">
                <a:solidFill>
                  <a:srgbClr val="FF0000"/>
                </a:solidFill>
              </a:rPr>
              <a:t>Penning traps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403674" y="836712"/>
            <a:ext cx="5544590" cy="384970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pPr algn="ctr">
              <a:lnSpc>
                <a:spcPts val="2568"/>
              </a:lnSpc>
            </a:pPr>
            <a:r>
              <a:rPr lang="de-DE" sz="2000" dirty="0" smtClean="0"/>
              <a:t>double-</a:t>
            </a:r>
            <a:r>
              <a:rPr lang="de-DE" sz="2000" dirty="0" err="1" smtClean="0"/>
              <a:t>layered</a:t>
            </a:r>
            <a:r>
              <a:rPr lang="de-DE" sz="2000" dirty="0" smtClean="0"/>
              <a:t> </a:t>
            </a:r>
            <a:r>
              <a:rPr lang="de-DE" sz="2000" dirty="0" err="1" smtClean="0"/>
              <a:t>inner</a:t>
            </a:r>
            <a:r>
              <a:rPr lang="de-DE" sz="2000" dirty="0" smtClean="0"/>
              <a:t> </a:t>
            </a:r>
            <a:r>
              <a:rPr lang="de-DE" sz="2000" dirty="0" err="1" smtClean="0"/>
              <a:t>wire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electrode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endParaRPr lang="de-DE" sz="2000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5089704" y="1556792"/>
            <a:ext cx="3860065" cy="412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6" tIns="45719" rIns="91436" bIns="45719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#1: background suppression</a:t>
            </a:r>
            <a:endParaRPr 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0580" name="Picture 4" descr="C:\Users\wolf-jo\Pictures\Experiments\Katrin\Electrodes\main spectrometer\Electrode-mounting\2012-01-electrode-QA\DSC_2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2705188" cy="1810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feld 10"/>
          <p:cNvSpPr txBox="1"/>
          <p:nvPr/>
        </p:nvSpPr>
        <p:spPr>
          <a:xfrm rot="21083759">
            <a:off x="6226923" y="5581554"/>
            <a:ext cx="1959562" cy="692041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7030A0"/>
                </a:solidFill>
                <a:sym typeface="Symbol"/>
              </a:rPr>
              <a:t></a:t>
            </a:r>
            <a:r>
              <a:rPr lang="de-DE" sz="2000" b="1" dirty="0" smtClean="0">
                <a:solidFill>
                  <a:srgbClr val="7030A0"/>
                </a:solidFill>
              </a:rPr>
              <a:t>24,000 wires </a:t>
            </a:r>
          </a:p>
          <a:p>
            <a:pPr algn="ctr"/>
            <a:r>
              <a:rPr lang="de-DE" sz="2000" b="1" dirty="0" smtClean="0">
                <a:solidFill>
                  <a:srgbClr val="7030A0"/>
                </a:solidFill>
              </a:rPr>
              <a:t>(in 248 </a:t>
            </a:r>
            <a:r>
              <a:rPr lang="de-DE" sz="2000" b="1" dirty="0" err="1" smtClean="0">
                <a:solidFill>
                  <a:srgbClr val="7030A0"/>
                </a:solidFill>
              </a:rPr>
              <a:t>frames</a:t>
            </a:r>
            <a:r>
              <a:rPr lang="de-DE" sz="2000" b="1" dirty="0" smtClean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0069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7"/>
            <a:ext cx="9655744" cy="685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2" name="Picture 2" descr="C:\Users\wolf-jo\Pictures\Experiments\Katrin\Electrodes\main spectrometer\Electrode-mounting\Gerüst(ÖA-FZK)2008-05-09\100209-4-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836712"/>
            <a:ext cx="4087395" cy="2738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1603" name="Picture 3" descr="C:\Users\wolf-jo\Pictures\Experiments\Katrin\Electrodes\main spectrometer\Electrode-mounting\mounting-2010-05-12\DSC_587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9342" y="3760198"/>
            <a:ext cx="4130650" cy="276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1604" name="Picture 4" descr="C:\Users\wolf-jo\Pictures\Experiments\Katrin\Electrodes\main spectrometer\Electrode-mounting\mounting-2010-05-12\DSC_590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89822" y="836712"/>
            <a:ext cx="4130650" cy="276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1605" name="Picture 5" descr="C:\Users\wolf-jo\Pictures\Experiments\Katrin\Electrodes\main spectrometer\Electrode-mounting\2012-01-31-last-electrode\DSC_227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89822" y="3760198"/>
            <a:ext cx="4130650" cy="276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576" y="116632"/>
            <a:ext cx="7884368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algn="ctr" defTabSz="1159905"/>
            <a:r>
              <a:rPr lang="de-DE" sz="2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Main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Spectrometer</a:t>
            </a:r>
            <a:r>
              <a:rPr lang="de-DE" sz="2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Inner</a:t>
            </a:r>
            <a:r>
              <a:rPr lang="de-DE" sz="2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Electrode</a:t>
            </a:r>
            <a:r>
              <a:rPr lang="de-DE" sz="28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System</a:t>
            </a:r>
            <a:endParaRPr lang="de-DE" sz="28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932040" y="6156012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Jan. 31, 2012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510444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90"/>
          <a:stretch/>
        </p:blipFill>
        <p:spPr>
          <a:xfrm>
            <a:off x="129210" y="1454280"/>
            <a:ext cx="4495279" cy="3209143"/>
          </a:xfrm>
        </p:spPr>
      </p:pic>
      <p:pic>
        <p:nvPicPr>
          <p:cNvPr id="6" name="Inhaltsplatzhalt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75727" y="2071135"/>
            <a:ext cx="407273" cy="135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23528" y="858848"/>
            <a:ext cx="7344816" cy="4099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KASSIOPEIA: </a:t>
            </a:r>
            <a:r>
              <a:rPr lang="de-DE" sz="2000" dirty="0" smtClean="0">
                <a:sym typeface="Wingdings"/>
              </a:rPr>
              <a:t>KATRIN</a:t>
            </a:r>
            <a:r>
              <a:rPr lang="de-DE" sz="2000" dirty="0" smtClean="0"/>
              <a:t> </a:t>
            </a:r>
            <a:r>
              <a:rPr lang="de-DE" sz="2000" dirty="0" err="1" smtClean="0"/>
              <a:t>simulation</a:t>
            </a:r>
            <a:r>
              <a:rPr lang="de-DE" sz="2000" dirty="0" smtClean="0"/>
              <a:t> </a:t>
            </a:r>
            <a:r>
              <a:rPr lang="de-DE" sz="2000" dirty="0" err="1" smtClean="0"/>
              <a:t>code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electron</a:t>
            </a:r>
            <a:r>
              <a:rPr lang="de-DE" sz="2000" dirty="0" smtClean="0"/>
              <a:t> </a:t>
            </a:r>
            <a:r>
              <a:rPr lang="de-DE" sz="2000" dirty="0" err="1" smtClean="0"/>
              <a:t>trajectories</a:t>
            </a:r>
            <a:endParaRPr lang="de-DE" sz="2000" dirty="0" smtClean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367142" y="1639586"/>
            <a:ext cx="3597346" cy="10767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transmission</a:t>
            </a: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of</a:t>
            </a: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 </a:t>
            </a:r>
            <a:r>
              <a:rPr lang="de-DE" sz="2000" b="1" dirty="0" smtClean="0">
                <a:solidFill>
                  <a:srgbClr val="5D43CB"/>
                </a:solidFill>
                <a:latin typeface="Symbol" pitchFamily="18" charset="2"/>
                <a:sym typeface="Wingdings"/>
              </a:rPr>
              <a:t>b</a:t>
            </a: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-</a:t>
            </a: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electrons</a:t>
            </a:r>
            <a:r>
              <a:rPr lang="de-DE" sz="2000" dirty="0" smtClean="0">
                <a:solidFill>
                  <a:srgbClr val="5D43CB"/>
                </a:solidFill>
                <a:sym typeface="Wingdings"/>
              </a:rPr>
              <a:t>:</a:t>
            </a:r>
          </a:p>
          <a:p>
            <a:pPr marL="266700" indent="-266700"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guiding</a:t>
            </a:r>
            <a:endParaRPr lang="de-DE" dirty="0" smtClean="0"/>
          </a:p>
          <a:p>
            <a:pPr marL="266700" indent="-266700"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err="1" smtClean="0"/>
              <a:t>electrostatic</a:t>
            </a:r>
            <a:r>
              <a:rPr lang="de-DE" dirty="0" smtClean="0"/>
              <a:t> </a:t>
            </a:r>
            <a:r>
              <a:rPr lang="de-DE" dirty="0" err="1" smtClean="0"/>
              <a:t>retardation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742555" y="1772816"/>
            <a:ext cx="531286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400" dirty="0"/>
              <a:t>B</a:t>
            </a:r>
            <a:r>
              <a:rPr lang="de-DE" sz="1400" dirty="0" smtClean="0"/>
              <a:t> [T]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467544" y="3058673"/>
            <a:ext cx="8538686" cy="3240000"/>
            <a:chOff x="578586" y="3568452"/>
            <a:chExt cx="10566623" cy="378000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493209" y="3568452"/>
              <a:ext cx="5652000" cy="3780000"/>
            </a:xfrm>
            <a:prstGeom prst="rect">
              <a:avLst/>
            </a:prstGeom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78586" y="5596678"/>
              <a:ext cx="3937038" cy="166370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ts val="2568"/>
                </a:lnSpc>
              </a:pPr>
              <a:r>
                <a:rPr lang="de-DE" sz="2000" b="1" dirty="0" err="1" smtClean="0">
                  <a:solidFill>
                    <a:srgbClr val="5D43CB"/>
                  </a:solidFill>
                  <a:sym typeface="Wingdings"/>
                </a:rPr>
                <a:t>trapping</a:t>
              </a:r>
              <a:r>
                <a:rPr lang="de-DE" sz="2000" b="1" dirty="0" smtClean="0">
                  <a:solidFill>
                    <a:srgbClr val="5D43CB"/>
                  </a:solidFill>
                  <a:sym typeface="Wingdings"/>
                </a:rPr>
                <a:t> of </a:t>
              </a:r>
              <a:r>
                <a:rPr lang="de-DE" sz="2000" b="1" dirty="0" err="1" smtClean="0">
                  <a:solidFill>
                    <a:srgbClr val="5D43CB"/>
                  </a:solidFill>
                  <a:sym typeface="Wingdings"/>
                </a:rPr>
                <a:t>bg-electrons</a:t>
              </a:r>
              <a:r>
                <a:rPr lang="de-DE" sz="2000" dirty="0" smtClean="0">
                  <a:solidFill>
                    <a:srgbClr val="5D43CB"/>
                  </a:solidFill>
                  <a:sym typeface="Wingdings"/>
                </a:rPr>
                <a:t>:</a:t>
              </a:r>
            </a:p>
            <a:p>
              <a:pPr marL="266700" indent="-266700">
                <a:lnSpc>
                  <a:spcPts val="2568"/>
                </a:lnSpc>
                <a:buFont typeface="Arial" pitchFamily="34" charset="0"/>
                <a:buChar char="•"/>
              </a:pPr>
              <a:r>
                <a:rPr lang="de-DE" dirty="0" err="1" smtClean="0"/>
                <a:t>spectrometer</a:t>
              </a:r>
              <a:r>
                <a:rPr lang="de-DE" dirty="0" smtClean="0"/>
                <a:t> </a:t>
              </a:r>
              <a:r>
                <a:rPr lang="de-DE" dirty="0" err="1" smtClean="0"/>
                <a:t>acts</a:t>
              </a:r>
              <a:r>
                <a:rPr lang="de-DE" dirty="0" smtClean="0"/>
                <a:t> </a:t>
              </a:r>
              <a:r>
                <a:rPr lang="de-DE" dirty="0" err="1" smtClean="0"/>
                <a:t>as</a:t>
              </a:r>
              <a:r>
                <a:rPr lang="de-DE" dirty="0" smtClean="0"/>
                <a:t> a </a:t>
              </a:r>
              <a:r>
                <a:rPr lang="de-DE" dirty="0" err="1" smtClean="0"/>
                <a:t>magnetic</a:t>
              </a:r>
              <a:r>
                <a:rPr lang="de-DE" dirty="0" smtClean="0"/>
                <a:t> </a:t>
              </a:r>
              <a:r>
                <a:rPr lang="de-DE" dirty="0" err="1" smtClean="0"/>
                <a:t>bottle</a:t>
              </a:r>
              <a:r>
                <a:rPr lang="de-DE" dirty="0" smtClean="0"/>
                <a:t>, </a:t>
              </a:r>
              <a:endParaRPr lang="de-DE" dirty="0"/>
            </a:p>
            <a:p>
              <a:pPr marL="266700" indent="-266700">
                <a:lnSpc>
                  <a:spcPts val="2568"/>
                </a:lnSpc>
                <a:buFont typeface="Arial" pitchFamily="34" charset="0"/>
                <a:buChar char="•"/>
              </a:pPr>
              <a:r>
                <a:rPr lang="de-DE" dirty="0" err="1" smtClean="0"/>
                <a:t>long</a:t>
              </a:r>
              <a:r>
                <a:rPr lang="de-DE" dirty="0" smtClean="0"/>
                <a:t> </a:t>
              </a:r>
              <a:r>
                <a:rPr lang="de-DE" dirty="0" err="1" smtClean="0"/>
                <a:t>storage</a:t>
              </a:r>
              <a:r>
                <a:rPr lang="de-DE" dirty="0" smtClean="0"/>
                <a:t> time (h)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865762" y="5656868"/>
              <a:ext cx="396000" cy="1656000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4750994" y="5295030"/>
              <a:ext cx="617333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latin typeface="Symbol" pitchFamily="18" charset="2"/>
                </a:rPr>
                <a:t>q</a:t>
              </a:r>
              <a:r>
                <a:rPr lang="de-DE" sz="1400" dirty="0" smtClean="0"/>
                <a:t> [</a:t>
              </a:r>
              <a:r>
                <a:rPr lang="de-DE" sz="1400" b="1" dirty="0" smtClean="0"/>
                <a:t>°</a:t>
              </a:r>
              <a:r>
                <a:rPr lang="de-DE" sz="1400" dirty="0" smtClean="0"/>
                <a:t>]</a:t>
              </a:r>
            </a:p>
          </p:txBody>
        </p:sp>
      </p:grp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23528" y="174105"/>
            <a:ext cx="6557695" cy="56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KASSIOPEIA: </a:t>
            </a:r>
            <a:r>
              <a:rPr lang="de-DE" sz="2800" b="1" dirty="0" err="1" smtClean="0">
                <a:solidFill>
                  <a:schemeClr val="tx2"/>
                </a:solidFill>
              </a:rPr>
              <a:t>signal</a:t>
            </a:r>
            <a:r>
              <a:rPr lang="de-DE" sz="2800" b="1" dirty="0" smtClean="0">
                <a:solidFill>
                  <a:schemeClr val="tx2"/>
                </a:solidFill>
              </a:rPr>
              <a:t> &amp;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4261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438957" y="3058673"/>
            <a:ext cx="4567273" cy="3240000"/>
          </a:xfrm>
          <a:prstGeom prst="rect">
            <a:avLst/>
          </a:prstGeom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29137" y="111328"/>
            <a:ext cx="5837615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Radon </a:t>
            </a:r>
            <a:r>
              <a:rPr lang="de-DE" sz="2800" b="1" dirty="0" err="1" smtClean="0">
                <a:solidFill>
                  <a:schemeClr val="tx2"/>
                </a:solidFill>
              </a:rPr>
              <a:t>induced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20814" y="741447"/>
            <a:ext cx="6583434" cy="74333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b="1" baseline="30000" dirty="0" smtClean="0"/>
              <a:t>219</a:t>
            </a:r>
            <a:r>
              <a:rPr lang="de-DE" sz="2000" dirty="0" smtClean="0"/>
              <a:t>Rn </a:t>
            </a:r>
            <a:r>
              <a:rPr lang="de-DE" sz="2000" dirty="0" err="1" smtClean="0"/>
              <a:t>emanation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St707 NEG </a:t>
            </a:r>
            <a:r>
              <a:rPr lang="de-DE" sz="2000" dirty="0" err="1" smtClean="0"/>
              <a:t>getter</a:t>
            </a:r>
            <a:r>
              <a:rPr lang="de-DE" sz="2000" dirty="0" smtClean="0"/>
              <a:t> </a:t>
            </a:r>
            <a:r>
              <a:rPr lang="de-DE" sz="2000" dirty="0" err="1" smtClean="0"/>
              <a:t>strips</a:t>
            </a:r>
            <a:r>
              <a:rPr lang="de-DE" sz="2000" dirty="0" smtClean="0"/>
              <a:t> (3 x 1 km) </a:t>
            </a:r>
          </a:p>
          <a:p>
            <a:pPr>
              <a:lnSpc>
                <a:spcPts val="2568"/>
              </a:lnSpc>
            </a:pPr>
            <a:r>
              <a:rPr lang="de-DE" sz="2000" dirty="0" smtClean="0"/>
              <a:t>in pump </a:t>
            </a:r>
            <a:r>
              <a:rPr lang="de-DE" sz="2000" dirty="0" err="1" smtClean="0"/>
              <a:t>ports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spectrometer</a:t>
            </a:r>
            <a:endParaRPr lang="de-DE" sz="2000" dirty="0" smtClean="0"/>
          </a:p>
        </p:txBody>
      </p:sp>
      <p:pic>
        <p:nvPicPr>
          <p:cNvPr id="18" name="Picture 2" descr="C:\Public Reach Out\Photos2\Hauptspektrometer\Baffle und Getter Pumpe\DSC_0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79" y="4264500"/>
            <a:ext cx="2821818" cy="20036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8"/>
          <p:cNvGrpSpPr>
            <a:grpSpLocks noChangeAspect="1"/>
          </p:cNvGrpSpPr>
          <p:nvPr/>
        </p:nvGrpSpPr>
        <p:grpSpPr>
          <a:xfrm>
            <a:off x="3146996" y="5095471"/>
            <a:ext cx="1662731" cy="1172702"/>
            <a:chOff x="13805968" y="14219469"/>
            <a:chExt cx="6478503" cy="4307666"/>
          </a:xfrm>
        </p:grpSpPr>
        <p:pic>
          <p:nvPicPr>
            <p:cNvPr id="20" name="Picture 2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342"/>
            <a:stretch/>
          </p:blipFill>
          <p:spPr bwMode="auto">
            <a:xfrm>
              <a:off x="13805968" y="14219469"/>
              <a:ext cx="6478503" cy="430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" name="Rechteckige Legende 20"/>
            <p:cNvSpPr/>
            <p:nvPr/>
          </p:nvSpPr>
          <p:spPr bwMode="auto">
            <a:xfrm>
              <a:off x="13805968" y="14219469"/>
              <a:ext cx="6478503" cy="4307666"/>
            </a:xfrm>
            <a:prstGeom prst="wedgeRectCallout">
              <a:avLst>
                <a:gd name="adj1" fmla="val -88762"/>
                <a:gd name="adj2" fmla="val -5363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59989"/>
              <a:endParaRPr lang="de-DE" sz="3300" dirty="0" smtClean="0"/>
            </a:p>
          </p:txBody>
        </p:sp>
      </p:grpSp>
      <p:grpSp>
        <p:nvGrpSpPr>
          <p:cNvPr id="3" name="Gruppieren 34"/>
          <p:cNvGrpSpPr/>
          <p:nvPr/>
        </p:nvGrpSpPr>
        <p:grpSpPr>
          <a:xfrm>
            <a:off x="2915816" y="1559533"/>
            <a:ext cx="2685907" cy="2445531"/>
            <a:chOff x="3641644" y="1696241"/>
            <a:chExt cx="3323810" cy="2853119"/>
          </a:xfrm>
        </p:grpSpPr>
        <p:grpSp>
          <p:nvGrpSpPr>
            <p:cNvPr id="4" name="Gruppieren 21"/>
            <p:cNvGrpSpPr/>
            <p:nvPr/>
          </p:nvGrpSpPr>
          <p:grpSpPr>
            <a:xfrm>
              <a:off x="3641644" y="1696241"/>
              <a:ext cx="3323810" cy="2853119"/>
              <a:chOff x="4505740" y="4948640"/>
              <a:chExt cx="3323810" cy="2853119"/>
            </a:xfrm>
          </p:grpSpPr>
          <p:grpSp>
            <p:nvGrpSpPr>
              <p:cNvPr id="5" name="Gruppieren 22"/>
              <p:cNvGrpSpPr>
                <a:grpSpLocks noChangeAspect="1"/>
              </p:cNvGrpSpPr>
              <p:nvPr/>
            </p:nvGrpSpPr>
            <p:grpSpPr>
              <a:xfrm>
                <a:off x="4505740" y="4948640"/>
                <a:ext cx="2951999" cy="2330294"/>
                <a:chOff x="4649738" y="5005679"/>
                <a:chExt cx="2843638" cy="2191237"/>
              </a:xfrm>
            </p:grpSpPr>
            <p:pic>
              <p:nvPicPr>
                <p:cNvPr id="2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/>
              </p:blipFill>
              <p:spPr bwMode="auto">
                <a:xfrm>
                  <a:off x="4649738" y="5005679"/>
                  <a:ext cx="2843638" cy="2191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Freihandform 29"/>
                <p:cNvSpPr/>
                <p:nvPr/>
              </p:nvSpPr>
              <p:spPr>
                <a:xfrm>
                  <a:off x="5969471" y="6705600"/>
                  <a:ext cx="898054" cy="314325"/>
                </a:xfrm>
                <a:custGeom>
                  <a:avLst/>
                  <a:gdLst>
                    <a:gd name="connsiteX0" fmla="*/ 698029 w 898054"/>
                    <a:gd name="connsiteY0" fmla="*/ 0 h 314325"/>
                    <a:gd name="connsiteX1" fmla="*/ 698029 w 898054"/>
                    <a:gd name="connsiteY1" fmla="*/ 0 h 314325"/>
                    <a:gd name="connsiteX2" fmla="*/ 612304 w 898054"/>
                    <a:gd name="connsiteY2" fmla="*/ 9525 h 314325"/>
                    <a:gd name="connsiteX3" fmla="*/ 583729 w 898054"/>
                    <a:gd name="connsiteY3" fmla="*/ 19050 h 314325"/>
                    <a:gd name="connsiteX4" fmla="*/ 440854 w 898054"/>
                    <a:gd name="connsiteY4" fmla="*/ 28575 h 314325"/>
                    <a:gd name="connsiteX5" fmla="*/ 383704 w 898054"/>
                    <a:gd name="connsiteY5" fmla="*/ 47625 h 314325"/>
                    <a:gd name="connsiteX6" fmla="*/ 164629 w 898054"/>
                    <a:gd name="connsiteY6" fmla="*/ 66675 h 314325"/>
                    <a:gd name="connsiteX7" fmla="*/ 78904 w 898054"/>
                    <a:gd name="connsiteY7" fmla="*/ 85725 h 314325"/>
                    <a:gd name="connsiteX8" fmla="*/ 21754 w 898054"/>
                    <a:gd name="connsiteY8" fmla="*/ 104775 h 314325"/>
                    <a:gd name="connsiteX9" fmla="*/ 2704 w 898054"/>
                    <a:gd name="connsiteY9" fmla="*/ 133350 h 314325"/>
                    <a:gd name="connsiteX10" fmla="*/ 12229 w 898054"/>
                    <a:gd name="connsiteY10" fmla="*/ 247650 h 314325"/>
                    <a:gd name="connsiteX11" fmla="*/ 69379 w 898054"/>
                    <a:gd name="connsiteY11" fmla="*/ 266700 h 314325"/>
                    <a:gd name="connsiteX12" fmla="*/ 97954 w 898054"/>
                    <a:gd name="connsiteY12" fmla="*/ 276225 h 314325"/>
                    <a:gd name="connsiteX13" fmla="*/ 345604 w 898054"/>
                    <a:gd name="connsiteY13" fmla="*/ 285750 h 314325"/>
                    <a:gd name="connsiteX14" fmla="*/ 526579 w 898054"/>
                    <a:gd name="connsiteY14" fmla="*/ 314325 h 314325"/>
                    <a:gd name="connsiteX15" fmla="*/ 631354 w 898054"/>
                    <a:gd name="connsiteY15" fmla="*/ 304800 h 314325"/>
                    <a:gd name="connsiteX16" fmla="*/ 717079 w 898054"/>
                    <a:gd name="connsiteY16" fmla="*/ 266700 h 314325"/>
                    <a:gd name="connsiteX17" fmla="*/ 774229 w 898054"/>
                    <a:gd name="connsiteY17" fmla="*/ 247650 h 314325"/>
                    <a:gd name="connsiteX18" fmla="*/ 831379 w 898054"/>
                    <a:gd name="connsiteY18" fmla="*/ 228600 h 314325"/>
                    <a:gd name="connsiteX19" fmla="*/ 859954 w 898054"/>
                    <a:gd name="connsiteY19" fmla="*/ 219075 h 314325"/>
                    <a:gd name="connsiteX20" fmla="*/ 888529 w 898054"/>
                    <a:gd name="connsiteY20" fmla="*/ 123825 h 314325"/>
                    <a:gd name="connsiteX21" fmla="*/ 879004 w 898054"/>
                    <a:gd name="connsiteY21" fmla="*/ 95250 h 314325"/>
                    <a:gd name="connsiteX22" fmla="*/ 821854 w 898054"/>
                    <a:gd name="connsiteY22" fmla="*/ 76200 h 314325"/>
                    <a:gd name="connsiteX23" fmla="*/ 764704 w 898054"/>
                    <a:gd name="connsiteY23" fmla="*/ 38100 h 314325"/>
                    <a:gd name="connsiteX24" fmla="*/ 707554 w 898054"/>
                    <a:gd name="connsiteY24" fmla="*/ 19050 h 314325"/>
                    <a:gd name="connsiteX25" fmla="*/ 698029 w 898054"/>
                    <a:gd name="connsiteY25" fmla="*/ 0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98054" h="314325">
                      <a:moveTo>
                        <a:pt x="698029" y="0"/>
                      </a:moveTo>
                      <a:lnTo>
                        <a:pt x="698029" y="0"/>
                      </a:lnTo>
                      <a:cubicBezTo>
                        <a:pt x="669454" y="3175"/>
                        <a:pt x="640664" y="4798"/>
                        <a:pt x="612304" y="9525"/>
                      </a:cubicBezTo>
                      <a:cubicBezTo>
                        <a:pt x="602400" y="11176"/>
                        <a:pt x="593708" y="17941"/>
                        <a:pt x="583729" y="19050"/>
                      </a:cubicBezTo>
                      <a:cubicBezTo>
                        <a:pt x="536290" y="24321"/>
                        <a:pt x="488479" y="25400"/>
                        <a:pt x="440854" y="28575"/>
                      </a:cubicBezTo>
                      <a:lnTo>
                        <a:pt x="383704" y="47625"/>
                      </a:lnTo>
                      <a:cubicBezTo>
                        <a:pt x="294812" y="77256"/>
                        <a:pt x="365157" y="56649"/>
                        <a:pt x="164629" y="66675"/>
                      </a:cubicBezTo>
                      <a:cubicBezTo>
                        <a:pt x="82873" y="93927"/>
                        <a:pt x="213011" y="52198"/>
                        <a:pt x="78904" y="85725"/>
                      </a:cubicBezTo>
                      <a:cubicBezTo>
                        <a:pt x="59423" y="90595"/>
                        <a:pt x="21754" y="104775"/>
                        <a:pt x="21754" y="104775"/>
                      </a:cubicBezTo>
                      <a:cubicBezTo>
                        <a:pt x="15404" y="114300"/>
                        <a:pt x="3465" y="121928"/>
                        <a:pt x="2704" y="133350"/>
                      </a:cubicBezTo>
                      <a:cubicBezTo>
                        <a:pt x="161" y="171497"/>
                        <a:pt x="-4869" y="213454"/>
                        <a:pt x="12229" y="247650"/>
                      </a:cubicBezTo>
                      <a:cubicBezTo>
                        <a:pt x="21209" y="265611"/>
                        <a:pt x="50329" y="260350"/>
                        <a:pt x="69379" y="266700"/>
                      </a:cubicBezTo>
                      <a:cubicBezTo>
                        <a:pt x="78904" y="269875"/>
                        <a:pt x="87921" y="275839"/>
                        <a:pt x="97954" y="276225"/>
                      </a:cubicBezTo>
                      <a:lnTo>
                        <a:pt x="345604" y="285750"/>
                      </a:lnTo>
                      <a:cubicBezTo>
                        <a:pt x="494981" y="307090"/>
                        <a:pt x="434925" y="295994"/>
                        <a:pt x="526579" y="314325"/>
                      </a:cubicBezTo>
                      <a:cubicBezTo>
                        <a:pt x="561504" y="311150"/>
                        <a:pt x="596819" y="310894"/>
                        <a:pt x="631354" y="304800"/>
                      </a:cubicBezTo>
                      <a:cubicBezTo>
                        <a:pt x="725423" y="288200"/>
                        <a:pt x="656940" y="293428"/>
                        <a:pt x="717079" y="266700"/>
                      </a:cubicBezTo>
                      <a:cubicBezTo>
                        <a:pt x="735429" y="258545"/>
                        <a:pt x="755179" y="254000"/>
                        <a:pt x="774229" y="247650"/>
                      </a:cubicBezTo>
                      <a:lnTo>
                        <a:pt x="831379" y="228600"/>
                      </a:lnTo>
                      <a:lnTo>
                        <a:pt x="859954" y="219075"/>
                      </a:lnTo>
                      <a:cubicBezTo>
                        <a:pt x="902678" y="154988"/>
                        <a:pt x="905115" y="181875"/>
                        <a:pt x="888529" y="123825"/>
                      </a:cubicBezTo>
                      <a:cubicBezTo>
                        <a:pt x="885771" y="114171"/>
                        <a:pt x="887174" y="101086"/>
                        <a:pt x="879004" y="95250"/>
                      </a:cubicBezTo>
                      <a:cubicBezTo>
                        <a:pt x="862664" y="83578"/>
                        <a:pt x="838562" y="87339"/>
                        <a:pt x="821854" y="76200"/>
                      </a:cubicBezTo>
                      <a:cubicBezTo>
                        <a:pt x="802804" y="63500"/>
                        <a:pt x="786424" y="45340"/>
                        <a:pt x="764704" y="38100"/>
                      </a:cubicBezTo>
                      <a:lnTo>
                        <a:pt x="707554" y="19050"/>
                      </a:lnTo>
                      <a:lnTo>
                        <a:pt x="69802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5899151" y="6736644"/>
                  <a:ext cx="961564" cy="438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160"/>
                    </a:lnSpc>
                  </a:pPr>
                  <a:r>
                    <a:rPr lang="de-DE" sz="1200" dirty="0" err="1" smtClean="0"/>
                    <a:t>Auger</a:t>
                  </a:r>
                  <a:endParaRPr lang="de-DE" sz="1200" dirty="0" smtClean="0"/>
                </a:p>
                <a:p>
                  <a:pPr>
                    <a:lnSpc>
                      <a:spcPts val="1160"/>
                    </a:lnSpc>
                  </a:pPr>
                  <a:r>
                    <a:rPr lang="de-DE" sz="1200" dirty="0" err="1" smtClean="0"/>
                    <a:t>electrons</a:t>
                  </a:r>
                  <a:endParaRPr lang="de-DE" sz="1200" dirty="0" smtClean="0"/>
                </a:p>
              </p:txBody>
            </p:sp>
          </p:grpSp>
          <p:sp>
            <p:nvSpPr>
              <p:cNvPr id="24" name="Freihandform 23"/>
              <p:cNvSpPr/>
              <p:nvPr/>
            </p:nvSpPr>
            <p:spPr>
              <a:xfrm>
                <a:off x="6696075" y="5638800"/>
                <a:ext cx="1133475" cy="333375"/>
              </a:xfrm>
              <a:custGeom>
                <a:avLst/>
                <a:gdLst>
                  <a:gd name="connsiteX0" fmla="*/ 1009650 w 1133475"/>
                  <a:gd name="connsiteY0" fmla="*/ 28575 h 333375"/>
                  <a:gd name="connsiteX1" fmla="*/ 1009650 w 1133475"/>
                  <a:gd name="connsiteY1" fmla="*/ 28575 h 333375"/>
                  <a:gd name="connsiteX2" fmla="*/ 828675 w 1133475"/>
                  <a:gd name="connsiteY2" fmla="*/ 19050 h 333375"/>
                  <a:gd name="connsiteX3" fmla="*/ 800100 w 1133475"/>
                  <a:gd name="connsiteY3" fmla="*/ 9525 h 333375"/>
                  <a:gd name="connsiteX4" fmla="*/ 685800 w 1133475"/>
                  <a:gd name="connsiteY4" fmla="*/ 0 h 333375"/>
                  <a:gd name="connsiteX5" fmla="*/ 342900 w 1133475"/>
                  <a:gd name="connsiteY5" fmla="*/ 9525 h 333375"/>
                  <a:gd name="connsiteX6" fmla="*/ 295275 w 1133475"/>
                  <a:gd name="connsiteY6" fmla="*/ 19050 h 333375"/>
                  <a:gd name="connsiteX7" fmla="*/ 238125 w 1133475"/>
                  <a:gd name="connsiteY7" fmla="*/ 28575 h 333375"/>
                  <a:gd name="connsiteX8" fmla="*/ 133350 w 1133475"/>
                  <a:gd name="connsiteY8" fmla="*/ 38100 h 333375"/>
                  <a:gd name="connsiteX9" fmla="*/ 76200 w 1133475"/>
                  <a:gd name="connsiteY9" fmla="*/ 57150 h 333375"/>
                  <a:gd name="connsiteX10" fmla="*/ 47625 w 1133475"/>
                  <a:gd name="connsiteY10" fmla="*/ 66675 h 333375"/>
                  <a:gd name="connsiteX11" fmla="*/ 0 w 1133475"/>
                  <a:gd name="connsiteY11" fmla="*/ 152400 h 333375"/>
                  <a:gd name="connsiteX12" fmla="*/ 9525 w 1133475"/>
                  <a:gd name="connsiteY12" fmla="*/ 209550 h 333375"/>
                  <a:gd name="connsiteX13" fmla="*/ 66675 w 1133475"/>
                  <a:gd name="connsiteY13" fmla="*/ 247650 h 333375"/>
                  <a:gd name="connsiteX14" fmla="*/ 133350 w 1133475"/>
                  <a:gd name="connsiteY14" fmla="*/ 266700 h 333375"/>
                  <a:gd name="connsiteX15" fmla="*/ 333375 w 1133475"/>
                  <a:gd name="connsiteY15" fmla="*/ 276225 h 333375"/>
                  <a:gd name="connsiteX16" fmla="*/ 409575 w 1133475"/>
                  <a:gd name="connsiteY16" fmla="*/ 285750 h 333375"/>
                  <a:gd name="connsiteX17" fmla="*/ 476250 w 1133475"/>
                  <a:gd name="connsiteY17" fmla="*/ 304800 h 333375"/>
                  <a:gd name="connsiteX18" fmla="*/ 523875 w 1133475"/>
                  <a:gd name="connsiteY18" fmla="*/ 314325 h 333375"/>
                  <a:gd name="connsiteX19" fmla="*/ 590550 w 1133475"/>
                  <a:gd name="connsiteY19" fmla="*/ 333375 h 333375"/>
                  <a:gd name="connsiteX20" fmla="*/ 1000125 w 1133475"/>
                  <a:gd name="connsiteY20" fmla="*/ 323850 h 333375"/>
                  <a:gd name="connsiteX21" fmla="*/ 1057275 w 1133475"/>
                  <a:gd name="connsiteY21" fmla="*/ 304800 h 333375"/>
                  <a:gd name="connsiteX22" fmla="*/ 1085850 w 1133475"/>
                  <a:gd name="connsiteY22" fmla="*/ 285750 h 333375"/>
                  <a:gd name="connsiteX23" fmla="*/ 1123950 w 1133475"/>
                  <a:gd name="connsiteY23" fmla="*/ 238125 h 333375"/>
                  <a:gd name="connsiteX24" fmla="*/ 1133475 w 1133475"/>
                  <a:gd name="connsiteY24" fmla="*/ 209550 h 333375"/>
                  <a:gd name="connsiteX25" fmla="*/ 1114425 w 1133475"/>
                  <a:gd name="connsiteY25" fmla="*/ 114300 h 333375"/>
                  <a:gd name="connsiteX26" fmla="*/ 1095375 w 1133475"/>
                  <a:gd name="connsiteY26" fmla="*/ 85725 h 333375"/>
                  <a:gd name="connsiteX27" fmla="*/ 1066800 w 1133475"/>
                  <a:gd name="connsiteY27" fmla="*/ 76200 h 333375"/>
                  <a:gd name="connsiteX28" fmla="*/ 1047750 w 1133475"/>
                  <a:gd name="connsiteY28" fmla="*/ 47625 h 333375"/>
                  <a:gd name="connsiteX29" fmla="*/ 1009650 w 1133475"/>
                  <a:gd name="connsiteY29" fmla="*/ 285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33475" h="333375">
                    <a:moveTo>
                      <a:pt x="1009650" y="28575"/>
                    </a:moveTo>
                    <a:lnTo>
                      <a:pt x="1009650" y="28575"/>
                    </a:lnTo>
                    <a:cubicBezTo>
                      <a:pt x="949325" y="25400"/>
                      <a:pt x="888835" y="24519"/>
                      <a:pt x="828675" y="19050"/>
                    </a:cubicBezTo>
                    <a:cubicBezTo>
                      <a:pt x="818676" y="18141"/>
                      <a:pt x="810052" y="10852"/>
                      <a:pt x="800100" y="9525"/>
                    </a:cubicBezTo>
                    <a:cubicBezTo>
                      <a:pt x="762203" y="4472"/>
                      <a:pt x="723900" y="3175"/>
                      <a:pt x="685800" y="0"/>
                    </a:cubicBezTo>
                    <a:cubicBezTo>
                      <a:pt x="571500" y="3175"/>
                      <a:pt x="457108" y="3954"/>
                      <a:pt x="342900" y="9525"/>
                    </a:cubicBezTo>
                    <a:cubicBezTo>
                      <a:pt x="326730" y="10314"/>
                      <a:pt x="311203" y="16154"/>
                      <a:pt x="295275" y="19050"/>
                    </a:cubicBezTo>
                    <a:cubicBezTo>
                      <a:pt x="276274" y="22505"/>
                      <a:pt x="257305" y="26318"/>
                      <a:pt x="238125" y="28575"/>
                    </a:cubicBezTo>
                    <a:cubicBezTo>
                      <a:pt x="203296" y="32673"/>
                      <a:pt x="168275" y="34925"/>
                      <a:pt x="133350" y="38100"/>
                    </a:cubicBezTo>
                    <a:lnTo>
                      <a:pt x="76200" y="57150"/>
                    </a:lnTo>
                    <a:lnTo>
                      <a:pt x="47625" y="66675"/>
                    </a:lnTo>
                    <a:cubicBezTo>
                      <a:pt x="3956" y="132179"/>
                      <a:pt x="16765" y="102105"/>
                      <a:pt x="0" y="152400"/>
                    </a:cubicBezTo>
                    <a:cubicBezTo>
                      <a:pt x="3175" y="171450"/>
                      <a:pt x="-1550" y="193728"/>
                      <a:pt x="9525" y="209550"/>
                    </a:cubicBezTo>
                    <a:cubicBezTo>
                      <a:pt x="22655" y="228307"/>
                      <a:pt x="44955" y="240410"/>
                      <a:pt x="66675" y="247650"/>
                    </a:cubicBezTo>
                    <a:cubicBezTo>
                      <a:pt x="83047" y="253107"/>
                      <a:pt x="117613" y="265441"/>
                      <a:pt x="133350" y="266700"/>
                    </a:cubicBezTo>
                    <a:cubicBezTo>
                      <a:pt x="199888" y="272023"/>
                      <a:pt x="266700" y="273050"/>
                      <a:pt x="333375" y="276225"/>
                    </a:cubicBezTo>
                    <a:cubicBezTo>
                      <a:pt x="358775" y="279400"/>
                      <a:pt x="384326" y="281542"/>
                      <a:pt x="409575" y="285750"/>
                    </a:cubicBezTo>
                    <a:cubicBezTo>
                      <a:pt x="463025" y="294658"/>
                      <a:pt x="430954" y="293476"/>
                      <a:pt x="476250" y="304800"/>
                    </a:cubicBezTo>
                    <a:cubicBezTo>
                      <a:pt x="491956" y="308727"/>
                      <a:pt x="508071" y="310813"/>
                      <a:pt x="523875" y="314325"/>
                    </a:cubicBezTo>
                    <a:cubicBezTo>
                      <a:pt x="559755" y="322298"/>
                      <a:pt x="558729" y="322768"/>
                      <a:pt x="590550" y="333375"/>
                    </a:cubicBezTo>
                    <a:cubicBezTo>
                      <a:pt x="727075" y="330200"/>
                      <a:pt x="863818" y="332195"/>
                      <a:pt x="1000125" y="323850"/>
                    </a:cubicBezTo>
                    <a:cubicBezTo>
                      <a:pt x="1020168" y="322623"/>
                      <a:pt x="1040567" y="315939"/>
                      <a:pt x="1057275" y="304800"/>
                    </a:cubicBezTo>
                    <a:lnTo>
                      <a:pt x="1085850" y="285750"/>
                    </a:lnTo>
                    <a:cubicBezTo>
                      <a:pt x="1109791" y="213926"/>
                      <a:pt x="1074711" y="299673"/>
                      <a:pt x="1123950" y="238125"/>
                    </a:cubicBezTo>
                    <a:cubicBezTo>
                      <a:pt x="1130222" y="230285"/>
                      <a:pt x="1130300" y="219075"/>
                      <a:pt x="1133475" y="209550"/>
                    </a:cubicBezTo>
                    <a:cubicBezTo>
                      <a:pt x="1129965" y="184979"/>
                      <a:pt x="1127725" y="140899"/>
                      <a:pt x="1114425" y="114300"/>
                    </a:cubicBezTo>
                    <a:cubicBezTo>
                      <a:pt x="1109305" y="104061"/>
                      <a:pt x="1104314" y="92876"/>
                      <a:pt x="1095375" y="85725"/>
                    </a:cubicBezTo>
                    <a:cubicBezTo>
                      <a:pt x="1087535" y="79453"/>
                      <a:pt x="1076325" y="79375"/>
                      <a:pt x="1066800" y="76200"/>
                    </a:cubicBezTo>
                    <a:cubicBezTo>
                      <a:pt x="1060450" y="66675"/>
                      <a:pt x="1056689" y="54776"/>
                      <a:pt x="1047750" y="47625"/>
                    </a:cubicBezTo>
                    <a:cubicBezTo>
                      <a:pt x="1033334" y="36092"/>
                      <a:pt x="1016000" y="31750"/>
                      <a:pt x="1009650" y="28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6691239" y="5781342"/>
                <a:ext cx="1006696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60"/>
                  </a:lnSpc>
                </a:pPr>
                <a:r>
                  <a:rPr lang="de-DE" sz="1200" dirty="0"/>
                  <a:t>s</a:t>
                </a:r>
                <a:r>
                  <a:rPr lang="de-DE" sz="1200" dirty="0" smtClean="0"/>
                  <a:t>hake-off</a:t>
                </a:r>
              </a:p>
              <a:p>
                <a:pPr>
                  <a:lnSpc>
                    <a:spcPts val="1160"/>
                  </a:lnSpc>
                </a:pPr>
                <a:r>
                  <a:rPr lang="de-DE" sz="1200" dirty="0" err="1" smtClean="0"/>
                  <a:t>electrons</a:t>
                </a:r>
                <a:endParaRPr lang="de-DE" sz="1200" dirty="0" smtClean="0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6264000" y="6232748"/>
                <a:ext cx="1110533" cy="19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6233914" y="6232749"/>
                <a:ext cx="1145001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60"/>
                  </a:lnSpc>
                </a:pPr>
                <a:r>
                  <a:rPr lang="de-DE" sz="1200" dirty="0" err="1" smtClean="0"/>
                  <a:t>conversion</a:t>
                </a:r>
                <a:endParaRPr lang="de-DE" sz="1200" dirty="0" smtClean="0"/>
              </a:p>
              <a:p>
                <a:pPr>
                  <a:lnSpc>
                    <a:spcPts val="1160"/>
                  </a:lnSpc>
                </a:pPr>
                <a:r>
                  <a:rPr lang="de-DE" sz="1200" dirty="0" err="1" smtClean="0"/>
                  <a:t>electrons</a:t>
                </a:r>
                <a:endParaRPr lang="de-DE" sz="1200" dirty="0" smtClean="0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4742612" y="7334964"/>
                <a:ext cx="2622120" cy="466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160"/>
                  </a:lnSpc>
                </a:pPr>
                <a:r>
                  <a:rPr lang="de-DE" sz="1200" dirty="0" err="1"/>
                  <a:t>s</a:t>
                </a:r>
                <a:r>
                  <a:rPr lang="de-DE" sz="1200" dirty="0" err="1" smtClean="0"/>
                  <a:t>hell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reorganisation</a:t>
                </a:r>
                <a:r>
                  <a:rPr lang="de-DE" sz="1200" dirty="0"/>
                  <a:t> </a:t>
                </a:r>
                <a:r>
                  <a:rPr lang="de-DE" sz="1200" dirty="0" err="1" smtClean="0"/>
                  <a:t>electrons</a:t>
                </a:r>
                <a:endParaRPr lang="de-DE" sz="1200" dirty="0" smtClean="0"/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>
              <a:off x="5981700" y="3780343"/>
              <a:ext cx="648378" cy="239207"/>
            </a:xfrm>
            <a:custGeom>
              <a:avLst/>
              <a:gdLst>
                <a:gd name="connsiteX0" fmla="*/ 504825 w 648378"/>
                <a:gd name="connsiteY0" fmla="*/ 1082 h 239207"/>
                <a:gd name="connsiteX1" fmla="*/ 504825 w 648378"/>
                <a:gd name="connsiteY1" fmla="*/ 1082 h 239207"/>
                <a:gd name="connsiteX2" fmla="*/ 361950 w 648378"/>
                <a:gd name="connsiteY2" fmla="*/ 20132 h 239207"/>
                <a:gd name="connsiteX3" fmla="*/ 304800 w 648378"/>
                <a:gd name="connsiteY3" fmla="*/ 48707 h 239207"/>
                <a:gd name="connsiteX4" fmla="*/ 285750 w 648378"/>
                <a:gd name="connsiteY4" fmla="*/ 77282 h 239207"/>
                <a:gd name="connsiteX5" fmla="*/ 209550 w 648378"/>
                <a:gd name="connsiteY5" fmla="*/ 86807 h 239207"/>
                <a:gd name="connsiteX6" fmla="*/ 0 w 648378"/>
                <a:gd name="connsiteY6" fmla="*/ 96332 h 239207"/>
                <a:gd name="connsiteX7" fmla="*/ 38100 w 648378"/>
                <a:gd name="connsiteY7" fmla="*/ 229682 h 239207"/>
                <a:gd name="connsiteX8" fmla="*/ 66675 w 648378"/>
                <a:gd name="connsiteY8" fmla="*/ 239207 h 239207"/>
                <a:gd name="connsiteX9" fmla="*/ 457200 w 648378"/>
                <a:gd name="connsiteY9" fmla="*/ 229682 h 239207"/>
                <a:gd name="connsiteX10" fmla="*/ 542925 w 648378"/>
                <a:gd name="connsiteY10" fmla="*/ 191582 h 239207"/>
                <a:gd name="connsiteX11" fmla="*/ 628650 w 648378"/>
                <a:gd name="connsiteY11" fmla="*/ 172532 h 239207"/>
                <a:gd name="connsiteX12" fmla="*/ 647700 w 648378"/>
                <a:gd name="connsiteY12" fmla="*/ 143957 h 239207"/>
                <a:gd name="connsiteX13" fmla="*/ 638175 w 648378"/>
                <a:gd name="connsiteY13" fmla="*/ 39182 h 239207"/>
                <a:gd name="connsiteX14" fmla="*/ 619125 w 648378"/>
                <a:gd name="connsiteY14" fmla="*/ 10607 h 239207"/>
                <a:gd name="connsiteX15" fmla="*/ 590550 w 648378"/>
                <a:gd name="connsiteY15" fmla="*/ 1082 h 239207"/>
                <a:gd name="connsiteX16" fmla="*/ 504825 w 648378"/>
                <a:gd name="connsiteY16" fmla="*/ 1082 h 23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378" h="239207">
                  <a:moveTo>
                    <a:pt x="504825" y="1082"/>
                  </a:moveTo>
                  <a:lnTo>
                    <a:pt x="504825" y="1082"/>
                  </a:lnTo>
                  <a:cubicBezTo>
                    <a:pt x="489190" y="2503"/>
                    <a:pt x="395931" y="5569"/>
                    <a:pt x="361950" y="20132"/>
                  </a:cubicBezTo>
                  <a:cubicBezTo>
                    <a:pt x="232699" y="75525"/>
                    <a:pt x="425207" y="8571"/>
                    <a:pt x="304800" y="48707"/>
                  </a:cubicBezTo>
                  <a:cubicBezTo>
                    <a:pt x="298450" y="58232"/>
                    <a:pt x="296379" y="73030"/>
                    <a:pt x="285750" y="77282"/>
                  </a:cubicBezTo>
                  <a:cubicBezTo>
                    <a:pt x="261983" y="86789"/>
                    <a:pt x="235091" y="85104"/>
                    <a:pt x="209550" y="86807"/>
                  </a:cubicBezTo>
                  <a:cubicBezTo>
                    <a:pt x="139783" y="91458"/>
                    <a:pt x="69850" y="93157"/>
                    <a:pt x="0" y="96332"/>
                  </a:cubicBezTo>
                  <a:cubicBezTo>
                    <a:pt x="6262" y="165217"/>
                    <a:pt x="-13551" y="195248"/>
                    <a:pt x="38100" y="229682"/>
                  </a:cubicBezTo>
                  <a:cubicBezTo>
                    <a:pt x="46454" y="235251"/>
                    <a:pt x="57150" y="236032"/>
                    <a:pt x="66675" y="239207"/>
                  </a:cubicBezTo>
                  <a:cubicBezTo>
                    <a:pt x="196850" y="236032"/>
                    <a:pt x="327251" y="237977"/>
                    <a:pt x="457200" y="229682"/>
                  </a:cubicBezTo>
                  <a:cubicBezTo>
                    <a:pt x="513540" y="226086"/>
                    <a:pt x="504295" y="210897"/>
                    <a:pt x="542925" y="191582"/>
                  </a:cubicBezTo>
                  <a:cubicBezTo>
                    <a:pt x="566373" y="179858"/>
                    <a:pt x="606700" y="176190"/>
                    <a:pt x="628650" y="172532"/>
                  </a:cubicBezTo>
                  <a:cubicBezTo>
                    <a:pt x="635000" y="163007"/>
                    <a:pt x="646884" y="155376"/>
                    <a:pt x="647700" y="143957"/>
                  </a:cubicBezTo>
                  <a:cubicBezTo>
                    <a:pt x="650199" y="108977"/>
                    <a:pt x="645523" y="73473"/>
                    <a:pt x="638175" y="39182"/>
                  </a:cubicBezTo>
                  <a:cubicBezTo>
                    <a:pt x="635776" y="27988"/>
                    <a:pt x="628064" y="17758"/>
                    <a:pt x="619125" y="10607"/>
                  </a:cubicBezTo>
                  <a:cubicBezTo>
                    <a:pt x="611285" y="4335"/>
                    <a:pt x="600561" y="1852"/>
                    <a:pt x="590550" y="1082"/>
                  </a:cubicBezTo>
                  <a:cubicBezTo>
                    <a:pt x="558894" y="-1353"/>
                    <a:pt x="519112" y="1082"/>
                    <a:pt x="504825" y="1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6381398" y="3856881"/>
              <a:ext cx="238477" cy="231900"/>
            </a:xfrm>
            <a:custGeom>
              <a:avLst/>
              <a:gdLst>
                <a:gd name="connsiteX0" fmla="*/ 143227 w 238477"/>
                <a:gd name="connsiteY0" fmla="*/ 19794 h 231900"/>
                <a:gd name="connsiteX1" fmla="*/ 143227 w 238477"/>
                <a:gd name="connsiteY1" fmla="*/ 19794 h 231900"/>
                <a:gd name="connsiteX2" fmla="*/ 67027 w 238477"/>
                <a:gd name="connsiteY2" fmla="*/ 48369 h 231900"/>
                <a:gd name="connsiteX3" fmla="*/ 38452 w 238477"/>
                <a:gd name="connsiteY3" fmla="*/ 76944 h 231900"/>
                <a:gd name="connsiteX4" fmla="*/ 9877 w 238477"/>
                <a:gd name="connsiteY4" fmla="*/ 95994 h 231900"/>
                <a:gd name="connsiteX5" fmla="*/ 352 w 238477"/>
                <a:gd name="connsiteY5" fmla="*/ 124569 h 231900"/>
                <a:gd name="connsiteX6" fmla="*/ 114652 w 238477"/>
                <a:gd name="connsiteY6" fmla="*/ 219819 h 231900"/>
                <a:gd name="connsiteX7" fmla="*/ 143227 w 238477"/>
                <a:gd name="connsiteY7" fmla="*/ 210294 h 231900"/>
                <a:gd name="connsiteX8" fmla="*/ 209902 w 238477"/>
                <a:gd name="connsiteY8" fmla="*/ 134094 h 231900"/>
                <a:gd name="connsiteX9" fmla="*/ 238477 w 238477"/>
                <a:gd name="connsiteY9" fmla="*/ 76944 h 231900"/>
                <a:gd name="connsiteX10" fmla="*/ 228952 w 238477"/>
                <a:gd name="connsiteY10" fmla="*/ 29319 h 231900"/>
                <a:gd name="connsiteX11" fmla="*/ 209902 w 238477"/>
                <a:gd name="connsiteY11" fmla="*/ 744 h 231900"/>
                <a:gd name="connsiteX12" fmla="*/ 143227 w 238477"/>
                <a:gd name="connsiteY12" fmla="*/ 19794 h 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477" h="231900">
                  <a:moveTo>
                    <a:pt x="143227" y="19794"/>
                  </a:moveTo>
                  <a:lnTo>
                    <a:pt x="143227" y="19794"/>
                  </a:lnTo>
                  <a:cubicBezTo>
                    <a:pt x="117827" y="29319"/>
                    <a:pt x="90842" y="35379"/>
                    <a:pt x="67027" y="48369"/>
                  </a:cubicBezTo>
                  <a:cubicBezTo>
                    <a:pt x="55201" y="54819"/>
                    <a:pt x="48800" y="68320"/>
                    <a:pt x="38452" y="76944"/>
                  </a:cubicBezTo>
                  <a:cubicBezTo>
                    <a:pt x="29658" y="84273"/>
                    <a:pt x="19402" y="89644"/>
                    <a:pt x="9877" y="95994"/>
                  </a:cubicBezTo>
                  <a:cubicBezTo>
                    <a:pt x="6702" y="105519"/>
                    <a:pt x="352" y="114529"/>
                    <a:pt x="352" y="124569"/>
                  </a:cubicBezTo>
                  <a:cubicBezTo>
                    <a:pt x="352" y="265424"/>
                    <a:pt x="-12348" y="231364"/>
                    <a:pt x="114652" y="219819"/>
                  </a:cubicBezTo>
                  <a:cubicBezTo>
                    <a:pt x="124177" y="216644"/>
                    <a:pt x="136127" y="217394"/>
                    <a:pt x="143227" y="210294"/>
                  </a:cubicBezTo>
                  <a:cubicBezTo>
                    <a:pt x="254352" y="99169"/>
                    <a:pt x="128939" y="188069"/>
                    <a:pt x="209902" y="134094"/>
                  </a:cubicBezTo>
                  <a:cubicBezTo>
                    <a:pt x="219534" y="119647"/>
                    <a:pt x="238477" y="96662"/>
                    <a:pt x="238477" y="76944"/>
                  </a:cubicBezTo>
                  <a:cubicBezTo>
                    <a:pt x="238477" y="60755"/>
                    <a:pt x="234636" y="44478"/>
                    <a:pt x="228952" y="29319"/>
                  </a:cubicBezTo>
                  <a:cubicBezTo>
                    <a:pt x="224932" y="18600"/>
                    <a:pt x="219718" y="6634"/>
                    <a:pt x="209902" y="744"/>
                  </a:cubicBezTo>
                  <a:cubicBezTo>
                    <a:pt x="201734" y="-4157"/>
                    <a:pt x="154340" y="16619"/>
                    <a:pt x="143227" y="197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Picture 134" descr="radon dec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1249488" cy="8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89"/>
          <a:stretch>
            <a:fillRect/>
          </a:stretch>
        </p:blipFill>
        <p:spPr bwMode="auto">
          <a:xfrm>
            <a:off x="207879" y="2225811"/>
            <a:ext cx="2821818" cy="19232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feld 37"/>
          <p:cNvSpPr txBox="1"/>
          <p:nvPr/>
        </p:nvSpPr>
        <p:spPr>
          <a:xfrm>
            <a:off x="4788024" y="604277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NEG</a:t>
            </a:r>
            <a:endParaRPr lang="en-US" sz="1600" dirty="0"/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 rot="21184548">
            <a:off x="6214601" y="1455951"/>
            <a:ext cx="2655439" cy="53292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chemeClr val="tx1"/>
                </a:solidFill>
              </a:rPr>
              <a:t>F.M. </a:t>
            </a:r>
            <a:r>
              <a:rPr lang="de-DE" sz="1400" dirty="0" err="1" smtClean="0">
                <a:solidFill>
                  <a:schemeClr val="tx1"/>
                </a:solidFill>
              </a:rPr>
              <a:t>Fränkle</a:t>
            </a:r>
            <a:r>
              <a:rPr lang="de-DE" sz="1400" dirty="0" smtClean="0">
                <a:solidFill>
                  <a:schemeClr val="tx1"/>
                </a:solidFill>
              </a:rPr>
              <a:t> et al., 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  Astropart. Phys. </a:t>
            </a:r>
            <a:r>
              <a:rPr lang="de-DE" sz="1400" b="1" dirty="0" smtClean="0">
                <a:solidFill>
                  <a:schemeClr val="tx1"/>
                </a:solidFill>
              </a:rPr>
              <a:t>35</a:t>
            </a:r>
            <a:r>
              <a:rPr lang="de-DE" sz="1400" dirty="0" smtClean="0">
                <a:solidFill>
                  <a:schemeClr val="tx1"/>
                </a:solidFill>
              </a:rPr>
              <a:t> (2011) 128</a:t>
            </a:r>
          </a:p>
        </p:txBody>
      </p:sp>
      <p:pic>
        <p:nvPicPr>
          <p:cNvPr id="40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8590" y="908720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 rot="21184548">
            <a:off x="6755951" y="2393256"/>
            <a:ext cx="1961760" cy="51204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chemeClr val="tx1"/>
                </a:solidFill>
              </a:rPr>
              <a:t>S. Mertens, 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  </a:t>
            </a:r>
            <a:r>
              <a:rPr lang="de-DE" sz="1400" dirty="0" err="1" smtClean="0">
                <a:solidFill>
                  <a:schemeClr val="tx1"/>
                </a:solidFill>
              </a:rPr>
              <a:t>PhD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thesis</a:t>
            </a:r>
            <a:r>
              <a:rPr lang="de-DE" sz="1400" dirty="0" smtClean="0">
                <a:solidFill>
                  <a:schemeClr val="tx1"/>
                </a:solidFill>
              </a:rPr>
              <a:t> KIT (2012)</a:t>
            </a:r>
          </a:p>
        </p:txBody>
      </p:sp>
      <p:pic>
        <p:nvPicPr>
          <p:cNvPr id="42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8275" y="1858819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4" name="Datumsplatzhalter 4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45" name="Fußzeilenplatzhalter 4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6125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29137" y="111328"/>
            <a:ext cx="5837615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Radon </a:t>
            </a:r>
            <a:r>
              <a:rPr lang="de-DE" sz="2800" b="1" dirty="0" err="1" smtClean="0">
                <a:solidFill>
                  <a:schemeClr val="tx2"/>
                </a:solidFill>
              </a:rPr>
              <a:t>induced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20814" y="908720"/>
            <a:ext cx="8671666" cy="4099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 algn="ctr">
              <a:lnSpc>
                <a:spcPts val="2568"/>
              </a:lnSpc>
            </a:pPr>
            <a:r>
              <a:rPr lang="de-DE" sz="2000" dirty="0" smtClean="0">
                <a:sym typeface="Wingdings"/>
              </a:rPr>
              <a:t>P</a:t>
            </a:r>
            <a:r>
              <a:rPr lang="de-DE" sz="2000" dirty="0" smtClean="0"/>
              <a:t>assive </a:t>
            </a:r>
            <a:r>
              <a:rPr lang="de-DE" sz="2000" dirty="0" err="1" smtClean="0"/>
              <a:t>background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reduction</a:t>
            </a:r>
            <a:r>
              <a:rPr lang="de-DE" sz="2000" dirty="0" smtClean="0"/>
              <a:t>: </a:t>
            </a:r>
            <a:r>
              <a:rPr lang="de-DE" sz="2000" b="1" dirty="0" smtClean="0">
                <a:solidFill>
                  <a:srgbClr val="5D43CB"/>
                </a:solidFill>
              </a:rPr>
              <a:t>LN2-cooled </a:t>
            </a:r>
            <a:r>
              <a:rPr lang="de-DE" sz="2000" b="1" dirty="0" err="1" smtClean="0">
                <a:solidFill>
                  <a:srgbClr val="5D43CB"/>
                </a:solidFill>
              </a:rPr>
              <a:t>baffles</a:t>
            </a:r>
            <a:r>
              <a:rPr lang="de-DE" sz="2000" b="1" dirty="0" smtClean="0">
                <a:solidFill>
                  <a:srgbClr val="5D43CB"/>
                </a:solidFill>
              </a:rPr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cryosorb</a:t>
            </a:r>
            <a:r>
              <a:rPr lang="de-DE" sz="2000" dirty="0" smtClean="0"/>
              <a:t> </a:t>
            </a:r>
            <a:r>
              <a:rPr lang="de-DE" sz="2000" b="1" baseline="30000" dirty="0" smtClean="0"/>
              <a:t>219</a:t>
            </a:r>
            <a:r>
              <a:rPr lang="de-DE" sz="2000" dirty="0" smtClean="0"/>
              <a:t>Rn</a:t>
            </a:r>
          </a:p>
        </p:txBody>
      </p:sp>
      <p:pic>
        <p:nvPicPr>
          <p:cNvPr id="18" name="Picture 2" descr="C:\Public Reach Out\Photos2\Hauptspektrometer\Baffle und Getter Pumpe\DSC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79" y="4264500"/>
            <a:ext cx="2821818" cy="20036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8"/>
          <p:cNvGrpSpPr>
            <a:grpSpLocks noChangeAspect="1"/>
          </p:cNvGrpSpPr>
          <p:nvPr/>
        </p:nvGrpSpPr>
        <p:grpSpPr>
          <a:xfrm>
            <a:off x="3146996" y="5095471"/>
            <a:ext cx="1662731" cy="1172702"/>
            <a:chOff x="13805968" y="14219469"/>
            <a:chExt cx="6478503" cy="4307666"/>
          </a:xfrm>
        </p:grpSpPr>
        <p:pic>
          <p:nvPicPr>
            <p:cNvPr id="20" name="Picture 2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342"/>
            <a:stretch/>
          </p:blipFill>
          <p:spPr bwMode="auto">
            <a:xfrm>
              <a:off x="13805968" y="14219469"/>
              <a:ext cx="6478503" cy="430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" name="Rechteckige Legende 20"/>
            <p:cNvSpPr/>
            <p:nvPr/>
          </p:nvSpPr>
          <p:spPr bwMode="auto">
            <a:xfrm>
              <a:off x="13805968" y="14219469"/>
              <a:ext cx="6478503" cy="4307666"/>
            </a:xfrm>
            <a:prstGeom prst="wedgeRectCallout">
              <a:avLst>
                <a:gd name="adj1" fmla="val -88762"/>
                <a:gd name="adj2" fmla="val -5363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59989"/>
              <a:endParaRPr lang="de-DE" sz="3300" dirty="0" smtClean="0"/>
            </a:p>
          </p:txBody>
        </p:sp>
      </p:grpSp>
      <p:grpSp>
        <p:nvGrpSpPr>
          <p:cNvPr id="3" name="Gruppieren 34"/>
          <p:cNvGrpSpPr/>
          <p:nvPr/>
        </p:nvGrpSpPr>
        <p:grpSpPr>
          <a:xfrm>
            <a:off x="2915816" y="1559533"/>
            <a:ext cx="2685907" cy="2445531"/>
            <a:chOff x="3641644" y="1696241"/>
            <a:chExt cx="3323810" cy="2853119"/>
          </a:xfrm>
        </p:grpSpPr>
        <p:grpSp>
          <p:nvGrpSpPr>
            <p:cNvPr id="4" name="Gruppieren 21"/>
            <p:cNvGrpSpPr/>
            <p:nvPr/>
          </p:nvGrpSpPr>
          <p:grpSpPr>
            <a:xfrm>
              <a:off x="3641644" y="1696241"/>
              <a:ext cx="3323810" cy="2853119"/>
              <a:chOff x="4505740" y="4948640"/>
              <a:chExt cx="3323810" cy="2853119"/>
            </a:xfrm>
          </p:grpSpPr>
          <p:grpSp>
            <p:nvGrpSpPr>
              <p:cNvPr id="5" name="Gruppieren 22"/>
              <p:cNvGrpSpPr>
                <a:grpSpLocks noChangeAspect="1"/>
              </p:cNvGrpSpPr>
              <p:nvPr/>
            </p:nvGrpSpPr>
            <p:grpSpPr>
              <a:xfrm>
                <a:off x="4505740" y="4948640"/>
                <a:ext cx="2951999" cy="2330294"/>
                <a:chOff x="4649738" y="5005679"/>
                <a:chExt cx="2843638" cy="2191237"/>
              </a:xfrm>
            </p:grpSpPr>
            <p:pic>
              <p:nvPicPr>
                <p:cNvPr id="2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/>
              </p:blipFill>
              <p:spPr bwMode="auto">
                <a:xfrm>
                  <a:off x="4649738" y="5005679"/>
                  <a:ext cx="2843638" cy="2191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Freihandform 29"/>
                <p:cNvSpPr/>
                <p:nvPr/>
              </p:nvSpPr>
              <p:spPr>
                <a:xfrm>
                  <a:off x="5969471" y="6705600"/>
                  <a:ext cx="898054" cy="314325"/>
                </a:xfrm>
                <a:custGeom>
                  <a:avLst/>
                  <a:gdLst>
                    <a:gd name="connsiteX0" fmla="*/ 698029 w 898054"/>
                    <a:gd name="connsiteY0" fmla="*/ 0 h 314325"/>
                    <a:gd name="connsiteX1" fmla="*/ 698029 w 898054"/>
                    <a:gd name="connsiteY1" fmla="*/ 0 h 314325"/>
                    <a:gd name="connsiteX2" fmla="*/ 612304 w 898054"/>
                    <a:gd name="connsiteY2" fmla="*/ 9525 h 314325"/>
                    <a:gd name="connsiteX3" fmla="*/ 583729 w 898054"/>
                    <a:gd name="connsiteY3" fmla="*/ 19050 h 314325"/>
                    <a:gd name="connsiteX4" fmla="*/ 440854 w 898054"/>
                    <a:gd name="connsiteY4" fmla="*/ 28575 h 314325"/>
                    <a:gd name="connsiteX5" fmla="*/ 383704 w 898054"/>
                    <a:gd name="connsiteY5" fmla="*/ 47625 h 314325"/>
                    <a:gd name="connsiteX6" fmla="*/ 164629 w 898054"/>
                    <a:gd name="connsiteY6" fmla="*/ 66675 h 314325"/>
                    <a:gd name="connsiteX7" fmla="*/ 78904 w 898054"/>
                    <a:gd name="connsiteY7" fmla="*/ 85725 h 314325"/>
                    <a:gd name="connsiteX8" fmla="*/ 21754 w 898054"/>
                    <a:gd name="connsiteY8" fmla="*/ 104775 h 314325"/>
                    <a:gd name="connsiteX9" fmla="*/ 2704 w 898054"/>
                    <a:gd name="connsiteY9" fmla="*/ 133350 h 314325"/>
                    <a:gd name="connsiteX10" fmla="*/ 12229 w 898054"/>
                    <a:gd name="connsiteY10" fmla="*/ 247650 h 314325"/>
                    <a:gd name="connsiteX11" fmla="*/ 69379 w 898054"/>
                    <a:gd name="connsiteY11" fmla="*/ 266700 h 314325"/>
                    <a:gd name="connsiteX12" fmla="*/ 97954 w 898054"/>
                    <a:gd name="connsiteY12" fmla="*/ 276225 h 314325"/>
                    <a:gd name="connsiteX13" fmla="*/ 345604 w 898054"/>
                    <a:gd name="connsiteY13" fmla="*/ 285750 h 314325"/>
                    <a:gd name="connsiteX14" fmla="*/ 526579 w 898054"/>
                    <a:gd name="connsiteY14" fmla="*/ 314325 h 314325"/>
                    <a:gd name="connsiteX15" fmla="*/ 631354 w 898054"/>
                    <a:gd name="connsiteY15" fmla="*/ 304800 h 314325"/>
                    <a:gd name="connsiteX16" fmla="*/ 717079 w 898054"/>
                    <a:gd name="connsiteY16" fmla="*/ 266700 h 314325"/>
                    <a:gd name="connsiteX17" fmla="*/ 774229 w 898054"/>
                    <a:gd name="connsiteY17" fmla="*/ 247650 h 314325"/>
                    <a:gd name="connsiteX18" fmla="*/ 831379 w 898054"/>
                    <a:gd name="connsiteY18" fmla="*/ 228600 h 314325"/>
                    <a:gd name="connsiteX19" fmla="*/ 859954 w 898054"/>
                    <a:gd name="connsiteY19" fmla="*/ 219075 h 314325"/>
                    <a:gd name="connsiteX20" fmla="*/ 888529 w 898054"/>
                    <a:gd name="connsiteY20" fmla="*/ 123825 h 314325"/>
                    <a:gd name="connsiteX21" fmla="*/ 879004 w 898054"/>
                    <a:gd name="connsiteY21" fmla="*/ 95250 h 314325"/>
                    <a:gd name="connsiteX22" fmla="*/ 821854 w 898054"/>
                    <a:gd name="connsiteY22" fmla="*/ 76200 h 314325"/>
                    <a:gd name="connsiteX23" fmla="*/ 764704 w 898054"/>
                    <a:gd name="connsiteY23" fmla="*/ 38100 h 314325"/>
                    <a:gd name="connsiteX24" fmla="*/ 707554 w 898054"/>
                    <a:gd name="connsiteY24" fmla="*/ 19050 h 314325"/>
                    <a:gd name="connsiteX25" fmla="*/ 698029 w 898054"/>
                    <a:gd name="connsiteY25" fmla="*/ 0 h 314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98054" h="314325">
                      <a:moveTo>
                        <a:pt x="698029" y="0"/>
                      </a:moveTo>
                      <a:lnTo>
                        <a:pt x="698029" y="0"/>
                      </a:lnTo>
                      <a:cubicBezTo>
                        <a:pt x="669454" y="3175"/>
                        <a:pt x="640664" y="4798"/>
                        <a:pt x="612304" y="9525"/>
                      </a:cubicBezTo>
                      <a:cubicBezTo>
                        <a:pt x="602400" y="11176"/>
                        <a:pt x="593708" y="17941"/>
                        <a:pt x="583729" y="19050"/>
                      </a:cubicBezTo>
                      <a:cubicBezTo>
                        <a:pt x="536290" y="24321"/>
                        <a:pt x="488479" y="25400"/>
                        <a:pt x="440854" y="28575"/>
                      </a:cubicBezTo>
                      <a:lnTo>
                        <a:pt x="383704" y="47625"/>
                      </a:lnTo>
                      <a:cubicBezTo>
                        <a:pt x="294812" y="77256"/>
                        <a:pt x="365157" y="56649"/>
                        <a:pt x="164629" y="66675"/>
                      </a:cubicBezTo>
                      <a:cubicBezTo>
                        <a:pt x="82873" y="93927"/>
                        <a:pt x="213011" y="52198"/>
                        <a:pt x="78904" y="85725"/>
                      </a:cubicBezTo>
                      <a:cubicBezTo>
                        <a:pt x="59423" y="90595"/>
                        <a:pt x="21754" y="104775"/>
                        <a:pt x="21754" y="104775"/>
                      </a:cubicBezTo>
                      <a:cubicBezTo>
                        <a:pt x="15404" y="114300"/>
                        <a:pt x="3465" y="121928"/>
                        <a:pt x="2704" y="133350"/>
                      </a:cubicBezTo>
                      <a:cubicBezTo>
                        <a:pt x="161" y="171497"/>
                        <a:pt x="-4869" y="213454"/>
                        <a:pt x="12229" y="247650"/>
                      </a:cubicBezTo>
                      <a:cubicBezTo>
                        <a:pt x="21209" y="265611"/>
                        <a:pt x="50329" y="260350"/>
                        <a:pt x="69379" y="266700"/>
                      </a:cubicBezTo>
                      <a:cubicBezTo>
                        <a:pt x="78904" y="269875"/>
                        <a:pt x="87921" y="275839"/>
                        <a:pt x="97954" y="276225"/>
                      </a:cubicBezTo>
                      <a:lnTo>
                        <a:pt x="345604" y="285750"/>
                      </a:lnTo>
                      <a:cubicBezTo>
                        <a:pt x="494981" y="307090"/>
                        <a:pt x="434925" y="295994"/>
                        <a:pt x="526579" y="314325"/>
                      </a:cubicBezTo>
                      <a:cubicBezTo>
                        <a:pt x="561504" y="311150"/>
                        <a:pt x="596819" y="310894"/>
                        <a:pt x="631354" y="304800"/>
                      </a:cubicBezTo>
                      <a:cubicBezTo>
                        <a:pt x="725423" y="288200"/>
                        <a:pt x="656940" y="293428"/>
                        <a:pt x="717079" y="266700"/>
                      </a:cubicBezTo>
                      <a:cubicBezTo>
                        <a:pt x="735429" y="258545"/>
                        <a:pt x="755179" y="254000"/>
                        <a:pt x="774229" y="247650"/>
                      </a:cubicBezTo>
                      <a:lnTo>
                        <a:pt x="831379" y="228600"/>
                      </a:lnTo>
                      <a:lnTo>
                        <a:pt x="859954" y="219075"/>
                      </a:lnTo>
                      <a:cubicBezTo>
                        <a:pt x="902678" y="154988"/>
                        <a:pt x="905115" y="181875"/>
                        <a:pt x="888529" y="123825"/>
                      </a:cubicBezTo>
                      <a:cubicBezTo>
                        <a:pt x="885771" y="114171"/>
                        <a:pt x="887174" y="101086"/>
                        <a:pt x="879004" y="95250"/>
                      </a:cubicBezTo>
                      <a:cubicBezTo>
                        <a:pt x="862664" y="83578"/>
                        <a:pt x="838562" y="87339"/>
                        <a:pt x="821854" y="76200"/>
                      </a:cubicBezTo>
                      <a:cubicBezTo>
                        <a:pt x="802804" y="63500"/>
                        <a:pt x="786424" y="45340"/>
                        <a:pt x="764704" y="38100"/>
                      </a:cubicBezTo>
                      <a:lnTo>
                        <a:pt x="707554" y="19050"/>
                      </a:lnTo>
                      <a:lnTo>
                        <a:pt x="69802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5899151" y="6736644"/>
                  <a:ext cx="961564" cy="4389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160"/>
                    </a:lnSpc>
                  </a:pPr>
                  <a:r>
                    <a:rPr lang="de-DE" sz="1200" dirty="0" err="1" smtClean="0"/>
                    <a:t>Auger</a:t>
                  </a:r>
                  <a:endParaRPr lang="de-DE" sz="1200" dirty="0" smtClean="0"/>
                </a:p>
                <a:p>
                  <a:pPr>
                    <a:lnSpc>
                      <a:spcPts val="1160"/>
                    </a:lnSpc>
                  </a:pPr>
                  <a:r>
                    <a:rPr lang="de-DE" sz="1200" dirty="0" err="1" smtClean="0"/>
                    <a:t>electrons</a:t>
                  </a:r>
                  <a:endParaRPr lang="de-DE" sz="1200" dirty="0" smtClean="0"/>
                </a:p>
              </p:txBody>
            </p:sp>
          </p:grpSp>
          <p:sp>
            <p:nvSpPr>
              <p:cNvPr id="24" name="Freihandform 23"/>
              <p:cNvSpPr/>
              <p:nvPr/>
            </p:nvSpPr>
            <p:spPr>
              <a:xfrm>
                <a:off x="6696075" y="5638800"/>
                <a:ext cx="1133475" cy="333375"/>
              </a:xfrm>
              <a:custGeom>
                <a:avLst/>
                <a:gdLst>
                  <a:gd name="connsiteX0" fmla="*/ 1009650 w 1133475"/>
                  <a:gd name="connsiteY0" fmla="*/ 28575 h 333375"/>
                  <a:gd name="connsiteX1" fmla="*/ 1009650 w 1133475"/>
                  <a:gd name="connsiteY1" fmla="*/ 28575 h 333375"/>
                  <a:gd name="connsiteX2" fmla="*/ 828675 w 1133475"/>
                  <a:gd name="connsiteY2" fmla="*/ 19050 h 333375"/>
                  <a:gd name="connsiteX3" fmla="*/ 800100 w 1133475"/>
                  <a:gd name="connsiteY3" fmla="*/ 9525 h 333375"/>
                  <a:gd name="connsiteX4" fmla="*/ 685800 w 1133475"/>
                  <a:gd name="connsiteY4" fmla="*/ 0 h 333375"/>
                  <a:gd name="connsiteX5" fmla="*/ 342900 w 1133475"/>
                  <a:gd name="connsiteY5" fmla="*/ 9525 h 333375"/>
                  <a:gd name="connsiteX6" fmla="*/ 295275 w 1133475"/>
                  <a:gd name="connsiteY6" fmla="*/ 19050 h 333375"/>
                  <a:gd name="connsiteX7" fmla="*/ 238125 w 1133475"/>
                  <a:gd name="connsiteY7" fmla="*/ 28575 h 333375"/>
                  <a:gd name="connsiteX8" fmla="*/ 133350 w 1133475"/>
                  <a:gd name="connsiteY8" fmla="*/ 38100 h 333375"/>
                  <a:gd name="connsiteX9" fmla="*/ 76200 w 1133475"/>
                  <a:gd name="connsiteY9" fmla="*/ 57150 h 333375"/>
                  <a:gd name="connsiteX10" fmla="*/ 47625 w 1133475"/>
                  <a:gd name="connsiteY10" fmla="*/ 66675 h 333375"/>
                  <a:gd name="connsiteX11" fmla="*/ 0 w 1133475"/>
                  <a:gd name="connsiteY11" fmla="*/ 152400 h 333375"/>
                  <a:gd name="connsiteX12" fmla="*/ 9525 w 1133475"/>
                  <a:gd name="connsiteY12" fmla="*/ 209550 h 333375"/>
                  <a:gd name="connsiteX13" fmla="*/ 66675 w 1133475"/>
                  <a:gd name="connsiteY13" fmla="*/ 247650 h 333375"/>
                  <a:gd name="connsiteX14" fmla="*/ 133350 w 1133475"/>
                  <a:gd name="connsiteY14" fmla="*/ 266700 h 333375"/>
                  <a:gd name="connsiteX15" fmla="*/ 333375 w 1133475"/>
                  <a:gd name="connsiteY15" fmla="*/ 276225 h 333375"/>
                  <a:gd name="connsiteX16" fmla="*/ 409575 w 1133475"/>
                  <a:gd name="connsiteY16" fmla="*/ 285750 h 333375"/>
                  <a:gd name="connsiteX17" fmla="*/ 476250 w 1133475"/>
                  <a:gd name="connsiteY17" fmla="*/ 304800 h 333375"/>
                  <a:gd name="connsiteX18" fmla="*/ 523875 w 1133475"/>
                  <a:gd name="connsiteY18" fmla="*/ 314325 h 333375"/>
                  <a:gd name="connsiteX19" fmla="*/ 590550 w 1133475"/>
                  <a:gd name="connsiteY19" fmla="*/ 333375 h 333375"/>
                  <a:gd name="connsiteX20" fmla="*/ 1000125 w 1133475"/>
                  <a:gd name="connsiteY20" fmla="*/ 323850 h 333375"/>
                  <a:gd name="connsiteX21" fmla="*/ 1057275 w 1133475"/>
                  <a:gd name="connsiteY21" fmla="*/ 304800 h 333375"/>
                  <a:gd name="connsiteX22" fmla="*/ 1085850 w 1133475"/>
                  <a:gd name="connsiteY22" fmla="*/ 285750 h 333375"/>
                  <a:gd name="connsiteX23" fmla="*/ 1123950 w 1133475"/>
                  <a:gd name="connsiteY23" fmla="*/ 238125 h 333375"/>
                  <a:gd name="connsiteX24" fmla="*/ 1133475 w 1133475"/>
                  <a:gd name="connsiteY24" fmla="*/ 209550 h 333375"/>
                  <a:gd name="connsiteX25" fmla="*/ 1114425 w 1133475"/>
                  <a:gd name="connsiteY25" fmla="*/ 114300 h 333375"/>
                  <a:gd name="connsiteX26" fmla="*/ 1095375 w 1133475"/>
                  <a:gd name="connsiteY26" fmla="*/ 85725 h 333375"/>
                  <a:gd name="connsiteX27" fmla="*/ 1066800 w 1133475"/>
                  <a:gd name="connsiteY27" fmla="*/ 76200 h 333375"/>
                  <a:gd name="connsiteX28" fmla="*/ 1047750 w 1133475"/>
                  <a:gd name="connsiteY28" fmla="*/ 47625 h 333375"/>
                  <a:gd name="connsiteX29" fmla="*/ 1009650 w 1133475"/>
                  <a:gd name="connsiteY29" fmla="*/ 285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33475" h="333375">
                    <a:moveTo>
                      <a:pt x="1009650" y="28575"/>
                    </a:moveTo>
                    <a:lnTo>
                      <a:pt x="1009650" y="28575"/>
                    </a:lnTo>
                    <a:cubicBezTo>
                      <a:pt x="949325" y="25400"/>
                      <a:pt x="888835" y="24519"/>
                      <a:pt x="828675" y="19050"/>
                    </a:cubicBezTo>
                    <a:cubicBezTo>
                      <a:pt x="818676" y="18141"/>
                      <a:pt x="810052" y="10852"/>
                      <a:pt x="800100" y="9525"/>
                    </a:cubicBezTo>
                    <a:cubicBezTo>
                      <a:pt x="762203" y="4472"/>
                      <a:pt x="723900" y="3175"/>
                      <a:pt x="685800" y="0"/>
                    </a:cubicBezTo>
                    <a:cubicBezTo>
                      <a:pt x="571500" y="3175"/>
                      <a:pt x="457108" y="3954"/>
                      <a:pt x="342900" y="9525"/>
                    </a:cubicBezTo>
                    <a:cubicBezTo>
                      <a:pt x="326730" y="10314"/>
                      <a:pt x="311203" y="16154"/>
                      <a:pt x="295275" y="19050"/>
                    </a:cubicBezTo>
                    <a:cubicBezTo>
                      <a:pt x="276274" y="22505"/>
                      <a:pt x="257305" y="26318"/>
                      <a:pt x="238125" y="28575"/>
                    </a:cubicBezTo>
                    <a:cubicBezTo>
                      <a:pt x="203296" y="32673"/>
                      <a:pt x="168275" y="34925"/>
                      <a:pt x="133350" y="38100"/>
                    </a:cubicBezTo>
                    <a:lnTo>
                      <a:pt x="76200" y="57150"/>
                    </a:lnTo>
                    <a:lnTo>
                      <a:pt x="47625" y="66675"/>
                    </a:lnTo>
                    <a:cubicBezTo>
                      <a:pt x="3956" y="132179"/>
                      <a:pt x="16765" y="102105"/>
                      <a:pt x="0" y="152400"/>
                    </a:cubicBezTo>
                    <a:cubicBezTo>
                      <a:pt x="3175" y="171450"/>
                      <a:pt x="-1550" y="193728"/>
                      <a:pt x="9525" y="209550"/>
                    </a:cubicBezTo>
                    <a:cubicBezTo>
                      <a:pt x="22655" y="228307"/>
                      <a:pt x="44955" y="240410"/>
                      <a:pt x="66675" y="247650"/>
                    </a:cubicBezTo>
                    <a:cubicBezTo>
                      <a:pt x="83047" y="253107"/>
                      <a:pt x="117613" y="265441"/>
                      <a:pt x="133350" y="266700"/>
                    </a:cubicBezTo>
                    <a:cubicBezTo>
                      <a:pt x="199888" y="272023"/>
                      <a:pt x="266700" y="273050"/>
                      <a:pt x="333375" y="276225"/>
                    </a:cubicBezTo>
                    <a:cubicBezTo>
                      <a:pt x="358775" y="279400"/>
                      <a:pt x="384326" y="281542"/>
                      <a:pt x="409575" y="285750"/>
                    </a:cubicBezTo>
                    <a:cubicBezTo>
                      <a:pt x="463025" y="294658"/>
                      <a:pt x="430954" y="293476"/>
                      <a:pt x="476250" y="304800"/>
                    </a:cubicBezTo>
                    <a:cubicBezTo>
                      <a:pt x="491956" y="308727"/>
                      <a:pt x="508071" y="310813"/>
                      <a:pt x="523875" y="314325"/>
                    </a:cubicBezTo>
                    <a:cubicBezTo>
                      <a:pt x="559755" y="322298"/>
                      <a:pt x="558729" y="322768"/>
                      <a:pt x="590550" y="333375"/>
                    </a:cubicBezTo>
                    <a:cubicBezTo>
                      <a:pt x="727075" y="330200"/>
                      <a:pt x="863818" y="332195"/>
                      <a:pt x="1000125" y="323850"/>
                    </a:cubicBezTo>
                    <a:cubicBezTo>
                      <a:pt x="1020168" y="322623"/>
                      <a:pt x="1040567" y="315939"/>
                      <a:pt x="1057275" y="304800"/>
                    </a:cubicBezTo>
                    <a:lnTo>
                      <a:pt x="1085850" y="285750"/>
                    </a:lnTo>
                    <a:cubicBezTo>
                      <a:pt x="1109791" y="213926"/>
                      <a:pt x="1074711" y="299673"/>
                      <a:pt x="1123950" y="238125"/>
                    </a:cubicBezTo>
                    <a:cubicBezTo>
                      <a:pt x="1130222" y="230285"/>
                      <a:pt x="1130300" y="219075"/>
                      <a:pt x="1133475" y="209550"/>
                    </a:cubicBezTo>
                    <a:cubicBezTo>
                      <a:pt x="1129965" y="184979"/>
                      <a:pt x="1127725" y="140899"/>
                      <a:pt x="1114425" y="114300"/>
                    </a:cubicBezTo>
                    <a:cubicBezTo>
                      <a:pt x="1109305" y="104061"/>
                      <a:pt x="1104314" y="92876"/>
                      <a:pt x="1095375" y="85725"/>
                    </a:cubicBezTo>
                    <a:cubicBezTo>
                      <a:pt x="1087535" y="79453"/>
                      <a:pt x="1076325" y="79375"/>
                      <a:pt x="1066800" y="76200"/>
                    </a:cubicBezTo>
                    <a:cubicBezTo>
                      <a:pt x="1060450" y="66675"/>
                      <a:pt x="1056689" y="54776"/>
                      <a:pt x="1047750" y="47625"/>
                    </a:cubicBezTo>
                    <a:cubicBezTo>
                      <a:pt x="1033334" y="36092"/>
                      <a:pt x="1016000" y="31750"/>
                      <a:pt x="1009650" y="28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6691239" y="5781342"/>
                <a:ext cx="1006696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60"/>
                  </a:lnSpc>
                </a:pPr>
                <a:r>
                  <a:rPr lang="de-DE" sz="1200" dirty="0"/>
                  <a:t>s</a:t>
                </a:r>
                <a:r>
                  <a:rPr lang="de-DE" sz="1200" dirty="0" smtClean="0"/>
                  <a:t>hake-off</a:t>
                </a:r>
              </a:p>
              <a:p>
                <a:pPr>
                  <a:lnSpc>
                    <a:spcPts val="1160"/>
                  </a:lnSpc>
                </a:pPr>
                <a:r>
                  <a:rPr lang="de-DE" sz="1200" dirty="0" err="1" smtClean="0"/>
                  <a:t>electrons</a:t>
                </a:r>
                <a:endParaRPr lang="de-DE" sz="1200" dirty="0" smtClean="0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6264000" y="6232748"/>
                <a:ext cx="1110533" cy="19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6233914" y="6232749"/>
                <a:ext cx="1145001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60"/>
                  </a:lnSpc>
                </a:pPr>
                <a:r>
                  <a:rPr lang="de-DE" sz="1200" dirty="0" err="1" smtClean="0"/>
                  <a:t>conversion</a:t>
                </a:r>
                <a:endParaRPr lang="de-DE" sz="1200" dirty="0" smtClean="0"/>
              </a:p>
              <a:p>
                <a:pPr>
                  <a:lnSpc>
                    <a:spcPts val="1160"/>
                  </a:lnSpc>
                </a:pPr>
                <a:r>
                  <a:rPr lang="de-DE" sz="1200" dirty="0" err="1" smtClean="0"/>
                  <a:t>electrons</a:t>
                </a:r>
                <a:endParaRPr lang="de-DE" sz="1200" dirty="0" smtClean="0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4742612" y="7334964"/>
                <a:ext cx="2622120" cy="466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160"/>
                  </a:lnSpc>
                </a:pPr>
                <a:r>
                  <a:rPr lang="de-DE" sz="1200" dirty="0" err="1"/>
                  <a:t>s</a:t>
                </a:r>
                <a:r>
                  <a:rPr lang="de-DE" sz="1200" dirty="0" err="1" smtClean="0"/>
                  <a:t>hell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reorganisation</a:t>
                </a:r>
                <a:r>
                  <a:rPr lang="de-DE" sz="1200" dirty="0"/>
                  <a:t> </a:t>
                </a:r>
                <a:r>
                  <a:rPr lang="de-DE" sz="1200" dirty="0" err="1" smtClean="0"/>
                  <a:t>electrons</a:t>
                </a:r>
                <a:endParaRPr lang="de-DE" sz="1200" dirty="0" smtClean="0"/>
              </a:p>
            </p:txBody>
          </p:sp>
        </p:grpSp>
        <p:sp>
          <p:nvSpPr>
            <p:cNvPr id="32" name="Freihandform 31"/>
            <p:cNvSpPr/>
            <p:nvPr/>
          </p:nvSpPr>
          <p:spPr>
            <a:xfrm>
              <a:off x="5981700" y="3780343"/>
              <a:ext cx="648378" cy="239207"/>
            </a:xfrm>
            <a:custGeom>
              <a:avLst/>
              <a:gdLst>
                <a:gd name="connsiteX0" fmla="*/ 504825 w 648378"/>
                <a:gd name="connsiteY0" fmla="*/ 1082 h 239207"/>
                <a:gd name="connsiteX1" fmla="*/ 504825 w 648378"/>
                <a:gd name="connsiteY1" fmla="*/ 1082 h 239207"/>
                <a:gd name="connsiteX2" fmla="*/ 361950 w 648378"/>
                <a:gd name="connsiteY2" fmla="*/ 20132 h 239207"/>
                <a:gd name="connsiteX3" fmla="*/ 304800 w 648378"/>
                <a:gd name="connsiteY3" fmla="*/ 48707 h 239207"/>
                <a:gd name="connsiteX4" fmla="*/ 285750 w 648378"/>
                <a:gd name="connsiteY4" fmla="*/ 77282 h 239207"/>
                <a:gd name="connsiteX5" fmla="*/ 209550 w 648378"/>
                <a:gd name="connsiteY5" fmla="*/ 86807 h 239207"/>
                <a:gd name="connsiteX6" fmla="*/ 0 w 648378"/>
                <a:gd name="connsiteY6" fmla="*/ 96332 h 239207"/>
                <a:gd name="connsiteX7" fmla="*/ 38100 w 648378"/>
                <a:gd name="connsiteY7" fmla="*/ 229682 h 239207"/>
                <a:gd name="connsiteX8" fmla="*/ 66675 w 648378"/>
                <a:gd name="connsiteY8" fmla="*/ 239207 h 239207"/>
                <a:gd name="connsiteX9" fmla="*/ 457200 w 648378"/>
                <a:gd name="connsiteY9" fmla="*/ 229682 h 239207"/>
                <a:gd name="connsiteX10" fmla="*/ 542925 w 648378"/>
                <a:gd name="connsiteY10" fmla="*/ 191582 h 239207"/>
                <a:gd name="connsiteX11" fmla="*/ 628650 w 648378"/>
                <a:gd name="connsiteY11" fmla="*/ 172532 h 239207"/>
                <a:gd name="connsiteX12" fmla="*/ 647700 w 648378"/>
                <a:gd name="connsiteY12" fmla="*/ 143957 h 239207"/>
                <a:gd name="connsiteX13" fmla="*/ 638175 w 648378"/>
                <a:gd name="connsiteY13" fmla="*/ 39182 h 239207"/>
                <a:gd name="connsiteX14" fmla="*/ 619125 w 648378"/>
                <a:gd name="connsiteY14" fmla="*/ 10607 h 239207"/>
                <a:gd name="connsiteX15" fmla="*/ 590550 w 648378"/>
                <a:gd name="connsiteY15" fmla="*/ 1082 h 239207"/>
                <a:gd name="connsiteX16" fmla="*/ 504825 w 648378"/>
                <a:gd name="connsiteY16" fmla="*/ 1082 h 23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378" h="239207">
                  <a:moveTo>
                    <a:pt x="504825" y="1082"/>
                  </a:moveTo>
                  <a:lnTo>
                    <a:pt x="504825" y="1082"/>
                  </a:lnTo>
                  <a:cubicBezTo>
                    <a:pt x="489190" y="2503"/>
                    <a:pt x="395931" y="5569"/>
                    <a:pt x="361950" y="20132"/>
                  </a:cubicBezTo>
                  <a:cubicBezTo>
                    <a:pt x="232699" y="75525"/>
                    <a:pt x="425207" y="8571"/>
                    <a:pt x="304800" y="48707"/>
                  </a:cubicBezTo>
                  <a:cubicBezTo>
                    <a:pt x="298450" y="58232"/>
                    <a:pt x="296379" y="73030"/>
                    <a:pt x="285750" y="77282"/>
                  </a:cubicBezTo>
                  <a:cubicBezTo>
                    <a:pt x="261983" y="86789"/>
                    <a:pt x="235091" y="85104"/>
                    <a:pt x="209550" y="86807"/>
                  </a:cubicBezTo>
                  <a:cubicBezTo>
                    <a:pt x="139783" y="91458"/>
                    <a:pt x="69850" y="93157"/>
                    <a:pt x="0" y="96332"/>
                  </a:cubicBezTo>
                  <a:cubicBezTo>
                    <a:pt x="6262" y="165217"/>
                    <a:pt x="-13551" y="195248"/>
                    <a:pt x="38100" y="229682"/>
                  </a:cubicBezTo>
                  <a:cubicBezTo>
                    <a:pt x="46454" y="235251"/>
                    <a:pt x="57150" y="236032"/>
                    <a:pt x="66675" y="239207"/>
                  </a:cubicBezTo>
                  <a:cubicBezTo>
                    <a:pt x="196850" y="236032"/>
                    <a:pt x="327251" y="237977"/>
                    <a:pt x="457200" y="229682"/>
                  </a:cubicBezTo>
                  <a:cubicBezTo>
                    <a:pt x="513540" y="226086"/>
                    <a:pt x="504295" y="210897"/>
                    <a:pt x="542925" y="191582"/>
                  </a:cubicBezTo>
                  <a:cubicBezTo>
                    <a:pt x="566373" y="179858"/>
                    <a:pt x="606700" y="176190"/>
                    <a:pt x="628650" y="172532"/>
                  </a:cubicBezTo>
                  <a:cubicBezTo>
                    <a:pt x="635000" y="163007"/>
                    <a:pt x="646884" y="155376"/>
                    <a:pt x="647700" y="143957"/>
                  </a:cubicBezTo>
                  <a:cubicBezTo>
                    <a:pt x="650199" y="108977"/>
                    <a:pt x="645523" y="73473"/>
                    <a:pt x="638175" y="39182"/>
                  </a:cubicBezTo>
                  <a:cubicBezTo>
                    <a:pt x="635776" y="27988"/>
                    <a:pt x="628064" y="17758"/>
                    <a:pt x="619125" y="10607"/>
                  </a:cubicBezTo>
                  <a:cubicBezTo>
                    <a:pt x="611285" y="4335"/>
                    <a:pt x="600561" y="1852"/>
                    <a:pt x="590550" y="1082"/>
                  </a:cubicBezTo>
                  <a:cubicBezTo>
                    <a:pt x="558894" y="-1353"/>
                    <a:pt x="519112" y="1082"/>
                    <a:pt x="504825" y="1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6381398" y="3856881"/>
              <a:ext cx="238477" cy="231900"/>
            </a:xfrm>
            <a:custGeom>
              <a:avLst/>
              <a:gdLst>
                <a:gd name="connsiteX0" fmla="*/ 143227 w 238477"/>
                <a:gd name="connsiteY0" fmla="*/ 19794 h 231900"/>
                <a:gd name="connsiteX1" fmla="*/ 143227 w 238477"/>
                <a:gd name="connsiteY1" fmla="*/ 19794 h 231900"/>
                <a:gd name="connsiteX2" fmla="*/ 67027 w 238477"/>
                <a:gd name="connsiteY2" fmla="*/ 48369 h 231900"/>
                <a:gd name="connsiteX3" fmla="*/ 38452 w 238477"/>
                <a:gd name="connsiteY3" fmla="*/ 76944 h 231900"/>
                <a:gd name="connsiteX4" fmla="*/ 9877 w 238477"/>
                <a:gd name="connsiteY4" fmla="*/ 95994 h 231900"/>
                <a:gd name="connsiteX5" fmla="*/ 352 w 238477"/>
                <a:gd name="connsiteY5" fmla="*/ 124569 h 231900"/>
                <a:gd name="connsiteX6" fmla="*/ 114652 w 238477"/>
                <a:gd name="connsiteY6" fmla="*/ 219819 h 231900"/>
                <a:gd name="connsiteX7" fmla="*/ 143227 w 238477"/>
                <a:gd name="connsiteY7" fmla="*/ 210294 h 231900"/>
                <a:gd name="connsiteX8" fmla="*/ 209902 w 238477"/>
                <a:gd name="connsiteY8" fmla="*/ 134094 h 231900"/>
                <a:gd name="connsiteX9" fmla="*/ 238477 w 238477"/>
                <a:gd name="connsiteY9" fmla="*/ 76944 h 231900"/>
                <a:gd name="connsiteX10" fmla="*/ 228952 w 238477"/>
                <a:gd name="connsiteY10" fmla="*/ 29319 h 231900"/>
                <a:gd name="connsiteX11" fmla="*/ 209902 w 238477"/>
                <a:gd name="connsiteY11" fmla="*/ 744 h 231900"/>
                <a:gd name="connsiteX12" fmla="*/ 143227 w 238477"/>
                <a:gd name="connsiteY12" fmla="*/ 19794 h 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477" h="231900">
                  <a:moveTo>
                    <a:pt x="143227" y="19794"/>
                  </a:moveTo>
                  <a:lnTo>
                    <a:pt x="143227" y="19794"/>
                  </a:lnTo>
                  <a:cubicBezTo>
                    <a:pt x="117827" y="29319"/>
                    <a:pt x="90842" y="35379"/>
                    <a:pt x="67027" y="48369"/>
                  </a:cubicBezTo>
                  <a:cubicBezTo>
                    <a:pt x="55201" y="54819"/>
                    <a:pt x="48800" y="68320"/>
                    <a:pt x="38452" y="76944"/>
                  </a:cubicBezTo>
                  <a:cubicBezTo>
                    <a:pt x="29658" y="84273"/>
                    <a:pt x="19402" y="89644"/>
                    <a:pt x="9877" y="95994"/>
                  </a:cubicBezTo>
                  <a:cubicBezTo>
                    <a:pt x="6702" y="105519"/>
                    <a:pt x="352" y="114529"/>
                    <a:pt x="352" y="124569"/>
                  </a:cubicBezTo>
                  <a:cubicBezTo>
                    <a:pt x="352" y="265424"/>
                    <a:pt x="-12348" y="231364"/>
                    <a:pt x="114652" y="219819"/>
                  </a:cubicBezTo>
                  <a:cubicBezTo>
                    <a:pt x="124177" y="216644"/>
                    <a:pt x="136127" y="217394"/>
                    <a:pt x="143227" y="210294"/>
                  </a:cubicBezTo>
                  <a:cubicBezTo>
                    <a:pt x="254352" y="99169"/>
                    <a:pt x="128939" y="188069"/>
                    <a:pt x="209902" y="134094"/>
                  </a:cubicBezTo>
                  <a:cubicBezTo>
                    <a:pt x="219534" y="119647"/>
                    <a:pt x="238477" y="96662"/>
                    <a:pt x="238477" y="76944"/>
                  </a:cubicBezTo>
                  <a:cubicBezTo>
                    <a:pt x="238477" y="60755"/>
                    <a:pt x="234636" y="44478"/>
                    <a:pt x="228952" y="29319"/>
                  </a:cubicBezTo>
                  <a:cubicBezTo>
                    <a:pt x="224932" y="18600"/>
                    <a:pt x="219718" y="6634"/>
                    <a:pt x="209902" y="744"/>
                  </a:cubicBezTo>
                  <a:cubicBezTo>
                    <a:pt x="201734" y="-4157"/>
                    <a:pt x="154340" y="16619"/>
                    <a:pt x="143227" y="197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89"/>
          <a:stretch>
            <a:fillRect/>
          </a:stretch>
        </p:blipFill>
        <p:spPr bwMode="auto">
          <a:xfrm>
            <a:off x="207879" y="2225811"/>
            <a:ext cx="2821818" cy="19232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feld 37"/>
          <p:cNvSpPr txBox="1"/>
          <p:nvPr/>
        </p:nvSpPr>
        <p:spPr>
          <a:xfrm>
            <a:off x="4788024" y="604277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NEG</a:t>
            </a:r>
            <a:endParaRPr lang="en-US" sz="1600" dirty="0"/>
          </a:p>
        </p:txBody>
      </p:sp>
      <p:grpSp>
        <p:nvGrpSpPr>
          <p:cNvPr id="39" name="Gruppieren 35"/>
          <p:cNvGrpSpPr/>
          <p:nvPr/>
        </p:nvGrpSpPr>
        <p:grpSpPr>
          <a:xfrm>
            <a:off x="5809784" y="1412776"/>
            <a:ext cx="3115930" cy="4859755"/>
            <a:chOff x="7242026" y="1656000"/>
            <a:chExt cx="3855963" cy="56697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" name="Picture 131" descr="U:\Eigene Dateien\Daten\Katrin\Meeting\Collaboration Meetings\21 KIT 10. bis 14.9.2011\Spektrometer\Baffle\P102071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2026" y="4432548"/>
              <a:ext cx="3855963" cy="289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32" descr="U:\Eigene Dateien\Daten\Katrin\Meeting\Collaboration Meetings\21 KIT 10. bis 14.9.2011\Spektrometer\Baffle\P102067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242026" y="1656000"/>
              <a:ext cx="3830042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Datumsplatzhalter 4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44" name="Fußzeilenplatzhalter 4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6125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985"/>
          <a:stretch/>
        </p:blipFill>
        <p:spPr>
          <a:xfrm>
            <a:off x="4210280" y="3145721"/>
            <a:ext cx="4842218" cy="31744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91858" y="4998857"/>
            <a:ext cx="378182" cy="1203429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7544" y="4827126"/>
            <a:ext cx="2453238" cy="14101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 marL="266700" indent="-266700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ECR </a:t>
            </a: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technique</a:t>
            </a:r>
            <a:r>
              <a:rPr lang="de-DE" sz="2000" dirty="0" smtClean="0">
                <a:sym typeface="Wingdings"/>
              </a:rPr>
              <a:t>:</a:t>
            </a:r>
          </a:p>
          <a:p>
            <a:pPr>
              <a:lnSpc>
                <a:spcPts val="2568"/>
              </a:lnSpc>
            </a:pPr>
            <a:r>
              <a:rPr lang="de-DE" sz="2000" dirty="0" smtClean="0"/>
              <a:t>    </a:t>
            </a:r>
            <a:r>
              <a:rPr lang="de-DE" dirty="0" err="1" smtClean="0"/>
              <a:t>stochastic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RF </a:t>
            </a:r>
            <a:r>
              <a:rPr lang="de-DE" dirty="0" err="1" smtClean="0"/>
              <a:t>pulses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5D43CB"/>
                </a:solidFill>
                <a:latin typeface="Symbol" pitchFamily="18" charset="2"/>
              </a:rPr>
              <a:t>w</a:t>
            </a:r>
            <a:r>
              <a:rPr lang="de-DE" b="1" baseline="-25000" dirty="0" err="1" smtClean="0">
                <a:solidFill>
                  <a:srgbClr val="5D43CB"/>
                </a:solidFill>
              </a:rPr>
              <a:t>RF</a:t>
            </a:r>
            <a:r>
              <a:rPr lang="de-DE" dirty="0" smtClean="0">
                <a:solidFill>
                  <a:srgbClr val="5D43CB"/>
                </a:solidFill>
              </a:rPr>
              <a:t> = </a:t>
            </a:r>
            <a:r>
              <a:rPr lang="de-DE" b="1" dirty="0" err="1" smtClean="0">
                <a:solidFill>
                  <a:srgbClr val="5D43CB"/>
                </a:solidFill>
                <a:latin typeface="Symbol" pitchFamily="18" charset="2"/>
              </a:rPr>
              <a:t>w</a:t>
            </a:r>
            <a:r>
              <a:rPr lang="de-DE" b="1" baseline="-25000" dirty="0" err="1" smtClean="0">
                <a:solidFill>
                  <a:srgbClr val="5D43CB"/>
                </a:solidFill>
              </a:rPr>
              <a:t>cycl</a:t>
            </a:r>
            <a:endParaRPr lang="de-DE" b="1" baseline="-25000" dirty="0" smtClean="0">
              <a:solidFill>
                <a:srgbClr val="5D43CB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0888" y="1577722"/>
            <a:ext cx="4509091" cy="32091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99025" y="2472579"/>
            <a:ext cx="640000" cy="141942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596383" y="2200965"/>
            <a:ext cx="730059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1400" dirty="0"/>
              <a:t>t</a:t>
            </a:r>
            <a:r>
              <a:rPr lang="de-DE" sz="1400" dirty="0" smtClean="0"/>
              <a:t>ime [s]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4546" y="908720"/>
            <a:ext cx="8789942" cy="4099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b="1" baseline="30000" dirty="0" smtClean="0">
                <a:sym typeface="Wingdings"/>
              </a:rPr>
              <a:t>219,220</a:t>
            </a:r>
            <a:r>
              <a:rPr lang="de-DE" sz="2000" dirty="0" smtClean="0">
                <a:sym typeface="Wingdings"/>
              </a:rPr>
              <a:t>Rn </a:t>
            </a:r>
            <a:r>
              <a:rPr lang="de-DE" sz="2000" dirty="0" err="1" smtClean="0">
                <a:sym typeface="Wingdings"/>
              </a:rPr>
              <a:t>emanation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from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bulk</a:t>
            </a:r>
            <a:r>
              <a:rPr lang="de-DE" sz="2000" dirty="0" smtClean="0">
                <a:sym typeface="Wingdings"/>
              </a:rPr>
              <a:t> material of </a:t>
            </a:r>
            <a:r>
              <a:rPr lang="de-DE" sz="2000" dirty="0" err="1" smtClean="0">
                <a:sym typeface="Wingdings"/>
              </a:rPr>
              <a:t>vessel</a:t>
            </a:r>
            <a:r>
              <a:rPr lang="de-DE" sz="2000" dirty="0" smtClean="0">
                <a:sym typeface="Wingdings"/>
              </a:rPr>
              <a:t>: </a:t>
            </a:r>
            <a:r>
              <a:rPr lang="de-DE" sz="2000" dirty="0" err="1" smtClean="0">
                <a:sym typeface="Wingdings"/>
              </a:rPr>
              <a:t>need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active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bg-suppression</a:t>
            </a:r>
            <a:endParaRPr lang="de-DE" sz="2000" dirty="0" smtClean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77464" y="1412776"/>
            <a:ext cx="3696549" cy="14101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 marL="266700" indent="-266700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stored</a:t>
            </a: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 multi-keV </a:t>
            </a: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electrons</a:t>
            </a:r>
            <a:r>
              <a:rPr lang="de-DE" sz="2000" dirty="0" smtClean="0">
                <a:solidFill>
                  <a:srgbClr val="5D43CB"/>
                </a:solidFill>
                <a:sym typeface="Wingdings"/>
              </a:rPr>
              <a:t>:</a:t>
            </a:r>
          </a:p>
          <a:p>
            <a:pPr>
              <a:lnSpc>
                <a:spcPts val="2568"/>
              </a:lnSpc>
            </a:pPr>
            <a:r>
              <a:rPr lang="de-DE" sz="2000" dirty="0" smtClean="0">
                <a:sym typeface="Wingdings"/>
              </a:rPr>
              <a:t>    </a:t>
            </a:r>
            <a:r>
              <a:rPr lang="de-DE" dirty="0" smtClean="0">
                <a:sym typeface="Wingdings"/>
              </a:rPr>
              <a:t>rapid </a:t>
            </a:r>
            <a:r>
              <a:rPr lang="de-DE" dirty="0" err="1" smtClean="0">
                <a:sym typeface="Wingdings"/>
              </a:rPr>
              <a:t>cyclotron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motion</a:t>
            </a:r>
            <a:endParaRPr lang="de-DE" dirty="0" smtClean="0">
              <a:sym typeface="Wingdings"/>
            </a:endParaRPr>
          </a:p>
          <a:p>
            <a:pPr>
              <a:lnSpc>
                <a:spcPts val="2568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intermediate axial </a:t>
            </a:r>
            <a:r>
              <a:rPr lang="de-DE" dirty="0" err="1" smtClean="0">
                <a:sym typeface="Wingdings"/>
              </a:rPr>
              <a:t>oscillation</a:t>
            </a:r>
            <a:endParaRPr lang="de-DE" dirty="0" smtClean="0">
              <a:sym typeface="Wingdings"/>
            </a:endParaRPr>
          </a:p>
          <a:p>
            <a:pPr>
              <a:lnSpc>
                <a:spcPts val="2568"/>
              </a:lnSpc>
            </a:pPr>
            <a:r>
              <a:rPr lang="de-DE" dirty="0" smtClean="0"/>
              <a:t>   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magnetron</a:t>
            </a:r>
            <a:r>
              <a:rPr lang="de-DE" dirty="0" smtClean="0"/>
              <a:t> </a:t>
            </a:r>
            <a:r>
              <a:rPr lang="de-DE" dirty="0" err="1" smtClean="0"/>
              <a:t>drift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3242156" y="4711720"/>
            <a:ext cx="1068293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400" dirty="0" err="1" smtClean="0"/>
              <a:t>energy</a:t>
            </a:r>
            <a:r>
              <a:rPr lang="de-DE" sz="1400" dirty="0" smtClean="0"/>
              <a:t> [eV]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114172"/>
            <a:ext cx="677371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KASSIOPEIA: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reduction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95936" y="5373216"/>
            <a:ext cx="122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5D4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lectron</a:t>
            </a:r>
          </a:p>
          <a:p>
            <a:r>
              <a:rPr lang="en-US" sz="1600" b="1" dirty="0" smtClean="0">
                <a:solidFill>
                  <a:srgbClr val="5D4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yclotron</a:t>
            </a:r>
          </a:p>
          <a:p>
            <a:r>
              <a:rPr lang="en-US" sz="1600" b="1" dirty="0" smtClean="0">
                <a:solidFill>
                  <a:srgbClr val="5D4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esonance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 rot="21184548">
            <a:off x="7260828" y="6001521"/>
            <a:ext cx="1736943" cy="51204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chemeClr val="tx1"/>
                </a:solidFill>
              </a:rPr>
              <a:t>S. Mertens, et al., 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  arXiv:1205.3729v2</a:t>
            </a:r>
          </a:p>
        </p:txBody>
      </p:sp>
      <p:pic>
        <p:nvPicPr>
          <p:cNvPr id="18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0853" y="5445224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1" name="Datumsplatzhalt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2231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16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985"/>
          <a:stretch/>
        </p:blipFill>
        <p:spPr>
          <a:xfrm>
            <a:off x="4210280" y="3145721"/>
            <a:ext cx="4842218" cy="31744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91858" y="4998857"/>
            <a:ext cx="378182" cy="1203429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7544" y="4827126"/>
            <a:ext cx="2453238" cy="14101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 marL="266700" indent="-266700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ECR </a:t>
            </a: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technique</a:t>
            </a:r>
            <a:r>
              <a:rPr lang="de-DE" sz="2000" dirty="0" smtClean="0">
                <a:sym typeface="Wingdings"/>
              </a:rPr>
              <a:t>:</a:t>
            </a:r>
          </a:p>
          <a:p>
            <a:pPr>
              <a:lnSpc>
                <a:spcPts val="2568"/>
              </a:lnSpc>
            </a:pPr>
            <a:r>
              <a:rPr lang="de-DE" sz="2000" dirty="0" smtClean="0"/>
              <a:t>    </a:t>
            </a:r>
            <a:r>
              <a:rPr lang="de-DE" dirty="0" err="1" smtClean="0"/>
              <a:t>stochastic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RF </a:t>
            </a:r>
            <a:r>
              <a:rPr lang="de-DE" dirty="0" err="1" smtClean="0"/>
              <a:t>pulses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5D43CB"/>
                </a:solidFill>
                <a:latin typeface="Symbol" pitchFamily="18" charset="2"/>
              </a:rPr>
              <a:t>w</a:t>
            </a:r>
            <a:r>
              <a:rPr lang="de-DE" b="1" baseline="-25000" dirty="0" err="1" smtClean="0">
                <a:solidFill>
                  <a:srgbClr val="5D43CB"/>
                </a:solidFill>
              </a:rPr>
              <a:t>RF</a:t>
            </a:r>
            <a:r>
              <a:rPr lang="de-DE" dirty="0" smtClean="0">
                <a:solidFill>
                  <a:srgbClr val="5D43CB"/>
                </a:solidFill>
              </a:rPr>
              <a:t> = </a:t>
            </a:r>
            <a:r>
              <a:rPr lang="de-DE" b="1" dirty="0" err="1" smtClean="0">
                <a:solidFill>
                  <a:srgbClr val="5D43CB"/>
                </a:solidFill>
                <a:latin typeface="Symbol" pitchFamily="18" charset="2"/>
              </a:rPr>
              <a:t>w</a:t>
            </a:r>
            <a:r>
              <a:rPr lang="de-DE" b="1" baseline="-25000" dirty="0" err="1" smtClean="0">
                <a:solidFill>
                  <a:srgbClr val="5D43CB"/>
                </a:solidFill>
              </a:rPr>
              <a:t>cycl</a:t>
            </a:r>
            <a:endParaRPr lang="de-DE" b="1" baseline="-25000" dirty="0" smtClean="0">
              <a:solidFill>
                <a:srgbClr val="5D43CB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4546" y="908720"/>
            <a:ext cx="8789942" cy="4099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dirty="0" smtClean="0">
                <a:sym typeface="Wingdings"/>
              </a:rPr>
              <a:t>ECR-</a:t>
            </a:r>
            <a:r>
              <a:rPr lang="de-DE" sz="2000" dirty="0" err="1" smtClean="0">
                <a:sym typeface="Wingdings"/>
              </a:rPr>
              <a:t>tests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at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pre-spectrometer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very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successful</a:t>
            </a:r>
            <a:r>
              <a:rPr lang="de-DE" sz="2000" dirty="0" smtClean="0">
                <a:sym typeface="Wingdings"/>
              </a:rPr>
              <a:t>: </a:t>
            </a:r>
            <a:r>
              <a:rPr lang="de-DE" sz="2000" dirty="0" err="1" smtClean="0">
                <a:sym typeface="Wingdings"/>
              </a:rPr>
              <a:t>promise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of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low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background</a:t>
            </a:r>
            <a:r>
              <a:rPr lang="de-DE" sz="2000" dirty="0" smtClean="0">
                <a:sym typeface="Wingdings"/>
              </a:rPr>
              <a:t> !</a:t>
            </a:r>
            <a:endParaRPr lang="de-DE" sz="2000" dirty="0" smtClean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77464" y="1412776"/>
            <a:ext cx="3696549" cy="141018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>
            <a:spAutoFit/>
          </a:bodyPr>
          <a:lstStyle/>
          <a:p>
            <a:pPr marL="266700" indent="-266700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stored</a:t>
            </a:r>
            <a:r>
              <a:rPr lang="de-DE" sz="2000" b="1" dirty="0" smtClean="0">
                <a:solidFill>
                  <a:srgbClr val="5D43CB"/>
                </a:solidFill>
                <a:sym typeface="Wingdings"/>
              </a:rPr>
              <a:t> multi-keV </a:t>
            </a:r>
            <a:r>
              <a:rPr lang="de-DE" sz="2000" b="1" dirty="0" err="1" smtClean="0">
                <a:solidFill>
                  <a:srgbClr val="5D43CB"/>
                </a:solidFill>
                <a:sym typeface="Wingdings"/>
              </a:rPr>
              <a:t>electrons</a:t>
            </a:r>
            <a:r>
              <a:rPr lang="de-DE" sz="2000" dirty="0" smtClean="0">
                <a:solidFill>
                  <a:srgbClr val="5D43CB"/>
                </a:solidFill>
                <a:sym typeface="Wingdings"/>
              </a:rPr>
              <a:t>:</a:t>
            </a:r>
          </a:p>
          <a:p>
            <a:pPr>
              <a:lnSpc>
                <a:spcPts val="2568"/>
              </a:lnSpc>
            </a:pPr>
            <a:r>
              <a:rPr lang="de-DE" sz="2000" dirty="0" smtClean="0">
                <a:sym typeface="Wingdings"/>
              </a:rPr>
              <a:t>    </a:t>
            </a:r>
            <a:r>
              <a:rPr lang="de-DE" dirty="0" smtClean="0">
                <a:sym typeface="Wingdings"/>
              </a:rPr>
              <a:t>rapid </a:t>
            </a:r>
            <a:r>
              <a:rPr lang="de-DE" dirty="0" err="1" smtClean="0">
                <a:sym typeface="Wingdings"/>
              </a:rPr>
              <a:t>cyclotron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motion</a:t>
            </a:r>
            <a:endParaRPr lang="de-DE" dirty="0" smtClean="0">
              <a:sym typeface="Wingdings"/>
            </a:endParaRPr>
          </a:p>
          <a:p>
            <a:pPr>
              <a:lnSpc>
                <a:spcPts val="2568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intermediate axial </a:t>
            </a:r>
            <a:r>
              <a:rPr lang="de-DE" dirty="0" err="1" smtClean="0">
                <a:sym typeface="Wingdings"/>
              </a:rPr>
              <a:t>oscillation</a:t>
            </a:r>
            <a:endParaRPr lang="de-DE" dirty="0" smtClean="0">
              <a:sym typeface="Wingdings"/>
            </a:endParaRPr>
          </a:p>
          <a:p>
            <a:pPr>
              <a:lnSpc>
                <a:spcPts val="2568"/>
              </a:lnSpc>
            </a:pPr>
            <a:r>
              <a:rPr lang="de-DE" dirty="0" smtClean="0"/>
              <a:t>   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magnetron</a:t>
            </a:r>
            <a:r>
              <a:rPr lang="de-DE" dirty="0" smtClean="0"/>
              <a:t> </a:t>
            </a:r>
            <a:r>
              <a:rPr lang="de-DE" dirty="0" err="1" smtClean="0"/>
              <a:t>drift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3242156" y="4711720"/>
            <a:ext cx="1068293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400" dirty="0" err="1" smtClean="0"/>
              <a:t>energy</a:t>
            </a:r>
            <a:r>
              <a:rPr lang="de-DE" sz="1400" dirty="0" smtClean="0"/>
              <a:t> [eV]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4545" y="114172"/>
            <a:ext cx="6773719" cy="6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0" tIns="37869" rIns="75740" bIns="37869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KASSIOPEIA: </a:t>
            </a:r>
            <a:r>
              <a:rPr lang="de-DE" sz="2800" b="1" dirty="0" err="1" smtClean="0">
                <a:solidFill>
                  <a:schemeClr val="tx2"/>
                </a:solidFill>
              </a:rPr>
              <a:t>background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reduction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95936" y="5373216"/>
            <a:ext cx="122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5D43CB"/>
                </a:solidFill>
              </a:rPr>
              <a:t>E</a:t>
            </a:r>
            <a:r>
              <a:rPr lang="en-US" sz="1600" dirty="0" smtClean="0"/>
              <a:t>lectron</a:t>
            </a:r>
          </a:p>
          <a:p>
            <a:r>
              <a:rPr lang="en-US" sz="1600" b="1" dirty="0" smtClean="0">
                <a:solidFill>
                  <a:srgbClr val="5D43CB"/>
                </a:solidFill>
              </a:rPr>
              <a:t>C</a:t>
            </a:r>
            <a:r>
              <a:rPr lang="en-US" sz="1600" dirty="0" smtClean="0"/>
              <a:t>yclotron</a:t>
            </a:r>
          </a:p>
          <a:p>
            <a:r>
              <a:rPr lang="en-US" sz="1600" b="1" dirty="0" smtClean="0">
                <a:solidFill>
                  <a:srgbClr val="5D43CB"/>
                </a:solidFill>
              </a:rPr>
              <a:t>R</a:t>
            </a:r>
            <a:r>
              <a:rPr lang="en-US" sz="1600" dirty="0" smtClean="0"/>
              <a:t>esonance</a:t>
            </a:r>
            <a:endParaRPr lang="en-US" sz="16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" t="8658" r="8496" b="-309"/>
          <a:stretch/>
        </p:blipFill>
        <p:spPr>
          <a:xfrm>
            <a:off x="441149" y="1453923"/>
            <a:ext cx="4654545" cy="2931429"/>
          </a:xfrm>
          <a:prstGeom prst="rect">
            <a:avLst/>
          </a:prstGeom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 rot="21184548">
            <a:off x="7260828" y="6001521"/>
            <a:ext cx="1736943" cy="51204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>
                <a:solidFill>
                  <a:schemeClr val="tx1"/>
                </a:solidFill>
              </a:rPr>
              <a:t>S. Mertens, et al., 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  arXiv:1205.3729v2</a:t>
            </a:r>
          </a:p>
        </p:txBody>
      </p:sp>
      <p:pic>
        <p:nvPicPr>
          <p:cNvPr id="19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0853" y="5445224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Datumsplatzhalt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2231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251520" y="1916832"/>
            <a:ext cx="5999584" cy="131636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74638" indent="-274638" defTabSz="449263" hangingPunct="0">
              <a:lnSpc>
                <a:spcPct val="105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segmented Si-PIN diode </a:t>
            </a:r>
            <a:r>
              <a:rPr lang="en-GB" b="1" dirty="0" smtClean="0">
                <a:solidFill>
                  <a:srgbClr val="5D43CB"/>
                </a:solidFill>
                <a:latin typeface="Arial" charset="0"/>
              </a:rPr>
              <a:t>(148 pixel)</a:t>
            </a:r>
          </a:p>
          <a:p>
            <a:pPr marL="274638" indent="-274638" defTabSz="449263" hangingPunct="0">
              <a:lnSpc>
                <a:spcPct val="105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detection of transmitted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β decay electrons</a:t>
            </a: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b="1" dirty="0">
                <a:solidFill>
                  <a:srgbClr val="5D43CB"/>
                </a:solidFill>
                <a:latin typeface="Arial" charset="0"/>
              </a:rPr>
              <a:t>(</a:t>
            </a:r>
            <a:r>
              <a:rPr lang="en-GB" b="1" dirty="0" err="1">
                <a:solidFill>
                  <a:srgbClr val="5D43CB"/>
                </a:solidFill>
                <a:latin typeface="Arial" charset="0"/>
              </a:rPr>
              <a:t>mHz</a:t>
            </a:r>
            <a:r>
              <a:rPr lang="en-GB" b="1" dirty="0" smtClean="0">
                <a:solidFill>
                  <a:srgbClr val="5D43CB"/>
                </a:solidFill>
                <a:latin typeface="Arial" charset="0"/>
              </a:rPr>
              <a:t> to </a:t>
            </a:r>
            <a:r>
              <a:rPr lang="en-GB" b="1" dirty="0">
                <a:solidFill>
                  <a:srgbClr val="5D43CB"/>
                </a:solidFill>
                <a:latin typeface="Arial" charset="0"/>
              </a:rPr>
              <a:t>kHz)</a:t>
            </a:r>
            <a:endParaRPr lang="en-GB" b="1" dirty="0" smtClean="0">
              <a:solidFill>
                <a:srgbClr val="5D43CB"/>
              </a:solidFill>
              <a:latin typeface="Arial" charset="0"/>
            </a:endParaRPr>
          </a:p>
          <a:p>
            <a:pPr marL="274638" indent="-274638" defTabSz="449263" hangingPunct="0">
              <a:lnSpc>
                <a:spcPct val="105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b="1" dirty="0" smtClean="0">
                <a:solidFill>
                  <a:srgbClr val="5D43CB"/>
                </a:solidFill>
                <a:latin typeface="Arial" charset="0"/>
              </a:rPr>
              <a:t>low background </a:t>
            </a: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for T</a:t>
            </a:r>
            <a:r>
              <a:rPr lang="en-GB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 endpoint investigation</a:t>
            </a:r>
          </a:p>
          <a:p>
            <a:pPr marL="274638" indent="-274638" defTabSz="449263" hangingPunct="0">
              <a:lnSpc>
                <a:spcPct val="105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</a:rPr>
              <a:t>high energy resolution </a:t>
            </a:r>
            <a:r>
              <a:rPr lang="en-GB" b="1" dirty="0">
                <a:solidFill>
                  <a:srgbClr val="5D43CB"/>
                </a:solidFill>
                <a:latin typeface="Arial" charset="0"/>
                <a:ea typeface="Arial" charset="0"/>
                <a:cs typeface="Arial" charset="0"/>
              </a:rPr>
              <a:t>ΔE</a:t>
            </a:r>
            <a:r>
              <a:rPr lang="en-GB" b="1" dirty="0" smtClean="0">
                <a:solidFill>
                  <a:srgbClr val="5D43CB"/>
                </a:solidFill>
                <a:latin typeface="Arial" charset="0"/>
                <a:ea typeface="Arial" charset="0"/>
                <a:cs typeface="Arial" charset="0"/>
              </a:rPr>
              <a:t> ≈ </a:t>
            </a:r>
            <a:r>
              <a:rPr lang="en-GB" b="1" dirty="0">
                <a:solidFill>
                  <a:srgbClr val="5D43CB"/>
                </a:solidFill>
                <a:latin typeface="Arial" charset="0"/>
              </a:rPr>
              <a:t>1 </a:t>
            </a:r>
            <a:r>
              <a:rPr lang="en-GB" b="1" dirty="0" err="1" smtClean="0">
                <a:solidFill>
                  <a:srgbClr val="5D43CB"/>
                </a:solidFill>
                <a:latin typeface="Arial" charset="0"/>
              </a:rPr>
              <a:t>keV</a:t>
            </a:r>
            <a:endParaRPr lang="en-GB" b="1" dirty="0" smtClean="0">
              <a:solidFill>
                <a:srgbClr val="5D43CB"/>
              </a:solidFill>
              <a:latin typeface="Arial" charset="0"/>
            </a:endParaRPr>
          </a:p>
        </p:txBody>
      </p:sp>
      <p:pic>
        <p:nvPicPr>
          <p:cNvPr id="19" name="Picture 121" descr="Katrin_10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700276"/>
            <a:ext cx="6120680" cy="1288564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3002891" y="219704"/>
            <a:ext cx="2546366" cy="514643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Gill Sans"/>
              </a:rPr>
              <a:t>Main Detector</a:t>
            </a:r>
            <a:endParaRPr lang="en-GB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cs typeface="Gill Sans"/>
            </a:endParaRPr>
          </a:p>
        </p:txBody>
      </p:sp>
      <p:pic>
        <p:nvPicPr>
          <p:cNvPr id="11" name="Picture 62"/>
          <p:cNvPicPr>
            <a:picLocks noChangeAspect="1" noChangeArrowheads="1"/>
          </p:cNvPicPr>
          <p:nvPr/>
        </p:nvPicPr>
        <p:blipFill>
          <a:blip r:embed="rId3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323528" y="120400"/>
            <a:ext cx="1613014" cy="1584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4" name="Gerade Verbindung 13"/>
          <p:cNvCxnSpPr>
            <a:cxnSpLocks noChangeShapeType="1"/>
          </p:cNvCxnSpPr>
          <p:nvPr/>
        </p:nvCxnSpPr>
        <p:spPr bwMode="auto">
          <a:xfrm flipH="1">
            <a:off x="4800600" y="1484784"/>
            <a:ext cx="3443808" cy="2706216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15" name="Gerade Verbindung 14"/>
          <p:cNvCxnSpPr>
            <a:cxnSpLocks noChangeShapeType="1"/>
          </p:cNvCxnSpPr>
          <p:nvPr/>
        </p:nvCxnSpPr>
        <p:spPr bwMode="auto">
          <a:xfrm flipH="1">
            <a:off x="7943207" y="1484786"/>
            <a:ext cx="949273" cy="337060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23" name="Bild 5" descr="IMG_04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4121473"/>
            <a:ext cx="3096343" cy="204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840" y="2514600"/>
            <a:ext cx="5464861" cy="372201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79512" y="3717032"/>
            <a:ext cx="1727909" cy="646331"/>
          </a:xfrm>
          <a:prstGeom prst="rect">
            <a:avLst/>
          </a:prstGeom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commissioning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at  KIT in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47521" y="92571"/>
            <a:ext cx="4684519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KATRIN </a:t>
            </a:r>
            <a:r>
              <a:rPr lang="de-DE" sz="28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sensitivity</a:t>
            </a:r>
            <a:endParaRPr lang="de-DE" sz="2800" b="1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07876" y="898433"/>
            <a:ext cx="4713253" cy="2967012"/>
            <a:chOff x="257247" y="1048172"/>
            <a:chExt cx="5832650" cy="3461514"/>
          </a:xfrm>
        </p:grpSpPr>
        <p:sp>
          <p:nvSpPr>
            <p:cNvPr id="27" name="Rechteck 26"/>
            <p:cNvSpPr/>
            <p:nvPr/>
          </p:nvSpPr>
          <p:spPr bwMode="auto">
            <a:xfrm flipH="1">
              <a:off x="257247" y="1048172"/>
              <a:ext cx="5832650" cy="3456384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5882"/>
                </a:lnSpc>
              </a:pPr>
              <a:endParaRPr lang="de-DE" dirty="0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288000" y="1080000"/>
              <a:ext cx="5801896" cy="8258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284058" indent="-284058"/>
              <a:r>
                <a:rPr lang="de-DE" sz="2000" b="1" dirty="0" err="1" smtClean="0">
                  <a:solidFill>
                    <a:srgbClr val="5D43CB"/>
                  </a:solidFill>
                  <a:latin typeface="+mj-lt"/>
                </a:rPr>
                <a:t>reference</a:t>
              </a:r>
              <a:r>
                <a:rPr lang="de-DE" sz="2000" b="1" dirty="0" smtClean="0">
                  <a:solidFill>
                    <a:srgbClr val="5D43CB"/>
                  </a:solidFill>
                  <a:latin typeface="+mj-lt"/>
                </a:rPr>
                <a:t> </a:t>
              </a:r>
              <a:r>
                <a:rPr lang="de-DE" sz="2000" b="1" dirty="0" smtClean="0">
                  <a:solidFill>
                    <a:srgbClr val="5D43CB"/>
                  </a:solidFill>
                  <a:latin typeface="Symbol" pitchFamily="18" charset="2"/>
                </a:rPr>
                <a:t>n</a:t>
              </a:r>
              <a:r>
                <a:rPr lang="de-DE" sz="2000" b="1" dirty="0" smtClean="0">
                  <a:solidFill>
                    <a:srgbClr val="5D43CB"/>
                  </a:solidFill>
                </a:rPr>
                <a:t>-</a:t>
              </a:r>
              <a:r>
                <a:rPr lang="de-DE" sz="2000" b="1" dirty="0" err="1" smtClean="0">
                  <a:solidFill>
                    <a:srgbClr val="5D43CB"/>
                  </a:solidFill>
                </a:rPr>
                <a:t>mass</a:t>
              </a:r>
              <a:r>
                <a:rPr lang="de-DE" sz="2000" b="1" dirty="0">
                  <a:solidFill>
                    <a:srgbClr val="5D43CB"/>
                  </a:solidFill>
                </a:rPr>
                <a:t> </a:t>
              </a:r>
              <a:r>
                <a:rPr lang="de-DE" sz="2000" b="1" dirty="0" err="1" smtClean="0">
                  <a:solidFill>
                    <a:srgbClr val="5D43CB"/>
                  </a:solidFill>
                </a:rPr>
                <a:t>sensitivity</a:t>
              </a:r>
              <a:r>
                <a:rPr lang="de-DE" sz="2000" b="1" dirty="0" smtClean="0">
                  <a:solidFill>
                    <a:srgbClr val="5D43CB"/>
                  </a:solidFill>
                </a:rPr>
                <a:t> </a:t>
              </a:r>
            </a:p>
            <a:p>
              <a:r>
                <a:rPr lang="de-DE" sz="2000" dirty="0" err="1" smtClean="0"/>
                <a:t>for</a:t>
              </a:r>
              <a:r>
                <a:rPr lang="de-DE" sz="2000" dirty="0" smtClean="0"/>
                <a:t> 3 </a:t>
              </a:r>
              <a:r>
                <a:rPr lang="de-DE" sz="2000" dirty="0"/>
                <a:t>´full beam´ </a:t>
              </a:r>
              <a:r>
                <a:rPr lang="de-DE" sz="2000" dirty="0" err="1" smtClean="0"/>
                <a:t>years</a:t>
              </a:r>
              <a:r>
                <a:rPr lang="de-DE" sz="2000" dirty="0" smtClean="0"/>
                <a:t>: </a:t>
              </a:r>
              <a:endParaRPr lang="de-DE" sz="20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11256" y="1813932"/>
              <a:ext cx="4864864" cy="166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4058" indent="-284058">
                <a:lnSpc>
                  <a:spcPts val="2568"/>
                </a:lnSpc>
                <a:buFont typeface="Arial" pitchFamily="34" charset="0"/>
                <a:buChar char="•"/>
              </a:pPr>
              <a:r>
                <a:rPr lang="de-DE" sz="2000" dirty="0" err="1" smtClean="0"/>
                <a:t>statistical</a:t>
              </a:r>
              <a:r>
                <a:rPr lang="de-DE" sz="2000" dirty="0" smtClean="0"/>
                <a:t> &amp; </a:t>
              </a:r>
              <a:r>
                <a:rPr lang="de-DE" sz="2000" dirty="0" err="1" smtClean="0"/>
                <a:t>systematic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errors</a:t>
              </a:r>
              <a:endParaRPr lang="de-DE" sz="2000" dirty="0" smtClean="0"/>
            </a:p>
            <a:p>
              <a:pPr>
                <a:lnSpc>
                  <a:spcPts val="2568"/>
                </a:lnSpc>
              </a:pPr>
              <a:r>
                <a:rPr lang="de-DE" sz="2000" dirty="0"/>
                <a:t> </a:t>
              </a:r>
              <a:r>
                <a:rPr lang="de-DE" sz="2000" dirty="0" smtClean="0"/>
                <a:t>   </a:t>
              </a:r>
              <a:r>
                <a:rPr lang="de-DE" sz="2000" dirty="0" err="1" smtClean="0"/>
                <a:t>contribute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equally</a:t>
              </a:r>
              <a:r>
                <a:rPr lang="de-DE" sz="2000" dirty="0"/>
                <a:t>:</a:t>
              </a:r>
              <a:r>
                <a:rPr lang="de-DE" sz="2000" dirty="0" smtClean="0"/>
                <a:t>  </a:t>
              </a:r>
            </a:p>
            <a:p>
              <a:pPr marL="525463" lvl="1" indent="-252413">
                <a:lnSpc>
                  <a:spcPts val="2568"/>
                </a:lnSpc>
                <a:buFont typeface="Symbol" pitchFamily="18" charset="2"/>
                <a:buChar char="-"/>
              </a:pPr>
              <a:r>
                <a:rPr lang="de-DE" sz="2000" dirty="0"/>
                <a:t> </a:t>
              </a:r>
              <a:r>
                <a:rPr lang="de-DE" dirty="0" err="1" smtClean="0"/>
                <a:t>statistics</a:t>
              </a:r>
              <a:r>
                <a:rPr lang="de-DE" dirty="0" smtClean="0"/>
                <a:t>      </a:t>
              </a:r>
              <a:r>
                <a:rPr lang="de-DE" b="1" dirty="0" err="1" smtClean="0">
                  <a:latin typeface="Symbol" pitchFamily="18" charset="2"/>
                </a:rPr>
                <a:t>s</a:t>
              </a:r>
              <a:r>
                <a:rPr lang="de-DE" b="1" baseline="-25000" dirty="0" err="1" smtClean="0"/>
                <a:t>stat</a:t>
              </a:r>
              <a:r>
                <a:rPr lang="de-DE" dirty="0" smtClean="0"/>
                <a:t>  = 0.018 eV</a:t>
              </a:r>
              <a:r>
                <a:rPr lang="de-DE" b="1" baseline="30000" dirty="0" smtClean="0"/>
                <a:t>2</a:t>
              </a:r>
            </a:p>
            <a:p>
              <a:pPr marL="525463" lvl="1" indent="-252413">
                <a:lnSpc>
                  <a:spcPts val="2568"/>
                </a:lnSpc>
                <a:buFont typeface="Symbol" pitchFamily="18" charset="2"/>
                <a:buChar char="-"/>
              </a:pPr>
              <a:r>
                <a:rPr lang="de-DE" dirty="0"/>
                <a:t> </a:t>
              </a:r>
              <a:r>
                <a:rPr lang="de-DE" dirty="0" err="1" smtClean="0"/>
                <a:t>systematics</a:t>
              </a:r>
              <a:r>
                <a:rPr lang="de-DE" dirty="0" smtClean="0"/>
                <a:t> </a:t>
              </a:r>
              <a:r>
                <a:rPr lang="de-DE" b="1" dirty="0" err="1" smtClean="0">
                  <a:latin typeface="Symbol" pitchFamily="18" charset="2"/>
                </a:rPr>
                <a:t>s</a:t>
              </a:r>
              <a:r>
                <a:rPr lang="de-DE" b="1" baseline="-25000" dirty="0" err="1" smtClean="0"/>
                <a:t>syst</a:t>
              </a:r>
              <a:r>
                <a:rPr lang="de-DE" dirty="0" smtClean="0"/>
                <a:t> </a:t>
              </a:r>
              <a:r>
                <a:rPr lang="de-DE" sz="800" dirty="0" smtClean="0"/>
                <a:t> </a:t>
              </a:r>
              <a:r>
                <a:rPr lang="de-DE" dirty="0" smtClean="0"/>
                <a:t>&lt; 0.017 eV</a:t>
              </a:r>
              <a:r>
                <a:rPr lang="de-DE" b="1" baseline="30000" dirty="0" smtClean="0"/>
                <a:t>2</a:t>
              </a:r>
              <a:endParaRPr lang="de-DE" b="1" baseline="30000" dirty="0"/>
            </a:p>
          </p:txBody>
        </p:sp>
        <p:grpSp>
          <p:nvGrpSpPr>
            <p:cNvPr id="3" name="Gruppieren 10"/>
            <p:cNvGrpSpPr/>
            <p:nvPr/>
          </p:nvGrpSpPr>
          <p:grpSpPr>
            <a:xfrm>
              <a:off x="257249" y="3496444"/>
              <a:ext cx="5832647" cy="1013242"/>
              <a:chOff x="257249" y="3496444"/>
              <a:chExt cx="5832647" cy="1013242"/>
            </a:xfrm>
          </p:grpSpPr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257249" y="3496444"/>
                <a:ext cx="5832647" cy="490018"/>
              </a:xfrm>
              <a:prstGeom prst="rect">
                <a:avLst/>
              </a:prstGeom>
              <a:solidFill>
                <a:srgbClr val="5D43CB"/>
              </a:soli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5786" tIns="47893" rIns="95786" bIns="47893">
                <a:spAutoFit/>
              </a:bodyPr>
              <a:lstStyle/>
              <a:p>
                <a:pPr algn="ctr" defTabSz="794311">
                  <a:lnSpc>
                    <a:spcPct val="115000"/>
                  </a:lnSpc>
                  <a:defRPr/>
                </a:pPr>
                <a:r>
                  <a:rPr lang="de-DE" sz="2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sensitivity</a:t>
                </a:r>
                <a:r>
                  <a:rPr lang="de-DE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m(</a:t>
                </a:r>
                <a:r>
                  <a:rPr lang="de-DE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n</a:t>
                </a:r>
                <a:r>
                  <a:rPr lang="de-DE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</a:t>
                </a:r>
                <a:r>
                  <a:rPr lang="de-DE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200 meV (90% CL)</a:t>
                </a:r>
                <a:endParaRPr lang="de-DE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2958559" y="4042891"/>
                <a:ext cx="2164631" cy="46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350 meV (5</a:t>
                </a:r>
                <a:r>
                  <a:rPr lang="de-DE" sz="2000" b="1" dirty="0" smtClean="0">
                    <a:latin typeface="Symbol" pitchFamily="18" charset="2"/>
                  </a:rPr>
                  <a:t>s</a:t>
                </a:r>
                <a:r>
                  <a:rPr lang="de-DE" sz="2000" dirty="0" smtClean="0"/>
                  <a:t>)</a:t>
                </a:r>
              </a:p>
            </p:txBody>
          </p:sp>
        </p:grpSp>
      </p:grpSp>
      <p:grpSp>
        <p:nvGrpSpPr>
          <p:cNvPr id="6" name="Gruppieren 9"/>
          <p:cNvGrpSpPr/>
          <p:nvPr/>
        </p:nvGrpSpPr>
        <p:grpSpPr>
          <a:xfrm>
            <a:off x="207879" y="3984491"/>
            <a:ext cx="4868177" cy="2169825"/>
            <a:chOff x="257250" y="4648572"/>
            <a:chExt cx="6024370" cy="2531463"/>
          </a:xfrm>
        </p:grpSpPr>
        <p:sp>
          <p:nvSpPr>
            <p:cNvPr id="28" name="Rechteck 27"/>
            <p:cNvSpPr/>
            <p:nvPr/>
          </p:nvSpPr>
          <p:spPr bwMode="auto">
            <a:xfrm flipH="1">
              <a:off x="257250" y="4648572"/>
              <a:ext cx="5832650" cy="2520280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5882"/>
                </a:lnSpc>
              </a:pPr>
              <a:endParaRPr lang="de-DE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04956" y="4648572"/>
              <a:ext cx="5976664" cy="2531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51"/>
                </a:lnSpc>
              </a:pPr>
              <a:r>
                <a:rPr lang="de-DE" sz="2000" b="1" dirty="0" err="1" smtClean="0">
                  <a:solidFill>
                    <a:srgbClr val="5D43CB"/>
                  </a:solidFill>
                  <a:sym typeface="Wingdings"/>
                </a:rPr>
                <a:t>plans</a:t>
              </a:r>
              <a:r>
                <a:rPr lang="de-DE" sz="2000" b="1" dirty="0" smtClean="0">
                  <a:solidFill>
                    <a:srgbClr val="5D43CB"/>
                  </a:solidFill>
                  <a:sym typeface="Wingdings"/>
                </a:rPr>
                <a:t> </a:t>
              </a:r>
              <a:r>
                <a:rPr lang="de-DE" sz="2000" b="1" dirty="0" err="1" smtClean="0">
                  <a:solidFill>
                    <a:srgbClr val="5D43CB"/>
                  </a:solidFill>
                  <a:sym typeface="Wingdings"/>
                </a:rPr>
                <a:t>for</a:t>
              </a:r>
              <a:r>
                <a:rPr lang="de-DE" sz="2000" b="1" dirty="0" smtClean="0">
                  <a:solidFill>
                    <a:srgbClr val="5D43CB"/>
                  </a:solidFill>
                  <a:sym typeface="Wingdings"/>
                </a:rPr>
                <a:t> a </a:t>
              </a:r>
              <a:r>
                <a:rPr lang="de-DE" sz="2000" b="1" dirty="0" err="1" smtClean="0">
                  <a:solidFill>
                    <a:srgbClr val="5D43CB"/>
                  </a:solidFill>
                  <a:sym typeface="Wingdings"/>
                </a:rPr>
                <a:t>later</a:t>
              </a:r>
              <a:r>
                <a:rPr lang="de-DE" sz="2000" b="1" dirty="0" smtClean="0">
                  <a:solidFill>
                    <a:srgbClr val="5D43CB"/>
                  </a:solidFill>
                  <a:sym typeface="Wingdings"/>
                </a:rPr>
                <a:t> KATRIN </a:t>
              </a:r>
              <a:r>
                <a:rPr lang="de-DE" sz="2000" b="1" dirty="0" err="1" smtClean="0">
                  <a:solidFill>
                    <a:srgbClr val="5D43CB"/>
                  </a:solidFill>
                  <a:sym typeface="Wingdings"/>
                </a:rPr>
                <a:t>phase</a:t>
              </a:r>
              <a:r>
                <a:rPr lang="de-DE" sz="2000" b="1" dirty="0" smtClean="0">
                  <a:solidFill>
                    <a:srgbClr val="5D43CB"/>
                  </a:solidFill>
                  <a:sym typeface="Wingdings"/>
                </a:rPr>
                <a:t> II:</a:t>
              </a:r>
            </a:p>
            <a:p>
              <a:pPr marL="273050" indent="-273050">
                <a:lnSpc>
                  <a:spcPts val="2651"/>
                </a:lnSpc>
                <a:buFont typeface="Arial" pitchFamily="34" charset="0"/>
                <a:buChar char="•"/>
              </a:pPr>
              <a:r>
                <a:rPr lang="de-DE" sz="2000" dirty="0" smtClean="0">
                  <a:sym typeface="Wingdings"/>
                </a:rPr>
                <a:t>differential </a:t>
              </a:r>
              <a:r>
                <a:rPr lang="de-DE" sz="2000" dirty="0" smtClean="0">
                  <a:latin typeface="Symbol" pitchFamily="18" charset="2"/>
                  <a:sym typeface="Wingdings"/>
                </a:rPr>
                <a:t>b</a:t>
              </a:r>
              <a:r>
                <a:rPr lang="de-DE" sz="2000" dirty="0" smtClean="0">
                  <a:sym typeface="Wingdings"/>
                </a:rPr>
                <a:t>-</a:t>
              </a:r>
              <a:r>
                <a:rPr lang="de-DE" sz="2000" dirty="0" err="1" smtClean="0">
                  <a:sym typeface="Wingdings"/>
                </a:rPr>
                <a:t>energy</a:t>
              </a:r>
              <a:r>
                <a:rPr lang="de-DE" sz="2000" dirty="0" smtClean="0">
                  <a:sym typeface="Wingdings"/>
                </a:rPr>
                <a:t> </a:t>
              </a:r>
              <a:r>
                <a:rPr lang="de-DE" sz="2000" dirty="0" err="1" smtClean="0">
                  <a:sym typeface="Wingdings"/>
                </a:rPr>
                <a:t>spectrum</a:t>
              </a:r>
              <a:r>
                <a:rPr lang="de-DE" sz="2000" dirty="0" smtClean="0">
                  <a:sym typeface="Wingdings"/>
                </a:rPr>
                <a:t>:</a:t>
              </a:r>
            </a:p>
            <a:p>
              <a:pPr marL="525463" lvl="1" indent="-273050">
                <a:lnSpc>
                  <a:spcPts val="2651"/>
                </a:lnSpc>
                <a:buFont typeface="Symbol" pitchFamily="18" charset="2"/>
                <a:buChar char="-"/>
              </a:pPr>
              <a:r>
                <a:rPr lang="de-DE" dirty="0" err="1" smtClean="0">
                  <a:sym typeface="Wingdings"/>
                </a:rPr>
                <a:t>cryo-bolometer</a:t>
              </a:r>
              <a:r>
                <a:rPr lang="de-DE" dirty="0" smtClean="0">
                  <a:sym typeface="Wingdings"/>
                </a:rPr>
                <a:t> </a:t>
              </a:r>
              <a:r>
                <a:rPr lang="de-DE" dirty="0" err="1" smtClean="0">
                  <a:sym typeface="Wingdings"/>
                </a:rPr>
                <a:t>array</a:t>
              </a:r>
              <a:r>
                <a:rPr lang="de-DE" dirty="0" smtClean="0">
                  <a:sym typeface="Wingdings"/>
                </a:rPr>
                <a:t> </a:t>
              </a:r>
              <a:r>
                <a:rPr lang="de-DE" dirty="0" err="1" smtClean="0">
                  <a:sym typeface="Wingdings"/>
                </a:rPr>
                <a:t>with</a:t>
              </a:r>
              <a:r>
                <a:rPr lang="de-DE" dirty="0" smtClean="0">
                  <a:sym typeface="Wingdings"/>
                </a:rPr>
                <a:t> </a:t>
              </a:r>
              <a:r>
                <a:rPr lang="de-DE" b="1" dirty="0" smtClean="0">
                  <a:latin typeface="Symbol" pitchFamily="18" charset="2"/>
                  <a:sym typeface="Wingdings"/>
                </a:rPr>
                <a:t>D</a:t>
              </a:r>
              <a:r>
                <a:rPr lang="de-DE" dirty="0" smtClean="0">
                  <a:sym typeface="Wingdings"/>
                </a:rPr>
                <a:t>E ~ 1eV?</a:t>
              </a:r>
            </a:p>
            <a:p>
              <a:pPr marL="525463" lvl="1" indent="-273050">
                <a:lnSpc>
                  <a:spcPts val="2651"/>
                </a:lnSpc>
                <a:buFont typeface="Symbol" pitchFamily="18" charset="2"/>
                <a:buChar char="-"/>
              </a:pPr>
              <a:r>
                <a:rPr lang="de-DE" dirty="0" err="1" smtClean="0">
                  <a:sym typeface="Wingdings"/>
                </a:rPr>
                <a:t>synchrotron</a:t>
              </a:r>
              <a:r>
                <a:rPr lang="de-DE" dirty="0" smtClean="0">
                  <a:sym typeface="Wingdings"/>
                </a:rPr>
                <a:t> </a:t>
              </a:r>
              <a:r>
                <a:rPr lang="de-DE" dirty="0" err="1">
                  <a:sym typeface="Wingdings"/>
                </a:rPr>
                <a:t>e</a:t>
              </a:r>
              <a:r>
                <a:rPr lang="de-DE" dirty="0" err="1" smtClean="0">
                  <a:sym typeface="Wingdings"/>
                </a:rPr>
                <a:t>mission</a:t>
              </a:r>
              <a:r>
                <a:rPr lang="de-DE" dirty="0" smtClean="0">
                  <a:sym typeface="Wingdings"/>
                </a:rPr>
                <a:t> (GHz-range)?</a:t>
              </a:r>
            </a:p>
            <a:p>
              <a:pPr marL="273050" indent="-273050">
                <a:lnSpc>
                  <a:spcPts val="2651"/>
                </a:lnSpc>
                <a:buFont typeface="Arial" pitchFamily="34" charset="0"/>
                <a:buChar char="•"/>
              </a:pPr>
              <a:r>
                <a:rPr lang="de-DE" sz="2000" dirty="0" err="1" smtClean="0">
                  <a:sym typeface="Wingdings"/>
                </a:rPr>
                <a:t>precision</a:t>
              </a:r>
              <a:r>
                <a:rPr lang="de-DE" sz="2000" dirty="0" smtClean="0">
                  <a:sym typeface="Wingdings"/>
                </a:rPr>
                <a:t> </a:t>
              </a:r>
              <a:r>
                <a:rPr lang="de-DE" sz="2000" dirty="0" err="1" smtClean="0">
                  <a:sym typeface="Wingdings"/>
                </a:rPr>
                <a:t>external</a:t>
              </a:r>
              <a:r>
                <a:rPr lang="de-DE" sz="2000" dirty="0" smtClean="0">
                  <a:sym typeface="Wingdings"/>
                </a:rPr>
                <a:t> </a:t>
              </a:r>
              <a:r>
                <a:rPr lang="de-DE" sz="2000" dirty="0" err="1" smtClean="0">
                  <a:sym typeface="Wingdings"/>
                </a:rPr>
                <a:t>value</a:t>
              </a:r>
              <a:r>
                <a:rPr lang="de-DE" sz="2000" dirty="0" smtClean="0">
                  <a:sym typeface="Wingdings"/>
                </a:rPr>
                <a:t> end </a:t>
              </a:r>
              <a:r>
                <a:rPr lang="de-DE" sz="2000" dirty="0" err="1" smtClean="0">
                  <a:sym typeface="Wingdings"/>
                </a:rPr>
                <a:t>point</a:t>
              </a:r>
              <a:r>
                <a:rPr lang="de-DE" sz="2000" dirty="0" smtClean="0">
                  <a:sym typeface="Wingdings"/>
                </a:rPr>
                <a:t> E</a:t>
              </a:r>
              <a:r>
                <a:rPr lang="de-DE" sz="2000" b="1" baseline="-25000" dirty="0" smtClean="0">
                  <a:sym typeface="Wingdings"/>
                </a:rPr>
                <a:t>0</a:t>
              </a:r>
              <a:r>
                <a:rPr lang="de-DE" sz="2000" dirty="0" smtClean="0">
                  <a:sym typeface="Wingdings"/>
                </a:rPr>
                <a:t> </a:t>
              </a:r>
            </a:p>
            <a:p>
              <a:pPr marL="273050" indent="-273050">
                <a:lnSpc>
                  <a:spcPts val="2651"/>
                </a:lnSpc>
                <a:buFont typeface="Arial" pitchFamily="34" charset="0"/>
                <a:buChar char="•"/>
              </a:pPr>
              <a:r>
                <a:rPr lang="de-DE" sz="2000" dirty="0" err="1" smtClean="0">
                  <a:sym typeface="Wingdings"/>
                </a:rPr>
                <a:t>atomic</a:t>
              </a:r>
              <a:r>
                <a:rPr lang="de-DE" sz="2000" dirty="0" smtClean="0">
                  <a:sym typeface="Wingdings"/>
                </a:rPr>
                <a:t> </a:t>
              </a:r>
              <a:r>
                <a:rPr lang="de-DE" sz="2000" dirty="0" err="1">
                  <a:sym typeface="Wingdings"/>
                </a:rPr>
                <a:t>t</a:t>
              </a:r>
              <a:r>
                <a:rPr lang="de-DE" sz="2000" dirty="0" err="1" smtClean="0">
                  <a:sym typeface="Wingdings"/>
                </a:rPr>
                <a:t>ritium</a:t>
              </a:r>
              <a:r>
                <a:rPr lang="de-DE" sz="2000" dirty="0" smtClean="0">
                  <a:sym typeface="Wingdings"/>
                </a:rPr>
                <a:t> </a:t>
              </a:r>
              <a:r>
                <a:rPr lang="de-DE" sz="2000" dirty="0" err="1" smtClean="0">
                  <a:sym typeface="Wingdings"/>
                </a:rPr>
                <a:t>source</a:t>
              </a:r>
              <a:r>
                <a:rPr lang="de-DE" sz="2000" dirty="0" smtClean="0">
                  <a:sym typeface="Wingdings"/>
                </a:rPr>
                <a:t>?</a:t>
              </a:r>
              <a:endParaRPr lang="de-DE" sz="2000" dirty="0" smtClean="0"/>
            </a:p>
          </p:txBody>
        </p:sp>
      </p:grpSp>
      <p:grpSp>
        <p:nvGrpSpPr>
          <p:cNvPr id="10" name="Gruppieren 19"/>
          <p:cNvGrpSpPr/>
          <p:nvPr/>
        </p:nvGrpSpPr>
        <p:grpSpPr>
          <a:xfrm>
            <a:off x="4968438" y="3891562"/>
            <a:ext cx="4162925" cy="2494993"/>
            <a:chOff x="6148441" y="4540155"/>
            <a:chExt cx="5151619" cy="291082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0259" r="2475" b="17578"/>
            <a:stretch/>
          </p:blipFill>
          <p:spPr bwMode="auto">
            <a:xfrm>
              <a:off x="7098010" y="4629600"/>
              <a:ext cx="4054790" cy="21960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2" name="Textfeld 11"/>
            <p:cNvSpPr txBox="1"/>
            <p:nvPr/>
          </p:nvSpPr>
          <p:spPr>
            <a:xfrm>
              <a:off x="8371698" y="7056000"/>
              <a:ext cx="2928362" cy="394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f</a:t>
              </a:r>
              <a:r>
                <a:rPr lang="de-DE" sz="1600" dirty="0" err="1" smtClean="0"/>
                <a:t>ull</a:t>
              </a:r>
              <a:r>
                <a:rPr lang="de-DE" sz="1600" dirty="0" smtClean="0"/>
                <a:t>  beam time [</a:t>
              </a:r>
              <a:r>
                <a:rPr lang="de-DE" sz="1600" dirty="0" err="1" smtClean="0"/>
                <a:t>months</a:t>
              </a:r>
              <a:r>
                <a:rPr lang="de-DE" sz="1600" dirty="0" smtClean="0"/>
                <a:t>]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975535" y="6824356"/>
              <a:ext cx="3813100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0         2         4        </a:t>
              </a:r>
              <a:r>
                <a:rPr lang="de-DE" sz="900" dirty="0" smtClean="0"/>
                <a:t>  </a:t>
              </a:r>
              <a:r>
                <a:rPr lang="de-DE" sz="1400" dirty="0" smtClean="0"/>
                <a:t>6         8        10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449532" y="4720581"/>
              <a:ext cx="720486" cy="1992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2071"/>
                </a:lnSpc>
              </a:pPr>
              <a:r>
                <a:rPr lang="de-DE" sz="1400" dirty="0" smtClean="0"/>
                <a:t>1200</a:t>
              </a:r>
            </a:p>
            <a:p>
              <a:pPr algn="r">
                <a:lnSpc>
                  <a:spcPts val="2071"/>
                </a:lnSpc>
              </a:pPr>
              <a:r>
                <a:rPr lang="de-DE" sz="1400" dirty="0" smtClean="0"/>
                <a:t>1000</a:t>
              </a:r>
            </a:p>
            <a:p>
              <a:pPr algn="r">
                <a:lnSpc>
                  <a:spcPts val="2071"/>
                </a:lnSpc>
              </a:pPr>
              <a:r>
                <a:rPr lang="de-DE" sz="1400" dirty="0" smtClean="0"/>
                <a:t>800</a:t>
              </a:r>
            </a:p>
            <a:p>
              <a:pPr algn="r">
                <a:lnSpc>
                  <a:spcPts val="2071"/>
                </a:lnSpc>
              </a:pPr>
              <a:r>
                <a:rPr lang="de-DE" sz="1400" dirty="0" smtClean="0"/>
                <a:t>600</a:t>
              </a:r>
            </a:p>
            <a:p>
              <a:pPr algn="r">
                <a:lnSpc>
                  <a:spcPts val="2071"/>
                </a:lnSpc>
              </a:pPr>
              <a:r>
                <a:rPr lang="de-DE" sz="1400" dirty="0" smtClean="0"/>
                <a:t>400</a:t>
              </a:r>
            </a:p>
            <a:p>
              <a:pPr algn="r">
                <a:lnSpc>
                  <a:spcPts val="2071"/>
                </a:lnSpc>
              </a:pPr>
              <a:r>
                <a:rPr lang="de-DE" sz="1400" dirty="0" smtClean="0"/>
                <a:t>200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5078345" y="5610251"/>
              <a:ext cx="2521065" cy="38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sensitivity</a:t>
              </a:r>
              <a:r>
                <a:rPr lang="de-DE" sz="1400" dirty="0" smtClean="0"/>
                <a:t> 90% CL [meV]</a:t>
              </a:r>
            </a:p>
          </p:txBody>
        </p:sp>
      </p:grpSp>
      <p:grpSp>
        <p:nvGrpSpPr>
          <p:cNvPr id="11" name="Gruppieren 14"/>
          <p:cNvGrpSpPr/>
          <p:nvPr/>
        </p:nvGrpSpPr>
        <p:grpSpPr>
          <a:xfrm>
            <a:off x="4907294" y="611307"/>
            <a:ext cx="4191791" cy="3294453"/>
            <a:chOff x="6072778" y="713192"/>
            <a:chExt cx="5187342" cy="384352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/>
          </p:blipFill>
          <p:spPr bwMode="auto">
            <a:xfrm>
              <a:off x="7098010" y="1029731"/>
              <a:ext cx="4025990" cy="29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10189811" y="2767073"/>
              <a:ext cx="718502" cy="4308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10</a:t>
              </a:r>
              <a:r>
                <a:rPr lang="de-DE" b="1" dirty="0" smtClean="0">
                  <a:solidFill>
                    <a:schemeClr val="bg1"/>
                  </a:solidFill>
                  <a:latin typeface="Symbol" pitchFamily="18" charset="2"/>
                </a:rPr>
                <a:t>s</a:t>
              </a:r>
              <a:endParaRPr lang="de-DE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332644" y="1483743"/>
              <a:ext cx="559805" cy="4308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r>
                <a:rPr lang="de-DE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s</a:t>
              </a:r>
              <a:endPara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cxnSp>
          <p:nvCxnSpPr>
            <p:cNvPr id="18" name="Gerade Verbindung 17"/>
            <p:cNvCxnSpPr/>
            <p:nvPr/>
          </p:nvCxnSpPr>
          <p:spPr>
            <a:xfrm rot="10800000">
              <a:off x="9906322" y="2704357"/>
              <a:ext cx="276648" cy="256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7456939" y="4161740"/>
              <a:ext cx="3803181" cy="394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electron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energy</a:t>
              </a:r>
              <a:r>
                <a:rPr lang="de-DE" sz="1600" dirty="0" smtClean="0"/>
                <a:t> - 18.5 keV  [eV]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7314034" y="3934590"/>
              <a:ext cx="371391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66         68         70         72   </a:t>
              </a:r>
              <a:r>
                <a:rPr lang="de-DE" sz="1300" dirty="0" smtClean="0"/>
                <a:t>     </a:t>
              </a:r>
              <a:r>
                <a:rPr lang="de-DE" sz="1400" dirty="0" smtClean="0"/>
                <a:t>  74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6402013" y="713192"/>
              <a:ext cx="658990" cy="3533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4391"/>
                </a:lnSpc>
              </a:pPr>
              <a:r>
                <a:rPr lang="de-DE" sz="1400" dirty="0" smtClean="0"/>
                <a:t>1</a:t>
              </a:r>
            </a:p>
            <a:p>
              <a:pPr algn="r">
                <a:lnSpc>
                  <a:spcPts val="4391"/>
                </a:lnSpc>
              </a:pPr>
              <a:r>
                <a:rPr lang="de-DE" sz="1400" dirty="0" smtClean="0"/>
                <a:t>0.99</a:t>
              </a:r>
            </a:p>
            <a:p>
              <a:pPr algn="r">
                <a:lnSpc>
                  <a:spcPts val="4391"/>
                </a:lnSpc>
              </a:pPr>
              <a:r>
                <a:rPr lang="de-DE" sz="1400" dirty="0" smtClean="0"/>
                <a:t>0.98</a:t>
              </a:r>
            </a:p>
            <a:p>
              <a:pPr algn="r">
                <a:lnSpc>
                  <a:spcPts val="4391"/>
                </a:lnSpc>
              </a:pPr>
              <a:r>
                <a:rPr lang="de-DE" sz="1400" dirty="0" smtClean="0"/>
                <a:t>0.97</a:t>
              </a:r>
            </a:p>
            <a:p>
              <a:pPr algn="r">
                <a:lnSpc>
                  <a:spcPts val="4391"/>
                </a:lnSpc>
              </a:pPr>
              <a:r>
                <a:rPr lang="de-DE" sz="1400" dirty="0" smtClean="0"/>
                <a:t>0.96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 rot="16200000">
              <a:off x="5375975" y="2092273"/>
              <a:ext cx="1812568" cy="418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Ratio of </a:t>
              </a:r>
              <a:r>
                <a:rPr lang="de-DE" sz="1600" dirty="0" err="1" smtClean="0"/>
                <a:t>specta</a:t>
              </a:r>
              <a:endParaRPr lang="de-DE" sz="1600" dirty="0" smtClean="0"/>
            </a:p>
          </p:txBody>
        </p:sp>
      </p:grpSp>
      <p:sp>
        <p:nvSpPr>
          <p:cNvPr id="35" name="Fußzeilenplatzhalter 3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37" name="Datumsplatzhalter 2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19944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 flipH="1">
            <a:off x="207875" y="956571"/>
            <a:ext cx="8611868" cy="1512000"/>
          </a:xfrm>
          <a:prstGeom prst="rect">
            <a:avLst/>
          </a:prstGeom>
          <a:solidFill>
            <a:schemeClr val="bg1"/>
          </a:solidFill>
          <a:ln w="28575">
            <a:noFill/>
            <a:headEnd type="none" w="med" len="med"/>
            <a:tailEnd type="none" w="med" len="med"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5882"/>
              </a:lnSpc>
            </a:pPr>
            <a:endParaRPr lang="de-DE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11706" t="1401" r="3579" b="12539"/>
          <a:stretch/>
        </p:blipFill>
        <p:spPr bwMode="auto">
          <a:xfrm>
            <a:off x="698182" y="2715429"/>
            <a:ext cx="3549091" cy="29931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cxnSp>
        <p:nvCxnSpPr>
          <p:cNvPr id="4" name="Gerade Verbindung 3"/>
          <p:cNvCxnSpPr/>
          <p:nvPr/>
        </p:nvCxnSpPr>
        <p:spPr>
          <a:xfrm flipV="1">
            <a:off x="2186280" y="4786865"/>
            <a:ext cx="640071" cy="308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2244469" y="4496676"/>
            <a:ext cx="1624534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400" b="1" dirty="0" smtClean="0"/>
              <a:t>light </a:t>
            </a:r>
            <a:r>
              <a:rPr lang="de-DE" sz="1400" b="1" dirty="0" err="1" smtClean="0"/>
              <a:t>active</a:t>
            </a:r>
            <a:r>
              <a:rPr lang="de-DE" sz="1400" b="1" dirty="0" smtClean="0"/>
              <a:t> m(</a:t>
            </a:r>
            <a:r>
              <a:rPr lang="de-DE" sz="1400" b="1" dirty="0" smtClean="0">
                <a:latin typeface="Symbol" pitchFamily="18" charset="2"/>
              </a:rPr>
              <a:t>n</a:t>
            </a:r>
            <a:r>
              <a:rPr lang="de-DE" sz="1400" b="1" baseline="-25000" dirty="0" smtClean="0"/>
              <a:t>e</a:t>
            </a:r>
            <a:r>
              <a:rPr lang="de-DE" sz="1400" b="1" dirty="0" smtClean="0"/>
              <a:t>) </a:t>
            </a:r>
          </a:p>
        </p:txBody>
      </p:sp>
      <p:cxnSp>
        <p:nvCxnSpPr>
          <p:cNvPr id="6" name="Gerade Verbindung 5"/>
          <p:cNvCxnSpPr/>
          <p:nvPr/>
        </p:nvCxnSpPr>
        <p:spPr>
          <a:xfrm flipV="1">
            <a:off x="1080703" y="3922769"/>
            <a:ext cx="640071" cy="308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71645" y="3614164"/>
            <a:ext cx="1844146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400" b="1" dirty="0" smtClean="0"/>
              <a:t>´heavy´ sterile m(</a:t>
            </a:r>
            <a:r>
              <a:rPr lang="de-DE" sz="1400" b="1" dirty="0" err="1" smtClean="0">
                <a:latin typeface="Symbol" pitchFamily="18" charset="2"/>
              </a:rPr>
              <a:t>n</a:t>
            </a:r>
            <a:r>
              <a:rPr lang="de-DE" sz="1400" b="1" baseline="-25000" dirty="0" err="1"/>
              <a:t>s</a:t>
            </a:r>
            <a:r>
              <a:rPr lang="de-DE" sz="1400" b="1" dirty="0" smtClean="0"/>
              <a:t>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17463" y="92571"/>
            <a:ext cx="61547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Sterile </a:t>
            </a:r>
            <a:r>
              <a:rPr lang="de-DE" sz="2800" b="1" dirty="0" err="1" smtClean="0">
                <a:solidFill>
                  <a:schemeClr val="tx2"/>
                </a:solidFill>
              </a:rPr>
              <a:t>neutrinos</a:t>
            </a:r>
            <a:r>
              <a:rPr lang="de-DE" sz="2800" b="1" dirty="0" smtClean="0">
                <a:solidFill>
                  <a:schemeClr val="tx2"/>
                </a:solidFill>
              </a:rPr>
              <a:t>: (sub-)eV </a:t>
            </a:r>
            <a:r>
              <a:rPr lang="de-DE" sz="2800" b="1" dirty="0" err="1" smtClean="0">
                <a:solidFill>
                  <a:schemeClr val="tx2"/>
                </a:solidFill>
              </a:rPr>
              <a:t>scale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2727" y="965309"/>
            <a:ext cx="8587017" cy="1410186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err="1" smtClean="0">
                <a:sym typeface="Wingdings"/>
              </a:rPr>
              <a:t>Hannestad</a:t>
            </a:r>
            <a:r>
              <a:rPr lang="de-DE" dirty="0" smtClean="0">
                <a:sym typeface="Wingdings"/>
              </a:rPr>
              <a:t> et al. - </a:t>
            </a:r>
            <a:r>
              <a:rPr lang="de-DE" dirty="0" err="1" smtClean="0">
                <a:sym typeface="Wingdings"/>
              </a:rPr>
              <a:t>initial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estimates</a:t>
            </a:r>
            <a:r>
              <a:rPr lang="de-DE" dirty="0" smtClean="0">
                <a:sym typeface="Wingdings"/>
              </a:rPr>
              <a:t> of KATRIN </a:t>
            </a:r>
            <a:r>
              <a:rPr lang="de-DE" dirty="0" err="1" smtClean="0">
                <a:sym typeface="Wingdings"/>
              </a:rPr>
              <a:t>sensitivity</a:t>
            </a:r>
            <a:r>
              <a:rPr lang="de-DE" dirty="0" smtClean="0">
                <a:sym typeface="Wingdings"/>
              </a:rPr>
              <a:t> for sterile </a:t>
            </a:r>
            <a:r>
              <a:rPr lang="de-DE" b="1" dirty="0" err="1" smtClean="0">
                <a:latin typeface="Symbol" pitchFamily="18" charset="2"/>
                <a:sym typeface="Wingdings"/>
              </a:rPr>
              <a:t>n</a:t>
            </a:r>
            <a:r>
              <a:rPr lang="de-DE" dirty="0" err="1" smtClean="0">
                <a:sym typeface="Wingdings"/>
              </a:rPr>
              <a:t>´s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assume</a:t>
            </a:r>
            <a:r>
              <a:rPr lang="de-DE" dirty="0" smtClean="0">
                <a:sym typeface="Wingdings"/>
              </a:rPr>
              <a:t> </a:t>
            </a:r>
            <a:r>
              <a:rPr lang="de-DE" b="1" dirty="0" err="1" smtClean="0">
                <a:solidFill>
                  <a:srgbClr val="336600"/>
                </a:solidFill>
                <a:sym typeface="Wingdings"/>
              </a:rPr>
              <a:t>very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 light </a:t>
            </a:r>
            <a:r>
              <a:rPr lang="de-DE" b="1" dirty="0" err="1" smtClean="0">
                <a:solidFill>
                  <a:srgbClr val="336600"/>
                </a:solidFill>
                <a:sym typeface="Wingdings"/>
              </a:rPr>
              <a:t>active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 </a:t>
            </a:r>
            <a:r>
              <a:rPr lang="de-DE" b="1" dirty="0" err="1" smtClean="0">
                <a:solidFill>
                  <a:srgbClr val="336600"/>
                </a:solidFill>
                <a:sym typeface="Wingdings"/>
              </a:rPr>
              <a:t>neutrinos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 m(</a:t>
            </a:r>
            <a:r>
              <a:rPr lang="de-DE" b="1" dirty="0" smtClean="0">
                <a:solidFill>
                  <a:srgbClr val="336600"/>
                </a:solidFill>
                <a:latin typeface="Symbol" pitchFamily="18" charset="2"/>
                <a:sym typeface="Wingdings"/>
              </a:rPr>
              <a:t>n</a:t>
            </a:r>
            <a:r>
              <a:rPr lang="de-DE" b="1" baseline="-25000" dirty="0" smtClean="0">
                <a:solidFill>
                  <a:srgbClr val="336600"/>
                </a:solidFill>
                <a:sym typeface="Wingdings"/>
              </a:rPr>
              <a:t>e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) ~ 0 eV, </a:t>
            </a:r>
            <a:r>
              <a:rPr lang="de-DE" b="1" dirty="0" err="1" smtClean="0">
                <a:solidFill>
                  <a:srgbClr val="336600"/>
                </a:solidFill>
                <a:sym typeface="Wingdings"/>
              </a:rPr>
              <a:t>mixed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 with sterile m</a:t>
            </a:r>
            <a:r>
              <a:rPr lang="de-DE" b="1" baseline="-25000" dirty="0" smtClean="0">
                <a:solidFill>
                  <a:srgbClr val="336600"/>
                </a:solidFill>
                <a:sym typeface="Wingdings"/>
              </a:rPr>
              <a:t> 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(</a:t>
            </a:r>
            <a:r>
              <a:rPr lang="de-DE" b="1" dirty="0" err="1" smtClean="0">
                <a:solidFill>
                  <a:srgbClr val="336600"/>
                </a:solidFill>
                <a:latin typeface="Symbol" pitchFamily="18" charset="2"/>
                <a:sym typeface="Wingdings"/>
              </a:rPr>
              <a:t>n</a:t>
            </a:r>
            <a:r>
              <a:rPr lang="de-DE" b="1" baseline="-25000" dirty="0" err="1">
                <a:solidFill>
                  <a:srgbClr val="336600"/>
                </a:solidFill>
                <a:sym typeface="Wingdings"/>
              </a:rPr>
              <a:t>s</a:t>
            </a:r>
            <a:r>
              <a:rPr lang="de-DE" b="1" dirty="0" smtClean="0">
                <a:solidFill>
                  <a:srgbClr val="336600"/>
                </a:solidFill>
                <a:sym typeface="Wingdings"/>
              </a:rPr>
              <a:t>)</a:t>
            </a:r>
          </a:p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smtClean="0">
                <a:sym typeface="Wingdings"/>
              </a:rPr>
              <a:t>3 </a:t>
            </a:r>
            <a:r>
              <a:rPr lang="de-DE" b="1" dirty="0" smtClean="0">
                <a:latin typeface="Symbol" pitchFamily="18" charset="2"/>
                <a:sym typeface="Wingdings"/>
              </a:rPr>
              <a:t>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detection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´</a:t>
            </a:r>
            <a:r>
              <a:rPr lang="de-DE" dirty="0" err="1" smtClean="0">
                <a:sym typeface="Wingdings"/>
              </a:rPr>
              <a:t>kink</a:t>
            </a:r>
            <a:r>
              <a:rPr lang="de-DE" dirty="0" smtClean="0">
                <a:sym typeface="Wingdings"/>
              </a:rPr>
              <a:t>´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</a:t>
            </a:r>
            <a:r>
              <a:rPr lang="de-DE" b="1" baseline="-25000" dirty="0" err="1" smtClean="0">
                <a:sym typeface="Wingdings"/>
              </a:rPr>
              <a:t>sterile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active</a:t>
            </a:r>
            <a:r>
              <a:rPr lang="de-DE" dirty="0" smtClean="0">
                <a:sym typeface="Wingdings"/>
              </a:rPr>
              <a:t>-sterile </a:t>
            </a:r>
            <a:r>
              <a:rPr lang="de-DE" dirty="0" err="1" smtClean="0">
                <a:sym typeface="Wingdings"/>
              </a:rPr>
              <a:t>mixing</a:t>
            </a:r>
            <a:r>
              <a:rPr lang="de-DE" dirty="0" smtClean="0">
                <a:sym typeface="Wingdings"/>
              </a:rPr>
              <a:t> </a:t>
            </a:r>
            <a:r>
              <a:rPr lang="de-DE" b="1" dirty="0" smtClean="0">
                <a:solidFill>
                  <a:srgbClr val="C00000"/>
                </a:solidFill>
                <a:sym typeface="Wingdings"/>
              </a:rPr>
              <a:t>|U</a:t>
            </a:r>
            <a:r>
              <a:rPr lang="de-DE" b="1" baseline="-25000" dirty="0" smtClean="0">
                <a:solidFill>
                  <a:srgbClr val="C00000"/>
                </a:solidFill>
                <a:sym typeface="Wingdings"/>
              </a:rPr>
              <a:t>es</a:t>
            </a:r>
            <a:r>
              <a:rPr lang="de-DE" b="1" dirty="0" smtClean="0">
                <a:solidFill>
                  <a:srgbClr val="C00000"/>
                </a:solidFill>
                <a:sym typeface="Wingdings"/>
              </a:rPr>
              <a:t>|</a:t>
            </a:r>
            <a:r>
              <a:rPr lang="de-DE" b="1" baseline="30000" dirty="0" smtClean="0">
                <a:solidFill>
                  <a:srgbClr val="C00000"/>
                </a:solidFill>
                <a:sym typeface="Wingdings"/>
              </a:rPr>
              <a:t>2</a:t>
            </a:r>
            <a:r>
              <a:rPr lang="de-DE" b="1" dirty="0" smtClean="0">
                <a:solidFill>
                  <a:srgbClr val="C00000"/>
                </a:solidFill>
                <a:sym typeface="Wingdings"/>
              </a:rPr>
              <a:t> ≥ 0.055</a:t>
            </a:r>
          </a:p>
          <a:p>
            <a:pPr marL="273050" indent="-273050">
              <a:lnSpc>
                <a:spcPts val="2568"/>
              </a:lnSpc>
              <a:buFont typeface="Arial" pitchFamily="34" charset="0"/>
              <a:buChar char="•"/>
            </a:pPr>
            <a:r>
              <a:rPr lang="de-DE" dirty="0" smtClean="0"/>
              <a:t>3+2 </a:t>
            </a:r>
            <a:r>
              <a:rPr lang="de-DE" dirty="0" err="1" smtClean="0"/>
              <a:t>scenarios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also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disentangled</a:t>
            </a:r>
            <a:r>
              <a:rPr lang="de-DE" b="1" dirty="0" smtClean="0"/>
              <a:t>,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rgbClr val="5D43CB"/>
                </a:solidFill>
              </a:rPr>
              <a:t>measure</a:t>
            </a:r>
            <a:r>
              <a:rPr lang="de-DE" b="1" dirty="0" smtClean="0">
                <a:solidFill>
                  <a:srgbClr val="5D43CB"/>
                </a:solidFill>
              </a:rPr>
              <a:t> absolute </a:t>
            </a:r>
            <a:r>
              <a:rPr lang="de-DE" b="1" dirty="0" err="1" smtClean="0">
                <a:solidFill>
                  <a:srgbClr val="5D43CB"/>
                </a:solidFill>
              </a:rPr>
              <a:t>value</a:t>
            </a:r>
            <a:r>
              <a:rPr lang="de-DE" b="1" dirty="0" smtClean="0">
                <a:solidFill>
                  <a:srgbClr val="5D43CB"/>
                </a:solidFill>
                <a:sym typeface="Wingdings"/>
              </a:rPr>
              <a:t> m</a:t>
            </a:r>
            <a:r>
              <a:rPr lang="de-DE" b="1" baseline="-25000" dirty="0" smtClean="0">
                <a:solidFill>
                  <a:srgbClr val="5D43CB"/>
                </a:solidFill>
                <a:sym typeface="Wingdings"/>
              </a:rPr>
              <a:t> </a:t>
            </a:r>
            <a:r>
              <a:rPr lang="de-DE" b="1" dirty="0" smtClean="0">
                <a:solidFill>
                  <a:srgbClr val="5D43CB"/>
                </a:solidFill>
                <a:sym typeface="Wingdings"/>
              </a:rPr>
              <a:t>(</a:t>
            </a:r>
            <a:r>
              <a:rPr lang="de-DE" b="1" dirty="0" err="1" smtClean="0">
                <a:solidFill>
                  <a:srgbClr val="5D43CB"/>
                </a:solidFill>
                <a:latin typeface="Symbol" pitchFamily="18" charset="2"/>
                <a:sym typeface="Wingdings"/>
              </a:rPr>
              <a:t>n</a:t>
            </a:r>
            <a:r>
              <a:rPr lang="de-DE" b="1" baseline="-25000" dirty="0" err="1" smtClean="0">
                <a:solidFill>
                  <a:srgbClr val="5D43CB"/>
                </a:solidFill>
                <a:sym typeface="Wingdings"/>
              </a:rPr>
              <a:t>s</a:t>
            </a:r>
            <a:r>
              <a:rPr lang="de-DE" b="1" dirty="0" smtClean="0">
                <a:solidFill>
                  <a:srgbClr val="5D43CB"/>
                </a:solidFill>
                <a:sym typeface="Wingdings"/>
              </a:rPr>
              <a:t>)</a:t>
            </a:r>
            <a:r>
              <a:rPr lang="de-DE" b="1" dirty="0" smtClean="0">
                <a:solidFill>
                  <a:srgbClr val="5D43CB"/>
                </a:solidFill>
              </a:rPr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26352" y="5979850"/>
            <a:ext cx="1210959" cy="322709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600" dirty="0" smtClean="0"/>
              <a:t>E – E</a:t>
            </a:r>
            <a:r>
              <a:rPr lang="de-DE" sz="1600" b="1" baseline="-25000" dirty="0" smtClean="0"/>
              <a:t>0</a:t>
            </a:r>
            <a:r>
              <a:rPr lang="de-DE" sz="1600" dirty="0" smtClean="0"/>
              <a:t>  [eV]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0632" y="5676470"/>
            <a:ext cx="4081938" cy="29193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400" dirty="0" smtClean="0"/>
              <a:t>-0.4          -0.3         -0.2            -0.1      </a:t>
            </a:r>
            <a:r>
              <a:rPr lang="de-DE" sz="1200" dirty="0" smtClean="0"/>
              <a:t>   </a:t>
            </a:r>
            <a:r>
              <a:rPr lang="de-DE" sz="1400" dirty="0" smtClean="0"/>
              <a:t>    0   </a:t>
            </a:r>
            <a:r>
              <a:rPr lang="de-DE" sz="1300" dirty="0" smtClean="0"/>
              <a:t>     </a:t>
            </a:r>
            <a:r>
              <a:rPr lang="de-DE" sz="1400" dirty="0" smtClean="0"/>
              <a:t> </a:t>
            </a:r>
          </a:p>
        </p:txBody>
      </p:sp>
      <p:sp>
        <p:nvSpPr>
          <p:cNvPr id="15" name="Rechteck 14"/>
          <p:cNvSpPr/>
          <p:nvPr/>
        </p:nvSpPr>
        <p:spPr>
          <a:xfrm>
            <a:off x="3524611" y="2811789"/>
            <a:ext cx="67200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pic>
        <p:nvPicPr>
          <p:cNvPr id="16" name="Bild 1"/>
          <p:cNvPicPr>
            <a:picLocks noChangeAspect="1"/>
          </p:cNvPicPr>
          <p:nvPr/>
        </p:nvPicPr>
        <p:blipFill rotWithShape="1">
          <a:blip r:embed="rId3" cstate="print"/>
          <a:srcRect r="2566" b="32191"/>
          <a:stretch/>
        </p:blipFill>
        <p:spPr>
          <a:xfrm>
            <a:off x="1716068" y="2873510"/>
            <a:ext cx="2385455" cy="370286"/>
          </a:xfrm>
          <a:prstGeom prst="rect">
            <a:avLst/>
          </a:prstGeom>
          <a:ln w="12700" cmpd="sng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grpSp>
        <p:nvGrpSpPr>
          <p:cNvPr id="2" name="Gruppieren 18"/>
          <p:cNvGrpSpPr/>
          <p:nvPr/>
        </p:nvGrpSpPr>
        <p:grpSpPr>
          <a:xfrm>
            <a:off x="5328448" y="2503183"/>
            <a:ext cx="3748635" cy="3806427"/>
            <a:chOff x="6593954" y="2920380"/>
            <a:chExt cx="4638936" cy="44408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954" y="3111188"/>
              <a:ext cx="4464496" cy="4250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6727168" y="2920380"/>
              <a:ext cx="4505722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O.L.G. Peres, A. </a:t>
              </a:r>
              <a:r>
                <a:rPr lang="de-DE" sz="1200" dirty="0" err="1" smtClean="0"/>
                <a:t>Esmaili</a:t>
              </a:r>
              <a:r>
                <a:rPr lang="de-DE" sz="1200" dirty="0" smtClean="0"/>
                <a:t>, arXiv:12.032632 [</a:t>
              </a:r>
              <a:r>
                <a:rPr lang="de-DE" sz="1200" dirty="0" err="1" smtClean="0"/>
                <a:t>hep-ph</a:t>
              </a:r>
              <a:r>
                <a:rPr lang="de-DE" sz="1200" dirty="0" smtClean="0"/>
                <a:t>]</a:t>
              </a: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76344" y="2379741"/>
            <a:ext cx="401442" cy="2833653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r">
              <a:lnSpc>
                <a:spcPts val="4308"/>
              </a:lnSpc>
            </a:pPr>
            <a:r>
              <a:rPr lang="de-DE" sz="1400" dirty="0" smtClean="0"/>
              <a:t>0.5</a:t>
            </a:r>
          </a:p>
          <a:p>
            <a:pPr algn="r">
              <a:lnSpc>
                <a:spcPts val="4308"/>
              </a:lnSpc>
            </a:pPr>
            <a:r>
              <a:rPr lang="de-DE" sz="1400" dirty="0" smtClean="0"/>
              <a:t>0.4</a:t>
            </a:r>
          </a:p>
          <a:p>
            <a:pPr algn="r">
              <a:lnSpc>
                <a:spcPts val="4308"/>
              </a:lnSpc>
            </a:pPr>
            <a:r>
              <a:rPr lang="de-DE" sz="1400" dirty="0" smtClean="0"/>
              <a:t>0.3</a:t>
            </a:r>
          </a:p>
          <a:p>
            <a:pPr algn="r">
              <a:lnSpc>
                <a:spcPts val="4308"/>
              </a:lnSpc>
            </a:pPr>
            <a:r>
              <a:rPr lang="de-DE" sz="1400" dirty="0" smtClean="0"/>
              <a:t>0.2</a:t>
            </a:r>
          </a:p>
          <a:p>
            <a:pPr algn="r">
              <a:lnSpc>
                <a:spcPts val="4308"/>
              </a:lnSpc>
            </a:pPr>
            <a:r>
              <a:rPr lang="de-DE" sz="1400" dirty="0" smtClean="0"/>
              <a:t>0.1</a:t>
            </a: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228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911975" cy="561975"/>
          </a:xfrm>
        </p:spPr>
        <p:txBody>
          <a:bodyPr/>
          <a:lstStyle/>
          <a:p>
            <a:r>
              <a:rPr lang="en-US" sz="2800" dirty="0" smtClean="0"/>
              <a:t>Current limits for the neutrino mass</a:t>
            </a:r>
            <a:endParaRPr lang="en-US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3347864" y="3096200"/>
            <a:ext cx="2553370" cy="908864"/>
          </a:xfrm>
          <a:prstGeom prst="ellipse">
            <a:avLst/>
          </a:prstGeom>
          <a:solidFill>
            <a:srgbClr val="5D43C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neutrino mass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measurements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4360555"/>
            <a:ext cx="3672408" cy="18047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pitchFamily="18" charset="2"/>
              </a:rPr>
              <a:t>0nbb</a:t>
            </a:r>
            <a:r>
              <a:rPr lang="en-US" sz="2000" b="1" dirty="0" smtClean="0"/>
              <a:t>-decay: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eff. </a:t>
            </a:r>
            <a:r>
              <a:rPr lang="en-US" sz="1600" dirty="0" err="1" smtClean="0"/>
              <a:t>Majorana</a:t>
            </a:r>
            <a:r>
              <a:rPr lang="en-US" sz="1600" dirty="0" smtClean="0"/>
              <a:t> mass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model dependent (NME)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cancellation ? (</a:t>
            </a:r>
            <a:r>
              <a:rPr lang="en-US" sz="1600" dirty="0" err="1" smtClean="0"/>
              <a:t>Majorana</a:t>
            </a:r>
            <a:r>
              <a:rPr lang="en-US" sz="1600" dirty="0" smtClean="0"/>
              <a:t> phase </a:t>
            </a:r>
            <a:r>
              <a:rPr lang="en-US" sz="1600" dirty="0" smtClean="0">
                <a:latin typeface="Symbol" pitchFamily="18" charset="2"/>
              </a:rPr>
              <a:t>a</a:t>
            </a:r>
            <a:r>
              <a:rPr lang="en-US" sz="1600" dirty="0" smtClean="0"/>
              <a:t>)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status: </a:t>
            </a:r>
            <a:r>
              <a:rPr lang="en-US" sz="1600" dirty="0" err="1" smtClean="0"/>
              <a:t>m</a:t>
            </a:r>
            <a:r>
              <a:rPr lang="en-US" sz="1600" baseline="-25000" dirty="0" err="1" smtClean="0">
                <a:latin typeface="Symbol" pitchFamily="18" charset="2"/>
              </a:rPr>
              <a:t>bb</a:t>
            </a:r>
            <a:r>
              <a:rPr lang="en-US" sz="1600" dirty="0" smtClean="0"/>
              <a:t> = 0.32 </a:t>
            </a:r>
            <a:r>
              <a:rPr lang="en-US" sz="1600" dirty="0" err="1" smtClean="0"/>
              <a:t>eV</a:t>
            </a:r>
            <a:r>
              <a:rPr lang="en-US" sz="1600" dirty="0" smtClean="0"/>
              <a:t> ? (K.-K.)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future sensitivity: 20 – 50 </a:t>
            </a:r>
            <a:r>
              <a:rPr lang="en-US" sz="1600" dirty="0" err="1" smtClean="0"/>
              <a:t>meV</a:t>
            </a: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220072" y="980728"/>
            <a:ext cx="3672408" cy="12599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Supernova</a:t>
            </a:r>
            <a:r>
              <a:rPr lang="en-US" sz="2000" b="1" dirty="0" smtClean="0"/>
              <a:t>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err="1" smtClean="0"/>
              <a:t>ToF</a:t>
            </a:r>
            <a:r>
              <a:rPr lang="en-US" sz="1600" dirty="0" smtClean="0"/>
              <a:t> measurement SN 1987A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status: </a:t>
            </a:r>
            <a:r>
              <a:rPr lang="en-GB" sz="1600" dirty="0" err="1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GB" sz="1600" baseline="-25000" dirty="0" err="1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1600" dirty="0" smtClean="0">
                <a:solidFill>
                  <a:srgbClr val="000000"/>
                </a:solidFill>
                <a:cs typeface="Arial" pitchFamily="34" charset="0"/>
              </a:rPr>
              <a:t> &lt; 5.7 </a:t>
            </a:r>
            <a:r>
              <a:rPr lang="en-GB" sz="1600" dirty="0" err="1" smtClean="0">
                <a:solidFill>
                  <a:srgbClr val="000000"/>
                </a:solidFill>
                <a:cs typeface="Arial" pitchFamily="34" charset="0"/>
              </a:rPr>
              <a:t>eV</a:t>
            </a:r>
            <a:r>
              <a:rPr lang="en-GB" sz="1600" dirty="0" smtClean="0">
                <a:solidFill>
                  <a:srgbClr val="000000"/>
                </a:solidFill>
                <a:cs typeface="Arial" pitchFamily="34" charset="0"/>
              </a:rPr>
              <a:t> (PDG 2006)</a:t>
            </a:r>
            <a:endParaRPr lang="en-US" sz="1600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future sensitivity: sub-</a:t>
            </a:r>
            <a:r>
              <a:rPr lang="en-US" sz="1600" dirty="0" err="1" smtClean="0"/>
              <a:t>eV</a:t>
            </a:r>
            <a:r>
              <a:rPr lang="en-US" sz="1600" dirty="0" smtClean="0"/>
              <a:t> ?</a:t>
            </a: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251520" y="980728"/>
            <a:ext cx="3672408" cy="15323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Cosmology</a:t>
            </a:r>
            <a:r>
              <a:rPr lang="en-US" sz="2000" b="1" dirty="0" smtClean="0"/>
              <a:t>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LSS, CMB, …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model dependent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status: </a:t>
            </a:r>
            <a:r>
              <a:rPr lang="en-US" sz="1600" dirty="0" err="1" smtClean="0">
                <a:latin typeface="Symbol" pitchFamily="18" charset="2"/>
              </a:rPr>
              <a:t>S</a:t>
            </a:r>
            <a:r>
              <a:rPr lang="en-US" sz="1600" dirty="0" err="1" smtClean="0"/>
              <a:t>m</a:t>
            </a:r>
            <a:r>
              <a:rPr lang="en-US" sz="1600" baseline="-25000" dirty="0" err="1" smtClean="0">
                <a:latin typeface="Symbol" pitchFamily="18" charset="2"/>
              </a:rPr>
              <a:t>n</a:t>
            </a:r>
            <a:r>
              <a:rPr lang="en-US" sz="1600" dirty="0" smtClean="0"/>
              <a:t> &lt; 0.4 </a:t>
            </a:r>
            <a:r>
              <a:rPr lang="en-US" sz="1600" dirty="0" err="1" smtClean="0"/>
              <a:t>eV</a:t>
            </a:r>
            <a:r>
              <a:rPr lang="en-US" sz="1600" dirty="0" smtClean="0"/>
              <a:t> (0.3 – 2.0 </a:t>
            </a:r>
            <a:r>
              <a:rPr lang="en-US" sz="1600" dirty="0" err="1" smtClean="0"/>
              <a:t>eV</a:t>
            </a:r>
            <a:r>
              <a:rPr lang="en-US" sz="1600" dirty="0" smtClean="0"/>
              <a:t>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future sensitivity: 0.1 – 0.6 </a:t>
            </a:r>
            <a:r>
              <a:rPr lang="en-US" sz="1600" dirty="0" err="1" smtClean="0"/>
              <a:t>eV</a:t>
            </a:r>
            <a:endParaRPr lang="en-US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220072" y="4632970"/>
            <a:ext cx="3672408" cy="1532334"/>
          </a:xfrm>
          <a:prstGeom prst="roundRect">
            <a:avLst/>
          </a:prstGeom>
          <a:solidFill>
            <a:srgbClr val="6CFF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pitchFamily="18" charset="2"/>
              </a:rPr>
              <a:t>b</a:t>
            </a:r>
            <a:r>
              <a:rPr lang="en-US" sz="2000" b="1" dirty="0" smtClean="0"/>
              <a:t>-decay: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eff. neutrino mass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model independent (kinematics)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status: </a:t>
            </a:r>
            <a:r>
              <a:rPr lang="en-US" sz="1600" dirty="0" err="1" smtClean="0"/>
              <a:t>m</a:t>
            </a:r>
            <a:r>
              <a:rPr lang="en-US" sz="1600" baseline="-25000" dirty="0" err="1" smtClean="0">
                <a:latin typeface="Symbol" pitchFamily="18" charset="2"/>
              </a:rPr>
              <a:t>b</a:t>
            </a:r>
            <a:r>
              <a:rPr lang="en-US" sz="1600" dirty="0" smtClean="0"/>
              <a:t> &lt; 2 </a:t>
            </a:r>
            <a:r>
              <a:rPr lang="en-US" sz="1600" dirty="0" err="1" smtClean="0"/>
              <a:t>eV</a:t>
            </a:r>
            <a:r>
              <a:rPr lang="en-US" sz="1600" dirty="0" smtClean="0"/>
              <a:t> (Mainz, </a:t>
            </a:r>
            <a:r>
              <a:rPr lang="en-US" sz="1600" dirty="0" err="1" smtClean="0"/>
              <a:t>Troitsk</a:t>
            </a:r>
            <a:r>
              <a:rPr lang="en-US" sz="1600" dirty="0" smtClean="0"/>
              <a:t>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future sensitivity: 200 </a:t>
            </a:r>
            <a:r>
              <a:rPr lang="en-US" sz="1600" dirty="0" err="1" smtClean="0"/>
              <a:t>meV</a:t>
            </a:r>
            <a:endParaRPr lang="en-US" dirty="0" smtClean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5360320" y="2235928"/>
            <a:ext cx="576064" cy="864096"/>
          </a:xfrm>
          <a:prstGeom prst="straightConnector1">
            <a:avLst/>
          </a:prstGeom>
          <a:ln w="127000" cap="rnd">
            <a:solidFill>
              <a:srgbClr val="0070C0"/>
            </a:solidFill>
            <a:headEnd w="sm" len="lg"/>
            <a:tailEnd type="arrow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3491880" y="3960352"/>
            <a:ext cx="360040" cy="404752"/>
          </a:xfrm>
          <a:prstGeom prst="straightConnector1">
            <a:avLst/>
          </a:prstGeom>
          <a:ln w="127000" cap="rnd">
            <a:solidFill>
              <a:srgbClr val="0070C0"/>
            </a:solidFill>
            <a:headEnd w="sm" len="lg"/>
            <a:tailEnd type="arrow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3491880" y="2492896"/>
            <a:ext cx="360040" cy="603360"/>
          </a:xfrm>
          <a:prstGeom prst="straightConnector1">
            <a:avLst/>
          </a:prstGeom>
          <a:ln w="127000" cap="rnd">
            <a:solidFill>
              <a:srgbClr val="0070C0"/>
            </a:solidFill>
            <a:headEnd w="sm" len="lg"/>
            <a:tailEnd type="arrow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5377736" y="3974000"/>
            <a:ext cx="504056" cy="648072"/>
          </a:xfrm>
          <a:prstGeom prst="straightConnector1">
            <a:avLst/>
          </a:prstGeom>
          <a:ln w="127000" cap="rnd">
            <a:solidFill>
              <a:srgbClr val="0070C0"/>
            </a:solidFill>
            <a:headEnd w="sm" len="lg"/>
            <a:tailEnd type="arrow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31"/>
          <p:cNvGrpSpPr/>
          <p:nvPr/>
        </p:nvGrpSpPr>
        <p:grpSpPr>
          <a:xfrm>
            <a:off x="2915816" y="4365104"/>
            <a:ext cx="2088232" cy="864311"/>
            <a:chOff x="251520" y="3490913"/>
            <a:chExt cx="2088232" cy="864311"/>
          </a:xfrm>
        </p:grpSpPr>
        <p:sp>
          <p:nvSpPr>
            <p:cNvPr id="23" name="Abgerundetes Rechteck 22"/>
            <p:cNvSpPr/>
            <p:nvPr/>
          </p:nvSpPr>
          <p:spPr>
            <a:xfrm>
              <a:off x="251520" y="3491128"/>
              <a:ext cx="2088232" cy="864096"/>
            </a:xfrm>
            <a:prstGeom prst="roundRect">
              <a:avLst/>
            </a:prstGeom>
            <a:solidFill>
              <a:srgbClr val="00B0F0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"/>
            <p:cNvGraphicFramePr>
              <a:graphicFrameLocks noChangeAspect="1"/>
            </p:cNvGraphicFramePr>
            <p:nvPr/>
          </p:nvGraphicFramePr>
          <p:xfrm>
            <a:off x="323528" y="3490913"/>
            <a:ext cx="1971675" cy="823912"/>
          </p:xfrm>
          <a:graphic>
            <a:graphicData uri="http://schemas.openxmlformats.org/presentationml/2006/ole">
              <p:oleObj spid="_x0000_s74753" name="Formel" r:id="rId3" imgW="1066680" imgH="444240" progId="Equation.3">
                <p:embed/>
              </p:oleObj>
            </a:graphicData>
          </a:graphic>
        </p:graphicFrame>
      </p:grpSp>
      <p:grpSp>
        <p:nvGrpSpPr>
          <p:cNvPr id="31" name="Gruppieren 30"/>
          <p:cNvGrpSpPr/>
          <p:nvPr/>
        </p:nvGrpSpPr>
        <p:grpSpPr>
          <a:xfrm>
            <a:off x="3059832" y="908720"/>
            <a:ext cx="1008112" cy="864096"/>
            <a:chOff x="251520" y="2506544"/>
            <a:chExt cx="1008112" cy="864096"/>
          </a:xfrm>
        </p:grpSpPr>
        <p:sp>
          <p:nvSpPr>
            <p:cNvPr id="26" name="Abgerundetes Rechteck 25"/>
            <p:cNvSpPr/>
            <p:nvPr/>
          </p:nvSpPr>
          <p:spPr>
            <a:xfrm>
              <a:off x="251520" y="2506544"/>
              <a:ext cx="1008112" cy="864096"/>
            </a:xfrm>
            <a:prstGeom prst="roundRect">
              <a:avLst/>
            </a:prstGeom>
            <a:solidFill>
              <a:srgbClr val="00B0F0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7" name="Object 2"/>
            <p:cNvGraphicFramePr>
              <a:graphicFrameLocks noChangeAspect="1"/>
            </p:cNvGraphicFramePr>
            <p:nvPr/>
          </p:nvGraphicFramePr>
          <p:xfrm>
            <a:off x="395536" y="2506544"/>
            <a:ext cx="750887" cy="822325"/>
          </p:xfrm>
          <a:graphic>
            <a:graphicData uri="http://schemas.openxmlformats.org/presentationml/2006/ole">
              <p:oleObj spid="_x0000_s74754" name="Formel" r:id="rId4" imgW="406080" imgH="444240" progId="Equation.3">
                <p:embed/>
              </p:oleObj>
            </a:graphicData>
          </a:graphic>
        </p:graphicFrame>
      </p:grpSp>
      <p:grpSp>
        <p:nvGrpSpPr>
          <p:cNvPr id="33" name="Gruppieren 32"/>
          <p:cNvGrpSpPr/>
          <p:nvPr/>
        </p:nvGrpSpPr>
        <p:grpSpPr>
          <a:xfrm>
            <a:off x="7380312" y="4364456"/>
            <a:ext cx="1656184" cy="864744"/>
            <a:chOff x="6660232" y="3733800"/>
            <a:chExt cx="1656184" cy="864744"/>
          </a:xfrm>
        </p:grpSpPr>
        <p:sp>
          <p:nvSpPr>
            <p:cNvPr id="29" name="Abgerundetes Rechteck 28"/>
            <p:cNvSpPr/>
            <p:nvPr/>
          </p:nvSpPr>
          <p:spPr>
            <a:xfrm>
              <a:off x="6660232" y="3734448"/>
              <a:ext cx="1656184" cy="864096"/>
            </a:xfrm>
            <a:prstGeom prst="roundRect">
              <a:avLst/>
            </a:prstGeom>
            <a:solidFill>
              <a:srgbClr val="00B0F0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0" name="Object 2"/>
            <p:cNvGraphicFramePr>
              <a:graphicFrameLocks noChangeAspect="1"/>
            </p:cNvGraphicFramePr>
            <p:nvPr/>
          </p:nvGraphicFramePr>
          <p:xfrm>
            <a:off x="6789738" y="3733800"/>
            <a:ext cx="1431925" cy="823913"/>
          </p:xfrm>
          <a:graphic>
            <a:graphicData uri="http://schemas.openxmlformats.org/presentationml/2006/ole">
              <p:oleObj spid="_x0000_s74755" name="Formel" r:id="rId5" imgW="774360" imgH="444240" progId="Equation.3">
                <p:embed/>
              </p:oleObj>
            </a:graphicData>
          </a:graphic>
        </p:graphicFrame>
      </p:grp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51520" y="2564904"/>
            <a:ext cx="3312368" cy="36004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S. </a:t>
            </a:r>
            <a:r>
              <a:rPr lang="de-DE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Hannestad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 et al.,</a:t>
            </a:r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JCAP 08 </a:t>
            </a:r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(2010) 001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feld 23"/>
          <p:cNvSpPr txBox="1"/>
          <p:nvPr/>
        </p:nvSpPr>
        <p:spPr>
          <a:xfrm rot="238340">
            <a:off x="6396670" y="2856617"/>
            <a:ext cx="2212326" cy="783193"/>
          </a:xfrm>
          <a:prstGeom prst="roundRect">
            <a:avLst>
              <a:gd name="adj" fmla="val 20151"/>
            </a:avLst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complementary </a:t>
            </a:r>
          </a:p>
          <a:p>
            <a:pPr algn="ctr"/>
            <a:r>
              <a:rPr lang="en-US" sz="2000" b="1" dirty="0" smtClean="0"/>
              <a:t>measurements</a:t>
            </a:r>
            <a:endParaRPr lang="en-US" sz="2000" b="1" dirty="0"/>
          </a:p>
        </p:txBody>
      </p:sp>
      <p:sp>
        <p:nvSpPr>
          <p:cNvPr id="37" name="Datumsplatzhalter 3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  <p:sp>
        <p:nvSpPr>
          <p:cNvPr id="38" name="Fußzeilenplatzhalter 3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-9156"/>
          <a:stretch/>
        </p:blipFill>
        <p:spPr bwMode="auto">
          <a:xfrm>
            <a:off x="6356364" y="1080000"/>
            <a:ext cx="1861818" cy="339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hteck 26"/>
          <p:cNvSpPr/>
          <p:nvPr/>
        </p:nvSpPr>
        <p:spPr>
          <a:xfrm>
            <a:off x="4979318" y="1469558"/>
            <a:ext cx="1270009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4921130" y="1635895"/>
            <a:ext cx="290941" cy="188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032771" y="4416538"/>
            <a:ext cx="1280142" cy="30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6666779" y="1657504"/>
            <a:ext cx="999363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i="1" dirty="0" smtClean="0"/>
              <a:t>dark matter</a:t>
            </a:r>
            <a:endParaRPr lang="de-DE" sz="1300" i="1" dirty="0"/>
          </a:p>
        </p:txBody>
      </p:sp>
      <p:sp>
        <p:nvSpPr>
          <p:cNvPr id="30" name="Textfeld 29"/>
          <p:cNvSpPr txBox="1"/>
          <p:nvPr/>
        </p:nvSpPr>
        <p:spPr>
          <a:xfrm>
            <a:off x="6800990" y="2318020"/>
            <a:ext cx="747692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i="1" dirty="0" err="1" smtClean="0"/>
              <a:t>baryons</a:t>
            </a:r>
            <a:endParaRPr lang="de-DE" sz="1300" i="1" dirty="0"/>
          </a:p>
        </p:txBody>
      </p:sp>
      <p:sp>
        <p:nvSpPr>
          <p:cNvPr id="31" name="Textfeld 30"/>
          <p:cNvSpPr txBox="1"/>
          <p:nvPr/>
        </p:nvSpPr>
        <p:spPr>
          <a:xfrm>
            <a:off x="6780194" y="3298091"/>
            <a:ext cx="515256" cy="47659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1300" i="1" dirty="0" err="1" smtClean="0"/>
              <a:t>stars</a:t>
            </a:r>
            <a:endParaRPr lang="de-DE" sz="1300" i="1" dirty="0" smtClean="0"/>
          </a:p>
          <a:p>
            <a:pPr algn="ctr"/>
            <a:r>
              <a:rPr lang="de-DE" sz="1300" i="1" dirty="0" smtClean="0"/>
              <a:t>gas</a:t>
            </a:r>
            <a:endParaRPr lang="de-DE" sz="1300" i="1" dirty="0"/>
          </a:p>
        </p:txBody>
      </p:sp>
      <p:sp>
        <p:nvSpPr>
          <p:cNvPr id="28" name="Textfeld 27"/>
          <p:cNvSpPr txBox="1"/>
          <p:nvPr/>
        </p:nvSpPr>
        <p:spPr>
          <a:xfrm>
            <a:off x="6724966" y="1102013"/>
            <a:ext cx="1036233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i="1" dirty="0" smtClean="0"/>
              <a:t>dark energy</a:t>
            </a:r>
            <a:endParaRPr lang="de-DE" sz="1300" i="1" dirty="0"/>
          </a:p>
        </p:txBody>
      </p:sp>
      <p:sp>
        <p:nvSpPr>
          <p:cNvPr id="25" name="Ellipse 24"/>
          <p:cNvSpPr>
            <a:spLocks/>
          </p:cNvSpPr>
          <p:nvPr/>
        </p:nvSpPr>
        <p:spPr bwMode="auto">
          <a:xfrm>
            <a:off x="6592469" y="1577363"/>
            <a:ext cx="1296263" cy="54289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ys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4556" tIns="38769" rIns="74556" bIns="3876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26" name="Textfeld 25"/>
          <p:cNvSpPr txBox="1"/>
          <p:nvPr/>
        </p:nvSpPr>
        <p:spPr>
          <a:xfrm>
            <a:off x="251520" y="1484784"/>
            <a:ext cx="5935205" cy="1615371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err="1" smtClean="0"/>
              <a:t>idea</a:t>
            </a:r>
            <a:r>
              <a:rPr lang="de-DE" dirty="0" smtClean="0"/>
              <a:t>: sterile </a:t>
            </a:r>
            <a:r>
              <a:rPr lang="de-DE" b="1" dirty="0" smtClean="0">
                <a:latin typeface="Symbol" pitchFamily="18" charset="2"/>
              </a:rPr>
              <a:t>n</a:t>
            </a:r>
            <a:r>
              <a:rPr lang="de-DE" dirty="0" smtClean="0"/>
              <a:t>´s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7030A0"/>
                </a:solidFill>
              </a:rPr>
              <a:t>1-10 keV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constitute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7030A0"/>
                </a:solidFill>
              </a:rPr>
              <a:t>warm </a:t>
            </a:r>
            <a:r>
              <a:rPr lang="de-DE" b="1" dirty="0" err="1" smtClean="0">
                <a:solidFill>
                  <a:srgbClr val="7030A0"/>
                </a:solidFill>
              </a:rPr>
              <a:t>dark</a:t>
            </a:r>
            <a:r>
              <a:rPr lang="de-DE" b="1" dirty="0" smtClean="0">
                <a:solidFill>
                  <a:srgbClr val="7030A0"/>
                </a:solidFill>
              </a:rPr>
              <a:t> matter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de-DE" dirty="0" smtClean="0">
                <a:sym typeface="Wingdings"/>
              </a:rPr>
              <a:t>sterile </a:t>
            </a:r>
            <a:r>
              <a:rPr lang="de-DE" dirty="0" err="1" smtClean="0">
                <a:sym typeface="Wingdings"/>
              </a:rPr>
              <a:t>neutrino</a:t>
            </a:r>
            <a:r>
              <a:rPr lang="de-DE" dirty="0" smtClean="0">
                <a:sym typeface="Wingdings"/>
              </a:rPr>
              <a:t> </a:t>
            </a:r>
            <a:r>
              <a:rPr lang="de-DE" b="1" dirty="0" err="1" smtClean="0">
                <a:latin typeface="Symbol" pitchFamily="18" charset="2"/>
                <a:sym typeface="Wingdings"/>
              </a:rPr>
              <a:t>n</a:t>
            </a:r>
            <a:r>
              <a:rPr lang="de-DE" b="1" baseline="-25000" dirty="0" err="1" smtClean="0">
                <a:sym typeface="Wingdings"/>
              </a:rPr>
              <a:t>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would</a:t>
            </a:r>
            <a:r>
              <a:rPr lang="de-DE" dirty="0" smtClean="0">
                <a:sym typeface="Wingdings"/>
              </a:rPr>
              <a:t> manifest </a:t>
            </a:r>
            <a:r>
              <a:rPr lang="de-DE" dirty="0" err="1" smtClean="0">
                <a:sym typeface="Wingdings"/>
              </a:rPr>
              <a:t>itself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as</a:t>
            </a:r>
            <a:r>
              <a:rPr lang="de-DE" dirty="0" smtClean="0">
                <a:sym typeface="Wingdings"/>
              </a:rPr>
              <a:t> a</a:t>
            </a:r>
          </a:p>
          <a:p>
            <a:pPr marL="273050"/>
            <a:r>
              <a:rPr lang="de-DE" b="1" dirty="0" err="1" smtClean="0">
                <a:solidFill>
                  <a:srgbClr val="7030A0"/>
                </a:solidFill>
                <a:sym typeface="Wingdings"/>
              </a:rPr>
              <a:t>kink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 (10</a:t>
            </a:r>
            <a:r>
              <a:rPr lang="de-DE" b="1" baseline="30000" dirty="0" smtClean="0">
                <a:solidFill>
                  <a:srgbClr val="7030A0"/>
                </a:solidFill>
                <a:sym typeface="Wingdings"/>
              </a:rPr>
              <a:t>-7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-10</a:t>
            </a:r>
            <a:r>
              <a:rPr lang="de-DE" b="1" baseline="30000" dirty="0" smtClean="0">
                <a:solidFill>
                  <a:srgbClr val="7030A0"/>
                </a:solidFill>
                <a:sym typeface="Wingdings"/>
              </a:rPr>
              <a:t>-10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) </a:t>
            </a:r>
            <a:r>
              <a:rPr lang="de-DE" b="1" dirty="0" err="1" smtClean="0">
                <a:solidFill>
                  <a:srgbClr val="7030A0"/>
                </a:solidFill>
                <a:sym typeface="Wingdings"/>
              </a:rPr>
              <a:t>deep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 in </a:t>
            </a:r>
            <a:r>
              <a:rPr lang="de-DE" b="1" dirty="0" err="1" smtClean="0">
                <a:solidFill>
                  <a:srgbClr val="7030A0"/>
                </a:solidFill>
                <a:sym typeface="Wingdings"/>
              </a:rPr>
              <a:t>the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 ß-</a:t>
            </a:r>
            <a:r>
              <a:rPr lang="de-DE" b="1" dirty="0" err="1" smtClean="0">
                <a:solidFill>
                  <a:srgbClr val="7030A0"/>
                </a:solidFill>
                <a:sym typeface="Wingdings"/>
              </a:rPr>
              <a:t>spectrum</a:t>
            </a:r>
            <a:endParaRPr lang="de-DE" b="1" dirty="0" smtClean="0">
              <a:solidFill>
                <a:srgbClr val="7030A0"/>
              </a:solidFill>
              <a:sym typeface="Wingdings"/>
            </a:endParaRPr>
          </a:p>
          <a:p>
            <a:pPr marL="273050"/>
            <a:r>
              <a:rPr lang="de-DE" dirty="0" smtClean="0">
                <a:sym typeface="Wingdings"/>
              </a:rPr>
              <a:t></a:t>
            </a:r>
            <a:r>
              <a:rPr lang="de-DE" dirty="0" err="1" smtClean="0">
                <a:sym typeface="Wingdings"/>
              </a:rPr>
              <a:t>need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reliable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calculation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spectral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shape</a:t>
            </a:r>
            <a:r>
              <a:rPr lang="de-DE" dirty="0" smtClean="0">
                <a:sym typeface="Wingdings"/>
              </a:rPr>
              <a:t>  </a:t>
            </a:r>
            <a:endParaRPr lang="de-DE" dirty="0" smtClean="0"/>
          </a:p>
        </p:txBody>
      </p:sp>
      <p:pic>
        <p:nvPicPr>
          <p:cNvPr id="35" name="Picture 2" descr="Comparison of dark matter models (Carlos Frenk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3400" y="4886130"/>
            <a:ext cx="3491297" cy="13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5503012" y="4886130"/>
            <a:ext cx="3613861" cy="26115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CDM                                                             WDM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905596" y="4478260"/>
            <a:ext cx="2631220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 smtClean="0"/>
              <a:t>DM &amp; </a:t>
            </a:r>
            <a:r>
              <a:rPr lang="de-DE" sz="2000" dirty="0" err="1" smtClean="0"/>
              <a:t>dwarf</a:t>
            </a:r>
            <a:r>
              <a:rPr lang="de-DE" sz="2000" dirty="0" smtClean="0"/>
              <a:t> </a:t>
            </a:r>
            <a:r>
              <a:rPr lang="de-DE" sz="2000" dirty="0" err="1" smtClean="0"/>
              <a:t>statellites</a:t>
            </a:r>
            <a:endParaRPr lang="de-DE" sz="2000" dirty="0" smtClean="0"/>
          </a:p>
        </p:txBody>
      </p:sp>
      <p:sp>
        <p:nvSpPr>
          <p:cNvPr id="20" name="Textfeld 19"/>
          <p:cNvSpPr txBox="1"/>
          <p:nvPr/>
        </p:nvSpPr>
        <p:spPr>
          <a:xfrm>
            <a:off x="184697" y="897232"/>
            <a:ext cx="5992718" cy="397088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 lIns="75749" tIns="37874" rIns="75749" bIns="37874" rtlCol="0">
            <a:spAutoFit/>
          </a:bodyPr>
          <a:lstStyle/>
          <a:p>
            <a:pPr algn="ctr">
              <a:lnSpc>
                <a:spcPts val="2485"/>
              </a:lnSpc>
            </a:pPr>
            <a:r>
              <a:rPr lang="de-DE" sz="2000" b="1" dirty="0" err="1" smtClean="0">
                <a:solidFill>
                  <a:srgbClr val="7030A0"/>
                </a:solidFill>
              </a:rPr>
              <a:t>Cosmology</a:t>
            </a:r>
            <a:r>
              <a:rPr lang="de-DE" sz="2000" b="1" dirty="0" smtClean="0">
                <a:solidFill>
                  <a:srgbClr val="7030A0"/>
                </a:solidFill>
              </a:rPr>
              <a:t>:</a:t>
            </a:r>
            <a:r>
              <a:rPr lang="de-DE" sz="2000" b="1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/>
              <a:t>role</a:t>
            </a:r>
            <a:r>
              <a:rPr lang="de-DE" sz="2000" dirty="0" smtClean="0"/>
              <a:t> of sterile 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dirty="0" smtClean="0"/>
              <a:t>´s </a:t>
            </a:r>
            <a:r>
              <a:rPr lang="de-DE" sz="2000" dirty="0" err="1" smtClean="0"/>
              <a:t>as</a:t>
            </a:r>
            <a:r>
              <a:rPr lang="de-DE" sz="2000" dirty="0" smtClean="0"/>
              <a:t> warm </a:t>
            </a:r>
            <a:r>
              <a:rPr lang="de-DE" sz="2000" dirty="0" err="1" smtClean="0"/>
              <a:t>dark</a:t>
            </a:r>
            <a:r>
              <a:rPr lang="de-DE" sz="2000" dirty="0" smtClean="0"/>
              <a:t> matter</a:t>
            </a:r>
          </a:p>
        </p:txBody>
      </p:sp>
      <p:grpSp>
        <p:nvGrpSpPr>
          <p:cNvPr id="8" name="Gruppieren 8"/>
          <p:cNvGrpSpPr/>
          <p:nvPr/>
        </p:nvGrpSpPr>
        <p:grpSpPr>
          <a:xfrm>
            <a:off x="683568" y="3273487"/>
            <a:ext cx="4176464" cy="3107841"/>
            <a:chOff x="1193354" y="2920380"/>
            <a:chExt cx="4295676" cy="3013583"/>
          </a:xfrm>
        </p:grpSpPr>
        <p:grpSp>
          <p:nvGrpSpPr>
            <p:cNvPr id="9" name="Gruppieren 7"/>
            <p:cNvGrpSpPr/>
            <p:nvPr/>
          </p:nvGrpSpPr>
          <p:grpSpPr>
            <a:xfrm>
              <a:off x="1193354" y="2920380"/>
              <a:ext cx="4295676" cy="3013583"/>
              <a:chOff x="1193354" y="2920380"/>
              <a:chExt cx="4295676" cy="3013583"/>
            </a:xfrm>
          </p:grpSpPr>
          <p:pic>
            <p:nvPicPr>
              <p:cNvPr id="19" name="Picture 3" descr="C:\Users\drexlin\AppData\Local\Microsoft\Windows\Temporary Internet Files\Content.Outlook\4L1KZ0XM\WDMSign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 contrast="4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354" y="2920380"/>
                <a:ext cx="4295676" cy="3013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Geschweifte Klammer rechts 3"/>
              <p:cNvSpPr/>
              <p:nvPr/>
            </p:nvSpPr>
            <p:spPr>
              <a:xfrm rot="16200000">
                <a:off x="4527600" y="4382840"/>
                <a:ext cx="216024" cy="1324395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4217690" y="4576564"/>
                <a:ext cx="871248" cy="412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700" dirty="0"/>
                  <a:t>m</a:t>
                </a:r>
                <a:r>
                  <a:rPr lang="de-DE" sz="1700" dirty="0" smtClean="0"/>
                  <a:t>(</a:t>
                </a:r>
                <a:r>
                  <a:rPr lang="de-DE" sz="1700" b="1" dirty="0" err="1" smtClean="0">
                    <a:latin typeface="Symbol" pitchFamily="18" charset="2"/>
                  </a:rPr>
                  <a:t>n</a:t>
                </a:r>
                <a:r>
                  <a:rPr lang="de-DE" sz="1700" b="1" baseline="-25000" dirty="0" err="1" smtClean="0"/>
                  <a:t>s</a:t>
                </a:r>
                <a:r>
                  <a:rPr lang="de-DE" sz="1700" dirty="0" smtClean="0"/>
                  <a:t>)</a:t>
                </a:r>
              </a:p>
            </p:txBody>
          </p:sp>
        </p:grpSp>
        <p:sp>
          <p:nvSpPr>
            <p:cNvPr id="33" name="Textfeld 32"/>
            <p:cNvSpPr txBox="1"/>
            <p:nvPr/>
          </p:nvSpPr>
          <p:spPr bwMode="auto">
            <a:xfrm>
              <a:off x="2993554" y="3496444"/>
              <a:ext cx="908939" cy="49671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568"/>
                </a:lnSpc>
              </a:pPr>
              <a:r>
                <a:rPr lang="de-DE" sz="1700" dirty="0" smtClean="0"/>
                <a:t>|U</a:t>
              </a:r>
              <a:r>
                <a:rPr lang="de-DE" sz="1700" b="1" baseline="-25000" dirty="0" smtClean="0"/>
                <a:t>es</a:t>
              </a:r>
              <a:r>
                <a:rPr lang="de-DE" sz="1700" dirty="0" smtClean="0"/>
                <a:t>|</a:t>
              </a:r>
              <a:r>
                <a:rPr lang="de-DE" sz="1700" b="1" baseline="30000" dirty="0" smtClean="0"/>
                <a:t>2 </a:t>
              </a:r>
              <a:endParaRPr lang="de-DE" sz="1700" b="1" baseline="30000" dirty="0"/>
            </a:p>
          </p:txBody>
        </p:sp>
        <p:cxnSp>
          <p:nvCxnSpPr>
            <p:cNvPr id="34" name="Gerade Verbindung 33"/>
            <p:cNvCxnSpPr/>
            <p:nvPr/>
          </p:nvCxnSpPr>
          <p:spPr>
            <a:xfrm flipV="1">
              <a:off x="2921546" y="3948988"/>
              <a:ext cx="339516" cy="48356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217463" y="92571"/>
            <a:ext cx="73068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2800" b="1" dirty="0" smtClean="0">
                <a:solidFill>
                  <a:schemeClr val="tx2"/>
                </a:solidFill>
              </a:rPr>
              <a:t>Sterile </a:t>
            </a:r>
            <a:r>
              <a:rPr lang="de-DE" sz="2800" b="1" dirty="0" err="1" smtClean="0">
                <a:solidFill>
                  <a:schemeClr val="tx2"/>
                </a:solidFill>
              </a:rPr>
              <a:t>neutrinos</a:t>
            </a:r>
            <a:r>
              <a:rPr lang="de-DE" sz="2800" b="1" dirty="0" smtClean="0">
                <a:solidFill>
                  <a:schemeClr val="tx2"/>
                </a:solidFill>
              </a:rPr>
              <a:t> in </a:t>
            </a:r>
            <a:r>
              <a:rPr lang="de-DE" sz="2800" b="1" dirty="0" err="1" smtClean="0">
                <a:solidFill>
                  <a:schemeClr val="tx2"/>
                </a:solidFill>
              </a:rPr>
              <a:t>astroparticle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physics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40" name="Datumsplatzhalter 3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41" name="Fußzeilenplatzhalter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7057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109968"/>
            <a:ext cx="47865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2800" b="1" dirty="0" err="1" smtClean="0">
                <a:solidFill>
                  <a:schemeClr val="tx2"/>
                </a:solidFill>
              </a:rPr>
              <a:t>Conclusions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6543" y="1153552"/>
            <a:ext cx="8554405" cy="4795728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75749" tIns="37874" rIns="75749" bIns="37874" rtlCol="0">
            <a:spAutoFit/>
          </a:bodyPr>
          <a:lstStyle/>
          <a:p>
            <a:pPr marL="268288" indent="-268288">
              <a:lnSpc>
                <a:spcPts val="2568"/>
              </a:lnSpc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02060"/>
                </a:solidFill>
              </a:rPr>
              <a:t>Studies </a:t>
            </a:r>
            <a:r>
              <a:rPr lang="de-DE" sz="2000" b="1" dirty="0" err="1" smtClean="0">
                <a:solidFill>
                  <a:srgbClr val="002060"/>
                </a:solidFill>
              </a:rPr>
              <a:t>of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b="1" dirty="0" smtClean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de-DE" sz="2000" b="1" dirty="0" smtClean="0">
                <a:solidFill>
                  <a:srgbClr val="002060"/>
                </a:solidFill>
              </a:rPr>
              <a:t>-</a:t>
            </a:r>
            <a:r>
              <a:rPr lang="de-DE" sz="2000" b="1" dirty="0" err="1" smtClean="0">
                <a:solidFill>
                  <a:srgbClr val="002060"/>
                </a:solidFill>
              </a:rPr>
              <a:t>decay</a:t>
            </a:r>
            <a:r>
              <a:rPr lang="de-DE" sz="2000" b="1" dirty="0" smtClean="0">
                <a:solidFill>
                  <a:srgbClr val="002060"/>
                </a:solidFill>
              </a:rPr>
              <a:t>/EC </a:t>
            </a:r>
            <a:r>
              <a:rPr lang="de-DE" sz="2000" b="1" dirty="0" err="1" smtClean="0">
                <a:solidFill>
                  <a:srgbClr val="002060"/>
                </a:solidFill>
              </a:rPr>
              <a:t>kinematics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endParaRPr lang="de-DE" sz="2000" b="1" dirty="0" smtClean="0">
              <a:solidFill>
                <a:srgbClr val="002060"/>
              </a:solidFill>
            </a:endParaRP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err="1" smtClean="0"/>
              <a:t>only</a:t>
            </a:r>
            <a:r>
              <a:rPr lang="de-DE" dirty="0" smtClean="0"/>
              <a:t> model-independent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determine</a:t>
            </a:r>
            <a:r>
              <a:rPr lang="de-DE" dirty="0" smtClean="0"/>
              <a:t> absolute </a:t>
            </a:r>
            <a:r>
              <a:rPr lang="de-DE" b="1" dirty="0" smtClean="0">
                <a:latin typeface="Symbol" pitchFamily="18" charset="2"/>
              </a:rPr>
              <a:t>n</a:t>
            </a:r>
            <a:r>
              <a:rPr lang="de-DE" dirty="0" smtClean="0"/>
              <a:t>-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  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smtClean="0">
                <a:sym typeface="Wingdings"/>
              </a:rPr>
              <a:t>KATRIN will probe </a:t>
            </a:r>
            <a:r>
              <a:rPr lang="de-DE" dirty="0" err="1" smtClean="0">
                <a:sym typeface="Wingdings"/>
              </a:rPr>
              <a:t>cosmologically</a:t>
            </a:r>
            <a:r>
              <a:rPr lang="de-DE" dirty="0" smtClean="0">
                <a:sym typeface="Wingdings"/>
              </a:rPr>
              <a:t> relevant </a:t>
            </a:r>
            <a:r>
              <a:rPr lang="de-DE" dirty="0" err="1" smtClean="0">
                <a:sym typeface="Wingdings"/>
              </a:rPr>
              <a:t>scale</a:t>
            </a:r>
            <a:r>
              <a:rPr lang="de-DE" dirty="0" smtClean="0">
                <a:sym typeface="Wingdings"/>
              </a:rPr>
              <a:t> down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m(</a:t>
            </a:r>
            <a:r>
              <a:rPr lang="de-DE" b="1" dirty="0" smtClean="0">
                <a:latin typeface="Symbol" pitchFamily="18" charset="2"/>
                <a:sym typeface="Wingdings"/>
              </a:rPr>
              <a:t>n</a:t>
            </a:r>
            <a:r>
              <a:rPr lang="de-DE" b="1" baseline="-25000" dirty="0" smtClean="0">
                <a:sym typeface="Wingdings"/>
              </a:rPr>
              <a:t>e</a:t>
            </a:r>
            <a:r>
              <a:rPr lang="de-DE" dirty="0" smtClean="0">
                <a:sym typeface="Wingdings"/>
              </a:rPr>
              <a:t>) = 200 </a:t>
            </a:r>
            <a:r>
              <a:rPr lang="de-DE" dirty="0" err="1" smtClean="0">
                <a:sym typeface="Wingdings"/>
              </a:rPr>
              <a:t>meV</a:t>
            </a:r>
            <a:r>
              <a:rPr lang="de-DE" dirty="0" smtClean="0">
                <a:sym typeface="Wingdings"/>
              </a:rPr>
              <a:t> 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II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go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value</a:t>
            </a:r>
            <a:endParaRPr lang="de-DE" sz="2000" dirty="0" smtClean="0">
              <a:sym typeface="Wingdings"/>
            </a:endParaRPr>
          </a:p>
          <a:p>
            <a:pPr marL="268288" indent="-268288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Calorimetric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experiments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 will </a:t>
            </a:r>
            <a:r>
              <a:rPr lang="de-DE" sz="2000" b="1" dirty="0" err="1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provide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 an </a:t>
            </a:r>
            <a:r>
              <a:rPr lang="de-DE" sz="2000" b="1" dirty="0" err="1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independent</a:t>
            </a:r>
            <a:r>
              <a:rPr lang="de-DE" sz="20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 check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b="1" dirty="0" smtClean="0">
                <a:sym typeface="Wingdings"/>
              </a:rPr>
              <a:t>MARE</a:t>
            </a:r>
            <a:r>
              <a:rPr lang="de-DE" dirty="0" smtClean="0">
                <a:sym typeface="Wingdings"/>
              </a:rPr>
              <a:t>: </a:t>
            </a:r>
            <a:r>
              <a:rPr lang="de-DE" baseline="30000" dirty="0" smtClean="0">
                <a:sym typeface="Wingdings"/>
              </a:rPr>
              <a:t>187</a:t>
            </a:r>
            <a:r>
              <a:rPr lang="de-DE" dirty="0" smtClean="0">
                <a:sym typeface="Wingdings"/>
              </a:rPr>
              <a:t>Re (</a:t>
            </a:r>
            <a:r>
              <a:rPr lang="de-DE" dirty="0" smtClean="0">
                <a:latin typeface="Symbol" pitchFamily="18" charset="2"/>
                <a:sym typeface="Wingdings"/>
              </a:rPr>
              <a:t>b</a:t>
            </a:r>
            <a:r>
              <a:rPr lang="de-DE" dirty="0" smtClean="0">
                <a:sym typeface="Wingdings"/>
              </a:rPr>
              <a:t>-</a:t>
            </a:r>
            <a:r>
              <a:rPr lang="de-DE" dirty="0" err="1" smtClean="0">
                <a:sym typeface="Wingdings"/>
              </a:rPr>
              <a:t>decay</a:t>
            </a:r>
            <a:r>
              <a:rPr lang="de-DE" dirty="0" smtClean="0">
                <a:sym typeface="Wingdings"/>
              </a:rPr>
              <a:t>); </a:t>
            </a:r>
            <a:r>
              <a:rPr lang="de-DE" b="1" dirty="0" smtClean="0">
                <a:sym typeface="Wingdings"/>
              </a:rPr>
              <a:t>ECHO</a:t>
            </a:r>
            <a:r>
              <a:rPr lang="de-DE" dirty="0" smtClean="0">
                <a:sym typeface="Wingdings"/>
              </a:rPr>
              <a:t>: </a:t>
            </a:r>
            <a:r>
              <a:rPr lang="de-DE" baseline="30000" dirty="0" smtClean="0">
                <a:sym typeface="Wingdings"/>
              </a:rPr>
              <a:t>163</a:t>
            </a:r>
            <a:r>
              <a:rPr lang="de-DE" dirty="0" smtClean="0">
                <a:sym typeface="Wingdings"/>
              </a:rPr>
              <a:t>Ho (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capture</a:t>
            </a:r>
            <a:r>
              <a:rPr lang="de-DE" dirty="0" smtClean="0">
                <a:sym typeface="Wingdings"/>
              </a:rPr>
              <a:t>) 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err="1" smtClean="0"/>
              <a:t>advantage</a:t>
            </a:r>
            <a:r>
              <a:rPr lang="de-DE" dirty="0" smtClean="0"/>
              <a:t>: </a:t>
            </a:r>
            <a:r>
              <a:rPr lang="de-DE" dirty="0" err="1" smtClean="0"/>
              <a:t>scalable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endParaRPr lang="de-DE" dirty="0" smtClean="0"/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smtClean="0"/>
              <a:t>still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R&amp;D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m(</a:t>
            </a:r>
            <a:r>
              <a:rPr lang="de-DE" b="1" dirty="0" smtClean="0">
                <a:latin typeface="Symbol" pitchFamily="18" charset="2"/>
                <a:sym typeface="Wingdings"/>
              </a:rPr>
              <a:t>n</a:t>
            </a:r>
            <a:r>
              <a:rPr lang="de-DE" b="1" baseline="-25000" dirty="0" smtClean="0">
                <a:sym typeface="Wingdings"/>
              </a:rPr>
              <a:t>e</a:t>
            </a:r>
            <a:r>
              <a:rPr lang="de-DE" dirty="0" smtClean="0"/>
              <a:t>) = 200 </a:t>
            </a:r>
            <a:r>
              <a:rPr lang="de-DE" dirty="0" err="1" smtClean="0"/>
              <a:t>meV</a:t>
            </a:r>
            <a:endParaRPr lang="de-DE" sz="2000" dirty="0" smtClean="0"/>
          </a:p>
          <a:p>
            <a:pPr marL="268288" indent="-268288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000" dirty="0" smtClean="0"/>
              <a:t>New </a:t>
            </a:r>
            <a:r>
              <a:rPr lang="de-DE" sz="2000" dirty="0" err="1" smtClean="0"/>
              <a:t>ideas</a:t>
            </a:r>
            <a:r>
              <a:rPr lang="de-DE" sz="2000" dirty="0" smtClean="0"/>
              <a:t>: </a:t>
            </a:r>
            <a:r>
              <a:rPr lang="de-DE" sz="2000" b="1" dirty="0" smtClean="0">
                <a:solidFill>
                  <a:srgbClr val="336600"/>
                </a:solidFill>
              </a:rPr>
              <a:t>Project 8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others</a:t>
            </a:r>
            <a:endParaRPr lang="de-DE" sz="2000" dirty="0" smtClean="0">
              <a:sym typeface="Wingdings"/>
            </a:endParaRPr>
          </a:p>
          <a:p>
            <a:pPr marL="268288" indent="-268288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C00000"/>
                </a:solidFill>
                <a:sym typeface="Wingdings"/>
              </a:rPr>
              <a:t>KATRIN </a:t>
            </a:r>
            <a:r>
              <a:rPr lang="de-DE" sz="2000" b="1" dirty="0" err="1" smtClean="0">
                <a:solidFill>
                  <a:srgbClr val="C00000"/>
                </a:solidFill>
                <a:sym typeface="Wingdings"/>
              </a:rPr>
              <a:t>next</a:t>
            </a:r>
            <a:r>
              <a:rPr lang="de-DE" sz="2000" b="1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sym typeface="Wingdings"/>
              </a:rPr>
              <a:t>steps</a:t>
            </a:r>
            <a:r>
              <a:rPr lang="de-DE" sz="2000" dirty="0" smtClean="0">
                <a:sym typeface="Wingdings"/>
              </a:rPr>
              <a:t>: 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err="1" smtClean="0"/>
              <a:t>electromagnetic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(</a:t>
            </a:r>
            <a:r>
              <a:rPr lang="de-DE" dirty="0" err="1" smtClean="0"/>
              <a:t>start</a:t>
            </a:r>
            <a:r>
              <a:rPr lang="de-DE" dirty="0" smtClean="0"/>
              <a:t> in </a:t>
            </a:r>
            <a:r>
              <a:rPr lang="de-DE" dirty="0" err="1" smtClean="0"/>
              <a:t>Oct</a:t>
            </a:r>
            <a:r>
              <a:rPr lang="de-DE" dirty="0" smtClean="0"/>
              <a:t>. 2012)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CPS (end </a:t>
            </a:r>
            <a:r>
              <a:rPr lang="de-DE" dirty="0" err="1" smtClean="0"/>
              <a:t>of</a:t>
            </a:r>
            <a:r>
              <a:rPr lang="de-DE" dirty="0" smtClean="0"/>
              <a:t> 2013) </a:t>
            </a:r>
            <a:r>
              <a:rPr lang="de-DE" dirty="0" err="1" smtClean="0"/>
              <a:t>and</a:t>
            </a:r>
            <a:r>
              <a:rPr lang="de-DE" dirty="0" smtClean="0"/>
              <a:t> WGTS (end </a:t>
            </a:r>
            <a:r>
              <a:rPr lang="de-DE" dirty="0" err="1" smtClean="0"/>
              <a:t>of</a:t>
            </a:r>
            <a:r>
              <a:rPr lang="de-DE" dirty="0" smtClean="0"/>
              <a:t> 2014)  </a:t>
            </a:r>
          </a:p>
          <a:p>
            <a:pPr marL="536575" lvl="1" indent="-268288">
              <a:lnSpc>
                <a:spcPts val="2568"/>
              </a:lnSpc>
              <a:buFont typeface="Symbol" pitchFamily="18" charset="2"/>
              <a:buChar char="-"/>
            </a:pPr>
            <a:r>
              <a:rPr lang="de-DE" dirty="0" smtClean="0"/>
              <a:t>beginn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: 2015</a:t>
            </a: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14" name="Datumsplatzhalter 2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175771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4"/>
          <p:cNvGrpSpPr/>
          <p:nvPr/>
        </p:nvGrpSpPr>
        <p:grpSpPr>
          <a:xfrm>
            <a:off x="3350989" y="2357266"/>
            <a:ext cx="2909414" cy="3703269"/>
            <a:chOff x="257250" y="2848372"/>
            <a:chExt cx="3600400" cy="4320480"/>
          </a:xfrm>
        </p:grpSpPr>
        <p:sp>
          <p:nvSpPr>
            <p:cNvPr id="8" name="Abgerundetes Rechteck 7"/>
            <p:cNvSpPr/>
            <p:nvPr/>
          </p:nvSpPr>
          <p:spPr bwMode="auto">
            <a:xfrm flipH="1">
              <a:off x="257250" y="2848372"/>
              <a:ext cx="3600400" cy="4320480"/>
            </a:xfrm>
            <a:prstGeom prst="roundRect">
              <a:avLst/>
            </a:prstGeom>
            <a:solidFill>
              <a:schemeClr val="bg1"/>
            </a:solidFill>
            <a:ln w="28575">
              <a:noFill/>
              <a:headEnd type="none" w="med" len="med"/>
              <a:tailEnd type="none" w="med" len="med"/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5882"/>
                </a:lnSpc>
              </a:pPr>
              <a:endParaRPr lang="de-DE" dirty="0"/>
            </a:p>
          </p:txBody>
        </p:sp>
        <p:pic>
          <p:nvPicPr>
            <p:cNvPr id="6" name="Picture 5" descr="telescope_sid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4701" y="6173850"/>
              <a:ext cx="1070941" cy="816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265" y="4160724"/>
              <a:ext cx="1569913" cy="113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0677" y="3755049"/>
              <a:ext cx="1124965" cy="1397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16808" y="5512668"/>
              <a:ext cx="1260722" cy="105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feld 10"/>
            <p:cNvSpPr txBox="1"/>
            <p:nvPr/>
          </p:nvSpPr>
          <p:spPr bwMode="auto">
            <a:xfrm>
              <a:off x="401267" y="3035933"/>
              <a:ext cx="3338992" cy="8857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568"/>
                </a:lnSpc>
              </a:pPr>
              <a:r>
                <a:rPr lang="de-DE" sz="2000" dirty="0" smtClean="0">
                  <a:latin typeface="Symbol" pitchFamily="18" charset="2"/>
                </a:rPr>
                <a:t>b</a:t>
              </a:r>
              <a:r>
                <a:rPr lang="de-DE" sz="2000" dirty="0" smtClean="0"/>
                <a:t>-</a:t>
              </a:r>
              <a:r>
                <a:rPr lang="de-DE" sz="2000" dirty="0" err="1" smtClean="0"/>
                <a:t>decay</a:t>
              </a:r>
              <a:r>
                <a:rPr lang="de-DE" sz="2000" dirty="0" smtClean="0"/>
                <a:t>              0</a:t>
              </a:r>
              <a:r>
                <a:rPr lang="de-DE" sz="2000" b="1" dirty="0" smtClean="0">
                  <a:latin typeface="Symbol" pitchFamily="18" charset="2"/>
                </a:rPr>
                <a:t>n</a:t>
              </a:r>
              <a:r>
                <a:rPr lang="de-DE" sz="2000" dirty="0" smtClean="0">
                  <a:latin typeface="Symbol" pitchFamily="18" charset="2"/>
                </a:rPr>
                <a:t>bb</a:t>
              </a:r>
            </a:p>
            <a:p>
              <a:pPr>
                <a:lnSpc>
                  <a:spcPts val="2568"/>
                </a:lnSpc>
              </a:pPr>
              <a:r>
                <a:rPr lang="de-DE" sz="2000" dirty="0" smtClean="0"/>
                <a:t>  m(</a:t>
              </a:r>
              <a:r>
                <a:rPr lang="de-DE" sz="2000" b="1" dirty="0" smtClean="0">
                  <a:latin typeface="Symbol" pitchFamily="18" charset="2"/>
                </a:rPr>
                <a:t>n</a:t>
              </a:r>
              <a:r>
                <a:rPr lang="de-DE" sz="2000" b="1" baseline="-25000" dirty="0" smtClean="0"/>
                <a:t>e</a:t>
              </a:r>
              <a:r>
                <a:rPr lang="de-DE" sz="2000" dirty="0" smtClean="0"/>
                <a:t>)                   </a:t>
              </a:r>
              <a:r>
                <a:rPr lang="de-DE" sz="2000" dirty="0" err="1" smtClean="0"/>
                <a:t>m</a:t>
              </a:r>
              <a:r>
                <a:rPr lang="de-DE" sz="2000" b="1" baseline="-25000" dirty="0" err="1" smtClean="0">
                  <a:latin typeface="Symbol" pitchFamily="18" charset="2"/>
                </a:rPr>
                <a:t>bb</a:t>
              </a:r>
              <a:endParaRPr lang="de-DE" sz="2000" b="1" baseline="-25000" dirty="0">
                <a:latin typeface="Symbol" pitchFamily="18" charset="2"/>
              </a:endParaRPr>
            </a:p>
          </p:txBody>
        </p:sp>
        <p:sp>
          <p:nvSpPr>
            <p:cNvPr id="12" name="Gleichschenkliges Dreieck 11"/>
            <p:cNvSpPr/>
            <p:nvPr/>
          </p:nvSpPr>
          <p:spPr>
            <a:xfrm rot="10800000">
              <a:off x="1093207" y="4540139"/>
              <a:ext cx="2044362" cy="1260561"/>
            </a:xfrm>
            <a:prstGeom prst="triangle">
              <a:avLst/>
            </a:prstGeom>
            <a:noFill/>
            <a:ln w="247650">
              <a:solidFill>
                <a:srgbClr val="FFC000">
                  <a:alpha val="3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553666" y="6160740"/>
              <a:ext cx="1920635" cy="8857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568"/>
                </a:lnSpc>
              </a:pPr>
              <a:r>
                <a:rPr lang="de-DE" sz="2000" b="1" dirty="0" smtClean="0">
                  <a:latin typeface="Symbol" pitchFamily="18" charset="2"/>
                </a:rPr>
                <a:t>S</a:t>
              </a:r>
              <a:r>
                <a:rPr lang="de-DE" sz="2000" dirty="0" smtClean="0"/>
                <a:t> m</a:t>
              </a:r>
              <a:r>
                <a:rPr lang="de-DE" sz="2000" b="1" baseline="-25000" dirty="0" smtClean="0"/>
                <a:t>i</a:t>
              </a:r>
              <a:r>
                <a:rPr lang="de-DE" sz="2000" dirty="0" smtClean="0"/>
                <a:t> </a:t>
              </a:r>
            </a:p>
            <a:p>
              <a:pPr>
                <a:lnSpc>
                  <a:spcPts val="2568"/>
                </a:lnSpc>
              </a:pPr>
              <a:r>
                <a:rPr lang="de-DE" sz="2000" dirty="0" err="1" smtClean="0"/>
                <a:t>cosmology</a:t>
              </a:r>
              <a:r>
                <a:rPr lang="de-DE" sz="2000" dirty="0" smtClean="0"/>
                <a:t>  </a:t>
              </a:r>
              <a:endParaRPr lang="de-DE" sz="2000" b="1" baseline="-25000" dirty="0"/>
            </a:p>
          </p:txBody>
        </p:sp>
      </p:grpSp>
      <p:sp>
        <p:nvSpPr>
          <p:cNvPr id="14" name="Textfeld 13"/>
          <p:cNvSpPr txBox="1"/>
          <p:nvPr/>
        </p:nvSpPr>
        <p:spPr>
          <a:xfrm flipH="1">
            <a:off x="283052" y="1052736"/>
            <a:ext cx="8612593" cy="1131079"/>
          </a:xfrm>
          <a:prstGeom prst="rect">
            <a:avLst/>
          </a:prstGeom>
          <a:solidFill>
            <a:schemeClr val="bg1"/>
          </a:solidFill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651"/>
              </a:lnSpc>
            </a:pPr>
            <a:r>
              <a:rPr lang="de-DE" sz="2000" dirty="0" smtClean="0"/>
              <a:t>The </a:t>
            </a:r>
            <a:r>
              <a:rPr lang="de-DE" sz="2000" b="1" dirty="0" err="1"/>
              <a:t>complete</a:t>
            </a:r>
            <a:r>
              <a:rPr lang="de-DE" sz="2000" b="1" dirty="0"/>
              <a:t> </a:t>
            </a:r>
            <a:r>
              <a:rPr lang="de-DE" sz="2000" b="1" dirty="0" err="1"/>
              <a:t>picture</a:t>
            </a:r>
            <a:r>
              <a:rPr lang="de-DE" sz="2000" b="1" dirty="0"/>
              <a:t> </a:t>
            </a:r>
            <a:r>
              <a:rPr lang="de-DE" sz="2000" dirty="0"/>
              <a:t>of </a:t>
            </a:r>
            <a:r>
              <a:rPr lang="de-DE" sz="2000" dirty="0" err="1"/>
              <a:t>neutrino</a:t>
            </a:r>
            <a:r>
              <a:rPr lang="de-DE" sz="2000" dirty="0"/>
              <a:t> </a:t>
            </a:r>
            <a:r>
              <a:rPr lang="de-DE" sz="2000" dirty="0" err="1"/>
              <a:t>masses</a:t>
            </a:r>
            <a:r>
              <a:rPr lang="de-DE" sz="2000" dirty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obtained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endParaRPr lang="de-DE" sz="2000" dirty="0" smtClean="0"/>
          </a:p>
          <a:p>
            <a:pPr algn="ctr">
              <a:lnSpc>
                <a:spcPts val="2651"/>
              </a:lnSpc>
            </a:pP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comparing</a:t>
            </a:r>
            <a:r>
              <a:rPr lang="de-DE" sz="2000" dirty="0" smtClean="0"/>
              <a:t> high-</a:t>
            </a:r>
            <a:r>
              <a:rPr lang="de-DE" sz="2000" dirty="0" err="1" smtClean="0"/>
              <a:t>precision</a:t>
            </a:r>
            <a:r>
              <a:rPr lang="de-DE" sz="2000" dirty="0" smtClean="0"/>
              <a:t> </a:t>
            </a:r>
            <a:r>
              <a:rPr lang="de-DE" sz="2000" dirty="0" err="1" smtClean="0"/>
              <a:t>results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b="1" dirty="0" err="1" smtClean="0"/>
              <a:t>direct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neutrino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searches</a:t>
            </a:r>
            <a:endParaRPr lang="de-DE" sz="2000" b="1" dirty="0" smtClean="0"/>
          </a:p>
          <a:p>
            <a:pPr algn="ctr">
              <a:lnSpc>
                <a:spcPts val="2651"/>
              </a:lnSpc>
            </a:pPr>
            <a:r>
              <a:rPr lang="de-DE" sz="2000" dirty="0" err="1"/>
              <a:t>w</a:t>
            </a:r>
            <a:r>
              <a:rPr lang="de-DE" sz="2000" dirty="0" err="1" smtClean="0"/>
              <a:t>ith</a:t>
            </a:r>
            <a:r>
              <a:rPr lang="de-DE" sz="2000" dirty="0" smtClean="0"/>
              <a:t> </a:t>
            </a:r>
            <a:r>
              <a:rPr lang="de-DE" sz="2000" b="1" dirty="0" smtClean="0"/>
              <a:t>0</a:t>
            </a:r>
            <a:r>
              <a:rPr lang="de-DE" sz="2000" b="1" dirty="0" smtClean="0">
                <a:latin typeface="Symbol" pitchFamily="18" charset="2"/>
              </a:rPr>
              <a:t>nbb</a:t>
            </a:r>
            <a:r>
              <a:rPr lang="de-DE" sz="2000" dirty="0" smtClean="0"/>
              <a:t> </a:t>
            </a:r>
            <a:r>
              <a:rPr lang="de-DE" sz="2000" b="1" dirty="0" err="1" smtClean="0"/>
              <a:t>experiments</a:t>
            </a:r>
            <a:r>
              <a:rPr lang="de-DE" sz="2000" b="1" dirty="0" smtClean="0"/>
              <a:t> </a:t>
            </a:r>
            <a:r>
              <a:rPr lang="de-DE" sz="2000" dirty="0" smtClean="0"/>
              <a:t>and </a:t>
            </a:r>
            <a:r>
              <a:rPr lang="de-DE" sz="2000" b="1" dirty="0" err="1" smtClean="0"/>
              <a:t>cosmological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studies</a:t>
            </a:r>
            <a:endParaRPr lang="de-DE" sz="2000" b="1" dirty="0" smtClean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23528" y="109968"/>
            <a:ext cx="47865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2800" b="1" dirty="0" err="1" smtClean="0">
                <a:solidFill>
                  <a:schemeClr val="tx2"/>
                </a:solidFill>
              </a:rPr>
              <a:t>Conclusions</a:t>
            </a:r>
            <a:endParaRPr lang="de-DE" sz="2800" b="1" dirty="0">
              <a:solidFill>
                <a:schemeClr val="tx2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20" name="Datumsplatzhalter 2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44139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9" name="Picture 11" descr="03_17"/>
          <p:cNvPicPr>
            <a:picLocks noChangeAspect="1" noChangeArrowheads="1"/>
          </p:cNvPicPr>
          <p:nvPr/>
        </p:nvPicPr>
        <p:blipFill>
          <a:blip r:embed="rId2" cstate="screen">
            <a:lum bright="6000"/>
          </a:blip>
          <a:srcRect/>
          <a:stretch>
            <a:fillRect/>
          </a:stretch>
        </p:blipFill>
        <p:spPr bwMode="auto">
          <a:xfrm>
            <a:off x="-215900" y="0"/>
            <a:ext cx="9537700" cy="6345238"/>
          </a:xfrm>
          <a:prstGeom prst="rect">
            <a:avLst/>
          </a:prstGeom>
          <a:noFill/>
        </p:spPr>
      </p:pic>
      <p:sp>
        <p:nvSpPr>
          <p:cNvPr id="278537" name="WordArt 9"/>
          <p:cNvSpPr>
            <a:spLocks noChangeArrowheads="1" noChangeShapeType="1" noTextEdit="1"/>
          </p:cNvSpPr>
          <p:nvPr/>
        </p:nvSpPr>
        <p:spPr bwMode="auto">
          <a:xfrm rot="-781339">
            <a:off x="1262771" y="957339"/>
            <a:ext cx="8624887" cy="17383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509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66"/>
                    </a:gs>
                    <a:gs pos="50000">
                      <a:srgbClr val="FFFF99"/>
                    </a:gs>
                    <a:gs pos="100000">
                      <a:srgbClr val="FFFF66"/>
                    </a:gs>
                  </a:gsLst>
                  <a:lin ang="5400000" scaled="1"/>
                </a:gradFill>
                <a:effectLst/>
                <a:latin typeface="Impact"/>
              </a:rPr>
              <a:t>Thank you for your attention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8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Discussion</a:t>
            </a:r>
          </a:p>
        </p:txBody>
      </p:sp>
      <p:pic>
        <p:nvPicPr>
          <p:cNvPr id="192526" name="Picture 14" descr="neocreo_Round_Table_Discuss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33488" y="1525588"/>
            <a:ext cx="6677025" cy="3805237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40" name="Rectangle 48"/>
          <p:cNvSpPr>
            <a:spLocks noChangeArrowheads="1"/>
          </p:cNvSpPr>
          <p:nvPr/>
        </p:nvSpPr>
        <p:spPr bwMode="auto">
          <a:xfrm>
            <a:off x="5286375" y="5553075"/>
            <a:ext cx="1981200" cy="295275"/>
          </a:xfrm>
          <a:prstGeom prst="rect">
            <a:avLst/>
          </a:prstGeom>
          <a:solidFill>
            <a:srgbClr val="FBFD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729038" y="2041525"/>
            <a:ext cx="5032375" cy="4298950"/>
            <a:chOff x="2349" y="1286"/>
            <a:chExt cx="3170" cy="270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20" y="1403"/>
              <a:ext cx="1199" cy="1812"/>
              <a:chOff x="4734" y="1785"/>
              <a:chExt cx="1322" cy="1999"/>
            </a:xfrm>
          </p:grpSpPr>
          <p:pic>
            <p:nvPicPr>
              <p:cNvPr id="238597" name="Picture 5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734" y="1785"/>
                <a:ext cx="1323" cy="20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566" y="1286"/>
              <a:ext cx="410" cy="2184"/>
              <a:chOff x="5006" y="1656"/>
              <a:chExt cx="451" cy="2409"/>
            </a:xfrm>
          </p:grpSpPr>
          <p:sp>
            <p:nvSpPr>
              <p:cNvPr id="238599" name="Text Box 7"/>
              <p:cNvSpPr txBox="1">
                <a:spLocks noChangeArrowheads="1"/>
              </p:cNvSpPr>
              <p:nvPr/>
            </p:nvSpPr>
            <p:spPr bwMode="auto">
              <a:xfrm>
                <a:off x="5194" y="3517"/>
                <a:ext cx="264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0.001</a:t>
                </a:r>
              </a:p>
            </p:txBody>
          </p:sp>
          <p:sp>
            <p:nvSpPr>
              <p:cNvPr id="238600" name="Text Box 8"/>
              <p:cNvSpPr txBox="1">
                <a:spLocks noChangeArrowheads="1"/>
              </p:cNvSpPr>
              <p:nvPr/>
            </p:nvSpPr>
            <p:spPr bwMode="auto">
              <a:xfrm>
                <a:off x="5194" y="2951"/>
                <a:ext cx="205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0.01</a:t>
                </a:r>
              </a:p>
            </p:txBody>
          </p:sp>
          <p:sp>
            <p:nvSpPr>
              <p:cNvPr id="238601" name="Text Box 9"/>
              <p:cNvSpPr txBox="1">
                <a:spLocks noChangeArrowheads="1"/>
              </p:cNvSpPr>
              <p:nvPr/>
            </p:nvSpPr>
            <p:spPr bwMode="auto">
              <a:xfrm>
                <a:off x="5194" y="2385"/>
                <a:ext cx="146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0.1</a:t>
                </a:r>
              </a:p>
            </p:txBody>
          </p:sp>
          <p:sp>
            <p:nvSpPr>
              <p:cNvPr id="238602" name="Text Box 10"/>
              <p:cNvSpPr txBox="1">
                <a:spLocks noChangeArrowheads="1"/>
              </p:cNvSpPr>
              <p:nvPr/>
            </p:nvSpPr>
            <p:spPr bwMode="auto">
              <a:xfrm>
                <a:off x="5194" y="1820"/>
                <a:ext cx="58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1</a:t>
                </a:r>
              </a:p>
            </p:txBody>
          </p:sp>
          <p:sp>
            <p:nvSpPr>
              <p:cNvPr id="238603" name="Text Box 11"/>
              <p:cNvSpPr txBox="1">
                <a:spLocks noChangeArrowheads="1"/>
              </p:cNvSpPr>
              <p:nvPr/>
            </p:nvSpPr>
            <p:spPr bwMode="auto">
              <a:xfrm>
                <a:off x="5006" y="1656"/>
                <a:ext cx="111" cy="1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/>
              <a:lstStyle/>
              <a:p>
                <a:pPr algn="l" defTabSz="828675" hangingPunct="0">
                  <a:lnSpc>
                    <a:spcPct val="102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600">
                    <a:solidFill>
                      <a:srgbClr val="000000"/>
                    </a:solidFill>
                    <a:effectLst/>
                    <a:latin typeface="Symbol" pitchFamily="18" charset="2"/>
                    <a:ea typeface="Arial Unicode MS" pitchFamily="34" charset="-128"/>
                    <a:cs typeface="Arial Unicode MS" pitchFamily="34" charset="-128"/>
                  </a:rPr>
                  <a:t>W</a:t>
                </a:r>
              </a:p>
            </p:txBody>
          </p:sp>
          <p:sp>
            <p:nvSpPr>
              <p:cNvPr id="238604" name="Rectangle 12"/>
              <p:cNvSpPr>
                <a:spLocks noChangeArrowheads="1"/>
              </p:cNvSpPr>
              <p:nvPr/>
            </p:nvSpPr>
            <p:spPr bwMode="auto">
              <a:xfrm>
                <a:off x="5127" y="3714"/>
                <a:ext cx="65" cy="3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38605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49" y="1753"/>
              <a:ext cx="2278" cy="22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38606" name="Line 14"/>
            <p:cNvSpPr>
              <a:spLocks noChangeShapeType="1"/>
            </p:cNvSpPr>
            <p:nvPr/>
          </p:nvSpPr>
          <p:spPr bwMode="auto">
            <a:xfrm flipH="1">
              <a:off x="2783" y="2813"/>
              <a:ext cx="11" cy="399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607" name="Text Box 15"/>
            <p:cNvSpPr txBox="1">
              <a:spLocks noChangeArrowheads="1"/>
            </p:cNvSpPr>
            <p:nvPr/>
          </p:nvSpPr>
          <p:spPr bwMode="auto">
            <a:xfrm>
              <a:off x="2843" y="2929"/>
              <a:ext cx="571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defTabSz="414338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</a:tabLst>
              </a:pPr>
              <a:r>
                <a:rPr lang="de-DE" sz="18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</a:t>
              </a:r>
              <a:r>
                <a:rPr lang="de-DE" sz="18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m</a:t>
              </a:r>
              <a:r>
                <a:rPr lang="de-DE" sz="1800" baseline="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de-DE" sz="18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23</a:t>
              </a:r>
            </a:p>
          </p:txBody>
        </p:sp>
        <p:sp>
          <p:nvSpPr>
            <p:cNvPr id="238608" name="Line 16"/>
            <p:cNvSpPr>
              <a:spLocks noChangeShapeType="1"/>
            </p:cNvSpPr>
            <p:nvPr/>
          </p:nvSpPr>
          <p:spPr bwMode="auto">
            <a:xfrm>
              <a:off x="2783" y="3233"/>
              <a:ext cx="1" cy="407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609" name="Text Box 17"/>
            <p:cNvSpPr txBox="1">
              <a:spLocks noChangeArrowheads="1"/>
            </p:cNvSpPr>
            <p:nvPr/>
          </p:nvSpPr>
          <p:spPr bwMode="auto">
            <a:xfrm>
              <a:off x="2822" y="3330"/>
              <a:ext cx="518" cy="2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defTabSz="414338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</a:tabLst>
              </a:pPr>
              <a:r>
                <a:rPr lang="de-DE" sz="18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</a:t>
              </a:r>
              <a:r>
                <a:rPr lang="de-DE" sz="18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m</a:t>
              </a:r>
              <a:r>
                <a:rPr lang="de-DE" sz="1800" baseline="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de-DE" sz="18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12</a:t>
              </a:r>
            </a:p>
          </p:txBody>
        </p:sp>
        <p:sp>
          <p:nvSpPr>
            <p:cNvPr id="238616" name="Text Box 24"/>
            <p:cNvSpPr txBox="1">
              <a:spLocks noChangeArrowheads="1"/>
            </p:cNvSpPr>
            <p:nvPr/>
          </p:nvSpPr>
          <p:spPr bwMode="auto">
            <a:xfrm>
              <a:off x="3685" y="2703"/>
              <a:ext cx="948" cy="3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16001" rIns="0" bIns="0"/>
            <a:lstStyle/>
            <a:p>
              <a:pPr algn="l"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  <a:tab pos="1312863" algn="l"/>
                </a:tabLst>
              </a:pPr>
              <a:r>
                <a:rPr lang="de-DE" sz="16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relic neutrinos:</a:t>
              </a:r>
            </a:p>
            <a:p>
              <a:pPr algn="l"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  <a:tab pos="1312863" algn="l"/>
                </a:tabLst>
              </a:pPr>
              <a:r>
                <a:rPr lang="de-DE" sz="16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336 </a:t>
              </a:r>
              <a:r>
                <a:rPr lang="de-DE" sz="1600"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n</a:t>
              </a:r>
              <a:r>
                <a:rPr lang="de-DE" sz="16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 / cm</a:t>
              </a:r>
              <a:r>
                <a:rPr lang="de-DE" sz="1600" baseline="330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3  </a:t>
              </a:r>
              <a:r>
                <a:rPr lang="de-DE" sz="1600"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</a:t>
              </a:r>
            </a:p>
          </p:txBody>
        </p:sp>
      </p:grpSp>
      <p:sp>
        <p:nvSpPr>
          <p:cNvPr id="238595" name="AutoShape 3"/>
          <p:cNvSpPr>
            <a:spLocks noChangeArrowheads="1"/>
          </p:cNvSpPr>
          <p:nvPr/>
        </p:nvSpPr>
        <p:spPr bwMode="auto">
          <a:xfrm>
            <a:off x="620713" y="3260725"/>
            <a:ext cx="276225" cy="263525"/>
          </a:xfrm>
          <a:prstGeom prst="roundRect">
            <a:avLst>
              <a:gd name="adj" fmla="val 546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610" name="Rectangle 18"/>
          <p:cNvSpPr>
            <a:spLocks noChangeArrowheads="1"/>
          </p:cNvSpPr>
          <p:nvPr/>
        </p:nvSpPr>
        <p:spPr bwMode="auto">
          <a:xfrm>
            <a:off x="3422650" y="2182813"/>
            <a:ext cx="93663" cy="508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8611" name="Text Box 19"/>
          <p:cNvSpPr txBox="1">
            <a:spLocks noChangeArrowheads="1"/>
          </p:cNvSpPr>
          <p:nvPr/>
        </p:nvSpPr>
        <p:spPr bwMode="auto">
          <a:xfrm>
            <a:off x="225425" y="4921250"/>
            <a:ext cx="3140075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201" rIns="0" bIns="0"/>
          <a:lstStyle/>
          <a:p>
            <a:pPr algn="l" defTabSz="414338" hangingPunct="0">
              <a:lnSpc>
                <a:spcPct val="93000"/>
              </a:lnSpc>
              <a:spcBef>
                <a:spcPts val="775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de-DE" sz="2200" b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hierarchical masses</a:t>
            </a:r>
          </a:p>
        </p:txBody>
      </p:sp>
      <p:sp>
        <p:nvSpPr>
          <p:cNvPr id="238612" name="Text Box 20"/>
          <p:cNvSpPr txBox="1">
            <a:spLocks noChangeArrowheads="1"/>
          </p:cNvSpPr>
          <p:nvPr/>
        </p:nvSpPr>
        <p:spPr bwMode="auto">
          <a:xfrm>
            <a:off x="220663" y="3041650"/>
            <a:ext cx="3179762" cy="179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201" rIns="0" bIns="0"/>
          <a:lstStyle/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2400" b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degenerated masses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accessible to </a:t>
            </a: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-experiments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cosmologically relevant: 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HDM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large scale structure formation</a:t>
            </a:r>
          </a:p>
        </p:txBody>
      </p:sp>
      <p:sp>
        <p:nvSpPr>
          <p:cNvPr id="238613" name="Line 21"/>
          <p:cNvSpPr>
            <a:spLocks noChangeShapeType="1"/>
          </p:cNvSpPr>
          <p:nvPr/>
        </p:nvSpPr>
        <p:spPr bwMode="auto">
          <a:xfrm>
            <a:off x="3467100" y="3152775"/>
            <a:ext cx="0" cy="815975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8614" name="Line 22"/>
          <p:cNvSpPr>
            <a:spLocks noChangeShapeType="1"/>
          </p:cNvSpPr>
          <p:nvPr/>
        </p:nvSpPr>
        <p:spPr bwMode="auto">
          <a:xfrm>
            <a:off x="3467100" y="4360863"/>
            <a:ext cx="0" cy="143668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63538" y="1322388"/>
            <a:ext cx="3686175" cy="1046162"/>
            <a:chOff x="1042" y="1021"/>
            <a:chExt cx="2559" cy="727"/>
          </a:xfrm>
        </p:grpSpPr>
        <p:sp>
          <p:nvSpPr>
            <p:cNvPr id="238618" name="AutoShape 26"/>
            <p:cNvSpPr>
              <a:spLocks noChangeArrowheads="1"/>
            </p:cNvSpPr>
            <p:nvPr/>
          </p:nvSpPr>
          <p:spPr bwMode="auto">
            <a:xfrm>
              <a:off x="1091" y="1334"/>
              <a:ext cx="618" cy="153"/>
            </a:xfrm>
            <a:prstGeom prst="roundRect">
              <a:avLst>
                <a:gd name="adj" fmla="val 65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9" name="AutoShape 27"/>
            <p:cNvSpPr>
              <a:spLocks noChangeArrowheads="1"/>
            </p:cNvSpPr>
            <p:nvPr/>
          </p:nvSpPr>
          <p:spPr bwMode="auto">
            <a:xfrm>
              <a:off x="1091" y="1334"/>
              <a:ext cx="499" cy="153"/>
            </a:xfrm>
            <a:prstGeom prst="roundRect">
              <a:avLst>
                <a:gd name="adj" fmla="val 657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0" name="AutoShape 28"/>
            <p:cNvSpPr>
              <a:spLocks noChangeArrowheads="1"/>
            </p:cNvSpPr>
            <p:nvPr/>
          </p:nvSpPr>
          <p:spPr bwMode="auto">
            <a:xfrm>
              <a:off x="1091" y="1334"/>
              <a:ext cx="374" cy="153"/>
            </a:xfrm>
            <a:prstGeom prst="roundRect">
              <a:avLst>
                <a:gd name="adj" fmla="val 65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1" name="AutoShape 29"/>
            <p:cNvSpPr>
              <a:spLocks noChangeArrowheads="1"/>
            </p:cNvSpPr>
            <p:nvPr/>
          </p:nvSpPr>
          <p:spPr bwMode="auto">
            <a:xfrm>
              <a:off x="2051" y="1334"/>
              <a:ext cx="618" cy="153"/>
            </a:xfrm>
            <a:prstGeom prst="roundRect">
              <a:avLst>
                <a:gd name="adj" fmla="val 65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2" name="AutoShape 30"/>
            <p:cNvSpPr>
              <a:spLocks noChangeArrowheads="1"/>
            </p:cNvSpPr>
            <p:nvPr/>
          </p:nvSpPr>
          <p:spPr bwMode="auto">
            <a:xfrm>
              <a:off x="2051" y="1334"/>
              <a:ext cx="434" cy="153"/>
            </a:xfrm>
            <a:prstGeom prst="roundRect">
              <a:avLst>
                <a:gd name="adj" fmla="val 657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3" name="AutoShape 31"/>
            <p:cNvSpPr>
              <a:spLocks noChangeArrowheads="1"/>
            </p:cNvSpPr>
            <p:nvPr/>
          </p:nvSpPr>
          <p:spPr bwMode="auto">
            <a:xfrm>
              <a:off x="2052" y="1334"/>
              <a:ext cx="247" cy="153"/>
            </a:xfrm>
            <a:prstGeom prst="roundRect">
              <a:avLst>
                <a:gd name="adj" fmla="val 65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4" name="AutoShape 32"/>
            <p:cNvSpPr>
              <a:spLocks noChangeArrowheads="1"/>
            </p:cNvSpPr>
            <p:nvPr/>
          </p:nvSpPr>
          <p:spPr bwMode="auto">
            <a:xfrm>
              <a:off x="2983" y="1334"/>
              <a:ext cx="618" cy="153"/>
            </a:xfrm>
            <a:prstGeom prst="roundRect">
              <a:avLst>
                <a:gd name="adj" fmla="val 65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5" name="AutoShape 33"/>
            <p:cNvSpPr>
              <a:spLocks noChangeArrowheads="1"/>
            </p:cNvSpPr>
            <p:nvPr/>
          </p:nvSpPr>
          <p:spPr bwMode="auto">
            <a:xfrm>
              <a:off x="2984" y="1334"/>
              <a:ext cx="347" cy="153"/>
            </a:xfrm>
            <a:prstGeom prst="roundRect">
              <a:avLst>
                <a:gd name="adj" fmla="val 657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6" name="AutoShape 34"/>
            <p:cNvSpPr>
              <a:spLocks noChangeArrowheads="1"/>
            </p:cNvSpPr>
            <p:nvPr/>
          </p:nvSpPr>
          <p:spPr bwMode="auto">
            <a:xfrm>
              <a:off x="2984" y="1334"/>
              <a:ext cx="46" cy="153"/>
            </a:xfrm>
            <a:prstGeom prst="roundRect">
              <a:avLst>
                <a:gd name="adj" fmla="val 217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7" name="Text Box 35"/>
            <p:cNvSpPr txBox="1">
              <a:spLocks noChangeArrowheads="1"/>
            </p:cNvSpPr>
            <p:nvPr/>
          </p:nvSpPr>
          <p:spPr bwMode="auto">
            <a:xfrm>
              <a:off x="1042" y="1021"/>
              <a:ext cx="708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414338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</a:tabLst>
              </a:pPr>
              <a:r>
                <a:rPr lang="de-DE" sz="2200"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e</a:t>
              </a: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</a:t>
              </a:r>
              <a:r>
                <a:rPr lang="de-DE" sz="2200">
                  <a:solidFill>
                    <a:srgbClr val="0000FF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FF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</a:t>
              </a: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</a:t>
              </a:r>
              <a:r>
                <a:rPr lang="de-DE" sz="2200"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</a:t>
              </a:r>
            </a:p>
          </p:txBody>
        </p:sp>
        <p:sp>
          <p:nvSpPr>
            <p:cNvPr id="238628" name="Text Box 36"/>
            <p:cNvSpPr txBox="1">
              <a:spLocks noChangeArrowheads="1"/>
            </p:cNvSpPr>
            <p:nvPr/>
          </p:nvSpPr>
          <p:spPr bwMode="auto">
            <a:xfrm>
              <a:off x="1375" y="1465"/>
              <a:ext cx="171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828675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1</a:t>
              </a:r>
            </a:p>
          </p:txBody>
        </p:sp>
        <p:sp>
          <p:nvSpPr>
            <p:cNvPr id="238629" name="Text Box 37"/>
            <p:cNvSpPr txBox="1">
              <a:spLocks noChangeArrowheads="1"/>
            </p:cNvSpPr>
            <p:nvPr/>
          </p:nvSpPr>
          <p:spPr bwMode="auto">
            <a:xfrm>
              <a:off x="2321" y="1465"/>
              <a:ext cx="172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828675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38630" name="Text Box 38"/>
            <p:cNvSpPr txBox="1">
              <a:spLocks noChangeArrowheads="1"/>
            </p:cNvSpPr>
            <p:nvPr/>
          </p:nvSpPr>
          <p:spPr bwMode="auto">
            <a:xfrm>
              <a:off x="3294" y="1465"/>
              <a:ext cx="171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828675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3</a:t>
              </a:r>
            </a:p>
          </p:txBody>
        </p:sp>
        <p:sp>
          <p:nvSpPr>
            <p:cNvPr id="238631" name="Text Box 39"/>
            <p:cNvSpPr txBox="1">
              <a:spLocks noChangeArrowheads="1"/>
            </p:cNvSpPr>
            <p:nvPr/>
          </p:nvSpPr>
          <p:spPr bwMode="auto">
            <a:xfrm>
              <a:off x="2971" y="1087"/>
              <a:ext cx="98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16001" rIns="0" bIns="0"/>
            <a:lstStyle/>
            <a:p>
              <a:pPr algn="l" defTabSz="828675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18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?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4783138" y="1165225"/>
            <a:ext cx="2236787" cy="1255713"/>
            <a:chOff x="4617" y="799"/>
            <a:chExt cx="1553" cy="873"/>
          </a:xfrm>
        </p:grpSpPr>
        <p:pic>
          <p:nvPicPr>
            <p:cNvPr id="238633" name="Picture 4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17" y="799"/>
              <a:ext cx="1554" cy="8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38634" name="Line 42"/>
            <p:cNvSpPr>
              <a:spLocks noChangeShapeType="1"/>
            </p:cNvSpPr>
            <p:nvPr/>
          </p:nvSpPr>
          <p:spPr bwMode="auto">
            <a:xfrm>
              <a:off x="5395" y="1391"/>
              <a:ext cx="195" cy="163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635" name="Line 43"/>
            <p:cNvSpPr>
              <a:spLocks noChangeShapeType="1"/>
            </p:cNvSpPr>
            <p:nvPr/>
          </p:nvSpPr>
          <p:spPr bwMode="auto">
            <a:xfrm flipV="1">
              <a:off x="5409" y="1029"/>
              <a:ext cx="237" cy="36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636" name="Line 44"/>
            <p:cNvSpPr>
              <a:spLocks noChangeShapeType="1"/>
            </p:cNvSpPr>
            <p:nvPr/>
          </p:nvSpPr>
          <p:spPr bwMode="auto">
            <a:xfrm flipH="1" flipV="1">
              <a:off x="5175" y="1110"/>
              <a:ext cx="225" cy="278"/>
            </a:xfrm>
            <a:prstGeom prst="line">
              <a:avLst/>
            </a:prstGeom>
            <a:noFill/>
            <a:ln w="360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8637" name="Rectangle 45"/>
          <p:cNvSpPr>
            <a:spLocks noChangeArrowheads="1"/>
          </p:cNvSpPr>
          <p:nvPr/>
        </p:nvSpPr>
        <p:spPr bwMode="auto">
          <a:xfrm>
            <a:off x="279400" y="1508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5749" tIns="37874" rIns="75749" bIns="37874" anchor="ctr"/>
          <a:lstStyle/>
          <a:p>
            <a:r>
              <a:rPr lang="de-DE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Absolute neutrino mass</a:t>
            </a:r>
          </a:p>
        </p:txBody>
      </p:sp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381000" y="854075"/>
            <a:ext cx="7807325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/>
          <a:lstStyle/>
          <a:p>
            <a:pPr algn="l" defTabSz="41433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Results of recent oscillation experiments: 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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23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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12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2000" b="1" baseline="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23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2000" b="1" baseline="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12</a:t>
            </a:r>
          </a:p>
        </p:txBody>
      </p:sp>
      <p:sp>
        <p:nvSpPr>
          <p:cNvPr id="47" name="Datumsplatzhalter 4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48" name="Fußzeilenplatzhalter 4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16" name="Rectangle 76"/>
          <p:cNvSpPr>
            <a:spLocks noChangeArrowheads="1"/>
          </p:cNvSpPr>
          <p:nvPr/>
        </p:nvSpPr>
        <p:spPr bwMode="auto">
          <a:xfrm>
            <a:off x="5286375" y="5553075"/>
            <a:ext cx="1981200" cy="295275"/>
          </a:xfrm>
          <a:prstGeom prst="rect">
            <a:avLst/>
          </a:prstGeom>
          <a:solidFill>
            <a:srgbClr val="FBFD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724275" y="2041525"/>
            <a:ext cx="5027613" cy="4286250"/>
            <a:chOff x="2328" y="1496"/>
            <a:chExt cx="3167" cy="270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296" y="1613"/>
              <a:ext cx="1199" cy="1812"/>
              <a:chOff x="4734" y="1785"/>
              <a:chExt cx="1322" cy="1999"/>
            </a:xfrm>
          </p:grpSpPr>
          <p:pic>
            <p:nvPicPr>
              <p:cNvPr id="240643" name="Picture 3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734" y="1785"/>
                <a:ext cx="1323" cy="20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</p:grpSp>
        <p:pic>
          <p:nvPicPr>
            <p:cNvPr id="240666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28" y="1963"/>
              <a:ext cx="2271" cy="22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4542" y="1496"/>
              <a:ext cx="410" cy="2184"/>
              <a:chOff x="5006" y="1656"/>
              <a:chExt cx="451" cy="2409"/>
            </a:xfrm>
          </p:grpSpPr>
          <p:sp>
            <p:nvSpPr>
              <p:cNvPr id="240668" name="Text Box 28"/>
              <p:cNvSpPr txBox="1">
                <a:spLocks noChangeArrowheads="1"/>
              </p:cNvSpPr>
              <p:nvPr/>
            </p:nvSpPr>
            <p:spPr bwMode="auto">
              <a:xfrm>
                <a:off x="5194" y="3517"/>
                <a:ext cx="264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0.001</a:t>
                </a:r>
              </a:p>
            </p:txBody>
          </p:sp>
          <p:sp>
            <p:nvSpPr>
              <p:cNvPr id="240669" name="Text Box 29"/>
              <p:cNvSpPr txBox="1">
                <a:spLocks noChangeArrowheads="1"/>
              </p:cNvSpPr>
              <p:nvPr/>
            </p:nvSpPr>
            <p:spPr bwMode="auto">
              <a:xfrm>
                <a:off x="5194" y="2951"/>
                <a:ext cx="205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0.01</a:t>
                </a:r>
              </a:p>
            </p:txBody>
          </p:sp>
          <p:sp>
            <p:nvSpPr>
              <p:cNvPr id="240670" name="Text Box 30"/>
              <p:cNvSpPr txBox="1">
                <a:spLocks noChangeArrowheads="1"/>
              </p:cNvSpPr>
              <p:nvPr/>
            </p:nvSpPr>
            <p:spPr bwMode="auto">
              <a:xfrm>
                <a:off x="5194" y="2385"/>
                <a:ext cx="146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0.1</a:t>
                </a:r>
              </a:p>
            </p:txBody>
          </p:sp>
          <p:sp>
            <p:nvSpPr>
              <p:cNvPr id="240671" name="Text Box 31"/>
              <p:cNvSpPr txBox="1">
                <a:spLocks noChangeArrowheads="1"/>
              </p:cNvSpPr>
              <p:nvPr/>
            </p:nvSpPr>
            <p:spPr bwMode="auto">
              <a:xfrm>
                <a:off x="5194" y="1820"/>
                <a:ext cx="58" cy="1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8001" rIns="0" bIns="0"/>
              <a:lstStyle/>
              <a:p>
                <a:pPr algn="l" defTabSz="828675" hangingPunct="0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300">
                    <a:solidFill>
                      <a:srgbClr val="000000"/>
                    </a:solidFill>
                    <a:effectLst/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1</a:t>
                </a:r>
              </a:p>
            </p:txBody>
          </p:sp>
          <p:sp>
            <p:nvSpPr>
              <p:cNvPr id="240672" name="Text Box 32"/>
              <p:cNvSpPr txBox="1">
                <a:spLocks noChangeArrowheads="1"/>
              </p:cNvSpPr>
              <p:nvPr/>
            </p:nvSpPr>
            <p:spPr bwMode="auto">
              <a:xfrm>
                <a:off x="5006" y="1656"/>
                <a:ext cx="111" cy="1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/>
              <a:lstStyle/>
              <a:p>
                <a:pPr algn="l" defTabSz="828675" hangingPunct="0">
                  <a:lnSpc>
                    <a:spcPct val="102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de-DE" sz="1600">
                    <a:solidFill>
                      <a:srgbClr val="000000"/>
                    </a:solidFill>
                    <a:effectLst/>
                    <a:latin typeface="Symbol" pitchFamily="18" charset="2"/>
                    <a:ea typeface="Arial Unicode MS" pitchFamily="34" charset="-128"/>
                    <a:cs typeface="Arial Unicode MS" pitchFamily="34" charset="-128"/>
                  </a:rPr>
                  <a:t>W</a:t>
                </a:r>
              </a:p>
            </p:txBody>
          </p:sp>
          <p:sp>
            <p:nvSpPr>
              <p:cNvPr id="240673" name="Rectangle 33"/>
              <p:cNvSpPr>
                <a:spLocks noChangeArrowheads="1"/>
              </p:cNvSpPr>
              <p:nvPr/>
            </p:nvSpPr>
            <p:spPr bwMode="auto">
              <a:xfrm>
                <a:off x="5127" y="3714"/>
                <a:ext cx="65" cy="3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758" y="2771"/>
              <a:ext cx="842" cy="1080"/>
              <a:chOff x="3040" y="3062"/>
              <a:chExt cx="927" cy="1191"/>
            </a:xfrm>
          </p:grpSpPr>
          <p:sp>
            <p:nvSpPr>
              <p:cNvPr id="240675" name="Line 35"/>
              <p:cNvSpPr>
                <a:spLocks noChangeShapeType="1"/>
              </p:cNvSpPr>
              <p:nvPr/>
            </p:nvSpPr>
            <p:spPr bwMode="auto">
              <a:xfrm>
                <a:off x="3288" y="3357"/>
                <a:ext cx="1" cy="227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6" name="Text Box 36"/>
              <p:cNvSpPr txBox="1">
                <a:spLocks noChangeArrowheads="1"/>
              </p:cNvSpPr>
              <p:nvPr/>
            </p:nvSpPr>
            <p:spPr bwMode="auto">
              <a:xfrm>
                <a:off x="3351" y="3062"/>
                <a:ext cx="616" cy="28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/>
              <a:lstStyle/>
              <a:p>
                <a:pPr defTabSz="414338" hangingPunct="0">
                  <a:lnSpc>
                    <a:spcPct val="102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657225" algn="l"/>
                  </a:tabLst>
                </a:pPr>
                <a:r>
                  <a:rPr lang="de-DE" sz="1800">
                    <a:solidFill>
                      <a:srgbClr val="000000"/>
                    </a:solidFill>
                    <a:effectLst/>
                    <a:latin typeface="Symbol" pitchFamily="18" charset="2"/>
                    <a:ea typeface="Arial Unicode MS" pitchFamily="34" charset="-128"/>
                    <a:cs typeface="Arial Unicode MS" pitchFamily="34" charset="-128"/>
                  </a:rPr>
                  <a:t></a:t>
                </a:r>
                <a:r>
                  <a:rPr lang="de-DE" sz="1800">
                    <a:solidFill>
                      <a:srgbClr val="000000"/>
                    </a:solidFill>
                    <a:effectLst/>
                    <a:ea typeface="Arial Unicode MS" pitchFamily="34" charset="-128"/>
                    <a:cs typeface="Arial Unicode MS" pitchFamily="34" charset="-128"/>
                  </a:rPr>
                  <a:t>m</a:t>
                </a:r>
                <a:r>
                  <a:rPr lang="de-DE" sz="1800" baseline="33000">
                    <a:solidFill>
                      <a:srgbClr val="000000"/>
                    </a:solidFill>
                    <a:effectLst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de-DE" sz="1800" baseline="-33000">
                    <a:solidFill>
                      <a:srgbClr val="000000"/>
                    </a:solidFill>
                    <a:effectLst/>
                    <a:ea typeface="Arial Unicode MS" pitchFamily="34" charset="-128"/>
                    <a:cs typeface="Arial Unicode MS" pitchFamily="34" charset="-128"/>
                  </a:rPr>
                  <a:t>12</a:t>
                </a:r>
              </a:p>
            </p:txBody>
          </p:sp>
          <p:sp>
            <p:nvSpPr>
              <p:cNvPr id="240677" name="Text Box 37"/>
              <p:cNvSpPr txBox="1">
                <a:spLocks noChangeArrowheads="1"/>
              </p:cNvSpPr>
              <p:nvPr/>
            </p:nvSpPr>
            <p:spPr bwMode="auto">
              <a:xfrm>
                <a:off x="3040" y="3664"/>
                <a:ext cx="679" cy="28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/>
              <a:lstStyle/>
              <a:p>
                <a:pPr defTabSz="414338" hangingPunct="0">
                  <a:lnSpc>
                    <a:spcPct val="102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657225" algn="l"/>
                  </a:tabLst>
                </a:pPr>
                <a:r>
                  <a:rPr lang="de-DE" sz="1800">
                    <a:solidFill>
                      <a:srgbClr val="000000"/>
                    </a:solidFill>
                    <a:effectLst/>
                    <a:latin typeface="Symbol" pitchFamily="18" charset="2"/>
                    <a:ea typeface="Arial Unicode MS" pitchFamily="34" charset="-128"/>
                    <a:cs typeface="Arial Unicode MS" pitchFamily="34" charset="-128"/>
                  </a:rPr>
                  <a:t></a:t>
                </a:r>
                <a:r>
                  <a:rPr lang="de-DE" sz="1800">
                    <a:solidFill>
                      <a:srgbClr val="000000"/>
                    </a:solidFill>
                    <a:effectLst/>
                    <a:ea typeface="Arial Unicode MS" pitchFamily="34" charset="-128"/>
                    <a:cs typeface="Arial Unicode MS" pitchFamily="34" charset="-128"/>
                  </a:rPr>
                  <a:t>m</a:t>
                </a:r>
                <a:r>
                  <a:rPr lang="de-DE" sz="1800" baseline="33000">
                    <a:solidFill>
                      <a:srgbClr val="000000"/>
                    </a:solidFill>
                    <a:effectLst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de-DE" sz="1800" baseline="-33000">
                    <a:solidFill>
                      <a:srgbClr val="000000"/>
                    </a:solidFill>
                    <a:effectLst/>
                    <a:ea typeface="Arial Unicode MS" pitchFamily="34" charset="-128"/>
                    <a:cs typeface="Arial Unicode MS" pitchFamily="34" charset="-128"/>
                  </a:rPr>
                  <a:t>23</a:t>
                </a:r>
              </a:p>
            </p:txBody>
          </p:sp>
          <p:sp>
            <p:nvSpPr>
              <p:cNvPr id="240678" name="Line 38"/>
              <p:cNvSpPr>
                <a:spLocks noChangeShapeType="1"/>
              </p:cNvSpPr>
              <p:nvPr/>
            </p:nvSpPr>
            <p:spPr bwMode="auto">
              <a:xfrm>
                <a:off x="3050" y="3357"/>
                <a:ext cx="1" cy="898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9" name="Line 39"/>
              <p:cNvSpPr>
                <a:spLocks noChangeShapeType="1"/>
              </p:cNvSpPr>
              <p:nvPr/>
            </p:nvSpPr>
            <p:spPr bwMode="auto">
              <a:xfrm flipV="1">
                <a:off x="3288" y="3152"/>
                <a:ext cx="1" cy="183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0685" name="Text Box 45"/>
            <p:cNvSpPr txBox="1">
              <a:spLocks noChangeArrowheads="1"/>
            </p:cNvSpPr>
            <p:nvPr/>
          </p:nvSpPr>
          <p:spPr bwMode="auto">
            <a:xfrm>
              <a:off x="3661" y="2913"/>
              <a:ext cx="948" cy="3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16001" rIns="0" bIns="0"/>
            <a:lstStyle/>
            <a:p>
              <a:pPr algn="l"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  <a:tab pos="1312863" algn="l"/>
                </a:tabLst>
              </a:pPr>
              <a:r>
                <a:rPr lang="de-DE" sz="16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relic neutrinos:</a:t>
              </a:r>
            </a:p>
            <a:p>
              <a:pPr algn="l"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  <a:tab pos="1312863" algn="l"/>
                </a:tabLst>
              </a:pPr>
              <a:r>
                <a:rPr lang="de-DE" sz="16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336 </a:t>
              </a:r>
              <a:r>
                <a:rPr lang="de-DE" sz="1600"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n</a:t>
              </a:r>
              <a:r>
                <a:rPr lang="de-DE" sz="16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 / cm</a:t>
              </a:r>
              <a:r>
                <a:rPr lang="de-DE" sz="1600" baseline="330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3  </a:t>
              </a:r>
              <a:r>
                <a:rPr lang="de-DE" sz="1600"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</a:t>
              </a:r>
            </a:p>
          </p:txBody>
        </p:sp>
      </p:grpSp>
      <p:sp>
        <p:nvSpPr>
          <p:cNvPr id="240689" name="AutoShape 49"/>
          <p:cNvSpPr>
            <a:spLocks noChangeArrowheads="1"/>
          </p:cNvSpPr>
          <p:nvPr/>
        </p:nvSpPr>
        <p:spPr bwMode="auto">
          <a:xfrm>
            <a:off x="620713" y="3260725"/>
            <a:ext cx="276225" cy="263525"/>
          </a:xfrm>
          <a:prstGeom prst="roundRect">
            <a:avLst>
              <a:gd name="adj" fmla="val 546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0690" name="Rectangle 50"/>
          <p:cNvSpPr>
            <a:spLocks noChangeArrowheads="1"/>
          </p:cNvSpPr>
          <p:nvPr/>
        </p:nvSpPr>
        <p:spPr bwMode="auto">
          <a:xfrm>
            <a:off x="3422650" y="2182813"/>
            <a:ext cx="93663" cy="508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0693" name="Line 53"/>
          <p:cNvSpPr>
            <a:spLocks noChangeShapeType="1"/>
          </p:cNvSpPr>
          <p:nvPr/>
        </p:nvSpPr>
        <p:spPr bwMode="auto">
          <a:xfrm>
            <a:off x="3467100" y="3152775"/>
            <a:ext cx="0" cy="815975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0694" name="Line 54"/>
          <p:cNvSpPr>
            <a:spLocks noChangeShapeType="1"/>
          </p:cNvSpPr>
          <p:nvPr/>
        </p:nvSpPr>
        <p:spPr bwMode="auto">
          <a:xfrm>
            <a:off x="3467100" y="4360863"/>
            <a:ext cx="0" cy="1436687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363538" y="1322388"/>
            <a:ext cx="3686175" cy="1046162"/>
            <a:chOff x="1042" y="1021"/>
            <a:chExt cx="2559" cy="727"/>
          </a:xfrm>
        </p:grpSpPr>
        <p:sp>
          <p:nvSpPr>
            <p:cNvPr id="240696" name="AutoShape 56"/>
            <p:cNvSpPr>
              <a:spLocks noChangeArrowheads="1"/>
            </p:cNvSpPr>
            <p:nvPr/>
          </p:nvSpPr>
          <p:spPr bwMode="auto">
            <a:xfrm>
              <a:off x="1091" y="1334"/>
              <a:ext cx="618" cy="153"/>
            </a:xfrm>
            <a:prstGeom prst="roundRect">
              <a:avLst>
                <a:gd name="adj" fmla="val 65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97" name="AutoShape 57"/>
            <p:cNvSpPr>
              <a:spLocks noChangeArrowheads="1"/>
            </p:cNvSpPr>
            <p:nvPr/>
          </p:nvSpPr>
          <p:spPr bwMode="auto">
            <a:xfrm>
              <a:off x="1091" y="1334"/>
              <a:ext cx="499" cy="153"/>
            </a:xfrm>
            <a:prstGeom prst="roundRect">
              <a:avLst>
                <a:gd name="adj" fmla="val 657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98" name="AutoShape 58"/>
            <p:cNvSpPr>
              <a:spLocks noChangeArrowheads="1"/>
            </p:cNvSpPr>
            <p:nvPr/>
          </p:nvSpPr>
          <p:spPr bwMode="auto">
            <a:xfrm>
              <a:off x="1091" y="1334"/>
              <a:ext cx="374" cy="153"/>
            </a:xfrm>
            <a:prstGeom prst="roundRect">
              <a:avLst>
                <a:gd name="adj" fmla="val 65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99" name="AutoShape 59"/>
            <p:cNvSpPr>
              <a:spLocks noChangeArrowheads="1"/>
            </p:cNvSpPr>
            <p:nvPr/>
          </p:nvSpPr>
          <p:spPr bwMode="auto">
            <a:xfrm>
              <a:off x="2051" y="1334"/>
              <a:ext cx="618" cy="153"/>
            </a:xfrm>
            <a:prstGeom prst="roundRect">
              <a:avLst>
                <a:gd name="adj" fmla="val 65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00" name="AutoShape 60"/>
            <p:cNvSpPr>
              <a:spLocks noChangeArrowheads="1"/>
            </p:cNvSpPr>
            <p:nvPr/>
          </p:nvSpPr>
          <p:spPr bwMode="auto">
            <a:xfrm>
              <a:off x="2051" y="1334"/>
              <a:ext cx="434" cy="153"/>
            </a:xfrm>
            <a:prstGeom prst="roundRect">
              <a:avLst>
                <a:gd name="adj" fmla="val 657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01" name="AutoShape 61"/>
            <p:cNvSpPr>
              <a:spLocks noChangeArrowheads="1"/>
            </p:cNvSpPr>
            <p:nvPr/>
          </p:nvSpPr>
          <p:spPr bwMode="auto">
            <a:xfrm>
              <a:off x="2052" y="1334"/>
              <a:ext cx="247" cy="153"/>
            </a:xfrm>
            <a:prstGeom prst="roundRect">
              <a:avLst>
                <a:gd name="adj" fmla="val 65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02" name="AutoShape 62"/>
            <p:cNvSpPr>
              <a:spLocks noChangeArrowheads="1"/>
            </p:cNvSpPr>
            <p:nvPr/>
          </p:nvSpPr>
          <p:spPr bwMode="auto">
            <a:xfrm>
              <a:off x="2983" y="1334"/>
              <a:ext cx="618" cy="153"/>
            </a:xfrm>
            <a:prstGeom prst="roundRect">
              <a:avLst>
                <a:gd name="adj" fmla="val 65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03" name="AutoShape 63"/>
            <p:cNvSpPr>
              <a:spLocks noChangeArrowheads="1"/>
            </p:cNvSpPr>
            <p:nvPr/>
          </p:nvSpPr>
          <p:spPr bwMode="auto">
            <a:xfrm>
              <a:off x="2984" y="1334"/>
              <a:ext cx="347" cy="153"/>
            </a:xfrm>
            <a:prstGeom prst="roundRect">
              <a:avLst>
                <a:gd name="adj" fmla="val 657"/>
              </a:avLst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04" name="AutoShape 64"/>
            <p:cNvSpPr>
              <a:spLocks noChangeArrowheads="1"/>
            </p:cNvSpPr>
            <p:nvPr/>
          </p:nvSpPr>
          <p:spPr bwMode="auto">
            <a:xfrm>
              <a:off x="2984" y="1334"/>
              <a:ext cx="46" cy="153"/>
            </a:xfrm>
            <a:prstGeom prst="roundRect">
              <a:avLst>
                <a:gd name="adj" fmla="val 217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1042" y="1021"/>
              <a:ext cx="708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414338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57225" algn="l"/>
                </a:tabLst>
              </a:pPr>
              <a:r>
                <a:rPr lang="de-DE" sz="2200"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e</a:t>
              </a: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</a:t>
              </a:r>
              <a:r>
                <a:rPr lang="de-DE" sz="2200">
                  <a:solidFill>
                    <a:srgbClr val="0000FF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FF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</a:t>
              </a: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</a:t>
              </a:r>
              <a:r>
                <a:rPr lang="de-DE" sz="2200"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</a:t>
              </a: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1375" y="1465"/>
              <a:ext cx="171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828675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1</a:t>
              </a:r>
            </a:p>
          </p:txBody>
        </p:sp>
        <p:sp>
          <p:nvSpPr>
            <p:cNvPr id="240707" name="Text Box 67"/>
            <p:cNvSpPr txBox="1">
              <a:spLocks noChangeArrowheads="1"/>
            </p:cNvSpPr>
            <p:nvPr/>
          </p:nvSpPr>
          <p:spPr bwMode="auto">
            <a:xfrm>
              <a:off x="2321" y="1465"/>
              <a:ext cx="172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828675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40708" name="Text Box 68"/>
            <p:cNvSpPr txBox="1">
              <a:spLocks noChangeArrowheads="1"/>
            </p:cNvSpPr>
            <p:nvPr/>
          </p:nvSpPr>
          <p:spPr bwMode="auto">
            <a:xfrm>
              <a:off x="3294" y="1465"/>
              <a:ext cx="171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828675" hangingPunct="0"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2200"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Arial Unicode MS" pitchFamily="34" charset="-128"/>
                </a:rPr>
                <a:t></a:t>
              </a:r>
              <a:r>
                <a:rPr lang="de-DE" sz="2200" baseline="-33000">
                  <a:solidFill>
                    <a:srgbClr val="00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3</a:t>
              </a:r>
            </a:p>
          </p:txBody>
        </p:sp>
        <p:sp>
          <p:nvSpPr>
            <p:cNvPr id="240709" name="Text Box 69"/>
            <p:cNvSpPr txBox="1">
              <a:spLocks noChangeArrowheads="1"/>
            </p:cNvSpPr>
            <p:nvPr/>
          </p:nvSpPr>
          <p:spPr bwMode="auto">
            <a:xfrm>
              <a:off x="2971" y="1087"/>
              <a:ext cx="98" cy="2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16001" rIns="0" bIns="0"/>
            <a:lstStyle/>
            <a:p>
              <a:pPr algn="l" defTabSz="828675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sz="1800">
                  <a:solidFill>
                    <a:srgbClr val="FF0000"/>
                  </a:solidFill>
                  <a:effectLst/>
                  <a:ea typeface="Arial Unicode MS" pitchFamily="34" charset="-128"/>
                  <a:cs typeface="Arial Unicode MS" pitchFamily="34" charset="-128"/>
                </a:rPr>
                <a:t>?</a:t>
              </a: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4783138" y="1165225"/>
            <a:ext cx="2236787" cy="1255713"/>
            <a:chOff x="4617" y="799"/>
            <a:chExt cx="1553" cy="873"/>
          </a:xfrm>
        </p:grpSpPr>
        <p:pic>
          <p:nvPicPr>
            <p:cNvPr id="240711" name="Picture 7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17" y="799"/>
              <a:ext cx="1554" cy="8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40712" name="Line 72"/>
            <p:cNvSpPr>
              <a:spLocks noChangeShapeType="1"/>
            </p:cNvSpPr>
            <p:nvPr/>
          </p:nvSpPr>
          <p:spPr bwMode="auto">
            <a:xfrm>
              <a:off x="5395" y="1391"/>
              <a:ext cx="195" cy="163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713" name="Line 73"/>
            <p:cNvSpPr>
              <a:spLocks noChangeShapeType="1"/>
            </p:cNvSpPr>
            <p:nvPr/>
          </p:nvSpPr>
          <p:spPr bwMode="auto">
            <a:xfrm flipV="1">
              <a:off x="5409" y="1029"/>
              <a:ext cx="237" cy="36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714" name="Line 74"/>
            <p:cNvSpPr>
              <a:spLocks noChangeShapeType="1"/>
            </p:cNvSpPr>
            <p:nvPr/>
          </p:nvSpPr>
          <p:spPr bwMode="auto">
            <a:xfrm flipH="1" flipV="1">
              <a:off x="5175" y="1110"/>
              <a:ext cx="225" cy="278"/>
            </a:xfrm>
            <a:prstGeom prst="line">
              <a:avLst/>
            </a:prstGeom>
            <a:noFill/>
            <a:ln w="360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715" name="Rectangle 75"/>
          <p:cNvSpPr>
            <a:spLocks noChangeArrowheads="1"/>
          </p:cNvSpPr>
          <p:nvPr/>
        </p:nvSpPr>
        <p:spPr bwMode="auto">
          <a:xfrm>
            <a:off x="279400" y="150813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5749" tIns="37874" rIns="75749" bIns="37874" anchor="ctr"/>
          <a:lstStyle/>
          <a:p>
            <a:r>
              <a:rPr lang="de-DE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Absolute neutrino mass</a:t>
            </a:r>
          </a:p>
        </p:txBody>
      </p:sp>
      <p:sp>
        <p:nvSpPr>
          <p:cNvPr id="240688" name="Text Box 48"/>
          <p:cNvSpPr txBox="1">
            <a:spLocks noChangeArrowheads="1"/>
          </p:cNvSpPr>
          <p:nvPr/>
        </p:nvSpPr>
        <p:spPr bwMode="auto">
          <a:xfrm>
            <a:off x="381000" y="854075"/>
            <a:ext cx="7807325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/>
          <a:lstStyle/>
          <a:p>
            <a:pPr algn="l" defTabSz="41433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Results of recent oscillation experiments: 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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23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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12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2000" b="1" baseline="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23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</a:t>
            </a:r>
            <a:r>
              <a:rPr lang="de-DE" sz="2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2000" b="1" baseline="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2000" b="1" baseline="-33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12</a:t>
            </a:r>
          </a:p>
        </p:txBody>
      </p:sp>
      <p:sp>
        <p:nvSpPr>
          <p:cNvPr id="240717" name="Text Box 77"/>
          <p:cNvSpPr txBox="1">
            <a:spLocks noChangeArrowheads="1"/>
          </p:cNvSpPr>
          <p:nvPr/>
        </p:nvSpPr>
        <p:spPr bwMode="auto">
          <a:xfrm>
            <a:off x="225425" y="4921250"/>
            <a:ext cx="3140075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201" rIns="0" bIns="0"/>
          <a:lstStyle/>
          <a:p>
            <a:pPr algn="l" defTabSz="414338" hangingPunct="0">
              <a:lnSpc>
                <a:spcPct val="93000"/>
              </a:lnSpc>
              <a:spcBef>
                <a:spcPts val="775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de-DE" sz="2200" b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hierarchical masses</a:t>
            </a:r>
          </a:p>
        </p:txBody>
      </p:sp>
      <p:sp>
        <p:nvSpPr>
          <p:cNvPr id="240719" name="Text Box 79"/>
          <p:cNvSpPr txBox="1">
            <a:spLocks noChangeArrowheads="1"/>
          </p:cNvSpPr>
          <p:nvPr/>
        </p:nvSpPr>
        <p:spPr bwMode="auto">
          <a:xfrm>
            <a:off x="220663" y="3041650"/>
            <a:ext cx="3179762" cy="179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201" rIns="0" bIns="0"/>
          <a:lstStyle/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2400" b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degenerated masses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accessible to </a:t>
            </a: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-experiments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cosmologically relevant: 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HDM</a:t>
            </a:r>
          </a:p>
          <a:p>
            <a:pPr algn="l" defTabSz="414338" hangingPunct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de-DE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large scale structure formation</a:t>
            </a:r>
          </a:p>
        </p:txBody>
      </p:sp>
      <p:sp>
        <p:nvSpPr>
          <p:cNvPr id="49" name="Datumsplatzhalter 4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50" name="Fußzeilenplatzhalter 4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Cosmology and neutrino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2" y="1198563"/>
            <a:ext cx="8572375" cy="259047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massive neutrinos contribute to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hot dark matter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kinematic effect of HDM 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structure formation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sensitive to </a:t>
            </a:r>
            <a:r>
              <a:rPr lang="en-US" sz="2400" b="1" dirty="0" smtClean="0">
                <a:solidFill>
                  <a:srgbClr val="C00000"/>
                </a:solidFill>
              </a:rPr>
              <a:t>total energy density </a:t>
            </a:r>
            <a:r>
              <a:rPr lang="en-US" sz="2400" dirty="0" smtClean="0"/>
              <a:t>of neutrinos </a:t>
            </a:r>
            <a:r>
              <a:rPr lang="en-US" sz="2400" b="1" dirty="0" smtClean="0">
                <a:solidFill>
                  <a:srgbClr val="C00000"/>
                </a:solidFill>
              </a:rPr>
              <a:t>(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i="1" baseline="-25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  <a:cs typeface="Times New Roman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different models </a:t>
            </a:r>
            <a:r>
              <a:rPr lang="en-US" sz="2400" dirty="0" smtClean="0">
                <a:cs typeface="Times New Roman" pitchFamily="18" charset="0"/>
              </a:rPr>
              <a:t>using various sets of parameters and data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minimal </a:t>
            </a:r>
            <a:r>
              <a:rPr lang="en-US" sz="2400" dirty="0" smtClean="0"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2400" dirty="0" smtClean="0">
                <a:cs typeface="Times New Roman" pitchFamily="18" charset="0"/>
              </a:rPr>
              <a:t>CDM plus </a:t>
            </a:r>
            <a:r>
              <a:rPr lang="en-US" sz="2400" dirty="0" err="1" smtClean="0">
                <a:cs typeface="Times New Roman" pitchFamily="18" charset="0"/>
              </a:rPr>
              <a:t>m</a:t>
            </a:r>
            <a:r>
              <a:rPr lang="en-US" sz="2400" baseline="-25000" dirty="0" err="1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i="1" baseline="-25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&lt; 0.4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(CMB + LSS)</a:t>
            </a:r>
            <a:endParaRPr lang="en-US" sz="2400" baseline="-25000" dirty="0" smtClean="0">
              <a:latin typeface="Symbol" pitchFamily="18" charset="2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current bounds: 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0.3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i="1" baseline="-25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2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eV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7" name="Abgerundetes Rechteck 6"/>
          <p:cNvSpPr/>
          <p:nvPr/>
        </p:nvSpPr>
        <p:spPr>
          <a:xfrm>
            <a:off x="323528" y="3356992"/>
            <a:ext cx="5328592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724128" y="3501008"/>
            <a:ext cx="325121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S. </a:t>
            </a:r>
            <a:r>
              <a:rPr lang="en-US" sz="1600" dirty="0" err="1" smtClean="0"/>
              <a:t>Hannestad</a:t>
            </a:r>
            <a:r>
              <a:rPr lang="en-US" sz="1600" dirty="0" smtClean="0"/>
              <a:t>: arXiv:1007.0658v2</a:t>
            </a:r>
            <a:endParaRPr lang="en-US" sz="1600" dirty="0"/>
          </a:p>
        </p:txBody>
      </p:sp>
      <p:pic>
        <p:nvPicPr>
          <p:cNvPr id="13" name="Grafik 12" descr="101080_7yrFullSky_WMAP_512W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9992" y="4005064"/>
            <a:ext cx="4444752" cy="2222376"/>
          </a:xfrm>
          <a:prstGeom prst="rect">
            <a:avLst/>
          </a:prstGeom>
        </p:spPr>
      </p:pic>
      <p:pic>
        <p:nvPicPr>
          <p:cNvPr id="14" name="Grafik 13" descr="sdss_pie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3933056"/>
            <a:ext cx="2338261" cy="234888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884368" y="5939988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WMAP 7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2699792" y="594928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DR7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Cosmology and neutrino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2" y="1198563"/>
            <a:ext cx="8572375" cy="5110757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cs typeface="Times New Roman" pitchFamily="18" charset="0"/>
              </a:rPr>
              <a:t>Future probes of neutrino mass</a:t>
            </a:r>
            <a:r>
              <a:rPr lang="en-US" sz="2400" dirty="0" smtClean="0"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C00000"/>
                </a:solidFill>
                <a:cs typeface="Times New Roman" pitchFamily="18" charset="0"/>
              </a:rPr>
              <a:t>new galaxy </a:t>
            </a:r>
            <a:r>
              <a:rPr lang="en-US" sz="2200" dirty="0" err="1" smtClean="0">
                <a:solidFill>
                  <a:srgbClr val="C00000"/>
                </a:solidFill>
                <a:cs typeface="Times New Roman" pitchFamily="18" charset="0"/>
              </a:rPr>
              <a:t>redshift</a:t>
            </a:r>
            <a:r>
              <a:rPr lang="en-US" sz="2200" dirty="0" smtClean="0">
                <a:solidFill>
                  <a:srgbClr val="C00000"/>
                </a:solidFill>
                <a:cs typeface="Times New Roman" pitchFamily="18" charset="0"/>
              </a:rPr>
              <a:t> surveys </a:t>
            </a:r>
            <a:r>
              <a:rPr lang="en-US" sz="2200" dirty="0" smtClean="0">
                <a:cs typeface="Times New Roman" pitchFamily="18" charset="0"/>
              </a:rPr>
              <a:t>(BOSS, HETDEX, WFMOS,…)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cs typeface="Times New Roman" pitchFamily="18" charset="0"/>
              </a:rPr>
              <a:t>weak </a:t>
            </a:r>
            <a:r>
              <a:rPr lang="en-US" sz="2200" dirty="0" err="1" smtClean="0">
                <a:solidFill>
                  <a:srgbClr val="7030A0"/>
                </a:solidFill>
                <a:cs typeface="Times New Roman" pitchFamily="18" charset="0"/>
              </a:rPr>
              <a:t>lensing</a:t>
            </a:r>
            <a:r>
              <a:rPr lang="en-US" sz="2200" dirty="0" smtClean="0">
                <a:solidFill>
                  <a:srgbClr val="7030A0"/>
                </a:solidFill>
                <a:cs typeface="Times New Roman" pitchFamily="18" charset="0"/>
              </a:rPr>
              <a:t> surveys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C00000"/>
                </a:solidFill>
                <a:cs typeface="Times New Roman" pitchFamily="18" charset="0"/>
              </a:rPr>
              <a:t>CMB: PLANCK satellite </a:t>
            </a:r>
            <a:r>
              <a:rPr lang="en-US" sz="2200" dirty="0" smtClean="0">
                <a:cs typeface="Times New Roman" pitchFamily="18" charset="0"/>
              </a:rPr>
              <a:t>(launched: 14.May 2009)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cs typeface="Times New Roman" pitchFamily="18" charset="0"/>
              </a:rPr>
              <a:t>Lyman-</a:t>
            </a:r>
            <a:r>
              <a:rPr lang="en-US" sz="2200" dirty="0" smtClean="0">
                <a:solidFill>
                  <a:srgbClr val="7030A0"/>
                </a:solidFill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2200" dirty="0" smtClean="0">
                <a:solidFill>
                  <a:srgbClr val="7030A0"/>
                </a:solidFill>
                <a:cs typeface="Times New Roman" pitchFamily="18" charset="0"/>
              </a:rPr>
              <a:t> forest measurements </a:t>
            </a:r>
            <a:r>
              <a:rPr lang="en-US" sz="2200" dirty="0" smtClean="0">
                <a:cs typeface="Times New Roman" pitchFamily="18" charset="0"/>
              </a:rPr>
              <a:t>(BOSS)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C00000"/>
                </a:solidFill>
                <a:cs typeface="Times New Roman" pitchFamily="18" charset="0"/>
              </a:rPr>
              <a:t>cluster surveys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cs typeface="Times New Roman" pitchFamily="18" charset="0"/>
              </a:rPr>
              <a:t>21 cm measurements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cs typeface="Times New Roman" pitchFamily="18" charset="0"/>
            </a:endParaRPr>
          </a:p>
          <a:p>
            <a:pPr>
              <a:buNone/>
            </a:pPr>
            <a:r>
              <a:rPr lang="en-US" sz="2400" b="1" dirty="0" smtClean="0">
                <a:cs typeface="Times New Roman" pitchFamily="18" charset="0"/>
              </a:rPr>
              <a:t>Expected sensitivity: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short term (5-7 y):   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0.1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</a:t>
            </a:r>
            <a:r>
              <a:rPr lang="en-US" sz="2200" b="1" dirty="0" err="1" smtClean="0">
                <a:solidFill>
                  <a:srgbClr val="7030A0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200" b="1" i="1" baseline="-25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0.6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eV</a:t>
            </a:r>
            <a:endParaRPr lang="en-US" sz="2200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cs typeface="Times New Roman" pitchFamily="18" charset="0"/>
              </a:rPr>
              <a:t>long term (7-15 y): 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0.05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</a:t>
            </a:r>
            <a:r>
              <a:rPr lang="en-US" sz="2200" b="1" dirty="0" err="1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200" b="1" i="1" baseline="-25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0.4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eV</a:t>
            </a:r>
            <a:endParaRPr lang="en-US" sz="22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724128" y="5949280"/>
            <a:ext cx="325121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S. </a:t>
            </a:r>
            <a:r>
              <a:rPr lang="en-US" sz="1600" dirty="0" err="1" smtClean="0"/>
              <a:t>Hannestad</a:t>
            </a:r>
            <a:r>
              <a:rPr lang="en-US" sz="1600" dirty="0" smtClean="0"/>
              <a:t>: arXiv:1007.0658v2</a:t>
            </a:r>
            <a:endParaRPr lang="en-US" sz="1600" dirty="0"/>
          </a:p>
        </p:txBody>
      </p:sp>
      <p:pic>
        <p:nvPicPr>
          <p:cNvPr id="17" name="Grafik 16" descr="planck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2132856"/>
            <a:ext cx="2954794" cy="41655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561975"/>
          </a:xfrm>
        </p:spPr>
        <p:txBody>
          <a:bodyPr/>
          <a:lstStyle/>
          <a:p>
            <a:r>
              <a:rPr lang="en-US" dirty="0" smtClean="0"/>
              <a:t>Neutrino-less double-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-decay and neutrino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628801"/>
            <a:ext cx="8356600" cy="460851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2 decay modes in double-</a:t>
            </a:r>
            <a:r>
              <a:rPr lang="en-US" sz="2400" b="1" dirty="0" smtClean="0">
                <a:latin typeface="Symbol" pitchFamily="18" charset="2"/>
              </a:rPr>
              <a:t>b</a:t>
            </a:r>
            <a:r>
              <a:rPr lang="en-US" sz="2400" b="1" dirty="0" smtClean="0"/>
              <a:t>-decay</a:t>
            </a:r>
            <a:r>
              <a:rPr lang="en-US" sz="2400" dirty="0" smtClean="0"/>
              <a:t>:</a:t>
            </a:r>
          </a:p>
          <a:p>
            <a:pPr lvl="1">
              <a:buFont typeface="Symbol" pitchFamily="18" charset="2"/>
              <a:buChar char="-"/>
            </a:pPr>
            <a:r>
              <a:rPr lang="en-US" sz="2000" b="1" dirty="0" smtClean="0">
                <a:solidFill>
                  <a:srgbClr val="FF0000"/>
                </a:solidFill>
              </a:rPr>
              <a:t>normal (2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 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allowed</a:t>
            </a:r>
            <a:r>
              <a:rPr lang="en-US" sz="1800" dirty="0" smtClean="0"/>
              <a:t> by standard model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continuous energy spectrum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has been </a:t>
            </a:r>
            <a:r>
              <a:rPr lang="en-US" sz="1800" b="1" dirty="0" smtClean="0">
                <a:solidFill>
                  <a:srgbClr val="002060"/>
                </a:solidFill>
              </a:rPr>
              <a:t>observed</a:t>
            </a:r>
            <a:r>
              <a:rPr lang="en-US" sz="1800" dirty="0" smtClean="0"/>
              <a:t> (t ~ 10</a:t>
            </a:r>
            <a:r>
              <a:rPr lang="en-US" sz="1800" baseline="30000" dirty="0" smtClean="0"/>
              <a:t>-19</a:t>
            </a:r>
            <a:r>
              <a:rPr lang="en-US" sz="1800" dirty="0" smtClean="0"/>
              <a:t> – 10</a:t>
            </a:r>
            <a:r>
              <a:rPr lang="en-US" sz="1800" baseline="30000" dirty="0" smtClean="0"/>
              <a:t>-21</a:t>
            </a:r>
            <a:r>
              <a:rPr lang="en-US" sz="1800" dirty="0" smtClean="0"/>
              <a:t> y)</a:t>
            </a:r>
          </a:p>
          <a:p>
            <a:pPr lvl="1">
              <a:buFont typeface="Symbol" pitchFamily="18" charset="2"/>
              <a:buChar char="-"/>
            </a:pPr>
            <a:r>
              <a:rPr lang="en-US" sz="2000" b="1" dirty="0" err="1" smtClean="0">
                <a:solidFill>
                  <a:srgbClr val="FF0000"/>
                </a:solidFill>
              </a:rPr>
              <a:t>neutrinoless</a:t>
            </a:r>
            <a:r>
              <a:rPr lang="en-US" sz="2000" b="1" dirty="0" smtClean="0">
                <a:solidFill>
                  <a:srgbClr val="FF0000"/>
                </a:solidFill>
              </a:rPr>
              <a:t> (0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 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needs </a:t>
            </a:r>
            <a:r>
              <a:rPr lang="en-US" sz="1800" b="1" dirty="0" smtClean="0">
                <a:solidFill>
                  <a:srgbClr val="002060"/>
                </a:solidFill>
              </a:rPr>
              <a:t>massive </a:t>
            </a:r>
            <a:r>
              <a:rPr lang="en-US" sz="1800" b="1" dirty="0" err="1" smtClean="0">
                <a:solidFill>
                  <a:srgbClr val="002060"/>
                </a:solidFill>
              </a:rPr>
              <a:t>Majorana</a:t>
            </a:r>
            <a:r>
              <a:rPr lang="en-US" sz="1800" b="1" dirty="0" smtClean="0">
                <a:solidFill>
                  <a:srgbClr val="002060"/>
                </a:solidFill>
              </a:rPr>
              <a:t> neutrinos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energy peak at endpoint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  <a:latin typeface="Symbol" pitchFamily="18" charset="2"/>
              </a:rPr>
              <a:t>t</a:t>
            </a:r>
            <a:r>
              <a:rPr lang="en-US" sz="1800" b="1" dirty="0" smtClean="0">
                <a:solidFill>
                  <a:srgbClr val="002060"/>
                </a:solidFill>
              </a:rPr>
              <a:t> &gt; 10</a:t>
            </a:r>
            <a:r>
              <a:rPr lang="en-US" sz="1800" b="1" baseline="30000" dirty="0" smtClean="0">
                <a:solidFill>
                  <a:srgbClr val="002060"/>
                </a:solidFill>
              </a:rPr>
              <a:t>25</a:t>
            </a:r>
            <a:r>
              <a:rPr lang="en-US" sz="1800" b="1" dirty="0" smtClean="0">
                <a:solidFill>
                  <a:srgbClr val="002060"/>
                </a:solidFill>
              </a:rPr>
              <a:t> y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violation of total lepton number conservation</a:t>
            </a:r>
          </a:p>
          <a:p>
            <a:pPr lvl="2">
              <a:buFont typeface="Wingdings" pitchFamily="2" charset="2"/>
              <a:buChar char="§"/>
            </a:pPr>
            <a:endParaRPr lang="en-US" sz="1800" dirty="0" smtClean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72200" y="1365895"/>
            <a:ext cx="2270125" cy="134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44208" y="2708920"/>
            <a:ext cx="2185988" cy="152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1547664" y="2318437"/>
          <a:ext cx="3388166" cy="432048"/>
        </p:xfrm>
        <a:graphic>
          <a:graphicData uri="http://schemas.openxmlformats.org/presentationml/2006/ole">
            <p:oleObj spid="_x0000_s134146" name="Formel" r:id="rId5" imgW="1892160" imgH="241200" progId="Equation.3">
              <p:embed/>
            </p:oleObj>
          </a:graphicData>
        </a:graphic>
      </p:graphicFrame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1546686" y="4029124"/>
          <a:ext cx="2751137" cy="407988"/>
        </p:xfrm>
        <a:graphic>
          <a:graphicData uri="http://schemas.openxmlformats.org/presentationml/2006/ole">
            <p:oleObj spid="_x0000_s134147" name="Formel" r:id="rId6" imgW="1536480" imgH="228600" progId="Equation.3">
              <p:embed/>
            </p:oleObj>
          </a:graphicData>
        </a:graphic>
      </p:graphicFrame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9295" y="4221088"/>
            <a:ext cx="2943225" cy="208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feld 12"/>
          <p:cNvSpPr txBox="1"/>
          <p:nvPr/>
        </p:nvSpPr>
        <p:spPr>
          <a:xfrm>
            <a:off x="2627784" y="908720"/>
            <a:ext cx="3332964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/>
              <a:t>O. </a:t>
            </a:r>
            <a:r>
              <a:rPr lang="de-DE" sz="1600" dirty="0" err="1" smtClean="0"/>
              <a:t>Cremonesi</a:t>
            </a:r>
            <a:r>
              <a:rPr lang="de-DE" sz="1600" dirty="0" smtClean="0"/>
              <a:t>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1002.1437v1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/>
          <p:cNvSpPr/>
          <p:nvPr/>
        </p:nvSpPr>
        <p:spPr>
          <a:xfrm>
            <a:off x="251520" y="908720"/>
            <a:ext cx="8640960" cy="187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4377856"/>
              </p:ext>
            </p:extLst>
          </p:nvPr>
        </p:nvGraphicFramePr>
        <p:xfrm>
          <a:off x="382444" y="2934572"/>
          <a:ext cx="2212391" cy="679592"/>
        </p:xfrm>
        <a:graphic>
          <a:graphicData uri="http://schemas.openxmlformats.org/presentationml/2006/ole">
            <p:oleObj spid="_x0000_s273411" name="Formel" r:id="rId3" imgW="1498600" imgH="419100" progId="Equation.3">
              <p:embed/>
            </p:oleObj>
          </a:graphicData>
        </a:graphic>
      </p:graphicFrame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273" y="4468844"/>
            <a:ext cx="1007042" cy="156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feld 22"/>
          <p:cNvSpPr txBox="1"/>
          <p:nvPr/>
        </p:nvSpPr>
        <p:spPr>
          <a:xfrm>
            <a:off x="4095012" y="5123842"/>
            <a:ext cx="2785108" cy="692041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2000" dirty="0" smtClean="0"/>
              <a:t>´</a:t>
            </a:r>
            <a:r>
              <a:rPr lang="de-DE" sz="2000" dirty="0" err="1" smtClean="0"/>
              <a:t>incoherent</a:t>
            </a:r>
            <a:r>
              <a:rPr lang="de-DE" sz="2000" dirty="0" smtClean="0"/>
              <a:t>´ </a:t>
            </a:r>
            <a:r>
              <a:rPr lang="de-DE" sz="2000" dirty="0" err="1" smtClean="0"/>
              <a:t>sum</a:t>
            </a:r>
            <a:r>
              <a:rPr lang="de-DE" sz="2000" dirty="0" smtClean="0"/>
              <a:t> of </a:t>
            </a:r>
            <a:r>
              <a:rPr lang="de-DE" sz="2000" dirty="0" err="1" smtClean="0"/>
              <a:t>the</a:t>
            </a:r>
            <a:endParaRPr lang="de-DE" sz="2000" dirty="0" smtClean="0"/>
          </a:p>
          <a:p>
            <a:pPr algn="ctr"/>
            <a:r>
              <a:rPr lang="de-DE" sz="2000" dirty="0" smtClean="0"/>
              <a:t> </a:t>
            </a:r>
            <a:r>
              <a:rPr lang="de-DE" sz="2000" dirty="0" err="1" smtClean="0"/>
              <a:t>mass</a:t>
            </a:r>
            <a:r>
              <a:rPr lang="de-DE" sz="2000" dirty="0" smtClean="0"/>
              <a:t> eigenstates m</a:t>
            </a:r>
            <a:r>
              <a:rPr lang="de-DE" sz="2000" b="1" baseline="-25000" dirty="0" smtClean="0"/>
              <a:t>i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08284550"/>
              </p:ext>
            </p:extLst>
          </p:nvPr>
        </p:nvGraphicFramePr>
        <p:xfrm>
          <a:off x="4243388" y="4075113"/>
          <a:ext cx="2513012" cy="909637"/>
        </p:xfrm>
        <a:graphic>
          <a:graphicData uri="http://schemas.openxmlformats.org/presentationml/2006/ole">
            <p:oleObj spid="_x0000_s273412" name="Formel" r:id="rId5" imgW="1422360" imgH="482400" progId="Equation.3">
              <p:embed/>
            </p:oleObj>
          </a:graphicData>
        </a:graphic>
      </p:graphicFrame>
      <p:sp>
        <p:nvSpPr>
          <p:cNvPr id="26" name="Textfeld 25"/>
          <p:cNvSpPr txBox="1"/>
          <p:nvPr/>
        </p:nvSpPr>
        <p:spPr>
          <a:xfrm>
            <a:off x="4340072" y="2996953"/>
            <a:ext cx="2278559" cy="99981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2000" b="1" dirty="0">
                <a:solidFill>
                  <a:srgbClr val="A00078"/>
                </a:solidFill>
              </a:rPr>
              <a:t>o</a:t>
            </a:r>
            <a:r>
              <a:rPr lang="de-DE" sz="2000" b="1" dirty="0" smtClean="0">
                <a:solidFill>
                  <a:srgbClr val="A00078"/>
                </a:solidFill>
              </a:rPr>
              <a:t>bservable m</a:t>
            </a:r>
            <a:r>
              <a:rPr lang="de-DE" sz="2000" b="1" baseline="-25000" dirty="0" smtClean="0">
                <a:solidFill>
                  <a:srgbClr val="A00078"/>
                </a:solidFill>
                <a:latin typeface="Symbol" pitchFamily="18" charset="2"/>
              </a:rPr>
              <a:t>b</a:t>
            </a:r>
            <a:r>
              <a:rPr lang="de-DE" sz="2000" b="1" baseline="30000" dirty="0" smtClean="0">
                <a:solidFill>
                  <a:srgbClr val="A00078"/>
                </a:solidFill>
              </a:rPr>
              <a:t>2</a:t>
            </a:r>
            <a:endParaRPr lang="de-DE" sz="2000" b="1" dirty="0" smtClean="0">
              <a:solidFill>
                <a:srgbClr val="A00078"/>
              </a:solidFill>
            </a:endParaRPr>
          </a:p>
          <a:p>
            <a:pPr algn="ctr"/>
            <a:r>
              <a:rPr lang="de-DE" sz="2000" b="1" dirty="0" err="1" smtClean="0">
                <a:solidFill>
                  <a:srgbClr val="A00078"/>
                </a:solidFill>
              </a:rPr>
              <a:t>effective</a:t>
            </a:r>
            <a:endParaRPr lang="de-DE" sz="2000" b="1" dirty="0" smtClean="0">
              <a:solidFill>
                <a:srgbClr val="A00078"/>
              </a:solidFill>
            </a:endParaRPr>
          </a:p>
          <a:p>
            <a:pPr algn="ctr"/>
            <a:r>
              <a:rPr lang="de-DE" sz="2000" b="1" dirty="0" smtClean="0">
                <a:solidFill>
                  <a:srgbClr val="A00078"/>
                </a:solidFill>
              </a:rPr>
              <a:t>´</a:t>
            </a:r>
            <a:r>
              <a:rPr lang="de-DE" sz="2000" b="1" dirty="0" err="1" smtClean="0">
                <a:solidFill>
                  <a:srgbClr val="A00078"/>
                </a:solidFill>
              </a:rPr>
              <a:t>electron</a:t>
            </a:r>
            <a:r>
              <a:rPr lang="de-DE" sz="2000" b="1" dirty="0" smtClean="0">
                <a:solidFill>
                  <a:srgbClr val="A00078"/>
                </a:solidFill>
              </a:rPr>
              <a:t>-</a:t>
            </a:r>
            <a:r>
              <a:rPr lang="de-DE" sz="2000" b="1" dirty="0" smtClean="0">
                <a:solidFill>
                  <a:srgbClr val="A00078"/>
                </a:solidFill>
                <a:latin typeface="Symbol" pitchFamily="18" charset="2"/>
              </a:rPr>
              <a:t>n</a:t>
            </a:r>
            <a:r>
              <a:rPr lang="de-DE" sz="2000" b="1" dirty="0" smtClean="0">
                <a:solidFill>
                  <a:srgbClr val="A00078"/>
                </a:solidFill>
              </a:rPr>
              <a:t>-</a:t>
            </a:r>
            <a:r>
              <a:rPr lang="de-DE" sz="2000" b="1" dirty="0" err="1" smtClean="0">
                <a:solidFill>
                  <a:srgbClr val="A00078"/>
                </a:solidFill>
              </a:rPr>
              <a:t>mass</a:t>
            </a:r>
            <a:r>
              <a:rPr lang="de-DE" sz="2000" b="1" dirty="0" smtClean="0">
                <a:solidFill>
                  <a:srgbClr val="A00078"/>
                </a:solidFill>
              </a:rPr>
              <a:t>´</a:t>
            </a:r>
          </a:p>
        </p:txBody>
      </p:sp>
      <p:sp>
        <p:nvSpPr>
          <p:cNvPr id="28" name="Rechteck 27"/>
          <p:cNvSpPr/>
          <p:nvPr/>
        </p:nvSpPr>
        <p:spPr>
          <a:xfrm>
            <a:off x="6812840" y="2882697"/>
            <a:ext cx="2333061" cy="3534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de-DE" dirty="0" smtClean="0"/>
              <a:t>Fermi </a:t>
            </a:r>
            <a:r>
              <a:rPr lang="de-DE" dirty="0" err="1" smtClean="0"/>
              <a:t>function</a:t>
            </a:r>
            <a:r>
              <a:rPr lang="de-DE" dirty="0" smtClean="0"/>
              <a:t> F(E,Z)</a:t>
            </a:r>
            <a:endParaRPr lang="de-DE" dirty="0"/>
          </a:p>
        </p:txBody>
      </p:sp>
      <p:grpSp>
        <p:nvGrpSpPr>
          <p:cNvPr id="3" name="Gruppieren 3"/>
          <p:cNvGrpSpPr/>
          <p:nvPr/>
        </p:nvGrpSpPr>
        <p:grpSpPr>
          <a:xfrm>
            <a:off x="1425051" y="3514656"/>
            <a:ext cx="2158397" cy="1462142"/>
            <a:chOff x="1481386" y="4327441"/>
            <a:chExt cx="2671016" cy="1705832"/>
          </a:xfrm>
        </p:grpSpPr>
        <p:pic>
          <p:nvPicPr>
            <p:cNvPr id="13408" name="Picture 9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426" y="4556765"/>
              <a:ext cx="1937059" cy="1178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Wolkenförmige Legende 32"/>
            <p:cNvSpPr/>
            <p:nvPr/>
          </p:nvSpPr>
          <p:spPr>
            <a:xfrm>
              <a:off x="1481386" y="4327441"/>
              <a:ext cx="2671016" cy="1705832"/>
            </a:xfrm>
            <a:prstGeom prst="cloudCallout">
              <a:avLst>
                <a:gd name="adj1" fmla="val -70796"/>
                <a:gd name="adj2" fmla="val 35617"/>
              </a:avLst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107504" y="5949280"/>
            <a:ext cx="5888522" cy="373236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sz="1600" dirty="0" err="1" smtClean="0">
                <a:sym typeface="Wingdings"/>
              </a:rPr>
              <a:t>s</a:t>
            </a:r>
            <a:r>
              <a:rPr lang="de-DE" sz="1600" dirty="0" err="1" smtClean="0"/>
              <a:t>mall</a:t>
            </a:r>
            <a:r>
              <a:rPr lang="de-DE" sz="1600" dirty="0" smtClean="0"/>
              <a:t> </a:t>
            </a:r>
            <a:r>
              <a:rPr lang="de-DE" sz="1600" dirty="0" err="1" smtClean="0"/>
              <a:t>modifications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final </a:t>
            </a:r>
            <a:r>
              <a:rPr lang="de-DE" sz="1600" dirty="0" err="1" smtClean="0"/>
              <a:t>states</a:t>
            </a:r>
            <a:r>
              <a:rPr lang="de-DE" sz="1600" dirty="0" smtClean="0"/>
              <a:t>, radiative &amp; </a:t>
            </a:r>
            <a:r>
              <a:rPr lang="de-DE" sz="1600" dirty="0" err="1" smtClean="0"/>
              <a:t>recoil</a:t>
            </a:r>
            <a:r>
              <a:rPr lang="de-DE" sz="1600" dirty="0" smtClean="0"/>
              <a:t> </a:t>
            </a:r>
            <a:r>
              <a:rPr lang="de-DE" sz="1600" dirty="0" err="1" smtClean="0"/>
              <a:t>corrections</a:t>
            </a:r>
            <a:endParaRPr lang="de-DE" sz="1600" b="1" dirty="0">
              <a:solidFill>
                <a:srgbClr val="A00078"/>
              </a:solidFill>
            </a:endParaRPr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02410317"/>
              </p:ext>
            </p:extLst>
          </p:nvPr>
        </p:nvGraphicFramePr>
        <p:xfrm>
          <a:off x="498819" y="1885971"/>
          <a:ext cx="8133733" cy="740654"/>
        </p:xfrm>
        <a:graphic>
          <a:graphicData uri="http://schemas.openxmlformats.org/presentationml/2006/ole">
            <p:oleObj spid="_x0000_s273413" name="Formel" r:id="rId7" imgW="4584700" imgH="393700" progId="Equation.3">
              <p:embed/>
            </p:oleObj>
          </a:graphicData>
        </a:graphic>
      </p:graphicFrame>
      <p:sp>
        <p:nvSpPr>
          <p:cNvPr id="35" name="Textfeld 34"/>
          <p:cNvSpPr txBox="1"/>
          <p:nvPr/>
        </p:nvSpPr>
        <p:spPr>
          <a:xfrm>
            <a:off x="251520" y="885463"/>
            <a:ext cx="8737059" cy="74333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>
              <a:lnSpc>
                <a:spcPts val="2568"/>
              </a:lnSpc>
            </a:pPr>
            <a:r>
              <a:rPr lang="de-DE" sz="2000" dirty="0" smtClean="0">
                <a:latin typeface="Symbol" pitchFamily="18" charset="2"/>
              </a:rPr>
              <a:t>b</a:t>
            </a:r>
            <a:r>
              <a:rPr lang="de-DE" sz="2000" dirty="0" smtClean="0"/>
              <a:t>-</a:t>
            </a:r>
            <a:r>
              <a:rPr lang="de-DE" sz="2000" dirty="0" err="1" smtClean="0"/>
              <a:t>decay</a:t>
            </a:r>
            <a:r>
              <a:rPr lang="de-DE" sz="2000" dirty="0" smtClean="0"/>
              <a:t> </a:t>
            </a:r>
            <a:r>
              <a:rPr lang="de-DE" sz="2000" dirty="0" err="1" smtClean="0"/>
              <a:t>kinematics</a:t>
            </a:r>
            <a:r>
              <a:rPr lang="de-DE" sz="2000" dirty="0" smtClean="0"/>
              <a:t> </a:t>
            </a:r>
            <a:r>
              <a:rPr lang="de-DE" sz="2000" dirty="0" err="1" smtClean="0"/>
              <a:t>close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endpoint</a:t>
            </a:r>
            <a:r>
              <a:rPr lang="de-DE" sz="2000" dirty="0" smtClean="0"/>
              <a:t> E</a:t>
            </a:r>
            <a:r>
              <a:rPr lang="de-DE" sz="2000" b="1" baseline="-25000" dirty="0" smtClean="0"/>
              <a:t>0</a:t>
            </a:r>
            <a:r>
              <a:rPr lang="de-DE" sz="2000" dirty="0" smtClean="0"/>
              <a:t>: model </a:t>
            </a:r>
            <a:r>
              <a:rPr lang="de-DE" sz="2000" dirty="0" err="1" smtClean="0"/>
              <a:t>independent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measurement</a:t>
            </a:r>
            <a:r>
              <a:rPr lang="de-DE" sz="2000" dirty="0" smtClean="0"/>
              <a:t> </a:t>
            </a:r>
          </a:p>
          <a:p>
            <a:pPr algn="ctr">
              <a:lnSpc>
                <a:spcPts val="2568"/>
              </a:lnSpc>
            </a:pPr>
            <a:r>
              <a:rPr lang="de-DE" sz="2000" dirty="0" err="1" smtClean="0"/>
              <a:t>of</a:t>
            </a:r>
            <a:r>
              <a:rPr lang="de-DE" sz="2000" dirty="0" smtClean="0"/>
              <a:t> m(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e</a:t>
            </a:r>
            <a:r>
              <a:rPr lang="de-DE" sz="2000" dirty="0" smtClean="0"/>
              <a:t>),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solely</a:t>
            </a:r>
            <a:r>
              <a:rPr lang="de-DE" sz="2000" dirty="0" smtClean="0"/>
              <a:t> on </a:t>
            </a:r>
            <a:r>
              <a:rPr lang="de-DE" sz="2000" b="1" dirty="0" err="1" smtClean="0">
                <a:solidFill>
                  <a:srgbClr val="A00078"/>
                </a:solidFill>
              </a:rPr>
              <a:t>kinematic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parameters</a:t>
            </a:r>
            <a:r>
              <a:rPr lang="de-DE" sz="2000" b="1" dirty="0" smtClean="0">
                <a:solidFill>
                  <a:srgbClr val="A00078"/>
                </a:solidFill>
              </a:rPr>
              <a:t> &amp; </a:t>
            </a:r>
            <a:r>
              <a:rPr lang="de-DE" sz="2000" b="1" dirty="0" err="1" smtClean="0">
                <a:solidFill>
                  <a:srgbClr val="A00078"/>
                </a:solidFill>
              </a:rPr>
              <a:t>energy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conservation</a:t>
            </a:r>
            <a:endParaRPr lang="de-DE" sz="2000" b="1" dirty="0">
              <a:solidFill>
                <a:srgbClr val="A00078"/>
              </a:solidFill>
            </a:endParaRPr>
          </a:p>
        </p:txBody>
      </p:sp>
      <p:sp>
        <p:nvSpPr>
          <p:cNvPr id="36" name="Pfeil nach unten 35"/>
          <p:cNvSpPr/>
          <p:nvPr/>
        </p:nvSpPr>
        <p:spPr bwMode="auto">
          <a:xfrm>
            <a:off x="1213024" y="2564904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38" name="Pfeil nach unten 37"/>
          <p:cNvSpPr/>
          <p:nvPr/>
        </p:nvSpPr>
        <p:spPr bwMode="auto">
          <a:xfrm rot="10800000">
            <a:off x="6867800" y="1560560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39" name="Pfeil nach unten 38"/>
          <p:cNvSpPr/>
          <p:nvPr/>
        </p:nvSpPr>
        <p:spPr bwMode="auto">
          <a:xfrm rot="18900000">
            <a:off x="6626348" y="2460475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40" name="Pfeil nach unten 39"/>
          <p:cNvSpPr/>
          <p:nvPr/>
        </p:nvSpPr>
        <p:spPr bwMode="auto">
          <a:xfrm rot="10800000">
            <a:off x="3779912" y="1570440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41" name="Pfeil nach unten 40"/>
          <p:cNvSpPr/>
          <p:nvPr/>
        </p:nvSpPr>
        <p:spPr bwMode="auto">
          <a:xfrm>
            <a:off x="5364088" y="2564904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21313045">
            <a:off x="6064647" y="5769212"/>
            <a:ext cx="3029604" cy="55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/>
              <a:t>E W Otten </a:t>
            </a:r>
            <a:r>
              <a:rPr lang="de-DE" sz="1400" dirty="0" err="1" smtClean="0"/>
              <a:t>and</a:t>
            </a:r>
            <a:r>
              <a:rPr lang="de-DE" sz="1400" dirty="0" smtClean="0"/>
              <a:t> C Weinheimer</a:t>
            </a:r>
          </a:p>
          <a:p>
            <a:r>
              <a:rPr lang="de-DE" sz="1400" dirty="0" smtClean="0"/>
              <a:t>  </a:t>
            </a:r>
            <a:r>
              <a:rPr lang="de-DE" sz="1400" i="1" dirty="0" smtClean="0"/>
              <a:t>Rep. </a:t>
            </a:r>
            <a:r>
              <a:rPr lang="de-DE" sz="1400" i="1" dirty="0" err="1" smtClean="0"/>
              <a:t>Prog</a:t>
            </a:r>
            <a:r>
              <a:rPr lang="de-DE" sz="1400" i="1" dirty="0" smtClean="0"/>
              <a:t>. Phys.</a:t>
            </a:r>
            <a:r>
              <a:rPr lang="de-DE" sz="1400" dirty="0" smtClean="0"/>
              <a:t> </a:t>
            </a:r>
            <a:r>
              <a:rPr lang="de-DE" sz="1400" b="1" dirty="0" smtClean="0"/>
              <a:t>71</a:t>
            </a:r>
            <a:r>
              <a:rPr lang="de-DE" sz="1400" dirty="0" smtClean="0"/>
              <a:t> 086201 (2008)</a:t>
            </a:r>
            <a:endParaRPr lang="en-US" sz="1400" dirty="0"/>
          </a:p>
        </p:txBody>
      </p:sp>
      <p:pic>
        <p:nvPicPr>
          <p:cNvPr id="43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9122" y="5256496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7272808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decay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– Fermi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theory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neutrino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mass</a:t>
            </a:r>
            <a:endParaRPr lang="de-DE" sz="28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Fußzeilenplatzhalter 4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46" name="Datumsplatzhalter 36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779922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561975"/>
          </a:xfrm>
        </p:spPr>
        <p:txBody>
          <a:bodyPr/>
          <a:lstStyle/>
          <a:p>
            <a:r>
              <a:rPr lang="en-US" dirty="0" smtClean="0"/>
              <a:t>Neutrino-less double-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-decay and neutrino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Measurement: </a:t>
            </a:r>
            <a:r>
              <a:rPr lang="en-US" sz="2400" b="1" dirty="0" smtClean="0">
                <a:solidFill>
                  <a:srgbClr val="002060"/>
                </a:solidFill>
              </a:rPr>
              <a:t>decay rate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lvl="1">
              <a:buFont typeface="Symbol" pitchFamily="18" charset="2"/>
              <a:buChar char="-"/>
            </a:pPr>
            <a:r>
              <a:rPr lang="en-US" sz="2200" dirty="0" smtClean="0"/>
              <a:t>       </a:t>
            </a:r>
            <a:r>
              <a:rPr lang="en-US" sz="2000" b="1" dirty="0" smtClean="0">
                <a:solidFill>
                  <a:srgbClr val="002060"/>
                </a:solidFill>
              </a:rPr>
              <a:t>phase space integral</a:t>
            </a:r>
            <a:r>
              <a:rPr lang="en-US" sz="2000" dirty="0" smtClean="0"/>
              <a:t> </a:t>
            </a:r>
          </a:p>
          <a:p>
            <a:pPr lvl="1">
              <a:buNone/>
            </a:pPr>
            <a:r>
              <a:rPr lang="en-US" sz="2000" dirty="0" smtClean="0"/>
              <a:t>	        (exactly calculable)</a:t>
            </a:r>
          </a:p>
          <a:p>
            <a:pPr lvl="1">
              <a:buFont typeface="Symbol" pitchFamily="18" charset="2"/>
              <a:buChar char="-"/>
            </a:pPr>
            <a:r>
              <a:rPr lang="en-US" sz="2000" dirty="0" smtClean="0">
                <a:solidFill>
                  <a:srgbClr val="002060"/>
                </a:solidFill>
              </a:rPr>
              <a:t>        </a:t>
            </a:r>
            <a:r>
              <a:rPr lang="en-US" sz="2000" b="1" dirty="0" smtClean="0">
                <a:solidFill>
                  <a:srgbClr val="002060"/>
                </a:solidFill>
              </a:rPr>
              <a:t>nuclear matrix element </a:t>
            </a:r>
          </a:p>
          <a:p>
            <a:pPr lvl="1">
              <a:buNone/>
            </a:pPr>
            <a:r>
              <a:rPr lang="en-US" sz="2000" dirty="0" smtClean="0"/>
              <a:t>	        (wide range of different calculations)</a:t>
            </a:r>
          </a:p>
          <a:p>
            <a:pPr lvl="1">
              <a:buFont typeface="Symbol" pitchFamily="18" charset="2"/>
              <a:buChar char="-"/>
            </a:pPr>
            <a:r>
              <a:rPr lang="en-US" sz="2000" dirty="0" smtClean="0"/>
              <a:t>        </a:t>
            </a:r>
            <a:r>
              <a:rPr lang="en-US" sz="2000" b="1" dirty="0" smtClean="0">
                <a:solidFill>
                  <a:srgbClr val="002060"/>
                </a:solidFill>
              </a:rPr>
              <a:t>effective neutrino mass with </a:t>
            </a:r>
            <a:r>
              <a:rPr lang="en-US" sz="2000" b="1" dirty="0" err="1" smtClean="0">
                <a:solidFill>
                  <a:srgbClr val="002060"/>
                </a:solidFill>
              </a:rPr>
              <a:t>Majorana</a:t>
            </a:r>
            <a:r>
              <a:rPr lang="en-US" sz="2000" b="1" dirty="0" smtClean="0">
                <a:solidFill>
                  <a:srgbClr val="002060"/>
                </a:solidFill>
              </a:rPr>
              <a:t> phases </a:t>
            </a:r>
            <a:r>
              <a:rPr lang="en-US" sz="2000" b="1" dirty="0" smtClean="0">
                <a:solidFill>
                  <a:srgbClr val="002060"/>
                </a:solidFill>
                <a:latin typeface="Symbol" pitchFamily="18" charset="2"/>
              </a:rPr>
              <a:t>a</a:t>
            </a:r>
            <a:r>
              <a:rPr lang="en-US" sz="2000" b="1" dirty="0" smtClean="0">
                <a:solidFill>
                  <a:srgbClr val="002060"/>
                </a:solidFill>
              </a:rPr>
              <a:t>  </a:t>
            </a:r>
          </a:p>
          <a:p>
            <a:pPr lvl="1">
              <a:buNone/>
            </a:pPr>
            <a:r>
              <a:rPr lang="en-US" sz="2000" dirty="0" smtClean="0"/>
              <a:t>	        (cancellation of mass terms possible)</a:t>
            </a:r>
          </a:p>
          <a:p>
            <a:pPr lvl="1">
              <a:buFont typeface="Symbol" pitchFamily="18" charset="2"/>
              <a:buChar char="-"/>
            </a:pPr>
            <a:endParaRPr lang="en-US" sz="2000" dirty="0" smtClean="0"/>
          </a:p>
          <a:p>
            <a:pPr lvl="1">
              <a:buFont typeface="Symbol" pitchFamily="18" charset="2"/>
              <a:buChar char="-"/>
            </a:pPr>
            <a:endParaRPr lang="en-US" sz="2000" dirty="0" smtClean="0"/>
          </a:p>
          <a:p>
            <a:pPr lvl="1">
              <a:buFont typeface="Symbol" pitchFamily="18" charset="2"/>
              <a:buChar char="-"/>
            </a:pPr>
            <a:endParaRPr lang="en-US" sz="20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2624138" y="1700213"/>
          <a:ext cx="3679825" cy="1035050"/>
        </p:xfrm>
        <a:graphic>
          <a:graphicData uri="http://schemas.openxmlformats.org/presentationml/2006/ole">
            <p:oleObj spid="_x0000_s135170" name="Formel" r:id="rId3" imgW="1536480" imgH="431640" progId="Equation.3">
              <p:embed/>
            </p:oleObj>
          </a:graphicData>
        </a:graphic>
      </p:graphicFrame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2711450" y="5098504"/>
          <a:ext cx="3498850" cy="1066800"/>
        </p:xfrm>
        <a:graphic>
          <a:graphicData uri="http://schemas.openxmlformats.org/presentationml/2006/ole">
            <p:oleObj spid="_x0000_s135171" name="Formel" r:id="rId4" imgW="1460160" imgH="444240" progId="Equation.3">
              <p:embed/>
            </p:oleObj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1043608" y="2780928"/>
          <a:ext cx="638175" cy="487363"/>
        </p:xfrm>
        <a:graphic>
          <a:graphicData uri="http://schemas.openxmlformats.org/presentationml/2006/ole">
            <p:oleObj spid="_x0000_s135172" name="Formel" r:id="rId5" imgW="266400" imgH="203040" progId="Equation.3">
              <p:embed/>
            </p:oleObj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007316" y="3489711"/>
          <a:ext cx="728662" cy="457200"/>
        </p:xfrm>
        <a:graphic>
          <a:graphicData uri="http://schemas.openxmlformats.org/presentationml/2006/ole">
            <p:oleObj spid="_x0000_s135173" name="Formel" r:id="rId6" imgW="304560" imgH="190440" progId="Equation.3">
              <p:embed/>
            </p:oleObj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1038063" y="4263600"/>
          <a:ext cx="639762" cy="577850"/>
        </p:xfrm>
        <a:graphic>
          <a:graphicData uri="http://schemas.openxmlformats.org/presentationml/2006/ole">
            <p:oleObj spid="_x0000_s135174" name="Formel" r:id="rId7" imgW="266400" imgH="241200" progId="Equation.3">
              <p:embed/>
            </p:oleObj>
          </a:graphicData>
        </a:graphic>
      </p:graphicFrame>
      <p:sp>
        <p:nvSpPr>
          <p:cNvPr id="11" name="Abgerundetes Rechteck 10"/>
          <p:cNvSpPr/>
          <p:nvPr/>
        </p:nvSpPr>
        <p:spPr>
          <a:xfrm>
            <a:off x="2483768" y="1628800"/>
            <a:ext cx="4104456" cy="1224136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bgerundetes Rechteck 11"/>
          <p:cNvSpPr/>
          <p:nvPr/>
        </p:nvSpPr>
        <p:spPr>
          <a:xfrm>
            <a:off x="2483768" y="5085184"/>
            <a:ext cx="4104456" cy="1152128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561975"/>
          </a:xfrm>
        </p:spPr>
        <p:txBody>
          <a:bodyPr/>
          <a:lstStyle/>
          <a:p>
            <a:r>
              <a:rPr lang="en-US" dirty="0" smtClean="0"/>
              <a:t>Neutrino-less double-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-decay and neutrino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5616" y="1198563"/>
            <a:ext cx="6844432" cy="93429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accuracy limited by nuclear matrix element calculation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Symbol" pitchFamily="18" charset="2"/>
              <a:buChar char="-"/>
            </a:pPr>
            <a:endParaRPr lang="en-US" sz="2000" b="1" dirty="0" smtClean="0"/>
          </a:p>
          <a:p>
            <a:pPr lvl="1">
              <a:buFont typeface="Symbol" pitchFamily="18" charset="2"/>
              <a:buChar char="-"/>
            </a:pPr>
            <a:endParaRPr lang="en-US" sz="2000" b="1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pic>
        <p:nvPicPr>
          <p:cNvPr id="14" name="Grafik 13" descr="numass double beta 1002.1437v1_Seite_05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95536" y="1556792"/>
            <a:ext cx="8352928" cy="476107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033878" y="5929535"/>
            <a:ext cx="2930610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400" dirty="0" smtClean="0"/>
              <a:t>O. </a:t>
            </a:r>
            <a:r>
              <a:rPr lang="de-DE" sz="1400" dirty="0" err="1" smtClean="0"/>
              <a:t>Cremonesi</a:t>
            </a:r>
            <a:r>
              <a:rPr lang="de-DE" sz="1400" dirty="0" smtClean="0"/>
              <a:t>: </a:t>
            </a:r>
            <a:r>
              <a:rPr lang="de-DE" sz="1400" dirty="0" err="1" smtClean="0"/>
              <a:t>arXiv</a:t>
            </a:r>
            <a:r>
              <a:rPr lang="de-DE" sz="1400" dirty="0" smtClean="0"/>
              <a:t>: 1002.1437v1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421835" cy="561975"/>
          </a:xfrm>
        </p:spPr>
        <p:txBody>
          <a:bodyPr/>
          <a:lstStyle/>
          <a:p>
            <a:r>
              <a:rPr lang="en-US" dirty="0" smtClean="0"/>
              <a:t>Neutrino-less double-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-decay and neutrino mass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98563"/>
            <a:ext cx="8712967" cy="489426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Current results: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>
                <a:solidFill>
                  <a:srgbClr val="002060"/>
                </a:solidFill>
              </a:rPr>
              <a:t>Heidelberg-</a:t>
            </a:r>
            <a:r>
              <a:rPr lang="en-US" sz="2200" b="1" dirty="0" err="1" smtClean="0">
                <a:solidFill>
                  <a:srgbClr val="002060"/>
                </a:solidFill>
              </a:rPr>
              <a:t>Moskau</a:t>
            </a:r>
            <a:r>
              <a:rPr lang="en-US" sz="2200" b="1" dirty="0" smtClean="0">
                <a:solidFill>
                  <a:srgbClr val="002060"/>
                </a:solidFill>
              </a:rPr>
              <a:t> (</a:t>
            </a:r>
            <a:r>
              <a:rPr lang="en-US" sz="2200" b="1" baseline="30000" dirty="0" smtClean="0">
                <a:solidFill>
                  <a:srgbClr val="002060"/>
                </a:solidFill>
              </a:rPr>
              <a:t>76</a:t>
            </a:r>
            <a:r>
              <a:rPr lang="en-US" sz="2200" b="1" dirty="0" smtClean="0">
                <a:solidFill>
                  <a:srgbClr val="002060"/>
                </a:solidFill>
              </a:rPr>
              <a:t>Ge)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>
                <a:solidFill>
                  <a:srgbClr val="002060"/>
                </a:solidFill>
              </a:rPr>
              <a:t>KHDH analysis:  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b="1" dirty="0" smtClean="0"/>
              <a:t>T</a:t>
            </a:r>
            <a:r>
              <a:rPr lang="en-US" sz="2000" b="1" baseline="-25000" dirty="0" smtClean="0"/>
              <a:t>1/2</a:t>
            </a:r>
            <a:r>
              <a:rPr lang="en-US" sz="2000" b="1" dirty="0" smtClean="0"/>
              <a:t> = 2.23 x 10</a:t>
            </a:r>
            <a:r>
              <a:rPr lang="en-US" sz="2000" b="1" baseline="30000" dirty="0" smtClean="0"/>
              <a:t>25</a:t>
            </a:r>
            <a:r>
              <a:rPr lang="en-US" sz="2000" b="1" dirty="0" smtClean="0"/>
              <a:t> y (6</a:t>
            </a:r>
            <a:r>
              <a:rPr lang="en-US" sz="2000" b="1" dirty="0" smtClean="0">
                <a:latin typeface="Symbol" pitchFamily="18" charset="2"/>
              </a:rPr>
              <a:t>s</a:t>
            </a:r>
            <a:r>
              <a:rPr lang="en-US" sz="2000" b="1" dirty="0" smtClean="0"/>
              <a:t>)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i="1" baseline="-25000" dirty="0" err="1" smtClean="0">
                <a:latin typeface="Symbol" pitchFamily="18" charset="2"/>
                <a:cs typeface="Times New Roman" pitchFamily="18" charset="0"/>
              </a:rPr>
              <a:t>bb</a:t>
            </a:r>
            <a:r>
              <a:rPr lang="en-US" sz="2000" b="1" dirty="0" smtClean="0"/>
              <a:t> = 0.32 ± 0.03 </a:t>
            </a:r>
            <a:r>
              <a:rPr lang="en-US" sz="2000" b="1" dirty="0" err="1" smtClean="0"/>
              <a:t>eV</a:t>
            </a:r>
            <a:endParaRPr lang="en-US" sz="2000" dirty="0" smtClean="0"/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>
                <a:solidFill>
                  <a:srgbClr val="002060"/>
                </a:solidFill>
              </a:rPr>
              <a:t>physics beyond the SM ?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>
                <a:solidFill>
                  <a:srgbClr val="002060"/>
                </a:solidFill>
              </a:rPr>
              <a:t>right-handed weak parameters:</a:t>
            </a:r>
          </a:p>
          <a:p>
            <a:pPr lvl="2">
              <a:buFont typeface="Wingdings" pitchFamily="2" charset="2"/>
              <a:buChar char="§"/>
            </a:pPr>
            <a:r>
              <a:rPr lang="de-DE" sz="2000" b="1" dirty="0" smtClean="0">
                <a:latin typeface="Times New Roman"/>
                <a:cs typeface="Times New Roman"/>
              </a:rPr>
              <a:t>&lt;</a:t>
            </a:r>
            <a:r>
              <a:rPr lang="el-GR" sz="2000" b="1" dirty="0" smtClean="0">
                <a:latin typeface="Times New Roman"/>
                <a:cs typeface="Times New Roman"/>
              </a:rPr>
              <a:t>η</a:t>
            </a:r>
            <a:r>
              <a:rPr lang="de-DE" sz="2000" b="1" dirty="0" smtClean="0">
                <a:latin typeface="Times New Roman"/>
                <a:cs typeface="Times New Roman"/>
              </a:rPr>
              <a:t>&gt; = </a:t>
            </a:r>
            <a:r>
              <a:rPr lang="en-US" sz="2000" b="1" dirty="0" smtClean="0">
                <a:cs typeface="Times New Roman"/>
              </a:rPr>
              <a:t>3.05</a:t>
            </a:r>
            <a:r>
              <a:rPr lang="en-US" sz="2000" b="1" dirty="0" smtClean="0"/>
              <a:t> ± 0.26 x 10</a:t>
            </a:r>
            <a:r>
              <a:rPr lang="en-US" sz="2000" b="1" baseline="30000" dirty="0" smtClean="0"/>
              <a:t>-9</a:t>
            </a:r>
            <a:endParaRPr lang="de-DE" sz="2000" b="1" baseline="30000" dirty="0" smtClean="0">
              <a:latin typeface="Times New Roman"/>
              <a:cs typeface="Times New Roman"/>
            </a:endParaRPr>
          </a:p>
          <a:p>
            <a:pPr lvl="2">
              <a:buFont typeface="Wingdings" pitchFamily="2" charset="2"/>
              <a:buChar char="§"/>
            </a:pPr>
            <a:r>
              <a:rPr lang="de-DE" sz="2000" b="1" dirty="0" smtClean="0">
                <a:latin typeface="Times New Roman"/>
                <a:cs typeface="Times New Roman"/>
              </a:rPr>
              <a:t>&lt;</a:t>
            </a:r>
            <a:r>
              <a:rPr lang="el-GR" sz="2000" b="1" dirty="0" smtClean="0">
                <a:latin typeface="Times New Roman"/>
                <a:cs typeface="Times New Roman"/>
              </a:rPr>
              <a:t>λ</a:t>
            </a:r>
            <a:r>
              <a:rPr lang="de-DE" sz="2000" b="1" dirty="0" smtClean="0">
                <a:latin typeface="Times New Roman"/>
                <a:cs typeface="Times New Roman"/>
              </a:rPr>
              <a:t>&gt; = </a:t>
            </a:r>
            <a:r>
              <a:rPr lang="en-US" sz="2000" b="1" dirty="0" smtClean="0">
                <a:cs typeface="Times New Roman"/>
              </a:rPr>
              <a:t>6.92</a:t>
            </a:r>
            <a:r>
              <a:rPr lang="en-US" sz="2000" b="1" dirty="0" smtClean="0"/>
              <a:t> ± 0.58 x 10</a:t>
            </a:r>
            <a:r>
              <a:rPr lang="en-US" sz="2000" b="1" baseline="30000" dirty="0" smtClean="0"/>
              <a:t>-7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0</a:t>
            </a:r>
            <a:r>
              <a:rPr lang="en-US" sz="2400" b="1" dirty="0" smtClean="0">
                <a:latin typeface="Symbol" pitchFamily="18" charset="2"/>
              </a:rPr>
              <a:t>n</a:t>
            </a:r>
            <a:r>
              <a:rPr lang="en-US" sz="2400" b="1" dirty="0" smtClean="0"/>
              <a:t>2</a:t>
            </a:r>
            <a:r>
              <a:rPr lang="en-US" sz="2400" b="1" dirty="0" smtClean="0">
                <a:latin typeface="Symbol" pitchFamily="18" charset="2"/>
              </a:rPr>
              <a:t>b</a:t>
            </a:r>
            <a:r>
              <a:rPr lang="en-US" sz="2400" b="1" dirty="0" smtClean="0"/>
              <a:t> only provides upper limit on neutrino mass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pic>
        <p:nvPicPr>
          <p:cNvPr id="6" name="Grafik 5" descr="2b0nu-Klapdor2006_Seite_1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66672" y="980728"/>
            <a:ext cx="4377328" cy="346538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779912" y="5373216"/>
            <a:ext cx="5195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H. V. </a:t>
            </a:r>
            <a:r>
              <a:rPr lang="de-DE" dirty="0" err="1" smtClean="0"/>
              <a:t>Klapdor-Kleingrothaus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I. V. </a:t>
            </a:r>
            <a:r>
              <a:rPr lang="de-DE" dirty="0" err="1" smtClean="0"/>
              <a:t>Krivoshein</a:t>
            </a:r>
            <a:r>
              <a:rPr lang="de-DE" dirty="0" smtClean="0"/>
              <a:t>, </a:t>
            </a:r>
          </a:p>
          <a:p>
            <a:pPr>
              <a:buNone/>
            </a:pPr>
            <a:r>
              <a:rPr lang="en-US" dirty="0" smtClean="0"/>
              <a:t>Mod. Phys. Let. A, Vol. 21, No. 20 (2006) 1547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5076056" y="1981398"/>
            <a:ext cx="3600400" cy="864096"/>
          </a:xfrm>
          <a:prstGeom prst="rect">
            <a:avLst/>
          </a:prstGeom>
          <a:solidFill>
            <a:srgbClr val="65F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8313" y="1981200"/>
            <a:ext cx="7974012" cy="871538"/>
          </a:xfrm>
          <a:prstGeom prst="rect">
            <a:avLst/>
          </a:prstGeom>
          <a:noFill/>
        </p:spPr>
      </p:pic>
      <p:sp>
        <p:nvSpPr>
          <p:cNvPr id="22" name="Rechteck 21"/>
          <p:cNvSpPr/>
          <p:nvPr/>
        </p:nvSpPr>
        <p:spPr>
          <a:xfrm>
            <a:off x="1259632" y="4213646"/>
            <a:ext cx="3600400" cy="864096"/>
          </a:xfrm>
          <a:prstGeom prst="rect">
            <a:avLst/>
          </a:prstGeom>
          <a:solidFill>
            <a:srgbClr val="65F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259632" y="751308"/>
            <a:ext cx="5543153" cy="37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kinetic</a:t>
            </a:r>
            <a:r>
              <a:rPr lang="de-DE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measurement</a:t>
            </a:r>
            <a:r>
              <a:rPr lang="de-DE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de-DE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effective</a:t>
            </a:r>
            <a:r>
              <a:rPr lang="de-DE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neutrino</a:t>
            </a:r>
            <a:r>
              <a:rPr lang="de-DE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mass</a:t>
            </a:r>
            <a:endParaRPr lang="el-GR" sz="1800" baseline="-250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1259632" y="319062"/>
            <a:ext cx="691276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2800" b="1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Standard </a:t>
            </a:r>
            <a:r>
              <a:rPr lang="el-GR" sz="2800" b="1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β</a:t>
            </a:r>
            <a:r>
              <a:rPr lang="de-DE" sz="2800" b="1" dirty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2800" b="1" dirty="0" err="1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decay</a:t>
            </a:r>
            <a:r>
              <a:rPr lang="de-DE" sz="2800" b="1" dirty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sz="2800" b="1" dirty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neutrino</a:t>
            </a:r>
            <a:r>
              <a:rPr lang="de-DE" sz="2800" b="1" dirty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mass</a:t>
            </a:r>
            <a:endParaRPr lang="el-GR" sz="2800" b="1" dirty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5799" name="Picture 2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238" y="117475"/>
            <a:ext cx="8826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90" name="Oval 14"/>
          <p:cNvSpPr>
            <a:spLocks noChangeArrowheads="1"/>
          </p:cNvSpPr>
          <p:nvPr/>
        </p:nvSpPr>
        <p:spPr bwMode="auto">
          <a:xfrm>
            <a:off x="7826008" y="2098118"/>
            <a:ext cx="648072" cy="648072"/>
          </a:xfrm>
          <a:prstGeom prst="ellipse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bgerundetes Rechteck 18"/>
          <p:cNvSpPr/>
          <p:nvPr/>
        </p:nvSpPr>
        <p:spPr>
          <a:xfrm>
            <a:off x="179512" y="1981398"/>
            <a:ext cx="8784976" cy="864096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/>
          <p:cNvSpPr txBox="1"/>
          <p:nvPr/>
        </p:nvSpPr>
        <p:spPr>
          <a:xfrm>
            <a:off x="1259632" y="3133526"/>
            <a:ext cx="6744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the energy resolution is much larger than </a:t>
            </a:r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err="1" smtClean="0">
                <a:latin typeface="Symbol" pitchFamily="18" charset="2"/>
              </a:rPr>
              <a:t>n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we see only an </a:t>
            </a:r>
            <a:r>
              <a:rPr lang="en-US" sz="2400" b="1" dirty="0" smtClean="0">
                <a:solidFill>
                  <a:srgbClr val="FF0000"/>
                </a:solidFill>
              </a:rPr>
              <a:t>effective neutrino mass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i="1" baseline="-25000" dirty="0" err="1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400" dirty="0" smtClean="0">
                <a:latin typeface="+mn-lt"/>
              </a:rPr>
              <a:t>:</a:t>
            </a:r>
            <a:endParaRPr lang="en-US" sz="2400" baseline="-25000" dirty="0">
              <a:latin typeface="Symbol" pitchFamily="18" charset="2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67544" y="1556792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Fermi’s golden rule: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323528" y="515719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measurement:</a:t>
            </a:r>
            <a:r>
              <a:rPr lang="en-US" sz="2400" dirty="0" smtClean="0"/>
              <a:t> look for missing energy close to the endpoint</a:t>
            </a:r>
          </a:p>
          <a:p>
            <a:pPr marL="2162175" lvl="1" indent="-1714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high energy resolution</a:t>
            </a:r>
          </a:p>
          <a:p>
            <a:pPr marL="2162175" lvl="1" indent="-1714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high activity source</a:t>
            </a:r>
            <a:endParaRPr lang="en-US" sz="2400" dirty="0">
              <a:latin typeface="+mn-lt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179512" y="4221088"/>
            <a:ext cx="8784976" cy="864096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3729" name="Object 1"/>
          <p:cNvGraphicFramePr>
            <a:graphicFrameLocks noChangeAspect="1"/>
          </p:cNvGraphicFramePr>
          <p:nvPr/>
        </p:nvGraphicFramePr>
        <p:xfrm>
          <a:off x="1331640" y="4221088"/>
          <a:ext cx="7394575" cy="873125"/>
        </p:xfrm>
        <a:graphic>
          <a:graphicData uri="http://schemas.openxmlformats.org/presentationml/2006/ole">
            <p:oleObj spid="_x0000_s278530" name="Formel" r:id="rId6" imgW="3555720" imgH="419040" progId="Equation.3">
              <p:embed/>
            </p:oleObj>
          </a:graphicData>
        </a:graphic>
      </p:graphicFrame>
      <p:sp>
        <p:nvSpPr>
          <p:cNvPr id="18" name="Text Box 10"/>
          <p:cNvSpPr txBox="1">
            <a:spLocks noChangeArrowheads="1"/>
          </p:cNvSpPr>
          <p:nvPr/>
        </p:nvSpPr>
        <p:spPr bwMode="auto">
          <a:xfrm rot="21313045">
            <a:off x="5814157" y="1191764"/>
            <a:ext cx="3029604" cy="55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smtClean="0"/>
              <a:t>E W Otten </a:t>
            </a:r>
            <a:r>
              <a:rPr lang="de-DE" sz="1400" dirty="0" err="1" smtClean="0"/>
              <a:t>and</a:t>
            </a:r>
            <a:r>
              <a:rPr lang="de-DE" sz="1400" dirty="0" smtClean="0"/>
              <a:t> C Weinheimer</a:t>
            </a:r>
          </a:p>
          <a:p>
            <a:r>
              <a:rPr lang="de-DE" sz="1400" dirty="0" smtClean="0"/>
              <a:t>  </a:t>
            </a:r>
            <a:r>
              <a:rPr lang="de-DE" sz="1400" i="1" dirty="0" smtClean="0"/>
              <a:t>Rep. </a:t>
            </a:r>
            <a:r>
              <a:rPr lang="de-DE" sz="1400" i="1" dirty="0" err="1" smtClean="0"/>
              <a:t>Prog</a:t>
            </a:r>
            <a:r>
              <a:rPr lang="de-DE" sz="1400" i="1" dirty="0" smtClean="0"/>
              <a:t>. Phys.</a:t>
            </a:r>
            <a:r>
              <a:rPr lang="de-DE" sz="1400" dirty="0" smtClean="0"/>
              <a:t> </a:t>
            </a:r>
            <a:r>
              <a:rPr lang="de-DE" sz="1400" b="1" dirty="0" smtClean="0"/>
              <a:t>71</a:t>
            </a:r>
            <a:r>
              <a:rPr lang="de-DE" sz="1400" dirty="0" smtClean="0"/>
              <a:t> 086201 (2008)</a:t>
            </a:r>
            <a:endParaRPr lang="en-US" sz="1400" dirty="0"/>
          </a:p>
        </p:txBody>
      </p:sp>
      <p:pic>
        <p:nvPicPr>
          <p:cNvPr id="20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8632" y="679048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Fußzeilenplatzhalter 3"/>
          <p:cNvSpPr txBox="1">
            <a:spLocks/>
          </p:cNvSpPr>
          <p:nvPr/>
        </p:nvSpPr>
        <p:spPr>
          <a:xfrm>
            <a:off x="1701800" y="6405388"/>
            <a:ext cx="4886424" cy="360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J. Wolf: The KATRIN Neutrino Mass Experiment                  NPB 2012, Shenzhen/China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Datumsplatzhalter 4"/>
          <p:cNvSpPr txBox="1">
            <a:spLocks/>
          </p:cNvSpPr>
          <p:nvPr/>
        </p:nvSpPr>
        <p:spPr>
          <a:xfrm>
            <a:off x="612000" y="6404138"/>
            <a:ext cx="1145262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23.09.2012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14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iger Pfeil 6"/>
          <p:cNvSpPr/>
          <p:nvPr/>
        </p:nvSpPr>
        <p:spPr>
          <a:xfrm flipV="1">
            <a:off x="5198996" y="5532402"/>
            <a:ext cx="685800" cy="6858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hteckiger Pfeil 7"/>
          <p:cNvSpPr/>
          <p:nvPr/>
        </p:nvSpPr>
        <p:spPr>
          <a:xfrm flipV="1">
            <a:off x="1617596" y="5532402"/>
            <a:ext cx="685800" cy="6858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217835" y="150912"/>
            <a:ext cx="6802437" cy="685800"/>
          </a:xfrm>
        </p:spPr>
        <p:txBody>
          <a:bodyPr/>
          <a:lstStyle/>
          <a:p>
            <a:r>
              <a:rPr lang="de-DE" dirty="0">
                <a:ea typeface="Arial Unicode MS" pitchFamily="34" charset="-128"/>
                <a:cs typeface="Arial Unicode MS" pitchFamily="34" charset="-128"/>
              </a:rPr>
              <a:t>Measurement </a:t>
            </a:r>
            <a:r>
              <a:rPr lang="de-DE" dirty="0" err="1"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dirty="0" err="1"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dirty="0">
                <a:ea typeface="Arial Unicode MS" pitchFamily="34" charset="-128"/>
                <a:cs typeface="Arial Unicode MS" pitchFamily="34" charset="-128"/>
              </a:rPr>
              <a:t>β</a:t>
            </a:r>
            <a:r>
              <a:rPr lang="de-DE" dirty="0"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dirty="0" err="1">
                <a:ea typeface="Arial Unicode MS" pitchFamily="34" charset="-128"/>
                <a:cs typeface="Arial Unicode MS" pitchFamily="34" charset="-128"/>
              </a:rPr>
              <a:t>spectrum</a:t>
            </a:r>
            <a:endParaRPr lang="de-DE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988765"/>
            <a:ext cx="4100264" cy="4816499"/>
          </a:xfr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3d extrusionH="57150">
              <a:bevelT w="82550" h="38100" prst="coolSlant"/>
            </a:sp3d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/>
              <a:t>Spectrometer (tritium)</a:t>
            </a:r>
            <a:endParaRPr lang="en-US" sz="2000" b="1" dirty="0"/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990000"/>
                </a:solidFill>
              </a:rPr>
              <a:t>energy selected </a:t>
            </a:r>
            <a:r>
              <a:rPr lang="en-US" sz="1800" dirty="0" smtClean="0">
                <a:solidFill>
                  <a:srgbClr val="990000"/>
                </a:solidFill>
              </a:rPr>
              <a:t>by </a:t>
            </a:r>
            <a:r>
              <a:rPr lang="en-US" sz="1800" dirty="0">
                <a:solidFill>
                  <a:srgbClr val="990000"/>
                </a:solidFill>
              </a:rPr>
              <a:t>electric or magnetic fields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990000"/>
                </a:solidFill>
              </a:rPr>
              <a:t>external </a:t>
            </a:r>
            <a:r>
              <a:rPr lang="en-US" sz="1800" dirty="0" smtClean="0">
                <a:solidFill>
                  <a:srgbClr val="990000"/>
                </a:solidFill>
                <a:latin typeface="Symbol" pitchFamily="18" charset="2"/>
              </a:rPr>
              <a:t>b</a:t>
            </a:r>
            <a:r>
              <a:rPr lang="en-US" sz="1800" dirty="0" smtClean="0">
                <a:solidFill>
                  <a:srgbClr val="990000"/>
                </a:solidFill>
              </a:rPr>
              <a:t>-source</a:t>
            </a:r>
            <a:endParaRPr lang="en-US" sz="1800" dirty="0">
              <a:solidFill>
                <a:srgbClr val="99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990000"/>
                </a:solidFill>
              </a:rPr>
              <a:t>energy loss due to </a:t>
            </a:r>
            <a:r>
              <a:rPr lang="en-US" sz="1800" dirty="0" smtClean="0">
                <a:solidFill>
                  <a:srgbClr val="990000"/>
                </a:solidFill>
              </a:rPr>
              <a:t>scattering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990000"/>
                </a:solidFill>
              </a:rPr>
              <a:t>energy resolution 0.93 </a:t>
            </a:r>
            <a:r>
              <a:rPr lang="en-US" sz="1800" dirty="0" err="1" smtClean="0">
                <a:solidFill>
                  <a:srgbClr val="990000"/>
                </a:solidFill>
              </a:rPr>
              <a:t>eV</a:t>
            </a:r>
            <a:r>
              <a:rPr lang="en-US" sz="1800" dirty="0" smtClean="0">
                <a:solidFill>
                  <a:srgbClr val="990000"/>
                </a:solidFill>
              </a:rPr>
              <a:t> (100%)</a:t>
            </a:r>
            <a:endParaRPr lang="en-US" sz="1800" dirty="0">
              <a:solidFill>
                <a:srgbClr val="99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low count rate in detector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lower energies rejected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event fraction in last 10 </a:t>
            </a:r>
            <a:r>
              <a:rPr lang="en-US" sz="1800" dirty="0" err="1"/>
              <a:t>eV</a:t>
            </a:r>
            <a:r>
              <a:rPr lang="en-US" sz="1800" dirty="0"/>
              <a:t>: 3</a:t>
            </a:r>
            <a:r>
              <a:rPr lang="en-US" sz="1800" dirty="0">
                <a:cs typeface="Arial" pitchFamily="34" charset="0"/>
              </a:rPr>
              <a:t>·10</a:t>
            </a:r>
            <a:r>
              <a:rPr lang="en-US" sz="1800" baseline="30000" dirty="0">
                <a:cs typeface="Arial" pitchFamily="34" charset="0"/>
              </a:rPr>
              <a:t>-10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2060"/>
                </a:solidFill>
              </a:rPr>
              <a:t>present sensitivity: 2 </a:t>
            </a:r>
            <a:r>
              <a:rPr lang="en-US" sz="1800" dirty="0" err="1">
                <a:solidFill>
                  <a:srgbClr val="002060"/>
                </a:solidFill>
              </a:rPr>
              <a:t>eV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2060"/>
                </a:solidFill>
              </a:rPr>
              <a:t>planned sensitivity: 0.2 </a:t>
            </a:r>
            <a:r>
              <a:rPr lang="en-US" sz="1800" dirty="0" err="1">
                <a:solidFill>
                  <a:srgbClr val="002060"/>
                </a:solidFill>
              </a:rPr>
              <a:t>eV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69408" y="988765"/>
            <a:ext cx="4295080" cy="4820855"/>
          </a:xfrm>
          <a:ln>
            <a:solidFill>
              <a:srgbClr val="82BE3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de-DE" sz="2400" b="1" dirty="0" err="1">
                <a:solidFill>
                  <a:schemeClr val="tx1"/>
                </a:solidFill>
              </a:rPr>
              <a:t>Micro-calorimeter</a:t>
            </a:r>
            <a:r>
              <a:rPr lang="de-DE" sz="2400" b="1" dirty="0">
                <a:solidFill>
                  <a:schemeClr val="tx1"/>
                </a:solidFill>
              </a:rPr>
              <a:t> (</a:t>
            </a:r>
            <a:r>
              <a:rPr lang="de-DE" sz="2400" b="1" baseline="30000" dirty="0">
                <a:solidFill>
                  <a:schemeClr val="tx1"/>
                </a:solidFill>
              </a:rPr>
              <a:t>187</a:t>
            </a:r>
            <a:r>
              <a:rPr lang="de-DE" sz="2400" b="1" dirty="0">
                <a:solidFill>
                  <a:schemeClr val="tx1"/>
                </a:solidFill>
              </a:rPr>
              <a:t>Re)</a:t>
            </a:r>
          </a:p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rgbClr val="C00000"/>
                </a:solidFill>
              </a:rPr>
              <a:t>energy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err="1">
                <a:solidFill>
                  <a:srgbClr val="C00000"/>
                </a:solidFill>
              </a:rPr>
              <a:t>measured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by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>
                <a:solidFill>
                  <a:srgbClr val="C00000"/>
                </a:solidFill>
              </a:rPr>
              <a:t>cryogenic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err="1">
                <a:solidFill>
                  <a:srgbClr val="C00000"/>
                </a:solidFill>
              </a:rPr>
              <a:t>bolometer</a:t>
            </a:r>
            <a:endParaRPr lang="de-DE" sz="18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itchFamily="18" charset="2"/>
              </a:rPr>
              <a:t>b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source</a:t>
            </a:r>
            <a:r>
              <a:rPr lang="de-DE" sz="1800" dirty="0" smtClean="0">
                <a:solidFill>
                  <a:srgbClr val="C00000"/>
                </a:solidFill>
              </a:rPr>
              <a:t> = </a:t>
            </a:r>
            <a:r>
              <a:rPr lang="de-DE" sz="1800" dirty="0" err="1" smtClean="0">
                <a:solidFill>
                  <a:srgbClr val="C00000"/>
                </a:solidFill>
              </a:rPr>
              <a:t>detector</a:t>
            </a:r>
            <a:endParaRPr lang="de-DE" sz="18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800" dirty="0" err="1" smtClean="0">
                <a:solidFill>
                  <a:srgbClr val="C00000"/>
                </a:solidFill>
              </a:rPr>
              <a:t>measures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Gill Sans"/>
                <a:cs typeface="Gill Sans"/>
              </a:rPr>
              <a:t>entire </a:t>
            </a:r>
            <a:r>
              <a:rPr lang="en-US" sz="1800" dirty="0" smtClean="0">
                <a:solidFill>
                  <a:srgbClr val="C00000"/>
                </a:solidFill>
                <a:latin typeface="Lucida Grande"/>
                <a:ea typeface="Lucida Grande"/>
                <a:cs typeface="Lucida Grande"/>
              </a:rPr>
              <a:t>β</a:t>
            </a:r>
            <a:r>
              <a:rPr lang="en-US" sz="1800" dirty="0" smtClean="0">
                <a:solidFill>
                  <a:srgbClr val="C00000"/>
                </a:solidFill>
                <a:latin typeface="Gill Sans"/>
                <a:cs typeface="Lucida Grande"/>
              </a:rPr>
              <a:t>-</a:t>
            </a:r>
            <a:r>
              <a:rPr lang="en-US" sz="1800" dirty="0" smtClean="0">
                <a:solidFill>
                  <a:srgbClr val="C00000"/>
                </a:solidFill>
                <a:latin typeface="Gill Sans"/>
                <a:cs typeface="Gill Sans"/>
              </a:rPr>
              <a:t>decay energy</a:t>
            </a:r>
            <a:endParaRPr lang="de-DE" sz="18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800" dirty="0" err="1" smtClean="0">
                <a:solidFill>
                  <a:srgbClr val="C00000"/>
                </a:solidFill>
              </a:rPr>
              <a:t>energy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resolution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Gill Sans"/>
                <a:cs typeface="Gill Sans"/>
              </a:rPr>
              <a:t>≈ 5 –10 </a:t>
            </a:r>
            <a:r>
              <a:rPr lang="en-US" sz="1800" dirty="0" err="1" smtClean="0">
                <a:solidFill>
                  <a:srgbClr val="C00000"/>
                </a:solidFill>
                <a:latin typeface="Gill Sans"/>
                <a:cs typeface="Gill Sans"/>
              </a:rPr>
              <a:t>eV</a:t>
            </a:r>
            <a:r>
              <a:rPr lang="en-US" sz="1800" dirty="0" smtClean="0">
                <a:solidFill>
                  <a:srgbClr val="C00000"/>
                </a:solidFill>
                <a:latin typeface="Gill Sans"/>
                <a:cs typeface="Gill Sans"/>
              </a:rPr>
              <a:t> (FWHM)</a:t>
            </a:r>
            <a:endParaRPr lang="de-DE" sz="1800" dirty="0" smtClean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800" dirty="0" err="1" smtClean="0">
                <a:solidFill>
                  <a:schemeClr val="tx1"/>
                </a:solidFill>
              </a:rPr>
              <a:t>full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count</a:t>
            </a:r>
            <a:r>
              <a:rPr lang="de-DE" sz="1800" dirty="0">
                <a:solidFill>
                  <a:schemeClr val="tx1"/>
                </a:solidFill>
              </a:rPr>
              <a:t> rate (</a:t>
            </a:r>
            <a:r>
              <a:rPr lang="de-DE" sz="1800" dirty="0" err="1">
                <a:solidFill>
                  <a:schemeClr val="tx1"/>
                </a:solidFill>
              </a:rPr>
              <a:t>pile-up</a:t>
            </a:r>
            <a:r>
              <a:rPr lang="de-DE" sz="1800" dirty="0">
                <a:solidFill>
                  <a:schemeClr val="tx1"/>
                </a:solidFill>
              </a:rPr>
              <a:t> !)</a:t>
            </a:r>
          </a:p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tx1"/>
                </a:solidFill>
              </a:rPr>
              <a:t>many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small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detectors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needed</a:t>
            </a:r>
            <a:endParaRPr lang="de-DE" sz="18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event fraction in last 10 </a:t>
            </a:r>
            <a:r>
              <a:rPr lang="en-US" sz="1800" dirty="0" err="1">
                <a:solidFill>
                  <a:schemeClr val="tx1"/>
                </a:solidFill>
              </a:rPr>
              <a:t>eV</a:t>
            </a:r>
            <a:r>
              <a:rPr lang="en-US" sz="1800" dirty="0">
                <a:solidFill>
                  <a:schemeClr val="tx1"/>
                </a:solidFill>
              </a:rPr>
              <a:t>: 1.3</a:t>
            </a:r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·10</a:t>
            </a:r>
            <a:r>
              <a:rPr lang="en-US" sz="1800" baseline="30000" dirty="0">
                <a:solidFill>
                  <a:schemeClr val="tx1"/>
                </a:solidFill>
                <a:cs typeface="Arial" pitchFamily="34" charset="0"/>
              </a:rPr>
              <a:t>-7</a:t>
            </a:r>
            <a:endParaRPr lang="de-DE" sz="18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2060"/>
                </a:solidFill>
              </a:rPr>
              <a:t>present sensitivity: 15 </a:t>
            </a:r>
            <a:r>
              <a:rPr lang="en-US" sz="1800" dirty="0" err="1">
                <a:solidFill>
                  <a:srgbClr val="002060"/>
                </a:solidFill>
              </a:rPr>
              <a:t>eV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2060"/>
                </a:solidFill>
              </a:rPr>
              <a:t>planned sensitivity I: 2 </a:t>
            </a:r>
            <a:r>
              <a:rPr lang="en-US" sz="1800" dirty="0" err="1">
                <a:solidFill>
                  <a:srgbClr val="002060"/>
                </a:solidFill>
              </a:rPr>
              <a:t>eV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2060"/>
                </a:solidFill>
              </a:rPr>
              <a:t>planned sensitivity II: 0.2 </a:t>
            </a:r>
            <a:r>
              <a:rPr lang="en-US" sz="1800" dirty="0" err="1">
                <a:solidFill>
                  <a:srgbClr val="002060"/>
                </a:solidFill>
              </a:rPr>
              <a:t>eV</a:t>
            </a:r>
            <a:endParaRPr lang="de-DE" sz="1800" dirty="0">
              <a:solidFill>
                <a:srgbClr val="00206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5893098" y="5837202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ill Sans"/>
                <a:cs typeface="Gill Sans"/>
              </a:rPr>
              <a:t>MARE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39752" y="5837202"/>
            <a:ext cx="1325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ill Sans"/>
                <a:cs typeface="Gill Sans"/>
              </a:rPr>
              <a:t>KATRIN</a:t>
            </a:r>
            <a:endParaRPr lang="en-US" sz="2400" b="1" dirty="0">
              <a:latin typeface="Gill Sans"/>
              <a:cs typeface="Gill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5455" y="92571"/>
            <a:ext cx="75661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3000" dirty="0" err="1">
                <a:solidFill>
                  <a:schemeClr val="tx2"/>
                </a:solidFill>
              </a:rPr>
              <a:t>b</a:t>
            </a:r>
            <a:r>
              <a:rPr lang="de-DE" sz="3000" dirty="0" err="1" smtClean="0">
                <a:solidFill>
                  <a:schemeClr val="tx2"/>
                </a:solidFill>
              </a:rPr>
              <a:t>olometer</a:t>
            </a:r>
            <a:r>
              <a:rPr lang="de-DE" sz="3000" dirty="0" smtClean="0">
                <a:solidFill>
                  <a:schemeClr val="tx2"/>
                </a:solidFill>
              </a:rPr>
              <a:t> </a:t>
            </a:r>
            <a:r>
              <a:rPr lang="de-DE" sz="3000" dirty="0" err="1" smtClean="0">
                <a:solidFill>
                  <a:schemeClr val="tx2"/>
                </a:solidFill>
              </a:rPr>
              <a:t>experiments</a:t>
            </a:r>
            <a:r>
              <a:rPr lang="de-DE" sz="3000" dirty="0" smtClean="0">
                <a:solidFill>
                  <a:schemeClr val="tx2"/>
                </a:solidFill>
              </a:rPr>
              <a:t> </a:t>
            </a:r>
            <a:r>
              <a:rPr lang="de-DE" sz="3000" dirty="0" err="1" smtClean="0">
                <a:solidFill>
                  <a:schemeClr val="tx2"/>
                </a:solidFill>
              </a:rPr>
              <a:t>for</a:t>
            </a:r>
            <a:r>
              <a:rPr lang="de-DE" sz="3000" dirty="0" smtClean="0">
                <a:solidFill>
                  <a:schemeClr val="tx2"/>
                </a:solidFill>
              </a:rPr>
              <a:t> </a:t>
            </a:r>
            <a:r>
              <a:rPr lang="de-DE" sz="3000" b="1" baseline="30000" dirty="0" smtClean="0">
                <a:solidFill>
                  <a:schemeClr val="tx2"/>
                </a:solidFill>
              </a:rPr>
              <a:t>187</a:t>
            </a:r>
            <a:r>
              <a:rPr lang="de-DE" sz="3000" dirty="0" smtClean="0">
                <a:solidFill>
                  <a:schemeClr val="tx2"/>
                </a:solidFill>
              </a:rPr>
              <a:t>Re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46086" y="1347093"/>
            <a:ext cx="5409225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b="1" baseline="30000" dirty="0" smtClean="0"/>
              <a:t>187</a:t>
            </a:r>
            <a:r>
              <a:rPr lang="de-DE" dirty="0" smtClean="0"/>
              <a:t>Re </a:t>
            </a:r>
            <a:r>
              <a:rPr lang="de-DE" dirty="0" err="1" smtClean="0"/>
              <a:t>as</a:t>
            </a:r>
            <a:r>
              <a:rPr lang="de-DE" dirty="0" smtClean="0"/>
              <a:t> ß-emitter: </a:t>
            </a:r>
            <a:r>
              <a:rPr lang="de-DE" dirty="0" err="1" smtClean="0"/>
              <a:t>natural</a:t>
            </a:r>
            <a:r>
              <a:rPr lang="de-DE" dirty="0" smtClean="0"/>
              <a:t> isotope </a:t>
            </a:r>
            <a:r>
              <a:rPr lang="de-DE" dirty="0" err="1" smtClean="0"/>
              <a:t>content</a:t>
            </a:r>
            <a:r>
              <a:rPr lang="de-DE" dirty="0" smtClean="0"/>
              <a:t> = 62.8</a:t>
            </a:r>
            <a:r>
              <a:rPr lang="de-DE" sz="900" dirty="0" smtClean="0"/>
              <a:t> </a:t>
            </a:r>
            <a:r>
              <a:rPr lang="de-DE" dirty="0" smtClean="0"/>
              <a:t>%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14775" r="68217" b="75057"/>
          <a:stretch>
            <a:fillRect/>
          </a:stretch>
        </p:blipFill>
        <p:spPr bwMode="auto">
          <a:xfrm>
            <a:off x="598187" y="1836953"/>
            <a:ext cx="2247394" cy="56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feld 15"/>
          <p:cNvSpPr txBox="1"/>
          <p:nvPr/>
        </p:nvSpPr>
        <p:spPr>
          <a:xfrm>
            <a:off x="2907294" y="1789758"/>
            <a:ext cx="3233949" cy="568930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600" dirty="0" smtClean="0"/>
              <a:t>5/2</a:t>
            </a:r>
            <a:r>
              <a:rPr lang="de-DE" sz="2000" baseline="30000" dirty="0" smtClean="0"/>
              <a:t>+</a:t>
            </a:r>
            <a:r>
              <a:rPr lang="de-DE" sz="1600" dirty="0" smtClean="0"/>
              <a:t> </a:t>
            </a:r>
            <a:r>
              <a:rPr lang="de-DE" sz="1600" dirty="0" smtClean="0">
                <a:latin typeface="Arial"/>
                <a:cs typeface="Arial"/>
              </a:rPr>
              <a:t>→ </a:t>
            </a:r>
            <a:r>
              <a:rPr lang="de-DE" sz="1600" dirty="0" smtClean="0"/>
              <a:t>1/2</a:t>
            </a:r>
            <a:r>
              <a:rPr lang="de-DE" sz="2000" baseline="30000" dirty="0" smtClean="0"/>
              <a:t>-</a:t>
            </a:r>
            <a:r>
              <a:rPr lang="de-DE" sz="1600" baseline="30000" dirty="0" smtClean="0"/>
              <a:t> </a:t>
            </a:r>
            <a:r>
              <a:rPr lang="de-DE" sz="1600" dirty="0" smtClean="0"/>
              <a:t>´unique´ 1</a:t>
            </a:r>
            <a:r>
              <a:rPr lang="de-DE" sz="1600" b="1" baseline="30000" dirty="0" smtClean="0"/>
              <a:t>st </a:t>
            </a:r>
            <a:r>
              <a:rPr lang="de-DE" sz="1600" dirty="0" err="1" smtClean="0"/>
              <a:t>forbidden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/>
              <a:t>transition</a:t>
            </a:r>
            <a:r>
              <a:rPr lang="de-DE" sz="1600" dirty="0" smtClean="0"/>
              <a:t> (</a:t>
            </a:r>
            <a:r>
              <a:rPr lang="de-DE" sz="1600" dirty="0" err="1" smtClean="0"/>
              <a:t>shape</a:t>
            </a:r>
            <a:r>
              <a:rPr lang="de-DE" sz="1600" dirty="0" smtClean="0"/>
              <a:t> </a:t>
            </a:r>
            <a:r>
              <a:rPr lang="de-DE" sz="1600" dirty="0" err="1" smtClean="0"/>
              <a:t>factor</a:t>
            </a:r>
            <a:r>
              <a:rPr lang="de-DE" sz="1600" dirty="0" smtClean="0"/>
              <a:t>), BEFS </a:t>
            </a:r>
            <a:endParaRPr lang="de-DE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195881" y="934769"/>
            <a:ext cx="5090739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sym typeface="Wingdings"/>
              </a:rPr>
              <a:t></a:t>
            </a:r>
            <a:r>
              <a:rPr lang="de-DE" dirty="0">
                <a:sym typeface="Wingdings"/>
              </a:rPr>
              <a:t> </a:t>
            </a:r>
            <a:r>
              <a:rPr lang="de-DE" b="1" baseline="30000" dirty="0" smtClean="0">
                <a:solidFill>
                  <a:schemeClr val="accent1"/>
                </a:solidFill>
                <a:sym typeface="Wingdings"/>
              </a:rPr>
              <a:t>187</a:t>
            </a:r>
            <a:r>
              <a:rPr lang="de-DE" b="1" dirty="0" smtClean="0">
                <a:solidFill>
                  <a:schemeClr val="accent1"/>
                </a:solidFill>
                <a:sym typeface="Wingdings"/>
              </a:rPr>
              <a:t>Re-experiments (MANU, MIBETA, MARE)</a:t>
            </a:r>
            <a:endParaRPr lang="de-DE" dirty="0"/>
          </a:p>
        </p:txBody>
      </p:sp>
      <p:graphicFrame>
        <p:nvGraphicFramePr>
          <p:cNvPr id="33" name="Tabelle 3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6053025"/>
              </p:ext>
            </p:extLst>
          </p:nvPr>
        </p:nvGraphicFramePr>
        <p:xfrm>
          <a:off x="6899531" y="1392202"/>
          <a:ext cx="1962741" cy="1058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338"/>
                <a:gridCol w="1360403"/>
              </a:tblGrid>
              <a:tr h="352697"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187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Re: unique 1</a:t>
                      </a:r>
                      <a:r>
                        <a:rPr lang="de-DE" sz="18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de-DE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52697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E</a:t>
                      </a:r>
                      <a:r>
                        <a:rPr lang="de-DE" sz="1800" b="1" baseline="-25000" dirty="0" smtClean="0"/>
                        <a:t>0</a:t>
                      </a:r>
                      <a:endParaRPr lang="de-DE" sz="1800" b="1" baseline="-250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rgbClr val="C00000"/>
                          </a:solidFill>
                        </a:rPr>
                        <a:t>2.47</a:t>
                      </a:r>
                      <a:r>
                        <a:rPr lang="de-DE" sz="1800" baseline="0" dirty="0" smtClean="0">
                          <a:solidFill>
                            <a:srgbClr val="C00000"/>
                          </a:solidFill>
                        </a:rPr>
                        <a:t> keV</a:t>
                      </a:r>
                      <a:endParaRPr lang="de-DE" sz="1800" dirty="0">
                        <a:solidFill>
                          <a:srgbClr val="C00000"/>
                        </a:solidFill>
                      </a:endParaRPr>
                    </a:p>
                  </a:txBody>
                  <a:tcPr marL="73891" marR="73891" marT="39189" marB="39189"/>
                </a:tc>
              </a:tr>
              <a:tr h="352697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t</a:t>
                      </a:r>
                      <a:r>
                        <a:rPr lang="de-DE" sz="1800" b="1" baseline="-25000" dirty="0" smtClean="0"/>
                        <a:t>1/2</a:t>
                      </a:r>
                      <a:endParaRPr lang="de-DE" sz="1800" b="1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43.2 Gy</a:t>
                      </a:r>
                      <a:endParaRPr lang="de-DE" sz="1800" dirty="0"/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grpSp>
        <p:nvGrpSpPr>
          <p:cNvPr id="2" name="Gruppieren 3"/>
          <p:cNvGrpSpPr/>
          <p:nvPr/>
        </p:nvGrpSpPr>
        <p:grpSpPr>
          <a:xfrm>
            <a:off x="195881" y="2543421"/>
            <a:ext cx="8731748" cy="3844583"/>
            <a:chOff x="242403" y="2967324"/>
            <a:chExt cx="10805538" cy="4485344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9249" y="4310179"/>
              <a:ext cx="2388692" cy="1770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uppieren 1"/>
            <p:cNvGrpSpPr/>
            <p:nvPr/>
          </p:nvGrpSpPr>
          <p:grpSpPr>
            <a:xfrm>
              <a:off x="242403" y="2967324"/>
              <a:ext cx="10720873" cy="4485344"/>
              <a:chOff x="242403" y="2967324"/>
              <a:chExt cx="10720873" cy="4485344"/>
            </a:xfrm>
          </p:grpSpPr>
          <p:pic>
            <p:nvPicPr>
              <p:cNvPr id="9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3991" y="4420545"/>
                <a:ext cx="5472112" cy="3032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" name="Picture 3" descr="DSCN024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534" t="22390" r="11534" b="10606"/>
              <a:stretch>
                <a:fillRect/>
              </a:stretch>
            </p:blipFill>
            <p:spPr bwMode="auto">
              <a:xfrm>
                <a:off x="5585842" y="5112969"/>
                <a:ext cx="3132138" cy="204636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5657850" y="6824569"/>
                <a:ext cx="3015487" cy="394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dielectric</a:t>
                </a:r>
                <a:r>
                  <a:rPr lang="de-DE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AgReO</a:t>
                </a:r>
                <a:r>
                  <a:rPr lang="de-DE" sz="1600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r>
                  <a:rPr lang="de-DE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16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crystal</a:t>
                </a:r>
                <a:endParaRPr lang="de-DE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 flipH="1" flipV="1">
                <a:off x="2539004" y="6268749"/>
                <a:ext cx="1152525" cy="431799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de-DE" sz="1600" dirty="0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V="1">
                <a:off x="5212301" y="6100731"/>
                <a:ext cx="1893869" cy="633426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de-DE" sz="1600" dirty="0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8784994" y="6521370"/>
                <a:ext cx="1442559" cy="682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/>
                  <a:t>MIBETA:</a:t>
                </a:r>
              </a:p>
              <a:p>
                <a:r>
                  <a:rPr lang="de-DE" sz="1600" dirty="0" smtClean="0"/>
                  <a:t>10 </a:t>
                </a:r>
                <a:r>
                  <a:rPr lang="de-DE" sz="1600" dirty="0" err="1" smtClean="0"/>
                  <a:t>crystals</a:t>
                </a:r>
                <a:endParaRPr lang="de-DE" sz="1600" dirty="0"/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3251883" y="6436768"/>
                <a:ext cx="2495077" cy="39497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source</a:t>
                </a:r>
                <a:r>
                  <a:rPr lang="de-DE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:r>
                  <a:rPr lang="de-DE" sz="16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detector</a:t>
                </a:r>
                <a:endParaRPr lang="de-DE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Diagonal liegende Ecken des Rechtecks abrunden 35"/>
              <p:cNvSpPr/>
              <p:nvPr/>
            </p:nvSpPr>
            <p:spPr bwMode="auto">
              <a:xfrm flipH="1">
                <a:off x="257250" y="2967324"/>
                <a:ext cx="10706026" cy="1249200"/>
              </a:xfrm>
              <a:prstGeom prst="round2DiagRect">
                <a:avLst>
                  <a:gd name="adj1" fmla="val 6838"/>
                  <a:gd name="adj2" fmla="val 0"/>
                </a:avLst>
              </a:prstGeom>
              <a:noFill/>
              <a:ln w="28575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ts val="5882"/>
                  </a:lnSpc>
                </a:pPr>
                <a:endParaRPr lang="de-DE" sz="1600" dirty="0"/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242403" y="2988000"/>
                <a:ext cx="971446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4058" indent="-284058">
                  <a:buFont typeface="Wingdings" pitchFamily="2" charset="2"/>
                  <a:buChar char="n"/>
                </a:pPr>
                <a:r>
                  <a:rPr lang="de-DE" b="1" dirty="0" err="1" smtClean="0">
                    <a:solidFill>
                      <a:schemeClr val="accent1"/>
                    </a:solidFill>
                    <a:sym typeface="Wingdings"/>
                  </a:rPr>
                  <a:t>previous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b="1" baseline="30000" dirty="0" smtClean="0">
                    <a:solidFill>
                      <a:schemeClr val="accent1"/>
                    </a:solidFill>
                    <a:sym typeface="Wingdings"/>
                  </a:rPr>
                  <a:t>187</a:t>
                </a:r>
                <a:r>
                  <a:rPr lang="de-DE" b="1" dirty="0" smtClean="0">
                    <a:solidFill>
                      <a:schemeClr val="accent1"/>
                    </a:solidFill>
                    <a:sym typeface="Wingdings"/>
                  </a:rPr>
                  <a:t>Re-experiments MANU, MIBETA</a:t>
                </a:r>
              </a:p>
              <a:p>
                <a:r>
                  <a:rPr lang="de-DE" b="1" dirty="0">
                    <a:solidFill>
                      <a:schemeClr val="accent1"/>
                    </a:solidFill>
                    <a:sym typeface="Wingdings"/>
                  </a:rPr>
                  <a:t> </a:t>
                </a:r>
                <a:r>
                  <a:rPr lang="de-DE" b="1" dirty="0" smtClean="0">
                    <a:solidFill>
                      <a:schemeClr val="accent1"/>
                    </a:solidFill>
                    <a:sym typeface="Wingdings"/>
                  </a:rPr>
                  <a:t>   MANU:   </a:t>
                </a:r>
                <a:r>
                  <a:rPr lang="de-DE" dirty="0" smtClean="0">
                    <a:sym typeface="Wingdings"/>
                  </a:rPr>
                  <a:t>metallic Rhenium                 	</a:t>
                </a:r>
                <a:r>
                  <a:rPr lang="de-DE" dirty="0" err="1" smtClean="0">
                    <a:sym typeface="Wingdings"/>
                  </a:rPr>
                  <a:t>group</a:t>
                </a:r>
                <a:r>
                  <a:rPr lang="de-DE" dirty="0" smtClean="0">
                    <a:sym typeface="Wingdings"/>
                  </a:rPr>
                  <a:t> in Genova</a:t>
                </a:r>
              </a:p>
              <a:p>
                <a:r>
                  <a:rPr lang="de-DE" dirty="0">
                    <a:sym typeface="Wingdings"/>
                  </a:rPr>
                  <a:t> </a:t>
                </a:r>
                <a:r>
                  <a:rPr lang="de-DE" dirty="0" smtClean="0">
                    <a:sym typeface="Wingdings"/>
                  </a:rPr>
                  <a:t>   </a:t>
                </a:r>
                <a:r>
                  <a:rPr lang="de-DE" b="1" dirty="0" smtClean="0">
                    <a:solidFill>
                      <a:schemeClr val="accent1"/>
                    </a:solidFill>
                    <a:sym typeface="Wingdings"/>
                  </a:rPr>
                  <a:t>MIBETA</a:t>
                </a:r>
                <a:r>
                  <a:rPr lang="de-DE" dirty="0" smtClean="0">
                    <a:sym typeface="Wingdings"/>
                  </a:rPr>
                  <a:t>: </a:t>
                </a:r>
                <a:r>
                  <a:rPr lang="de-DE" dirty="0" err="1" smtClean="0">
                    <a:sym typeface="Wingdings"/>
                  </a:rPr>
                  <a:t>dielectric</a:t>
                </a:r>
                <a:r>
                  <a:rPr lang="de-DE" dirty="0" smtClean="0">
                    <a:sym typeface="Wingdings"/>
                  </a:rPr>
                  <a:t> AgReO</a:t>
                </a:r>
                <a:r>
                  <a:rPr lang="de-DE" b="1" baseline="-25000" dirty="0" smtClean="0">
                    <a:sym typeface="Wingdings"/>
                  </a:rPr>
                  <a:t>4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crystals</a:t>
                </a:r>
                <a:r>
                  <a:rPr lang="de-DE" dirty="0" smtClean="0">
                    <a:sym typeface="Wingdings"/>
                  </a:rPr>
                  <a:t>	</a:t>
                </a:r>
                <a:r>
                  <a:rPr lang="de-DE" dirty="0" err="1" smtClean="0">
                    <a:sym typeface="Wingdings"/>
                  </a:rPr>
                  <a:t>group</a:t>
                </a:r>
                <a:r>
                  <a:rPr lang="de-DE" dirty="0" smtClean="0">
                    <a:sym typeface="Wingdings"/>
                  </a:rPr>
                  <a:t> in Milano</a:t>
                </a:r>
                <a:endParaRPr lang="de-DE" dirty="0"/>
              </a:p>
            </p:txBody>
          </p:sp>
        </p:grpSp>
      </p:grpSp>
      <p:sp>
        <p:nvSpPr>
          <p:cNvPr id="35" name="Diagonal liegende Ecken des Rechtecks abrunden 34"/>
          <p:cNvSpPr/>
          <p:nvPr/>
        </p:nvSpPr>
        <p:spPr bwMode="auto">
          <a:xfrm flipH="1">
            <a:off x="207879" y="922905"/>
            <a:ext cx="8651334" cy="1542857"/>
          </a:xfrm>
          <a:prstGeom prst="round2DiagRect">
            <a:avLst>
              <a:gd name="adj1" fmla="val 6838"/>
              <a:gd name="adj2" fmla="val 0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5882"/>
              </a:lnSpc>
            </a:pP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4859552" y="3675885"/>
            <a:ext cx="1858573" cy="630486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b="1" dirty="0" err="1">
                <a:solidFill>
                  <a:srgbClr val="A00078"/>
                </a:solidFill>
              </a:rPr>
              <a:t>m</a:t>
            </a:r>
            <a:r>
              <a:rPr lang="de-DE" b="1" dirty="0" err="1" smtClean="0">
                <a:solidFill>
                  <a:srgbClr val="A00078"/>
                </a:solidFill>
              </a:rPr>
              <a:t>easure</a:t>
            </a:r>
            <a:r>
              <a:rPr lang="de-DE" b="1" dirty="0" smtClean="0">
                <a:solidFill>
                  <a:srgbClr val="A00078"/>
                </a:solidFill>
              </a:rPr>
              <a:t> </a:t>
            </a:r>
            <a:r>
              <a:rPr lang="de-DE" b="1" dirty="0" err="1" smtClean="0">
                <a:solidFill>
                  <a:srgbClr val="A00078"/>
                </a:solidFill>
              </a:rPr>
              <a:t>entire</a:t>
            </a:r>
            <a:r>
              <a:rPr lang="de-DE" b="1" dirty="0" smtClean="0">
                <a:solidFill>
                  <a:srgbClr val="A00078"/>
                </a:solidFill>
              </a:rPr>
              <a:t> </a:t>
            </a:r>
          </a:p>
          <a:p>
            <a:pPr algn="ctr"/>
            <a:r>
              <a:rPr lang="de-DE" b="1" dirty="0" smtClean="0">
                <a:solidFill>
                  <a:srgbClr val="A00078"/>
                </a:solidFill>
              </a:rPr>
              <a:t>ß-</a:t>
            </a:r>
            <a:r>
              <a:rPr lang="de-DE" b="1" dirty="0" err="1" smtClean="0">
                <a:solidFill>
                  <a:srgbClr val="A00078"/>
                </a:solidFill>
              </a:rPr>
              <a:t>decay</a:t>
            </a:r>
            <a:r>
              <a:rPr lang="de-DE" b="1" dirty="0" smtClean="0">
                <a:solidFill>
                  <a:srgbClr val="A00078"/>
                </a:solidFill>
              </a:rPr>
              <a:t> </a:t>
            </a:r>
            <a:r>
              <a:rPr lang="de-DE" b="1" dirty="0" err="1" smtClean="0">
                <a:solidFill>
                  <a:srgbClr val="A00078"/>
                </a:solidFill>
              </a:rPr>
              <a:t>energy</a:t>
            </a:r>
            <a:endParaRPr lang="de-DE" b="1" dirty="0" smtClean="0">
              <a:solidFill>
                <a:srgbClr val="A00078"/>
              </a:solidFill>
            </a:endParaRPr>
          </a:p>
        </p:txBody>
      </p:sp>
      <p:sp>
        <p:nvSpPr>
          <p:cNvPr id="3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454376" cy="360363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39" name="Datumsplatzhalter 4"/>
          <p:cNvSpPr txBox="1">
            <a:spLocks/>
          </p:cNvSpPr>
          <p:nvPr/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23.09.2012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2346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73648"/>
          <a:stretch/>
        </p:blipFill>
        <p:spPr bwMode="auto">
          <a:xfrm>
            <a:off x="7738440" y="960154"/>
            <a:ext cx="1250909" cy="106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4546" y="92571"/>
            <a:ext cx="75661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3000" dirty="0" smtClean="0">
                <a:solidFill>
                  <a:schemeClr val="tx2"/>
                </a:solidFill>
              </a:rPr>
              <a:t>MARE </a:t>
            </a:r>
            <a:r>
              <a:rPr lang="de-DE" sz="3000" dirty="0" err="1" smtClean="0">
                <a:solidFill>
                  <a:schemeClr val="tx2"/>
                </a:solidFill>
              </a:rPr>
              <a:t>experiment</a:t>
            </a:r>
            <a:endParaRPr lang="de-DE" sz="3000" dirty="0" smtClean="0">
              <a:solidFill>
                <a:schemeClr val="tx2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0152" y="873048"/>
            <a:ext cx="5583951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b="1" dirty="0" smtClean="0">
                <a:solidFill>
                  <a:schemeClr val="accent1"/>
                </a:solidFill>
                <a:sym typeface="Wingdings"/>
              </a:rPr>
              <a:t>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smtClean="0">
                <a:solidFill>
                  <a:schemeClr val="accent1"/>
                </a:solidFill>
              </a:rPr>
              <a:t>M</a:t>
            </a:r>
            <a:r>
              <a:rPr lang="de-DE" dirty="0" smtClean="0"/>
              <a:t>icrocalorimeter </a:t>
            </a:r>
            <a:r>
              <a:rPr lang="de-DE" b="1" dirty="0" smtClean="0">
                <a:solidFill>
                  <a:schemeClr val="accent1"/>
                </a:solidFill>
              </a:rPr>
              <a:t>A</a:t>
            </a:r>
            <a:r>
              <a:rPr lang="de-DE" dirty="0" smtClean="0"/>
              <a:t>rrays for a </a:t>
            </a:r>
            <a:r>
              <a:rPr lang="de-DE" b="1" dirty="0" smtClean="0">
                <a:solidFill>
                  <a:schemeClr val="accent1"/>
                </a:solidFill>
              </a:rPr>
              <a:t>R</a:t>
            </a:r>
            <a:r>
              <a:rPr lang="de-DE" dirty="0" smtClean="0"/>
              <a:t>henium </a:t>
            </a:r>
            <a:r>
              <a:rPr lang="de-DE" b="1" dirty="0" smtClean="0">
                <a:solidFill>
                  <a:schemeClr val="accent1"/>
                </a:solidFill>
              </a:rPr>
              <a:t>E</a:t>
            </a:r>
            <a:r>
              <a:rPr lang="de-DE" dirty="0" smtClean="0"/>
              <a:t>xperiment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00152" y="1367064"/>
            <a:ext cx="6648345" cy="204625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b="1" dirty="0" smtClean="0">
                <a:solidFill>
                  <a:schemeClr val="accent1"/>
                </a:solidFill>
                <a:sym typeface="Wingdings"/>
              </a:rPr>
              <a:t></a:t>
            </a:r>
            <a:r>
              <a:rPr lang="de-DE" b="1" dirty="0" smtClean="0">
                <a:sym typeface="Wingdings"/>
              </a:rPr>
              <a:t> </a:t>
            </a:r>
            <a:r>
              <a:rPr lang="de-DE" b="1" dirty="0" err="1">
                <a:solidFill>
                  <a:schemeClr val="accent1"/>
                </a:solidFill>
                <a:sym typeface="Wingdings"/>
              </a:rPr>
              <a:t>g</a:t>
            </a:r>
            <a:r>
              <a:rPr lang="de-DE" b="1" dirty="0" err="1" smtClean="0">
                <a:solidFill>
                  <a:schemeClr val="accent1"/>
                </a:solidFill>
              </a:rPr>
              <a:t>eneral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strategy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to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increase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sensitivity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to</a:t>
            </a:r>
            <a:r>
              <a:rPr lang="de-DE" b="1" dirty="0" smtClean="0">
                <a:solidFill>
                  <a:schemeClr val="accent1"/>
                </a:solidFill>
              </a:rPr>
              <a:t> sub-eV </a:t>
            </a:r>
            <a:r>
              <a:rPr lang="de-DE" b="1" dirty="0" err="1" smtClean="0">
                <a:solidFill>
                  <a:schemeClr val="accent1"/>
                </a:solidFill>
              </a:rPr>
              <a:t>regime</a:t>
            </a:r>
            <a:r>
              <a:rPr lang="de-DE" dirty="0" smtClean="0"/>
              <a:t>: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    - </a:t>
            </a:r>
            <a:r>
              <a:rPr lang="de-DE" dirty="0" err="1" smtClean="0"/>
              <a:t>deploy</a:t>
            </a:r>
            <a:r>
              <a:rPr lang="de-DE" dirty="0" smtClean="0"/>
              <a:t> large </a:t>
            </a:r>
            <a:r>
              <a:rPr lang="de-DE" dirty="0" err="1" smtClean="0"/>
              <a:t>arrays</a:t>
            </a:r>
            <a:r>
              <a:rPr lang="de-DE" dirty="0" smtClean="0"/>
              <a:t> of </a:t>
            </a:r>
            <a:r>
              <a:rPr lang="de-DE" dirty="0" err="1" smtClean="0"/>
              <a:t>cryogenic</a:t>
            </a:r>
            <a:r>
              <a:rPr lang="de-DE" dirty="0"/>
              <a:t> </a:t>
            </a:r>
            <a:r>
              <a:rPr lang="de-DE" dirty="0" err="1" smtClean="0"/>
              <a:t>micro</a:t>
            </a:r>
            <a:r>
              <a:rPr lang="de-DE" dirty="0" smtClean="0"/>
              <a:t>-bolometers</a:t>
            </a:r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  up-</a:t>
            </a:r>
            <a:r>
              <a:rPr lang="de-DE" dirty="0" err="1" smtClean="0"/>
              <a:t>scaling</a:t>
            </a:r>
            <a:r>
              <a:rPr lang="de-DE" dirty="0" smtClean="0"/>
              <a:t> of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A00078"/>
                </a:solidFill>
              </a:rPr>
              <a:t>1 </a:t>
            </a:r>
            <a:r>
              <a:rPr lang="de-DE" dirty="0">
                <a:solidFill>
                  <a:srgbClr val="A00078"/>
                </a:solidFill>
              </a:rPr>
              <a:t>mg Re ≈ 1 </a:t>
            </a:r>
            <a:r>
              <a:rPr lang="de-DE" dirty="0" err="1">
                <a:solidFill>
                  <a:srgbClr val="A00078"/>
                </a:solidFill>
              </a:rPr>
              <a:t>decay</a:t>
            </a:r>
            <a:r>
              <a:rPr lang="de-DE" dirty="0">
                <a:solidFill>
                  <a:srgbClr val="A00078"/>
                </a:solidFill>
              </a:rPr>
              <a:t>/s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    - </a:t>
            </a:r>
            <a:r>
              <a:rPr lang="de-DE" dirty="0" err="1" smtClean="0"/>
              <a:t>avoid</a:t>
            </a:r>
            <a:r>
              <a:rPr lang="de-DE" dirty="0" smtClean="0"/>
              <a:t> pulse pile-up: </a:t>
            </a:r>
            <a:r>
              <a:rPr lang="de-DE" dirty="0" err="1" smtClean="0"/>
              <a:t>develop</a:t>
            </a:r>
            <a:r>
              <a:rPr lang="de-DE" dirty="0" smtClean="0"/>
              <a:t> </a:t>
            </a:r>
            <a:r>
              <a:rPr lang="de-DE" dirty="0" err="1" smtClean="0"/>
              <a:t>faster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- </a:t>
            </a:r>
            <a:r>
              <a:rPr lang="de-DE" dirty="0" err="1" smtClean="0"/>
              <a:t>develop</a:t>
            </a:r>
            <a:r>
              <a:rPr lang="de-DE" dirty="0" smtClean="0"/>
              <a:t> </a:t>
            </a:r>
            <a:r>
              <a:rPr lang="de-DE" dirty="0" err="1" smtClean="0"/>
              <a:t>multiplexed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-out </a:t>
            </a:r>
            <a:r>
              <a:rPr lang="de-DE" dirty="0" err="1" smtClean="0"/>
              <a:t>technologies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 - </a:t>
            </a:r>
            <a:r>
              <a:rPr lang="de-DE" dirty="0" err="1" smtClean="0"/>
              <a:t>improve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 eV-level</a:t>
            </a:r>
          </a:p>
        </p:txBody>
      </p:sp>
      <p:sp>
        <p:nvSpPr>
          <p:cNvPr id="14" name="Diagonal liegende Ecken des Rechtecks abrunden 13"/>
          <p:cNvSpPr/>
          <p:nvPr/>
        </p:nvSpPr>
        <p:spPr bwMode="auto">
          <a:xfrm flipH="1">
            <a:off x="284787" y="1330481"/>
            <a:ext cx="7455880" cy="2160240"/>
          </a:xfrm>
          <a:prstGeom prst="round2DiagRect">
            <a:avLst>
              <a:gd name="adj1" fmla="val 6838"/>
              <a:gd name="adj2" fmla="val 0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5882"/>
              </a:lnSpc>
            </a:pPr>
            <a:endParaRPr lang="de-DE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203" t="-2" r="13187" b="53466"/>
          <a:stretch/>
        </p:blipFill>
        <p:spPr bwMode="auto">
          <a:xfrm>
            <a:off x="7888836" y="3288283"/>
            <a:ext cx="930909" cy="49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ihandform 9"/>
          <p:cNvSpPr/>
          <p:nvPr/>
        </p:nvSpPr>
        <p:spPr>
          <a:xfrm>
            <a:off x="8788302" y="775433"/>
            <a:ext cx="243683" cy="692054"/>
          </a:xfrm>
          <a:custGeom>
            <a:avLst/>
            <a:gdLst>
              <a:gd name="connsiteX0" fmla="*/ 97277 w 301558"/>
              <a:gd name="connsiteY0" fmla="*/ 48639 h 807396"/>
              <a:gd name="connsiteX1" fmla="*/ 97277 w 301558"/>
              <a:gd name="connsiteY1" fmla="*/ 48639 h 807396"/>
              <a:gd name="connsiteX2" fmla="*/ 48639 w 301558"/>
              <a:gd name="connsiteY2" fmla="*/ 184826 h 807396"/>
              <a:gd name="connsiteX3" fmla="*/ 38911 w 301558"/>
              <a:gd name="connsiteY3" fmla="*/ 214009 h 807396"/>
              <a:gd name="connsiteX4" fmla="*/ 29183 w 301558"/>
              <a:gd name="connsiteY4" fmla="*/ 243192 h 807396"/>
              <a:gd name="connsiteX5" fmla="*/ 0 w 301558"/>
              <a:gd name="connsiteY5" fmla="*/ 301558 h 807396"/>
              <a:gd name="connsiteX6" fmla="*/ 9728 w 301558"/>
              <a:gd name="connsiteY6" fmla="*/ 593388 h 807396"/>
              <a:gd name="connsiteX7" fmla="*/ 19456 w 301558"/>
              <a:gd name="connsiteY7" fmla="*/ 622571 h 807396"/>
              <a:gd name="connsiteX8" fmla="*/ 68094 w 301558"/>
              <a:gd name="connsiteY8" fmla="*/ 680937 h 807396"/>
              <a:gd name="connsiteX9" fmla="*/ 116732 w 301558"/>
              <a:gd name="connsiteY9" fmla="*/ 749030 h 807396"/>
              <a:gd name="connsiteX10" fmla="*/ 194554 w 301558"/>
              <a:gd name="connsiteY10" fmla="*/ 797668 h 807396"/>
              <a:gd name="connsiteX11" fmla="*/ 223737 w 301558"/>
              <a:gd name="connsiteY11" fmla="*/ 807396 h 807396"/>
              <a:gd name="connsiteX12" fmla="*/ 252920 w 301558"/>
              <a:gd name="connsiteY12" fmla="*/ 797668 h 807396"/>
              <a:gd name="connsiteX13" fmla="*/ 262647 w 301558"/>
              <a:gd name="connsiteY13" fmla="*/ 768485 h 807396"/>
              <a:gd name="connsiteX14" fmla="*/ 301558 w 301558"/>
              <a:gd name="connsiteY14" fmla="*/ 758758 h 807396"/>
              <a:gd name="connsiteX15" fmla="*/ 282103 w 301558"/>
              <a:gd name="connsiteY15" fmla="*/ 603115 h 807396"/>
              <a:gd name="connsiteX16" fmla="*/ 252920 w 301558"/>
              <a:gd name="connsiteY16" fmla="*/ 184826 h 807396"/>
              <a:gd name="connsiteX17" fmla="*/ 243192 w 301558"/>
              <a:gd name="connsiteY17" fmla="*/ 136188 h 807396"/>
              <a:gd name="connsiteX18" fmla="*/ 223737 w 301558"/>
              <a:gd name="connsiteY18" fmla="*/ 107005 h 807396"/>
              <a:gd name="connsiteX19" fmla="*/ 204281 w 301558"/>
              <a:gd name="connsiteY19" fmla="*/ 0 h 807396"/>
              <a:gd name="connsiteX20" fmla="*/ 145915 w 301558"/>
              <a:gd name="connsiteY20" fmla="*/ 9728 h 807396"/>
              <a:gd name="connsiteX21" fmla="*/ 97277 w 301558"/>
              <a:gd name="connsiteY21" fmla="*/ 48639 h 80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1558" h="807396">
                <a:moveTo>
                  <a:pt x="97277" y="48639"/>
                </a:moveTo>
                <a:lnTo>
                  <a:pt x="97277" y="48639"/>
                </a:lnTo>
                <a:cubicBezTo>
                  <a:pt x="60887" y="145678"/>
                  <a:pt x="76859" y="100166"/>
                  <a:pt x="48639" y="184826"/>
                </a:cubicBezTo>
                <a:lnTo>
                  <a:pt x="38911" y="214009"/>
                </a:lnTo>
                <a:cubicBezTo>
                  <a:pt x="35668" y="223737"/>
                  <a:pt x="34871" y="234660"/>
                  <a:pt x="29183" y="243192"/>
                </a:cubicBezTo>
                <a:cubicBezTo>
                  <a:pt x="4040" y="280907"/>
                  <a:pt x="13425" y="261284"/>
                  <a:pt x="0" y="301558"/>
                </a:cubicBezTo>
                <a:cubicBezTo>
                  <a:pt x="3243" y="398835"/>
                  <a:pt x="3840" y="496236"/>
                  <a:pt x="9728" y="593388"/>
                </a:cubicBezTo>
                <a:cubicBezTo>
                  <a:pt x="10348" y="603623"/>
                  <a:pt x="13768" y="614039"/>
                  <a:pt x="19456" y="622571"/>
                </a:cubicBezTo>
                <a:cubicBezTo>
                  <a:pt x="50001" y="668387"/>
                  <a:pt x="46876" y="633197"/>
                  <a:pt x="68094" y="680937"/>
                </a:cubicBezTo>
                <a:cubicBezTo>
                  <a:pt x="99673" y="751990"/>
                  <a:pt x="63653" y="731336"/>
                  <a:pt x="116732" y="749030"/>
                </a:cubicBezTo>
                <a:cubicBezTo>
                  <a:pt x="147564" y="795277"/>
                  <a:pt x="125096" y="774515"/>
                  <a:pt x="194554" y="797668"/>
                </a:cubicBezTo>
                <a:lnTo>
                  <a:pt x="223737" y="807396"/>
                </a:lnTo>
                <a:cubicBezTo>
                  <a:pt x="233465" y="804153"/>
                  <a:pt x="245669" y="804919"/>
                  <a:pt x="252920" y="797668"/>
                </a:cubicBezTo>
                <a:cubicBezTo>
                  <a:pt x="260170" y="790417"/>
                  <a:pt x="254640" y="774890"/>
                  <a:pt x="262647" y="768485"/>
                </a:cubicBezTo>
                <a:cubicBezTo>
                  <a:pt x="273087" y="760133"/>
                  <a:pt x="288588" y="762000"/>
                  <a:pt x="301558" y="758758"/>
                </a:cubicBezTo>
                <a:cubicBezTo>
                  <a:pt x="284721" y="691412"/>
                  <a:pt x="286044" y="705587"/>
                  <a:pt x="282103" y="603115"/>
                </a:cubicBezTo>
                <a:cubicBezTo>
                  <a:pt x="266358" y="193734"/>
                  <a:pt x="344858" y="322736"/>
                  <a:pt x="252920" y="184826"/>
                </a:cubicBezTo>
                <a:cubicBezTo>
                  <a:pt x="249677" y="168613"/>
                  <a:pt x="248997" y="151669"/>
                  <a:pt x="243192" y="136188"/>
                </a:cubicBezTo>
                <a:cubicBezTo>
                  <a:pt x="239087" y="125241"/>
                  <a:pt x="227842" y="117952"/>
                  <a:pt x="223737" y="107005"/>
                </a:cubicBezTo>
                <a:cubicBezTo>
                  <a:pt x="219658" y="96128"/>
                  <a:pt x="205374" y="6556"/>
                  <a:pt x="204281" y="0"/>
                </a:cubicBezTo>
                <a:cubicBezTo>
                  <a:pt x="184826" y="3243"/>
                  <a:pt x="163939" y="1717"/>
                  <a:pt x="145915" y="9728"/>
                </a:cubicBezTo>
                <a:lnTo>
                  <a:pt x="97277" y="48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 sz="160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27" t="46144" r="23082" b="1502"/>
          <a:stretch/>
        </p:blipFill>
        <p:spPr bwMode="auto">
          <a:xfrm>
            <a:off x="7822064" y="4570872"/>
            <a:ext cx="1105455" cy="5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49" t="-2" r="56589" b="53466"/>
          <a:stretch/>
        </p:blipFill>
        <p:spPr bwMode="auto">
          <a:xfrm>
            <a:off x="7830544" y="2021104"/>
            <a:ext cx="1047273" cy="49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22" t="-2" r="32796" b="53466"/>
          <a:stretch/>
        </p:blipFill>
        <p:spPr bwMode="auto">
          <a:xfrm>
            <a:off x="7830544" y="2634842"/>
            <a:ext cx="1105455" cy="49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17" t="-2" r="2867" b="53466"/>
          <a:stretch/>
        </p:blipFill>
        <p:spPr bwMode="auto">
          <a:xfrm>
            <a:off x="8145688" y="5751193"/>
            <a:ext cx="494545" cy="49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66" t="46144" r="47495" b="1502"/>
          <a:stretch/>
        </p:blipFill>
        <p:spPr bwMode="auto">
          <a:xfrm>
            <a:off x="7782052" y="3854191"/>
            <a:ext cx="1221818" cy="5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53" t="46144" r="1111" b="1502"/>
          <a:stretch/>
        </p:blipFill>
        <p:spPr bwMode="auto">
          <a:xfrm>
            <a:off x="7888836" y="5218882"/>
            <a:ext cx="989091" cy="5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9"/>
          <p:cNvGrpSpPr/>
          <p:nvPr/>
        </p:nvGrpSpPr>
        <p:grpSpPr>
          <a:xfrm>
            <a:off x="284785" y="3614164"/>
            <a:ext cx="7455882" cy="2654013"/>
            <a:chOff x="352421" y="4216522"/>
            <a:chExt cx="9226654" cy="3096346"/>
          </a:xfrm>
        </p:grpSpPr>
        <p:grpSp>
          <p:nvGrpSpPr>
            <p:cNvPr id="4" name="Gruppieren 27"/>
            <p:cNvGrpSpPr/>
            <p:nvPr/>
          </p:nvGrpSpPr>
          <p:grpSpPr>
            <a:xfrm>
              <a:off x="352421" y="4216523"/>
              <a:ext cx="9226654" cy="3096345"/>
              <a:chOff x="352421" y="4216523"/>
              <a:chExt cx="9226654" cy="3096345"/>
            </a:xfrm>
          </p:grpSpPr>
          <p:sp>
            <p:nvSpPr>
              <p:cNvPr id="15" name="Diagonal liegende Ecken des Rechtecks abrunden 14"/>
              <p:cNvSpPr/>
              <p:nvPr/>
            </p:nvSpPr>
            <p:spPr bwMode="auto">
              <a:xfrm flipH="1">
                <a:off x="352421" y="4216524"/>
                <a:ext cx="9226654" cy="3096344"/>
              </a:xfrm>
              <a:prstGeom prst="round2DiagRect">
                <a:avLst>
                  <a:gd name="adj1" fmla="val 6838"/>
                  <a:gd name="adj2" fmla="val 0"/>
                </a:avLst>
              </a:prstGeom>
              <a:noFill/>
              <a:ln w="28575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ts val="5882"/>
                  </a:lnSpc>
                </a:pPr>
                <a:endParaRPr lang="de-DE" sz="1600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523838" y="4648571"/>
                <a:ext cx="8383581" cy="123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568"/>
                  </a:lnSpc>
                </a:pPr>
                <a:r>
                  <a:rPr lang="de-DE" dirty="0" smtClean="0"/>
                  <a:t>- </a:t>
                </a:r>
                <a:r>
                  <a:rPr lang="de-DE" dirty="0" err="1" smtClean="0"/>
                  <a:t>set</a:t>
                </a:r>
                <a:r>
                  <a:rPr lang="de-DE" dirty="0" smtClean="0"/>
                  <a:t>-up </a:t>
                </a:r>
                <a:r>
                  <a:rPr lang="de-DE" dirty="0" err="1" smtClean="0"/>
                  <a:t>small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bolometer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array</a:t>
                </a:r>
                <a:r>
                  <a:rPr lang="de-DE" dirty="0" smtClean="0"/>
                  <a:t>: </a:t>
                </a:r>
                <a:r>
                  <a:rPr lang="de-DE" b="1" dirty="0" smtClean="0">
                    <a:latin typeface="Symbol" pitchFamily="18" charset="2"/>
                  </a:rPr>
                  <a:t>n</a:t>
                </a:r>
                <a:r>
                  <a:rPr lang="de-DE" dirty="0" smtClean="0"/>
                  <a:t>-</a:t>
                </a:r>
                <a:r>
                  <a:rPr lang="de-DE" dirty="0" err="1" smtClean="0"/>
                  <a:t>mass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sensitivity</a:t>
                </a:r>
                <a:r>
                  <a:rPr lang="de-DE" dirty="0" smtClean="0"/>
                  <a:t> </a:t>
                </a:r>
                <a:r>
                  <a:rPr lang="de-DE" dirty="0">
                    <a:solidFill>
                      <a:srgbClr val="A00078"/>
                    </a:solidFill>
                  </a:rPr>
                  <a:t>m(</a:t>
                </a:r>
                <a:r>
                  <a:rPr lang="de-DE" b="1" dirty="0">
                    <a:solidFill>
                      <a:srgbClr val="A00078"/>
                    </a:solidFill>
                    <a:latin typeface="Symbol" pitchFamily="18" charset="2"/>
                  </a:rPr>
                  <a:t>n</a:t>
                </a:r>
                <a:r>
                  <a:rPr lang="de-DE" b="1" baseline="-25000" dirty="0">
                    <a:solidFill>
                      <a:srgbClr val="A00078"/>
                    </a:solidFill>
                  </a:rPr>
                  <a:t>e</a:t>
                </a:r>
                <a:r>
                  <a:rPr lang="de-DE" dirty="0">
                    <a:solidFill>
                      <a:srgbClr val="A00078"/>
                    </a:solidFill>
                  </a:rPr>
                  <a:t>) </a:t>
                </a:r>
                <a:r>
                  <a:rPr lang="de-DE" dirty="0" smtClean="0">
                    <a:solidFill>
                      <a:srgbClr val="A00078"/>
                    </a:solidFill>
                  </a:rPr>
                  <a:t>~ </a:t>
                </a:r>
                <a:r>
                  <a:rPr lang="de-DE" dirty="0" err="1" smtClean="0">
                    <a:solidFill>
                      <a:srgbClr val="A00078"/>
                    </a:solidFill>
                  </a:rPr>
                  <a:t>few</a:t>
                </a:r>
                <a:r>
                  <a:rPr lang="de-DE" dirty="0" smtClean="0">
                    <a:solidFill>
                      <a:srgbClr val="A00078"/>
                    </a:solidFill>
                  </a:rPr>
                  <a:t> eV</a:t>
                </a:r>
              </a:p>
              <a:p>
                <a:pPr>
                  <a:lnSpc>
                    <a:spcPts val="2568"/>
                  </a:lnSpc>
                </a:pPr>
                <a:r>
                  <a:rPr lang="de-DE" dirty="0" smtClean="0"/>
                  <a:t>- </a:t>
                </a:r>
                <a:r>
                  <a:rPr lang="de-DE" dirty="0" err="1" smtClean="0"/>
                  <a:t>test</a:t>
                </a:r>
                <a:r>
                  <a:rPr lang="de-DE" dirty="0" smtClean="0"/>
                  <a:t> &amp; </a:t>
                </a:r>
                <a:r>
                  <a:rPr lang="de-DE" dirty="0" err="1" smtClean="0"/>
                  <a:t>select</a:t>
                </a:r>
                <a:r>
                  <a:rPr lang="de-DE" dirty="0" smtClean="0"/>
                  <a:t> different isotopes (</a:t>
                </a:r>
                <a:r>
                  <a:rPr lang="de-DE" b="1" baseline="30000" dirty="0" smtClean="0"/>
                  <a:t>163</a:t>
                </a:r>
                <a:r>
                  <a:rPr lang="de-DE" dirty="0" smtClean="0"/>
                  <a:t>Ho-EC/</a:t>
                </a:r>
                <a:r>
                  <a:rPr lang="de-DE" b="1" baseline="30000" dirty="0" smtClean="0"/>
                  <a:t>187</a:t>
                </a:r>
                <a:r>
                  <a:rPr lang="de-DE" dirty="0" smtClean="0"/>
                  <a:t>Re-ß-decay) </a:t>
                </a:r>
              </a:p>
              <a:p>
                <a:pPr>
                  <a:lnSpc>
                    <a:spcPts val="2568"/>
                  </a:lnSpc>
                </a:pPr>
                <a:r>
                  <a:rPr lang="de-DE" dirty="0" smtClean="0"/>
                  <a:t>  and </a:t>
                </a:r>
                <a:r>
                  <a:rPr lang="de-DE" dirty="0" err="1" smtClean="0"/>
                  <a:t>read</a:t>
                </a:r>
                <a:r>
                  <a:rPr lang="de-DE" dirty="0" smtClean="0"/>
                  <a:t>-out/</a:t>
                </a:r>
                <a:r>
                  <a:rPr lang="de-DE" dirty="0" err="1" smtClean="0"/>
                  <a:t>sensor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techniques</a:t>
                </a:r>
                <a:r>
                  <a:rPr lang="de-DE" dirty="0" smtClean="0"/>
                  <a:t> (TES, Si-thermistor, MMC, …)</a:t>
                </a:r>
                <a:endParaRPr lang="de-DE" dirty="0"/>
              </a:p>
            </p:txBody>
          </p:sp>
          <p:sp>
            <p:nvSpPr>
              <p:cNvPr id="2" name="Textfeld 1"/>
              <p:cNvSpPr txBox="1"/>
              <p:nvPr/>
            </p:nvSpPr>
            <p:spPr>
              <a:xfrm>
                <a:off x="371438" y="4216523"/>
                <a:ext cx="1228317" cy="4308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MARE-I</a:t>
                </a: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363518" y="5944713"/>
                <a:ext cx="1307666" cy="4308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MARE-II</a:t>
                </a: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523838" y="6448769"/>
                <a:ext cx="8518388" cy="849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568"/>
                  </a:lnSpc>
                </a:pPr>
                <a:r>
                  <a:rPr lang="de-DE" dirty="0" smtClean="0"/>
                  <a:t>- </a:t>
                </a:r>
                <a:r>
                  <a:rPr lang="de-DE" dirty="0" err="1" smtClean="0"/>
                  <a:t>full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set</a:t>
                </a:r>
                <a:r>
                  <a:rPr lang="de-DE" dirty="0" smtClean="0"/>
                  <a:t>-up, large </a:t>
                </a:r>
                <a:r>
                  <a:rPr lang="de-DE" dirty="0" err="1" smtClean="0"/>
                  <a:t>bolometer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array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10</a:t>
                </a:r>
                <a:r>
                  <a:rPr lang="de-DE" b="1" baseline="30000" dirty="0" smtClean="0"/>
                  <a:t>4</a:t>
                </a:r>
                <a:r>
                  <a:rPr lang="de-DE" dirty="0" smtClean="0"/>
                  <a:t>-10</a:t>
                </a:r>
                <a:r>
                  <a:rPr lang="de-DE" b="1" baseline="30000" dirty="0" smtClean="0"/>
                  <a:t>5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pixels</a:t>
                </a:r>
                <a:r>
                  <a:rPr lang="de-DE" dirty="0" smtClean="0"/>
                  <a:t> </a:t>
                </a:r>
              </a:p>
              <a:p>
                <a:pPr>
                  <a:lnSpc>
                    <a:spcPts val="2568"/>
                  </a:lnSpc>
                </a:pPr>
                <a:r>
                  <a:rPr lang="de-DE" dirty="0" smtClean="0"/>
                  <a:t>- </a:t>
                </a:r>
                <a:r>
                  <a:rPr lang="de-DE" dirty="0" err="1"/>
                  <a:t>a</a:t>
                </a:r>
                <a:r>
                  <a:rPr lang="de-DE" dirty="0" err="1" smtClean="0"/>
                  <a:t>im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statistical</a:t>
                </a:r>
                <a:r>
                  <a:rPr lang="de-DE" dirty="0" smtClean="0"/>
                  <a:t> </a:t>
                </a:r>
                <a:r>
                  <a:rPr lang="de-DE" b="1" dirty="0" smtClean="0">
                    <a:latin typeface="Symbol" pitchFamily="18" charset="2"/>
                  </a:rPr>
                  <a:t>n</a:t>
                </a:r>
                <a:r>
                  <a:rPr lang="de-DE" dirty="0" smtClean="0"/>
                  <a:t>-</a:t>
                </a:r>
                <a:r>
                  <a:rPr lang="de-DE" dirty="0" err="1" smtClean="0"/>
                  <a:t>mass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sensitivity</a:t>
                </a:r>
                <a:r>
                  <a:rPr lang="de-DE" dirty="0" smtClean="0"/>
                  <a:t> </a:t>
                </a:r>
                <a:r>
                  <a:rPr lang="de-DE" dirty="0" smtClean="0">
                    <a:solidFill>
                      <a:srgbClr val="A00078"/>
                    </a:solidFill>
                  </a:rPr>
                  <a:t>m(</a:t>
                </a:r>
                <a:r>
                  <a:rPr lang="de-DE" b="1" dirty="0" smtClean="0">
                    <a:solidFill>
                      <a:srgbClr val="A00078"/>
                    </a:solidFill>
                    <a:latin typeface="Symbol" pitchFamily="18" charset="2"/>
                  </a:rPr>
                  <a:t>n</a:t>
                </a:r>
                <a:r>
                  <a:rPr lang="de-DE" b="1" baseline="-25000" dirty="0" smtClean="0">
                    <a:solidFill>
                      <a:srgbClr val="A00078"/>
                    </a:solidFill>
                  </a:rPr>
                  <a:t>e</a:t>
                </a:r>
                <a:r>
                  <a:rPr lang="de-DE" dirty="0" smtClean="0">
                    <a:solidFill>
                      <a:srgbClr val="A00078"/>
                    </a:solidFill>
                  </a:rPr>
                  <a:t>) ~ 0.1-0.2 eV</a:t>
                </a:r>
              </a:p>
            </p:txBody>
          </p:sp>
          <p:cxnSp>
            <p:nvCxnSpPr>
              <p:cNvPr id="27" name="Gerade Verbindung 26"/>
              <p:cNvCxnSpPr/>
              <p:nvPr/>
            </p:nvCxnSpPr>
            <p:spPr>
              <a:xfrm>
                <a:off x="352421" y="5944716"/>
                <a:ext cx="9226654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feld 28"/>
            <p:cNvSpPr txBox="1"/>
            <p:nvPr/>
          </p:nvSpPr>
          <p:spPr>
            <a:xfrm>
              <a:off x="1985442" y="5987103"/>
              <a:ext cx="22558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A00078"/>
                  </a:solidFill>
                </a:rPr>
                <a:t>~ 10</a:t>
              </a:r>
              <a:r>
                <a:rPr lang="de-DE" b="1" baseline="30000" dirty="0" smtClean="0">
                  <a:solidFill>
                    <a:srgbClr val="A00078"/>
                  </a:solidFill>
                </a:rPr>
                <a:t>14</a:t>
              </a:r>
              <a:r>
                <a:rPr lang="de-DE" dirty="0" smtClean="0">
                  <a:solidFill>
                    <a:srgbClr val="A00078"/>
                  </a:solidFill>
                </a:rPr>
                <a:t> ß-</a:t>
              </a:r>
              <a:r>
                <a:rPr lang="de-DE" dirty="0" err="1" smtClean="0">
                  <a:solidFill>
                    <a:srgbClr val="A00078"/>
                  </a:solidFill>
                </a:rPr>
                <a:t>decays</a:t>
              </a:r>
              <a:endParaRPr lang="de-DE" dirty="0" smtClean="0">
                <a:solidFill>
                  <a:srgbClr val="A000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985442" y="4216522"/>
              <a:ext cx="27736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A00078"/>
                  </a:solidFill>
                </a:rPr>
                <a:t>~ 10</a:t>
              </a:r>
              <a:r>
                <a:rPr lang="de-DE" b="1" baseline="30000" dirty="0" smtClean="0">
                  <a:solidFill>
                    <a:srgbClr val="A00078"/>
                  </a:solidFill>
                </a:rPr>
                <a:t>9</a:t>
              </a:r>
              <a:r>
                <a:rPr lang="de-DE" dirty="0" smtClean="0">
                  <a:solidFill>
                    <a:srgbClr val="A00078"/>
                  </a:solidFill>
                </a:rPr>
                <a:t>-10</a:t>
              </a:r>
              <a:r>
                <a:rPr lang="de-DE" b="1" baseline="30000" dirty="0" smtClean="0">
                  <a:solidFill>
                    <a:srgbClr val="A00078"/>
                  </a:solidFill>
                </a:rPr>
                <a:t>10</a:t>
              </a:r>
              <a:r>
                <a:rPr lang="de-DE" dirty="0" smtClean="0">
                  <a:solidFill>
                    <a:srgbClr val="A00078"/>
                  </a:solidFill>
                </a:rPr>
                <a:t> ß-</a:t>
              </a:r>
              <a:r>
                <a:rPr lang="de-DE" dirty="0" err="1" smtClean="0">
                  <a:solidFill>
                    <a:srgbClr val="A00078"/>
                  </a:solidFill>
                </a:rPr>
                <a:t>decays</a:t>
              </a:r>
              <a:endParaRPr lang="de-DE" dirty="0" smtClean="0">
                <a:solidFill>
                  <a:srgbClr val="A00078"/>
                </a:solidFill>
              </a:endParaRPr>
            </a:p>
          </p:txBody>
        </p:sp>
      </p:grpSp>
      <p:sp>
        <p:nvSpPr>
          <p:cNvPr id="2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454376" cy="360363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30" name="Datumsplatzhalter 4"/>
          <p:cNvSpPr txBox="1">
            <a:spLocks/>
          </p:cNvSpPr>
          <p:nvPr/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23.09.2012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48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7" y="3621516"/>
            <a:ext cx="3575162" cy="264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4546" y="92571"/>
            <a:ext cx="75661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3000" dirty="0" smtClean="0">
                <a:solidFill>
                  <a:schemeClr val="tx2"/>
                </a:solidFill>
              </a:rPr>
              <a:t>MARE experiment: </a:t>
            </a:r>
            <a:r>
              <a:rPr lang="de-DE" sz="3000" dirty="0" err="1" smtClean="0">
                <a:solidFill>
                  <a:schemeClr val="tx2"/>
                </a:solidFill>
              </a:rPr>
              <a:t>phase</a:t>
            </a:r>
            <a:r>
              <a:rPr lang="de-DE" sz="3000" dirty="0" smtClean="0">
                <a:solidFill>
                  <a:schemeClr val="tx2"/>
                </a:solidFill>
              </a:rPr>
              <a:t>-I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05" t="963" r="1030" b="1581"/>
          <a:stretch/>
        </p:blipFill>
        <p:spPr bwMode="auto">
          <a:xfrm>
            <a:off x="5565301" y="1789872"/>
            <a:ext cx="3429008" cy="447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5386636" y="1700808"/>
            <a:ext cx="1745648" cy="246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 sz="160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4630188" y="898433"/>
            <a:ext cx="4364120" cy="5369739"/>
          </a:xfrm>
          <a:prstGeom prst="round2DiagRect">
            <a:avLst>
              <a:gd name="adj1" fmla="val 6838"/>
              <a:gd name="adj2" fmla="val 0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5882"/>
              </a:lnSpc>
            </a:pPr>
            <a:endParaRPr lang="de-DE" sz="1600" dirty="0"/>
          </a:p>
        </p:txBody>
      </p:sp>
      <p:sp>
        <p:nvSpPr>
          <p:cNvPr id="8" name="Diagonal liegende Ecken des Rechtecks abrunden 7"/>
          <p:cNvSpPr/>
          <p:nvPr/>
        </p:nvSpPr>
        <p:spPr bwMode="auto">
          <a:xfrm flipH="1">
            <a:off x="207878" y="898433"/>
            <a:ext cx="4364121" cy="5369739"/>
          </a:xfrm>
          <a:prstGeom prst="round2DiagRect">
            <a:avLst>
              <a:gd name="adj1" fmla="val 6838"/>
              <a:gd name="adj2" fmla="val 0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5882"/>
              </a:lnSpc>
            </a:pP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207879" y="898434"/>
            <a:ext cx="960891" cy="3534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Genova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30188" y="898434"/>
            <a:ext cx="1717508" cy="3534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5749" tIns="37874" rIns="75749" bIns="37874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Milano-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Bicocca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88377" y="1366817"/>
            <a:ext cx="3410344" cy="2743885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dirty="0" smtClean="0"/>
              <a:t>- 6x6 </a:t>
            </a:r>
            <a:r>
              <a:rPr lang="de-DE" dirty="0" err="1" smtClean="0"/>
              <a:t>arrays</a:t>
            </a:r>
            <a:r>
              <a:rPr lang="de-DE" dirty="0" smtClean="0"/>
              <a:t> of AgReO4 </a:t>
            </a:r>
            <a:r>
              <a:rPr lang="de-DE" dirty="0" err="1" smtClean="0"/>
              <a:t>crystals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 smtClean="0"/>
              <a:t>  (up</a:t>
            </a:r>
            <a:r>
              <a:rPr lang="de-DE" sz="900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8 </a:t>
            </a:r>
            <a:r>
              <a:rPr lang="de-DE" dirty="0" err="1" smtClean="0"/>
              <a:t>arrays</a:t>
            </a:r>
            <a:r>
              <a:rPr lang="de-DE" sz="800" dirty="0" smtClean="0"/>
              <a:t> </a:t>
            </a:r>
            <a:r>
              <a:rPr lang="de-DE" dirty="0" err="1" smtClean="0"/>
              <a:t>can</a:t>
            </a:r>
            <a:r>
              <a:rPr lang="de-DE" sz="800" dirty="0" smtClean="0"/>
              <a:t> </a:t>
            </a:r>
            <a:r>
              <a:rPr lang="de-DE" dirty="0" err="1" smtClean="0"/>
              <a:t>be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dirty="0" err="1" smtClean="0"/>
              <a:t>housed</a:t>
            </a:r>
            <a:r>
              <a:rPr lang="de-DE" dirty="0" smtClean="0"/>
              <a:t> in </a:t>
            </a:r>
            <a:r>
              <a:rPr lang="de-DE" dirty="0" err="1" smtClean="0"/>
              <a:t>cryostat</a:t>
            </a:r>
            <a:r>
              <a:rPr lang="de-DE" dirty="0" smtClean="0"/>
              <a:t>)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- m</a:t>
            </a:r>
            <a:r>
              <a:rPr lang="de-DE" sz="900" dirty="0" smtClean="0"/>
              <a:t> </a:t>
            </a:r>
            <a:r>
              <a:rPr lang="de-DE" dirty="0" smtClean="0"/>
              <a:t>= 0.5</a:t>
            </a:r>
            <a:r>
              <a:rPr lang="de-DE" sz="900" dirty="0" smtClean="0"/>
              <a:t> </a:t>
            </a:r>
            <a:r>
              <a:rPr lang="de-DE" dirty="0" smtClean="0"/>
              <a:t>mg</a:t>
            </a:r>
            <a:r>
              <a:rPr lang="de-DE" sz="900" dirty="0" smtClean="0"/>
              <a:t> </a:t>
            </a:r>
            <a:r>
              <a:rPr lang="de-DE" dirty="0" smtClean="0">
                <a:sym typeface="Wingdings"/>
              </a:rPr>
              <a:t></a:t>
            </a:r>
            <a:r>
              <a:rPr lang="de-DE" sz="900" dirty="0" smtClean="0"/>
              <a:t> </a:t>
            </a:r>
            <a:r>
              <a:rPr lang="de-DE" dirty="0" smtClean="0"/>
              <a:t>0.27</a:t>
            </a:r>
            <a:r>
              <a:rPr lang="de-DE" sz="900" dirty="0" smtClean="0"/>
              <a:t> </a:t>
            </a:r>
            <a:r>
              <a:rPr lang="de-DE" dirty="0" err="1" smtClean="0"/>
              <a:t>Bq</a:t>
            </a:r>
            <a:r>
              <a:rPr lang="de-DE" dirty="0" smtClean="0"/>
              <a:t>   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- </a:t>
            </a:r>
            <a:r>
              <a:rPr lang="de-DE" dirty="0" err="1" smtClean="0"/>
              <a:t>readout</a:t>
            </a:r>
            <a:r>
              <a:rPr lang="de-DE" dirty="0" smtClean="0"/>
              <a:t>:</a:t>
            </a:r>
            <a:r>
              <a:rPr lang="de-DE" sz="900" dirty="0" smtClean="0"/>
              <a:t> </a:t>
            </a:r>
            <a:r>
              <a:rPr lang="de-DE" dirty="0" smtClean="0"/>
              <a:t>Si-</a:t>
            </a:r>
            <a:r>
              <a:rPr lang="de-DE" dirty="0" err="1" smtClean="0"/>
              <a:t>implanted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 smtClean="0"/>
              <a:t>  </a:t>
            </a:r>
            <a:r>
              <a:rPr lang="de-DE" dirty="0" err="1" smtClean="0"/>
              <a:t>thermistors</a:t>
            </a:r>
            <a:endParaRPr lang="de-DE" dirty="0"/>
          </a:p>
          <a:p>
            <a:pPr>
              <a:lnSpc>
                <a:spcPts val="2568"/>
              </a:lnSpc>
            </a:pPr>
            <a:r>
              <a:rPr lang="de-DE" dirty="0" smtClean="0"/>
              <a:t>- </a:t>
            </a:r>
            <a:r>
              <a:rPr lang="de-DE" b="1" dirty="0" smtClean="0">
                <a:latin typeface="Symbol" pitchFamily="18" charset="2"/>
              </a:rPr>
              <a:t>D</a:t>
            </a:r>
            <a:r>
              <a:rPr lang="de-DE" dirty="0" smtClean="0"/>
              <a:t>E  ~ 25 eV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- </a:t>
            </a:r>
            <a:r>
              <a:rPr lang="de-DE" b="1" dirty="0" err="1" smtClean="0">
                <a:latin typeface="Symbol" pitchFamily="18" charset="2"/>
              </a:rPr>
              <a:t>t</a:t>
            </a:r>
            <a:r>
              <a:rPr lang="de-DE" b="1" baseline="-25000" dirty="0" err="1" smtClean="0"/>
              <a:t>rise</a:t>
            </a:r>
            <a:r>
              <a:rPr lang="de-DE" dirty="0" smtClean="0"/>
              <a:t> ~ 250 µs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33481" y="906701"/>
            <a:ext cx="1646976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>
                <a:solidFill>
                  <a:srgbClr val="A00078"/>
                </a:solidFill>
              </a:rPr>
              <a:t>m</a:t>
            </a:r>
            <a:r>
              <a:rPr lang="de-DE" dirty="0" smtClean="0">
                <a:solidFill>
                  <a:srgbClr val="A00078"/>
                </a:solidFill>
              </a:rPr>
              <a:t>(</a:t>
            </a:r>
            <a:r>
              <a:rPr lang="de-DE" b="1" dirty="0" smtClean="0">
                <a:solidFill>
                  <a:srgbClr val="A00078"/>
                </a:solidFill>
                <a:latin typeface="Symbol" pitchFamily="18" charset="2"/>
              </a:rPr>
              <a:t>n</a:t>
            </a:r>
            <a:r>
              <a:rPr lang="de-DE" b="1" baseline="-25000" dirty="0" smtClean="0">
                <a:solidFill>
                  <a:srgbClr val="A00078"/>
                </a:solidFill>
              </a:rPr>
              <a:t>e</a:t>
            </a:r>
            <a:r>
              <a:rPr lang="de-DE" dirty="0" smtClean="0">
                <a:solidFill>
                  <a:srgbClr val="A00078"/>
                </a:solidFill>
              </a:rPr>
              <a:t>) ~ 3-4 eV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07879" y="1364490"/>
            <a:ext cx="3679584" cy="2077035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dirty="0" smtClean="0"/>
              <a:t>- metallic Re </a:t>
            </a:r>
            <a:r>
              <a:rPr lang="de-DE" dirty="0" err="1" smtClean="0"/>
              <a:t>absorbers</a:t>
            </a:r>
            <a:r>
              <a:rPr lang="de-DE" dirty="0" smtClean="0"/>
              <a:t>, up </a:t>
            </a:r>
            <a:r>
              <a:rPr lang="de-DE" dirty="0" err="1" smtClean="0"/>
              <a:t>to</a:t>
            </a:r>
            <a:r>
              <a:rPr lang="de-DE" dirty="0" smtClean="0"/>
              <a:t> 300 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- m = (0.2-0.3) g </a:t>
            </a:r>
            <a:r>
              <a:rPr lang="de-DE" dirty="0">
                <a:sym typeface="Wingdings"/>
              </a:rPr>
              <a:t></a:t>
            </a:r>
            <a:r>
              <a:rPr lang="de-DE" sz="900" dirty="0"/>
              <a:t> </a:t>
            </a:r>
            <a:r>
              <a:rPr lang="de-DE" dirty="0" smtClean="0"/>
              <a:t>~0.25</a:t>
            </a:r>
            <a:r>
              <a:rPr lang="de-DE" sz="900" dirty="0" smtClean="0"/>
              <a:t> </a:t>
            </a:r>
            <a:r>
              <a:rPr lang="de-DE" dirty="0" err="1"/>
              <a:t>Bq</a:t>
            </a:r>
            <a:r>
              <a:rPr lang="de-DE" dirty="0"/>
              <a:t> </a:t>
            </a:r>
            <a:endParaRPr lang="de-DE" dirty="0" smtClean="0"/>
          </a:p>
          <a:p>
            <a:pPr>
              <a:lnSpc>
                <a:spcPts val="2568"/>
              </a:lnSpc>
            </a:pPr>
            <a:r>
              <a:rPr lang="de-DE" dirty="0" smtClean="0"/>
              <a:t>- TES </a:t>
            </a:r>
            <a:r>
              <a:rPr lang="de-DE" dirty="0" err="1" smtClean="0"/>
              <a:t>sensors</a:t>
            </a:r>
            <a:r>
              <a:rPr lang="de-DE" dirty="0" smtClean="0"/>
              <a:t> (</a:t>
            </a:r>
            <a:r>
              <a:rPr lang="de-DE" dirty="0" err="1" smtClean="0"/>
              <a:t>Ir</a:t>
            </a:r>
            <a:r>
              <a:rPr lang="de-DE" dirty="0" smtClean="0"/>
              <a:t>-Au bi-</a:t>
            </a:r>
            <a:r>
              <a:rPr lang="de-DE" dirty="0" err="1" smtClean="0"/>
              <a:t>layer</a:t>
            </a:r>
            <a:r>
              <a:rPr lang="de-DE" dirty="0" smtClean="0"/>
              <a:t>),</a:t>
            </a:r>
          </a:p>
          <a:p>
            <a:pPr>
              <a:lnSpc>
                <a:spcPts val="2568"/>
              </a:lnSpc>
            </a:pPr>
            <a:r>
              <a:rPr lang="de-DE" dirty="0" smtClean="0"/>
              <a:t>  </a:t>
            </a:r>
            <a:r>
              <a:rPr lang="de-DE" dirty="0" err="1" smtClean="0"/>
              <a:t>multiplexed</a:t>
            </a:r>
            <a:r>
              <a:rPr lang="de-DE" dirty="0" smtClean="0"/>
              <a:t> SQUID </a:t>
            </a:r>
            <a:r>
              <a:rPr lang="de-DE" dirty="0" err="1" smtClean="0"/>
              <a:t>read</a:t>
            </a:r>
            <a:r>
              <a:rPr lang="de-DE" dirty="0" smtClean="0"/>
              <a:t>-out</a:t>
            </a:r>
          </a:p>
          <a:p>
            <a:pPr>
              <a:lnSpc>
                <a:spcPts val="2568"/>
              </a:lnSpc>
            </a:pPr>
            <a:r>
              <a:rPr lang="de-DE" dirty="0" smtClean="0">
                <a:latin typeface="+mj-lt"/>
              </a:rPr>
              <a:t>-</a:t>
            </a:r>
            <a:r>
              <a:rPr lang="de-DE" b="1" dirty="0" smtClean="0">
                <a:latin typeface="Symbol" pitchFamily="18" charset="2"/>
              </a:rPr>
              <a:t> D</a:t>
            </a:r>
            <a:r>
              <a:rPr lang="de-DE" dirty="0" smtClean="0"/>
              <a:t>E  ~ 11 eV</a:t>
            </a:r>
            <a:endParaRPr lang="de-DE" b="1" dirty="0" smtClean="0">
              <a:latin typeface="Symbol" pitchFamily="18" charset="2"/>
            </a:endParaRPr>
          </a:p>
          <a:p>
            <a:pPr>
              <a:lnSpc>
                <a:spcPts val="2568"/>
              </a:lnSpc>
            </a:pPr>
            <a:r>
              <a:rPr lang="de-DE" dirty="0" smtClean="0">
                <a:latin typeface="+mj-lt"/>
              </a:rPr>
              <a:t>-</a:t>
            </a:r>
            <a:r>
              <a:rPr lang="de-DE" b="1" dirty="0" smtClean="0">
                <a:latin typeface="Symbol" pitchFamily="18" charset="2"/>
              </a:rPr>
              <a:t> </a:t>
            </a:r>
            <a:r>
              <a:rPr lang="de-DE" b="1" dirty="0" err="1" smtClean="0">
                <a:latin typeface="Symbol" pitchFamily="18" charset="2"/>
              </a:rPr>
              <a:t>t</a:t>
            </a:r>
            <a:r>
              <a:rPr lang="de-DE" b="1" baseline="-25000" dirty="0" err="1" smtClean="0"/>
              <a:t>rise</a:t>
            </a:r>
            <a:r>
              <a:rPr lang="de-DE" dirty="0" smtClean="0"/>
              <a:t> </a:t>
            </a:r>
            <a:r>
              <a:rPr lang="de-DE" dirty="0"/>
              <a:t>~ </a:t>
            </a:r>
            <a:r>
              <a:rPr lang="de-DE" dirty="0" smtClean="0"/>
              <a:t>160 </a:t>
            </a:r>
            <a:r>
              <a:rPr lang="de-DE" dirty="0"/>
              <a:t>µs </a:t>
            </a:r>
            <a:endParaRPr lang="de-DE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371645" y="898434"/>
            <a:ext cx="1441792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>
                <a:solidFill>
                  <a:srgbClr val="A00078"/>
                </a:solidFill>
              </a:rPr>
              <a:t>m</a:t>
            </a:r>
            <a:r>
              <a:rPr lang="de-DE" dirty="0" smtClean="0">
                <a:solidFill>
                  <a:srgbClr val="A00078"/>
                </a:solidFill>
              </a:rPr>
              <a:t>(</a:t>
            </a:r>
            <a:r>
              <a:rPr lang="de-DE" b="1" dirty="0" smtClean="0">
                <a:solidFill>
                  <a:srgbClr val="A00078"/>
                </a:solidFill>
                <a:latin typeface="Symbol" pitchFamily="18" charset="2"/>
              </a:rPr>
              <a:t>n</a:t>
            </a:r>
            <a:r>
              <a:rPr lang="de-DE" b="1" baseline="-25000" dirty="0" smtClean="0">
                <a:solidFill>
                  <a:srgbClr val="A00078"/>
                </a:solidFill>
              </a:rPr>
              <a:t>e</a:t>
            </a:r>
            <a:r>
              <a:rPr lang="de-DE" dirty="0" smtClean="0">
                <a:solidFill>
                  <a:srgbClr val="A00078"/>
                </a:solidFill>
              </a:rPr>
              <a:t>) ~ 2 eV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454376" cy="360363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19" name="Datumsplatzhalter 4"/>
          <p:cNvSpPr txBox="1">
            <a:spLocks/>
          </p:cNvSpPr>
          <p:nvPr/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23.09.2012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404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45842172"/>
              </p:ext>
            </p:extLst>
          </p:nvPr>
        </p:nvGraphicFramePr>
        <p:xfrm>
          <a:off x="276730" y="1864384"/>
          <a:ext cx="8659391" cy="798534"/>
        </p:xfrm>
        <a:graphic>
          <a:graphicData uri="http://schemas.openxmlformats.org/presentationml/2006/ole">
            <p:oleObj spid="_x0000_s349186" name="Formel" r:id="rId3" imgW="4965480" imgH="431640" progId="Equation.3">
              <p:embed/>
            </p:oleObj>
          </a:graphicData>
        </a:graphic>
      </p:graphicFrame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145455" y="92571"/>
            <a:ext cx="75661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 anchor="ctr"/>
          <a:lstStyle/>
          <a:p>
            <a:pPr defTabSz="1159905"/>
            <a:r>
              <a:rPr lang="de-DE" sz="3000" dirty="0" err="1">
                <a:solidFill>
                  <a:schemeClr val="tx2"/>
                </a:solidFill>
              </a:rPr>
              <a:t>e</a:t>
            </a:r>
            <a:r>
              <a:rPr lang="de-DE" sz="3000" dirty="0" err="1" smtClean="0">
                <a:solidFill>
                  <a:schemeClr val="tx2"/>
                </a:solidFill>
              </a:rPr>
              <a:t>lectron</a:t>
            </a:r>
            <a:r>
              <a:rPr lang="de-DE" sz="3000" dirty="0" smtClean="0">
                <a:solidFill>
                  <a:schemeClr val="tx2"/>
                </a:solidFill>
              </a:rPr>
              <a:t> </a:t>
            </a:r>
            <a:r>
              <a:rPr lang="de-DE" sz="3000" dirty="0" err="1" smtClean="0">
                <a:solidFill>
                  <a:schemeClr val="tx2"/>
                </a:solidFill>
              </a:rPr>
              <a:t>capture</a:t>
            </a:r>
            <a:r>
              <a:rPr lang="de-DE" sz="3000" dirty="0" smtClean="0">
                <a:solidFill>
                  <a:schemeClr val="tx2"/>
                </a:solidFill>
              </a:rPr>
              <a:t> &amp; </a:t>
            </a:r>
            <a:r>
              <a:rPr lang="de-DE" sz="3000" b="1" dirty="0" smtClean="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lang="de-DE" sz="3000" dirty="0" smtClean="0">
                <a:solidFill>
                  <a:schemeClr val="tx2"/>
                </a:solidFill>
              </a:rPr>
              <a:t>-</a:t>
            </a:r>
            <a:r>
              <a:rPr lang="de-DE" sz="3000" dirty="0" err="1" smtClean="0">
                <a:solidFill>
                  <a:schemeClr val="tx2"/>
                </a:solidFill>
              </a:rPr>
              <a:t>mass</a:t>
            </a:r>
            <a:endParaRPr lang="de-DE" sz="3000" dirty="0">
              <a:solidFill>
                <a:schemeClr val="tx2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49690" y="1001882"/>
            <a:ext cx="9091515" cy="74333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>
              <a:lnSpc>
                <a:spcPts val="2568"/>
              </a:lnSpc>
            </a:pPr>
            <a:r>
              <a:rPr lang="de-DE" sz="2000" dirty="0" smtClean="0">
                <a:solidFill>
                  <a:schemeClr val="accent1"/>
                </a:solidFill>
                <a:sym typeface="Wingdings"/>
              </a:rPr>
              <a:t>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electron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capture</a:t>
            </a:r>
            <a:r>
              <a:rPr lang="de-DE" sz="2000" dirty="0" smtClean="0"/>
              <a:t>: non-zero m(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e</a:t>
            </a:r>
            <a:r>
              <a:rPr lang="de-DE" sz="2000" dirty="0" smtClean="0"/>
              <a:t>) </a:t>
            </a:r>
            <a:r>
              <a:rPr lang="de-DE" sz="2000" dirty="0" err="1" smtClean="0"/>
              <a:t>value</a:t>
            </a:r>
            <a:r>
              <a:rPr lang="de-DE" sz="2000" dirty="0" smtClean="0"/>
              <a:t> </a:t>
            </a:r>
            <a:r>
              <a:rPr lang="de-DE" sz="2000" dirty="0" err="1" smtClean="0"/>
              <a:t>affects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EC de-</a:t>
            </a:r>
            <a:r>
              <a:rPr lang="de-DE" sz="2000" dirty="0" err="1" smtClean="0"/>
              <a:t>excitation</a:t>
            </a:r>
            <a:r>
              <a:rPr lang="de-DE" sz="2000" dirty="0" smtClean="0"/>
              <a:t> </a:t>
            </a:r>
            <a:r>
              <a:rPr lang="de-DE" sz="2000" dirty="0" err="1" smtClean="0"/>
              <a:t>spectrum</a:t>
            </a:r>
            <a:endParaRPr lang="de-DE" sz="2000" dirty="0" smtClean="0"/>
          </a:p>
          <a:p>
            <a:pPr>
              <a:lnSpc>
                <a:spcPts val="2568"/>
              </a:lnSpc>
            </a:pPr>
            <a:r>
              <a:rPr lang="de-DE" sz="2000" b="1" dirty="0" smtClean="0">
                <a:solidFill>
                  <a:srgbClr val="A00078"/>
                </a:solidFill>
              </a:rPr>
              <a:t>    EC of </a:t>
            </a:r>
            <a:r>
              <a:rPr lang="de-DE" sz="2000" b="1" baseline="30000" dirty="0" smtClean="0">
                <a:solidFill>
                  <a:srgbClr val="A00078"/>
                </a:solidFill>
              </a:rPr>
              <a:t>163</a:t>
            </a:r>
            <a:r>
              <a:rPr lang="de-DE" sz="2000" b="1" dirty="0" smtClean="0">
                <a:solidFill>
                  <a:srgbClr val="A00078"/>
                </a:solidFill>
              </a:rPr>
              <a:t>Ho </a:t>
            </a:r>
            <a:r>
              <a:rPr lang="de-DE" sz="2000" b="1" dirty="0" err="1" smtClean="0">
                <a:solidFill>
                  <a:srgbClr val="A00078"/>
                </a:solidFill>
              </a:rPr>
              <a:t>is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suitable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candidate</a:t>
            </a:r>
            <a:r>
              <a:rPr lang="de-DE" sz="2000" b="1" dirty="0" smtClean="0">
                <a:solidFill>
                  <a:srgbClr val="A00078"/>
                </a:solidFill>
              </a:rPr>
              <a:t>: </a:t>
            </a:r>
            <a:r>
              <a:rPr lang="de-DE" sz="2000" b="1" baseline="30000" dirty="0" smtClean="0"/>
              <a:t>163</a:t>
            </a:r>
            <a:r>
              <a:rPr lang="de-DE" sz="2000" dirty="0" smtClean="0"/>
              <a:t>Ho + e</a:t>
            </a:r>
            <a:r>
              <a:rPr lang="de-DE" sz="2600" baseline="30000" dirty="0" smtClean="0"/>
              <a:t>-</a:t>
            </a:r>
            <a:r>
              <a:rPr lang="de-DE" sz="2000" dirty="0" smtClean="0"/>
              <a:t> → 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e</a:t>
            </a:r>
            <a:r>
              <a:rPr lang="de-DE" sz="2000" dirty="0" smtClean="0"/>
              <a:t> +</a:t>
            </a:r>
            <a:r>
              <a:rPr lang="de-DE" sz="2000" b="1" baseline="30000" dirty="0" smtClean="0"/>
              <a:t> 163</a:t>
            </a:r>
            <a:r>
              <a:rPr lang="de-DE" sz="2000" dirty="0" smtClean="0"/>
              <a:t>Dy* </a:t>
            </a:r>
            <a:r>
              <a:rPr lang="de-DE" sz="2000" dirty="0"/>
              <a:t>→ </a:t>
            </a:r>
            <a:r>
              <a:rPr lang="de-DE" sz="2000" b="1" baseline="30000" dirty="0" smtClean="0"/>
              <a:t>163</a:t>
            </a:r>
            <a:r>
              <a:rPr lang="de-DE" sz="2000" dirty="0" smtClean="0"/>
              <a:t>Dy + E</a:t>
            </a:r>
            <a:r>
              <a:rPr lang="de-DE" sz="2000" b="1" baseline="-25000" dirty="0" smtClean="0"/>
              <a:t>C</a:t>
            </a:r>
            <a:endParaRPr lang="de-DE" sz="2000" b="1" baseline="-25000" dirty="0"/>
          </a:p>
        </p:txBody>
      </p:sp>
      <p:sp>
        <p:nvSpPr>
          <p:cNvPr id="12" name="Textfeld 11"/>
          <p:cNvSpPr txBox="1"/>
          <p:nvPr/>
        </p:nvSpPr>
        <p:spPr>
          <a:xfrm>
            <a:off x="610131" y="5589240"/>
            <a:ext cx="4197354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dirty="0" smtClean="0"/>
              <a:t>0             0.5             1             1.5             2              2.5</a:t>
            </a:r>
          </a:p>
        </p:txBody>
      </p:sp>
      <p:grpSp>
        <p:nvGrpSpPr>
          <p:cNvPr id="2" name="Gruppieren 20"/>
          <p:cNvGrpSpPr/>
          <p:nvPr/>
        </p:nvGrpSpPr>
        <p:grpSpPr>
          <a:xfrm>
            <a:off x="82283" y="2811789"/>
            <a:ext cx="4490798" cy="3390433"/>
            <a:chOff x="101825" y="3280421"/>
            <a:chExt cx="5557362" cy="3955505"/>
          </a:xfrm>
        </p:grpSpPr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15" y="3280422"/>
              <a:ext cx="4821172" cy="3245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4312361" y="6912760"/>
              <a:ext cx="93472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E</a:t>
              </a:r>
              <a:r>
                <a:rPr lang="de-DE" sz="1200" b="1" baseline="-25000" dirty="0" smtClean="0"/>
                <a:t>C</a:t>
              </a:r>
              <a:r>
                <a:rPr lang="de-DE" sz="1200" dirty="0" smtClean="0"/>
                <a:t> [keV]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489498" y="3280421"/>
              <a:ext cx="243441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i="1" dirty="0" err="1"/>
                <a:t>f</a:t>
              </a:r>
              <a:r>
                <a:rPr lang="de-DE" sz="1200" i="1" dirty="0" err="1" smtClean="0"/>
                <a:t>ull</a:t>
              </a:r>
              <a:r>
                <a:rPr lang="de-DE" sz="1200" i="1" dirty="0" smtClean="0"/>
                <a:t> de-</a:t>
              </a:r>
              <a:r>
                <a:rPr lang="de-DE" sz="1200" i="1" dirty="0" err="1" smtClean="0"/>
                <a:t>excitation</a:t>
              </a:r>
              <a:r>
                <a:rPr lang="de-DE" sz="1200" i="1" dirty="0" smtClean="0"/>
                <a:t> </a:t>
              </a:r>
              <a:r>
                <a:rPr lang="de-DE" sz="1200" i="1" dirty="0" err="1" smtClean="0"/>
                <a:t>spectrum</a:t>
              </a:r>
              <a:endParaRPr lang="de-DE" sz="1200" i="1" dirty="0" smtClean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4577730" y="4000500"/>
              <a:ext cx="301453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145682" y="4360540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557410" y="3928493"/>
              <a:ext cx="448717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M1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145683" y="4325408"/>
              <a:ext cx="448717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M2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1481386" y="3352428"/>
              <a:ext cx="360040" cy="30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461066" y="3352429"/>
              <a:ext cx="430863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N</a:t>
              </a:r>
              <a:r>
                <a:rPr lang="de-DE" sz="1000" dirty="0" smtClean="0"/>
                <a:t>1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-569481" y="4307049"/>
              <a:ext cx="1685397" cy="342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1/</a:t>
              </a:r>
              <a:r>
                <a:rPr lang="de-DE" sz="1200" b="1" dirty="0" smtClean="0">
                  <a:latin typeface="Symbol" pitchFamily="18" charset="2"/>
                </a:rPr>
                <a:t>l</a:t>
              </a:r>
              <a:r>
                <a:rPr lang="de-DE" sz="1200" dirty="0" smtClean="0"/>
                <a:t>  d</a:t>
              </a:r>
              <a:r>
                <a:rPr lang="de-DE" sz="1200" b="1" dirty="0" smtClean="0">
                  <a:latin typeface="Symbol" pitchFamily="18" charset="2"/>
                </a:rPr>
                <a:t>l</a:t>
              </a:r>
              <a:r>
                <a:rPr lang="de-DE" sz="1200" dirty="0" smtClean="0"/>
                <a:t>/</a:t>
              </a:r>
              <a:r>
                <a:rPr lang="de-DE" sz="1200" dirty="0" err="1" smtClean="0"/>
                <a:t>dE</a:t>
              </a:r>
              <a:r>
                <a:rPr lang="de-DE" sz="1200" b="1" baseline="-25000" dirty="0" err="1" smtClean="0"/>
                <a:t>C</a:t>
              </a:r>
              <a:r>
                <a:rPr lang="de-DE" sz="1200" dirty="0" smtClean="0"/>
                <a:t> [keV</a:t>
              </a:r>
              <a:r>
                <a:rPr lang="de-DE" sz="1200" b="1" baseline="30000" dirty="0" smtClean="0"/>
                <a:t>-1</a:t>
              </a:r>
              <a:r>
                <a:rPr lang="de-DE" sz="1200" dirty="0" smtClean="0"/>
                <a:t>]</a:t>
              </a:r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1359269" y="4097547"/>
              <a:ext cx="256867" cy="242927"/>
            </a:xfrm>
            <a:custGeom>
              <a:avLst/>
              <a:gdLst>
                <a:gd name="connsiteX0" fmla="*/ 58460 w 256867"/>
                <a:gd name="connsiteY0" fmla="*/ 25879 h 242927"/>
                <a:gd name="connsiteX1" fmla="*/ 58460 w 256867"/>
                <a:gd name="connsiteY1" fmla="*/ 25879 h 242927"/>
                <a:gd name="connsiteX2" fmla="*/ 6701 w 256867"/>
                <a:gd name="connsiteY2" fmla="*/ 120770 h 242927"/>
                <a:gd name="connsiteX3" fmla="*/ 15328 w 256867"/>
                <a:gd name="connsiteY3" fmla="*/ 215661 h 242927"/>
                <a:gd name="connsiteX4" fmla="*/ 213735 w 256867"/>
                <a:gd name="connsiteY4" fmla="*/ 224287 h 242927"/>
                <a:gd name="connsiteX5" fmla="*/ 239614 w 256867"/>
                <a:gd name="connsiteY5" fmla="*/ 241540 h 242927"/>
                <a:gd name="connsiteX6" fmla="*/ 256867 w 256867"/>
                <a:gd name="connsiteY6" fmla="*/ 189781 h 242927"/>
                <a:gd name="connsiteX7" fmla="*/ 248241 w 256867"/>
                <a:gd name="connsiteY7" fmla="*/ 103517 h 242927"/>
                <a:gd name="connsiteX8" fmla="*/ 161977 w 256867"/>
                <a:gd name="connsiteY8" fmla="*/ 0 h 242927"/>
                <a:gd name="connsiteX9" fmla="*/ 58460 w 256867"/>
                <a:gd name="connsiteY9" fmla="*/ 25879 h 2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867" h="242927">
                  <a:moveTo>
                    <a:pt x="58460" y="25879"/>
                  </a:moveTo>
                  <a:lnTo>
                    <a:pt x="58460" y="25879"/>
                  </a:lnTo>
                  <a:cubicBezTo>
                    <a:pt x="38953" y="53189"/>
                    <a:pt x="6701" y="82744"/>
                    <a:pt x="6701" y="120770"/>
                  </a:cubicBezTo>
                  <a:cubicBezTo>
                    <a:pt x="6701" y="152531"/>
                    <a:pt x="-13080" y="201457"/>
                    <a:pt x="15328" y="215661"/>
                  </a:cubicBezTo>
                  <a:cubicBezTo>
                    <a:pt x="74537" y="245266"/>
                    <a:pt x="147599" y="221412"/>
                    <a:pt x="213735" y="224287"/>
                  </a:cubicBezTo>
                  <a:cubicBezTo>
                    <a:pt x="222361" y="230038"/>
                    <a:pt x="231518" y="248017"/>
                    <a:pt x="239614" y="241540"/>
                  </a:cubicBezTo>
                  <a:cubicBezTo>
                    <a:pt x="253815" y="230179"/>
                    <a:pt x="256867" y="189781"/>
                    <a:pt x="256867" y="189781"/>
                  </a:cubicBezTo>
                  <a:cubicBezTo>
                    <a:pt x="253992" y="161026"/>
                    <a:pt x="256861" y="131100"/>
                    <a:pt x="248241" y="103517"/>
                  </a:cubicBezTo>
                  <a:cubicBezTo>
                    <a:pt x="243362" y="87905"/>
                    <a:pt x="177609" y="0"/>
                    <a:pt x="161977" y="0"/>
                  </a:cubicBezTo>
                  <a:lnTo>
                    <a:pt x="58460" y="258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265362" y="4109384"/>
              <a:ext cx="430863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N</a:t>
              </a:r>
              <a:r>
                <a:rPr lang="de-DE" sz="1000" dirty="0"/>
                <a:t>2</a:t>
              </a:r>
              <a:endParaRPr lang="de-DE" sz="1000" dirty="0" smtClean="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905322" y="3675593"/>
              <a:ext cx="165915" cy="180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787600" y="3605328"/>
              <a:ext cx="35151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O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57487" y="3424437"/>
              <a:ext cx="528145" cy="323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905"/>
                </a:lnSpc>
              </a:pPr>
              <a:r>
                <a:rPr lang="de-DE" sz="1050" dirty="0" smtClean="0"/>
                <a:t>10</a:t>
              </a:r>
              <a:r>
                <a:rPr lang="de-DE" sz="1050" b="1" baseline="30000" dirty="0" smtClean="0"/>
                <a:t>2</a:t>
              </a:r>
            </a:p>
            <a:p>
              <a:pPr algn="r">
                <a:lnSpc>
                  <a:spcPts val="1905"/>
                </a:lnSpc>
              </a:pPr>
              <a:endParaRPr lang="de-DE" sz="1050" dirty="0" smtClean="0"/>
            </a:p>
            <a:p>
              <a:pPr algn="r">
                <a:lnSpc>
                  <a:spcPts val="1905"/>
                </a:lnSpc>
              </a:pPr>
              <a:r>
                <a:rPr lang="de-DE" sz="1050" dirty="0" smtClean="0"/>
                <a:t>10</a:t>
              </a:r>
            </a:p>
            <a:p>
              <a:pPr algn="r">
                <a:lnSpc>
                  <a:spcPts val="1905"/>
                </a:lnSpc>
              </a:pPr>
              <a:endParaRPr lang="de-DE" sz="1050" dirty="0" smtClean="0"/>
            </a:p>
            <a:p>
              <a:pPr algn="r">
                <a:lnSpc>
                  <a:spcPts val="1905"/>
                </a:lnSpc>
              </a:pPr>
              <a:r>
                <a:rPr lang="de-DE" sz="1050" dirty="0" smtClean="0"/>
                <a:t>1</a:t>
              </a:r>
            </a:p>
            <a:p>
              <a:pPr algn="r">
                <a:lnSpc>
                  <a:spcPts val="1905"/>
                </a:lnSpc>
              </a:pPr>
              <a:endParaRPr lang="de-DE" sz="1050" dirty="0" smtClean="0"/>
            </a:p>
            <a:p>
              <a:pPr algn="r">
                <a:lnSpc>
                  <a:spcPts val="1905"/>
                </a:lnSpc>
              </a:pPr>
              <a:r>
                <a:rPr lang="de-DE" sz="1050" dirty="0" smtClean="0"/>
                <a:t>10</a:t>
              </a:r>
              <a:r>
                <a:rPr lang="de-DE" sz="1050" b="1" baseline="30000" dirty="0" smtClean="0"/>
                <a:t>-1</a:t>
              </a:r>
            </a:p>
            <a:p>
              <a:pPr algn="r">
                <a:lnSpc>
                  <a:spcPts val="1905"/>
                </a:lnSpc>
              </a:pPr>
              <a:endParaRPr lang="de-DE" sz="1050" dirty="0"/>
            </a:p>
            <a:p>
              <a:pPr algn="r">
                <a:lnSpc>
                  <a:spcPts val="1905"/>
                </a:lnSpc>
              </a:pPr>
              <a:r>
                <a:rPr lang="de-DE" sz="1050" dirty="0" smtClean="0"/>
                <a:t>10</a:t>
              </a:r>
              <a:r>
                <a:rPr lang="de-DE" sz="1050" b="1" baseline="30000" dirty="0" smtClean="0"/>
                <a:t>-2</a:t>
              </a:r>
            </a:p>
            <a:p>
              <a:pPr algn="r">
                <a:lnSpc>
                  <a:spcPts val="1905"/>
                </a:lnSpc>
              </a:pPr>
              <a:endParaRPr lang="de-DE" sz="1050" dirty="0"/>
            </a:p>
            <a:p>
              <a:pPr algn="r">
                <a:lnSpc>
                  <a:spcPts val="1905"/>
                </a:lnSpc>
              </a:pPr>
              <a:r>
                <a:rPr lang="de-DE" sz="1050" dirty="0" smtClean="0"/>
                <a:t>10</a:t>
              </a:r>
              <a:r>
                <a:rPr lang="de-DE" sz="1050" b="1" baseline="30000" dirty="0" smtClean="0"/>
                <a:t>-3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889200" y="3311722"/>
              <a:ext cx="4728580" cy="3214080"/>
            </a:xfrm>
            <a:prstGeom prst="rect">
              <a:avLst/>
            </a:prstGeom>
            <a:solidFill>
              <a:srgbClr val="0070C0">
                <a:alpha val="1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524309" y="2799346"/>
            <a:ext cx="4675888" cy="3479817"/>
            <a:chOff x="5598834" y="3265905"/>
            <a:chExt cx="5786413" cy="4059786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14" y="3296467"/>
              <a:ext cx="4924096" cy="3214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6298600" y="6520779"/>
              <a:ext cx="5086647" cy="341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smtClean="0"/>
                <a:t>-1.4     -1.2     -1.0     -0.8      -0.6     -0.4     -0.2        0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9690297" y="6912758"/>
              <a:ext cx="1607207" cy="412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 smtClean="0"/>
                <a:t>E</a:t>
              </a:r>
              <a:r>
                <a:rPr lang="de-DE" sz="1700" b="1" baseline="-25000" dirty="0" smtClean="0"/>
                <a:t>C</a:t>
              </a:r>
              <a:r>
                <a:rPr lang="de-DE" sz="1700" dirty="0" smtClean="0"/>
                <a:t> – Q [eV]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4396320" y="4468419"/>
              <a:ext cx="2843033" cy="438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 smtClean="0">
                  <a:solidFill>
                    <a:schemeClr val="accent1"/>
                  </a:solidFill>
                </a:rPr>
                <a:t>10</a:t>
              </a:r>
              <a:r>
                <a:rPr lang="de-DE" sz="1700" b="1" baseline="30000" dirty="0" smtClean="0">
                  <a:solidFill>
                    <a:schemeClr val="accent1"/>
                  </a:solidFill>
                </a:rPr>
                <a:t>-12</a:t>
              </a:r>
              <a:r>
                <a:rPr lang="de-DE" sz="1700" dirty="0" smtClean="0"/>
                <a:t> ∙1/</a:t>
              </a:r>
              <a:r>
                <a:rPr lang="de-DE" sz="1700" b="1" dirty="0" smtClean="0">
                  <a:latin typeface="Symbol" pitchFamily="18" charset="2"/>
                </a:rPr>
                <a:t>l</a:t>
              </a:r>
              <a:r>
                <a:rPr lang="de-DE" sz="1700" dirty="0" smtClean="0"/>
                <a:t>  d</a:t>
              </a:r>
              <a:r>
                <a:rPr lang="de-DE" sz="1700" b="1" dirty="0" smtClean="0">
                  <a:latin typeface="Symbol" pitchFamily="18" charset="2"/>
                </a:rPr>
                <a:t>l</a:t>
              </a:r>
              <a:r>
                <a:rPr lang="de-DE" sz="1700" dirty="0" smtClean="0"/>
                <a:t>/</a:t>
              </a:r>
              <a:r>
                <a:rPr lang="de-DE" sz="1700" dirty="0" err="1" smtClean="0"/>
                <a:t>dE</a:t>
              </a:r>
              <a:r>
                <a:rPr lang="de-DE" sz="1700" b="1" baseline="-25000" dirty="0" err="1" smtClean="0"/>
                <a:t>C</a:t>
              </a:r>
              <a:r>
                <a:rPr lang="de-DE" sz="1700" dirty="0" smtClean="0"/>
                <a:t> [eV</a:t>
              </a:r>
              <a:r>
                <a:rPr lang="de-DE" sz="1700" b="1" baseline="30000" dirty="0" smtClean="0"/>
                <a:t>-1</a:t>
              </a:r>
              <a:r>
                <a:rPr lang="de-DE" sz="1700" dirty="0" smtClean="0"/>
                <a:t>]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827452" y="3496446"/>
              <a:ext cx="458715" cy="268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14</a:t>
              </a:r>
            </a:p>
            <a:p>
              <a:pPr algn="r">
                <a:lnSpc>
                  <a:spcPts val="1325"/>
                </a:lnSpc>
              </a:pPr>
              <a:endParaRPr lang="de-DE" sz="1300" dirty="0" smtClean="0"/>
            </a:p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12</a:t>
              </a:r>
            </a:p>
            <a:p>
              <a:pPr algn="r">
                <a:lnSpc>
                  <a:spcPts val="1325"/>
                </a:lnSpc>
              </a:pPr>
              <a:endParaRPr lang="de-DE" sz="1300" dirty="0" smtClean="0"/>
            </a:p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10</a:t>
              </a:r>
            </a:p>
            <a:p>
              <a:pPr algn="r">
                <a:lnSpc>
                  <a:spcPts val="1325"/>
                </a:lnSpc>
              </a:pPr>
              <a:endParaRPr lang="de-DE" sz="1300" dirty="0" smtClean="0"/>
            </a:p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8</a:t>
              </a:r>
            </a:p>
            <a:p>
              <a:pPr algn="r">
                <a:lnSpc>
                  <a:spcPts val="1325"/>
                </a:lnSpc>
              </a:pPr>
              <a:endParaRPr lang="de-DE" sz="1300" dirty="0"/>
            </a:p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6</a:t>
              </a:r>
            </a:p>
            <a:p>
              <a:pPr algn="r">
                <a:lnSpc>
                  <a:spcPts val="1325"/>
                </a:lnSpc>
              </a:pPr>
              <a:endParaRPr lang="de-DE" sz="1300" dirty="0"/>
            </a:p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4</a:t>
              </a:r>
            </a:p>
            <a:p>
              <a:pPr algn="r">
                <a:lnSpc>
                  <a:spcPts val="1325"/>
                </a:lnSpc>
              </a:pPr>
              <a:endParaRPr lang="de-DE" sz="1300" dirty="0"/>
            </a:p>
            <a:p>
              <a:pPr algn="r">
                <a:lnSpc>
                  <a:spcPts val="1325"/>
                </a:lnSpc>
              </a:pPr>
              <a:r>
                <a:rPr lang="de-DE" sz="1300" dirty="0" smtClean="0"/>
                <a:t>2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669530" y="3280422"/>
              <a:ext cx="2632788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i="1" dirty="0" err="1" smtClean="0"/>
                <a:t>spectrum</a:t>
              </a:r>
              <a:r>
                <a:rPr lang="de-DE" sz="1700" i="1" dirty="0" smtClean="0"/>
                <a:t> </a:t>
              </a:r>
              <a:r>
                <a:rPr lang="de-DE" sz="1700" i="1" dirty="0" err="1" smtClean="0"/>
                <a:t>close</a:t>
              </a:r>
              <a:r>
                <a:rPr lang="de-DE" sz="1700" i="1" dirty="0" smtClean="0"/>
                <a:t> </a:t>
              </a:r>
              <a:r>
                <a:rPr lang="de-DE" sz="1700" i="1" dirty="0" err="1" smtClean="0"/>
                <a:t>to</a:t>
              </a:r>
              <a:r>
                <a:rPr lang="de-DE" sz="1700" i="1" dirty="0" smtClean="0"/>
                <a:t> Q</a:t>
              </a:r>
            </a:p>
            <a:p>
              <a:r>
                <a:rPr lang="de-DE" sz="1700" i="1" dirty="0" smtClean="0"/>
                <a:t>(</a:t>
              </a:r>
              <a:r>
                <a:rPr lang="de-DE" sz="1700" i="1" dirty="0" err="1" smtClean="0"/>
                <a:t>here</a:t>
              </a:r>
              <a:r>
                <a:rPr lang="de-DE" sz="1700" i="1" dirty="0" smtClean="0"/>
                <a:t>: Q = 2.5 keV)</a:t>
              </a:r>
            </a:p>
          </p:txBody>
        </p:sp>
        <p:cxnSp>
          <p:nvCxnSpPr>
            <p:cNvPr id="24" name="Gerade Verbindung 23"/>
            <p:cNvCxnSpPr/>
            <p:nvPr/>
          </p:nvCxnSpPr>
          <p:spPr>
            <a:xfrm flipV="1">
              <a:off x="8178130" y="4936604"/>
              <a:ext cx="634940" cy="3931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8811738" y="4504558"/>
              <a:ext cx="1736149" cy="412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/>
                <a:t>m</a:t>
              </a:r>
              <a:r>
                <a:rPr lang="de-DE" sz="1700" dirty="0" smtClean="0"/>
                <a:t>(</a:t>
              </a:r>
              <a:r>
                <a:rPr lang="de-DE" sz="1700" b="1" dirty="0" smtClean="0">
                  <a:latin typeface="Symbol" pitchFamily="18" charset="2"/>
                </a:rPr>
                <a:t>n</a:t>
              </a:r>
              <a:r>
                <a:rPr lang="de-DE" sz="1700" b="1" baseline="-25000" dirty="0" smtClean="0"/>
                <a:t>e</a:t>
              </a:r>
              <a:r>
                <a:rPr lang="de-DE" sz="1700" dirty="0" smtClean="0"/>
                <a:t>) = 0 eV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6665964" y="5872709"/>
              <a:ext cx="1962292" cy="412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>
                  <a:solidFill>
                    <a:srgbClr val="C00000"/>
                  </a:solidFill>
                </a:rPr>
                <a:t>m</a:t>
              </a:r>
              <a:r>
                <a:rPr lang="de-DE" sz="1700" dirty="0" smtClean="0">
                  <a:solidFill>
                    <a:srgbClr val="C00000"/>
                  </a:solidFill>
                </a:rPr>
                <a:t>(</a:t>
              </a:r>
              <a:r>
                <a:rPr lang="de-DE" sz="1700" b="1" dirty="0" smtClean="0">
                  <a:solidFill>
                    <a:srgbClr val="C00000"/>
                  </a:solidFill>
                  <a:latin typeface="Symbol" pitchFamily="18" charset="2"/>
                </a:rPr>
                <a:t>n</a:t>
              </a:r>
              <a:r>
                <a:rPr lang="de-DE" sz="1700" b="1" baseline="-25000" dirty="0" smtClean="0">
                  <a:solidFill>
                    <a:srgbClr val="C00000"/>
                  </a:solidFill>
                </a:rPr>
                <a:t>e</a:t>
              </a:r>
              <a:r>
                <a:rPr lang="de-DE" sz="1700" dirty="0" smtClean="0">
                  <a:solidFill>
                    <a:srgbClr val="C00000"/>
                  </a:solidFill>
                </a:rPr>
                <a:t>) = 0.5 eV</a:t>
              </a:r>
            </a:p>
          </p:txBody>
        </p:sp>
        <p:cxnSp>
          <p:nvCxnSpPr>
            <p:cNvPr id="37" name="Gerade Verbindung 36"/>
            <p:cNvCxnSpPr/>
            <p:nvPr/>
          </p:nvCxnSpPr>
          <p:spPr>
            <a:xfrm flipV="1">
              <a:off x="7399174" y="5407563"/>
              <a:ext cx="634940" cy="39313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7"/>
            <p:cNvSpPr/>
            <p:nvPr/>
          </p:nvSpPr>
          <p:spPr>
            <a:xfrm>
              <a:off x="6271200" y="3306700"/>
              <a:ext cx="4860000" cy="3204000"/>
            </a:xfrm>
            <a:prstGeom prst="rect">
              <a:avLst/>
            </a:prstGeom>
            <a:solidFill>
              <a:srgbClr val="0070C0">
                <a:alpha val="1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34"/>
          <p:cNvGrpSpPr/>
          <p:nvPr/>
        </p:nvGrpSpPr>
        <p:grpSpPr>
          <a:xfrm>
            <a:off x="1314376" y="3861048"/>
            <a:ext cx="1255472" cy="639591"/>
            <a:chOff x="1626540" y="4504556"/>
            <a:chExt cx="1553646" cy="746189"/>
          </a:xfrm>
        </p:grpSpPr>
        <p:sp>
          <p:nvSpPr>
            <p:cNvPr id="29" name="Textfeld 28"/>
            <p:cNvSpPr txBox="1"/>
            <p:nvPr/>
          </p:nvSpPr>
          <p:spPr>
            <a:xfrm>
              <a:off x="1626540" y="4504556"/>
              <a:ext cx="1553646" cy="574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300" dirty="0" smtClean="0"/>
                <a:t>Breit-Wigner</a:t>
              </a:r>
            </a:p>
            <a:p>
              <a:pPr algn="ctr"/>
              <a:r>
                <a:rPr lang="de-DE" sz="1300" dirty="0" err="1"/>
                <a:t>r</a:t>
              </a:r>
              <a:r>
                <a:rPr lang="de-DE" sz="1300" dirty="0" err="1" smtClean="0"/>
                <a:t>esonance</a:t>
              </a:r>
              <a:r>
                <a:rPr lang="de-DE" sz="1300" dirty="0" smtClean="0"/>
                <a:t> (</a:t>
              </a:r>
              <a:r>
                <a:rPr lang="de-DE" sz="1300" b="1" dirty="0" err="1" smtClean="0">
                  <a:latin typeface="Symbol" pitchFamily="18" charset="2"/>
                </a:rPr>
                <a:t>G</a:t>
              </a:r>
              <a:r>
                <a:rPr lang="de-DE" sz="1300" b="1" baseline="-25000" dirty="0" err="1" smtClean="0"/>
                <a:t>i</a:t>
              </a:r>
              <a:r>
                <a:rPr lang="de-DE" sz="1300" dirty="0" smtClean="0"/>
                <a:t>)</a:t>
              </a:r>
            </a:p>
          </p:txBody>
        </p:sp>
        <p:cxnSp>
          <p:nvCxnSpPr>
            <p:cNvPr id="34" name="Gerade Verbindung 33"/>
            <p:cNvCxnSpPr/>
            <p:nvPr/>
          </p:nvCxnSpPr>
          <p:spPr>
            <a:xfrm flipV="1">
              <a:off x="1811005" y="5089331"/>
              <a:ext cx="308872" cy="16141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ihandform 41"/>
          <p:cNvSpPr/>
          <p:nvPr/>
        </p:nvSpPr>
        <p:spPr>
          <a:xfrm rot="3120571">
            <a:off x="7949264" y="4933569"/>
            <a:ext cx="1150073" cy="618406"/>
          </a:xfrm>
          <a:custGeom>
            <a:avLst/>
            <a:gdLst>
              <a:gd name="connsiteX0" fmla="*/ 0 w 1978925"/>
              <a:gd name="connsiteY0" fmla="*/ 616424 h 616424"/>
              <a:gd name="connsiteX1" fmla="*/ 504967 w 1978925"/>
              <a:gd name="connsiteY1" fmla="*/ 84161 h 616424"/>
              <a:gd name="connsiteX2" fmla="*/ 1978925 w 1978925"/>
              <a:gd name="connsiteY2" fmla="*/ 111457 h 616424"/>
              <a:gd name="connsiteX3" fmla="*/ 1978925 w 1978925"/>
              <a:gd name="connsiteY3" fmla="*/ 111457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8925" h="616424">
                <a:moveTo>
                  <a:pt x="0" y="616424"/>
                </a:moveTo>
                <a:cubicBezTo>
                  <a:pt x="87573" y="392373"/>
                  <a:pt x="175146" y="168322"/>
                  <a:pt x="504967" y="84161"/>
                </a:cubicBezTo>
                <a:cubicBezTo>
                  <a:pt x="834788" y="0"/>
                  <a:pt x="1978925" y="111457"/>
                  <a:pt x="1978925" y="111457"/>
                </a:cubicBezTo>
                <a:lnTo>
                  <a:pt x="1978925" y="111457"/>
                </a:lnTo>
              </a:path>
            </a:pathLst>
          </a:custGeom>
          <a:ln w="25400">
            <a:solidFill>
              <a:srgbClr val="A00078"/>
            </a:solidFill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 dirty="0"/>
          </a:p>
        </p:txBody>
      </p:sp>
      <p:sp>
        <p:nvSpPr>
          <p:cNvPr id="39" name="Textfeld 38"/>
          <p:cNvSpPr txBox="1"/>
          <p:nvPr/>
        </p:nvSpPr>
        <p:spPr>
          <a:xfrm rot="20238866">
            <a:off x="7469670" y="4539287"/>
            <a:ext cx="1384084" cy="35348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Q?</a:t>
            </a:r>
          </a:p>
        </p:txBody>
      </p:sp>
      <p:sp>
        <p:nvSpPr>
          <p:cNvPr id="4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454376" cy="360363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43" name="Datumsplatzhalter 4"/>
          <p:cNvSpPr txBox="1">
            <a:spLocks/>
          </p:cNvSpPr>
          <p:nvPr/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23.09.2012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6993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2342632" y="180019"/>
            <a:ext cx="4458749" cy="4530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en-GB" sz="2400" b="1" dirty="0" smtClean="0">
                <a:latin typeface="Gill Sans"/>
                <a:cs typeface="Gill Sans"/>
              </a:rPr>
              <a:t>Measuring the Neutrino Mass</a:t>
            </a:r>
            <a:endParaRPr lang="de-DE" sz="2400" dirty="0">
              <a:latin typeface="Gill Sans"/>
              <a:cs typeface="Gill Sans"/>
            </a:endParaRPr>
          </a:p>
        </p:txBody>
      </p:sp>
      <p:grpSp>
        <p:nvGrpSpPr>
          <p:cNvPr id="3" name="Gruppierung 14"/>
          <p:cNvGrpSpPr/>
          <p:nvPr/>
        </p:nvGrpSpPr>
        <p:grpSpPr>
          <a:xfrm>
            <a:off x="990600" y="3124200"/>
            <a:ext cx="7543800" cy="2667000"/>
            <a:chOff x="457200" y="1752600"/>
            <a:chExt cx="7543800" cy="2667000"/>
          </a:xfrm>
        </p:grpSpPr>
        <p:sp>
          <p:nvSpPr>
            <p:cNvPr id="32" name="Diagonal liegende Ecken des Rechtecks abrunden 31"/>
            <p:cNvSpPr/>
            <p:nvPr/>
          </p:nvSpPr>
          <p:spPr>
            <a:xfrm>
              <a:off x="457200" y="1752600"/>
              <a:ext cx="7315200" cy="2667000"/>
            </a:xfrm>
            <a:prstGeom prst="round2DiagRect">
              <a:avLst>
                <a:gd name="adj1" fmla="val 0"/>
                <a:gd name="adj2" fmla="val 5011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85800" y="1752600"/>
              <a:ext cx="73152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indent="-180000">
                <a:buSzPct val="70000"/>
                <a:buBlip>
                  <a:blip r:embed="rId2"/>
                </a:buBlip>
              </a:pPr>
              <a:r>
                <a:rPr lang="en-US" dirty="0" smtClean="0">
                  <a:solidFill>
                    <a:schemeClr val="bg1"/>
                  </a:solidFill>
                </a:rPr>
                <a:t>source:	gaseous T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</a:p>
            <a:p>
              <a:pPr marL="180000" indent="-180000">
                <a:buSzPct val="70000"/>
                <a:buBlip>
                  <a:blip r:embed="rId2"/>
                </a:buBlip>
              </a:pPr>
              <a:r>
                <a:rPr lang="en-US" dirty="0" smtClean="0">
                  <a:solidFill>
                    <a:schemeClr val="bg1"/>
                  </a:solidFill>
                </a:rPr>
                <a:t>technique:	radio-frequency spectroscopy of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		coherent cyclotron radiation of </a:t>
              </a:r>
              <a:r>
                <a:rPr lang="en-US" dirty="0" err="1" smtClean="0">
                  <a:solidFill>
                    <a:schemeClr val="bg1"/>
                  </a:solidFill>
                </a:rPr>
                <a:t>β</a:t>
              </a:r>
              <a:r>
                <a:rPr lang="en-US" dirty="0" smtClean="0">
                  <a:solidFill>
                    <a:schemeClr val="bg1"/>
                  </a:solidFill>
                </a:rPr>
                <a:t> decay electrons</a:t>
              </a:r>
            </a:p>
            <a:p>
              <a:pPr marL="180000" indent="-180000">
                <a:buSzPct val="70000"/>
                <a:buBlip>
                  <a:blip r:embed="rId2"/>
                </a:buBlip>
              </a:pPr>
              <a:r>
                <a:rPr lang="en-US" dirty="0" smtClean="0">
                  <a:solidFill>
                    <a:schemeClr val="bg1"/>
                  </a:solidFill>
                </a:rPr>
                <a:t>more details:	</a:t>
              </a:r>
              <a:r>
                <a:rPr lang="de-DE" dirty="0" smtClean="0">
                  <a:solidFill>
                    <a:schemeClr val="bg1"/>
                  </a:solidFill>
                </a:rPr>
                <a:t>arXiv:0904.2860v1 [</a:t>
              </a:r>
              <a:r>
                <a:rPr lang="de-DE" dirty="0" err="1" smtClean="0">
                  <a:solidFill>
                    <a:schemeClr val="bg1"/>
                  </a:solidFill>
                </a:rPr>
                <a:t>nucl-ex</a:t>
              </a:r>
              <a:r>
                <a:rPr lang="de-DE" dirty="0" smtClean="0">
                  <a:solidFill>
                    <a:schemeClr val="bg1"/>
                  </a:solidFill>
                </a:rPr>
                <a:t>] </a:t>
              </a:r>
              <a:r>
                <a:rPr lang="en-US" dirty="0" smtClean="0">
                  <a:solidFill>
                    <a:schemeClr val="bg1"/>
                  </a:solidFill>
                </a:rPr>
                <a:t/>
              </a:r>
              <a:br>
                <a:rPr lang="en-US" dirty="0" smtClean="0">
                  <a:solidFill>
                    <a:schemeClr val="bg1"/>
                  </a:solidFill>
                </a:rPr>
              </a:br>
              <a:endParaRPr lang="en-US" dirty="0" smtClean="0">
                <a:solidFill>
                  <a:schemeClr val="bg1"/>
                </a:solidFill>
              </a:endParaRPr>
            </a:p>
            <a:p>
              <a:pPr marL="180000" indent="-180000">
                <a:buSzPct val="70000"/>
                <a:buBlip>
                  <a:blip r:embed="rId2"/>
                </a:buBlip>
              </a:pPr>
              <a:r>
                <a:rPr lang="en-US" dirty="0" smtClean="0">
                  <a:solidFill>
                    <a:schemeClr val="bg1"/>
                  </a:solidFill>
                </a:rPr>
                <a:t>design values:	projected energy resolution:	1 </a:t>
              </a:r>
              <a:r>
                <a:rPr lang="en-US" dirty="0" err="1" smtClean="0">
                  <a:solidFill>
                    <a:schemeClr val="bg1"/>
                  </a:solidFill>
                </a:rPr>
                <a:t>eV</a:t>
              </a:r>
              <a:r>
                <a:rPr lang="en-US" dirty="0" smtClean="0">
                  <a:solidFill>
                    <a:schemeClr val="bg1"/>
                  </a:solidFill>
                </a:rPr>
                <a:t/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		estimated sensitivity on </a:t>
              </a:r>
              <a:r>
                <a:rPr lang="en-US" dirty="0" err="1" smtClean="0">
                  <a:solidFill>
                    <a:schemeClr val="bg1"/>
                  </a:solidFill>
                </a:rPr>
                <a:t>m(ν</a:t>
              </a:r>
              <a:r>
                <a:rPr lang="en-US" baseline="-25000" dirty="0" err="1" smtClean="0">
                  <a:solidFill>
                    <a:schemeClr val="bg1"/>
                  </a:solidFill>
                </a:rPr>
                <a:t>e</a:t>
              </a:r>
              <a:r>
                <a:rPr lang="en-US" dirty="0" smtClean="0">
                  <a:solidFill>
                    <a:schemeClr val="bg1"/>
                  </a:solidFill>
                </a:rPr>
                <a:t>):	0.1 </a:t>
              </a:r>
              <a:r>
                <a:rPr lang="en-US" dirty="0" err="1" smtClean="0">
                  <a:solidFill>
                    <a:schemeClr val="bg1"/>
                  </a:solidFill>
                </a:rPr>
                <a:t>eV</a:t>
              </a:r>
              <a:r>
                <a:rPr lang="en-US" dirty="0" smtClean="0">
                  <a:solidFill>
                    <a:schemeClr val="bg1"/>
                  </a:solidFill>
                </a:rPr>
                <a:t/>
              </a:r>
              <a:br>
                <a:rPr lang="en-US" dirty="0" smtClean="0">
                  <a:solidFill>
                    <a:schemeClr val="bg1"/>
                  </a:solidFill>
                </a:rPr>
              </a:br>
              <a:endParaRPr lang="en-US" dirty="0" smtClean="0">
                <a:solidFill>
                  <a:schemeClr val="bg1"/>
                </a:solidFill>
              </a:endParaRPr>
            </a:p>
            <a:p>
              <a:pPr marL="180000" indent="-180000">
                <a:buSzPct val="70000"/>
                <a:buBlip>
                  <a:blip r:embed="rId2"/>
                </a:buBlip>
              </a:pPr>
              <a:r>
                <a:rPr lang="en-US" dirty="0" smtClean="0">
                  <a:solidFill>
                    <a:schemeClr val="bg1"/>
                  </a:solidFill>
                </a:rPr>
                <a:t>status:		preparations for a proof-of-principle experiment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228600" y="685800"/>
            <a:ext cx="4953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r>
              <a:rPr lang="en-US" b="1" baseline="30000" dirty="0" smtClean="0">
                <a:solidFill>
                  <a:schemeClr val="bg1"/>
                </a:solidFill>
              </a:rPr>
              <a:t>rd</a:t>
            </a:r>
            <a:r>
              <a:rPr lang="en-US" b="1" dirty="0" smtClean="0">
                <a:solidFill>
                  <a:schemeClr val="bg1"/>
                </a:solidFill>
              </a:rPr>
              <a:t> approach, proposed recently:	Project 8</a:t>
            </a:r>
            <a:endParaRPr lang="en-US" dirty="0"/>
          </a:p>
        </p:txBody>
      </p:sp>
      <p:pic>
        <p:nvPicPr>
          <p:cNvPr id="16" name="Bild 15" descr="P8.pd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14600" y="1066799"/>
            <a:ext cx="3886200" cy="2041389"/>
          </a:xfrm>
          <a:prstGeom prst="rect">
            <a:avLst/>
          </a:prstGeom>
        </p:spPr>
      </p:pic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251520" y="908720"/>
            <a:ext cx="8640960" cy="187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-15"/>
          <a:stretch/>
        </p:blipFill>
        <p:spPr bwMode="auto">
          <a:xfrm>
            <a:off x="2909091" y="3061628"/>
            <a:ext cx="6109091" cy="311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3466423" y="6083009"/>
            <a:ext cx="1920213" cy="185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79090" y="6017306"/>
            <a:ext cx="1731936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dirty="0" err="1"/>
              <a:t>e</a:t>
            </a:r>
            <a:r>
              <a:rPr lang="de-DE" sz="1300" dirty="0" err="1" smtClean="0"/>
              <a:t>lectron</a:t>
            </a:r>
            <a:r>
              <a:rPr lang="de-DE" sz="1300" dirty="0" smtClean="0"/>
              <a:t> </a:t>
            </a:r>
            <a:r>
              <a:rPr lang="de-DE" sz="1300" dirty="0" err="1" smtClean="0"/>
              <a:t>energy</a:t>
            </a:r>
            <a:r>
              <a:rPr lang="de-DE" sz="1300" dirty="0" smtClean="0"/>
              <a:t> [keV]</a:t>
            </a:r>
          </a:p>
        </p:txBody>
      </p:sp>
      <p:sp>
        <p:nvSpPr>
          <p:cNvPr id="19" name="Textfeld 18"/>
          <p:cNvSpPr txBox="1"/>
          <p:nvPr/>
        </p:nvSpPr>
        <p:spPr>
          <a:xfrm rot="16200000">
            <a:off x="1839519" y="3892537"/>
            <a:ext cx="1731936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dirty="0" err="1"/>
              <a:t>e</a:t>
            </a:r>
            <a:r>
              <a:rPr lang="de-DE" sz="1300" dirty="0" err="1" smtClean="0"/>
              <a:t>lectron</a:t>
            </a:r>
            <a:r>
              <a:rPr lang="de-DE" sz="1300" dirty="0" smtClean="0"/>
              <a:t> </a:t>
            </a:r>
            <a:r>
              <a:rPr lang="de-DE" sz="1300" dirty="0" err="1" smtClean="0"/>
              <a:t>energy</a:t>
            </a:r>
            <a:r>
              <a:rPr lang="de-DE" sz="1300" dirty="0" smtClean="0"/>
              <a:t> [keV]</a:t>
            </a:r>
          </a:p>
        </p:txBody>
      </p:sp>
      <p:sp>
        <p:nvSpPr>
          <p:cNvPr id="5" name="Rechteck 4"/>
          <p:cNvSpPr/>
          <p:nvPr/>
        </p:nvSpPr>
        <p:spPr>
          <a:xfrm>
            <a:off x="5561201" y="3552443"/>
            <a:ext cx="174565" cy="707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 rot="16200000">
            <a:off x="5288264" y="3792160"/>
            <a:ext cx="720441" cy="276542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300" dirty="0"/>
              <a:t>r</a:t>
            </a:r>
            <a:r>
              <a:rPr lang="de-DE" sz="1300" dirty="0" smtClean="0"/>
              <a:t>el. rate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400107" y="3068960"/>
            <a:ext cx="2307413" cy="630486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dirty="0" err="1"/>
              <a:t>o</a:t>
            </a:r>
            <a:r>
              <a:rPr lang="de-DE" dirty="0" err="1" smtClean="0"/>
              <a:t>nly</a:t>
            </a:r>
            <a:r>
              <a:rPr lang="de-DE" dirty="0" smtClean="0"/>
              <a:t> 2 ∙10</a:t>
            </a:r>
            <a:r>
              <a:rPr lang="de-DE" b="1" baseline="30000" dirty="0" smtClean="0"/>
              <a:t>-13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baseline="30000" dirty="0" smtClean="0"/>
              <a:t>3</a:t>
            </a:r>
            <a:r>
              <a:rPr lang="de-DE" dirty="0" smtClean="0"/>
              <a:t>H</a:t>
            </a:r>
          </a:p>
          <a:p>
            <a:r>
              <a:rPr lang="de-DE" dirty="0" smtClean="0">
                <a:latin typeface="Symbol" pitchFamily="18" charset="2"/>
              </a:rPr>
              <a:t>b</a:t>
            </a:r>
            <a:r>
              <a:rPr lang="de-DE" dirty="0" smtClean="0"/>
              <a:t>-</a:t>
            </a:r>
            <a:r>
              <a:rPr lang="de-DE" dirty="0" err="1" smtClean="0"/>
              <a:t>decays</a:t>
            </a:r>
            <a:r>
              <a:rPr lang="de-DE" dirty="0" smtClean="0"/>
              <a:t> in last 1 eV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22418" y="3058673"/>
            <a:ext cx="1988416" cy="112292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1700" dirty="0" err="1" smtClean="0"/>
              <a:t>which</a:t>
            </a:r>
            <a:r>
              <a:rPr lang="de-DE" sz="1700" dirty="0" smtClean="0"/>
              <a:t> isotope</a:t>
            </a:r>
          </a:p>
          <a:p>
            <a:pPr algn="ctr"/>
            <a:r>
              <a:rPr lang="de-DE" sz="1700" dirty="0" err="1"/>
              <a:t>y</a:t>
            </a:r>
            <a:r>
              <a:rPr lang="de-DE" sz="1700" dirty="0" err="1" smtClean="0"/>
              <a:t>ields</a:t>
            </a:r>
            <a:r>
              <a:rPr lang="de-DE" sz="1700" dirty="0" smtClean="0"/>
              <a:t> </a:t>
            </a:r>
            <a:r>
              <a:rPr lang="de-DE" sz="1700" dirty="0" err="1" smtClean="0"/>
              <a:t>the</a:t>
            </a:r>
            <a:r>
              <a:rPr lang="de-DE" sz="1700" dirty="0" smtClean="0"/>
              <a:t> </a:t>
            </a:r>
            <a:r>
              <a:rPr lang="de-DE" sz="1700" dirty="0" err="1" smtClean="0"/>
              <a:t>highest</a:t>
            </a:r>
            <a:endParaRPr lang="de-DE" sz="1700" dirty="0" smtClean="0"/>
          </a:p>
          <a:p>
            <a:pPr algn="ctr"/>
            <a:r>
              <a:rPr lang="de-DE" sz="1700" dirty="0" smtClean="0">
                <a:latin typeface="Symbol" pitchFamily="18" charset="2"/>
              </a:rPr>
              <a:t>b</a:t>
            </a:r>
            <a:r>
              <a:rPr lang="de-DE" sz="1700" dirty="0" smtClean="0"/>
              <a:t>-</a:t>
            </a:r>
            <a:r>
              <a:rPr lang="de-DE" sz="1700" dirty="0" err="1" smtClean="0"/>
              <a:t>intensity</a:t>
            </a:r>
            <a:r>
              <a:rPr lang="de-DE" sz="1700" dirty="0" smtClean="0"/>
              <a:t> &amp;</a:t>
            </a:r>
          </a:p>
          <a:p>
            <a:pPr algn="ctr"/>
            <a:r>
              <a:rPr lang="de-DE" sz="1700" b="1" dirty="0">
                <a:latin typeface="Symbol" pitchFamily="18" charset="2"/>
              </a:rPr>
              <a:t>n</a:t>
            </a:r>
            <a:r>
              <a:rPr lang="de-DE" sz="1700" dirty="0" smtClean="0"/>
              <a:t>-</a:t>
            </a:r>
            <a:r>
              <a:rPr lang="de-DE" sz="1700" dirty="0" err="1" smtClean="0"/>
              <a:t>mass</a:t>
            </a:r>
            <a:r>
              <a:rPr lang="de-DE" sz="1700" dirty="0" smtClean="0"/>
              <a:t> </a:t>
            </a:r>
            <a:r>
              <a:rPr lang="de-DE" sz="1700" dirty="0" err="1" smtClean="0"/>
              <a:t>sensitivity</a:t>
            </a:r>
            <a:r>
              <a:rPr lang="de-DE" sz="1700" dirty="0" smtClean="0"/>
              <a:t>?</a:t>
            </a:r>
            <a:endParaRPr lang="de-DE" sz="1700" dirty="0"/>
          </a:p>
        </p:txBody>
      </p:sp>
      <p:pic>
        <p:nvPicPr>
          <p:cNvPr id="30" name="Picture 4" descr="F:\300px-KNC_wallchartfin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246" y="4389350"/>
            <a:ext cx="1914586" cy="1347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Freihandform 30"/>
          <p:cNvSpPr/>
          <p:nvPr/>
        </p:nvSpPr>
        <p:spPr>
          <a:xfrm rot="7694943">
            <a:off x="7283449" y="4199272"/>
            <a:ext cx="1558357" cy="618406"/>
          </a:xfrm>
          <a:custGeom>
            <a:avLst/>
            <a:gdLst>
              <a:gd name="connsiteX0" fmla="*/ 0 w 1978925"/>
              <a:gd name="connsiteY0" fmla="*/ 616424 h 616424"/>
              <a:gd name="connsiteX1" fmla="*/ 504967 w 1978925"/>
              <a:gd name="connsiteY1" fmla="*/ 84161 h 616424"/>
              <a:gd name="connsiteX2" fmla="*/ 1978925 w 1978925"/>
              <a:gd name="connsiteY2" fmla="*/ 111457 h 616424"/>
              <a:gd name="connsiteX3" fmla="*/ 1978925 w 1978925"/>
              <a:gd name="connsiteY3" fmla="*/ 111457 h 6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8925" h="616424">
                <a:moveTo>
                  <a:pt x="0" y="616424"/>
                </a:moveTo>
                <a:cubicBezTo>
                  <a:pt x="87573" y="392373"/>
                  <a:pt x="175146" y="168322"/>
                  <a:pt x="504967" y="84161"/>
                </a:cubicBezTo>
                <a:cubicBezTo>
                  <a:pt x="834788" y="0"/>
                  <a:pt x="1978925" y="111457"/>
                  <a:pt x="1978925" y="111457"/>
                </a:cubicBezTo>
                <a:lnTo>
                  <a:pt x="1978925" y="111457"/>
                </a:lnTo>
              </a:path>
            </a:pathLst>
          </a:custGeom>
          <a:ln w="25400">
            <a:solidFill>
              <a:srgbClr val="A00078"/>
            </a:solidFill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 dirty="0"/>
          </a:p>
        </p:txBody>
      </p:sp>
      <p:pic>
        <p:nvPicPr>
          <p:cNvPr id="16" name="Bild 14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6684" y="4748429"/>
            <a:ext cx="694852" cy="552779"/>
          </a:xfrm>
          <a:prstGeom prst="rect">
            <a:avLst/>
          </a:prstGeom>
        </p:spPr>
      </p:pic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02410317"/>
              </p:ext>
            </p:extLst>
          </p:nvPr>
        </p:nvGraphicFramePr>
        <p:xfrm>
          <a:off x="476250" y="1885950"/>
          <a:ext cx="8178800" cy="741363"/>
        </p:xfrm>
        <a:graphic>
          <a:graphicData uri="http://schemas.openxmlformats.org/presentationml/2006/ole">
            <p:oleObj spid="_x0000_s275459" name="Formel" r:id="rId6" imgW="4609800" imgH="393480" progId="Equation.3">
              <p:embed/>
            </p:oleObj>
          </a:graphicData>
        </a:graphic>
      </p:graphicFrame>
      <p:sp>
        <p:nvSpPr>
          <p:cNvPr id="24" name="Textfeld 23"/>
          <p:cNvSpPr txBox="1"/>
          <p:nvPr/>
        </p:nvSpPr>
        <p:spPr>
          <a:xfrm>
            <a:off x="251520" y="885463"/>
            <a:ext cx="8737059" cy="74333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>
              <a:lnSpc>
                <a:spcPts val="2568"/>
              </a:lnSpc>
            </a:pPr>
            <a:r>
              <a:rPr lang="de-DE" sz="2000" dirty="0" smtClean="0">
                <a:latin typeface="Symbol" pitchFamily="18" charset="2"/>
              </a:rPr>
              <a:t>b</a:t>
            </a:r>
            <a:r>
              <a:rPr lang="de-DE" sz="2000" dirty="0" smtClean="0"/>
              <a:t>-</a:t>
            </a:r>
            <a:r>
              <a:rPr lang="de-DE" sz="2000" dirty="0" err="1" smtClean="0"/>
              <a:t>decay</a:t>
            </a:r>
            <a:r>
              <a:rPr lang="de-DE" sz="2000" dirty="0" smtClean="0"/>
              <a:t> </a:t>
            </a:r>
            <a:r>
              <a:rPr lang="de-DE" sz="2000" dirty="0" err="1" smtClean="0"/>
              <a:t>kinematics</a:t>
            </a:r>
            <a:r>
              <a:rPr lang="de-DE" sz="2000" dirty="0" smtClean="0"/>
              <a:t> </a:t>
            </a:r>
            <a:r>
              <a:rPr lang="de-DE" sz="2000" dirty="0" err="1" smtClean="0"/>
              <a:t>close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endpoint</a:t>
            </a:r>
            <a:r>
              <a:rPr lang="de-DE" sz="2000" dirty="0" smtClean="0"/>
              <a:t> E</a:t>
            </a:r>
            <a:r>
              <a:rPr lang="de-DE" sz="2000" b="1" baseline="-25000" dirty="0" smtClean="0"/>
              <a:t>0</a:t>
            </a:r>
            <a:r>
              <a:rPr lang="de-DE" sz="2000" dirty="0" smtClean="0"/>
              <a:t>: model </a:t>
            </a:r>
            <a:r>
              <a:rPr lang="de-DE" sz="2000" dirty="0" err="1" smtClean="0"/>
              <a:t>independent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measurement</a:t>
            </a:r>
            <a:r>
              <a:rPr lang="de-DE" sz="2000" dirty="0" smtClean="0"/>
              <a:t> </a:t>
            </a:r>
          </a:p>
          <a:p>
            <a:pPr algn="ctr">
              <a:lnSpc>
                <a:spcPts val="2568"/>
              </a:lnSpc>
            </a:pPr>
            <a:r>
              <a:rPr lang="de-DE" sz="2000" dirty="0" err="1" smtClean="0"/>
              <a:t>of</a:t>
            </a:r>
            <a:r>
              <a:rPr lang="de-DE" sz="2000" dirty="0" smtClean="0"/>
              <a:t> m(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e</a:t>
            </a:r>
            <a:r>
              <a:rPr lang="de-DE" sz="2000" dirty="0" smtClean="0"/>
              <a:t>),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solely</a:t>
            </a:r>
            <a:r>
              <a:rPr lang="de-DE" sz="2000" dirty="0" smtClean="0"/>
              <a:t> on </a:t>
            </a:r>
            <a:r>
              <a:rPr lang="de-DE" sz="2000" b="1" dirty="0" err="1" smtClean="0">
                <a:solidFill>
                  <a:srgbClr val="A00078"/>
                </a:solidFill>
              </a:rPr>
              <a:t>kinematic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parameters</a:t>
            </a:r>
            <a:r>
              <a:rPr lang="de-DE" sz="2000" b="1" dirty="0" smtClean="0">
                <a:solidFill>
                  <a:srgbClr val="A00078"/>
                </a:solidFill>
              </a:rPr>
              <a:t> &amp; </a:t>
            </a:r>
            <a:r>
              <a:rPr lang="de-DE" sz="2000" b="1" dirty="0" err="1" smtClean="0">
                <a:solidFill>
                  <a:srgbClr val="A00078"/>
                </a:solidFill>
              </a:rPr>
              <a:t>energy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conservation</a:t>
            </a:r>
            <a:endParaRPr lang="de-DE" sz="2000" b="1" dirty="0">
              <a:solidFill>
                <a:srgbClr val="A00078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7272808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decay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– Fermi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theory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neutrino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mass</a:t>
            </a:r>
            <a:endParaRPr lang="de-DE" sz="28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28" name="Datumsplatzhalter 36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598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4038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Project 8 collaboration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Cyclotron radiation from T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first prototype at UW, Seattle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3528" y="1340768"/>
            <a:ext cx="5724128" cy="3083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53511" y="3573016"/>
            <a:ext cx="3982985" cy="27030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5576" y="4941168"/>
            <a:ext cx="3479800" cy="863600"/>
          </a:xfrm>
          <a:prstGeom prst="rect">
            <a:avLst/>
          </a:prstGeom>
        </p:spPr>
      </p:pic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29400" y="228600"/>
            <a:ext cx="22955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0813"/>
            <a:ext cx="7415213" cy="581025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</a:rPr>
              <a:t>History of </a:t>
            </a:r>
            <a:r>
              <a:rPr lang="en-US" sz="2800" baseline="30000">
                <a:solidFill>
                  <a:schemeClr val="tx1"/>
                </a:solidFill>
              </a:rPr>
              <a:t>3</a:t>
            </a:r>
            <a:r>
              <a:rPr lang="en-US" sz="2800">
                <a:solidFill>
                  <a:schemeClr val="tx1"/>
                </a:solidFill>
              </a:rPr>
              <a:t>H </a:t>
            </a:r>
            <a:r>
              <a:rPr lang="en-US" sz="2800">
                <a:solidFill>
                  <a:schemeClr val="tx1"/>
                </a:solidFill>
                <a:sym typeface="Symbol" pitchFamily="18" charset="2"/>
              </a:rPr>
              <a:t>-decay experiments</a:t>
            </a:r>
            <a:endParaRPr lang="de-DE" sz="28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5233988" y="3584575"/>
            <a:ext cx="3611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Mainz &amp;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Troitsk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have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reached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</a:p>
          <a:p>
            <a:pPr algn="ctr"/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the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limit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of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their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sensitivity</a:t>
            </a:r>
            <a:endParaRPr lang="de-DE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5143500" y="4737100"/>
            <a:ext cx="37941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both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experiments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are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used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now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</a:p>
          <a:p>
            <a:pPr algn="ctr"/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to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conduct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systematic</a:t>
            </a:r>
            <a:r>
              <a:rPr lang="de-DE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studies</a:t>
            </a:r>
            <a:endParaRPr lang="de-DE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Helvetica" pitchFamily="34" charset="0"/>
              <a:cs typeface="Helvetica" pitchFamily="34" charset="0"/>
            </a:endParaRPr>
          </a:p>
          <a:p>
            <a:pPr algn="ctr"/>
            <a:r>
              <a:rPr lang="de-DE" sz="2000" i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for</a:t>
            </a:r>
            <a:r>
              <a:rPr lang="de-DE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the</a:t>
            </a:r>
            <a:r>
              <a:rPr lang="de-DE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next</a:t>
            </a:r>
            <a:r>
              <a:rPr lang="de-DE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 </a:t>
            </a:r>
            <a:r>
              <a:rPr lang="de-DE" sz="2000" i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generation</a:t>
            </a:r>
            <a:r>
              <a:rPr lang="de-DE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elvetica" pitchFamily="34" charset="0"/>
                <a:cs typeface="Helvetica" pitchFamily="34" charset="0"/>
              </a:rPr>
              <a:t>:</a:t>
            </a:r>
            <a:endParaRPr lang="de-DE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Helvetica" pitchFamily="34" charset="0"/>
              <a:cs typeface="Helvetica" pitchFamily="34" charset="0"/>
            </a:endParaRPr>
          </a:p>
        </p:txBody>
      </p:sp>
      <p:sp>
        <p:nvSpPr>
          <p:cNvPr id="105486" name="AutoShape 14"/>
          <p:cNvSpPr>
            <a:spLocks noChangeArrowheads="1"/>
          </p:cNvSpPr>
          <p:nvPr/>
        </p:nvSpPr>
        <p:spPr bwMode="auto">
          <a:xfrm>
            <a:off x="6853238" y="4352925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4F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52400" y="1201738"/>
            <a:ext cx="8597900" cy="4741862"/>
            <a:chOff x="96" y="757"/>
            <a:chExt cx="5416" cy="2987"/>
          </a:xfrm>
        </p:grpSpPr>
        <p:pic>
          <p:nvPicPr>
            <p:cNvPr id="105478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96" y="757"/>
              <a:ext cx="2732" cy="2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942" y="1957"/>
              <a:ext cx="720" cy="624"/>
              <a:chOff x="3360" y="2208"/>
              <a:chExt cx="720" cy="624"/>
            </a:xfrm>
          </p:grpSpPr>
          <p:sp>
            <p:nvSpPr>
              <p:cNvPr id="105481" name="Oval 9"/>
              <p:cNvSpPr>
                <a:spLocks noChangeArrowheads="1"/>
              </p:cNvSpPr>
              <p:nvPr/>
            </p:nvSpPr>
            <p:spPr bwMode="auto">
              <a:xfrm>
                <a:off x="3408" y="2640"/>
                <a:ext cx="672" cy="192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82" name="Oval 10"/>
              <p:cNvSpPr>
                <a:spLocks noChangeArrowheads="1"/>
              </p:cNvSpPr>
              <p:nvPr/>
            </p:nvSpPr>
            <p:spPr bwMode="auto">
              <a:xfrm>
                <a:off x="3360" y="2208"/>
                <a:ext cx="576" cy="192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05490" name="Object 18"/>
            <p:cNvGraphicFramePr>
              <a:graphicFrameLocks noChangeAspect="1"/>
            </p:cNvGraphicFramePr>
            <p:nvPr/>
          </p:nvGraphicFramePr>
          <p:xfrm>
            <a:off x="3473" y="1660"/>
            <a:ext cx="2013" cy="532"/>
          </p:xfrm>
          <a:graphic>
            <a:graphicData uri="http://schemas.openxmlformats.org/presentationml/2006/ole">
              <p:oleObj spid="_x0000_s137218" name="Formel" r:id="rId4" imgW="1828800" imgH="482400" progId="Equation.3">
                <p:embed/>
              </p:oleObj>
            </a:graphicData>
          </a:graphic>
        </p:graphicFrame>
        <p:sp>
          <p:nvSpPr>
            <p:cNvPr id="105492" name="Line 20"/>
            <p:cNvSpPr>
              <a:spLocks noChangeShapeType="1"/>
            </p:cNvSpPr>
            <p:nvPr/>
          </p:nvSpPr>
          <p:spPr bwMode="auto">
            <a:xfrm flipH="1">
              <a:off x="2662" y="2115"/>
              <a:ext cx="762" cy="368"/>
            </a:xfrm>
            <a:prstGeom prst="line">
              <a:avLst/>
            </a:prstGeom>
            <a:noFill/>
            <a:ln w="12700">
              <a:solidFill>
                <a:srgbClr val="FF02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4" name="AutoShape 22"/>
            <p:cNvSpPr>
              <a:spLocks noChangeArrowheads="1"/>
            </p:cNvSpPr>
            <p:nvPr/>
          </p:nvSpPr>
          <p:spPr bwMode="auto">
            <a:xfrm>
              <a:off x="3425" y="899"/>
              <a:ext cx="2087" cy="535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FF02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5" name="Line 23"/>
            <p:cNvSpPr>
              <a:spLocks noChangeShapeType="1"/>
            </p:cNvSpPr>
            <p:nvPr/>
          </p:nvSpPr>
          <p:spPr bwMode="auto">
            <a:xfrm flipH="1">
              <a:off x="2496" y="1389"/>
              <a:ext cx="928" cy="675"/>
            </a:xfrm>
            <a:prstGeom prst="line">
              <a:avLst/>
            </a:prstGeom>
            <a:noFill/>
            <a:ln w="12700">
              <a:solidFill>
                <a:srgbClr val="FF02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5497" name="Object 25"/>
            <p:cNvGraphicFramePr>
              <a:graphicFrameLocks noChangeAspect="1"/>
            </p:cNvGraphicFramePr>
            <p:nvPr/>
          </p:nvGraphicFramePr>
          <p:xfrm>
            <a:off x="3470" y="890"/>
            <a:ext cx="2020" cy="533"/>
          </p:xfrm>
          <a:graphic>
            <a:graphicData uri="http://schemas.openxmlformats.org/presentationml/2006/ole">
              <p:oleObj spid="_x0000_s137219" name="Formel" r:id="rId5" imgW="1828800" imgH="482400" progId="Equation.3">
                <p:embed/>
              </p:oleObj>
            </a:graphicData>
          </a:graphic>
        </p:graphicFrame>
        <p:sp>
          <p:nvSpPr>
            <p:cNvPr id="105499" name="AutoShape 27"/>
            <p:cNvSpPr>
              <a:spLocks noChangeArrowheads="1"/>
            </p:cNvSpPr>
            <p:nvPr/>
          </p:nvSpPr>
          <p:spPr bwMode="auto">
            <a:xfrm>
              <a:off x="3424" y="1670"/>
              <a:ext cx="2087" cy="535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FF02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03" name="Text Box 31"/>
          <p:cNvSpPr txBox="1">
            <a:spLocks noChangeArrowheads="1"/>
          </p:cNvSpPr>
          <p:nvPr/>
        </p:nvSpPr>
        <p:spPr bwMode="auto">
          <a:xfrm>
            <a:off x="6097588" y="5695950"/>
            <a:ext cx="191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KATRIN</a:t>
            </a:r>
          </a:p>
        </p:txBody>
      </p:sp>
      <p:sp>
        <p:nvSpPr>
          <p:cNvPr id="105504" name="Text Box 32"/>
          <p:cNvSpPr txBox="1">
            <a:spLocks noChangeArrowheads="1"/>
          </p:cNvSpPr>
          <p:nvPr/>
        </p:nvSpPr>
        <p:spPr bwMode="auto">
          <a:xfrm>
            <a:off x="2725738" y="4857750"/>
            <a:ext cx="1649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MAC-E-filter</a:t>
            </a: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5" grpId="0"/>
      <p:bldP spid="105486" grpId="0" animBg="1"/>
      <p:bldP spid="10550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44" y="857232"/>
            <a:ext cx="8675687" cy="14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 preferRelativeResize="0">
            <a:picLocks noChangeArrowheads="1"/>
          </p:cNvPicPr>
          <p:nvPr/>
        </p:nvPicPr>
        <p:blipFill>
          <a:blip r:embed="rId3" cstate="print"/>
          <a:srcRect l="7177"/>
          <a:stretch>
            <a:fillRect/>
          </a:stretch>
        </p:blipFill>
        <p:spPr bwMode="auto">
          <a:xfrm>
            <a:off x="1022251" y="2326816"/>
            <a:ext cx="7844263" cy="222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464" y="4608538"/>
            <a:ext cx="7767863" cy="10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992884" y="5704839"/>
            <a:ext cx="78836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625077" y="5623291"/>
            <a:ext cx="0" cy="71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992884" y="4423039"/>
            <a:ext cx="0" cy="1265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1395609" y="5694606"/>
            <a:ext cx="7456259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eaLnBrk="0" hangingPunct="0"/>
            <a:r>
              <a:rPr lang="de-DE" sz="1600" dirty="0"/>
              <a:t>-40                   -30                   -20                   -10                      0                   +10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2960667" y="5623291"/>
            <a:ext cx="0" cy="71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267231" y="5623291"/>
            <a:ext cx="0" cy="71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6910418" y="5623291"/>
            <a:ext cx="0" cy="71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8245431" y="5623291"/>
            <a:ext cx="0" cy="71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7" name="Textfeld 17"/>
          <p:cNvSpPr txBox="1">
            <a:spLocks noChangeArrowheads="1"/>
          </p:cNvSpPr>
          <p:nvPr/>
        </p:nvSpPr>
        <p:spPr bwMode="auto">
          <a:xfrm>
            <a:off x="3486422" y="6033666"/>
            <a:ext cx="3209905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eaLnBrk="0" hangingPunct="0"/>
            <a:r>
              <a:rPr lang="de-DE" sz="1600" dirty="0"/>
              <a:t>distance from analysing plane [m]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5400000">
            <a:off x="1028602" y="5597655"/>
            <a:ext cx="0" cy="71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19" name="Rechteck 18"/>
          <p:cNvSpPr/>
          <p:nvPr/>
        </p:nvSpPr>
        <p:spPr bwMode="auto">
          <a:xfrm>
            <a:off x="746607" y="4439947"/>
            <a:ext cx="142394" cy="107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anchor="ctr"/>
          <a:lstStyle/>
          <a:p>
            <a:pPr algn="ctr" eaLnBrk="0" hangingPunct="0">
              <a:defRPr/>
            </a:pPr>
            <a:endParaRPr lang="de-DE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rot="5400000">
            <a:off x="1028602" y="5046561"/>
            <a:ext cx="0" cy="71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5400000">
            <a:off x="1028602" y="4524681"/>
            <a:ext cx="0" cy="71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2" name="Textfeld 29"/>
          <p:cNvSpPr txBox="1">
            <a:spLocks noChangeArrowheads="1"/>
          </p:cNvSpPr>
          <p:nvPr/>
        </p:nvSpPr>
        <p:spPr bwMode="auto">
          <a:xfrm rot="16200000">
            <a:off x="-348636" y="4791746"/>
            <a:ext cx="137088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eaLnBrk="0" hangingPunct="0"/>
            <a:r>
              <a:rPr lang="de-DE" sz="1600" dirty="0" smtClean="0"/>
              <a:t>potential [kV]</a:t>
            </a:r>
            <a:endParaRPr lang="de-DE" sz="1600" dirty="0"/>
          </a:p>
        </p:txBody>
      </p:sp>
      <p:sp>
        <p:nvSpPr>
          <p:cNvPr id="23" name="Textfeld 23"/>
          <p:cNvSpPr txBox="1">
            <a:spLocks noChangeArrowheads="1"/>
          </p:cNvSpPr>
          <p:nvPr/>
        </p:nvSpPr>
        <p:spPr bwMode="auto">
          <a:xfrm>
            <a:off x="485562" y="4414512"/>
            <a:ext cx="449597" cy="161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algn="r" eaLnBrk="0" hangingPunct="0">
              <a:lnSpc>
                <a:spcPts val="1988"/>
              </a:lnSpc>
            </a:pPr>
            <a:r>
              <a:rPr lang="de-DE" sz="1600" dirty="0" smtClean="0"/>
              <a:t>-20</a:t>
            </a:r>
            <a:endParaRPr lang="de-DE" sz="1600" dirty="0"/>
          </a:p>
          <a:p>
            <a:pPr algn="r" eaLnBrk="0" hangingPunct="0">
              <a:lnSpc>
                <a:spcPts val="1988"/>
              </a:lnSpc>
            </a:pPr>
            <a:endParaRPr lang="de-DE" sz="1600" dirty="0"/>
          </a:p>
          <a:p>
            <a:pPr algn="r" eaLnBrk="0" hangingPunct="0">
              <a:lnSpc>
                <a:spcPts val="1988"/>
              </a:lnSpc>
            </a:pPr>
            <a:r>
              <a:rPr lang="de-DE" sz="1600" dirty="0" smtClean="0"/>
              <a:t>-10</a:t>
            </a:r>
            <a:endParaRPr lang="de-DE" sz="1600" dirty="0"/>
          </a:p>
          <a:p>
            <a:pPr algn="r" eaLnBrk="0" hangingPunct="0">
              <a:lnSpc>
                <a:spcPts val="1988"/>
              </a:lnSpc>
            </a:pPr>
            <a:endParaRPr lang="de-DE" sz="1600" dirty="0"/>
          </a:p>
          <a:p>
            <a:pPr algn="r" eaLnBrk="0" hangingPunct="0">
              <a:lnSpc>
                <a:spcPts val="1988"/>
              </a:lnSpc>
            </a:pPr>
            <a:r>
              <a:rPr lang="de-DE" sz="1600" dirty="0"/>
              <a:t>0</a:t>
            </a:r>
          </a:p>
          <a:p>
            <a:pPr algn="r" eaLnBrk="0" hangingPunct="0">
              <a:lnSpc>
                <a:spcPts val="1988"/>
              </a:lnSpc>
            </a:pPr>
            <a:endParaRPr lang="de-DE" sz="1600" dirty="0"/>
          </a:p>
        </p:txBody>
      </p:sp>
      <p:sp>
        <p:nvSpPr>
          <p:cNvPr id="24" name="Textfeld 25"/>
          <p:cNvSpPr txBox="1">
            <a:spLocks noChangeArrowheads="1"/>
          </p:cNvSpPr>
          <p:nvPr/>
        </p:nvSpPr>
        <p:spPr bwMode="auto">
          <a:xfrm>
            <a:off x="1339250" y="1898186"/>
            <a:ext cx="1308743" cy="3073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75749" tIns="37874" rIns="75749" bIns="37874">
            <a:spAutoFit/>
          </a:bodyPr>
          <a:lstStyle/>
          <a:p>
            <a:pPr eaLnBrk="0" hangingPunct="0"/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tritium source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rot="5400000">
            <a:off x="1014893" y="3564122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rot="5400000">
            <a:off x="1014893" y="3081190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rot="5400000">
            <a:off x="1014893" y="2605990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504186" y="2449279"/>
            <a:ext cx="500829" cy="1692315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r"/>
            <a:r>
              <a:rPr lang="de-DE" sz="1600" dirty="0" smtClean="0"/>
              <a:t>1</a:t>
            </a:r>
          </a:p>
          <a:p>
            <a:pPr algn="r"/>
            <a:r>
              <a:rPr lang="de-DE" sz="1700" dirty="0" smtClean="0"/>
              <a:t> </a:t>
            </a:r>
            <a:endParaRPr lang="de-DE" sz="1700" dirty="0"/>
          </a:p>
          <a:p>
            <a:pPr algn="r"/>
            <a:r>
              <a:rPr lang="de-DE" sz="1600" dirty="0" smtClean="0"/>
              <a:t>10</a:t>
            </a:r>
            <a:r>
              <a:rPr lang="de-DE" sz="1600" b="1" baseline="30000" dirty="0" smtClean="0"/>
              <a:t>-1</a:t>
            </a:r>
          </a:p>
          <a:p>
            <a:pPr algn="r"/>
            <a:r>
              <a:rPr lang="de-DE" sz="1700" dirty="0" smtClean="0"/>
              <a:t> </a:t>
            </a:r>
            <a:endParaRPr lang="de-DE" sz="1700" dirty="0"/>
          </a:p>
          <a:p>
            <a:pPr algn="r"/>
            <a:r>
              <a:rPr lang="de-DE" sz="1600" dirty="0" smtClean="0"/>
              <a:t>10</a:t>
            </a:r>
            <a:r>
              <a:rPr lang="de-DE" sz="1600" b="1" baseline="30000" dirty="0" smtClean="0"/>
              <a:t>-2</a:t>
            </a:r>
          </a:p>
          <a:p>
            <a:pPr algn="r"/>
            <a:r>
              <a:rPr lang="de-DE" sz="2300" dirty="0" smtClean="0"/>
              <a:t> </a:t>
            </a:r>
            <a:endParaRPr lang="de-DE" sz="2300" dirty="0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992884" y="2353551"/>
            <a:ext cx="0" cy="21621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31" name="Rechteck 30"/>
          <p:cNvSpPr/>
          <p:nvPr/>
        </p:nvSpPr>
        <p:spPr bwMode="auto">
          <a:xfrm>
            <a:off x="877429" y="4249028"/>
            <a:ext cx="150633" cy="3860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4556" tIns="38769" rIns="74556" bIns="3876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57489" eaLnBrk="0" hangingPunct="0"/>
            <a:endParaRPr lang="de-DE" sz="2000" dirty="0" smtClean="0"/>
          </a:p>
        </p:txBody>
      </p:sp>
      <p:cxnSp>
        <p:nvCxnSpPr>
          <p:cNvPr id="32" name="Gerade Verbindung 31"/>
          <p:cNvCxnSpPr/>
          <p:nvPr/>
        </p:nvCxnSpPr>
        <p:spPr bwMode="auto">
          <a:xfrm rot="5400000" flipH="1" flipV="1">
            <a:off x="4425321" y="3214749"/>
            <a:ext cx="495996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3" name="Gerade Verbindung mit Pfeil 32"/>
          <p:cNvCxnSpPr/>
          <p:nvPr/>
        </p:nvCxnSpPr>
        <p:spPr bwMode="auto">
          <a:xfrm rot="5400000" flipH="1" flipV="1">
            <a:off x="6707821" y="2557828"/>
            <a:ext cx="2020675" cy="1558647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stealth" w="lg" len="med"/>
            <a:tailEnd type="stealth" w="lg" len="med"/>
          </a:ln>
          <a:effectLst/>
        </p:spPr>
      </p:cxnSp>
      <p:sp>
        <p:nvSpPr>
          <p:cNvPr id="34" name="Textfeld 33"/>
          <p:cNvSpPr txBox="1"/>
          <p:nvPr/>
        </p:nvSpPr>
        <p:spPr>
          <a:xfrm rot="18561710">
            <a:off x="7164775" y="3089162"/>
            <a:ext cx="944861" cy="33809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700" dirty="0" smtClean="0"/>
              <a:t>1:20000</a:t>
            </a:r>
            <a:endParaRPr lang="de-DE" sz="1700" dirty="0"/>
          </a:p>
        </p:txBody>
      </p:sp>
      <p:sp>
        <p:nvSpPr>
          <p:cNvPr id="36" name="Textfeld 35"/>
          <p:cNvSpPr txBox="1"/>
          <p:nvPr/>
        </p:nvSpPr>
        <p:spPr>
          <a:xfrm>
            <a:off x="6303830" y="2377639"/>
            <a:ext cx="1276683" cy="307320"/>
          </a:xfrm>
          <a:prstGeom prst="rect">
            <a:avLst/>
          </a:prstGeom>
          <a:solidFill>
            <a:schemeClr val="accent1"/>
          </a:solidFill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spectrometer</a:t>
            </a:r>
            <a:endParaRPr lang="de-DE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4" descr="j04314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697" y="5755838"/>
            <a:ext cx="346366" cy="367395"/>
          </a:xfrm>
          <a:prstGeom prst="rect">
            <a:avLst/>
          </a:prstGeom>
          <a:noFill/>
        </p:spPr>
      </p:pic>
      <p:sp>
        <p:nvSpPr>
          <p:cNvPr id="43" name="Textfeld 42"/>
          <p:cNvSpPr txBox="1"/>
          <p:nvPr/>
        </p:nvSpPr>
        <p:spPr>
          <a:xfrm>
            <a:off x="6443750" y="4030918"/>
            <a:ext cx="508844" cy="307320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500" dirty="0" smtClean="0"/>
              <a:t>B</a:t>
            </a:r>
            <a:r>
              <a:rPr lang="de-DE" sz="1500" b="1" baseline="-25000" dirty="0" smtClean="0"/>
              <a:t>min</a:t>
            </a:r>
            <a:endParaRPr lang="de-DE" sz="1500" b="1" baseline="-25000" dirty="0"/>
          </a:p>
        </p:txBody>
      </p:sp>
      <p:sp>
        <p:nvSpPr>
          <p:cNvPr id="44" name="Textfeld 43"/>
          <p:cNvSpPr txBox="1"/>
          <p:nvPr/>
        </p:nvSpPr>
        <p:spPr>
          <a:xfrm>
            <a:off x="8438311" y="2020651"/>
            <a:ext cx="536096" cy="307320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1500" dirty="0" err="1" smtClean="0"/>
              <a:t>B</a:t>
            </a:r>
            <a:r>
              <a:rPr lang="de-DE" sz="1500" b="1" baseline="-25000" dirty="0" err="1" smtClean="0"/>
              <a:t>max</a:t>
            </a:r>
            <a:endParaRPr lang="de-DE" sz="1500" b="1" baseline="-25000" dirty="0"/>
          </a:p>
        </p:txBody>
      </p:sp>
      <p:sp>
        <p:nvSpPr>
          <p:cNvPr id="47" name="Titel 1"/>
          <p:cNvSpPr txBox="1">
            <a:spLocks/>
          </p:cNvSpPr>
          <p:nvPr/>
        </p:nvSpPr>
        <p:spPr>
          <a:xfrm>
            <a:off x="174546" y="92571"/>
            <a:ext cx="7564838" cy="685800"/>
          </a:xfrm>
          <a:prstGeom prst="rect">
            <a:avLst/>
          </a:prstGeom>
        </p:spPr>
        <p:txBody>
          <a:bodyPr lIns="75749" tIns="37874" rIns="75749" bIns="37874" anchor="ctr" anchorCtr="0"/>
          <a:lstStyle/>
          <a:p>
            <a:pPr defTabSz="1159905" eaLnBrk="0" hangingPunct="0">
              <a:defRPr/>
            </a:pPr>
            <a:r>
              <a:rPr lang="de-DE" sz="3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magnetic field &amp; electrostatic potential</a:t>
            </a:r>
            <a:endParaRPr lang="de-DE" sz="3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8" name="Picture 9" descr="j03867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697" y="3796396"/>
            <a:ext cx="346366" cy="265557"/>
          </a:xfrm>
          <a:prstGeom prst="rect">
            <a:avLst/>
          </a:prstGeom>
          <a:noFill/>
        </p:spPr>
      </p:pic>
      <p:sp>
        <p:nvSpPr>
          <p:cNvPr id="49" name="Textfeld 48"/>
          <p:cNvSpPr txBox="1"/>
          <p:nvPr/>
        </p:nvSpPr>
        <p:spPr>
          <a:xfrm rot="16200000">
            <a:off x="-202339" y="2996942"/>
            <a:ext cx="106310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de-DE" sz="1600" dirty="0" smtClean="0"/>
              <a:t>B-</a:t>
            </a:r>
            <a:r>
              <a:rPr lang="de-DE" sz="1600" dirty="0" err="1" smtClean="0"/>
              <a:t>field</a:t>
            </a:r>
            <a:r>
              <a:rPr lang="de-DE" sz="1600" dirty="0" smtClean="0"/>
              <a:t> [T]</a:t>
            </a:r>
            <a:endParaRPr lang="de-DE" sz="1600" dirty="0"/>
          </a:p>
        </p:txBody>
      </p:sp>
      <p:sp>
        <p:nvSpPr>
          <p:cNvPr id="45" name="Rechteck 44"/>
          <p:cNvSpPr/>
          <p:nvPr/>
        </p:nvSpPr>
        <p:spPr>
          <a:xfrm>
            <a:off x="1202675" y="4788358"/>
            <a:ext cx="3543890" cy="568930"/>
          </a:xfrm>
          <a:prstGeom prst="rect">
            <a:avLst/>
          </a:prstGeom>
        </p:spPr>
        <p:txBody>
          <a:bodyPr wrap="square" lIns="75749" tIns="37874" rIns="75749" bIns="37874">
            <a:spAutoFit/>
          </a:bodyPr>
          <a:lstStyle/>
          <a:p>
            <a:r>
              <a:rPr lang="de-DE" sz="1600" dirty="0" smtClean="0"/>
              <a:t>PS-1 </a:t>
            </a:r>
            <a:r>
              <a:rPr lang="de-DE" sz="1600" dirty="0" err="1" smtClean="0"/>
              <a:t>Wed</a:t>
            </a:r>
            <a:r>
              <a:rPr lang="de-DE" sz="1600" dirty="0" smtClean="0"/>
              <a:t>. 18.20-18.40 </a:t>
            </a:r>
            <a:r>
              <a:rPr lang="de-DE" sz="1600" dirty="0"/>
              <a:t>Ernst Otten </a:t>
            </a:r>
            <a:endParaRPr lang="de-DE" sz="1600" dirty="0" smtClean="0"/>
          </a:p>
          <a:p>
            <a:r>
              <a:rPr lang="de-DE" sz="1600" i="1" dirty="0" err="1" smtClean="0"/>
              <a:t>Electrostatic</a:t>
            </a:r>
            <a:r>
              <a:rPr lang="de-DE" sz="1600" i="1" dirty="0" smtClean="0"/>
              <a:t> </a:t>
            </a:r>
            <a:r>
              <a:rPr lang="de-DE" sz="1600" i="1" dirty="0" err="1"/>
              <a:t>filter</a:t>
            </a:r>
            <a:r>
              <a:rPr lang="de-DE" sz="1600" i="1" dirty="0"/>
              <a:t> potential </a:t>
            </a:r>
            <a:r>
              <a:rPr lang="de-DE" sz="1600" i="1" dirty="0" err="1"/>
              <a:t>at</a:t>
            </a:r>
            <a:r>
              <a:rPr lang="de-DE" sz="1600" i="1" dirty="0"/>
              <a:t> KATRIN</a:t>
            </a:r>
            <a:endParaRPr lang="de-DE" sz="1600" dirty="0"/>
          </a:p>
        </p:txBody>
      </p:sp>
      <p:sp>
        <p:nvSpPr>
          <p:cNvPr id="50" name="Rechteck 49"/>
          <p:cNvSpPr/>
          <p:nvPr/>
        </p:nvSpPr>
        <p:spPr>
          <a:xfrm>
            <a:off x="7539602" y="342943"/>
            <a:ext cx="1396519" cy="4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749" tIns="37874" rIns="75749" bIns="37874" rtlCol="0" anchor="ctr"/>
          <a:lstStyle/>
          <a:p>
            <a:pPr algn="ctr"/>
            <a:endParaRPr lang="de-DE"/>
          </a:p>
        </p:txBody>
      </p:sp>
      <p:pic>
        <p:nvPicPr>
          <p:cNvPr id="51" name="Picture 2" descr="Geburtstag von Hans Christian Ørsted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bright="3000"/>
          </a:blip>
          <a:srcRect/>
          <a:stretch>
            <a:fillRect/>
          </a:stretch>
        </p:blipFill>
        <p:spPr bwMode="auto">
          <a:xfrm>
            <a:off x="7648477" y="157780"/>
            <a:ext cx="1345833" cy="631227"/>
          </a:xfrm>
          <a:prstGeom prst="rect">
            <a:avLst/>
          </a:prstGeom>
          <a:noFill/>
        </p:spPr>
      </p:pic>
      <p:sp>
        <p:nvSpPr>
          <p:cNvPr id="4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454376" cy="360363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42" name="Datumsplatzhalter 4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4648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179388" y="2147888"/>
            <a:ext cx="2151062" cy="1909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2000" b="1" u="sng" dirty="0" err="1">
                <a:solidFill>
                  <a:srgbClr val="006600"/>
                </a:solidFill>
              </a:rPr>
              <a:t>Pre</a:t>
            </a:r>
            <a:r>
              <a:rPr lang="de-DE" sz="2000" b="1" u="sng" dirty="0">
                <a:solidFill>
                  <a:srgbClr val="006600"/>
                </a:solidFill>
              </a:rPr>
              <a:t>-filter</a:t>
            </a:r>
          </a:p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1800" b="1" dirty="0" err="1">
                <a:solidFill>
                  <a:srgbClr val="006600"/>
                </a:solidFill>
              </a:rPr>
              <a:t>fixed</a:t>
            </a:r>
            <a:r>
              <a:rPr lang="de-DE" sz="1800" b="1" dirty="0">
                <a:solidFill>
                  <a:srgbClr val="006600"/>
                </a:solidFill>
              </a:rPr>
              <a:t> potential: </a:t>
            </a:r>
            <a:br>
              <a:rPr lang="de-DE" sz="1800" b="1" dirty="0">
                <a:solidFill>
                  <a:srgbClr val="006600"/>
                </a:solidFill>
              </a:rPr>
            </a:br>
            <a:r>
              <a:rPr lang="de-DE" sz="1800" b="1" dirty="0"/>
              <a:t>E = 18.3 </a:t>
            </a:r>
            <a:r>
              <a:rPr lang="de-DE" sz="1800" b="1" dirty="0" err="1"/>
              <a:t>keV</a:t>
            </a:r>
            <a:r>
              <a:rPr lang="de-DE" sz="1800" b="1" dirty="0"/>
              <a:t/>
            </a:r>
            <a:br>
              <a:rPr lang="de-DE" sz="1800" b="1" dirty="0"/>
            </a:br>
            <a:r>
              <a:rPr lang="de-DE" sz="1800" b="1" dirty="0">
                <a:latin typeface="Symbol" pitchFamily="18" charset="2"/>
              </a:rPr>
              <a:t>D</a:t>
            </a:r>
            <a:r>
              <a:rPr lang="de-DE" sz="1800" b="1" dirty="0"/>
              <a:t>E </a:t>
            </a:r>
            <a:r>
              <a:rPr lang="de-DE" sz="1800" b="1" dirty="0">
                <a:cs typeface="Arial" pitchFamily="34" charset="0"/>
              </a:rPr>
              <a:t>≈</a:t>
            </a:r>
            <a:r>
              <a:rPr lang="de-DE" sz="1800" b="1" dirty="0"/>
              <a:t> 100 eV</a:t>
            </a:r>
          </a:p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1800" b="1" dirty="0"/>
              <a:t>prototype </a:t>
            </a:r>
            <a:r>
              <a:rPr lang="de-DE" sz="1800" b="1" dirty="0" err="1"/>
              <a:t>for</a:t>
            </a:r>
            <a:r>
              <a:rPr lang="de-DE" sz="1800" b="1" dirty="0"/>
              <a:t> </a:t>
            </a:r>
            <a:r>
              <a:rPr lang="de-DE" sz="1800" b="1" dirty="0" err="1"/>
              <a:t>m.s</a:t>
            </a:r>
            <a:r>
              <a:rPr lang="de-DE" sz="1800" b="1" dirty="0"/>
              <a:t>.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79388" y="4149725"/>
            <a:ext cx="3779837" cy="2006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2000" b="1" u="sng">
                <a:solidFill>
                  <a:schemeClr val="accent2"/>
                </a:solidFill>
              </a:rPr>
              <a:t>Precision MAC-E-filter</a:t>
            </a:r>
          </a:p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1800" b="1">
                <a:solidFill>
                  <a:schemeClr val="accent2"/>
                </a:solidFill>
              </a:rPr>
              <a:t>variable retarding potential </a:t>
            </a:r>
            <a:br>
              <a:rPr lang="de-DE" sz="1800" b="1">
                <a:solidFill>
                  <a:schemeClr val="accent2"/>
                </a:solidFill>
              </a:rPr>
            </a:br>
            <a:r>
              <a:rPr lang="de-DE" sz="1800" b="1">
                <a:solidFill>
                  <a:schemeClr val="accent2"/>
                </a:solidFill>
              </a:rPr>
              <a:t>for scanning the energy:</a:t>
            </a:r>
          </a:p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1800" b="1">
                <a:solidFill>
                  <a:schemeClr val="accent2"/>
                </a:solidFill>
              </a:rPr>
              <a:t>energy range: </a:t>
            </a:r>
            <a:r>
              <a:rPr lang="de-DE" sz="1800" b="1"/>
              <a:t>E = 18,4 - 18,6 keV</a:t>
            </a:r>
          </a:p>
          <a:p>
            <a:pPr algn="l">
              <a:lnSpc>
                <a:spcPct val="115000"/>
              </a:lnSpc>
              <a:spcBef>
                <a:spcPct val="35000"/>
              </a:spcBef>
            </a:pPr>
            <a:r>
              <a:rPr lang="de-DE" sz="1800" b="1">
                <a:solidFill>
                  <a:schemeClr val="accent2"/>
                </a:solidFill>
              </a:rPr>
              <a:t>energy resolution: </a:t>
            </a:r>
            <a:r>
              <a:rPr lang="de-DE" sz="1800" b="1">
                <a:latin typeface="Symbol" pitchFamily="18" charset="2"/>
              </a:rPr>
              <a:t>D</a:t>
            </a:r>
            <a:r>
              <a:rPr lang="de-DE" sz="1800" b="1"/>
              <a:t>E = 0.93 eV</a:t>
            </a: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651500" y="13081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de-DE" sz="1600">
              <a:effectLst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66688" y="231775"/>
            <a:ext cx="7969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electro-static tandem-spectrometer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7907338" y="4449763"/>
            <a:ext cx="1185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128588" y="1509713"/>
            <a:ext cx="163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pre-</a:t>
            </a:r>
          </a:p>
          <a:p>
            <a:pPr algn="l"/>
            <a:r>
              <a:rPr lang="de-DE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spectrometer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5964238" y="904875"/>
            <a:ext cx="2990850" cy="1200150"/>
          </a:xfrm>
          <a:prstGeom prst="rect">
            <a:avLst/>
          </a:prstGeom>
          <a:solidFill>
            <a:srgbClr val="FB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tabLst>
                <a:tab pos="1701800" algn="l"/>
              </a:tabLst>
            </a:pPr>
            <a:r>
              <a:rPr lang="de-DE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diameter:	10 m</a:t>
            </a:r>
          </a:p>
          <a:p>
            <a:pPr algn="l">
              <a:tabLst>
                <a:tab pos="1701800" algn="l"/>
              </a:tabLst>
            </a:pPr>
            <a:r>
              <a:rPr lang="de-DE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length:      	23.3 m</a:t>
            </a:r>
          </a:p>
          <a:p>
            <a:pPr algn="l">
              <a:tabLst>
                <a:tab pos="1701800" algn="l"/>
              </a:tabLst>
            </a:pPr>
            <a:r>
              <a:rPr lang="de-DE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weight:     	200 t</a:t>
            </a:r>
          </a:p>
          <a:p>
            <a:pPr algn="l">
              <a:tabLst>
                <a:tab pos="1701800" algn="l"/>
              </a:tabLst>
            </a:pPr>
            <a:r>
              <a:rPr lang="de-DE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pressure: 	10</a:t>
            </a:r>
            <a:r>
              <a:rPr lang="de-DE" sz="1800" b="1" baseline="300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-11</a:t>
            </a:r>
            <a:r>
              <a:rPr lang="de-DE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mbar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08038" y="954088"/>
            <a:ext cx="8161337" cy="5407025"/>
            <a:chOff x="619" y="719"/>
            <a:chExt cx="5141" cy="3406"/>
          </a:xfrm>
        </p:grpSpPr>
        <p:pic>
          <p:nvPicPr>
            <p:cNvPr id="51205" name="Picture 5" descr="Beamline3a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6" y="935"/>
              <a:ext cx="4334" cy="3190"/>
            </a:xfrm>
            <a:prstGeom prst="rect">
              <a:avLst/>
            </a:prstGeom>
            <a:noFill/>
          </p:spPr>
        </p:pic>
        <p:pic>
          <p:nvPicPr>
            <p:cNvPr id="51208" name="Picture 8" descr="Beamline3a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9" y="719"/>
              <a:ext cx="891" cy="745"/>
            </a:xfrm>
            <a:prstGeom prst="rect">
              <a:avLst/>
            </a:prstGeom>
            <a:noFill/>
          </p:spPr>
        </p:pic>
      </p:grp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186113" y="2501900"/>
            <a:ext cx="2465387" cy="396875"/>
          </a:xfrm>
          <a:prstGeom prst="rect">
            <a:avLst/>
          </a:prstGeom>
          <a:solidFill>
            <a:schemeClr val="bg1">
              <a:alpha val="1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main spectrometer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4060825" y="5884863"/>
            <a:ext cx="2236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pump ports: 10</a:t>
            </a:r>
            <a:r>
              <a:rPr lang="de-DE" sz="18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de-DE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l/s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981450" y="3190875"/>
            <a:ext cx="762000" cy="762000"/>
            <a:chOff x="2004" y="2016"/>
            <a:chExt cx="480" cy="480"/>
          </a:xfrm>
        </p:grpSpPr>
        <p:sp>
          <p:nvSpPr>
            <p:cNvPr id="51226" name="Rectangle 26"/>
            <p:cNvSpPr>
              <a:spLocks noChangeArrowheads="1"/>
            </p:cNvSpPr>
            <p:nvPr/>
          </p:nvSpPr>
          <p:spPr bwMode="auto">
            <a:xfrm>
              <a:off x="2004" y="2016"/>
              <a:ext cx="480" cy="480"/>
            </a:xfrm>
            <a:prstGeom prst="rect">
              <a:avLst/>
            </a:prstGeom>
            <a:solidFill>
              <a:srgbClr val="F7FC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225" name="Picture 25" descr="flash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136" y="2044"/>
              <a:ext cx="194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Datumsplatzhalt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395288" y="415008"/>
            <a:ext cx="84042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 anchor="ctr"/>
          <a:lstStyle/>
          <a:p>
            <a:r>
              <a:rPr lang="de-DE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vacuum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250825" y="1700213"/>
            <a:ext cx="8675688" cy="41767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9352" tIns="39676" rIns="79352" bIns="39676"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de-DE" sz="2400" b="1" dirty="0">
                <a:solidFill>
                  <a:srgbClr val="993300"/>
                </a:solidFill>
              </a:rPr>
              <a:t>final </a:t>
            </a:r>
            <a:r>
              <a:rPr lang="de-DE" sz="2400" b="1" dirty="0" err="1">
                <a:solidFill>
                  <a:srgbClr val="993300"/>
                </a:solidFill>
              </a:rPr>
              <a:t>pressure</a:t>
            </a:r>
            <a:r>
              <a:rPr lang="de-DE" sz="2400" b="1" dirty="0">
                <a:solidFill>
                  <a:srgbClr val="993300"/>
                </a:solidFill>
              </a:rPr>
              <a:t>:</a:t>
            </a:r>
            <a:r>
              <a:rPr lang="de-DE" sz="2400" b="1" dirty="0"/>
              <a:t> </a:t>
            </a:r>
            <a:r>
              <a:rPr lang="de-DE" sz="2400" dirty="0"/>
              <a:t>&lt; 10</a:t>
            </a:r>
            <a:r>
              <a:rPr lang="de-DE" sz="2400" baseline="30000" dirty="0"/>
              <a:t>-11</a:t>
            </a:r>
            <a:r>
              <a:rPr lang="de-DE" sz="2400" dirty="0"/>
              <a:t> </a:t>
            </a:r>
            <a:r>
              <a:rPr lang="de-DE" sz="2400" dirty="0" err="1"/>
              <a:t>mbar</a:t>
            </a:r>
            <a:endParaRPr lang="de-DE" sz="2400" dirty="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de-DE" sz="2400" b="1" dirty="0">
                <a:solidFill>
                  <a:srgbClr val="000099"/>
                </a:solidFill>
              </a:rPr>
              <a:t>outgassing:</a:t>
            </a:r>
            <a:r>
              <a:rPr lang="de-DE" sz="2400" b="1" dirty="0"/>
              <a:t> </a:t>
            </a:r>
            <a:r>
              <a:rPr lang="de-DE" sz="2400" dirty="0"/>
              <a:t>&lt; 10</a:t>
            </a:r>
            <a:r>
              <a:rPr lang="de-DE" sz="2400" baseline="30000" dirty="0"/>
              <a:t>-12</a:t>
            </a:r>
            <a:r>
              <a:rPr lang="de-DE" sz="2400" dirty="0"/>
              <a:t> </a:t>
            </a:r>
            <a:r>
              <a:rPr lang="de-DE" sz="2400" dirty="0" err="1"/>
              <a:t>mbar</a:t>
            </a:r>
            <a:r>
              <a:rPr lang="de-DE" sz="2400" dirty="0"/>
              <a:t> l/s cm²    (</a:t>
            </a:r>
            <a:r>
              <a:rPr lang="de-DE" sz="2400" dirty="0">
                <a:solidFill>
                  <a:srgbClr val="003399"/>
                </a:solidFill>
              </a:rPr>
              <a:t>innere </a:t>
            </a:r>
            <a:r>
              <a:rPr lang="de-DE" sz="2400" dirty="0" err="1">
                <a:solidFill>
                  <a:srgbClr val="003399"/>
                </a:solidFill>
              </a:rPr>
              <a:t>surface</a:t>
            </a:r>
            <a:r>
              <a:rPr lang="de-DE" sz="2400" dirty="0">
                <a:solidFill>
                  <a:srgbClr val="003399"/>
                </a:solidFill>
              </a:rPr>
              <a:t>: </a:t>
            </a:r>
            <a:r>
              <a:rPr lang="de-DE" sz="2400" i="1" dirty="0">
                <a:solidFill>
                  <a:srgbClr val="003399"/>
                </a:solidFill>
              </a:rPr>
              <a:t>690 m²</a:t>
            </a:r>
            <a:r>
              <a:rPr lang="de-DE" sz="2400" i="1" dirty="0"/>
              <a:t>)</a:t>
            </a:r>
            <a:endParaRPr lang="de-DE" sz="2400" dirty="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de-DE" sz="2400" b="1" dirty="0" err="1">
                <a:solidFill>
                  <a:srgbClr val="006600"/>
                </a:solidFill>
              </a:rPr>
              <a:t>effective</a:t>
            </a:r>
            <a:r>
              <a:rPr lang="de-DE" sz="2400" b="1" dirty="0">
                <a:solidFill>
                  <a:srgbClr val="006600"/>
                </a:solidFill>
              </a:rPr>
              <a:t> </a:t>
            </a:r>
            <a:r>
              <a:rPr lang="de-DE" sz="2400" b="1" dirty="0" err="1">
                <a:solidFill>
                  <a:srgbClr val="006600"/>
                </a:solidFill>
              </a:rPr>
              <a:t>pumping</a:t>
            </a:r>
            <a:r>
              <a:rPr lang="de-DE" sz="2400" b="1" dirty="0">
                <a:solidFill>
                  <a:srgbClr val="006600"/>
                </a:solidFill>
              </a:rPr>
              <a:t> </a:t>
            </a:r>
            <a:r>
              <a:rPr lang="de-DE" sz="2400" b="1" dirty="0" err="1">
                <a:solidFill>
                  <a:srgbClr val="006600"/>
                </a:solidFill>
              </a:rPr>
              <a:t>speed</a:t>
            </a:r>
            <a:endParaRPr lang="de-DE" sz="2400" b="1" dirty="0">
              <a:solidFill>
                <a:srgbClr val="006600"/>
              </a:solidFill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de-DE" sz="1800" b="1" dirty="0">
                <a:solidFill>
                  <a:srgbClr val="006600"/>
                </a:solidFill>
              </a:rPr>
              <a:t>3000m</a:t>
            </a:r>
            <a:r>
              <a:rPr lang="de-DE" sz="1800" b="1" dirty="0"/>
              <a:t> </a:t>
            </a:r>
            <a:r>
              <a:rPr lang="de-DE" sz="1800" b="1" dirty="0" err="1"/>
              <a:t>getter</a:t>
            </a:r>
            <a:r>
              <a:rPr lang="de-DE" sz="1800" b="1" dirty="0"/>
              <a:t> </a:t>
            </a:r>
            <a:r>
              <a:rPr lang="de-DE" sz="1800" b="1" dirty="0" err="1"/>
              <a:t>strips</a:t>
            </a:r>
            <a:r>
              <a:rPr lang="de-DE" sz="1800" b="1" dirty="0"/>
              <a:t>:    </a:t>
            </a:r>
            <a:r>
              <a:rPr lang="de-DE" sz="1800" b="1" dirty="0">
                <a:solidFill>
                  <a:srgbClr val="006600"/>
                </a:solidFill>
              </a:rPr>
              <a:t>1 000 000 l/s</a:t>
            </a:r>
            <a:r>
              <a:rPr lang="de-DE" sz="1800" b="1" dirty="0"/>
              <a:t> (H</a:t>
            </a:r>
            <a:r>
              <a:rPr lang="de-DE" sz="1800" b="1" baseline="-25000" dirty="0"/>
              <a:t>2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other</a:t>
            </a:r>
            <a:r>
              <a:rPr lang="de-DE" sz="1800" b="1" dirty="0"/>
              <a:t> </a:t>
            </a:r>
            <a:r>
              <a:rPr lang="de-DE" sz="1800" b="1" dirty="0" err="1"/>
              <a:t>active</a:t>
            </a:r>
            <a:r>
              <a:rPr lang="de-DE" sz="1800" b="1" dirty="0"/>
              <a:t> </a:t>
            </a:r>
            <a:r>
              <a:rPr lang="de-DE" sz="1800" b="1" dirty="0" err="1"/>
              <a:t>gases</a:t>
            </a:r>
            <a:r>
              <a:rPr lang="de-DE" sz="1800" b="1" dirty="0"/>
              <a:t>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de-DE" sz="1800" b="1" dirty="0"/>
              <a:t>6 </a:t>
            </a:r>
            <a:r>
              <a:rPr lang="de-DE" sz="1800" b="1" dirty="0" err="1"/>
              <a:t>turbo-molecular</a:t>
            </a:r>
            <a:r>
              <a:rPr lang="de-DE" sz="1800" b="1" dirty="0"/>
              <a:t> </a:t>
            </a:r>
            <a:r>
              <a:rPr lang="de-DE" sz="1800" b="1" dirty="0" err="1"/>
              <a:t>pumps</a:t>
            </a:r>
            <a:r>
              <a:rPr lang="de-DE" sz="1800" b="1" dirty="0"/>
              <a:t>: </a:t>
            </a:r>
            <a:r>
              <a:rPr lang="de-DE" sz="1800" b="1" dirty="0">
                <a:solidFill>
                  <a:srgbClr val="006600"/>
                </a:solidFill>
              </a:rPr>
              <a:t>8 400 l/s</a:t>
            </a:r>
            <a:r>
              <a:rPr lang="de-DE" sz="1800" b="1" dirty="0"/>
              <a:t> (all </a:t>
            </a:r>
            <a:r>
              <a:rPr lang="de-DE" sz="1800" b="1" dirty="0" err="1"/>
              <a:t>gases</a:t>
            </a:r>
            <a:r>
              <a:rPr lang="de-DE" sz="1800" b="1" dirty="0"/>
              <a:t>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de-DE" sz="2400" b="1" dirty="0">
                <a:solidFill>
                  <a:srgbClr val="993300"/>
                </a:solidFill>
              </a:rPr>
              <a:t>max. </a:t>
            </a:r>
            <a:r>
              <a:rPr lang="de-DE" sz="2400" b="1" dirty="0" err="1">
                <a:solidFill>
                  <a:srgbClr val="993300"/>
                </a:solidFill>
              </a:rPr>
              <a:t>allowed</a:t>
            </a:r>
            <a:r>
              <a:rPr lang="de-DE" sz="2400" b="1" dirty="0">
                <a:solidFill>
                  <a:srgbClr val="993300"/>
                </a:solidFill>
              </a:rPr>
              <a:t> </a:t>
            </a:r>
            <a:r>
              <a:rPr lang="de-DE" sz="2400" b="1" dirty="0" err="1">
                <a:solidFill>
                  <a:srgbClr val="993300"/>
                </a:solidFill>
              </a:rPr>
              <a:t>gasload</a:t>
            </a:r>
            <a:endParaRPr lang="de-DE" sz="2400" b="1" dirty="0">
              <a:solidFill>
                <a:srgbClr val="993300"/>
              </a:solidFill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de-DE" sz="1800" b="1" dirty="0">
                <a:solidFill>
                  <a:srgbClr val="CC3300"/>
                </a:solidFill>
              </a:rPr>
              <a:t>H</a:t>
            </a:r>
            <a:r>
              <a:rPr lang="de-DE" sz="1800" b="1" baseline="-25000" dirty="0">
                <a:solidFill>
                  <a:srgbClr val="CC3300"/>
                </a:solidFill>
              </a:rPr>
              <a:t>2 </a:t>
            </a:r>
            <a:r>
              <a:rPr lang="de-DE" sz="1800" b="1" dirty="0">
                <a:solidFill>
                  <a:srgbClr val="CC3300"/>
                </a:solidFill>
              </a:rPr>
              <a:t>&lt; 10</a:t>
            </a:r>
            <a:r>
              <a:rPr lang="de-DE" sz="1800" b="1" baseline="30000" dirty="0">
                <a:solidFill>
                  <a:srgbClr val="CC3300"/>
                </a:solidFill>
              </a:rPr>
              <a:t>-5</a:t>
            </a:r>
            <a:r>
              <a:rPr lang="de-DE" sz="1800" b="1" dirty="0">
                <a:solidFill>
                  <a:srgbClr val="CC3300"/>
                </a:solidFill>
              </a:rPr>
              <a:t> </a:t>
            </a:r>
            <a:r>
              <a:rPr lang="de-DE" sz="1800" b="1" dirty="0" err="1">
                <a:solidFill>
                  <a:srgbClr val="CC3300"/>
                </a:solidFill>
              </a:rPr>
              <a:t>mbar</a:t>
            </a:r>
            <a:r>
              <a:rPr lang="de-DE" sz="1800" b="1" dirty="0">
                <a:solidFill>
                  <a:srgbClr val="CC3300"/>
                </a:solidFill>
              </a:rPr>
              <a:t> l/s</a:t>
            </a:r>
            <a:r>
              <a:rPr lang="de-DE" sz="1800" b="1" dirty="0"/>
              <a:t> </a:t>
            </a:r>
          </a:p>
          <a:p>
            <a:pPr marL="1143000" lvl="2" indent="-228600" algn="l">
              <a:spcBef>
                <a:spcPct val="20000"/>
              </a:spcBef>
              <a:buFontTx/>
              <a:buChar char="•"/>
            </a:pPr>
            <a:r>
              <a:rPr lang="de-DE" sz="1800" b="1" dirty="0"/>
              <a:t>outgassing </a:t>
            </a:r>
            <a:r>
              <a:rPr lang="de-DE" sz="1800" b="1" dirty="0" err="1"/>
              <a:t>vessel</a:t>
            </a:r>
            <a:r>
              <a:rPr lang="de-DE" sz="1800" b="1" dirty="0"/>
              <a:t>: 		</a:t>
            </a:r>
            <a:r>
              <a:rPr lang="de-DE" sz="1800" b="1" dirty="0">
                <a:solidFill>
                  <a:srgbClr val="CC0000"/>
                </a:solidFill>
              </a:rPr>
              <a:t>&lt;6 x 10</a:t>
            </a:r>
            <a:r>
              <a:rPr lang="de-DE" sz="1800" b="1" baseline="30000" dirty="0">
                <a:solidFill>
                  <a:srgbClr val="CC0000"/>
                </a:solidFill>
              </a:rPr>
              <a:t>-6</a:t>
            </a:r>
            <a:r>
              <a:rPr lang="de-DE" sz="1800" b="1" dirty="0">
                <a:solidFill>
                  <a:srgbClr val="CC0000"/>
                </a:solidFill>
              </a:rPr>
              <a:t> </a:t>
            </a:r>
            <a:r>
              <a:rPr lang="de-DE" sz="1800" b="1" dirty="0" err="1">
                <a:solidFill>
                  <a:srgbClr val="CC0000"/>
                </a:solidFill>
              </a:rPr>
              <a:t>mbar</a:t>
            </a:r>
            <a:r>
              <a:rPr lang="de-DE" sz="1800" b="1" dirty="0">
                <a:solidFill>
                  <a:srgbClr val="CC0000"/>
                </a:solidFill>
              </a:rPr>
              <a:t> l/s</a:t>
            </a:r>
          </a:p>
          <a:p>
            <a:pPr marL="1143000" lvl="2" indent="-228600" algn="l">
              <a:spcBef>
                <a:spcPct val="20000"/>
              </a:spcBef>
              <a:buFontTx/>
              <a:buChar char="•"/>
            </a:pPr>
            <a:r>
              <a:rPr lang="de-DE" sz="1800" b="1" dirty="0"/>
              <a:t>outgassing </a:t>
            </a:r>
            <a:r>
              <a:rPr lang="de-DE" sz="1800" b="1" dirty="0" err="1"/>
              <a:t>electrodes</a:t>
            </a:r>
            <a:r>
              <a:rPr lang="de-DE" sz="1800" b="1" dirty="0"/>
              <a:t>: 	</a:t>
            </a:r>
            <a:r>
              <a:rPr lang="de-DE" sz="1800" b="1" dirty="0">
                <a:solidFill>
                  <a:srgbClr val="CC0000"/>
                </a:solidFill>
              </a:rPr>
              <a:t>&lt;3 x 10</a:t>
            </a:r>
            <a:r>
              <a:rPr lang="de-DE" sz="1800" b="1" baseline="30000" dirty="0">
                <a:solidFill>
                  <a:srgbClr val="CC0000"/>
                </a:solidFill>
              </a:rPr>
              <a:t>-6</a:t>
            </a:r>
            <a:r>
              <a:rPr lang="de-DE" sz="1800" b="1" dirty="0">
                <a:solidFill>
                  <a:srgbClr val="CC0000"/>
                </a:solidFill>
              </a:rPr>
              <a:t> </a:t>
            </a:r>
            <a:r>
              <a:rPr lang="de-DE" sz="1800" b="1" dirty="0" err="1">
                <a:solidFill>
                  <a:srgbClr val="CC0000"/>
                </a:solidFill>
              </a:rPr>
              <a:t>mbar</a:t>
            </a:r>
            <a:r>
              <a:rPr lang="de-DE" sz="1800" b="1" dirty="0">
                <a:solidFill>
                  <a:srgbClr val="CC0000"/>
                </a:solidFill>
              </a:rPr>
              <a:t> l/s</a:t>
            </a:r>
          </a:p>
          <a:p>
            <a:pPr marL="1143000" lvl="2" indent="-228600" algn="l">
              <a:spcBef>
                <a:spcPct val="20000"/>
              </a:spcBef>
              <a:buFontTx/>
              <a:buChar char="•"/>
            </a:pPr>
            <a:r>
              <a:rPr lang="de-DE" sz="1800" b="1" dirty="0"/>
              <a:t>6 TMPs, </a:t>
            </a:r>
            <a:r>
              <a:rPr lang="de-DE" sz="1800" b="1" dirty="0" err="1"/>
              <a:t>beamline</a:t>
            </a:r>
            <a:r>
              <a:rPr lang="de-DE" sz="1800" b="1" dirty="0"/>
              <a:t>, </a:t>
            </a:r>
            <a:r>
              <a:rPr lang="de-DE" sz="1800" b="1" dirty="0" err="1"/>
              <a:t>gauges</a:t>
            </a:r>
            <a:r>
              <a:rPr lang="de-DE" sz="1800" b="1" dirty="0"/>
              <a:t>: 	</a:t>
            </a:r>
            <a:r>
              <a:rPr lang="de-DE" sz="1800" b="1" dirty="0">
                <a:solidFill>
                  <a:srgbClr val="CC0000"/>
                </a:solidFill>
              </a:rPr>
              <a:t>&lt; 10</a:t>
            </a:r>
            <a:r>
              <a:rPr lang="de-DE" sz="1800" b="1" baseline="30000" dirty="0">
                <a:solidFill>
                  <a:srgbClr val="CC0000"/>
                </a:solidFill>
              </a:rPr>
              <a:t>-6</a:t>
            </a:r>
            <a:r>
              <a:rPr lang="de-DE" sz="1800" b="1" dirty="0">
                <a:solidFill>
                  <a:srgbClr val="CC0000"/>
                </a:solidFill>
              </a:rPr>
              <a:t> </a:t>
            </a:r>
            <a:r>
              <a:rPr lang="de-DE" sz="1800" b="1" dirty="0" err="1">
                <a:solidFill>
                  <a:srgbClr val="CC0000"/>
                </a:solidFill>
              </a:rPr>
              <a:t>mbar</a:t>
            </a:r>
            <a:r>
              <a:rPr lang="de-DE" sz="1800" b="1" dirty="0">
                <a:solidFill>
                  <a:srgbClr val="CC0000"/>
                </a:solidFill>
              </a:rPr>
              <a:t> l/s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de-DE" sz="1800" b="1" dirty="0">
                <a:solidFill>
                  <a:srgbClr val="CC3300"/>
                </a:solidFill>
              </a:rPr>
              <a:t>non-</a:t>
            </a:r>
            <a:r>
              <a:rPr lang="de-DE" sz="1800" b="1" dirty="0" err="1">
                <a:solidFill>
                  <a:srgbClr val="CC3300"/>
                </a:solidFill>
              </a:rPr>
              <a:t>getterable</a:t>
            </a:r>
            <a:r>
              <a:rPr lang="de-DE" sz="1800" b="1" dirty="0">
                <a:solidFill>
                  <a:srgbClr val="CC3300"/>
                </a:solidFill>
              </a:rPr>
              <a:t> </a:t>
            </a:r>
            <a:r>
              <a:rPr lang="de-DE" sz="1800" b="1" dirty="0" err="1">
                <a:solidFill>
                  <a:srgbClr val="CC3300"/>
                </a:solidFill>
              </a:rPr>
              <a:t>gases</a:t>
            </a:r>
            <a:r>
              <a:rPr lang="de-DE" sz="1800" b="1" dirty="0">
                <a:solidFill>
                  <a:srgbClr val="CC3300"/>
                </a:solidFill>
              </a:rPr>
              <a:t> &lt; 10</a:t>
            </a:r>
            <a:r>
              <a:rPr lang="de-DE" sz="1800" b="1" baseline="30000" dirty="0">
                <a:solidFill>
                  <a:srgbClr val="CC3300"/>
                </a:solidFill>
              </a:rPr>
              <a:t>-7</a:t>
            </a:r>
            <a:r>
              <a:rPr lang="de-DE" sz="1800" b="1" dirty="0">
                <a:solidFill>
                  <a:srgbClr val="CC3300"/>
                </a:solidFill>
              </a:rPr>
              <a:t> </a:t>
            </a:r>
            <a:r>
              <a:rPr lang="de-DE" sz="1800" b="1" dirty="0" err="1">
                <a:solidFill>
                  <a:srgbClr val="CC3300"/>
                </a:solidFill>
              </a:rPr>
              <a:t>mbar</a:t>
            </a:r>
            <a:r>
              <a:rPr lang="de-DE" sz="1800" b="1" dirty="0">
                <a:solidFill>
                  <a:srgbClr val="CC3300"/>
                </a:solidFill>
              </a:rPr>
              <a:t> l/s</a:t>
            </a:r>
            <a:r>
              <a:rPr lang="de-DE" sz="1800" b="1" dirty="0"/>
              <a:t> (</a:t>
            </a:r>
            <a:r>
              <a:rPr lang="de-DE" sz="1800" b="1" dirty="0" err="1"/>
              <a:t>hydrocarbons</a:t>
            </a:r>
            <a:r>
              <a:rPr lang="de-DE" sz="1800" b="1" dirty="0"/>
              <a:t>, noble </a:t>
            </a:r>
            <a:r>
              <a:rPr lang="de-DE" sz="1800" b="1" dirty="0" err="1"/>
              <a:t>gases</a:t>
            </a:r>
            <a:r>
              <a:rPr lang="de-DE" sz="1800" b="1" dirty="0"/>
              <a:t>,...)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6" name="Picture 10" descr="transport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125413" y="823913"/>
            <a:ext cx="8893175" cy="5462587"/>
          </a:xfrm>
          <a:prstGeom prst="rect">
            <a:avLst/>
          </a:prstGeom>
          <a:noFill/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41288" y="584835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F8FB6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25.11.2006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858838" y="77723"/>
            <a:ext cx="62039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b="1" dirty="0" err="1">
                <a:effectLst/>
              </a:rPr>
              <a:t>Arrival</a:t>
            </a:r>
            <a:r>
              <a:rPr lang="de-DE" sz="2400" b="1" dirty="0">
                <a:effectLst/>
              </a:rPr>
              <a:t> </a:t>
            </a:r>
            <a:r>
              <a:rPr lang="de-DE" sz="2400" b="1" dirty="0" err="1">
                <a:effectLst/>
              </a:rPr>
              <a:t>of</a:t>
            </a:r>
            <a:r>
              <a:rPr lang="de-DE" sz="2400" b="1" dirty="0">
                <a:effectLst/>
              </a:rPr>
              <a:t> </a:t>
            </a:r>
            <a:r>
              <a:rPr lang="de-DE" sz="2400" b="1" dirty="0" err="1">
                <a:effectLst/>
              </a:rPr>
              <a:t>the</a:t>
            </a:r>
            <a:r>
              <a:rPr lang="de-DE" sz="2400" b="1" dirty="0">
                <a:effectLst/>
              </a:rPr>
              <a:t> </a:t>
            </a:r>
            <a:r>
              <a:rPr lang="de-DE" sz="2400" b="1" dirty="0" err="1">
                <a:effectLst/>
              </a:rPr>
              <a:t>main</a:t>
            </a:r>
            <a:r>
              <a:rPr lang="de-DE" sz="2400" b="1" dirty="0">
                <a:effectLst/>
              </a:rPr>
              <a:t> </a:t>
            </a:r>
            <a:r>
              <a:rPr lang="de-DE" sz="2400" b="1" dirty="0" err="1">
                <a:effectLst/>
              </a:rPr>
              <a:t>spectrometer</a:t>
            </a:r>
            <a:r>
              <a:rPr lang="de-DE" sz="2400" b="1" dirty="0">
                <a:effectLst/>
              </a:rPr>
              <a:t> </a:t>
            </a:r>
          </a:p>
          <a:p>
            <a:r>
              <a:rPr lang="de-DE" sz="2400" b="1" dirty="0">
                <a:effectLst/>
              </a:rPr>
              <a:t>after a </a:t>
            </a:r>
            <a:r>
              <a:rPr lang="de-DE" sz="2400" b="1" dirty="0" err="1">
                <a:effectLst/>
              </a:rPr>
              <a:t>voyage</a:t>
            </a:r>
            <a:r>
              <a:rPr lang="de-DE" sz="2400" b="1" dirty="0">
                <a:effectLst/>
              </a:rPr>
              <a:t> </a:t>
            </a:r>
            <a:r>
              <a:rPr lang="de-DE" sz="2400" b="1" dirty="0" err="1">
                <a:effectLst/>
              </a:rPr>
              <a:t>of</a:t>
            </a:r>
            <a:r>
              <a:rPr lang="de-DE" sz="2400" b="1" dirty="0">
                <a:effectLst/>
              </a:rPr>
              <a:t> 8800 km </a:t>
            </a:r>
            <a:r>
              <a:rPr lang="de-DE" sz="2400" b="1" dirty="0" err="1">
                <a:effectLst/>
              </a:rPr>
              <a:t>around</a:t>
            </a:r>
            <a:r>
              <a:rPr lang="de-DE" sz="2400" b="1" dirty="0">
                <a:effectLst/>
              </a:rPr>
              <a:t> Europe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126038" y="3662363"/>
            <a:ext cx="3890962" cy="2581275"/>
            <a:chOff x="3430" y="2443"/>
            <a:chExt cx="2258" cy="1498"/>
          </a:xfrm>
        </p:grpSpPr>
        <p:pic>
          <p:nvPicPr>
            <p:cNvPr id="60433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30" y="2443"/>
              <a:ext cx="2258" cy="149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60434" name="Line 18"/>
            <p:cNvSpPr>
              <a:spLocks noChangeShapeType="1"/>
            </p:cNvSpPr>
            <p:nvPr/>
          </p:nvSpPr>
          <p:spPr bwMode="auto">
            <a:xfrm>
              <a:off x="4685" y="2908"/>
              <a:ext cx="145" cy="4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35" name="Line 19"/>
            <p:cNvSpPr>
              <a:spLocks noChangeShapeType="1"/>
            </p:cNvSpPr>
            <p:nvPr/>
          </p:nvSpPr>
          <p:spPr bwMode="auto">
            <a:xfrm>
              <a:off x="5328" y="3170"/>
              <a:ext cx="173" cy="10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36" name="Line 20"/>
            <p:cNvSpPr>
              <a:spLocks noChangeShapeType="1"/>
            </p:cNvSpPr>
            <p:nvPr/>
          </p:nvSpPr>
          <p:spPr bwMode="auto">
            <a:xfrm flipH="1">
              <a:off x="5507" y="3366"/>
              <a:ext cx="100" cy="108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37" name="Line 21"/>
            <p:cNvSpPr>
              <a:spLocks noChangeShapeType="1"/>
            </p:cNvSpPr>
            <p:nvPr/>
          </p:nvSpPr>
          <p:spPr bwMode="auto">
            <a:xfrm flipH="1" flipV="1">
              <a:off x="5039" y="3826"/>
              <a:ext cx="162" cy="1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38" name="Line 22"/>
            <p:cNvSpPr>
              <a:spLocks noChangeShapeType="1"/>
            </p:cNvSpPr>
            <p:nvPr/>
          </p:nvSpPr>
          <p:spPr bwMode="auto">
            <a:xfrm flipH="1" flipV="1">
              <a:off x="3570" y="3767"/>
              <a:ext cx="163" cy="0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39" name="Line 23"/>
            <p:cNvSpPr>
              <a:spLocks noChangeShapeType="1"/>
            </p:cNvSpPr>
            <p:nvPr/>
          </p:nvSpPr>
          <p:spPr bwMode="auto">
            <a:xfrm flipV="1">
              <a:off x="3496" y="3239"/>
              <a:ext cx="18" cy="1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40" name="Line 24"/>
            <p:cNvSpPr>
              <a:spLocks noChangeShapeType="1"/>
            </p:cNvSpPr>
            <p:nvPr/>
          </p:nvSpPr>
          <p:spPr bwMode="auto">
            <a:xfrm flipV="1">
              <a:off x="4178" y="2698"/>
              <a:ext cx="154" cy="39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41" name="Text Box 25"/>
            <p:cNvSpPr txBox="1">
              <a:spLocks noChangeArrowheads="1"/>
            </p:cNvSpPr>
            <p:nvPr/>
          </p:nvSpPr>
          <p:spPr bwMode="auto">
            <a:xfrm>
              <a:off x="4492" y="2577"/>
              <a:ext cx="583" cy="200"/>
            </a:xfrm>
            <a:prstGeom prst="rect">
              <a:avLst/>
            </a:prstGeom>
            <a:solidFill>
              <a:schemeClr val="bg1">
                <a:alpha val="49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effectLst/>
                </a:rPr>
                <a:t>340 km</a:t>
              </a:r>
            </a:p>
          </p:txBody>
        </p:sp>
        <p:sp>
          <p:nvSpPr>
            <p:cNvPr id="60442" name="Text Box 26"/>
            <p:cNvSpPr txBox="1">
              <a:spLocks noChangeArrowheads="1"/>
            </p:cNvSpPr>
            <p:nvPr/>
          </p:nvSpPr>
          <p:spPr bwMode="auto">
            <a:xfrm>
              <a:off x="3931" y="3714"/>
              <a:ext cx="578" cy="201"/>
            </a:xfrm>
            <a:prstGeom prst="rect">
              <a:avLst/>
            </a:prstGeom>
            <a:solidFill>
              <a:schemeClr val="bg1">
                <a:alpha val="49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600" b="1">
                  <a:effectLst/>
                </a:rPr>
                <a:t>8800 km</a:t>
              </a:r>
            </a:p>
          </p:txBody>
        </p:sp>
        <p:sp>
          <p:nvSpPr>
            <p:cNvPr id="60444" name="Line 28"/>
            <p:cNvSpPr>
              <a:spLocks noChangeShapeType="1"/>
            </p:cNvSpPr>
            <p:nvPr/>
          </p:nvSpPr>
          <p:spPr bwMode="auto">
            <a:xfrm>
              <a:off x="4450" y="2773"/>
              <a:ext cx="47" cy="111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45" name="Oval 29"/>
            <p:cNvSpPr>
              <a:spLocks noChangeArrowheads="1"/>
            </p:cNvSpPr>
            <p:nvPr/>
          </p:nvSpPr>
          <p:spPr bwMode="auto">
            <a:xfrm>
              <a:off x="4473" y="2877"/>
              <a:ext cx="60" cy="6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6" name="Oval 30"/>
            <p:cNvSpPr>
              <a:spLocks noChangeArrowheads="1"/>
            </p:cNvSpPr>
            <p:nvPr/>
          </p:nvSpPr>
          <p:spPr bwMode="auto">
            <a:xfrm>
              <a:off x="4639" y="2884"/>
              <a:ext cx="60" cy="6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454376" cy="360363"/>
          </a:xfrm>
        </p:spPr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22" name="Datumsplatzhalter 4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40" name="Picture 2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49900" y="1957388"/>
            <a:ext cx="2889250" cy="4332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79512" y="268982"/>
            <a:ext cx="8805863" cy="4957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en-GB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KATRIN: </a:t>
            </a:r>
            <a:r>
              <a:rPr lang="en-GB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 </a:t>
            </a:r>
            <a:r>
              <a:rPr lang="en-GB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240 </a:t>
            </a:r>
            <a:r>
              <a:rPr lang="en-GB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double layer wire electrode modules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0488" y="677863"/>
            <a:ext cx="4359275" cy="2933700"/>
            <a:chOff x="45" y="585"/>
            <a:chExt cx="3028" cy="2037"/>
          </a:xfrm>
        </p:grpSpPr>
        <p:sp>
          <p:nvSpPr>
            <p:cNvPr id="209924" name="AutoShape 4"/>
            <p:cNvSpPr>
              <a:spLocks noChangeArrowheads="1"/>
            </p:cNvSpPr>
            <p:nvPr/>
          </p:nvSpPr>
          <p:spPr bwMode="auto">
            <a:xfrm>
              <a:off x="45" y="585"/>
              <a:ext cx="3029" cy="2038"/>
            </a:xfrm>
            <a:prstGeom prst="roundRect">
              <a:avLst>
                <a:gd name="adj" fmla="val 46"/>
              </a:avLst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9925" name="Picture 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6" y="614"/>
              <a:ext cx="2973" cy="19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209926" name="Text Box 6"/>
          <p:cNvSpPr txBox="1">
            <a:spLocks noChangeArrowheads="1"/>
          </p:cNvSpPr>
          <p:nvPr/>
        </p:nvSpPr>
        <p:spPr bwMode="auto">
          <a:xfrm rot="19320000">
            <a:off x="865188" y="1479550"/>
            <a:ext cx="1422400" cy="879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</a:tabLst>
            </a:pPr>
            <a:r>
              <a:rPr lang="en-GB" sz="1600">
                <a:solidFill>
                  <a:srgbClr val="FFFFFF"/>
                </a:solidFill>
                <a:effectLst/>
              </a:rPr>
              <a:t>C-shaped rod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650875" y="3200400"/>
            <a:ext cx="571500" cy="24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</a:pPr>
            <a:r>
              <a:rPr lang="en-GB" sz="1600">
                <a:solidFill>
                  <a:srgbClr val="FFFFFF"/>
                </a:solidFill>
                <a:effectLst/>
              </a:rPr>
              <a:t>comb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3262313" y="3160713"/>
            <a:ext cx="1060450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</a:tabLst>
            </a:pPr>
            <a:r>
              <a:rPr lang="en-GB" sz="1500">
                <a:solidFill>
                  <a:srgbClr val="FFFFFF"/>
                </a:solidFill>
                <a:effectLst/>
              </a:rPr>
              <a:t>1. wire layer</a:t>
            </a:r>
            <a:br>
              <a:rPr lang="en-GB" sz="1500">
                <a:solidFill>
                  <a:srgbClr val="FFFFFF"/>
                </a:solidFill>
                <a:effectLst/>
              </a:rPr>
            </a:br>
            <a:r>
              <a:rPr lang="en-GB" sz="1500">
                <a:solidFill>
                  <a:srgbClr val="FFFFFF"/>
                </a:solidFill>
                <a:effectLst/>
                <a:cs typeface="Arial" pitchFamily="34" charset="0"/>
              </a:rPr>
              <a:t>Ø = 0.3 mm</a:t>
            </a:r>
          </a:p>
        </p:txBody>
      </p:sp>
      <p:sp>
        <p:nvSpPr>
          <p:cNvPr id="209929" name="Line 9"/>
          <p:cNvSpPr>
            <a:spLocks noChangeShapeType="1"/>
          </p:cNvSpPr>
          <p:nvPr/>
        </p:nvSpPr>
        <p:spPr bwMode="auto">
          <a:xfrm flipH="1" flipV="1">
            <a:off x="2744788" y="3208338"/>
            <a:ext cx="446087" cy="26987"/>
          </a:xfrm>
          <a:prstGeom prst="line">
            <a:avLst/>
          </a:prstGeom>
          <a:noFill/>
          <a:ln w="14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246438" y="1392238"/>
            <a:ext cx="123825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</a:tabLst>
            </a:pPr>
            <a:r>
              <a:rPr lang="en-GB" sz="1500" dirty="0">
                <a:solidFill>
                  <a:srgbClr val="4C4C4C"/>
                </a:solidFill>
                <a:effectLst/>
              </a:rPr>
              <a:t>2. wire layer </a:t>
            </a:r>
            <a:r>
              <a:rPr lang="en-GB" sz="1500" dirty="0">
                <a:solidFill>
                  <a:srgbClr val="4C4C4C"/>
                </a:solidFill>
                <a:effectLst/>
                <a:cs typeface="Arial" pitchFamily="34" charset="0"/>
              </a:rPr>
              <a:t>Ø = 0.2 mm</a:t>
            </a:r>
          </a:p>
        </p:txBody>
      </p:sp>
      <p:sp>
        <p:nvSpPr>
          <p:cNvPr id="209931" name="Line 11"/>
          <p:cNvSpPr>
            <a:spLocks noChangeShapeType="1"/>
          </p:cNvSpPr>
          <p:nvPr/>
        </p:nvSpPr>
        <p:spPr bwMode="auto">
          <a:xfrm flipH="1" flipV="1">
            <a:off x="2622550" y="1341438"/>
            <a:ext cx="590550" cy="107950"/>
          </a:xfrm>
          <a:prstGeom prst="line">
            <a:avLst/>
          </a:prstGeom>
          <a:noFill/>
          <a:ln w="14400">
            <a:solidFill>
              <a:srgbClr val="4C4C4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9932" name="Line 12"/>
          <p:cNvSpPr>
            <a:spLocks noChangeShapeType="1"/>
          </p:cNvSpPr>
          <p:nvPr/>
        </p:nvSpPr>
        <p:spPr bwMode="auto">
          <a:xfrm>
            <a:off x="1690688" y="1952625"/>
            <a:ext cx="1587" cy="1166813"/>
          </a:xfrm>
          <a:prstGeom prst="line">
            <a:avLst/>
          </a:prstGeom>
          <a:noFill/>
          <a:ln w="144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 rot="16200000">
            <a:off x="1225550" y="2416175"/>
            <a:ext cx="1298575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</a:pPr>
            <a:r>
              <a:rPr lang="en-GB" sz="1500">
                <a:solidFill>
                  <a:srgbClr val="4C4C4C"/>
                </a:solidFill>
                <a:effectLst/>
              </a:rPr>
              <a:t>70 mm</a:t>
            </a:r>
          </a:p>
        </p:txBody>
      </p:sp>
      <p:sp>
        <p:nvSpPr>
          <p:cNvPr id="209934" name="Line 14"/>
          <p:cNvSpPr>
            <a:spLocks noChangeShapeType="1"/>
          </p:cNvSpPr>
          <p:nvPr/>
        </p:nvSpPr>
        <p:spPr bwMode="auto">
          <a:xfrm>
            <a:off x="2884488" y="2071688"/>
            <a:ext cx="463550" cy="1587"/>
          </a:xfrm>
          <a:prstGeom prst="line">
            <a:avLst/>
          </a:prstGeom>
          <a:noFill/>
          <a:ln w="144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2838450" y="2139950"/>
            <a:ext cx="604838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</a:pPr>
            <a:r>
              <a:rPr lang="en-GB" sz="1500">
                <a:solidFill>
                  <a:srgbClr val="FFFFFF"/>
                </a:solidFill>
                <a:effectLst/>
              </a:rPr>
              <a:t>25 mm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2054225" y="895350"/>
            <a:ext cx="3279775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@ Münster University</a:t>
            </a:r>
          </a:p>
        </p:txBody>
      </p:sp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5627762" y="5194300"/>
            <a:ext cx="2760662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sz="2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3-dim coordinate</a:t>
            </a:r>
            <a:br>
              <a:rPr lang="en-GB" sz="2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GB" sz="2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measurement setup</a:t>
            </a:r>
            <a:br>
              <a:rPr lang="en-GB" sz="2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GB" sz="2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 </a:t>
            </a:r>
            <a:r>
              <a:rPr lang="en-GB" sz="2200" dirty="0" err="1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Münster</a:t>
            </a:r>
            <a:r>
              <a:rPr lang="en-GB" sz="2200" dirty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clean-room</a:t>
            </a:r>
          </a:p>
        </p:txBody>
      </p:sp>
      <p:pic>
        <p:nvPicPr>
          <p:cNvPr id="209938" name="Picture 1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54600" y="836712"/>
            <a:ext cx="1865313" cy="134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9939" name="Picture 1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19913" y="836712"/>
            <a:ext cx="2074862" cy="1382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9941" name="Picture 2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3550" y="3594100"/>
            <a:ext cx="3595688" cy="269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" name="Datumsplatzhalt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3513" y="223838"/>
            <a:ext cx="3382962" cy="161925"/>
            <a:chOff x="113" y="155"/>
            <a:chExt cx="2350" cy="113"/>
          </a:xfrm>
        </p:grpSpPr>
        <p:sp>
          <p:nvSpPr>
            <p:cNvPr id="214019" name="AutoShape 3"/>
            <p:cNvSpPr>
              <a:spLocks noChangeArrowheads="1"/>
            </p:cNvSpPr>
            <p:nvPr/>
          </p:nvSpPr>
          <p:spPr bwMode="auto">
            <a:xfrm>
              <a:off x="113" y="155"/>
              <a:ext cx="2351" cy="114"/>
            </a:xfrm>
            <a:prstGeom prst="roundRect">
              <a:avLst>
                <a:gd name="adj" fmla="val 875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0" name="AutoShape 4"/>
            <p:cNvSpPr>
              <a:spLocks noChangeArrowheads="1"/>
            </p:cNvSpPr>
            <p:nvPr/>
          </p:nvSpPr>
          <p:spPr bwMode="auto">
            <a:xfrm>
              <a:off x="113" y="155"/>
              <a:ext cx="2351" cy="114"/>
            </a:xfrm>
            <a:prstGeom prst="roundRect">
              <a:avLst>
                <a:gd name="adj" fmla="val 875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42452" rIns="81639" bIns="42452"/>
            <a:lstStyle/>
            <a:p>
              <a:pPr algn="l" defTabSz="40798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MS PGothic" pitchFamily="34" charset="-128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endParaRPr lang="en-GB" sz="1600">
                <a:solidFill>
                  <a:srgbClr val="FF0000"/>
                </a:solidFill>
                <a:effectLst/>
              </a:endParaRPr>
            </a:p>
            <a:p>
              <a:pPr algn="l" defTabSz="407988" hangingPunct="0">
                <a:buClr>
                  <a:srgbClr val="000000"/>
                </a:buClr>
                <a:buSzPct val="45000"/>
                <a:buFont typeface="MS PGothic" pitchFamily="34" charset="-128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700">
                  <a:solidFill>
                    <a:srgbClr val="000000"/>
                  </a:solidFill>
                  <a:effectLst/>
                </a:rPr>
                <a:t> 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408238" y="-608013"/>
            <a:ext cx="5116512" cy="690563"/>
            <a:chOff x="1672" y="-422"/>
            <a:chExt cx="3553" cy="479"/>
          </a:xfrm>
        </p:grpSpPr>
        <p:sp>
          <p:nvSpPr>
            <p:cNvPr id="214022" name="AutoShape 6"/>
            <p:cNvSpPr>
              <a:spLocks noChangeArrowheads="1"/>
            </p:cNvSpPr>
            <p:nvPr/>
          </p:nvSpPr>
          <p:spPr bwMode="auto">
            <a:xfrm>
              <a:off x="1672" y="-422"/>
              <a:ext cx="3554" cy="480"/>
            </a:xfrm>
            <a:prstGeom prst="roundRect">
              <a:avLst>
                <a:gd name="adj" fmla="val 208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3" name="AutoShape 7"/>
            <p:cNvSpPr>
              <a:spLocks noChangeArrowheads="1"/>
            </p:cNvSpPr>
            <p:nvPr/>
          </p:nvSpPr>
          <p:spPr bwMode="auto">
            <a:xfrm>
              <a:off x="1672" y="-421"/>
              <a:ext cx="3554" cy="479"/>
            </a:xfrm>
            <a:prstGeom prst="roundRect">
              <a:avLst>
                <a:gd name="adj" fmla="val 208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177800" y="819150"/>
            <a:ext cx="8966200" cy="575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any unaccounted variance 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 </a:t>
            </a:r>
            <a:r>
              <a:rPr lang="en-GB" sz="21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leads to negative shift of m</a:t>
            </a:r>
            <a:r>
              <a:rPr lang="en-GB" sz="2100" baseline="-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r>
              <a:rPr lang="en-GB" sz="21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</a:t>
            </a:r>
            <a:r>
              <a:rPr lang="en-GB" sz="2100" baseline="-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r>
              <a:rPr lang="en-GB" sz="21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-2 </a:t>
            </a:r>
            <a:r>
              <a:rPr lang="en-GB" sz="2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 </a:t>
            </a:r>
            <a:r>
              <a:rPr lang="en-GB" sz="21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endParaRPr lang="en-GB" sz="21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 inelastic scatterings of </a:t>
            </a:r>
            <a:r>
              <a:rPr lang="en-GB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ß´s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inside WGTS</a:t>
            </a:r>
            <a:r>
              <a:rPr lang="en-GB" sz="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- requires dedicated e-gun measurements, </a:t>
            </a:r>
            <a:b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unfolding techniques for response </a:t>
            </a:r>
            <a:r>
              <a:rPr lang="en-GB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fct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endParaRPr lang="en-GB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fluctuations of WGTS column density (required &lt; 0.1%)</a:t>
            </a:r>
            <a:r>
              <a:rPr lang="ar-SA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‏</a:t>
            </a:r>
            <a:endParaRPr lang="en-GB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-  rear detector, Laser-Raman spectroscopy, T=30K stabilisation, </a:t>
            </a:r>
            <a:b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e-gun measurements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transmission function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-  spatial resolved e-gun measurements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 WGTS charging due to remaining ions (MC: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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&lt; 20mV)</a:t>
            </a:r>
            <a:r>
              <a:rPr lang="ar-SA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‏</a:t>
            </a:r>
            <a:endParaRPr lang="en-GB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- inject low energy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electrons from rear side, </a:t>
            </a:r>
            <a:b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diagnostic tools available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endParaRPr lang="en-GB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final state distribution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- reliable quantum chem. calculations</a:t>
            </a:r>
            <a:b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6. HV stability of retarding potential on ~3ppm level required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r>
              <a:rPr lang="en-GB" sz="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- precision HV divider (PTB), monitor spectrometer </a:t>
            </a:r>
            <a:r>
              <a:rPr lang="en-GB" sz="1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beamline</a:t>
            </a:r>
            <a:r>
              <a:rPr lang="en-GB" sz="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algn="l" defTabSz="407988" hangingPunct="0"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  <a:tab pos="9193213" algn="l"/>
              </a:tabLst>
            </a:pPr>
            <a:endParaRPr lang="en-GB" sz="7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652463" y="71438"/>
            <a:ext cx="7807325" cy="65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GB" sz="2500" b="1">
                <a:solidFill>
                  <a:srgbClr val="4C4C4C"/>
                </a:solidFill>
                <a:effectLst/>
                <a:cs typeface="Arial" pitchFamily="34" charset="0"/>
              </a:rPr>
              <a:t>Systematic uncertainties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6842571" y="3057575"/>
            <a:ext cx="2193925" cy="1019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contributions</a:t>
            </a: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each with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407988" hangingPunct="0">
              <a:lnSpc>
                <a:spcPct val="109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</a:t>
            </a: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GB" sz="2000" baseline="-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</a:t>
            </a:r>
            <a:r>
              <a:rPr lang="en-GB" sz="20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GB" sz="2000" baseline="-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</a:t>
            </a: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0.007 eV</a:t>
            </a:r>
            <a:r>
              <a:rPr lang="en-GB" sz="2000" baseline="3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14027" name="Text Box 11"/>
          <p:cNvSpPr txBox="1">
            <a:spLocks noChangeArrowheads="1"/>
          </p:cNvSpPr>
          <p:nvPr/>
        </p:nvSpPr>
        <p:spPr bwMode="auto">
          <a:xfrm>
            <a:off x="5408613" y="998538"/>
            <a:ext cx="2209800" cy="492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8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</a:tabLst>
            </a:pPr>
            <a:r>
              <a:rPr lang="en-GB" sz="36300" dirty="0">
                <a:solidFill>
                  <a:srgbClr val="FF0000"/>
                </a:solidFill>
                <a:effectLst/>
                <a:latin typeface="Symbol" pitchFamily="18" charset="2"/>
              </a:rPr>
              <a:t>}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83313" y="989013"/>
            <a:ext cx="2701925" cy="2595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2713" y="855663"/>
            <a:ext cx="2830512" cy="319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73850" y="1016000"/>
            <a:ext cx="2206625" cy="2271713"/>
            <a:chOff x="4635" y="705"/>
            <a:chExt cx="1532" cy="1578"/>
          </a:xfrm>
        </p:grpSpPr>
        <p:sp>
          <p:nvSpPr>
            <p:cNvPr id="211973" name="Line 5"/>
            <p:cNvSpPr>
              <a:spLocks noChangeShapeType="1"/>
            </p:cNvSpPr>
            <p:nvPr/>
          </p:nvSpPr>
          <p:spPr bwMode="auto">
            <a:xfrm>
              <a:off x="4635" y="2281"/>
              <a:ext cx="233" cy="3"/>
            </a:xfrm>
            <a:prstGeom prst="line">
              <a:avLst/>
            </a:prstGeom>
            <a:noFill/>
            <a:ln w="360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974" name="Line 6"/>
            <p:cNvSpPr>
              <a:spLocks noChangeShapeType="1"/>
            </p:cNvSpPr>
            <p:nvPr/>
          </p:nvSpPr>
          <p:spPr bwMode="auto">
            <a:xfrm flipV="1">
              <a:off x="4920" y="1211"/>
              <a:ext cx="501" cy="4"/>
            </a:xfrm>
            <a:prstGeom prst="line">
              <a:avLst/>
            </a:prstGeom>
            <a:noFill/>
            <a:ln w="360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975" name="Oval 7"/>
            <p:cNvSpPr>
              <a:spLocks noChangeArrowheads="1"/>
            </p:cNvSpPr>
            <p:nvPr/>
          </p:nvSpPr>
          <p:spPr bwMode="auto">
            <a:xfrm rot="19500000">
              <a:off x="5428" y="849"/>
              <a:ext cx="874" cy="188"/>
            </a:xfrm>
            <a:prstGeom prst="ellips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6" name="Line 8"/>
            <p:cNvSpPr>
              <a:spLocks noChangeShapeType="1"/>
            </p:cNvSpPr>
            <p:nvPr/>
          </p:nvSpPr>
          <p:spPr bwMode="auto">
            <a:xfrm>
              <a:off x="4922" y="1134"/>
              <a:ext cx="103" cy="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977" name="Line 9"/>
            <p:cNvSpPr>
              <a:spLocks noChangeShapeType="1"/>
            </p:cNvSpPr>
            <p:nvPr/>
          </p:nvSpPr>
          <p:spPr bwMode="auto">
            <a:xfrm>
              <a:off x="4722" y="1137"/>
              <a:ext cx="103" cy="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978" name="Line 10"/>
            <p:cNvSpPr>
              <a:spLocks noChangeShapeType="1"/>
            </p:cNvSpPr>
            <p:nvPr/>
          </p:nvSpPr>
          <p:spPr bwMode="auto">
            <a:xfrm>
              <a:off x="4822" y="1070"/>
              <a:ext cx="1" cy="13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979" name="Line 11"/>
            <p:cNvSpPr>
              <a:spLocks noChangeShapeType="1"/>
            </p:cNvSpPr>
            <p:nvPr/>
          </p:nvSpPr>
          <p:spPr bwMode="auto">
            <a:xfrm>
              <a:off x="4913" y="1070"/>
              <a:ext cx="1" cy="13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980" name="Text Box 12"/>
            <p:cNvSpPr txBox="1">
              <a:spLocks noChangeArrowheads="1"/>
            </p:cNvSpPr>
            <p:nvPr/>
          </p:nvSpPr>
          <p:spPr bwMode="auto">
            <a:xfrm>
              <a:off x="5051" y="1057"/>
              <a:ext cx="500" cy="1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algn="l" defTabSz="40798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MS PGothic" pitchFamily="34" charset="-128"/>
                <a:buNone/>
                <a:tabLst>
                  <a:tab pos="657225" algn="l"/>
                </a:tabLst>
              </a:pPr>
              <a:r>
                <a:rPr lang="en-GB" sz="1600" dirty="0">
                  <a:solidFill>
                    <a:srgbClr val="000000"/>
                  </a:solidFill>
                  <a:effectLst/>
                  <a:latin typeface="+mn-lt"/>
                </a:rPr>
                <a:t>0.93 </a:t>
              </a:r>
              <a:r>
                <a:rPr lang="en-GB" sz="1600" dirty="0" err="1">
                  <a:solidFill>
                    <a:srgbClr val="000000"/>
                  </a:solidFill>
                  <a:effectLst/>
                  <a:latin typeface="+mn-lt"/>
                </a:rPr>
                <a:t>eV</a:t>
              </a:r>
              <a:endParaRPr lang="en-GB" sz="1600" dirty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550863" y="4314825"/>
            <a:ext cx="3595687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2200">
                <a:solidFill>
                  <a:srgbClr val="000000"/>
                </a:solidFill>
                <a:effectLst/>
              </a:rPr>
              <a:t>4) measurement point distrib.</a:t>
            </a: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7121525" y="2551113"/>
            <a:ext cx="146685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</a:tabLst>
            </a:pPr>
            <a:r>
              <a:rPr lang="en-GB" sz="2200">
                <a:solidFill>
                  <a:srgbClr val="000000"/>
                </a:solidFill>
                <a:effectLst/>
              </a:rPr>
              <a:t>3) response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</a:tabLst>
            </a:pPr>
            <a:r>
              <a:rPr lang="en-GB" sz="2200">
                <a:solidFill>
                  <a:srgbClr val="000000"/>
                </a:solidFill>
                <a:effectLst/>
              </a:rPr>
              <a:t>  function</a:t>
            </a:r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5130800" y="1887538"/>
            <a:ext cx="319088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828675" hangingPunct="0">
              <a:lnSpc>
                <a:spcPct val="109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</a:pPr>
            <a:r>
              <a:rPr lang="en-GB" sz="3300">
                <a:solidFill>
                  <a:srgbClr val="000000"/>
                </a:solidFill>
                <a:effectLst/>
                <a:latin typeface="Symbol" pitchFamily="18" charset="2"/>
              </a:rPr>
              <a:t></a:t>
            </a:r>
          </a:p>
        </p:txBody>
      </p:sp>
      <p:pic>
        <p:nvPicPr>
          <p:cNvPr id="211984" name="Picture 1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4788" y="4745038"/>
            <a:ext cx="4384675" cy="129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3883025" y="1016000"/>
            <a:ext cx="2074863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200">
                <a:solidFill>
                  <a:srgbClr val="000000"/>
                </a:solidFill>
                <a:effectLst/>
              </a:rPr>
              <a:t>2) final states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4525963" y="4289425"/>
            <a:ext cx="1398587" cy="36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109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</a:tabLst>
            </a:pPr>
            <a:r>
              <a:rPr lang="en-GB" sz="2200">
                <a:solidFill>
                  <a:srgbClr val="000000"/>
                </a:solidFill>
                <a:effectLst/>
                <a:latin typeface="Symbol" pitchFamily="18" charset="2"/>
              </a:rPr>
              <a:t></a:t>
            </a:r>
            <a:r>
              <a:rPr lang="en-GB" sz="2200">
                <a:solidFill>
                  <a:srgbClr val="000000"/>
                </a:solidFill>
                <a:effectLst/>
              </a:rPr>
              <a:t> MC data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6659563" y="1127125"/>
            <a:ext cx="1541462" cy="214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marL="309563" lvl="1" indent="-309563" algn="l" defTabSz="407988" hangingPunct="0">
              <a:lnSpc>
                <a:spcPct val="93000"/>
              </a:lnSpc>
              <a:spcBef>
                <a:spcPts val="3350"/>
              </a:spcBef>
              <a:spcAft>
                <a:spcPts val="3350"/>
              </a:spcAft>
              <a:buClr>
                <a:srgbClr val="FFFFFF"/>
              </a:buClr>
              <a:buSzPct val="100000"/>
              <a:buFont typeface="Symbol" pitchFamily="18" charset="2"/>
              <a:buNone/>
              <a:tabLst>
                <a:tab pos="657225" algn="l"/>
                <a:tab pos="1312863" algn="l"/>
              </a:tabLst>
            </a:pPr>
            <a:r>
              <a:rPr lang="en-GB" sz="1500">
                <a:solidFill>
                  <a:srgbClr val="0000FF"/>
                </a:solidFill>
                <a:effectLst/>
              </a:rPr>
              <a:t>Inelastic scattering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2915816" y="260648"/>
            <a:ext cx="5043488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2400" b="1" dirty="0">
                <a:solidFill>
                  <a:srgbClr val="333366"/>
                </a:solidFill>
                <a:effectLst/>
              </a:rPr>
              <a:t>Statistics</a:t>
            </a:r>
          </a:p>
        </p:txBody>
      </p:sp>
      <p:pic>
        <p:nvPicPr>
          <p:cNvPr id="211989" name="Picture 2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17875" y="1473200"/>
            <a:ext cx="2609850" cy="2211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747713" y="1016000"/>
            <a:ext cx="2084387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200">
                <a:solidFill>
                  <a:srgbClr val="000000"/>
                </a:solidFill>
                <a:effectLst/>
              </a:rPr>
              <a:t>1) beta spectrum</a:t>
            </a:r>
          </a:p>
        </p:txBody>
      </p:sp>
      <p:pic>
        <p:nvPicPr>
          <p:cNvPr id="211992" name="Picture 2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89650" y="3835400"/>
            <a:ext cx="2876550" cy="2535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7734300" y="3959225"/>
            <a:ext cx="846138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</a:tabLst>
            </a:pPr>
            <a:r>
              <a:rPr lang="en-GB" sz="1800">
                <a:solidFill>
                  <a:srgbClr val="000000"/>
                </a:solidFill>
                <a:effectLst/>
              </a:rPr>
              <a:t>KATRIN</a:t>
            </a:r>
          </a:p>
        </p:txBody>
      </p:sp>
      <p:sp>
        <p:nvSpPr>
          <p:cNvPr id="211994" name="Text Box 26"/>
          <p:cNvSpPr txBox="1">
            <a:spLocks noChangeArrowheads="1"/>
          </p:cNvSpPr>
          <p:nvPr/>
        </p:nvSpPr>
        <p:spPr bwMode="auto">
          <a:xfrm>
            <a:off x="6819900" y="4319588"/>
            <a:ext cx="614363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l"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</a:pPr>
            <a:r>
              <a:rPr lang="en-GB" sz="1800">
                <a:solidFill>
                  <a:srgbClr val="000000"/>
                </a:solidFill>
                <a:effectLst/>
              </a:rPr>
              <a:t>Mainz</a:t>
            </a:r>
          </a:p>
        </p:txBody>
      </p: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6931025" y="4897438"/>
            <a:ext cx="919163" cy="4651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</a:tabLst>
            </a:pPr>
            <a:r>
              <a:rPr lang="en-GB" sz="1100">
                <a:solidFill>
                  <a:srgbClr val="000000"/>
                </a:solidFill>
                <a:effectLst/>
                <a:cs typeface="Arial" pitchFamily="34" charset="0"/>
              </a:rPr>
              <a:t>□ </a:t>
            </a:r>
            <a:r>
              <a:rPr lang="en-GB" sz="1100">
                <a:solidFill>
                  <a:srgbClr val="000000"/>
                </a:solidFill>
                <a:effectLst/>
              </a:rPr>
              <a:t>m = 0.5 eV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</a:tabLst>
            </a:pPr>
            <a:r>
              <a:rPr lang="en-GB" sz="1100">
                <a:solidFill>
                  <a:srgbClr val="000000"/>
                </a:solidFill>
                <a:effectLst/>
                <a:cs typeface="Arial" pitchFamily="34" charset="0"/>
              </a:rPr>
              <a:t>○ </a:t>
            </a:r>
            <a:r>
              <a:rPr lang="en-GB" sz="1100">
                <a:solidFill>
                  <a:srgbClr val="000000"/>
                </a:solidFill>
                <a:effectLst/>
              </a:rPr>
              <a:t>m = 0.35 eV</a:t>
            </a:r>
          </a:p>
          <a:p>
            <a:pPr algn="l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MS PGothic" pitchFamily="34" charset="-128"/>
              <a:buNone/>
              <a:tabLst>
                <a:tab pos="657225" algn="l"/>
              </a:tabLst>
            </a:pPr>
            <a:r>
              <a:rPr lang="en-GB" sz="1100">
                <a:solidFill>
                  <a:srgbClr val="000000"/>
                </a:solidFill>
                <a:effectLst/>
                <a:cs typeface="Arial" pitchFamily="34" charset="0"/>
              </a:rPr>
              <a:t>● </a:t>
            </a:r>
            <a:r>
              <a:rPr lang="en-GB" sz="1100">
                <a:solidFill>
                  <a:srgbClr val="000000"/>
                </a:solidFill>
                <a:effectLst/>
              </a:rPr>
              <a:t>m = 0 eV</a:t>
            </a:r>
          </a:p>
        </p:txBody>
      </p:sp>
      <p:sp>
        <p:nvSpPr>
          <p:cNvPr id="27" name="Datumsplatzhalter 2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developments in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-spectroscopy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8562"/>
            <a:ext cx="8356600" cy="511075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Sterile neutrinos </a:t>
            </a:r>
            <a:r>
              <a:rPr lang="en-US" sz="2400" b="1" i="1" dirty="0" smtClean="0">
                <a:solidFill>
                  <a:srgbClr val="FF0000"/>
                </a:solidFill>
              </a:rPr>
              <a:t>not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disfavoured</a:t>
            </a:r>
            <a:r>
              <a:rPr lang="en-US" sz="2400" b="1" dirty="0" smtClean="0">
                <a:solidFill>
                  <a:srgbClr val="FF0000"/>
                </a:solidFill>
              </a:rPr>
              <a:t> by cosmology</a:t>
            </a:r>
          </a:p>
          <a:p>
            <a:pPr lvl="1">
              <a:buFont typeface="Symbol" pitchFamily="18" charset="2"/>
              <a:buChar char="-"/>
            </a:pPr>
            <a:r>
              <a:rPr lang="en-US" sz="2200" dirty="0" smtClean="0"/>
              <a:t>might be seen by KATRIN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if mass of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 is large enough (for instance LSND neutrinos)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mixing with    is large enough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New ideas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/>
              <a:t>Project 8</a:t>
            </a:r>
            <a:r>
              <a:rPr lang="en-US" sz="2200" dirty="0" smtClean="0"/>
              <a:t>: measures </a:t>
            </a:r>
            <a:r>
              <a:rPr lang="en-US" sz="2200" dirty="0" err="1" smtClean="0"/>
              <a:t>E</a:t>
            </a:r>
            <a:r>
              <a:rPr lang="en-US" sz="2200" baseline="-25000" dirty="0" err="1" smtClean="0">
                <a:latin typeface="Symbol" pitchFamily="18" charset="2"/>
              </a:rPr>
              <a:t>b</a:t>
            </a:r>
            <a:r>
              <a:rPr lang="en-US" sz="2200" dirty="0" smtClean="0"/>
              <a:t> via cyclotron radiation</a:t>
            </a:r>
          </a:p>
          <a:p>
            <a:pPr lvl="1">
              <a:buFont typeface="Symbol" pitchFamily="18" charset="2"/>
              <a:buChar char="-"/>
            </a:pPr>
            <a:endParaRPr lang="en-US" sz="2200" dirty="0" smtClean="0"/>
          </a:p>
          <a:p>
            <a:pPr lvl="1">
              <a:buFont typeface="Symbol" pitchFamily="18" charset="2"/>
              <a:buChar char="-"/>
            </a:pPr>
            <a:r>
              <a:rPr lang="en-US" sz="2200" dirty="0" smtClean="0"/>
              <a:t>search for </a:t>
            </a:r>
            <a:r>
              <a:rPr lang="en-US" sz="2200" b="1" dirty="0" smtClean="0"/>
              <a:t>ultra-low Q value </a:t>
            </a:r>
            <a:r>
              <a:rPr lang="en-US" sz="2200" dirty="0" smtClean="0"/>
              <a:t>isotopes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decay in excited daughter states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partial ionization of parent isotope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/>
              <a:t>radioactive ions in storage ring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/>
              <a:t>ultra-cold atoms in trap </a:t>
            </a:r>
            <a:r>
              <a:rPr lang="en-US" sz="2200" dirty="0" smtClean="0"/>
              <a:t>(</a:t>
            </a:r>
            <a:r>
              <a:rPr lang="en-US" sz="2200" dirty="0" err="1" smtClean="0"/>
              <a:t>E</a:t>
            </a:r>
            <a:r>
              <a:rPr lang="en-US" sz="2200" baseline="-25000" dirty="0" err="1" smtClean="0">
                <a:latin typeface="Symbol" pitchFamily="18" charset="2"/>
              </a:rPr>
              <a:t>b</a:t>
            </a:r>
            <a:r>
              <a:rPr lang="en-US" sz="2200" dirty="0" smtClean="0"/>
              <a:t>, </a:t>
            </a:r>
            <a:r>
              <a:rPr lang="en-US" sz="2200" dirty="0" err="1" smtClean="0"/>
              <a:t>p</a:t>
            </a:r>
            <a:r>
              <a:rPr lang="en-US" sz="2200" baseline="-25000" dirty="0" err="1" smtClean="0">
                <a:latin typeface="Symbol" pitchFamily="18" charset="2"/>
              </a:rPr>
              <a:t>b</a:t>
            </a:r>
            <a:r>
              <a:rPr lang="en-US" sz="2200" dirty="0" smtClean="0"/>
              <a:t>, </a:t>
            </a:r>
            <a:r>
              <a:rPr lang="en-US" sz="2200" dirty="0" err="1" smtClean="0"/>
              <a:t>p</a:t>
            </a:r>
            <a:r>
              <a:rPr lang="en-US" sz="2200" baseline="-25000" dirty="0" err="1" smtClean="0"/>
              <a:t>rec</a:t>
            </a:r>
            <a:r>
              <a:rPr lang="en-US" sz="2200" dirty="0" smtClean="0"/>
              <a:t>) </a:t>
            </a:r>
          </a:p>
          <a:p>
            <a:pPr lvl="1">
              <a:buFont typeface="Symbol" pitchFamily="18" charset="2"/>
              <a:buChar char="-"/>
            </a:pPr>
            <a:r>
              <a:rPr lang="en-US" sz="2200" b="1" dirty="0" smtClean="0"/>
              <a:t>direct mass difference and heat </a:t>
            </a:r>
            <a:endParaRPr lang="en-US" sz="22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2699792" y="2375421"/>
          <a:ext cx="288032" cy="398814"/>
        </p:xfrm>
        <a:graphic>
          <a:graphicData uri="http://schemas.openxmlformats.org/presentationml/2006/ole">
            <p:oleObj spid="_x0000_s136194" name="Formel" r:id="rId3" imgW="164880" imgH="228600" progId="Equation.3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691309" y="2348880"/>
            <a:ext cx="3296095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/>
              <a:t>Riis, </a:t>
            </a:r>
            <a:r>
              <a:rPr lang="de-DE" sz="1600" dirty="0" err="1" smtClean="0"/>
              <a:t>Hannestad</a:t>
            </a:r>
            <a:r>
              <a:rPr lang="de-DE" sz="1600" dirty="0" smtClean="0"/>
              <a:t>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1008.1495</a:t>
            </a:r>
            <a:endParaRPr lang="en-US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628800"/>
            <a:ext cx="3127779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/>
              <a:t>Hamann et al.: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1006.5276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5848388" y="4026550"/>
            <a:ext cx="3157403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/>
              <a:t>Kopp, Merle: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0911.3329v2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861451" y="5106670"/>
            <a:ext cx="313900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/>
              <a:t>Lindroos</a:t>
            </a:r>
            <a:r>
              <a:rPr lang="de-DE" sz="1600" dirty="0" smtClean="0"/>
              <a:t> et al.: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0904.1089</a:t>
            </a:r>
            <a:endParaRPr lang="en-US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5821740" y="5538718"/>
            <a:ext cx="3188630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/>
              <a:t>Jerkins</a:t>
            </a:r>
            <a:r>
              <a:rPr lang="de-DE" sz="1600" dirty="0" smtClean="0"/>
              <a:t> et al.: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0901.3111v4</a:t>
            </a:r>
            <a:endParaRPr lang="en-US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5523476" y="5970766"/>
            <a:ext cx="3493264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/>
              <a:t>Matsuzaki</a:t>
            </a:r>
            <a:r>
              <a:rPr lang="de-DE" sz="1600" dirty="0" smtClean="0"/>
              <a:t> et al.: </a:t>
            </a:r>
            <a:r>
              <a:rPr lang="de-DE" sz="1600" dirty="0" err="1" smtClean="0"/>
              <a:t>arXiv</a:t>
            </a:r>
            <a:r>
              <a:rPr lang="de-DE" sz="1600" dirty="0" smtClean="0"/>
              <a:t>: 0908.4163v3</a:t>
            </a:r>
            <a:endParaRPr lang="en-US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3707904" y="3573016"/>
            <a:ext cx="5279779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/>
              <a:t>Monreal</a:t>
            </a:r>
            <a:r>
              <a:rPr lang="de-DE" sz="1600" dirty="0" smtClean="0"/>
              <a:t>, Formaggio, Phys. </a:t>
            </a:r>
            <a:r>
              <a:rPr lang="de-DE" sz="1600" dirty="0" err="1" smtClean="0"/>
              <a:t>Rev</a:t>
            </a:r>
            <a:r>
              <a:rPr lang="de-DE" sz="1600" dirty="0" smtClean="0"/>
              <a:t>. D80, 051301(R) (2009)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>
          <a:xfrm>
            <a:off x="251520" y="908720"/>
            <a:ext cx="8640960" cy="187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5162028"/>
              </p:ext>
            </p:extLst>
          </p:nvPr>
        </p:nvGraphicFramePr>
        <p:xfrm>
          <a:off x="2533613" y="3021946"/>
          <a:ext cx="3694571" cy="17939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94571"/>
              </a:tblGrid>
              <a:tr h="36576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ß-</a:t>
                      </a:r>
                      <a:r>
                        <a:rPr lang="de-DE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source</a:t>
                      </a:r>
                      <a:r>
                        <a:rPr lang="de-D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requirements</a:t>
                      </a:r>
                      <a:endParaRPr lang="de-D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baseline="0" dirty="0" err="1" smtClean="0"/>
                        <a:t>short</a:t>
                      </a:r>
                      <a:r>
                        <a:rPr lang="de-DE" sz="1800" baseline="0" dirty="0" smtClean="0"/>
                        <a:t> half </a:t>
                      </a:r>
                      <a:r>
                        <a:rPr lang="de-DE" sz="1800" baseline="0" dirty="0" err="1" smtClean="0"/>
                        <a:t>life</a:t>
                      </a:r>
                      <a:r>
                        <a:rPr lang="de-DE" sz="1800" baseline="0" dirty="0" smtClean="0"/>
                        <a:t> t</a:t>
                      </a:r>
                      <a:r>
                        <a:rPr lang="de-DE" sz="1800" b="1" baseline="-25000" dirty="0" smtClean="0">
                          <a:latin typeface="Arial"/>
                          <a:cs typeface="Arial"/>
                        </a:rPr>
                        <a:t>½</a:t>
                      </a:r>
                      <a:r>
                        <a:rPr lang="de-DE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1800" baseline="0" dirty="0" smtClean="0">
                          <a:latin typeface="Arial"/>
                          <a:cs typeface="Arial"/>
                          <a:sym typeface="Wingdings"/>
                        </a:rPr>
                        <a:t>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high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luminosity</a:t>
                      </a:r>
                      <a:endParaRPr lang="de-DE" sz="1800" b="1" baseline="-25000" dirty="0"/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low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endpoint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energy</a:t>
                      </a:r>
                      <a:r>
                        <a:rPr lang="de-DE" sz="1800" dirty="0" smtClean="0"/>
                        <a:t> E</a:t>
                      </a:r>
                      <a:r>
                        <a:rPr lang="de-DE" sz="1800" b="1" baseline="-25000" dirty="0" smtClean="0"/>
                        <a:t>0</a:t>
                      </a:r>
                      <a:endParaRPr lang="de-DE" sz="1800" b="1" baseline="-25000" dirty="0"/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b="0" dirty="0" err="1" smtClean="0"/>
                        <a:t>superallowed</a:t>
                      </a:r>
                      <a:r>
                        <a:rPr lang="de-DE" sz="1800" b="0" dirty="0" smtClean="0"/>
                        <a:t>/</a:t>
                      </a:r>
                      <a:r>
                        <a:rPr lang="de-DE" sz="1800" b="0" dirty="0" err="1" smtClean="0"/>
                        <a:t>allowed</a:t>
                      </a:r>
                      <a:r>
                        <a:rPr lang="de-DE" sz="1800" b="0" dirty="0" smtClean="0"/>
                        <a:t> </a:t>
                      </a:r>
                      <a:r>
                        <a:rPr lang="de-DE" sz="1800" b="0" dirty="0" err="1" smtClean="0"/>
                        <a:t>transition</a:t>
                      </a:r>
                      <a:endParaRPr lang="de-DE" sz="1800" b="0" dirty="0"/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baseline="0" dirty="0" smtClean="0"/>
                        <a:t>simple </a:t>
                      </a:r>
                      <a:r>
                        <a:rPr lang="de-DE" sz="1800" baseline="0" dirty="0" err="1" smtClean="0"/>
                        <a:t>atomic</a:t>
                      </a:r>
                      <a:r>
                        <a:rPr lang="de-DE" sz="1800" baseline="0" dirty="0" smtClean="0"/>
                        <a:t>/</a:t>
                      </a:r>
                      <a:r>
                        <a:rPr lang="de-DE" sz="1800" baseline="0" dirty="0" err="1" smtClean="0"/>
                        <a:t>molecular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structure</a:t>
                      </a:r>
                      <a:endParaRPr lang="de-DE" sz="1800" dirty="0"/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9134222"/>
              </p:ext>
            </p:extLst>
          </p:nvPr>
        </p:nvGraphicFramePr>
        <p:xfrm>
          <a:off x="2240448" y="5079484"/>
          <a:ext cx="2206406" cy="100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7116"/>
                <a:gridCol w="1529290"/>
              </a:tblGrid>
              <a:tr h="339634"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H:</a:t>
                      </a:r>
                      <a:r>
                        <a:rPr lang="de-DE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super-</a:t>
                      </a:r>
                      <a:r>
                        <a:rPr lang="de-D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allowed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de-DE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E</a:t>
                      </a:r>
                      <a:r>
                        <a:rPr lang="de-DE" sz="1600" b="1" baseline="-25000" dirty="0" smtClean="0"/>
                        <a:t>0</a:t>
                      </a:r>
                      <a:endParaRPr lang="de-DE" sz="1600" b="1" baseline="-250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18.6</a:t>
                      </a:r>
                      <a:r>
                        <a:rPr lang="de-DE" sz="1600" baseline="0" dirty="0" smtClean="0"/>
                        <a:t> keV</a:t>
                      </a:r>
                      <a:endParaRPr lang="de-DE" sz="1600" dirty="0"/>
                    </a:p>
                  </a:txBody>
                  <a:tcPr marL="73891" marR="73891" marT="39189" marB="39189"/>
                </a:tc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t</a:t>
                      </a:r>
                      <a:r>
                        <a:rPr lang="de-DE" sz="1600" b="1" baseline="-25000" dirty="0" smtClean="0"/>
                        <a:t>1/2</a:t>
                      </a:r>
                      <a:endParaRPr lang="de-DE" sz="1600" b="1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</a:rPr>
                        <a:t>12.3 y</a:t>
                      </a:r>
                      <a:endParaRPr lang="de-DE" sz="1600" dirty="0">
                        <a:solidFill>
                          <a:srgbClr val="C00000"/>
                        </a:solidFill>
                      </a:endParaRPr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4944051"/>
              </p:ext>
            </p:extLst>
          </p:nvPr>
        </p:nvGraphicFramePr>
        <p:xfrm>
          <a:off x="4513927" y="5079484"/>
          <a:ext cx="1957577" cy="100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00753"/>
                <a:gridCol w="1356824"/>
              </a:tblGrid>
              <a:tr h="326571"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187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Re: </a:t>
                      </a:r>
                      <a:r>
                        <a:rPr lang="de-D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unique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</a:t>
                      </a:r>
                      <a:r>
                        <a:rPr lang="de-DE" sz="1800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de-DE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E</a:t>
                      </a:r>
                      <a:r>
                        <a:rPr lang="de-DE" sz="1600" b="1" baseline="-25000" dirty="0" smtClean="0"/>
                        <a:t>0</a:t>
                      </a:r>
                      <a:endParaRPr lang="de-DE" sz="1600" b="1" baseline="-25000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</a:rPr>
                        <a:t>2.47</a:t>
                      </a:r>
                      <a:r>
                        <a:rPr lang="de-DE" sz="1600" baseline="0" dirty="0" smtClean="0">
                          <a:solidFill>
                            <a:srgbClr val="C00000"/>
                          </a:solidFill>
                        </a:rPr>
                        <a:t> keV</a:t>
                      </a:r>
                      <a:endParaRPr lang="de-DE" sz="1600" dirty="0">
                        <a:solidFill>
                          <a:srgbClr val="C00000"/>
                        </a:solidFill>
                      </a:endParaRPr>
                    </a:p>
                  </a:txBody>
                  <a:tcPr marL="73891" marR="73891" marT="39189" marB="39189"/>
                </a:tc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t</a:t>
                      </a:r>
                      <a:r>
                        <a:rPr lang="de-DE" sz="1600" b="1" baseline="-25000" dirty="0" smtClean="0"/>
                        <a:t>1/2</a:t>
                      </a:r>
                      <a:endParaRPr lang="de-DE" sz="1600" b="1" dirty="0"/>
                    </a:p>
                  </a:txBody>
                  <a:tcPr marL="73891" marR="73891" marT="39189" marB="391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43.2 </a:t>
                      </a:r>
                      <a:r>
                        <a:rPr lang="de-DE" sz="1600" dirty="0" err="1" smtClean="0"/>
                        <a:t>Gy</a:t>
                      </a:r>
                      <a:endParaRPr lang="de-DE" sz="1600" dirty="0"/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grpSp>
        <p:nvGrpSpPr>
          <p:cNvPr id="4" name="Gruppieren 36"/>
          <p:cNvGrpSpPr/>
          <p:nvPr/>
        </p:nvGrpSpPr>
        <p:grpSpPr>
          <a:xfrm>
            <a:off x="146832" y="4194323"/>
            <a:ext cx="2000869" cy="1896013"/>
            <a:chOff x="401266" y="4893379"/>
            <a:chExt cx="2476075" cy="2212016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8702" y="4893379"/>
              <a:ext cx="2128971" cy="1540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feld 26"/>
            <p:cNvSpPr txBox="1"/>
            <p:nvPr/>
          </p:nvSpPr>
          <p:spPr>
            <a:xfrm>
              <a:off x="401266" y="6686476"/>
              <a:ext cx="2476075" cy="4189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de-DE" sz="17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 →</a:t>
              </a:r>
              <a:r>
                <a:rPr lang="de-DE" sz="1700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17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 + </a:t>
              </a:r>
              <a:r>
                <a:rPr lang="de-DE" sz="17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de-DE" sz="26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de-DE" sz="1700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278799" y="6451203"/>
              <a:ext cx="379286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6" name="Gruppieren 35"/>
          <p:cNvGrpSpPr/>
          <p:nvPr/>
        </p:nvGrpSpPr>
        <p:grpSpPr>
          <a:xfrm>
            <a:off x="6538606" y="4189381"/>
            <a:ext cx="2443298" cy="1893117"/>
            <a:chOff x="8220722" y="4887614"/>
            <a:chExt cx="3023582" cy="2208637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32247" y="5080620"/>
              <a:ext cx="1850139" cy="1338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1322_1615"/>
            <p:cNvPicPr preferRelativeResize="0">
              <a:picLocks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 flipH="1">
              <a:off x="8538170" y="5008612"/>
              <a:ext cx="720000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Freihandform 1"/>
            <p:cNvSpPr/>
            <p:nvPr/>
          </p:nvSpPr>
          <p:spPr>
            <a:xfrm>
              <a:off x="9209328" y="5101304"/>
              <a:ext cx="164589" cy="464019"/>
            </a:xfrm>
            <a:custGeom>
              <a:avLst/>
              <a:gdLst>
                <a:gd name="connsiteX0" fmla="*/ 164589 w 164589"/>
                <a:gd name="connsiteY0" fmla="*/ 48367 h 464019"/>
                <a:gd name="connsiteX1" fmla="*/ 164589 w 164589"/>
                <a:gd name="connsiteY1" fmla="*/ 48367 h 464019"/>
                <a:gd name="connsiteX2" fmla="*/ 104204 w 164589"/>
                <a:gd name="connsiteY2" fmla="*/ 5235 h 464019"/>
                <a:gd name="connsiteX3" fmla="*/ 9313 w 164589"/>
                <a:gd name="connsiteY3" fmla="*/ 13861 h 464019"/>
                <a:gd name="connsiteX4" fmla="*/ 43819 w 164589"/>
                <a:gd name="connsiteY4" fmla="*/ 91499 h 464019"/>
                <a:gd name="connsiteX5" fmla="*/ 61072 w 164589"/>
                <a:gd name="connsiteY5" fmla="*/ 229522 h 464019"/>
                <a:gd name="connsiteX6" fmla="*/ 35192 w 164589"/>
                <a:gd name="connsiteY6" fmla="*/ 376171 h 464019"/>
                <a:gd name="connsiteX7" fmla="*/ 35192 w 164589"/>
                <a:gd name="connsiteY7" fmla="*/ 462435 h 464019"/>
                <a:gd name="connsiteX8" fmla="*/ 43819 w 164589"/>
                <a:gd name="connsiteY8" fmla="*/ 436556 h 464019"/>
                <a:gd name="connsiteX9" fmla="*/ 61072 w 164589"/>
                <a:gd name="connsiteY9" fmla="*/ 358918 h 464019"/>
                <a:gd name="connsiteX10" fmla="*/ 78324 w 164589"/>
                <a:gd name="connsiteY10" fmla="*/ 333039 h 464019"/>
                <a:gd name="connsiteX11" fmla="*/ 104204 w 164589"/>
                <a:gd name="connsiteY11" fmla="*/ 195016 h 464019"/>
                <a:gd name="connsiteX12" fmla="*/ 130083 w 164589"/>
                <a:gd name="connsiteY12" fmla="*/ 177763 h 464019"/>
                <a:gd name="connsiteX13" fmla="*/ 147336 w 164589"/>
                <a:gd name="connsiteY13" fmla="*/ 91499 h 464019"/>
                <a:gd name="connsiteX14" fmla="*/ 164589 w 164589"/>
                <a:gd name="connsiteY14" fmla="*/ 48367 h 4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4589" h="464019">
                  <a:moveTo>
                    <a:pt x="164589" y="48367"/>
                  </a:moveTo>
                  <a:lnTo>
                    <a:pt x="164589" y="48367"/>
                  </a:lnTo>
                  <a:cubicBezTo>
                    <a:pt x="144461" y="33990"/>
                    <a:pt x="128351" y="10601"/>
                    <a:pt x="104204" y="5235"/>
                  </a:cubicBezTo>
                  <a:cubicBezTo>
                    <a:pt x="73200" y="-1655"/>
                    <a:pt x="35332" y="-4352"/>
                    <a:pt x="9313" y="13861"/>
                  </a:cubicBezTo>
                  <a:cubicBezTo>
                    <a:pt x="-21959" y="35751"/>
                    <a:pt x="34798" y="82479"/>
                    <a:pt x="43819" y="91499"/>
                  </a:cubicBezTo>
                  <a:cubicBezTo>
                    <a:pt x="62039" y="146161"/>
                    <a:pt x="61072" y="136286"/>
                    <a:pt x="61072" y="229522"/>
                  </a:cubicBezTo>
                  <a:cubicBezTo>
                    <a:pt x="61072" y="346584"/>
                    <a:pt x="72426" y="320319"/>
                    <a:pt x="35192" y="376171"/>
                  </a:cubicBezTo>
                  <a:cubicBezTo>
                    <a:pt x="24569" y="408040"/>
                    <a:pt x="15368" y="422787"/>
                    <a:pt x="35192" y="462435"/>
                  </a:cubicBezTo>
                  <a:cubicBezTo>
                    <a:pt x="39259" y="470568"/>
                    <a:pt x="40943" y="445182"/>
                    <a:pt x="43819" y="436556"/>
                  </a:cubicBezTo>
                  <a:cubicBezTo>
                    <a:pt x="47133" y="416669"/>
                    <a:pt x="50452" y="380158"/>
                    <a:pt x="61072" y="358918"/>
                  </a:cubicBezTo>
                  <a:cubicBezTo>
                    <a:pt x="65708" y="349645"/>
                    <a:pt x="72573" y="341665"/>
                    <a:pt x="78324" y="333039"/>
                  </a:cubicBezTo>
                  <a:cubicBezTo>
                    <a:pt x="82013" y="285086"/>
                    <a:pt x="67739" y="231481"/>
                    <a:pt x="104204" y="195016"/>
                  </a:cubicBezTo>
                  <a:cubicBezTo>
                    <a:pt x="111535" y="187685"/>
                    <a:pt x="121457" y="183514"/>
                    <a:pt x="130083" y="177763"/>
                  </a:cubicBezTo>
                  <a:cubicBezTo>
                    <a:pt x="145771" y="130696"/>
                    <a:pt x="136008" y="165131"/>
                    <a:pt x="147336" y="91499"/>
                  </a:cubicBezTo>
                  <a:cubicBezTo>
                    <a:pt x="155786" y="36574"/>
                    <a:pt x="161713" y="55556"/>
                    <a:pt x="164589" y="483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Picture 5" descr="1322_1615"/>
            <p:cNvPicPr preferRelativeResize="0">
              <a:picLocks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 flipH="1">
              <a:off x="9258250" y="5728692"/>
              <a:ext cx="720000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Freihandform 19"/>
            <p:cNvSpPr/>
            <p:nvPr/>
          </p:nvSpPr>
          <p:spPr>
            <a:xfrm>
              <a:off x="9929408" y="5821384"/>
              <a:ext cx="164589" cy="464019"/>
            </a:xfrm>
            <a:custGeom>
              <a:avLst/>
              <a:gdLst>
                <a:gd name="connsiteX0" fmla="*/ 164589 w 164589"/>
                <a:gd name="connsiteY0" fmla="*/ 48367 h 464019"/>
                <a:gd name="connsiteX1" fmla="*/ 164589 w 164589"/>
                <a:gd name="connsiteY1" fmla="*/ 48367 h 464019"/>
                <a:gd name="connsiteX2" fmla="*/ 104204 w 164589"/>
                <a:gd name="connsiteY2" fmla="*/ 5235 h 464019"/>
                <a:gd name="connsiteX3" fmla="*/ 9313 w 164589"/>
                <a:gd name="connsiteY3" fmla="*/ 13861 h 464019"/>
                <a:gd name="connsiteX4" fmla="*/ 43819 w 164589"/>
                <a:gd name="connsiteY4" fmla="*/ 91499 h 464019"/>
                <a:gd name="connsiteX5" fmla="*/ 61072 w 164589"/>
                <a:gd name="connsiteY5" fmla="*/ 229522 h 464019"/>
                <a:gd name="connsiteX6" fmla="*/ 35192 w 164589"/>
                <a:gd name="connsiteY6" fmla="*/ 376171 h 464019"/>
                <a:gd name="connsiteX7" fmla="*/ 35192 w 164589"/>
                <a:gd name="connsiteY7" fmla="*/ 462435 h 464019"/>
                <a:gd name="connsiteX8" fmla="*/ 43819 w 164589"/>
                <a:gd name="connsiteY8" fmla="*/ 436556 h 464019"/>
                <a:gd name="connsiteX9" fmla="*/ 61072 w 164589"/>
                <a:gd name="connsiteY9" fmla="*/ 358918 h 464019"/>
                <a:gd name="connsiteX10" fmla="*/ 78324 w 164589"/>
                <a:gd name="connsiteY10" fmla="*/ 333039 h 464019"/>
                <a:gd name="connsiteX11" fmla="*/ 104204 w 164589"/>
                <a:gd name="connsiteY11" fmla="*/ 195016 h 464019"/>
                <a:gd name="connsiteX12" fmla="*/ 130083 w 164589"/>
                <a:gd name="connsiteY12" fmla="*/ 177763 h 464019"/>
                <a:gd name="connsiteX13" fmla="*/ 147336 w 164589"/>
                <a:gd name="connsiteY13" fmla="*/ 91499 h 464019"/>
                <a:gd name="connsiteX14" fmla="*/ 164589 w 164589"/>
                <a:gd name="connsiteY14" fmla="*/ 48367 h 4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4589" h="464019">
                  <a:moveTo>
                    <a:pt x="164589" y="48367"/>
                  </a:moveTo>
                  <a:lnTo>
                    <a:pt x="164589" y="48367"/>
                  </a:lnTo>
                  <a:cubicBezTo>
                    <a:pt x="144461" y="33990"/>
                    <a:pt x="128351" y="10601"/>
                    <a:pt x="104204" y="5235"/>
                  </a:cubicBezTo>
                  <a:cubicBezTo>
                    <a:pt x="73200" y="-1655"/>
                    <a:pt x="35332" y="-4352"/>
                    <a:pt x="9313" y="13861"/>
                  </a:cubicBezTo>
                  <a:cubicBezTo>
                    <a:pt x="-21959" y="35751"/>
                    <a:pt x="34798" y="82479"/>
                    <a:pt x="43819" y="91499"/>
                  </a:cubicBezTo>
                  <a:cubicBezTo>
                    <a:pt x="62039" y="146161"/>
                    <a:pt x="61072" y="136286"/>
                    <a:pt x="61072" y="229522"/>
                  </a:cubicBezTo>
                  <a:cubicBezTo>
                    <a:pt x="61072" y="346584"/>
                    <a:pt x="72426" y="320319"/>
                    <a:pt x="35192" y="376171"/>
                  </a:cubicBezTo>
                  <a:cubicBezTo>
                    <a:pt x="24569" y="408040"/>
                    <a:pt x="15368" y="422787"/>
                    <a:pt x="35192" y="462435"/>
                  </a:cubicBezTo>
                  <a:cubicBezTo>
                    <a:pt x="39259" y="470568"/>
                    <a:pt x="40943" y="445182"/>
                    <a:pt x="43819" y="436556"/>
                  </a:cubicBezTo>
                  <a:cubicBezTo>
                    <a:pt x="47133" y="416669"/>
                    <a:pt x="50452" y="380158"/>
                    <a:pt x="61072" y="358918"/>
                  </a:cubicBezTo>
                  <a:cubicBezTo>
                    <a:pt x="65708" y="349645"/>
                    <a:pt x="72573" y="341665"/>
                    <a:pt x="78324" y="333039"/>
                  </a:cubicBezTo>
                  <a:cubicBezTo>
                    <a:pt x="82013" y="285086"/>
                    <a:pt x="67739" y="231481"/>
                    <a:pt x="104204" y="195016"/>
                  </a:cubicBezTo>
                  <a:cubicBezTo>
                    <a:pt x="111535" y="187685"/>
                    <a:pt x="121457" y="183514"/>
                    <a:pt x="130083" y="177763"/>
                  </a:cubicBezTo>
                  <a:cubicBezTo>
                    <a:pt x="145771" y="130696"/>
                    <a:pt x="136008" y="165131"/>
                    <a:pt x="147336" y="91499"/>
                  </a:cubicBezTo>
                  <a:cubicBezTo>
                    <a:pt x="155786" y="36574"/>
                    <a:pt x="161713" y="55556"/>
                    <a:pt x="164589" y="483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Freihandform 2"/>
            <p:cNvSpPr/>
            <p:nvPr/>
          </p:nvSpPr>
          <p:spPr>
            <a:xfrm>
              <a:off x="9100868" y="5978106"/>
              <a:ext cx="210012" cy="362309"/>
            </a:xfrm>
            <a:custGeom>
              <a:avLst/>
              <a:gdLst>
                <a:gd name="connsiteX0" fmla="*/ 0 w 210012"/>
                <a:gd name="connsiteY0" fmla="*/ 0 h 362309"/>
                <a:gd name="connsiteX1" fmla="*/ 0 w 210012"/>
                <a:gd name="connsiteY1" fmla="*/ 0 h 362309"/>
                <a:gd name="connsiteX2" fmla="*/ 8626 w 210012"/>
                <a:gd name="connsiteY2" fmla="*/ 319177 h 362309"/>
                <a:gd name="connsiteX3" fmla="*/ 25879 w 210012"/>
                <a:gd name="connsiteY3" fmla="*/ 345056 h 362309"/>
                <a:gd name="connsiteX4" fmla="*/ 51758 w 210012"/>
                <a:gd name="connsiteY4" fmla="*/ 362309 h 362309"/>
                <a:gd name="connsiteX5" fmla="*/ 138023 w 210012"/>
                <a:gd name="connsiteY5" fmla="*/ 353683 h 362309"/>
                <a:gd name="connsiteX6" fmla="*/ 189781 w 210012"/>
                <a:gd name="connsiteY6" fmla="*/ 336430 h 362309"/>
                <a:gd name="connsiteX7" fmla="*/ 207034 w 210012"/>
                <a:gd name="connsiteY7" fmla="*/ 310551 h 362309"/>
                <a:gd name="connsiteX8" fmla="*/ 181155 w 210012"/>
                <a:gd name="connsiteY8" fmla="*/ 155275 h 362309"/>
                <a:gd name="connsiteX9" fmla="*/ 155275 w 210012"/>
                <a:gd name="connsiteY9" fmla="*/ 138022 h 362309"/>
                <a:gd name="connsiteX10" fmla="*/ 138023 w 210012"/>
                <a:gd name="connsiteY10" fmla="*/ 112143 h 362309"/>
                <a:gd name="connsiteX11" fmla="*/ 94890 w 210012"/>
                <a:gd name="connsiteY11" fmla="*/ 34505 h 362309"/>
                <a:gd name="connsiteX12" fmla="*/ 0 w 210012"/>
                <a:gd name="connsiteY12" fmla="*/ 0 h 3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0012" h="362309">
                  <a:moveTo>
                    <a:pt x="0" y="0"/>
                  </a:moveTo>
                  <a:lnTo>
                    <a:pt x="0" y="0"/>
                  </a:lnTo>
                  <a:cubicBezTo>
                    <a:pt x="2875" y="106392"/>
                    <a:pt x="666" y="213044"/>
                    <a:pt x="8626" y="319177"/>
                  </a:cubicBezTo>
                  <a:cubicBezTo>
                    <a:pt x="9401" y="329516"/>
                    <a:pt x="18548" y="337725"/>
                    <a:pt x="25879" y="345056"/>
                  </a:cubicBezTo>
                  <a:cubicBezTo>
                    <a:pt x="33210" y="352387"/>
                    <a:pt x="43132" y="356558"/>
                    <a:pt x="51758" y="362309"/>
                  </a:cubicBezTo>
                  <a:cubicBezTo>
                    <a:pt x="80513" y="359434"/>
                    <a:pt x="109620" y="359009"/>
                    <a:pt x="138023" y="353683"/>
                  </a:cubicBezTo>
                  <a:cubicBezTo>
                    <a:pt x="155897" y="350332"/>
                    <a:pt x="189781" y="336430"/>
                    <a:pt x="189781" y="336430"/>
                  </a:cubicBezTo>
                  <a:cubicBezTo>
                    <a:pt x="195532" y="327804"/>
                    <a:pt x="206459" y="320903"/>
                    <a:pt x="207034" y="310551"/>
                  </a:cubicBezTo>
                  <a:cubicBezTo>
                    <a:pt x="209374" y="268432"/>
                    <a:pt x="219589" y="193709"/>
                    <a:pt x="181155" y="155275"/>
                  </a:cubicBezTo>
                  <a:cubicBezTo>
                    <a:pt x="173824" y="147944"/>
                    <a:pt x="163902" y="143773"/>
                    <a:pt x="155275" y="138022"/>
                  </a:cubicBezTo>
                  <a:cubicBezTo>
                    <a:pt x="149524" y="129396"/>
                    <a:pt x="142659" y="121416"/>
                    <a:pt x="138023" y="112143"/>
                  </a:cubicBezTo>
                  <a:cubicBezTo>
                    <a:pt x="125870" y="87837"/>
                    <a:pt x="127526" y="45384"/>
                    <a:pt x="94890" y="34505"/>
                  </a:cubicBezTo>
                  <a:cubicBezTo>
                    <a:pt x="37676" y="15433"/>
                    <a:pt x="15815" y="575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mit Pfeil 4"/>
            <p:cNvCxnSpPr/>
            <p:nvPr/>
          </p:nvCxnSpPr>
          <p:spPr>
            <a:xfrm rot="240000">
              <a:off x="9834314" y="6285403"/>
              <a:ext cx="177388" cy="23537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8394154" y="4887614"/>
              <a:ext cx="417313" cy="265014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8220722" y="6677332"/>
              <a:ext cx="3023582" cy="4189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de-DE" sz="17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 →</a:t>
              </a:r>
              <a:r>
                <a:rPr lang="de-DE" sz="17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17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Os + </a:t>
              </a:r>
              <a:r>
                <a:rPr lang="de-DE" sz="17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de-DE" sz="26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de-DE" sz="17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</a:t>
              </a:r>
              <a:r>
                <a:rPr lang="de-DE" sz="1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de-DE" sz="17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0626408" y="6448774"/>
              <a:ext cx="379286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</a:p>
          </p:txBody>
        </p:sp>
        <p:sp>
          <p:nvSpPr>
            <p:cNvPr id="31" name="Rechteck 30"/>
            <p:cNvSpPr/>
            <p:nvPr/>
          </p:nvSpPr>
          <p:spPr>
            <a:xfrm>
              <a:off x="9978335" y="6053602"/>
              <a:ext cx="686763" cy="323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b="1" baseline="3000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</a:t>
              </a:r>
              <a:r>
                <a:rPr lang="de-DE" sz="1200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Os</a:t>
              </a:r>
              <a:endParaRPr lang="de-DE" sz="1200" dirty="0">
                <a:solidFill>
                  <a:srgbClr val="333399"/>
                </a:solidFill>
              </a:endParaRPr>
            </a:p>
          </p:txBody>
        </p:sp>
        <p:sp>
          <p:nvSpPr>
            <p:cNvPr id="32" name="Freihandform 31"/>
            <p:cNvSpPr/>
            <p:nvPr/>
          </p:nvSpPr>
          <p:spPr>
            <a:xfrm>
              <a:off x="8626415" y="5615123"/>
              <a:ext cx="389114" cy="159020"/>
            </a:xfrm>
            <a:custGeom>
              <a:avLst/>
              <a:gdLst>
                <a:gd name="connsiteX0" fmla="*/ 388189 w 389114"/>
                <a:gd name="connsiteY0" fmla="*/ 52432 h 159020"/>
                <a:gd name="connsiteX1" fmla="*/ 388189 w 389114"/>
                <a:gd name="connsiteY1" fmla="*/ 52432 h 159020"/>
                <a:gd name="connsiteX2" fmla="*/ 310551 w 389114"/>
                <a:gd name="connsiteY2" fmla="*/ 35179 h 159020"/>
                <a:gd name="connsiteX3" fmla="*/ 284672 w 389114"/>
                <a:gd name="connsiteY3" fmla="*/ 26552 h 159020"/>
                <a:gd name="connsiteX4" fmla="*/ 258793 w 389114"/>
                <a:gd name="connsiteY4" fmla="*/ 9300 h 159020"/>
                <a:gd name="connsiteX5" fmla="*/ 17253 w 389114"/>
                <a:gd name="connsiteY5" fmla="*/ 43805 h 159020"/>
                <a:gd name="connsiteX6" fmla="*/ 0 w 389114"/>
                <a:gd name="connsiteY6" fmla="*/ 69685 h 159020"/>
                <a:gd name="connsiteX7" fmla="*/ 103517 w 389114"/>
                <a:gd name="connsiteY7" fmla="*/ 104190 h 159020"/>
                <a:gd name="connsiteX8" fmla="*/ 129396 w 389114"/>
                <a:gd name="connsiteY8" fmla="*/ 121443 h 159020"/>
                <a:gd name="connsiteX9" fmla="*/ 181155 w 389114"/>
                <a:gd name="connsiteY9" fmla="*/ 138696 h 159020"/>
                <a:gd name="connsiteX10" fmla="*/ 207034 w 389114"/>
                <a:gd name="connsiteY10" fmla="*/ 147322 h 159020"/>
                <a:gd name="connsiteX11" fmla="*/ 388189 w 389114"/>
                <a:gd name="connsiteY11" fmla="*/ 112817 h 159020"/>
                <a:gd name="connsiteX12" fmla="*/ 388189 w 389114"/>
                <a:gd name="connsiteY12" fmla="*/ 52432 h 15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114" h="159020">
                  <a:moveTo>
                    <a:pt x="388189" y="52432"/>
                  </a:moveTo>
                  <a:lnTo>
                    <a:pt x="388189" y="52432"/>
                  </a:lnTo>
                  <a:cubicBezTo>
                    <a:pt x="362310" y="46681"/>
                    <a:pt x="336270" y="41609"/>
                    <a:pt x="310551" y="35179"/>
                  </a:cubicBezTo>
                  <a:cubicBezTo>
                    <a:pt x="301729" y="32974"/>
                    <a:pt x="292805" y="30619"/>
                    <a:pt x="284672" y="26552"/>
                  </a:cubicBezTo>
                  <a:cubicBezTo>
                    <a:pt x="275399" y="21916"/>
                    <a:pt x="267419" y="15051"/>
                    <a:pt x="258793" y="9300"/>
                  </a:cubicBezTo>
                  <a:cubicBezTo>
                    <a:pt x="108986" y="15292"/>
                    <a:pt x="80771" y="-32417"/>
                    <a:pt x="17253" y="43805"/>
                  </a:cubicBezTo>
                  <a:cubicBezTo>
                    <a:pt x="10616" y="51770"/>
                    <a:pt x="5751" y="61058"/>
                    <a:pt x="0" y="69685"/>
                  </a:cubicBezTo>
                  <a:cubicBezTo>
                    <a:pt x="19989" y="129649"/>
                    <a:pt x="-5033" y="80929"/>
                    <a:pt x="103517" y="104190"/>
                  </a:cubicBezTo>
                  <a:cubicBezTo>
                    <a:pt x="113654" y="106362"/>
                    <a:pt x="119922" y="117232"/>
                    <a:pt x="129396" y="121443"/>
                  </a:cubicBezTo>
                  <a:cubicBezTo>
                    <a:pt x="146015" y="128829"/>
                    <a:pt x="163902" y="132945"/>
                    <a:pt x="181155" y="138696"/>
                  </a:cubicBezTo>
                  <a:lnTo>
                    <a:pt x="207034" y="147322"/>
                  </a:lnTo>
                  <a:cubicBezTo>
                    <a:pt x="264483" y="144450"/>
                    <a:pt x="380959" y="192342"/>
                    <a:pt x="388189" y="112817"/>
                  </a:cubicBezTo>
                  <a:cubicBezTo>
                    <a:pt x="390272" y="89907"/>
                    <a:pt x="388189" y="62496"/>
                    <a:pt x="388189" y="524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8255090" y="5549546"/>
              <a:ext cx="684779" cy="323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b="1" baseline="30000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</a:t>
              </a:r>
              <a:r>
                <a:rPr lang="de-DE" sz="1200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</a:t>
              </a:r>
              <a:endParaRPr lang="de-DE" sz="1200" dirty="0">
                <a:solidFill>
                  <a:srgbClr val="333399"/>
                </a:solidFill>
              </a:endParaRPr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9221638" y="5396256"/>
              <a:ext cx="146649" cy="228167"/>
            </a:xfrm>
            <a:custGeom>
              <a:avLst/>
              <a:gdLst>
                <a:gd name="connsiteX0" fmla="*/ 69011 w 146649"/>
                <a:gd name="connsiteY0" fmla="*/ 29759 h 228167"/>
                <a:gd name="connsiteX1" fmla="*/ 69011 w 146649"/>
                <a:gd name="connsiteY1" fmla="*/ 29759 h 228167"/>
                <a:gd name="connsiteX2" fmla="*/ 0 w 146649"/>
                <a:gd name="connsiteY2" fmla="*/ 141902 h 228167"/>
                <a:gd name="connsiteX3" fmla="*/ 8626 w 146649"/>
                <a:gd name="connsiteY3" fmla="*/ 193661 h 228167"/>
                <a:gd name="connsiteX4" fmla="*/ 60385 w 146649"/>
                <a:gd name="connsiteY4" fmla="*/ 228167 h 228167"/>
                <a:gd name="connsiteX5" fmla="*/ 120770 w 146649"/>
                <a:gd name="connsiteY5" fmla="*/ 219540 h 228167"/>
                <a:gd name="connsiteX6" fmla="*/ 138022 w 146649"/>
                <a:gd name="connsiteY6" fmla="*/ 167782 h 228167"/>
                <a:gd name="connsiteX7" fmla="*/ 146649 w 146649"/>
                <a:gd name="connsiteY7" fmla="*/ 141902 h 228167"/>
                <a:gd name="connsiteX8" fmla="*/ 17253 w 146649"/>
                <a:gd name="connsiteY8" fmla="*/ 3880 h 228167"/>
                <a:gd name="connsiteX9" fmla="*/ 69011 w 146649"/>
                <a:gd name="connsiteY9" fmla="*/ 29759 h 22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649" h="228167">
                  <a:moveTo>
                    <a:pt x="69011" y="29759"/>
                  </a:moveTo>
                  <a:lnTo>
                    <a:pt x="69011" y="29759"/>
                  </a:lnTo>
                  <a:cubicBezTo>
                    <a:pt x="3412" y="123472"/>
                    <a:pt x="19725" y="82724"/>
                    <a:pt x="0" y="141902"/>
                  </a:cubicBezTo>
                  <a:cubicBezTo>
                    <a:pt x="2875" y="159155"/>
                    <a:pt x="-1404" y="179332"/>
                    <a:pt x="8626" y="193661"/>
                  </a:cubicBezTo>
                  <a:cubicBezTo>
                    <a:pt x="20517" y="210648"/>
                    <a:pt x="60385" y="228167"/>
                    <a:pt x="60385" y="228167"/>
                  </a:cubicBezTo>
                  <a:cubicBezTo>
                    <a:pt x="80513" y="225291"/>
                    <a:pt x="104720" y="232023"/>
                    <a:pt x="120770" y="219540"/>
                  </a:cubicBezTo>
                  <a:cubicBezTo>
                    <a:pt x="135125" y="208375"/>
                    <a:pt x="132271" y="185035"/>
                    <a:pt x="138022" y="167782"/>
                  </a:cubicBezTo>
                  <a:lnTo>
                    <a:pt x="146649" y="141902"/>
                  </a:lnTo>
                  <a:cubicBezTo>
                    <a:pt x="135511" y="-36298"/>
                    <a:pt x="184119" y="3880"/>
                    <a:pt x="17253" y="3880"/>
                  </a:cubicBezTo>
                  <a:lnTo>
                    <a:pt x="69011" y="29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4" name="Gerade Verbindung mit Pfeil 33"/>
            <p:cNvCxnSpPr/>
            <p:nvPr/>
          </p:nvCxnSpPr>
          <p:spPr>
            <a:xfrm>
              <a:off x="9209328" y="5429151"/>
              <a:ext cx="178203" cy="13250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feil nach unten 35"/>
          <p:cNvSpPr/>
          <p:nvPr/>
        </p:nvSpPr>
        <p:spPr bwMode="auto">
          <a:xfrm>
            <a:off x="4352208" y="2636912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37" name="Pfeil nach unten 36"/>
          <p:cNvSpPr/>
          <p:nvPr/>
        </p:nvSpPr>
        <p:spPr bwMode="auto">
          <a:xfrm>
            <a:off x="4353099" y="4797200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sp>
        <p:nvSpPr>
          <p:cNvPr id="39" name="Textfeld 38"/>
          <p:cNvSpPr txBox="1"/>
          <p:nvPr/>
        </p:nvSpPr>
        <p:spPr>
          <a:xfrm>
            <a:off x="251520" y="885463"/>
            <a:ext cx="8737059" cy="74333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>
              <a:lnSpc>
                <a:spcPts val="2568"/>
              </a:lnSpc>
            </a:pPr>
            <a:r>
              <a:rPr lang="de-DE" sz="2000" dirty="0" smtClean="0">
                <a:latin typeface="Symbol" pitchFamily="18" charset="2"/>
              </a:rPr>
              <a:t>b</a:t>
            </a:r>
            <a:r>
              <a:rPr lang="de-DE" sz="2000" dirty="0" smtClean="0"/>
              <a:t>-</a:t>
            </a:r>
            <a:r>
              <a:rPr lang="de-DE" sz="2000" dirty="0" err="1" smtClean="0"/>
              <a:t>decay</a:t>
            </a:r>
            <a:r>
              <a:rPr lang="de-DE" sz="2000" dirty="0" smtClean="0"/>
              <a:t> </a:t>
            </a:r>
            <a:r>
              <a:rPr lang="de-DE" sz="2000" dirty="0" err="1" smtClean="0"/>
              <a:t>kinematics</a:t>
            </a:r>
            <a:r>
              <a:rPr lang="de-DE" sz="2000" dirty="0" smtClean="0"/>
              <a:t> </a:t>
            </a:r>
            <a:r>
              <a:rPr lang="de-DE" sz="2000" dirty="0" err="1" smtClean="0"/>
              <a:t>close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endpoint</a:t>
            </a:r>
            <a:r>
              <a:rPr lang="de-DE" sz="2000" dirty="0" smtClean="0"/>
              <a:t> E</a:t>
            </a:r>
            <a:r>
              <a:rPr lang="de-DE" sz="2000" b="1" baseline="-25000" dirty="0" smtClean="0"/>
              <a:t>0</a:t>
            </a:r>
            <a:r>
              <a:rPr lang="de-DE" sz="2000" dirty="0" smtClean="0"/>
              <a:t>: model </a:t>
            </a:r>
            <a:r>
              <a:rPr lang="de-DE" sz="2000" dirty="0" err="1" smtClean="0"/>
              <a:t>independent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measurement</a:t>
            </a:r>
            <a:r>
              <a:rPr lang="de-DE" sz="2000" dirty="0" smtClean="0"/>
              <a:t> </a:t>
            </a:r>
          </a:p>
          <a:p>
            <a:pPr algn="ctr">
              <a:lnSpc>
                <a:spcPts val="2568"/>
              </a:lnSpc>
            </a:pPr>
            <a:r>
              <a:rPr lang="de-DE" sz="2000" dirty="0" err="1" smtClean="0"/>
              <a:t>of</a:t>
            </a:r>
            <a:r>
              <a:rPr lang="de-DE" sz="2000" dirty="0" smtClean="0"/>
              <a:t> m(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e</a:t>
            </a:r>
            <a:r>
              <a:rPr lang="de-DE" sz="2000" dirty="0" smtClean="0"/>
              <a:t>),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solely</a:t>
            </a:r>
            <a:r>
              <a:rPr lang="de-DE" sz="2000" dirty="0" smtClean="0"/>
              <a:t> on </a:t>
            </a:r>
            <a:r>
              <a:rPr lang="de-DE" sz="2000" b="1" dirty="0" err="1" smtClean="0">
                <a:solidFill>
                  <a:srgbClr val="A00078"/>
                </a:solidFill>
              </a:rPr>
              <a:t>kinematic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parameters</a:t>
            </a:r>
            <a:r>
              <a:rPr lang="de-DE" sz="2000" b="1" dirty="0" smtClean="0">
                <a:solidFill>
                  <a:srgbClr val="A00078"/>
                </a:solidFill>
              </a:rPr>
              <a:t> &amp; </a:t>
            </a:r>
            <a:r>
              <a:rPr lang="de-DE" sz="2000" b="1" dirty="0" err="1" smtClean="0">
                <a:solidFill>
                  <a:srgbClr val="A00078"/>
                </a:solidFill>
              </a:rPr>
              <a:t>energy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conservation</a:t>
            </a:r>
            <a:endParaRPr lang="de-DE" sz="2000" b="1" dirty="0">
              <a:solidFill>
                <a:srgbClr val="A00078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22418" y="3058673"/>
            <a:ext cx="1988416" cy="1122928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/>
            <a:r>
              <a:rPr lang="de-DE" sz="1700" dirty="0" err="1" smtClean="0"/>
              <a:t>which</a:t>
            </a:r>
            <a:r>
              <a:rPr lang="de-DE" sz="1700" dirty="0" smtClean="0"/>
              <a:t> isotope</a:t>
            </a:r>
          </a:p>
          <a:p>
            <a:pPr algn="ctr"/>
            <a:r>
              <a:rPr lang="de-DE" sz="1700" dirty="0" err="1"/>
              <a:t>y</a:t>
            </a:r>
            <a:r>
              <a:rPr lang="de-DE" sz="1700" dirty="0" err="1" smtClean="0"/>
              <a:t>ields</a:t>
            </a:r>
            <a:r>
              <a:rPr lang="de-DE" sz="1700" dirty="0" smtClean="0"/>
              <a:t> </a:t>
            </a:r>
            <a:r>
              <a:rPr lang="de-DE" sz="1700" dirty="0" err="1" smtClean="0"/>
              <a:t>the</a:t>
            </a:r>
            <a:r>
              <a:rPr lang="de-DE" sz="1700" dirty="0" smtClean="0"/>
              <a:t> </a:t>
            </a:r>
            <a:r>
              <a:rPr lang="de-DE" sz="1700" dirty="0" err="1" smtClean="0"/>
              <a:t>highest</a:t>
            </a:r>
            <a:endParaRPr lang="de-DE" sz="1700" dirty="0" smtClean="0"/>
          </a:p>
          <a:p>
            <a:pPr algn="ctr"/>
            <a:r>
              <a:rPr lang="de-DE" sz="1700" dirty="0" smtClean="0">
                <a:latin typeface="Symbol" pitchFamily="18" charset="2"/>
              </a:rPr>
              <a:t>b</a:t>
            </a:r>
            <a:r>
              <a:rPr lang="de-DE" sz="1700" dirty="0" smtClean="0"/>
              <a:t>-</a:t>
            </a:r>
            <a:r>
              <a:rPr lang="de-DE" sz="1700" dirty="0" err="1" smtClean="0"/>
              <a:t>intensity</a:t>
            </a:r>
            <a:r>
              <a:rPr lang="de-DE" sz="1700" dirty="0" smtClean="0"/>
              <a:t> &amp;</a:t>
            </a:r>
          </a:p>
          <a:p>
            <a:pPr algn="ctr"/>
            <a:r>
              <a:rPr lang="de-DE" sz="1700" b="1" dirty="0">
                <a:latin typeface="Symbol" pitchFamily="18" charset="2"/>
              </a:rPr>
              <a:t>n</a:t>
            </a:r>
            <a:r>
              <a:rPr lang="de-DE" sz="1700" dirty="0" smtClean="0"/>
              <a:t>-</a:t>
            </a:r>
            <a:r>
              <a:rPr lang="de-DE" sz="1700" dirty="0" err="1" smtClean="0"/>
              <a:t>mass</a:t>
            </a:r>
            <a:r>
              <a:rPr lang="de-DE" sz="1700" dirty="0" smtClean="0"/>
              <a:t> </a:t>
            </a:r>
            <a:r>
              <a:rPr lang="de-DE" sz="1700" dirty="0" err="1" smtClean="0"/>
              <a:t>sensitivity</a:t>
            </a:r>
            <a:r>
              <a:rPr lang="de-DE" sz="1700" dirty="0" smtClean="0"/>
              <a:t>?</a:t>
            </a:r>
            <a:endParaRPr lang="de-DE" sz="1700" dirty="0"/>
          </a:p>
        </p:txBody>
      </p:sp>
      <p:graphicFrame>
        <p:nvGraphicFramePr>
          <p:cNvPr id="276484" name="Object 4"/>
          <p:cNvGraphicFramePr>
            <a:graphicFrameLocks noChangeAspect="1"/>
          </p:cNvGraphicFramePr>
          <p:nvPr/>
        </p:nvGraphicFramePr>
        <p:xfrm>
          <a:off x="476250" y="1885950"/>
          <a:ext cx="8178800" cy="741363"/>
        </p:xfrm>
        <a:graphic>
          <a:graphicData uri="http://schemas.openxmlformats.org/presentationml/2006/ole">
            <p:oleObj spid="_x0000_s276484" name="Formel" r:id="rId6" imgW="4609800" imgH="393480" progId="Equation.3">
              <p:embed/>
            </p:oleObj>
          </a:graphicData>
        </a:graphic>
      </p:graphicFrame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7272808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decay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– Fermi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theory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neutrino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mass</a:t>
            </a:r>
            <a:endParaRPr lang="de-DE" sz="28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Fußzeilenplatzhalter 4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44" name="Datumsplatzhalter 36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659709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251520" y="908720"/>
            <a:ext cx="8640960" cy="187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251520" y="885463"/>
            <a:ext cx="8737059" cy="743337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pPr algn="ctr">
              <a:lnSpc>
                <a:spcPts val="2568"/>
              </a:lnSpc>
            </a:pPr>
            <a:r>
              <a:rPr lang="de-DE" sz="2000" dirty="0" smtClean="0">
                <a:latin typeface="Symbol" pitchFamily="18" charset="2"/>
              </a:rPr>
              <a:t>b</a:t>
            </a:r>
            <a:r>
              <a:rPr lang="de-DE" sz="2000" dirty="0" smtClean="0"/>
              <a:t>-</a:t>
            </a:r>
            <a:r>
              <a:rPr lang="de-DE" sz="2000" dirty="0" err="1" smtClean="0"/>
              <a:t>decay</a:t>
            </a:r>
            <a:r>
              <a:rPr lang="de-DE" sz="2000" dirty="0" smtClean="0"/>
              <a:t> </a:t>
            </a:r>
            <a:r>
              <a:rPr lang="de-DE" sz="2000" dirty="0" err="1" smtClean="0"/>
              <a:t>kinematics</a:t>
            </a:r>
            <a:r>
              <a:rPr lang="de-DE" sz="2000" dirty="0" smtClean="0"/>
              <a:t> </a:t>
            </a:r>
            <a:r>
              <a:rPr lang="de-DE" sz="2000" dirty="0" err="1" smtClean="0"/>
              <a:t>close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endpoint</a:t>
            </a:r>
            <a:r>
              <a:rPr lang="de-DE" sz="2000" dirty="0" smtClean="0"/>
              <a:t> E</a:t>
            </a:r>
            <a:r>
              <a:rPr lang="de-DE" sz="2000" b="1" baseline="-25000" dirty="0" smtClean="0"/>
              <a:t>0</a:t>
            </a:r>
            <a:r>
              <a:rPr lang="de-DE" sz="2000" dirty="0" smtClean="0"/>
              <a:t>: model </a:t>
            </a:r>
            <a:r>
              <a:rPr lang="de-DE" sz="2000" dirty="0" err="1" smtClean="0"/>
              <a:t>independent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measurement</a:t>
            </a:r>
            <a:r>
              <a:rPr lang="de-DE" sz="2000" dirty="0" smtClean="0"/>
              <a:t> </a:t>
            </a:r>
          </a:p>
          <a:p>
            <a:pPr algn="ctr">
              <a:lnSpc>
                <a:spcPts val="2568"/>
              </a:lnSpc>
            </a:pPr>
            <a:r>
              <a:rPr lang="de-DE" sz="2000" dirty="0" err="1" smtClean="0"/>
              <a:t>of</a:t>
            </a:r>
            <a:r>
              <a:rPr lang="de-DE" sz="2000" dirty="0" smtClean="0"/>
              <a:t> m(</a:t>
            </a:r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e</a:t>
            </a:r>
            <a:r>
              <a:rPr lang="de-DE" sz="2000" dirty="0" smtClean="0"/>
              <a:t>),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solely</a:t>
            </a:r>
            <a:r>
              <a:rPr lang="de-DE" sz="2000" dirty="0" smtClean="0"/>
              <a:t> on </a:t>
            </a:r>
            <a:r>
              <a:rPr lang="de-DE" sz="2000" b="1" dirty="0" err="1" smtClean="0">
                <a:solidFill>
                  <a:srgbClr val="A00078"/>
                </a:solidFill>
              </a:rPr>
              <a:t>kinematic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parameters</a:t>
            </a:r>
            <a:r>
              <a:rPr lang="de-DE" sz="2000" b="1" dirty="0" smtClean="0">
                <a:solidFill>
                  <a:srgbClr val="A00078"/>
                </a:solidFill>
              </a:rPr>
              <a:t> &amp; </a:t>
            </a:r>
            <a:r>
              <a:rPr lang="de-DE" sz="2000" b="1" dirty="0" err="1" smtClean="0">
                <a:solidFill>
                  <a:srgbClr val="A00078"/>
                </a:solidFill>
              </a:rPr>
              <a:t>energy</a:t>
            </a:r>
            <a:r>
              <a:rPr lang="de-DE" sz="2000" b="1" dirty="0" smtClean="0">
                <a:solidFill>
                  <a:srgbClr val="A00078"/>
                </a:solidFill>
              </a:rPr>
              <a:t> </a:t>
            </a:r>
            <a:r>
              <a:rPr lang="de-DE" sz="2000" b="1" dirty="0" err="1" smtClean="0">
                <a:solidFill>
                  <a:srgbClr val="A00078"/>
                </a:solidFill>
              </a:rPr>
              <a:t>conservation</a:t>
            </a:r>
            <a:endParaRPr lang="de-DE" sz="2000" b="1" dirty="0">
              <a:solidFill>
                <a:srgbClr val="A00078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9525" y="3003505"/>
            <a:ext cx="2118259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b="1" dirty="0" err="1" smtClean="0"/>
              <a:t>which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detector</a:t>
            </a:r>
            <a:r>
              <a:rPr lang="de-DE" sz="2000" b="1" dirty="0" smtClean="0"/>
              <a:t>?</a:t>
            </a:r>
            <a:endParaRPr lang="de-DE" sz="2000" b="1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4161739"/>
              </p:ext>
            </p:extLst>
          </p:nvPr>
        </p:nvGraphicFramePr>
        <p:xfrm>
          <a:off x="2799056" y="2996952"/>
          <a:ext cx="3694571" cy="17939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94571"/>
              </a:tblGrid>
              <a:tr h="36576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b</a:t>
                      </a:r>
                      <a:r>
                        <a:rPr lang="de-D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de-DE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detection</a:t>
                      </a:r>
                      <a:r>
                        <a:rPr lang="de-DE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requirements</a:t>
                      </a:r>
                      <a:endParaRPr lang="de-DE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large solid angle (~2</a:t>
                      </a:r>
                      <a:r>
                        <a:rPr lang="de-DE" sz="1800" b="1" dirty="0" smtClean="0">
                          <a:latin typeface="Symbol" pitchFamily="18" charset="2"/>
                        </a:rPr>
                        <a:t>p</a:t>
                      </a:r>
                      <a:r>
                        <a:rPr lang="de-DE" sz="1800" dirty="0" smtClean="0"/>
                        <a:t>)</a:t>
                      </a:r>
                      <a:endParaRPr lang="de-DE" sz="1800" dirty="0"/>
                    </a:p>
                  </a:txBody>
                  <a:tcPr marL="73891" marR="73891" marT="39189" marB="39189"/>
                </a:tc>
              </a:tr>
              <a:tr h="351696"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low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background</a:t>
                      </a:r>
                      <a:r>
                        <a:rPr lang="de-DE" sz="1800" dirty="0" smtClean="0"/>
                        <a:t> rate</a:t>
                      </a:r>
                      <a:endParaRPr lang="de-DE" sz="1800" dirty="0"/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high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energy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resolution</a:t>
                      </a:r>
                      <a:r>
                        <a:rPr lang="de-DE" sz="1800" dirty="0" smtClean="0"/>
                        <a:t> (~eV)</a:t>
                      </a:r>
                      <a:endParaRPr lang="de-DE" sz="1800" dirty="0"/>
                    </a:p>
                  </a:txBody>
                  <a:tcPr marL="73891" marR="73891" marT="39189" marB="39189"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short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dead</a:t>
                      </a:r>
                      <a:r>
                        <a:rPr lang="de-DE" sz="1800" baseline="0" dirty="0" smtClean="0"/>
                        <a:t> time, </a:t>
                      </a:r>
                      <a:r>
                        <a:rPr lang="de-DE" sz="1800" baseline="0" dirty="0" err="1" smtClean="0"/>
                        <a:t>no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pile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up</a:t>
                      </a:r>
                      <a:endParaRPr lang="de-DE" sz="1800" dirty="0"/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636560"/>
              </p:ext>
            </p:extLst>
          </p:nvPr>
        </p:nvGraphicFramePr>
        <p:xfrm>
          <a:off x="4400688" y="5102600"/>
          <a:ext cx="2405893" cy="100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05893"/>
              </a:tblGrid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calorimeter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de-DE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600" b="0" baseline="0" dirty="0" smtClean="0">
                          <a:latin typeface="Symbol" pitchFamily="18" charset="2"/>
                        </a:rPr>
                        <a:t>b</a:t>
                      </a:r>
                      <a:r>
                        <a:rPr lang="de-DE" sz="1600" b="0" baseline="0" dirty="0" smtClean="0"/>
                        <a:t>-</a:t>
                      </a:r>
                      <a:r>
                        <a:rPr lang="de-DE" sz="1600" b="0" baseline="0" dirty="0" err="1" smtClean="0"/>
                        <a:t>source</a:t>
                      </a:r>
                      <a:r>
                        <a:rPr lang="de-DE" sz="700" b="0" baseline="0" dirty="0" smtClean="0"/>
                        <a:t> </a:t>
                      </a:r>
                      <a:r>
                        <a:rPr lang="de-DE" sz="1600" b="0" baseline="0" dirty="0" smtClean="0"/>
                        <a:t>=</a:t>
                      </a:r>
                      <a:r>
                        <a:rPr lang="de-DE" sz="700" b="0" baseline="0" dirty="0" smtClean="0"/>
                        <a:t> </a:t>
                      </a:r>
                      <a:r>
                        <a:rPr lang="de-DE" sz="1600" b="0" baseline="0" dirty="0" err="1" smtClean="0"/>
                        <a:t>detector</a:t>
                      </a:r>
                      <a:endParaRPr lang="de-DE" sz="1600" b="0" baseline="0" dirty="0"/>
                    </a:p>
                  </a:txBody>
                  <a:tcPr marL="73891" marR="73891" marT="39189" marB="39189"/>
                </a:tc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smtClean="0">
                          <a:latin typeface="Symbol" pitchFamily="18" charset="2"/>
                        </a:rPr>
                        <a:t>b</a:t>
                      </a:r>
                      <a:r>
                        <a:rPr lang="de-DE" sz="1600" b="0" dirty="0" smtClean="0"/>
                        <a:t>-</a:t>
                      </a:r>
                      <a:r>
                        <a:rPr lang="de-DE" sz="1600" b="0" dirty="0" err="1" smtClean="0"/>
                        <a:t>source</a:t>
                      </a:r>
                      <a:r>
                        <a:rPr lang="de-DE" sz="1600" b="0" dirty="0" smtClean="0"/>
                        <a:t>: </a:t>
                      </a:r>
                      <a:r>
                        <a:rPr lang="de-DE" sz="1600" b="1" baseline="30000" dirty="0" smtClean="0"/>
                        <a:t>187</a:t>
                      </a:r>
                      <a:r>
                        <a:rPr lang="de-DE" sz="1600" b="0" dirty="0" smtClean="0"/>
                        <a:t>Re,</a:t>
                      </a:r>
                      <a:r>
                        <a:rPr lang="de-DE" sz="1600" b="1" baseline="30000" dirty="0" smtClean="0"/>
                        <a:t>163</a:t>
                      </a:r>
                      <a:r>
                        <a:rPr lang="de-DE" sz="1600" b="0" dirty="0" smtClean="0"/>
                        <a:t>Ho</a:t>
                      </a:r>
                      <a:endParaRPr lang="de-DE" sz="1600" b="0" dirty="0"/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0786211"/>
              </p:ext>
            </p:extLst>
          </p:nvPr>
        </p:nvGraphicFramePr>
        <p:xfrm>
          <a:off x="2504952" y="5103295"/>
          <a:ext cx="1800200" cy="100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0200"/>
              </a:tblGrid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spectrometer</a:t>
                      </a:r>
                      <a:r>
                        <a:rPr lang="de-DE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de-DE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891" marR="73891" marT="39189" marB="39189"/>
                </a:tc>
              </a:tr>
              <a:tr h="326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baseline="0" dirty="0" err="1" smtClean="0"/>
                        <a:t>external</a:t>
                      </a:r>
                      <a:r>
                        <a:rPr lang="de-DE" sz="1600" b="0" baseline="0" dirty="0" smtClean="0"/>
                        <a:t> </a:t>
                      </a:r>
                      <a:r>
                        <a:rPr lang="de-DE" sz="1600" b="0" baseline="0" dirty="0" smtClean="0">
                          <a:latin typeface="Symbol" pitchFamily="18" charset="2"/>
                        </a:rPr>
                        <a:t>b</a:t>
                      </a:r>
                      <a:r>
                        <a:rPr lang="de-DE" sz="1600" b="0" baseline="0" dirty="0" smtClean="0"/>
                        <a:t>-</a:t>
                      </a:r>
                      <a:r>
                        <a:rPr lang="de-DE" sz="1600" b="0" baseline="0" dirty="0" err="1" smtClean="0"/>
                        <a:t>source</a:t>
                      </a:r>
                      <a:endParaRPr lang="de-DE" sz="1600" b="0" baseline="0" dirty="0" smtClean="0"/>
                    </a:p>
                  </a:txBody>
                  <a:tcPr marL="73891" marR="73891" marT="39189" marB="39189"/>
                </a:tc>
              </a:tr>
              <a:tr h="326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latin typeface="Symbol" pitchFamily="18" charset="2"/>
                        </a:rPr>
                        <a:t>b</a:t>
                      </a:r>
                      <a:r>
                        <a:rPr lang="de-DE" sz="1600" b="0" dirty="0" smtClean="0"/>
                        <a:t>-</a:t>
                      </a:r>
                      <a:r>
                        <a:rPr lang="de-DE" sz="1600" b="0" dirty="0" err="1" smtClean="0"/>
                        <a:t>source</a:t>
                      </a:r>
                      <a:r>
                        <a:rPr lang="de-DE" sz="1600" b="0" dirty="0" smtClean="0"/>
                        <a:t>: </a:t>
                      </a:r>
                      <a:r>
                        <a:rPr lang="de-DE" sz="1600" b="1" baseline="30000" dirty="0" smtClean="0"/>
                        <a:t>3</a:t>
                      </a:r>
                      <a:r>
                        <a:rPr lang="de-DE" sz="1600" b="0" dirty="0" smtClean="0"/>
                        <a:t>H</a:t>
                      </a:r>
                    </a:p>
                  </a:txBody>
                  <a:tcPr marL="73891" marR="73891" marT="39189" marB="39189"/>
                </a:tc>
              </a:tr>
            </a:tbl>
          </a:graphicData>
        </a:graphic>
      </p:graphicFrame>
      <p:sp>
        <p:nvSpPr>
          <p:cNvPr id="21" name="Pfeil nach unten 20"/>
          <p:cNvSpPr/>
          <p:nvPr/>
        </p:nvSpPr>
        <p:spPr bwMode="auto">
          <a:xfrm>
            <a:off x="4225608" y="4797200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pic>
        <p:nvPicPr>
          <p:cNvPr id="23" name="Picture 10" descr="transport3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10576" y="4149080"/>
            <a:ext cx="2216333" cy="194421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uppieren 29"/>
          <p:cNvGrpSpPr/>
          <p:nvPr/>
        </p:nvGrpSpPr>
        <p:grpSpPr>
          <a:xfrm>
            <a:off x="6903552" y="3357729"/>
            <a:ext cx="2015836" cy="2762863"/>
            <a:chOff x="6804248" y="3258425"/>
            <a:chExt cx="2015836" cy="2762863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804248" y="4508372"/>
              <a:ext cx="2015836" cy="1512916"/>
            </a:xfrm>
            <a:prstGeom prst="roundRect">
              <a:avLst/>
            </a:prstGeom>
            <a:noFill/>
            <a:ln>
              <a:noFill/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rapezoid 28"/>
            <p:cNvSpPr/>
            <p:nvPr/>
          </p:nvSpPr>
          <p:spPr>
            <a:xfrm rot="1620000">
              <a:off x="8118178" y="3258425"/>
              <a:ext cx="288032" cy="1296144"/>
            </a:xfrm>
            <a:prstGeom prst="trapezoid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20272" y="4436364"/>
              <a:ext cx="1296144" cy="1296144"/>
            </a:xfrm>
            <a:prstGeom prst="ellipse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</a:ln>
            <a:effectLst>
              <a:outerShdw blurRad="152400" dist="50800" dir="2700000" sx="101000" sy="101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31" name="Pfeil nach unten 30"/>
          <p:cNvSpPr/>
          <p:nvPr/>
        </p:nvSpPr>
        <p:spPr bwMode="auto">
          <a:xfrm>
            <a:off x="4211960" y="2636912"/>
            <a:ext cx="290909" cy="432000"/>
          </a:xfrm>
          <a:prstGeom prst="downArrow">
            <a:avLst/>
          </a:prstGeom>
          <a:solidFill>
            <a:srgbClr val="FFFF00"/>
          </a:solidFill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75749" tIns="37874" rIns="75749" bIns="37874" numCol="1" rtlCol="0" anchor="t" anchorCtr="0" compatLnSpc="1">
            <a:prstTxWarp prst="textNoShape">
              <a:avLst/>
            </a:prstTxWarp>
          </a:bodyPr>
          <a:lstStyle/>
          <a:p>
            <a:pPr defTabSz="757489" eaLnBrk="0" hangingPunct="0"/>
            <a:endParaRPr lang="de-DE" sz="2000" dirty="0" smtClean="0"/>
          </a:p>
        </p:txBody>
      </p:sp>
      <p:graphicFrame>
        <p:nvGraphicFramePr>
          <p:cNvPr id="277507" name="Object 3"/>
          <p:cNvGraphicFramePr>
            <a:graphicFrameLocks noChangeAspect="1"/>
          </p:cNvGraphicFramePr>
          <p:nvPr/>
        </p:nvGraphicFramePr>
        <p:xfrm>
          <a:off x="476250" y="1885950"/>
          <a:ext cx="8178800" cy="741363"/>
        </p:xfrm>
        <a:graphic>
          <a:graphicData uri="http://schemas.openxmlformats.org/presentationml/2006/ole">
            <p:oleObj spid="_x0000_s277507" name="Formel" r:id="rId6" imgW="4609800" imgH="393480" progId="Equation.3">
              <p:embed/>
            </p:oleObj>
          </a:graphicData>
        </a:graphic>
      </p:graphicFrame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7272808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decay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– Fermi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theory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neutrino</a:t>
            </a:r>
            <a:r>
              <a:rPr lang="de-D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mass</a:t>
            </a:r>
            <a:endParaRPr lang="de-DE" sz="28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de-DE" dirty="0"/>
          </a:p>
        </p:txBody>
      </p:sp>
      <p:sp>
        <p:nvSpPr>
          <p:cNvPr id="27" name="Datumsplatzhalter 36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r>
              <a:rPr lang="de-DE" dirty="0" smtClean="0"/>
              <a:t>23.09.2012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646932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644000" y="1620000"/>
            <a:ext cx="4267570" cy="4267570"/>
          </a:xfrm>
          <a:prstGeom prst="rect">
            <a:avLst/>
          </a:prstGeom>
          <a:ln>
            <a:noFill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 rot="572649">
            <a:off x="5489012" y="686848"/>
            <a:ext cx="2655439" cy="55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16001" rIns="0" bIns="0"/>
          <a:lstStyle/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A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Picard et al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.,</a:t>
            </a:r>
          </a:p>
          <a:p>
            <a:pPr defTabSz="414338" hangingPunct="0"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de-DE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Nucl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Instr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Meth</a:t>
            </a:r>
            <a:r>
              <a:rPr lang="de-DE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. 63 (1992) </a:t>
            </a:r>
            <a:r>
              <a:rPr lang="de-DE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345</a:t>
            </a:r>
            <a:endParaRPr lang="de-DE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5" descr="U:\Eigene Dateien\katrin\grafik\sonstiges\Pin-grün2.ti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1441" y="188640"/>
            <a:ext cx="328831" cy="6419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3528" y="245506"/>
            <a:ext cx="6448425" cy="44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 anchor="ctr"/>
          <a:lstStyle/>
          <a:p>
            <a:pPr defTabSz="414338" hangingPunct="0">
              <a:lnSpc>
                <a:spcPct val="9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Principle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de-DE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MAC-E-Filter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40607" y="677554"/>
            <a:ext cx="5363101" cy="275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/>
          <a:lstStyle/>
          <a:p>
            <a:pPr defTabSz="41433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de-DE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agnetic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diabatic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ollimation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de-DE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lectrostatic</a:t>
            </a:r>
            <a:r>
              <a:rPr lang="de-DE" sz="16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Filter</a:t>
            </a:r>
            <a:endParaRPr lang="de-DE" sz="1600" b="1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9512" y="1611272"/>
            <a:ext cx="4320480" cy="4266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52400" dist="508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lIns="0" tIns="36000" rIns="0" bIns="36000"/>
          <a:lstStyle/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Two</a:t>
            </a:r>
            <a:r>
              <a:rPr lang="de-DE" sz="1800" b="1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supercond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solenoids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compose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magnetic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guiding</a:t>
            </a:r>
            <a:r>
              <a:rPr lang="de-DE" sz="1800" b="1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field</a:t>
            </a:r>
            <a:endParaRPr lang="de-DE" sz="1800" b="1" dirty="0">
              <a:solidFill>
                <a:srgbClr val="0000F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Electron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source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(T</a:t>
            </a:r>
            <a:r>
              <a:rPr lang="de-DE" sz="1800" b="1" baseline="-33000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de-DE" sz="1800" b="1" dirty="0" smtClean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de-DE" sz="1800" b="1" dirty="0" err="1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left</a:t>
            </a:r>
            <a:r>
              <a:rPr lang="de-DE" sz="1800" b="1" dirty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800" b="1" dirty="0" err="1" smtClean="0">
                <a:solidFill>
                  <a:srgbClr val="FF00FF"/>
                </a:solidFill>
                <a:ea typeface="Arial Unicode MS" pitchFamily="34" charset="-128"/>
                <a:cs typeface="Arial Unicode MS" pitchFamily="34" charset="-128"/>
              </a:rPr>
              <a:t>solenoid</a:t>
            </a:r>
            <a:endParaRPr lang="de-DE" sz="1800" b="1" dirty="0" smtClean="0">
              <a:solidFill>
                <a:srgbClr val="FF00F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457200" indent="-228600" algn="l" defTabSz="414338" hangingPunct="0">
              <a:spcBef>
                <a:spcPts val="600"/>
              </a:spcBef>
              <a:spcAft>
                <a:spcPts val="600"/>
              </a:spcAft>
              <a:buSzPct val="100000"/>
              <a:buFont typeface="Wingdings" pitchFamily="2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Detector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solenoid</a:t>
            </a:r>
            <a:endParaRPr lang="de-DE" sz="1800" b="1" dirty="0">
              <a:solidFill>
                <a:schemeClr val="tx1">
                  <a:lumMod val="65000"/>
                  <a:lumOff val="3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23.09.2012</a:t>
            </a:r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J. Wolf: The KATRIN Neutrino Mass Experiment                  NPB 2012, Shenzhen/China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T_master_ppt2007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KIT_master_ppt2007_en</Template>
  <TotalTime>0</TotalTime>
  <Words>5066</Words>
  <Application>Microsoft Office PowerPoint</Application>
  <PresentationFormat>Bildschirmpräsentation (4:3)</PresentationFormat>
  <Paragraphs>1158</Paragraphs>
  <Slides>69</Slides>
  <Notes>14</Notes>
  <HiddenSlides>5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69</vt:i4>
      </vt:variant>
    </vt:vector>
  </HeadingPairs>
  <TitlesOfParts>
    <vt:vector size="72" baseType="lpstr">
      <vt:lpstr>KIT_master_ppt2007_en</vt:lpstr>
      <vt:lpstr>Formel</vt:lpstr>
      <vt:lpstr>Equation</vt:lpstr>
      <vt:lpstr>Folie 1</vt:lpstr>
      <vt:lpstr>Folie 2</vt:lpstr>
      <vt:lpstr>Methods to determine the n mass scale</vt:lpstr>
      <vt:lpstr>Current limits for the neutrino mass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Discussion</vt:lpstr>
      <vt:lpstr>Folie 45</vt:lpstr>
      <vt:lpstr>Folie 46</vt:lpstr>
      <vt:lpstr>Cosmology and neutrino mass</vt:lpstr>
      <vt:lpstr>Cosmology and neutrino mass</vt:lpstr>
      <vt:lpstr>Neutrino-less double-b-decay and neutrino mass</vt:lpstr>
      <vt:lpstr>Neutrino-less double-b-decay and neutrino mass</vt:lpstr>
      <vt:lpstr>Neutrino-less double-b-decay and neutrino mass</vt:lpstr>
      <vt:lpstr>Neutrino-less double-b-decay and neutrino mass</vt:lpstr>
      <vt:lpstr>Folie 53</vt:lpstr>
      <vt:lpstr>Measurement of the β-spectrum</vt:lpstr>
      <vt:lpstr>Folie 55</vt:lpstr>
      <vt:lpstr>Folie 56</vt:lpstr>
      <vt:lpstr>Folie 57</vt:lpstr>
      <vt:lpstr>Folie 58</vt:lpstr>
      <vt:lpstr>Folie 59</vt:lpstr>
      <vt:lpstr>Folie 60</vt:lpstr>
      <vt:lpstr>History of 3H -decay experiments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Recent developments in b-spectroscopy</vt:lpstr>
    </vt:vector>
  </TitlesOfParts>
  <Company>COMPANYNAME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wolf-jo</dc:creator>
  <cp:lastModifiedBy>wolf-jo</cp:lastModifiedBy>
  <cp:revision>497</cp:revision>
  <dcterms:created xsi:type="dcterms:W3CDTF">2010-10-15T07:06:38Z</dcterms:created>
  <dcterms:modified xsi:type="dcterms:W3CDTF">2012-09-22T11:20:03Z</dcterms:modified>
</cp:coreProperties>
</file>