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3" r:id="rId2"/>
  </p:sldMasterIdLst>
  <p:notesMasterIdLst>
    <p:notesMasterId r:id="rId39"/>
  </p:notesMasterIdLst>
  <p:sldIdLst>
    <p:sldId id="256" r:id="rId3"/>
    <p:sldId id="404" r:id="rId4"/>
    <p:sldId id="435" r:id="rId5"/>
    <p:sldId id="369" r:id="rId6"/>
    <p:sldId id="394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6" r:id="rId27"/>
    <p:sldId id="427" r:id="rId28"/>
    <p:sldId id="428" r:id="rId29"/>
    <p:sldId id="429" r:id="rId30"/>
    <p:sldId id="430" r:id="rId31"/>
    <p:sldId id="431" r:id="rId32"/>
    <p:sldId id="393" r:id="rId33"/>
    <p:sldId id="432" r:id="rId34"/>
    <p:sldId id="433" r:id="rId35"/>
    <p:sldId id="434" r:id="rId36"/>
    <p:sldId id="358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4" autoAdjust="0"/>
    <p:restoredTop sz="94777" autoAdjust="0"/>
  </p:normalViewPr>
  <p:slideViewPr>
    <p:cSldViewPr>
      <p:cViewPr>
        <p:scale>
          <a:sx n="75" d="100"/>
          <a:sy n="75" d="100"/>
        </p:scale>
        <p:origin x="-83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A136D-9023-48FA-B90E-2E00DE123211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FDE72-5EA7-46C9-9AE4-801B00EE6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2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FDE72-5EA7-46C9-9AE4-801B00EE66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8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FDE72-5EA7-46C9-9AE4-801B00EE66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0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50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15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2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6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3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4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 marL="694944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  Second level</a:t>
            </a:r>
          </a:p>
          <a:p>
            <a:pPr lvl="3"/>
            <a:r>
              <a:rPr lang="en-US" dirty="0" smtClean="0"/>
              <a:t> 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9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04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8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E130-B5DA-44A8-9668-C33E0D1F9FBB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266F-B3D0-447E-A3C1-5DE5BDA0C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0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6581774" cy="1368798"/>
          </a:xfrm>
        </p:spPr>
        <p:txBody>
          <a:bodyPr>
            <a:normAutofit/>
          </a:bodyPr>
          <a:lstStyle/>
          <a:p>
            <a:r>
              <a:rPr lang="en-US" altLang="zh-CN" sz="2400" b="1" i="0" dirty="0" smtClean="0"/>
              <a:t>Xiangdong Ji </a:t>
            </a:r>
            <a:r>
              <a:rPr lang="zh-CN" altLang="en-US" sz="2400" b="1" i="0" dirty="0" smtClean="0"/>
              <a:t> </a:t>
            </a:r>
            <a:r>
              <a:rPr lang="en-US" altLang="zh-CN" sz="2400" b="1" i="0" dirty="0" smtClean="0"/>
              <a:t>(</a:t>
            </a:r>
            <a:r>
              <a:rPr lang="zh-CN" altLang="en-US" sz="2400" b="1" i="0" dirty="0" smtClean="0"/>
              <a:t>季向东）</a:t>
            </a:r>
            <a:endParaRPr lang="en-US" altLang="zh-CN" sz="2400" b="1" i="0" dirty="0" smtClean="0"/>
          </a:p>
          <a:p>
            <a:r>
              <a:rPr lang="en-US" sz="2400" i="0" dirty="0" smtClean="0"/>
              <a:t>Shanghai Jiao Tong University (</a:t>
            </a:r>
            <a:r>
              <a:rPr lang="zh-CN" altLang="en-US" sz="2400" i="0" dirty="0" smtClean="0"/>
              <a:t>上海交通大学）</a:t>
            </a:r>
            <a:r>
              <a:rPr lang="en-US" altLang="zh-CN" sz="2400" i="0" dirty="0" smtClean="0"/>
              <a:t>/ University of Maryland </a:t>
            </a:r>
            <a:endParaRPr lang="en-US" sz="240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Andalus" pitchFamily="18" charset="-78"/>
                <a:cs typeface="Andalus" pitchFamily="18" charset="-78"/>
              </a:rPr>
              <a:t>PandaX</a:t>
            </a:r>
            <a:r>
              <a:rPr lang="en-US" sz="4400" dirty="0" smtClean="0">
                <a:solidFill>
                  <a:srgbClr val="FFFF00"/>
                </a:solidFill>
                <a:latin typeface="Andalus" pitchFamily="18" charset="-78"/>
                <a:cs typeface="Andalus" pitchFamily="18" charset="-78"/>
              </a:rPr>
              <a:t> DM Search </a:t>
            </a:r>
            <a:r>
              <a:rPr lang="en-US" sz="4400" smtClean="0">
                <a:solidFill>
                  <a:srgbClr val="FFFF00"/>
                </a:solidFill>
                <a:latin typeface="Andalus" pitchFamily="18" charset="-78"/>
                <a:cs typeface="Andalus" pitchFamily="18" charset="-78"/>
              </a:rPr>
              <a:t>Exp </a:t>
            </a:r>
            <a:endParaRPr lang="en-US" sz="4400" dirty="0">
              <a:solidFill>
                <a:srgbClr val="FFFF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5486400"/>
            <a:ext cx="561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ShenZhen</a:t>
            </a:r>
            <a:r>
              <a:rPr lang="en-US" dirty="0" smtClean="0"/>
              <a:t>, International Symposium on Neutrino Physics</a:t>
            </a:r>
          </a:p>
          <a:p>
            <a:r>
              <a:rPr lang="en-US" smtClean="0"/>
              <a:t>And Beyond, </a:t>
            </a:r>
            <a:r>
              <a:rPr lang="en-US" dirty="0" smtClean="0"/>
              <a:t>2012, 9, 25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construction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2872264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63040"/>
            <a:ext cx="5881221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2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150 1-in R8520-406 PMT, bases and </a:t>
            </a:r>
            <a:r>
              <a:rPr lang="en-US" dirty="0" err="1" smtClean="0"/>
              <a:t>decoupler</a:t>
            </a:r>
            <a:r>
              <a:rPr lang="en-US" dirty="0" smtClean="0"/>
              <a:t> designed and constructed. PMT’s tested . A data base has been established. </a:t>
            </a:r>
          </a:p>
          <a:p>
            <a:r>
              <a:rPr lang="en-US" dirty="0" smtClean="0"/>
              <a:t>50 3-in PMT for the bottom TPC.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PMTs</a:t>
            </a:r>
            <a:endParaRPr lang="en-US" dirty="0"/>
          </a:p>
        </p:txBody>
      </p:sp>
      <p:pic>
        <p:nvPicPr>
          <p:cNvPr id="4" name="图片 4" descr="DSCF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127" y="3787968"/>
            <a:ext cx="3552395" cy="2664296"/>
          </a:xfrm>
          <a:prstGeom prst="rect">
            <a:avLst/>
          </a:prstGeom>
        </p:spPr>
      </p:pic>
      <p:pic>
        <p:nvPicPr>
          <p:cNvPr id="5" name="图片 4" descr="IMG_1185.JPG"/>
          <p:cNvPicPr>
            <a:picLocks noChangeAspect="1"/>
          </p:cNvPicPr>
          <p:nvPr/>
        </p:nvPicPr>
        <p:blipFill>
          <a:blip r:embed="rId3" cstate="print"/>
          <a:srcRect l="12234" t="21762" r="12234" b="21762"/>
          <a:stretch>
            <a:fillRect/>
          </a:stretch>
        </p:blipFill>
        <p:spPr>
          <a:xfrm>
            <a:off x="4572000" y="4876800"/>
            <a:ext cx="4020520" cy="1692328"/>
          </a:xfrm>
          <a:prstGeom prst="rect">
            <a:avLst/>
          </a:prstGeom>
        </p:spPr>
      </p:pic>
      <p:pic>
        <p:nvPicPr>
          <p:cNvPr id="6" name="图片 8" descr="IMG_1177.JPG"/>
          <p:cNvPicPr>
            <a:picLocks noChangeAspect="1"/>
          </p:cNvPicPr>
          <p:nvPr/>
        </p:nvPicPr>
        <p:blipFill>
          <a:blip r:embed="rId4" cstate="print"/>
          <a:srcRect l="16404" r="16404"/>
          <a:stretch>
            <a:fillRect/>
          </a:stretch>
        </p:blipFill>
        <p:spPr>
          <a:xfrm>
            <a:off x="5783580" y="2895600"/>
            <a:ext cx="2057400" cy="17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" y="36968"/>
            <a:ext cx="9160477" cy="682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3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InnerVessel </a:t>
            </a:r>
            <a:endParaRPr lang="en-US" dirty="0"/>
          </a:p>
        </p:txBody>
      </p:sp>
      <p:pic>
        <p:nvPicPr>
          <p:cNvPr id="7" name="Picture 4" descr="DSC007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00200"/>
            <a:ext cx="3200400" cy="4267200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C:\Users\lorenzon\Documents\DoE\proposals\PandaX-Sept-2012\Panda1-TP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09600"/>
            <a:ext cx="3352800" cy="5607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4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04" name="Picture 16" descr="img23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98" y="2036762"/>
            <a:ext cx="3435702" cy="42878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304800"/>
            <a:ext cx="7680960" cy="1066800"/>
          </a:xfrm>
        </p:spPr>
        <p:txBody>
          <a:bodyPr/>
          <a:lstStyle/>
          <a:p>
            <a:r>
              <a:rPr lang="en-US" dirty="0" smtClean="0"/>
              <a:t>Cryogenic system</a:t>
            </a:r>
            <a:endParaRPr lang="en-US" dirty="0"/>
          </a:p>
        </p:txBody>
      </p:sp>
      <p:sp>
        <p:nvSpPr>
          <p:cNvPr id="114710" name="Text Box 22"/>
          <p:cNvSpPr txBox="1">
            <a:spLocks/>
          </p:cNvSpPr>
          <p:nvPr/>
        </p:nvSpPr>
        <p:spPr bwMode="auto">
          <a:xfrm>
            <a:off x="4552950" y="1444526"/>
            <a:ext cx="4286250" cy="511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236" tIns="32116" rIns="64236" bIns="3211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endParaRPr lang="en-US" altLang="zh-CN" sz="2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en-US" sz="2500" dirty="0">
              <a:latin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>
                <a:latin typeface="Times New Roman" pitchFamily="18" charset="0"/>
              </a:rPr>
              <a:t>Outer Vessel (vacuum) part of shield 5 cm OFHC copper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>
                <a:latin typeface="Times New Roman" pitchFamily="18" charset="0"/>
              </a:rPr>
              <a:t>All </a:t>
            </a:r>
            <a:r>
              <a:rPr lang="en-US" sz="2500" dirty="0" smtClean="0">
                <a:latin typeface="Times New Roman" pitchFamily="18" charset="0"/>
              </a:rPr>
              <a:t>auxiliary </a:t>
            </a:r>
            <a:r>
              <a:rPr lang="en-US" sz="2500" dirty="0">
                <a:latin typeface="Times New Roman" pitchFamily="18" charset="0"/>
              </a:rPr>
              <a:t>structures removed to </a:t>
            </a:r>
            <a:r>
              <a:rPr lang="en-US" sz="2500" dirty="0" smtClean="0">
                <a:latin typeface="Times New Roman" pitchFamily="18" charset="0"/>
              </a:rPr>
              <a:t>outside </a:t>
            </a:r>
            <a:r>
              <a:rPr lang="en-US" sz="2500" dirty="0">
                <a:latin typeface="Times New Roman" pitchFamily="18" charset="0"/>
              </a:rPr>
              <a:t>of </a:t>
            </a:r>
            <a:r>
              <a:rPr lang="en-US" sz="2500" dirty="0" smtClean="0">
                <a:latin typeface="Times New Roman" pitchFamily="18" charset="0"/>
              </a:rPr>
              <a:t>shield</a:t>
            </a:r>
            <a:endParaRPr lang="en-US" sz="2500" dirty="0">
              <a:latin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latin typeface="Times New Roman" pitchFamily="18" charset="0"/>
              </a:rPr>
              <a:t>Overflow chamber to control liquid level </a:t>
            </a:r>
            <a:r>
              <a:rPr lang="en-US" sz="2500" dirty="0">
                <a:latin typeface="Times New Roman" pitchFamily="18" charset="0"/>
              </a:rPr>
              <a:t>instead </a:t>
            </a:r>
            <a:r>
              <a:rPr lang="en-US" sz="2500" dirty="0" smtClean="0">
                <a:latin typeface="Times New Roman" pitchFamily="18" charset="0"/>
              </a:rPr>
              <a:t>of the </a:t>
            </a:r>
            <a:r>
              <a:rPr lang="en-US" sz="2500" dirty="0">
                <a:latin typeface="Times New Roman" pitchFamily="18" charset="0"/>
              </a:rPr>
              <a:t>‘Bell</a:t>
            </a:r>
            <a:r>
              <a:rPr lang="en-US" sz="2500" dirty="0" smtClean="0">
                <a:latin typeface="Times New Roman" pitchFamily="18" charset="0"/>
              </a:rPr>
              <a:t>’</a:t>
            </a:r>
            <a:endParaRPr lang="en-US" sz="2500" dirty="0">
              <a:latin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>
                <a:latin typeface="Times New Roman" pitchFamily="18" charset="0"/>
              </a:rPr>
              <a:t>Minimize PTFE use. </a:t>
            </a:r>
            <a:r>
              <a:rPr lang="en-US" sz="2500" dirty="0" smtClean="0">
                <a:latin typeface="Times New Roman" pitchFamily="18" charset="0"/>
              </a:rPr>
              <a:t>Neutron </a:t>
            </a:r>
            <a:r>
              <a:rPr lang="en-US" sz="2500" dirty="0">
                <a:latin typeface="Times New Roman" pitchFamily="18" charset="0"/>
              </a:rPr>
              <a:t>production on </a:t>
            </a:r>
            <a:r>
              <a:rPr lang="en-US" sz="2500" dirty="0" smtClean="0">
                <a:latin typeface="Times New Roman" pitchFamily="18" charset="0"/>
              </a:rPr>
              <a:t>Fluorine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latin typeface="Times New Roman" pitchFamily="18" charset="0"/>
              </a:rPr>
              <a:t>Reduced </a:t>
            </a:r>
            <a:r>
              <a:rPr lang="en-US" sz="2500" dirty="0">
                <a:latin typeface="Times New Roman" pitchFamily="18" charset="0"/>
              </a:rPr>
              <a:t>cabling in xenon</a:t>
            </a:r>
            <a:r>
              <a:rPr lang="en-US" sz="2500" dirty="0" smtClean="0">
                <a:latin typeface="Times New Roman" pitchFamily="18" charset="0"/>
              </a:rPr>
              <a:t>.               </a:t>
            </a:r>
            <a:r>
              <a:rPr lang="en-US" sz="2500" dirty="0">
                <a:latin typeface="Times New Roman" pitchFamily="18" charset="0"/>
              </a:rPr>
              <a:t>l</a:t>
            </a:r>
            <a:r>
              <a:rPr lang="en-US" sz="2500" dirty="0" smtClean="0">
                <a:latin typeface="Times New Roman" pitchFamily="18" charset="0"/>
              </a:rPr>
              <a:t>ess </a:t>
            </a:r>
            <a:r>
              <a:rPr lang="en-US" sz="2500" dirty="0">
                <a:latin typeface="Times New Roman" pitchFamily="18" charset="0"/>
              </a:rPr>
              <a:t>outgassing</a:t>
            </a:r>
          </a:p>
        </p:txBody>
      </p:sp>
    </p:spTree>
    <p:extLst>
      <p:ext uri="{BB962C8B-B14F-4D97-AF65-F5344CB8AC3E}">
        <p14:creationId xmlns:p14="http://schemas.microsoft.com/office/powerpoint/2010/main" val="20667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Vessel and gas handling</a:t>
            </a:r>
            <a:endParaRPr lang="en-US" dirty="0"/>
          </a:p>
        </p:txBody>
      </p:sp>
      <p:pic>
        <p:nvPicPr>
          <p:cNvPr id="6" name="Picture 4" descr="DSC007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02080"/>
            <a:ext cx="7239000" cy="5429250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5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bus</a:t>
            </a:r>
            <a:endParaRPr lang="en-US" dirty="0"/>
          </a:p>
        </p:txBody>
      </p:sp>
      <p:pic>
        <p:nvPicPr>
          <p:cNvPr id="4" name="Picture 4" descr="DSC0079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7315200" cy="5486400"/>
          </a:xfr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352961"/>
            <a:ext cx="33922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with Heat Exchanger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, 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with </a:t>
            </a:r>
            <a:r>
              <a:rPr lang="en-US" altLang="zh-CN" sz="2000" b="1" dirty="0"/>
              <a:t>speed </a:t>
            </a:r>
            <a:r>
              <a:rPr lang="en-US" sz="2000" b="1" dirty="0"/>
              <a:t>100 to 200 SLPM. </a:t>
            </a:r>
          </a:p>
          <a:p>
            <a:endParaRPr lang="en-US" sz="20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0426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Bauhaus 93" pitchFamily="82" charset="0"/>
                <a:cs typeface="Arial" pitchFamily="34" charset="0"/>
              </a:rPr>
              <a:t>Internal</a:t>
            </a:r>
          </a:p>
          <a:p>
            <a:pPr lvl="2"/>
            <a:r>
              <a:rPr lang="en-US" dirty="0"/>
              <a:t> Vessels</a:t>
            </a:r>
          </a:p>
          <a:p>
            <a:pPr lvl="2"/>
            <a:r>
              <a:rPr lang="en-US" dirty="0"/>
              <a:t>PMTs</a:t>
            </a:r>
          </a:p>
          <a:p>
            <a:pPr lvl="2"/>
            <a:r>
              <a:rPr lang="en-US" dirty="0"/>
              <a:t>Xenon (Krypton)</a:t>
            </a:r>
          </a:p>
          <a:p>
            <a:pPr lvl="2"/>
            <a:r>
              <a:rPr lang="en-US" dirty="0"/>
              <a:t>….</a:t>
            </a:r>
          </a:p>
          <a:p>
            <a:r>
              <a:rPr lang="en-US" dirty="0" smtClean="0">
                <a:solidFill>
                  <a:srgbClr val="FF0000"/>
                </a:solidFill>
                <a:latin typeface="Bauhaus 93" pitchFamily="82" charset="0"/>
              </a:rPr>
              <a:t>External</a:t>
            </a:r>
          </a:p>
          <a:p>
            <a:pPr lvl="2"/>
            <a:r>
              <a:rPr lang="en-US" dirty="0"/>
              <a:t>Cosmic ray (</a:t>
            </a:r>
            <a:r>
              <a:rPr lang="en-US" dirty="0" err="1"/>
              <a:t>Jinping</a:t>
            </a:r>
            <a:r>
              <a:rPr lang="en-US" dirty="0"/>
              <a:t> Underground lab) </a:t>
            </a:r>
            <a:endParaRPr lang="en-US" dirty="0" smtClean="0"/>
          </a:p>
          <a:p>
            <a:pPr lvl="2"/>
            <a:r>
              <a:rPr lang="en-US" dirty="0" smtClean="0"/>
              <a:t>Rocks and concrete</a:t>
            </a:r>
          </a:p>
          <a:p>
            <a:pPr lvl="2"/>
            <a:r>
              <a:rPr lang="en-US" dirty="0" smtClean="0"/>
              <a:t>Shield</a:t>
            </a:r>
          </a:p>
          <a:p>
            <a:pPr lvl="2"/>
            <a:r>
              <a:rPr lang="en-US" dirty="0" smtClean="0"/>
              <a:t>….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 design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10" y="152400"/>
            <a:ext cx="380069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64" y="3276600"/>
            <a:ext cx="4075293" cy="356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6" y="1790700"/>
            <a:ext cx="5242454" cy="443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8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Purify Kr from ppb to ppt level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2626"/>
            <a:ext cx="7620000" cy="549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Content Placeholder 2"/>
          <p:cNvSpPr>
            <a:spLocks noGrp="1"/>
          </p:cNvSpPr>
          <p:nvPr>
            <p:ph idx="13"/>
          </p:nvPr>
        </p:nvSpPr>
        <p:spPr>
          <a:xfrm>
            <a:off x="352426" y="1463040"/>
            <a:ext cx="8791574" cy="4724400"/>
          </a:xfrm>
        </p:spPr>
        <p:txBody>
          <a:bodyPr/>
          <a:lstStyle/>
          <a:p>
            <a:r>
              <a:rPr lang="en-US" dirty="0" smtClean="0"/>
              <a:t>Started in 2009 </a:t>
            </a:r>
          </a:p>
          <a:p>
            <a:pPr lvl="1"/>
            <a:r>
              <a:rPr lang="zh-CN" altLang="en-US" dirty="0" smtClean="0"/>
              <a:t>上海交通大学 </a:t>
            </a:r>
            <a:r>
              <a:rPr lang="en-US" altLang="zh-CN" dirty="0" smtClean="0"/>
              <a:t>(Shanghai Jiao Tong University)</a:t>
            </a:r>
          </a:p>
          <a:p>
            <a:pPr lvl="1"/>
            <a:r>
              <a:rPr lang="zh-CN" altLang="en-US" dirty="0" smtClean="0"/>
              <a:t>中科院上海应用物理研究所 </a:t>
            </a:r>
            <a:r>
              <a:rPr lang="en-US" altLang="zh-CN" dirty="0" smtClean="0"/>
              <a:t>(Shanghai Inst. of Applied Physics)</a:t>
            </a:r>
            <a:endParaRPr lang="en-US" dirty="0" smtClean="0"/>
          </a:p>
          <a:p>
            <a:pPr lvl="1"/>
            <a:r>
              <a:rPr lang="zh-CN" altLang="en-US" dirty="0" smtClean="0"/>
              <a:t>山东大学 </a:t>
            </a:r>
            <a:r>
              <a:rPr lang="en-US" altLang="zh-CN" dirty="0" smtClean="0"/>
              <a:t>(Shandong University)</a:t>
            </a:r>
            <a:endParaRPr lang="en-US" dirty="0" smtClean="0"/>
          </a:p>
          <a:p>
            <a:pPr lvl="1"/>
            <a:r>
              <a:rPr lang="zh-CN" altLang="en-US" dirty="0" smtClean="0"/>
              <a:t>北京大学 </a:t>
            </a:r>
            <a:r>
              <a:rPr lang="en-US" altLang="zh-CN" dirty="0" smtClean="0"/>
              <a:t>(Peking University)</a:t>
            </a:r>
            <a:endParaRPr lang="en-US" dirty="0" smtClean="0"/>
          </a:p>
          <a:p>
            <a:pPr lvl="1"/>
            <a:r>
              <a:rPr lang="en-US" dirty="0" smtClean="0"/>
              <a:t>University of Michigan</a:t>
            </a:r>
          </a:p>
          <a:p>
            <a:pPr lvl="1"/>
            <a:r>
              <a:rPr lang="en-US" dirty="0" smtClean="0"/>
              <a:t>University of Maryland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PandaX collaboration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7281" cy="496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50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2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9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Running of a small testing system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19965"/>
            <a:ext cx="2895600" cy="510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19964"/>
            <a:ext cx="2895600" cy="515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"/>
            <a:ext cx="7844984" cy="60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8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Jinping lab in Sichuan, China </a:t>
            </a:r>
            <a:endParaRPr lang="zh-CN" altLang="en-US" dirty="0" smtClean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2100"/>
            <a:ext cx="38941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i\Desktop\DSC02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83594"/>
            <a:ext cx="3826308" cy="254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40" y="1536700"/>
            <a:ext cx="3733800" cy="261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6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762000"/>
            <a:ext cx="8295640" cy="613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3131"/>
            <a:ext cx="8153400" cy="583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148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4" y="919480"/>
            <a:ext cx="814702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832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ews.sjtu.edu.cn/_mediafile/newsnet/2012/02/17/9i75w8a8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2999"/>
            <a:ext cx="7843520" cy="52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95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Layout of the exp in Jinping lab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458215" cy="533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6002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Cooling Bus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76399" y="1981200"/>
            <a:ext cx="1671066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7100" y="609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Shield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86200" y="978932"/>
            <a:ext cx="2286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" y="6096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Xe</a:t>
            </a:r>
            <a:r>
              <a:rPr lang="en-US" b="1" dirty="0" smtClean="0">
                <a:solidFill>
                  <a:schemeClr val="bg1"/>
                </a:solidFill>
              </a:rPr>
              <a:t> Storage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62100" y="5257800"/>
            <a:ext cx="8001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3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ji\Documents\Dark Matter\PandaX\shielding_and_lowbackground\shield\DSC0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59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\Documents\Dark Matter\PandaX\shielding_and_lowbackground\shield\DSC01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048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\Documents\Dark Matter\PandaX\shielding_and_lowbackground\shield\DSC01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108027" cy="30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7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PandaX</a:t>
            </a:r>
            <a:r>
              <a:rPr lang="en-US" dirty="0" smtClean="0">
                <a:solidFill>
                  <a:srgbClr val="C00000"/>
                </a:solidFill>
              </a:rPr>
              <a:t>:  Particle AND Astrophysical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 		Xenon TPC</a:t>
            </a:r>
          </a:p>
          <a:p>
            <a:r>
              <a:rPr lang="en-US" dirty="0" smtClean="0"/>
              <a:t>Build a state-of-art large-size xenon dual-phase TPC detector working at the lowest background possible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92D050"/>
                </a:solidFill>
              </a:rPr>
              <a:t> Used for both dark matter search and  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92D050"/>
                </a:solidFill>
              </a:rPr>
              <a:t> </a:t>
            </a:r>
            <a:r>
              <a:rPr lang="en-US" sz="2400" baseline="30000" dirty="0" smtClean="0">
                <a:solidFill>
                  <a:srgbClr val="92D050"/>
                </a:solidFill>
              </a:rPr>
              <a:t>136</a:t>
            </a:r>
            <a:r>
              <a:rPr lang="en-US" sz="2400" dirty="0" smtClean="0">
                <a:solidFill>
                  <a:srgbClr val="92D050"/>
                </a:solidFill>
              </a:rPr>
              <a:t>Xe double beta decay search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Two important features: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Emphasize light collection efficiency so as to enhance the sensitivity to low-mass WIMPs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Accommodate a ton-scale experiment</a:t>
            </a:r>
          </a:p>
        </p:txBody>
      </p:sp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PandaX goal </a:t>
            </a:r>
            <a:endParaRPr lang="en-US" dirty="0" smtClean="0"/>
          </a:p>
        </p:txBody>
      </p:sp>
      <p:pic>
        <p:nvPicPr>
          <p:cNvPr id="4" name="Picture 5" descr="http://blogs.orlandosentinel.com/sports_college_uf/files/2010/06/Kung-Fu-Pa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31" y="0"/>
            <a:ext cx="2009869" cy="222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6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i\AppData\Local\Microsoft\Windows\Temporary Internet Files\Content.Outlook\1D66WAET\DSC01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0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i\AppData\Local\Microsoft\Windows\Temporary Internet Files\Content.Outlook\1D66WAET\DSC0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\Documents\Dark Matter\PandaX\shielding_and_lowbackground\shield\DSC01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\AppData\Local\Microsoft\Windows\Temporary Internet Files\Content.Outlook\1D66WAET\DSC02417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60" y="35814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PandaX</a:t>
            </a:r>
            <a:r>
              <a:rPr lang="en-US" dirty="0" smtClean="0"/>
              <a:t> sensitivity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883400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ji\AppData\Local\Microsoft\Windows\Temporary Internet Files\Content.Outlook\1D66WAET\PXSensitivity_BUCH_2012_08_06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99" y="990683"/>
            <a:ext cx="7158201" cy="487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00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Direction detection of DM particle is a hot international pursuit with significant astrophysical and particle physics implications. </a:t>
            </a:r>
          </a:p>
          <a:p>
            <a:r>
              <a:rPr lang="en-US" dirty="0" err="1" smtClean="0"/>
              <a:t>PandaX</a:t>
            </a:r>
            <a:r>
              <a:rPr lang="en-US" dirty="0" smtClean="0"/>
              <a:t> is a new DM search </a:t>
            </a:r>
            <a:r>
              <a:rPr lang="en-US" dirty="0" err="1" smtClean="0"/>
              <a:t>exp</a:t>
            </a:r>
            <a:r>
              <a:rPr lang="en-US" dirty="0" smtClean="0"/>
              <a:t> in China with the goal of ton-scale detection target. </a:t>
            </a:r>
          </a:p>
          <a:p>
            <a:r>
              <a:rPr lang="en-US" dirty="0" err="1" smtClean="0"/>
              <a:t>PandaX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is now onsite to finish installation and testing, we hope to take initial data next year.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Majority of the funding from Shanghai Jiao Tong University </a:t>
            </a:r>
          </a:p>
          <a:p>
            <a:r>
              <a:rPr lang="en-US" dirty="0" smtClean="0"/>
              <a:t>MOST 973 project</a:t>
            </a:r>
          </a:p>
          <a:p>
            <a:r>
              <a:rPr lang="en-US" dirty="0" smtClean="0"/>
              <a:t>NSFC </a:t>
            </a:r>
          </a:p>
          <a:p>
            <a:r>
              <a:rPr lang="en-US" dirty="0" err="1" smtClean="0"/>
              <a:t>ShanDong</a:t>
            </a:r>
            <a:r>
              <a:rPr lang="en-US" dirty="0" smtClean="0"/>
              <a:t> University </a:t>
            </a:r>
          </a:p>
          <a:p>
            <a:r>
              <a:rPr lang="en-US" dirty="0" smtClean="0"/>
              <a:t>Peking University</a:t>
            </a:r>
          </a:p>
          <a:p>
            <a:r>
              <a:rPr lang="en-US" dirty="0" smtClean="0"/>
              <a:t>University of Michigan</a:t>
            </a:r>
          </a:p>
          <a:p>
            <a:r>
              <a:rPr lang="en-US" dirty="0" smtClean="0"/>
              <a:t>…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 of support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PandaX</a:t>
            </a:r>
            <a:r>
              <a:rPr lang="en-US" dirty="0" smtClean="0"/>
              <a:t> sensitivity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883400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ji\AppData\Local\Microsoft\Windows\Temporary Internet Files\Content.Outlook\1D66WAET\PXSensitivity_BUCH_2012_08_06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9" y="1398907"/>
            <a:ext cx="7590001" cy="5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 are building up the system now at </a:t>
            </a:r>
            <a:r>
              <a:rPr lang="en-US" dirty="0" err="1" smtClean="0"/>
              <a:t>JinPing</a:t>
            </a:r>
            <a:r>
              <a:rPr lang="en-US" dirty="0" smtClean="0"/>
              <a:t> lab.</a:t>
            </a:r>
          </a:p>
          <a:p>
            <a:r>
              <a:rPr lang="en-US" dirty="0" smtClean="0"/>
              <a:t>Hopefully finish construction by the end of 2012</a:t>
            </a:r>
          </a:p>
          <a:p>
            <a:r>
              <a:rPr lang="en-US" dirty="0" smtClean="0"/>
              <a:t>Start running 1a in 2013 and preparing for stage 1b</a:t>
            </a:r>
          </a:p>
          <a:p>
            <a:r>
              <a:rPr lang="en-US" dirty="0" smtClean="0"/>
              <a:t>Stage 1b running by the end of 2013.  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PandaX</a:t>
            </a:r>
            <a:r>
              <a:rPr lang="en-US" dirty="0" smtClean="0"/>
              <a:t>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Detection of Dark Matter  </a:t>
            </a:r>
          </a:p>
          <a:p>
            <a:r>
              <a:rPr lang="en-US" dirty="0" smtClean="0"/>
              <a:t>Xenon Technology </a:t>
            </a:r>
          </a:p>
          <a:p>
            <a:r>
              <a:rPr lang="en-US" dirty="0" err="1" smtClean="0"/>
              <a:t>PandaX</a:t>
            </a:r>
            <a:r>
              <a:rPr lang="en-US" dirty="0" smtClean="0"/>
              <a:t> Status</a:t>
            </a:r>
          </a:p>
          <a:p>
            <a:r>
              <a:rPr lang="en-US" dirty="0" smtClean="0"/>
              <a:t>Closing Remarks </a:t>
            </a:r>
          </a:p>
          <a:p>
            <a:pPr lvl="3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That dark matter consists of WIMPs, weakly interacting particles with mass </a:t>
            </a:r>
            <a:r>
              <a:rPr lang="en-US" dirty="0" err="1" smtClean="0"/>
              <a:t>GeV-TeV</a:t>
            </a:r>
            <a:r>
              <a:rPr lang="en-US" dirty="0" smtClean="0"/>
              <a:t> range</a:t>
            </a:r>
          </a:p>
          <a:p>
            <a:r>
              <a:rPr lang="en-US" dirty="0" smtClean="0"/>
              <a:t>That local dark matter density is around 0.3 </a:t>
            </a:r>
            <a:r>
              <a:rPr lang="en-US" dirty="0" err="1" smtClean="0"/>
              <a:t>GeV</a:t>
            </a:r>
            <a:r>
              <a:rPr lang="en-US" dirty="0" smtClean="0"/>
              <a:t>/cm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That the dark matter has a velocity distribution centered around the speed of the sun around the center of the Milky </a:t>
            </a:r>
            <a:r>
              <a:rPr lang="en-US" dirty="0"/>
              <a:t>W</a:t>
            </a:r>
            <a:r>
              <a:rPr lang="en-US" dirty="0" smtClean="0"/>
              <a:t>ay.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for </a:t>
            </a:r>
            <a:r>
              <a:rPr lang="en-US" dirty="0"/>
              <a:t>d</a:t>
            </a:r>
            <a:r>
              <a:rPr lang="en-US" dirty="0" smtClean="0"/>
              <a:t>irect detections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Liquid Xenon has been developed into a mature technology in the last ten years or so as </a:t>
            </a:r>
            <a:r>
              <a:rPr lang="en-US" dirty="0" smtClean="0"/>
              <a:t>an excellent  </a:t>
            </a:r>
            <a:r>
              <a:rPr lang="en-US" dirty="0"/>
              <a:t>medium for dark matter </a:t>
            </a:r>
            <a:r>
              <a:rPr lang="en-US" dirty="0" smtClean="0"/>
              <a:t>detection</a:t>
            </a:r>
            <a:r>
              <a:rPr lang="en-US" dirty="0"/>
              <a:t>!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Liquid </a:t>
            </a:r>
            <a:r>
              <a:rPr lang="en-US" dirty="0" err="1" smtClean="0">
                <a:solidFill>
                  <a:srgbClr val="FFFF00"/>
                </a:solidFill>
              </a:rPr>
              <a:t>Xe</a:t>
            </a:r>
            <a:r>
              <a:rPr lang="en-US" dirty="0" smtClean="0">
                <a:solidFill>
                  <a:srgbClr val="FFFF00"/>
                </a:solidFill>
              </a:rPr>
              <a:t> is an excellent liquid scintillator 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Free charges In </a:t>
            </a:r>
            <a:r>
              <a:rPr lang="en-US" dirty="0" err="1" smtClean="0">
                <a:solidFill>
                  <a:srgbClr val="FFFF00"/>
                </a:solidFill>
              </a:rPr>
              <a:t>LXe</a:t>
            </a:r>
            <a:r>
              <a:rPr lang="en-US" dirty="0" smtClean="0">
                <a:solidFill>
                  <a:srgbClr val="FFFF00"/>
                </a:solidFill>
              </a:rPr>
              <a:t> drift under an electric field and can be collected/detected through a proportional chamber (gas phase). 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Xenon does not have long-lived radioactive isotopes, can be purified relatively easily. </a:t>
            </a:r>
          </a:p>
          <a:p>
            <a:pPr lvl="3"/>
            <a:r>
              <a:rPr lang="en-US" baseline="30000" dirty="0" smtClean="0">
                <a:solidFill>
                  <a:srgbClr val="FFFF00"/>
                </a:solidFill>
              </a:rPr>
              <a:t>85</a:t>
            </a:r>
            <a:r>
              <a:rPr lang="en-US" dirty="0" smtClean="0">
                <a:solidFill>
                  <a:srgbClr val="FFFF00"/>
                </a:solidFill>
              </a:rPr>
              <a:t>Kr</a:t>
            </a:r>
          </a:p>
          <a:p>
            <a:pPr lvl="3"/>
            <a:r>
              <a:rPr lang="en-US" dirty="0" smtClean="0">
                <a:solidFill>
                  <a:srgbClr val="FFFF00"/>
                </a:solidFill>
              </a:rPr>
              <a:t>Electro-negatives (getter) 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Xenon is not terribly expensive and the cost for ton scale experiment is manageable.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 Technology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All aspects of the </a:t>
            </a:r>
            <a:r>
              <a:rPr lang="en-US" dirty="0" err="1" smtClean="0"/>
              <a:t>exp</a:t>
            </a:r>
            <a:r>
              <a:rPr lang="en-US" dirty="0" smtClean="0"/>
              <a:t> are designed for 1 ton </a:t>
            </a:r>
            <a:r>
              <a:rPr lang="en-US" dirty="0" err="1" smtClean="0"/>
              <a:t>LXe</a:t>
            </a:r>
            <a:r>
              <a:rPr lang="en-US" dirty="0" smtClean="0"/>
              <a:t> </a:t>
            </a:r>
            <a:r>
              <a:rPr lang="en-US" dirty="0" err="1" smtClean="0"/>
              <a:t>fiducial</a:t>
            </a:r>
            <a:r>
              <a:rPr lang="en-US" dirty="0" smtClean="0"/>
              <a:t> target. </a:t>
            </a:r>
          </a:p>
          <a:p>
            <a:r>
              <a:rPr lang="en-US" dirty="0" smtClean="0"/>
              <a:t>Except for the central TPC, which depends on the funding stages…</a:t>
            </a:r>
          </a:p>
          <a:p>
            <a:pPr lvl="1"/>
            <a:r>
              <a:rPr lang="en-US" dirty="0" smtClean="0"/>
              <a:t>Stage 1a:  100kg target (300kg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Stage 1b:  500kg target (1.3ton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Stage 2:  1.5 ton target (3 ton </a:t>
            </a:r>
            <a:r>
              <a:rPr lang="en-US" dirty="0" err="1" smtClean="0"/>
              <a:t>Xe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PandaX Design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stages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7437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9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8" y="152400"/>
            <a:ext cx="902825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288"/>
            <a:ext cx="90963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8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7969</TotalTime>
  <Words>605</Words>
  <Application>Microsoft Office PowerPoint</Application>
  <PresentationFormat>On-screen Show (4:3)</PresentationFormat>
  <Paragraphs>104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Mylar</vt:lpstr>
      <vt:lpstr>Custom Design</vt:lpstr>
      <vt:lpstr>PandaX DM Search Exp </vt:lpstr>
      <vt:lpstr>PandaX collaboration </vt:lpstr>
      <vt:lpstr>PandaX goal </vt:lpstr>
      <vt:lpstr>Outline</vt:lpstr>
      <vt:lpstr>Assumptions for direct detections </vt:lpstr>
      <vt:lpstr>Xenon Technology </vt:lpstr>
      <vt:lpstr>PandaX Design Concept</vt:lpstr>
      <vt:lpstr>First stages </vt:lpstr>
      <vt:lpstr>PowerPoint Presentation</vt:lpstr>
      <vt:lpstr>TPC construction</vt:lpstr>
      <vt:lpstr>PMTs</vt:lpstr>
      <vt:lpstr>PowerPoint Presentation</vt:lpstr>
      <vt:lpstr>InnerVessel </vt:lpstr>
      <vt:lpstr>Cryogenic system</vt:lpstr>
      <vt:lpstr>Testing Vessel and gas handling</vt:lpstr>
      <vt:lpstr>Cooling bus</vt:lpstr>
      <vt:lpstr>Background</vt:lpstr>
      <vt:lpstr>Shield design</vt:lpstr>
      <vt:lpstr>Purify Kr from ppb to ppt level </vt:lpstr>
      <vt:lpstr>PowerPoint Presentation</vt:lpstr>
      <vt:lpstr>Running of a small testing system</vt:lpstr>
      <vt:lpstr>PowerPoint Presentation</vt:lpstr>
      <vt:lpstr>Jinping lab in Sichuan, China </vt:lpstr>
      <vt:lpstr>PowerPoint Presentation</vt:lpstr>
      <vt:lpstr>PowerPoint Presentation</vt:lpstr>
      <vt:lpstr>PowerPoint Presentation</vt:lpstr>
      <vt:lpstr>PowerPoint Presentation</vt:lpstr>
      <vt:lpstr>Layout of the exp in Jinping lab </vt:lpstr>
      <vt:lpstr>PowerPoint Presentation</vt:lpstr>
      <vt:lpstr>PowerPoint Presentation</vt:lpstr>
      <vt:lpstr>PowerPoint Presentation</vt:lpstr>
      <vt:lpstr>PandaX sensitivity </vt:lpstr>
      <vt:lpstr>Summary</vt:lpstr>
      <vt:lpstr>Acknowledgement of support </vt:lpstr>
      <vt:lpstr>PandaX sensitivity </vt:lpstr>
      <vt:lpstr>PandaX 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PandaX: A dark matter experiment at JinPing Lab</dc:title>
  <dc:creator>ji</dc:creator>
  <cp:lastModifiedBy>ji</cp:lastModifiedBy>
  <cp:revision>263</cp:revision>
  <dcterms:created xsi:type="dcterms:W3CDTF">2006-08-16T00:00:00Z</dcterms:created>
  <dcterms:modified xsi:type="dcterms:W3CDTF">2012-09-24T23:16:46Z</dcterms:modified>
</cp:coreProperties>
</file>