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283" r:id="rId6"/>
    <p:sldId id="284" r:id="rId7"/>
    <p:sldId id="286" r:id="rId8"/>
    <p:sldId id="288" r:id="rId9"/>
    <p:sldId id="285" r:id="rId10"/>
    <p:sldId id="287" r:id="rId11"/>
    <p:sldId id="279" r:id="rId12"/>
    <p:sldId id="280" r:id="rId13"/>
    <p:sldId id="281" r:id="rId14"/>
    <p:sldId id="289" r:id="rId15"/>
    <p:sldId id="295" r:id="rId16"/>
    <p:sldId id="282" r:id="rId17"/>
    <p:sldId id="292" r:id="rId18"/>
    <p:sldId id="297" r:id="rId19"/>
    <p:sldId id="296" r:id="rId20"/>
    <p:sldId id="291" r:id="rId21"/>
    <p:sldId id="267" r:id="rId22"/>
    <p:sldId id="272" r:id="rId23"/>
    <p:sldId id="273" r:id="rId24"/>
    <p:sldId id="269" r:id="rId25"/>
    <p:sldId id="266" r:id="rId26"/>
    <p:sldId id="298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  <a:srgbClr val="008000"/>
    <a:srgbClr val="0000FF"/>
    <a:srgbClr val="FFFFCC"/>
    <a:srgbClr val="FFCCFF"/>
    <a:srgbClr val="003399"/>
    <a:srgbClr val="193D69"/>
    <a:srgbClr val="10355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3" autoAdjust="0"/>
    <p:restoredTop sz="95189" autoAdjust="0"/>
  </p:normalViewPr>
  <p:slideViewPr>
    <p:cSldViewPr>
      <p:cViewPr>
        <p:scale>
          <a:sx n="70" d="100"/>
          <a:sy n="70" d="100"/>
        </p:scale>
        <p:origin x="-157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EB36F4-0B1B-469F-A649-D48F26C618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49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FECA0-3F8C-45C0-B92D-6A2011874B92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AD2F2011-4F46-4978-A64B-B87AA188783F}" type="slidenum">
              <a:rPr lang="en-US" altLang="zh-CN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US" altLang="zh-CN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E2BAB21F-C8DB-42ED-994B-BFB7A7A62E89}" type="slidenum">
              <a:rPr lang="en-US" altLang="zh-CN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altLang="zh-CN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36F4-0B1B-469F-A649-D48F26C618B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757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4105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2012-7-11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Jun Cao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7235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2012-7-11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Jun Cao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7397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AB604C62-E775-4746-9BFA-AC7859C40E85}" type="datetime1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Observation of Electron-antineutrino Disappearance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24BAECFE-2508-7F4F-81FE-439E5AA99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600" i="1" smtClean="0">
                <a:latin typeface="Times New Roman" pitchFamily="18" charset="0"/>
              </a:rPr>
              <a:t>  </a:t>
            </a:r>
            <a:r>
              <a:rPr lang="en-US" altLang="zh-CN" sz="16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1600" smtClean="0">
                <a:latin typeface="Times New Roman" pitchFamily="18" charset="0"/>
              </a:rPr>
              <a:t>       </a:t>
            </a:r>
            <a:fld id="{1CEEA5D8-A167-44F9-85E3-5C9A7E390D15}" type="slidenum">
              <a:rPr lang="en-US" altLang="zh-CN" b="1">
                <a:latin typeface="Times New Roman" pitchFamily="18" charset="0"/>
              </a:rPr>
              <a:pPr algn="r" eaLnBrk="1" hangingPunct="1">
                <a:spcBef>
                  <a:spcPct val="50000"/>
                </a:spcBef>
                <a:buFont typeface="Wingdings" pitchFamily="2" charset="2"/>
                <a:buNone/>
              </a:pPr>
              <a:t>‹#›</a:t>
            </a:fld>
            <a:r>
              <a:rPr lang="en-US" altLang="zh-CN" b="1">
                <a:latin typeface="Times New Roman" pitchFamily="18" charset="0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3200" i="1">
                <a:latin typeface="Garamond" pitchFamily="18" charset="0"/>
              </a:rPr>
              <a:t>  </a:t>
            </a:r>
            <a:endParaRPr lang="en-US" altLang="zh-CN" sz="3200" b="1"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3" r:id="rId3"/>
    <p:sldLayoutId id="2147483705" r:id="rId4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76264"/>
          </a:xfrm>
        </p:spPr>
        <p:txBody>
          <a:bodyPr/>
          <a:lstStyle/>
          <a:p>
            <a:r>
              <a:rPr lang="en-US" altLang="zh-CN" sz="2800" u="none">
                <a:solidFill>
                  <a:srgbClr val="0000FF"/>
                </a:solidFill>
              </a:rPr>
              <a:t/>
            </a:r>
            <a:br>
              <a:rPr lang="en-US" altLang="zh-CN" sz="2800" u="none">
                <a:solidFill>
                  <a:srgbClr val="0000FF"/>
                </a:solidFill>
              </a:rPr>
            </a:br>
            <a:r>
              <a:rPr lang="en-US" altLang="zh-CN" sz="5400" u="none">
                <a:solidFill>
                  <a:srgbClr val="0000FF"/>
                </a:solidFill>
              </a:rPr>
              <a:t>Daya </a:t>
            </a:r>
            <a:r>
              <a:rPr lang="en-US" altLang="zh-CN" sz="5400" u="none" smtClean="0">
                <a:solidFill>
                  <a:srgbClr val="0000FF"/>
                </a:solidFill>
              </a:rPr>
              <a:t>Bay-II</a:t>
            </a:r>
            <a:r>
              <a:rPr lang="en-US" altLang="zh-CN" sz="2800" u="none">
                <a:solidFill>
                  <a:srgbClr val="0000FF"/>
                </a:solidFill>
              </a:rPr>
              <a:t/>
            </a:r>
            <a:br>
              <a:rPr lang="en-US" altLang="zh-CN" sz="2800" u="none">
                <a:solidFill>
                  <a:srgbClr val="0000FF"/>
                </a:solidFill>
              </a:rPr>
            </a:br>
            <a:r>
              <a:rPr lang="en-US" altLang="zh-CN" sz="2800" u="none" smtClean="0">
                <a:solidFill>
                  <a:srgbClr val="0000FF"/>
                </a:solidFill>
              </a:rPr>
              <a:t/>
            </a:r>
            <a:br>
              <a:rPr lang="en-US" altLang="zh-CN" sz="2800" u="none" smtClean="0">
                <a:solidFill>
                  <a:srgbClr val="0000FF"/>
                </a:solidFill>
              </a:rPr>
            </a:br>
            <a:r>
              <a:rPr lang="en-US" altLang="zh-CN" sz="2800" b="0" u="none" smtClean="0">
                <a:solidFill>
                  <a:srgbClr val="0000FF"/>
                </a:solidFill>
                <a:effectLst/>
              </a:rPr>
              <a:t>A </a:t>
            </a:r>
            <a:r>
              <a:rPr lang="en-US" altLang="zh-CN" sz="2800" b="0" u="none">
                <a:solidFill>
                  <a:srgbClr val="0000FF"/>
                </a:solidFill>
                <a:effectLst/>
              </a:rPr>
              <a:t>60km-baseline Reactor Experiment and Beyond</a:t>
            </a:r>
            <a:endParaRPr lang="zh-CN" altLang="en-US" sz="1400" b="0" u="none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7" y="3895371"/>
            <a:ext cx="9144000" cy="14177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CN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 Cao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zh-CN" sz="1400" b="0" smtClean="0">
              <a:solidFill>
                <a:schemeClr val="accent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zh-CN" sz="2400" b="0">
                <a:solidFill>
                  <a:schemeClr val="accent1"/>
                </a:solidFill>
              </a:rPr>
              <a:t>I</a:t>
            </a:r>
            <a:r>
              <a:rPr lang="en-US" altLang="zh-CN" sz="2400" b="0" smtClean="0">
                <a:solidFill>
                  <a:schemeClr val="accent1"/>
                </a:solidFill>
              </a:rPr>
              <a:t>nstitute of High Energy Physics</a:t>
            </a:r>
            <a:endParaRPr lang="en-US" altLang="zh-CN" sz="2400" b="0" smtClean="0">
              <a:solidFill>
                <a:schemeClr val="bg1"/>
              </a:solidFill>
            </a:endParaRPr>
          </a:p>
        </p:txBody>
      </p:sp>
      <p:pic>
        <p:nvPicPr>
          <p:cNvPr id="30722" name="Picture 2" descr="http://bes3.ihep.ac.cn/conference/npb2012/images/top-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38"/>
          <a:stretch/>
        </p:blipFill>
        <p:spPr bwMode="auto">
          <a:xfrm>
            <a:off x="0" y="5682724"/>
            <a:ext cx="9144000" cy="11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aoj\Pictures\logo\logole_ihep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149080"/>
            <a:ext cx="1234452" cy="8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ayaWane\Conference\2012 07 澳大利亚\mytalk\perfomance_anli-images_qiye_dayawan.jp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59"/>
            <a:ext cx="9144000" cy="11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4261"/>
            <a:ext cx="8858312" cy="549844"/>
          </a:xfrm>
        </p:spPr>
        <p:txBody>
          <a:bodyPr/>
          <a:lstStyle/>
          <a:p>
            <a:r>
              <a:rPr lang="en-US" altLang="zh-CN" smtClean="0"/>
              <a:t>Precision Measurements</a:t>
            </a:r>
            <a:endParaRPr lang="zh-CN" altLang="en-US" dirty="0"/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49142"/>
              </p:ext>
            </p:extLst>
          </p:nvPr>
        </p:nvGraphicFramePr>
        <p:xfrm>
          <a:off x="971600" y="1772816"/>
          <a:ext cx="7026301" cy="2377380"/>
        </p:xfrm>
        <a:graphic>
          <a:graphicData uri="http://schemas.openxmlformats.org/drawingml/2006/table">
            <a:tbl>
              <a:tblPr/>
              <a:tblGrid>
                <a:gridCol w="2341500"/>
                <a:gridCol w="2343301"/>
                <a:gridCol w="2341500"/>
              </a:tblGrid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Current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Daya Bay II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0.26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0.30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0.63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N/A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13</a:t>
                      </a:r>
                    </a:p>
                  </a:txBody>
                  <a:tcPr marL="91441" marR="91441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  <a:sym typeface="Symbol" charset="2"/>
                        </a:rPr>
                        <a:t>14%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 4%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 15%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3360"/>
            <a:ext cx="301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26222"/>
            <a:ext cx="2943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88" y="4438128"/>
            <a:ext cx="2933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28625" y="764705"/>
            <a:ext cx="7815783" cy="1008112"/>
          </a:xfrm>
        </p:spPr>
        <p:txBody>
          <a:bodyPr/>
          <a:lstStyle/>
          <a:p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</a:rPr>
              <a:t>Fundamental to the Standard Model and beyond</a:t>
            </a:r>
          </a:p>
          <a:p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</a:rPr>
              <a:t>Probing the unitarity of U</a:t>
            </a:r>
            <a:r>
              <a:rPr lang="en-US" altLang="zh-CN" sz="2400" baseline="-25000" smtClean="0">
                <a:solidFill>
                  <a:schemeClr val="accent1">
                    <a:lumMod val="75000"/>
                  </a:schemeClr>
                </a:solidFill>
              </a:rPr>
              <a:t>PMNS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</a:rPr>
              <a:t> to ~1% level  !</a:t>
            </a:r>
          </a:p>
        </p:txBody>
      </p:sp>
    </p:spTree>
    <p:extLst>
      <p:ext uri="{BB962C8B-B14F-4D97-AF65-F5344CB8AC3E}">
        <p14:creationId xmlns:p14="http://schemas.microsoft.com/office/powerpoint/2010/main" val="2935147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CC"/>
                </a:solidFill>
              </a:rPr>
              <a:t>Supernova neutrinos</a:t>
            </a:r>
            <a:endParaRPr lang="zh-CN" altLang="en-US" sz="3600" dirty="0" smtClean="0">
              <a:solidFill>
                <a:srgbClr val="0000CC"/>
              </a:solidFill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285750" y="571500"/>
            <a:ext cx="8572500" cy="6143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dirty="0" smtClean="0"/>
              <a:t>Less than 20 events observed so far</a:t>
            </a:r>
          </a:p>
          <a:p>
            <a:pPr>
              <a:defRPr/>
            </a:pPr>
            <a:r>
              <a:rPr lang="en-US" altLang="zh-CN" dirty="0" smtClean="0"/>
              <a:t>Assumptions:</a:t>
            </a:r>
          </a:p>
          <a:p>
            <a:pPr lvl="1">
              <a:defRPr/>
            </a:pPr>
            <a:r>
              <a:rPr lang="en-US" altLang="zh-CN" b="1" dirty="0" smtClean="0"/>
              <a:t>Distance: 10 </a:t>
            </a:r>
            <a:r>
              <a:rPr lang="en-US" altLang="zh-CN" b="1" dirty="0" err="1" smtClean="0"/>
              <a:t>kpc</a:t>
            </a:r>
            <a:r>
              <a:rPr lang="en-US" altLang="zh-CN" b="1" dirty="0" smtClean="0"/>
              <a:t> (our Galaxy center) </a:t>
            </a:r>
          </a:p>
          <a:p>
            <a:pPr lvl="1">
              <a:defRPr/>
            </a:pPr>
            <a:r>
              <a:rPr lang="en-US" altLang="zh-CN" b="1" dirty="0" smtClean="0"/>
              <a:t>Energy: 3</a:t>
            </a:r>
            <a:r>
              <a:rPr lang="en-US" altLang="zh-CN" b="1" dirty="0" smtClean="0">
                <a:sym typeface="Symbol"/>
              </a:rPr>
              <a:t>10</a:t>
            </a:r>
            <a:r>
              <a:rPr lang="en-US" altLang="zh-CN" b="1" baseline="30000" dirty="0" smtClean="0">
                <a:sym typeface="Symbol"/>
              </a:rPr>
              <a:t>53</a:t>
            </a:r>
            <a:r>
              <a:rPr lang="en-US" altLang="zh-CN" b="1" dirty="0" smtClean="0">
                <a:sym typeface="Symbol"/>
              </a:rPr>
              <a:t> erg</a:t>
            </a:r>
          </a:p>
          <a:p>
            <a:pPr lvl="1">
              <a:defRPr/>
            </a:pPr>
            <a:r>
              <a:rPr lang="en-US" altLang="zh-CN" b="1" dirty="0" err="1" smtClean="0">
                <a:sym typeface="Symbol"/>
              </a:rPr>
              <a:t>L</a:t>
            </a:r>
            <a:r>
              <a:rPr lang="en-US" altLang="zh-CN" b="1" baseline="-25000" dirty="0" err="1" smtClean="0">
                <a:latin typeface="Symbol" pitchFamily="18" charset="2"/>
                <a:sym typeface="Symbol"/>
              </a:rPr>
              <a:t>n</a:t>
            </a:r>
            <a:r>
              <a:rPr lang="en-US" altLang="zh-CN" b="1" dirty="0" smtClean="0">
                <a:sym typeface="Symbol"/>
              </a:rPr>
              <a:t> the same for all types</a:t>
            </a:r>
          </a:p>
          <a:p>
            <a:pPr lvl="1">
              <a:defRPr/>
            </a:pPr>
            <a:r>
              <a:rPr lang="en-US" altLang="zh-CN" b="1" dirty="0" smtClean="0">
                <a:sym typeface="Symbol"/>
              </a:rPr>
              <a:t>Tem. &amp; energy</a:t>
            </a:r>
          </a:p>
          <a:p>
            <a:pPr lvl="1">
              <a:buFontTx/>
              <a:buNone/>
              <a:defRPr/>
            </a:pPr>
            <a:endParaRPr lang="en-US" altLang="zh-CN" b="1" dirty="0" smtClean="0">
              <a:sym typeface="Symbol"/>
            </a:endParaRPr>
          </a:p>
          <a:p>
            <a:pPr lvl="1">
              <a:buFontTx/>
              <a:buNone/>
              <a:defRPr/>
            </a:pPr>
            <a:endParaRPr lang="en-US" altLang="zh-CN" b="1" dirty="0" smtClean="0">
              <a:sym typeface="Symbol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800080"/>
                </a:solidFill>
              </a:rPr>
              <a:t>Many types of events:</a:t>
            </a:r>
          </a:p>
          <a:p>
            <a:pPr marL="857250" lvl="1">
              <a:defRPr/>
            </a:pP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smtClean="0">
                <a:solidFill>
                  <a:srgbClr val="800080"/>
                </a:solidFill>
              </a:rPr>
              <a:t>e  </a:t>
            </a:r>
            <a:r>
              <a:rPr lang="en-US" altLang="zh-CN" b="1" dirty="0" smtClean="0">
                <a:solidFill>
                  <a:srgbClr val="800080"/>
                </a:solidFill>
              </a:rPr>
              <a:t>+ p 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 n 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+</a:t>
            </a:r>
            <a:r>
              <a:rPr lang="en-US" altLang="zh-CN" b="1" dirty="0" smtClean="0">
                <a:solidFill>
                  <a:srgbClr val="800080"/>
                </a:solidFill>
              </a:rPr>
              <a:t>, ~ 3000 correlated events</a:t>
            </a:r>
          </a:p>
          <a:p>
            <a:pPr marL="857250" lvl="1">
              <a:defRPr/>
            </a:pP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smtClean="0">
                <a:solidFill>
                  <a:srgbClr val="800080"/>
                </a:solidFill>
              </a:rPr>
              <a:t>e</a:t>
            </a:r>
            <a:r>
              <a:rPr lang="zh-CN" altLang="en-US" b="1" baseline="-25000" dirty="0" smtClean="0">
                <a:solidFill>
                  <a:srgbClr val="800080"/>
                </a:solidFill>
              </a:rPr>
              <a:t> </a:t>
            </a:r>
            <a:r>
              <a:rPr lang="en-US" altLang="zh-CN" b="1" dirty="0" smtClean="0">
                <a:solidFill>
                  <a:srgbClr val="800080"/>
                </a:solidFill>
              </a:rPr>
              <a:t>+ </a:t>
            </a:r>
            <a:r>
              <a:rPr lang="en-US" altLang="zh-CN" b="1" baseline="30000" dirty="0" smtClean="0">
                <a:solidFill>
                  <a:srgbClr val="800080"/>
                </a:solidFill>
              </a:rPr>
              <a:t>12</a:t>
            </a:r>
            <a:r>
              <a:rPr lang="en-US" altLang="zh-CN" b="1" dirty="0" smtClean="0">
                <a:solidFill>
                  <a:srgbClr val="800080"/>
                </a:solidFill>
              </a:rPr>
              <a:t>C </a:t>
            </a:r>
            <a:r>
              <a:rPr lang="en-US" altLang="zh-CN" b="1" smtClean="0">
                <a:solidFill>
                  <a:srgbClr val="800080"/>
                </a:solidFill>
                <a:sym typeface="Wingdings" pitchFamily="2" charset="2"/>
              </a:rPr>
              <a:t> </a:t>
            </a:r>
            <a:r>
              <a:rPr lang="en-US" altLang="zh-CN" b="1" baseline="30000" smtClean="0">
                <a:solidFill>
                  <a:srgbClr val="800080"/>
                </a:solidFill>
                <a:sym typeface="Wingdings" pitchFamily="2" charset="2"/>
              </a:rPr>
              <a:t>12</a:t>
            </a:r>
            <a:r>
              <a:rPr lang="en-US" altLang="zh-CN" b="1" smtClean="0">
                <a:solidFill>
                  <a:srgbClr val="800080"/>
                </a:solidFill>
                <a:sym typeface="Wingdings" pitchFamily="2" charset="2"/>
              </a:rPr>
              <a:t>B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* 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+</a:t>
            </a:r>
            <a:r>
              <a:rPr lang="en-US" altLang="zh-CN" b="1" dirty="0" smtClean="0">
                <a:solidFill>
                  <a:srgbClr val="800080"/>
                </a:solidFill>
              </a:rPr>
              <a:t>,  ~ 10-100 correlated events</a:t>
            </a:r>
          </a:p>
          <a:p>
            <a:pPr marL="857250" lvl="1">
              <a:defRPr/>
            </a:pP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smtClean="0">
                <a:solidFill>
                  <a:srgbClr val="800080"/>
                </a:solidFill>
              </a:rPr>
              <a:t>e </a:t>
            </a:r>
            <a:r>
              <a:rPr lang="en-US" altLang="zh-CN" b="1" dirty="0" smtClean="0">
                <a:solidFill>
                  <a:srgbClr val="800080"/>
                </a:solidFill>
              </a:rPr>
              <a:t>+ </a:t>
            </a:r>
            <a:r>
              <a:rPr lang="en-US" altLang="zh-CN" b="1" baseline="30000" dirty="0" smtClean="0">
                <a:solidFill>
                  <a:srgbClr val="800080"/>
                </a:solidFill>
              </a:rPr>
              <a:t>12</a:t>
            </a:r>
            <a:r>
              <a:rPr lang="en-US" altLang="zh-CN" b="1" dirty="0" smtClean="0">
                <a:solidFill>
                  <a:srgbClr val="800080"/>
                </a:solidFill>
              </a:rPr>
              <a:t>C </a:t>
            </a:r>
            <a:r>
              <a:rPr lang="en-US" altLang="zh-CN" b="1" smtClean="0">
                <a:solidFill>
                  <a:srgbClr val="800080"/>
                </a:solidFill>
                <a:sym typeface="Wingdings" pitchFamily="2" charset="2"/>
              </a:rPr>
              <a:t> </a:t>
            </a:r>
            <a:r>
              <a:rPr lang="en-US" altLang="zh-CN" b="1" baseline="30000" smtClean="0">
                <a:solidFill>
                  <a:srgbClr val="800080"/>
                </a:solidFill>
              </a:rPr>
              <a:t>12</a:t>
            </a:r>
            <a:r>
              <a:rPr lang="en-US" altLang="zh-CN" b="1" smtClean="0">
                <a:solidFill>
                  <a:srgbClr val="800080"/>
                </a:solidFill>
              </a:rPr>
              <a:t>N</a:t>
            </a:r>
            <a:r>
              <a:rPr lang="en-US" altLang="zh-CN" b="1" dirty="0" smtClean="0">
                <a:solidFill>
                  <a:srgbClr val="800080"/>
                </a:solidFill>
              </a:rPr>
              <a:t>* 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-</a:t>
            </a:r>
            <a:r>
              <a:rPr lang="en-US" altLang="zh-CN" b="1" dirty="0" smtClean="0">
                <a:solidFill>
                  <a:srgbClr val="800080"/>
                </a:solidFill>
              </a:rPr>
              <a:t>,  ~ 10-100 correlated events</a:t>
            </a:r>
          </a:p>
          <a:p>
            <a:pPr marL="857250" lvl="1">
              <a:defRPr/>
            </a:pPr>
            <a:r>
              <a:rPr lang="en-US" altLang="zh-CN" b="1" dirty="0" err="1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err="1" smtClean="0">
                <a:solidFill>
                  <a:srgbClr val="800080"/>
                </a:solidFill>
              </a:rPr>
              <a:t>x</a:t>
            </a:r>
            <a:r>
              <a:rPr lang="zh-CN" altLang="en-US" b="1" baseline="-25000" dirty="0" smtClean="0">
                <a:solidFill>
                  <a:srgbClr val="800080"/>
                </a:solidFill>
              </a:rPr>
              <a:t> </a:t>
            </a:r>
            <a:r>
              <a:rPr lang="en-US" altLang="zh-CN" b="1" dirty="0" smtClean="0">
                <a:solidFill>
                  <a:srgbClr val="800080"/>
                </a:solidFill>
              </a:rPr>
              <a:t>+ </a:t>
            </a:r>
            <a:r>
              <a:rPr lang="en-US" altLang="zh-CN" b="1" baseline="30000" dirty="0" smtClean="0">
                <a:solidFill>
                  <a:srgbClr val="800080"/>
                </a:solidFill>
              </a:rPr>
              <a:t>12</a:t>
            </a:r>
            <a:r>
              <a:rPr lang="en-US" altLang="zh-CN" b="1" dirty="0" smtClean="0">
                <a:solidFill>
                  <a:srgbClr val="800080"/>
                </a:solidFill>
              </a:rPr>
              <a:t>C 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zh-CN" altLang="en-US" b="1" baseline="-25000" dirty="0" smtClean="0">
                <a:solidFill>
                  <a:srgbClr val="800080"/>
                </a:solidFill>
              </a:rPr>
              <a:t>ｘ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+ </a:t>
            </a:r>
            <a:r>
              <a:rPr lang="en-US" altLang="zh-CN" b="1" baseline="30000" dirty="0" smtClean="0">
                <a:solidFill>
                  <a:srgbClr val="800080"/>
                </a:solidFill>
              </a:rPr>
              <a:t> 12</a:t>
            </a:r>
            <a:r>
              <a:rPr lang="en-US" altLang="zh-CN" b="1" dirty="0" smtClean="0">
                <a:solidFill>
                  <a:srgbClr val="800080"/>
                </a:solidFill>
              </a:rPr>
              <a:t>C*, </a:t>
            </a:r>
            <a:r>
              <a:rPr lang="zh-CN" altLang="en-US" b="1" dirty="0" smtClean="0">
                <a:solidFill>
                  <a:srgbClr val="800080"/>
                </a:solidFill>
              </a:rPr>
              <a:t> </a:t>
            </a:r>
            <a:r>
              <a:rPr lang="en-US" altLang="zh-CN" b="1" dirty="0" smtClean="0">
                <a:solidFill>
                  <a:srgbClr val="800080"/>
                </a:solidFill>
              </a:rPr>
              <a:t>~ 600 correlated events</a:t>
            </a:r>
          </a:p>
          <a:p>
            <a:pPr marL="857250" lvl="1">
              <a:defRPr/>
            </a:pPr>
            <a:r>
              <a:rPr lang="en-US" altLang="zh-CN" b="1" dirty="0" err="1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err="1" smtClean="0">
                <a:solidFill>
                  <a:srgbClr val="800080"/>
                </a:solidFill>
              </a:rPr>
              <a:t>x</a:t>
            </a:r>
            <a:r>
              <a:rPr lang="en-US" altLang="zh-CN" b="1" dirty="0" smtClean="0">
                <a:solidFill>
                  <a:srgbClr val="800080"/>
                </a:solidFill>
              </a:rPr>
              <a:t> + p </a:t>
            </a:r>
            <a:r>
              <a:rPr lang="zh-CN" altLang="en-US" b="1" dirty="0" smtClean="0">
                <a:solidFill>
                  <a:srgbClr val="800080"/>
                </a:solidFill>
                <a:sym typeface="Wingdings" pitchFamily="2" charset="2"/>
              </a:rPr>
              <a:t> </a:t>
            </a: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zh-CN" altLang="en-US" b="1" baseline="-25000" dirty="0" smtClean="0">
                <a:solidFill>
                  <a:srgbClr val="800080"/>
                </a:solidFill>
              </a:rPr>
              <a:t>ｘ</a:t>
            </a:r>
            <a:r>
              <a:rPr lang="en-US" altLang="zh-CN" b="1" dirty="0" smtClean="0">
                <a:solidFill>
                  <a:srgbClr val="800080"/>
                </a:solidFill>
              </a:rPr>
              <a:t>+ p, single events</a:t>
            </a:r>
            <a:endParaRPr lang="en-US" altLang="zh-CN" b="1" dirty="0" smtClean="0">
              <a:solidFill>
                <a:srgbClr val="800080"/>
              </a:solidFill>
              <a:sym typeface="Wingdings" pitchFamily="2" charset="2"/>
            </a:endParaRPr>
          </a:p>
          <a:p>
            <a:pPr marL="857250" lvl="1">
              <a:defRPr/>
            </a:pP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smtClean="0">
                <a:solidFill>
                  <a:srgbClr val="800080"/>
                </a:solidFill>
              </a:rPr>
              <a:t>e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 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- </a:t>
            </a:r>
            <a:r>
              <a:rPr lang="zh-CN" altLang="en-US" b="1" dirty="0" smtClean="0">
                <a:solidFill>
                  <a:srgbClr val="800080"/>
                </a:solidFill>
                <a:sym typeface="Wingdings" pitchFamily="2" charset="2"/>
              </a:rPr>
              <a:t> </a:t>
            </a: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smtClean="0">
                <a:solidFill>
                  <a:srgbClr val="800080"/>
                </a:solidFill>
              </a:rPr>
              <a:t>e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 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-</a:t>
            </a:r>
            <a:r>
              <a:rPr lang="en-US" altLang="zh-CN" b="1" dirty="0" smtClean="0">
                <a:solidFill>
                  <a:srgbClr val="800080"/>
                </a:solidFill>
              </a:rPr>
              <a:t>, single events</a:t>
            </a:r>
          </a:p>
          <a:p>
            <a:pPr marL="857250" lvl="1">
              <a:defRPr/>
            </a:pPr>
            <a:r>
              <a:rPr lang="en-US" altLang="zh-CN" b="1" dirty="0" err="1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en-US" altLang="zh-CN" b="1" baseline="-25000" dirty="0" err="1" smtClean="0">
                <a:solidFill>
                  <a:srgbClr val="800080"/>
                </a:solidFill>
              </a:rPr>
              <a:t>x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 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- </a:t>
            </a:r>
            <a:r>
              <a:rPr lang="zh-CN" altLang="en-US" b="1" dirty="0" smtClean="0">
                <a:solidFill>
                  <a:srgbClr val="800080"/>
                </a:solidFill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rgbClr val="800080"/>
                </a:solidFill>
                <a:latin typeface="Symbol" pitchFamily="18" charset="2"/>
              </a:rPr>
              <a:t>n</a:t>
            </a:r>
            <a:r>
              <a:rPr lang="zh-CN" altLang="en-US" b="1" baseline="-25000" dirty="0" smtClean="0">
                <a:solidFill>
                  <a:srgbClr val="800080"/>
                </a:solidFill>
              </a:rPr>
              <a:t>ｘ</a:t>
            </a:r>
            <a:r>
              <a:rPr lang="en-US" altLang="zh-CN" b="1" dirty="0" smtClean="0">
                <a:solidFill>
                  <a:srgbClr val="800080"/>
                </a:solidFill>
                <a:sym typeface="Wingdings" pitchFamily="2" charset="2"/>
              </a:rPr>
              <a:t>+ e</a:t>
            </a:r>
            <a:r>
              <a:rPr lang="en-US" altLang="zh-CN" b="1" baseline="30000" dirty="0" smtClean="0">
                <a:solidFill>
                  <a:srgbClr val="800080"/>
                </a:solidFill>
                <a:sym typeface="Wingdings" pitchFamily="2" charset="2"/>
              </a:rPr>
              <a:t>-</a:t>
            </a:r>
            <a:r>
              <a:rPr lang="en-US" altLang="zh-CN" b="1" dirty="0" smtClean="0">
                <a:solidFill>
                  <a:srgbClr val="800080"/>
                </a:solidFill>
              </a:rPr>
              <a:t>, single events</a:t>
            </a:r>
            <a:endParaRPr lang="zh-CN" altLang="en-US" b="1" dirty="0" smtClean="0"/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2843213" y="2565400"/>
            <a:ext cx="4572000" cy="1016000"/>
            <a:chOff x="2500298" y="2714620"/>
            <a:chExt cx="4572000" cy="1015663"/>
          </a:xfrm>
        </p:grpSpPr>
        <p:sp>
          <p:nvSpPr>
            <p:cNvPr id="16393" name="矩形 3"/>
            <p:cNvSpPr>
              <a:spLocks noChangeArrowheads="1"/>
            </p:cNvSpPr>
            <p:nvPr/>
          </p:nvSpPr>
          <p:spPr bwMode="auto">
            <a:xfrm>
              <a:off x="2500298" y="2714620"/>
              <a:ext cx="4572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en-US" altLang="zh-CN">
                  <a:solidFill>
                    <a:srgbClr val="C00000"/>
                  </a:solidFill>
                </a:rPr>
                <a:t>T(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e</a:t>
              </a:r>
              <a:r>
                <a:rPr lang="en-US" altLang="zh-CN">
                  <a:solidFill>
                    <a:srgbClr val="C00000"/>
                  </a:solidFill>
                </a:rPr>
                <a:t>) = 3.5 MeV, &lt;E(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e</a:t>
              </a:r>
              <a:r>
                <a:rPr lang="en-US" altLang="zh-CN">
                  <a:solidFill>
                    <a:srgbClr val="C00000"/>
                  </a:solidFill>
                </a:rPr>
                <a:t>)&gt; = 11 MeV</a:t>
              </a:r>
            </a:p>
            <a:p>
              <a:pPr lvl="1"/>
              <a:r>
                <a:rPr lang="en-US" altLang="zh-CN">
                  <a:solidFill>
                    <a:srgbClr val="C00000"/>
                  </a:solidFill>
                </a:rPr>
                <a:t>T(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e</a:t>
              </a:r>
              <a:r>
                <a:rPr lang="en-US" altLang="zh-CN">
                  <a:solidFill>
                    <a:srgbClr val="C00000"/>
                  </a:solidFill>
                </a:rPr>
                <a:t>) = 5 MeV,    &lt;E(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e</a:t>
              </a:r>
              <a:r>
                <a:rPr lang="en-US" altLang="zh-CN">
                  <a:solidFill>
                    <a:srgbClr val="C00000"/>
                  </a:solidFill>
                </a:rPr>
                <a:t>)&gt; = 16 MeV</a:t>
              </a:r>
            </a:p>
            <a:p>
              <a:pPr lvl="1"/>
              <a:r>
                <a:rPr lang="en-US" altLang="zh-CN">
                  <a:solidFill>
                    <a:srgbClr val="C00000"/>
                  </a:solidFill>
                </a:rPr>
                <a:t>T(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x</a:t>
              </a:r>
              <a:r>
                <a:rPr lang="en-US" altLang="zh-CN">
                  <a:solidFill>
                    <a:srgbClr val="C00000"/>
                  </a:solidFill>
                </a:rPr>
                <a:t>) = 8 MeV,    &lt;E(</a:t>
              </a:r>
              <a:r>
                <a:rPr lang="en-US" altLang="zh-CN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baseline="-25000">
                  <a:solidFill>
                    <a:srgbClr val="C00000"/>
                  </a:solidFill>
                </a:rPr>
                <a:t>x</a:t>
              </a:r>
              <a:r>
                <a:rPr lang="en-US" altLang="zh-CN">
                  <a:solidFill>
                    <a:srgbClr val="C00000"/>
                  </a:solidFill>
                </a:rPr>
                <a:t>)&gt; = 25 MeV   </a:t>
              </a:r>
            </a:p>
          </p:txBody>
        </p:sp>
        <p:cxnSp>
          <p:nvCxnSpPr>
            <p:cNvPr id="16394" name="直接连接符 5"/>
            <p:cNvCxnSpPr>
              <a:cxnSpLocks noChangeShapeType="1"/>
            </p:cNvCxnSpPr>
            <p:nvPr/>
          </p:nvCxnSpPr>
          <p:spPr bwMode="auto">
            <a:xfrm>
              <a:off x="3286101" y="3071687"/>
              <a:ext cx="142876" cy="1588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6395" name="直接连接符 6"/>
            <p:cNvCxnSpPr>
              <a:cxnSpLocks noChangeShapeType="1"/>
            </p:cNvCxnSpPr>
            <p:nvPr/>
          </p:nvCxnSpPr>
          <p:spPr bwMode="auto">
            <a:xfrm>
              <a:off x="5286365" y="3071687"/>
              <a:ext cx="142876" cy="1588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</p:cxnSp>
      </p:grpSp>
      <p:cxnSp>
        <p:nvCxnSpPr>
          <p:cNvPr id="16389" name="直接连接符 15"/>
          <p:cNvCxnSpPr>
            <a:cxnSpLocks noChangeShapeType="1"/>
          </p:cNvCxnSpPr>
          <p:nvPr/>
        </p:nvCxnSpPr>
        <p:spPr bwMode="auto">
          <a:xfrm>
            <a:off x="1285875" y="4572000"/>
            <a:ext cx="142875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6390" name="直接连接符 15"/>
          <p:cNvCxnSpPr>
            <a:cxnSpLocks noChangeShapeType="1"/>
          </p:cNvCxnSpPr>
          <p:nvPr/>
        </p:nvCxnSpPr>
        <p:spPr bwMode="auto">
          <a:xfrm>
            <a:off x="1285875" y="4214813"/>
            <a:ext cx="142875" cy="158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16391" name="矩形 10"/>
          <p:cNvSpPr>
            <a:spLocks noChangeArrowheads="1"/>
          </p:cNvSpPr>
          <p:nvPr/>
        </p:nvSpPr>
        <p:spPr bwMode="auto">
          <a:xfrm>
            <a:off x="7008397" y="4173497"/>
            <a:ext cx="2077868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/>
              <a:t>Water Cerenkov detectors can not see these correlated events</a:t>
            </a:r>
            <a:endParaRPr lang="zh-CN" altLang="en-US" sz="1800"/>
          </a:p>
        </p:txBody>
      </p:sp>
      <p:sp>
        <p:nvSpPr>
          <p:cNvPr id="16392" name="矩形 10"/>
          <p:cNvSpPr>
            <a:spLocks noChangeArrowheads="1"/>
          </p:cNvSpPr>
          <p:nvPr/>
        </p:nvSpPr>
        <p:spPr bwMode="auto">
          <a:xfrm>
            <a:off x="5357813" y="5786438"/>
            <a:ext cx="3500437" cy="830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Energy spectra &amp; fluxes of all types of neutrinos   </a:t>
            </a:r>
          </a:p>
        </p:txBody>
      </p:sp>
    </p:spTree>
    <p:extLst>
      <p:ext uri="{BB962C8B-B14F-4D97-AF65-F5344CB8AC3E}">
        <p14:creationId xmlns:p14="http://schemas.microsoft.com/office/powerpoint/2010/main" val="29422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>
                <a:solidFill>
                  <a:srgbClr val="0000CC"/>
                </a:solidFill>
              </a:rPr>
              <a:t>Geoneutrinos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817" y="914499"/>
            <a:ext cx="4033143" cy="5289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 smtClean="0"/>
              <a:t>Current results:</a:t>
            </a:r>
          </a:p>
          <a:p>
            <a:pPr lvl="1">
              <a:defRPr/>
            </a:pPr>
            <a:r>
              <a:rPr lang="en-US" altLang="zh-CN" sz="2000" b="1" dirty="0" err="1" smtClean="0"/>
              <a:t>KamLAND</a:t>
            </a:r>
            <a:r>
              <a:rPr lang="en-US" altLang="zh-CN" sz="2000" b="1" dirty="0" smtClean="0"/>
              <a:t>: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000" b="1" dirty="0" smtClean="0"/>
              <a:t>       40.0±10.5±11.5 TNU</a:t>
            </a:r>
          </a:p>
          <a:p>
            <a:pPr lvl="1">
              <a:defRPr/>
            </a:pPr>
            <a:r>
              <a:rPr lang="en-US" altLang="zh-CN" sz="2000" b="1" dirty="0" err="1" smtClean="0"/>
              <a:t>Borexino</a:t>
            </a:r>
            <a:r>
              <a:rPr lang="en-US" altLang="zh-CN" sz="2000" b="1" dirty="0" smtClean="0"/>
              <a:t>: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000" b="1" dirty="0" smtClean="0"/>
              <a:t>       64±25±2 TNU</a:t>
            </a:r>
            <a:endParaRPr lang="en-US" altLang="zh-CN" sz="2000" b="1" dirty="0"/>
          </a:p>
          <a:p>
            <a:pPr>
              <a:defRPr/>
            </a:pPr>
            <a:r>
              <a:rPr lang="en-US" altLang="zh-CN" sz="2400" dirty="0" smtClean="0"/>
              <a:t>Desire to reach an error of 3 TNU: statistically dominant</a:t>
            </a:r>
          </a:p>
          <a:p>
            <a:pPr>
              <a:defRPr/>
            </a:pPr>
            <a:r>
              <a:rPr lang="en-US" altLang="zh-CN" sz="2400" dirty="0" err="1" smtClean="0"/>
              <a:t>Daya</a:t>
            </a:r>
            <a:r>
              <a:rPr lang="en-US" altLang="zh-CN" sz="2400" dirty="0" smtClean="0"/>
              <a:t> Bay II: &gt;×10 statistics, but difficult on systematics </a:t>
            </a:r>
          </a:p>
          <a:p>
            <a:pPr>
              <a:defRPr/>
            </a:pPr>
            <a:r>
              <a:rPr lang="en-US" altLang="zh-CN" sz="2400" dirty="0" smtClean="0"/>
              <a:t>Background to reactor neutrinos</a:t>
            </a:r>
            <a:endParaRPr lang="zh-CN" altLang="en-US" sz="2400" dirty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40" y="1196752"/>
            <a:ext cx="4680832" cy="4553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415" name="矩形 5"/>
          <p:cNvSpPr>
            <a:spLocks noChangeArrowheads="1"/>
          </p:cNvSpPr>
          <p:nvPr/>
        </p:nvSpPr>
        <p:spPr bwMode="auto">
          <a:xfrm>
            <a:off x="6084168" y="6003925"/>
            <a:ext cx="156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Stephen Dye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75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395536" y="33505"/>
            <a:ext cx="8286750" cy="587183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11560" y="836712"/>
            <a:ext cx="7886650" cy="554461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Times New Roman" pitchFamily="18" charset="0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Exotics searches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b="1" smtClean="0"/>
              <a:t>Sterile neutrinos</a:t>
            </a:r>
            <a:endParaRPr lang="en-US" altLang="zh-CN" b="1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b="1" dirty="0" smtClean="0"/>
              <a:t>Monopoles, Fractional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charged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particles,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….</a:t>
            </a:r>
            <a:endParaRPr lang="en-US" altLang="zh-CN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Times New Roman" pitchFamily="18" charset="0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Target for neutrino beams</a:t>
            </a:r>
            <a:r>
              <a:rPr lang="zh-CN" altLang="en-US" dirty="0" smtClean="0">
                <a:solidFill>
                  <a:srgbClr val="0000FF"/>
                </a:solidFill>
              </a:rPr>
              <a:t>           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Times New Roman" pitchFamily="18" charset="0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Atmospheric neutrinos</a:t>
            </a:r>
            <a:r>
              <a:rPr lang="zh-CN" altLang="en-US" dirty="0" smtClean="0">
                <a:solidFill>
                  <a:srgbClr val="0000FF"/>
                </a:solidFill>
              </a:rPr>
              <a:t>  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Times New Roman" pitchFamily="18" charset="0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Solar neutrinos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Times New Roman" pitchFamily="18" charset="0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High energy cosmic-rays &amp; neutrinos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b="1" dirty="0" smtClean="0"/>
              <a:t>Point source: GRB, AGN, BH, …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b="1" dirty="0" smtClean="0"/>
              <a:t>Diffused neutrinos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zh-CN" b="1" dirty="0" smtClean="0"/>
              <a:t>Dark matter</a:t>
            </a:r>
          </a:p>
        </p:txBody>
      </p:sp>
    </p:spTree>
    <p:extLst>
      <p:ext uri="{BB962C8B-B14F-4D97-AF65-F5344CB8AC3E}">
        <p14:creationId xmlns:p14="http://schemas.microsoft.com/office/powerpoint/2010/main" val="5393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7"/>
          </a:xfrm>
        </p:spPr>
        <p:txBody>
          <a:bodyPr/>
          <a:lstStyle/>
          <a:p>
            <a:r>
              <a:rPr lang="en-US" altLang="zh-CN" smtClean="0"/>
              <a:t>Detector Concept (Traditional)</a:t>
            </a:r>
            <a:endParaRPr lang="zh-CN" altLang="en-US" smtClean="0"/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16936" r="3865" b="22606"/>
          <a:stretch>
            <a:fillRect/>
          </a:stretch>
        </p:blipFill>
        <p:spPr bwMode="auto">
          <a:xfrm>
            <a:off x="3553271" y="1431330"/>
            <a:ext cx="5178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14"/>
          <p:cNvSpPr>
            <a:spLocks noChangeArrowheads="1"/>
          </p:cNvSpPr>
          <p:nvPr/>
        </p:nvSpPr>
        <p:spPr bwMode="auto">
          <a:xfrm>
            <a:off x="1363996" y="1307475"/>
            <a:ext cx="1829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Muon tracking</a:t>
            </a:r>
            <a:endParaRPr lang="en-US" altLang="zh-CN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Picture 850" descr="C:\Users\tianchi\AppData\Local\Microsoft\Windows\Temporary Internet Files\Content.IE5\NX4N6FV3\MC900215411[1].wmf"/>
          <p:cNvSpPr>
            <a:spLocks noChangeAspect="1" noChangeArrowheads="1"/>
          </p:cNvSpPr>
          <p:nvPr/>
        </p:nvSpPr>
        <p:spPr bwMode="auto">
          <a:xfrm flipH="1">
            <a:off x="8272908" y="1196380"/>
            <a:ext cx="177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9" name="Straight Connector 132"/>
          <p:cNvCxnSpPr/>
          <p:nvPr/>
        </p:nvCxnSpPr>
        <p:spPr bwMode="auto">
          <a:xfrm>
            <a:off x="3659633" y="1332905"/>
            <a:ext cx="44989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33"/>
          <p:cNvCxnSpPr/>
          <p:nvPr/>
        </p:nvCxnSpPr>
        <p:spPr bwMode="auto">
          <a:xfrm>
            <a:off x="3661221" y="1463080"/>
            <a:ext cx="450056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34"/>
          <p:cNvCxnSpPr/>
          <p:nvPr/>
        </p:nvCxnSpPr>
        <p:spPr bwMode="auto">
          <a:xfrm>
            <a:off x="3670746" y="1242417"/>
            <a:ext cx="4500562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35"/>
          <p:cNvSpPr/>
          <p:nvPr/>
        </p:nvSpPr>
        <p:spPr bwMode="auto">
          <a:xfrm>
            <a:off x="4037458" y="980480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3" name="Rectangle 136"/>
          <p:cNvSpPr/>
          <p:nvPr/>
        </p:nvSpPr>
        <p:spPr bwMode="auto">
          <a:xfrm>
            <a:off x="4405758" y="970955"/>
            <a:ext cx="95250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4" name="Rectangle 137"/>
          <p:cNvSpPr/>
          <p:nvPr/>
        </p:nvSpPr>
        <p:spPr bwMode="auto">
          <a:xfrm>
            <a:off x="4758183" y="972542"/>
            <a:ext cx="93663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Rectangle 138"/>
          <p:cNvSpPr/>
          <p:nvPr/>
        </p:nvSpPr>
        <p:spPr bwMode="auto">
          <a:xfrm>
            <a:off x="5124896" y="961430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6" name="Rectangle 139"/>
          <p:cNvSpPr/>
          <p:nvPr/>
        </p:nvSpPr>
        <p:spPr bwMode="auto">
          <a:xfrm>
            <a:off x="5507483" y="972542"/>
            <a:ext cx="93663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42"/>
          <p:cNvSpPr/>
          <p:nvPr/>
        </p:nvSpPr>
        <p:spPr bwMode="auto">
          <a:xfrm>
            <a:off x="6594921" y="966192"/>
            <a:ext cx="93662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143"/>
          <p:cNvSpPr/>
          <p:nvPr/>
        </p:nvSpPr>
        <p:spPr bwMode="auto">
          <a:xfrm>
            <a:off x="6996558" y="969367"/>
            <a:ext cx="93663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144"/>
          <p:cNvSpPr/>
          <p:nvPr/>
        </p:nvSpPr>
        <p:spPr bwMode="auto">
          <a:xfrm>
            <a:off x="7363271" y="969367"/>
            <a:ext cx="95250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45"/>
          <p:cNvSpPr/>
          <p:nvPr/>
        </p:nvSpPr>
        <p:spPr bwMode="auto">
          <a:xfrm>
            <a:off x="7715696" y="967780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6" name="Line 5"/>
          <p:cNvSpPr>
            <a:spLocks noChangeShapeType="1"/>
          </p:cNvSpPr>
          <p:nvPr/>
        </p:nvSpPr>
        <p:spPr bwMode="auto">
          <a:xfrm flipH="1">
            <a:off x="3091308" y="1399580"/>
            <a:ext cx="587375" cy="107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150"/>
          <p:cNvCxnSpPr/>
          <p:nvPr/>
        </p:nvCxnSpPr>
        <p:spPr bwMode="auto">
          <a:xfrm>
            <a:off x="3505271" y="1534517"/>
            <a:ext cx="536733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1"/>
          <p:cNvSpPr>
            <a:spLocks noChangeArrowheads="1"/>
          </p:cNvSpPr>
          <p:nvPr/>
        </p:nvSpPr>
        <p:spPr bwMode="auto">
          <a:xfrm>
            <a:off x="5251896" y="2633067"/>
            <a:ext cx="184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zh-CN">
                <a:latin typeface="Calibri" pitchFamily="34" charset="0"/>
                <a:ea typeface="MS PGothic" pitchFamily="34" charset="-128"/>
              </a:rPr>
              <a:t>Liquid Scintillator</a:t>
            </a:r>
            <a:br>
              <a:rPr lang="de-DE" altLang="zh-CN">
                <a:latin typeface="Calibri" pitchFamily="34" charset="0"/>
                <a:ea typeface="MS PGothic" pitchFamily="34" charset="-128"/>
              </a:rPr>
            </a:br>
            <a:r>
              <a:rPr lang="de-DE" altLang="zh-CN">
                <a:latin typeface="Calibri" pitchFamily="34" charset="0"/>
                <a:ea typeface="MS PGothic" pitchFamily="34" charset="-128"/>
              </a:rPr>
              <a:t>20 kt</a:t>
            </a:r>
            <a:endParaRPr lang="de-DE" altLang="zh-CN">
              <a:solidFill>
                <a:srgbClr val="007A37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55" name="Straight Arrow Connector 159"/>
          <p:cNvCxnSpPr/>
          <p:nvPr/>
        </p:nvCxnSpPr>
        <p:spPr bwMode="auto">
          <a:xfrm>
            <a:off x="4410521" y="3893542"/>
            <a:ext cx="340042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Rectangle 16"/>
          <p:cNvSpPr>
            <a:spLocks noChangeArrowheads="1"/>
          </p:cNvSpPr>
          <p:nvPr/>
        </p:nvSpPr>
        <p:spPr bwMode="auto">
          <a:xfrm>
            <a:off x="4912171" y="3464917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Acrylic sphere</a:t>
            </a:r>
            <a:r>
              <a:rPr lang="zh-CN" altLang="en-US"/>
              <a:t>：</a:t>
            </a:r>
            <a:r>
              <a:rPr lang="el-GR" altLang="zh-CN"/>
              <a:t>φ</a:t>
            </a:r>
            <a:r>
              <a:rPr lang="en-US" altLang="zh-CN"/>
              <a:t>34.5m</a:t>
            </a:r>
          </a:p>
        </p:txBody>
      </p:sp>
      <p:sp>
        <p:nvSpPr>
          <p:cNvPr id="7192" name="Rectangle 1005"/>
          <p:cNvSpPr>
            <a:spLocks noChangeArrowheads="1"/>
          </p:cNvSpPr>
          <p:nvPr/>
        </p:nvSpPr>
        <p:spPr bwMode="auto">
          <a:xfrm>
            <a:off x="4993133" y="4117380"/>
            <a:ext cx="257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SS sphere </a:t>
            </a:r>
            <a:r>
              <a:rPr lang="zh-CN" altLang="en-US"/>
              <a:t>：</a:t>
            </a:r>
            <a:r>
              <a:rPr lang="el-GR" altLang="zh-CN"/>
              <a:t> φ</a:t>
            </a:r>
            <a:r>
              <a:rPr lang="el-GR" altLang="zh-CN">
                <a:latin typeface="Batang" pitchFamily="18" charset="-127"/>
              </a:rPr>
              <a:t> </a:t>
            </a:r>
            <a:r>
              <a:rPr lang="en-US" altLang="zh-CN"/>
              <a:t>37 .5m</a:t>
            </a:r>
          </a:p>
        </p:txBody>
      </p:sp>
      <p:sp>
        <p:nvSpPr>
          <p:cNvPr id="7193" name="Rectangle 17"/>
          <p:cNvSpPr>
            <a:spLocks noChangeArrowheads="1"/>
          </p:cNvSpPr>
          <p:nvPr/>
        </p:nvSpPr>
        <p:spPr bwMode="auto">
          <a:xfrm>
            <a:off x="1472058" y="2506067"/>
            <a:ext cx="1382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Water Seal</a:t>
            </a:r>
            <a:endParaRPr lang="en-US" altLang="zh-CN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6"/>
          <p:cNvSpPr txBox="1">
            <a:spLocks noChangeArrowheads="1"/>
          </p:cNvSpPr>
          <p:nvPr/>
        </p:nvSpPr>
        <p:spPr bwMode="auto">
          <a:xfrm>
            <a:off x="72853" y="4156672"/>
            <a:ext cx="2986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~15000 20</a:t>
            </a:r>
            <a:r>
              <a:rPr lang="en-US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”</a:t>
            </a:r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PMTs</a:t>
            </a:r>
            <a:b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optical coverage: 70-80%</a:t>
            </a:r>
            <a:endParaRPr lang="de-DE" altLang="zh-CN" sz="2000" b="1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195" name="Line 5"/>
          <p:cNvSpPr>
            <a:spLocks noChangeShapeType="1"/>
          </p:cNvSpPr>
          <p:nvPr/>
        </p:nvSpPr>
        <p:spPr bwMode="auto">
          <a:xfrm flipH="1" flipV="1">
            <a:off x="2672208" y="3290292"/>
            <a:ext cx="1460500" cy="3667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196" name="Line 5"/>
          <p:cNvSpPr>
            <a:spLocks noChangeShapeType="1"/>
          </p:cNvSpPr>
          <p:nvPr/>
        </p:nvSpPr>
        <p:spPr bwMode="auto">
          <a:xfrm flipH="1" flipV="1">
            <a:off x="2826196" y="2690217"/>
            <a:ext cx="1296987" cy="531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197" name="Line 5"/>
          <p:cNvSpPr>
            <a:spLocks noChangeShapeType="1"/>
          </p:cNvSpPr>
          <p:nvPr/>
        </p:nvSpPr>
        <p:spPr bwMode="auto">
          <a:xfrm flipH="1">
            <a:off x="2975236" y="4980980"/>
            <a:ext cx="1378135" cy="29216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198" name="Line 5"/>
          <p:cNvSpPr>
            <a:spLocks noChangeShapeType="1"/>
          </p:cNvSpPr>
          <p:nvPr/>
        </p:nvSpPr>
        <p:spPr bwMode="auto">
          <a:xfrm flipH="1" flipV="1">
            <a:off x="2991296" y="2213967"/>
            <a:ext cx="1563687" cy="4683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199" name="Rectangle 17"/>
          <p:cNvSpPr>
            <a:spLocks noChangeArrowheads="1"/>
          </p:cNvSpPr>
          <p:nvPr/>
        </p:nvSpPr>
        <p:spPr bwMode="auto">
          <a:xfrm>
            <a:off x="729108" y="1977430"/>
            <a:ext cx="2246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Stainless steel </a:t>
            </a:r>
            <a:r>
              <a:rPr lang="en-US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tank</a:t>
            </a:r>
            <a:endParaRPr lang="en-US" altLang="zh-CN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73"/>
          <p:cNvSpPr/>
          <p:nvPr/>
        </p:nvSpPr>
        <p:spPr>
          <a:xfrm>
            <a:off x="5898008" y="548680"/>
            <a:ext cx="446088" cy="811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174"/>
          <p:cNvSpPr/>
          <p:nvPr/>
        </p:nvSpPr>
        <p:spPr>
          <a:xfrm>
            <a:off x="5939283" y="548680"/>
            <a:ext cx="3603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02" name="Rectangle 17"/>
          <p:cNvSpPr>
            <a:spLocks noChangeArrowheads="1"/>
          </p:cNvSpPr>
          <p:nvPr/>
        </p:nvSpPr>
        <p:spPr bwMode="auto">
          <a:xfrm>
            <a:off x="1121221" y="3657005"/>
            <a:ext cx="1686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Oil buffer 6kt</a:t>
            </a:r>
            <a:endParaRPr lang="en-US" altLang="zh-CN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3" name="Rectangle 17"/>
          <p:cNvSpPr>
            <a:spLocks noChangeArrowheads="1"/>
          </p:cNvSpPr>
          <p:nvPr/>
        </p:nvSpPr>
        <p:spPr bwMode="auto">
          <a:xfrm>
            <a:off x="494158" y="3090267"/>
            <a:ext cx="239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Water </a:t>
            </a:r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Buffer  </a:t>
            </a:r>
            <a:r>
              <a:rPr lang="en-US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10kt</a:t>
            </a:r>
            <a:endParaRPr lang="en-US" altLang="zh-CN" sz="2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161"/>
          <p:cNvCxnSpPr/>
          <p:nvPr/>
        </p:nvCxnSpPr>
        <p:spPr bwMode="auto">
          <a:xfrm>
            <a:off x="4248596" y="4057055"/>
            <a:ext cx="371316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5" name="Line 5"/>
          <p:cNvSpPr>
            <a:spLocks noChangeShapeType="1"/>
          </p:cNvSpPr>
          <p:nvPr/>
        </p:nvSpPr>
        <p:spPr bwMode="auto">
          <a:xfrm flipH="1" flipV="1">
            <a:off x="2873821" y="3857030"/>
            <a:ext cx="1552575" cy="1666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206" name="Line 5"/>
          <p:cNvSpPr>
            <a:spLocks noChangeShapeType="1"/>
          </p:cNvSpPr>
          <p:nvPr/>
        </p:nvSpPr>
        <p:spPr bwMode="auto">
          <a:xfrm flipH="1" flipV="1">
            <a:off x="3094483" y="4487267"/>
            <a:ext cx="1406525" cy="192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7207" name="矩形 3"/>
          <p:cNvSpPr>
            <a:spLocks noChangeArrowheads="1"/>
          </p:cNvSpPr>
          <p:nvPr/>
        </p:nvSpPr>
        <p:spPr bwMode="auto">
          <a:xfrm>
            <a:off x="862883" y="5073085"/>
            <a:ext cx="2114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zh-CN" sz="2000" b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VETO </a:t>
            </a:r>
            <a:r>
              <a:rPr lang="de-DE" altLang="zh-CN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PMTs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619" y="5805264"/>
            <a:ext cx="472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accent1"/>
                </a:solidFill>
              </a:rPr>
              <a:t>Alternate: acrylic -&gt; ballon</a:t>
            </a:r>
          </a:p>
          <a:p>
            <a:r>
              <a:rPr lang="en-US" altLang="zh-CN" sz="2000" b="1" smtClean="0">
                <a:solidFill>
                  <a:schemeClr val="accent1"/>
                </a:solidFill>
              </a:rPr>
              <a:t>Alternate: acrylic -&gt; PET sphere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990850" y="1517650"/>
            <a:ext cx="5786438" cy="530701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8" name="Rectangle 1014"/>
          <p:cNvSpPr>
            <a:spLocks noChangeArrowheads="1"/>
          </p:cNvSpPr>
          <p:nvPr/>
        </p:nvSpPr>
        <p:spPr bwMode="auto">
          <a:xfrm>
            <a:off x="1301750" y="1233488"/>
            <a:ext cx="157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latin typeface="Calibri" pitchFamily="34" charset="0"/>
                <a:ea typeface="MS PGothic" pitchFamily="34" charset="-128"/>
              </a:rPr>
              <a:t>Muon tracking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621088" y="1233488"/>
            <a:ext cx="4500562" cy="5148262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071938" y="2025650"/>
            <a:ext cx="3598862" cy="3600450"/>
          </a:xfrm>
          <a:prstGeom prst="ellipse">
            <a:avLst/>
          </a:prstGeom>
          <a:solidFill>
            <a:srgbClr val="2DC8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4891088" y="6126163"/>
            <a:ext cx="19573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lowchart: Delay 129"/>
          <p:cNvSpPr/>
          <p:nvPr/>
        </p:nvSpPr>
        <p:spPr bwMode="auto">
          <a:xfrm rot="16200000">
            <a:off x="5353050" y="-1593849"/>
            <a:ext cx="1006475" cy="50990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2713" name="Picture 850" descr="C:\Users\tianchi\AppData\Local\Microsoft\Windows\Temporary Internet Files\Content.IE5\NX4N6FV3\MC900215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1106488"/>
            <a:ext cx="177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" name="Straight Connector 132"/>
          <p:cNvCxnSpPr/>
          <p:nvPr/>
        </p:nvCxnSpPr>
        <p:spPr bwMode="auto">
          <a:xfrm>
            <a:off x="3387725" y="1243013"/>
            <a:ext cx="44989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>
            <a:off x="3389313" y="1373188"/>
            <a:ext cx="450056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>
            <a:off x="3398838" y="1152525"/>
            <a:ext cx="4500562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3765550" y="890588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133850" y="881063"/>
            <a:ext cx="95250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486275" y="882650"/>
            <a:ext cx="93663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852988" y="871538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5235575" y="882650"/>
            <a:ext cx="93663" cy="257175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6323013" y="876300"/>
            <a:ext cx="93662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 bwMode="auto">
          <a:xfrm>
            <a:off x="6724650" y="879475"/>
            <a:ext cx="93663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/>
          <p:cNvSpPr/>
          <p:nvPr/>
        </p:nvSpPr>
        <p:spPr bwMode="auto">
          <a:xfrm>
            <a:off x="7091363" y="879475"/>
            <a:ext cx="95250" cy="255588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 bwMode="auto">
          <a:xfrm>
            <a:off x="7443788" y="877888"/>
            <a:ext cx="95250" cy="255587"/>
          </a:xfrm>
          <a:prstGeom prst="rect">
            <a:avLst/>
          </a:prstGeom>
          <a:solidFill>
            <a:srgbClr val="FF99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26" name="Line 5"/>
          <p:cNvSpPr>
            <a:spLocks noChangeShapeType="1"/>
          </p:cNvSpPr>
          <p:nvPr/>
        </p:nvSpPr>
        <p:spPr bwMode="auto">
          <a:xfrm flipH="1">
            <a:off x="2819400" y="1309688"/>
            <a:ext cx="587375" cy="107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3005138" y="6135688"/>
            <a:ext cx="5786437" cy="70008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405813" y="984250"/>
            <a:ext cx="358775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3397250" y="1444625"/>
            <a:ext cx="536733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892675" y="1495425"/>
            <a:ext cx="19573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Donut 154"/>
          <p:cNvSpPr/>
          <p:nvPr/>
        </p:nvSpPr>
        <p:spPr>
          <a:xfrm>
            <a:off x="3805238" y="1760538"/>
            <a:ext cx="4103687" cy="4103687"/>
          </a:xfrm>
          <a:prstGeom prst="donut">
            <a:avLst>
              <a:gd name="adj" fmla="val 1858"/>
            </a:avLst>
          </a:prstGeom>
          <a:pattFill prst="sphere">
            <a:fgClr>
              <a:srgbClr val="C00000"/>
            </a:fgClr>
            <a:bgClr>
              <a:schemeClr val="bg1"/>
            </a:bgClr>
          </a:pattFill>
          <a:ln w="3175">
            <a:solidFill>
              <a:srgbClr val="C00000">
                <a:alpha val="35000"/>
              </a:srgbClr>
            </a:solidFill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849688" y="1801813"/>
            <a:ext cx="4032250" cy="40322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33" name="Rectangle 1"/>
          <p:cNvSpPr>
            <a:spLocks noChangeArrowheads="1"/>
          </p:cNvSpPr>
          <p:nvPr/>
        </p:nvSpPr>
        <p:spPr bwMode="auto">
          <a:xfrm>
            <a:off x="4710133" y="2543176"/>
            <a:ext cx="238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atin typeface="Calibri" pitchFamily="34" charset="0"/>
                <a:ea typeface="MS PGothic" pitchFamily="34" charset="-128"/>
              </a:rPr>
              <a:t>Liquid Scintillator</a:t>
            </a:r>
            <a:r>
              <a:rPr lang="de-DE" dirty="0">
                <a:latin typeface="Calibri" pitchFamily="34" charset="0"/>
                <a:ea typeface="MS PGothic" pitchFamily="34" charset="-128"/>
              </a:rPr>
              <a:t/>
            </a:r>
            <a:br>
              <a:rPr lang="de-DE" dirty="0">
                <a:latin typeface="Calibri" pitchFamily="34" charset="0"/>
                <a:ea typeface="MS PGothic" pitchFamily="34" charset="-128"/>
              </a:rPr>
            </a:br>
            <a:r>
              <a:rPr lang="de-DE" dirty="0">
                <a:latin typeface="Calibri" pitchFamily="34" charset="0"/>
                <a:ea typeface="MS PGothic" pitchFamily="34" charset="-128"/>
              </a:rPr>
              <a:t>20 kt </a:t>
            </a:r>
            <a:r>
              <a:rPr lang="de-DE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LAB</a:t>
            </a:r>
            <a:r>
              <a:rPr lang="de-DE" dirty="0">
                <a:latin typeface="Calibri" pitchFamily="34" charset="0"/>
                <a:ea typeface="MS PGothic" pitchFamily="34" charset="-128"/>
              </a:rPr>
              <a:t>/</a:t>
            </a:r>
            <a:r>
              <a:rPr lang="de-DE" dirty="0">
                <a:solidFill>
                  <a:srgbClr val="0C03BD"/>
                </a:solidFill>
                <a:latin typeface="Calibri" pitchFamily="34" charset="0"/>
                <a:ea typeface="MS PGothic" pitchFamily="34" charset="-128"/>
              </a:rPr>
              <a:t>PPO</a:t>
            </a:r>
            <a:r>
              <a:rPr lang="de-DE" dirty="0"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zh-CN" dirty="0" err="1">
                <a:solidFill>
                  <a:srgbClr val="007A37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bisMSB</a:t>
            </a:r>
            <a:endParaRPr lang="de-DE" altLang="zh-CN" dirty="0">
              <a:solidFill>
                <a:srgbClr val="007A37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160" name="Straight Arrow Connector 159"/>
          <p:cNvCxnSpPr/>
          <p:nvPr/>
        </p:nvCxnSpPr>
        <p:spPr bwMode="auto">
          <a:xfrm flipV="1">
            <a:off x="4052888" y="3803650"/>
            <a:ext cx="3636962" cy="15875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5" name="Rectangle 16"/>
          <p:cNvSpPr>
            <a:spLocks noChangeArrowheads="1"/>
          </p:cNvSpPr>
          <p:nvPr/>
        </p:nvSpPr>
        <p:spPr bwMode="auto">
          <a:xfrm>
            <a:off x="4640226" y="3236009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Acrylic </a:t>
            </a:r>
            <a:r>
              <a:rPr lang="en-US" altLang="zh-CN" smtClean="0">
                <a:ea typeface="宋体" pitchFamily="2" charset="-122"/>
              </a:rPr>
              <a:t>sphere</a:t>
            </a:r>
            <a:r>
              <a:rPr lang="zh-CN" altLang="en-US" smtClean="0">
                <a:ea typeface="宋体" pitchFamily="2" charset="-122"/>
              </a:rPr>
              <a:t>：</a:t>
            </a:r>
            <a:r>
              <a:rPr lang="en-US" altLang="zh-CN" smtClean="0">
                <a:ea typeface="宋体" pitchFamily="2" charset="-122"/>
              </a:rPr>
              <a:t>34.5m</a:t>
            </a:r>
            <a:endParaRPr lang="en-US" altLang="zh-CN" dirty="0">
              <a:ea typeface="宋体" pitchFamily="2" charset="-122"/>
            </a:endParaRPr>
          </a:p>
        </p:txBody>
      </p:sp>
      <p:cxnSp>
        <p:nvCxnSpPr>
          <p:cNvPr id="162" name="Straight Arrow Connector 161"/>
          <p:cNvCxnSpPr/>
          <p:nvPr/>
        </p:nvCxnSpPr>
        <p:spPr bwMode="auto">
          <a:xfrm flipV="1">
            <a:off x="3860800" y="3967163"/>
            <a:ext cx="3995738" cy="15875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7" name="Rectangle 1005"/>
          <p:cNvSpPr>
            <a:spLocks noChangeArrowheads="1"/>
          </p:cNvSpPr>
          <p:nvPr/>
        </p:nvSpPr>
        <p:spPr bwMode="auto">
          <a:xfrm>
            <a:off x="4721989" y="4027378"/>
            <a:ext cx="2694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PMT </a:t>
            </a:r>
            <a:r>
              <a:rPr lang="en-US" altLang="zh-CN">
                <a:ea typeface="宋体" pitchFamily="2" charset="-122"/>
              </a:rPr>
              <a:t>diameter </a:t>
            </a:r>
            <a:r>
              <a:rPr lang="zh-CN" altLang="en-US" smtClean="0">
                <a:ea typeface="宋体" pitchFamily="2" charset="-122"/>
              </a:rPr>
              <a:t>：</a:t>
            </a:r>
            <a:r>
              <a:rPr lang="en-US" altLang="zh-CN" smtClean="0">
                <a:ea typeface="宋体" pitchFamily="2" charset="-122"/>
              </a:rPr>
              <a:t>37 .5m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2738" name="Rectangle 17"/>
          <p:cNvSpPr>
            <a:spLocks noChangeArrowheads="1"/>
          </p:cNvSpPr>
          <p:nvPr/>
        </p:nvSpPr>
        <p:spPr bwMode="auto">
          <a:xfrm>
            <a:off x="1398588" y="2642672"/>
            <a:ext cx="1219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itchFamily="34" charset="0"/>
                <a:ea typeface="MS PGothic" pitchFamily="34" charset="-128"/>
              </a:rPr>
              <a:t>Water Seal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2739" name="Text Box 6"/>
          <p:cNvSpPr txBox="1">
            <a:spLocks noChangeArrowheads="1"/>
          </p:cNvSpPr>
          <p:nvPr/>
        </p:nvSpPr>
        <p:spPr bwMode="auto">
          <a:xfrm>
            <a:off x="0" y="4051300"/>
            <a:ext cx="280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sz="2000" b="1">
                <a:latin typeface="Calibri" pitchFamily="34" charset="0"/>
                <a:ea typeface="MS PGothic" pitchFamily="34" charset="-128"/>
              </a:rPr>
              <a:t>~15000 20“ PMTs</a:t>
            </a:r>
            <a:r>
              <a:rPr lang="de-DE" sz="2000">
                <a:latin typeface="Calibri" pitchFamily="34" charset="0"/>
                <a:ea typeface="MS PGothic" pitchFamily="34" charset="-128"/>
              </a:rPr>
              <a:t/>
            </a:r>
            <a:br>
              <a:rPr lang="de-DE" sz="2000">
                <a:latin typeface="Calibri" pitchFamily="34" charset="0"/>
                <a:ea typeface="MS PGothic" pitchFamily="34" charset="-128"/>
              </a:rPr>
            </a:br>
            <a:r>
              <a:rPr lang="de-DE" sz="200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sym typeface="Symbol" pitchFamily="18" charset="2"/>
              </a:rPr>
              <a:t>optical coverage: 70-80%</a:t>
            </a:r>
            <a:endParaRPr lang="de-DE" sz="2000" b="1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2740" name="Line 5"/>
          <p:cNvSpPr>
            <a:spLocks noChangeShapeType="1"/>
          </p:cNvSpPr>
          <p:nvPr/>
        </p:nvSpPr>
        <p:spPr bwMode="auto">
          <a:xfrm flipH="1">
            <a:off x="2797175" y="5440363"/>
            <a:ext cx="1549400" cy="1857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41" name="Line 5"/>
          <p:cNvSpPr>
            <a:spLocks noChangeShapeType="1"/>
          </p:cNvSpPr>
          <p:nvPr/>
        </p:nvSpPr>
        <p:spPr bwMode="auto">
          <a:xfrm flipH="1" flipV="1">
            <a:off x="2628900" y="2827338"/>
            <a:ext cx="1136650" cy="2238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42" name="Line 5"/>
          <p:cNvSpPr>
            <a:spLocks noChangeShapeType="1"/>
          </p:cNvSpPr>
          <p:nvPr/>
        </p:nvSpPr>
        <p:spPr bwMode="auto">
          <a:xfrm flipH="1">
            <a:off x="2836863" y="4313238"/>
            <a:ext cx="1023937" cy="2016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43" name="Line 5"/>
          <p:cNvSpPr>
            <a:spLocks noChangeShapeType="1"/>
          </p:cNvSpPr>
          <p:nvPr/>
        </p:nvSpPr>
        <p:spPr bwMode="auto">
          <a:xfrm flipH="1" flipV="1">
            <a:off x="2684463" y="3382963"/>
            <a:ext cx="1176337" cy="107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44" name="Line 5"/>
          <p:cNvSpPr>
            <a:spLocks noChangeShapeType="1"/>
          </p:cNvSpPr>
          <p:nvPr/>
        </p:nvSpPr>
        <p:spPr bwMode="auto">
          <a:xfrm flipH="1" flipV="1">
            <a:off x="2628900" y="2124075"/>
            <a:ext cx="1563688" cy="4683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45" name="Rectangle 17"/>
          <p:cNvSpPr>
            <a:spLocks noChangeArrowheads="1"/>
          </p:cNvSpPr>
          <p:nvPr/>
        </p:nvSpPr>
        <p:spPr bwMode="auto">
          <a:xfrm>
            <a:off x="266700" y="188753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latin typeface="Calibri" pitchFamily="34" charset="0"/>
                <a:ea typeface="MS PGothic" pitchFamily="34" charset="-128"/>
              </a:rPr>
              <a:t>PMT support Structure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626100" y="458788"/>
            <a:ext cx="446088" cy="1571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667375" y="458788"/>
            <a:ext cx="360363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672138" y="1774825"/>
            <a:ext cx="358775" cy="290513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50" name="Rectangle 17"/>
          <p:cNvSpPr>
            <a:spLocks noChangeArrowheads="1"/>
          </p:cNvSpPr>
          <p:nvPr/>
        </p:nvSpPr>
        <p:spPr bwMode="auto">
          <a:xfrm>
            <a:off x="1398588" y="3189288"/>
            <a:ext cx="126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latin typeface="Calibri" pitchFamily="34" charset="0"/>
                <a:ea typeface="MS PGothic" pitchFamily="34" charset="-128"/>
              </a:rPr>
              <a:t>Black sheet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72751" name="Rectangle 17"/>
          <p:cNvSpPr>
            <a:spLocks noChangeArrowheads="1"/>
          </p:cNvSpPr>
          <p:nvPr/>
        </p:nvSpPr>
        <p:spPr bwMode="auto">
          <a:xfrm>
            <a:off x="1123950" y="5437188"/>
            <a:ext cx="126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latin typeface="Calibri" pitchFamily="34" charset="0"/>
                <a:ea typeface="MS PGothic" pitchFamily="34" charset="-128"/>
              </a:rPr>
              <a:t>Buffer </a:t>
            </a:r>
            <a:r>
              <a:rPr lang="de-DE" b="1" dirty="0" smtClean="0">
                <a:latin typeface="Calibri" pitchFamily="34" charset="0"/>
                <a:ea typeface="MS PGothic" pitchFamily="34" charset="-128"/>
              </a:rPr>
              <a:t> </a:t>
            </a:r>
            <a:r>
              <a:rPr lang="de-DE" b="1" dirty="0">
                <a:latin typeface="Calibri" pitchFamily="34" charset="0"/>
                <a:ea typeface="MS PGothic" pitchFamily="34" charset="-128"/>
              </a:rPr>
              <a:t>H</a:t>
            </a:r>
            <a:r>
              <a:rPr lang="de-DE" b="1" baseline="-25000" dirty="0">
                <a:latin typeface="Calibri" pitchFamily="34" charset="0"/>
                <a:ea typeface="MS PGothic" pitchFamily="34" charset="-128"/>
              </a:rPr>
              <a:t>2</a:t>
            </a:r>
            <a:r>
              <a:rPr lang="de-DE" b="1" dirty="0">
                <a:latin typeface="Calibri" pitchFamily="34" charset="0"/>
                <a:ea typeface="MS PGothic" pitchFamily="34" charset="-128"/>
              </a:rPr>
              <a:t>O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251521" y="260648"/>
            <a:ext cx="288032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Option 1</a:t>
            </a:r>
            <a:endParaRPr lang="en-US" altLang="zh-CN" sz="36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0" y="30976"/>
            <a:ext cx="9144000" cy="487363"/>
          </a:xfrm>
        </p:spPr>
        <p:txBody>
          <a:bodyPr/>
          <a:lstStyle/>
          <a:p>
            <a:r>
              <a:rPr lang="en-US" altLang="zh-CN" smtClean="0"/>
              <a:t>Alternate One: Water</a:t>
            </a:r>
            <a:endParaRPr lang="zh-CN" altLang="en-US" dirty="0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H="1">
            <a:off x="2837192" y="4913873"/>
            <a:ext cx="1468438" cy="68068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Alternate Two: MO module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420"/>
            <a:ext cx="4978896" cy="5810115"/>
          </a:xfrm>
        </p:spPr>
        <p:txBody>
          <a:bodyPr/>
          <a:lstStyle/>
          <a:p>
            <a:r>
              <a:rPr lang="en-US" altLang="zh-CN" sz="2400"/>
              <a:t>S</a:t>
            </a:r>
            <a:r>
              <a:rPr lang="en-US" altLang="zh-CN" sz="2400" smtClean="0"/>
              <a:t>eal the Mineral Oil in the optical modules.</a:t>
            </a:r>
          </a:p>
          <a:p>
            <a:r>
              <a:rPr lang="en-US" altLang="zh-CN" sz="2400" smtClean="0"/>
              <a:t>LS contact with SS vessel</a:t>
            </a:r>
          </a:p>
          <a:p>
            <a:r>
              <a:rPr lang="en-US" altLang="zh-CN" sz="2400" smtClean="0"/>
              <a:t>pipe for filling MO and cabling</a:t>
            </a:r>
          </a:p>
          <a:p>
            <a:endParaRPr lang="en-US" altLang="zh-CN" sz="2400"/>
          </a:p>
          <a:p>
            <a:r>
              <a:rPr lang="en-US" altLang="zh-CN" sz="2400" smtClean="0"/>
              <a:t>Detector can be </a:t>
            </a:r>
            <a:r>
              <a:rPr lang="en-US" altLang="zh-CN" sz="2400" smtClean="0">
                <a:solidFill>
                  <a:srgbClr val="FF0000"/>
                </a:solidFill>
              </a:rPr>
              <a:t>cylindric</a:t>
            </a:r>
            <a:r>
              <a:rPr lang="en-US" altLang="zh-CN" sz="2400" smtClean="0"/>
              <a:t> or spheric</a:t>
            </a:r>
          </a:p>
          <a:p>
            <a:endParaRPr lang="en-US" altLang="zh-CN" sz="2400"/>
          </a:p>
          <a:p>
            <a:r>
              <a:rPr lang="en-US" altLang="zh-CN" sz="2400" smtClean="0"/>
              <a:t>Disadvange:</a:t>
            </a:r>
          </a:p>
          <a:p>
            <a:pPr lvl="1"/>
            <a:r>
              <a:rPr lang="en-US" altLang="zh-CN" smtClean="0"/>
              <a:t>Radioactivity: LS in the gap produce light </a:t>
            </a:r>
          </a:p>
          <a:p>
            <a:pPr lvl="1"/>
            <a:r>
              <a:rPr lang="en-US" altLang="zh-CN" smtClean="0"/>
              <a:t>Contamination to LS from complex structure</a:t>
            </a:r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353050" y="365277"/>
            <a:ext cx="1860840" cy="4464496"/>
            <a:chOff x="3635896" y="1196752"/>
            <a:chExt cx="1860840" cy="4464496"/>
          </a:xfrm>
        </p:grpSpPr>
        <p:sp>
          <p:nvSpPr>
            <p:cNvPr id="5" name="矩形 4"/>
            <p:cNvSpPr/>
            <p:nvPr/>
          </p:nvSpPr>
          <p:spPr>
            <a:xfrm>
              <a:off x="4080326" y="2073785"/>
              <a:ext cx="1416410" cy="30960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063117" y="2141160"/>
              <a:ext cx="678311" cy="58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084959" y="2931241"/>
              <a:ext cx="678311" cy="58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051051" y="3723329"/>
              <a:ext cx="678311" cy="58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055243" y="4515417"/>
              <a:ext cx="678311" cy="58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等腰三角形 12"/>
            <p:cNvSpPr/>
            <p:nvPr/>
          </p:nvSpPr>
          <p:spPr>
            <a:xfrm rot="18800326">
              <a:off x="3763128" y="1744125"/>
              <a:ext cx="617522" cy="47394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3231767">
              <a:off x="3866702" y="5040169"/>
              <a:ext cx="453896" cy="36004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4069900" y="2080960"/>
              <a:ext cx="308622" cy="2754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067989" y="4951167"/>
              <a:ext cx="308622" cy="21861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3635896" y="1196752"/>
              <a:ext cx="0" cy="44644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3843536" y="1981099"/>
              <a:ext cx="0" cy="10878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接连接符 29"/>
            <p:cNvCxnSpPr/>
            <p:nvPr/>
          </p:nvCxnSpPr>
          <p:spPr bwMode="auto">
            <a:xfrm>
              <a:off x="3873114" y="3429000"/>
              <a:ext cx="0" cy="22322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接连接符 32"/>
            <p:cNvCxnSpPr/>
            <p:nvPr/>
          </p:nvCxnSpPr>
          <p:spPr bwMode="auto">
            <a:xfrm>
              <a:off x="3843536" y="3068960"/>
              <a:ext cx="2367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连接符 34"/>
            <p:cNvCxnSpPr/>
            <p:nvPr/>
          </p:nvCxnSpPr>
          <p:spPr bwMode="auto">
            <a:xfrm>
              <a:off x="3861182" y="3432147"/>
              <a:ext cx="2191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曲线连接符 43"/>
            <p:cNvCxnSpPr/>
            <p:nvPr/>
          </p:nvCxnSpPr>
          <p:spPr bwMode="auto">
            <a:xfrm rot="16200000" flipV="1">
              <a:off x="3569071" y="2707213"/>
              <a:ext cx="657169" cy="372551"/>
            </a:xfrm>
            <a:prstGeom prst="curvedConnector3">
              <a:avLst>
                <a:gd name="adj1" fmla="val -2404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曲线连接符 56"/>
            <p:cNvCxnSpPr/>
            <p:nvPr/>
          </p:nvCxnSpPr>
          <p:spPr bwMode="auto">
            <a:xfrm rot="16200000" flipV="1">
              <a:off x="3625091" y="2781999"/>
              <a:ext cx="657169" cy="372551"/>
            </a:xfrm>
            <a:prstGeom prst="curvedConnector3">
              <a:avLst>
                <a:gd name="adj1" fmla="val -2404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4164836" y="3296859"/>
              <a:ext cx="0" cy="7173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连接符 63"/>
            <p:cNvCxnSpPr/>
            <p:nvPr/>
          </p:nvCxnSpPr>
          <p:spPr bwMode="auto">
            <a:xfrm flipH="1">
              <a:off x="4128077" y="3296859"/>
              <a:ext cx="24884" cy="15002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连接符 65"/>
            <p:cNvCxnSpPr>
              <a:endCxn id="7" idx="2"/>
            </p:cNvCxnSpPr>
            <p:nvPr/>
          </p:nvCxnSpPr>
          <p:spPr bwMode="auto">
            <a:xfrm flipH="1">
              <a:off x="4133284" y="2431990"/>
              <a:ext cx="41156" cy="79008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曲线连接符 67"/>
            <p:cNvCxnSpPr/>
            <p:nvPr/>
          </p:nvCxnSpPr>
          <p:spPr bwMode="auto">
            <a:xfrm rot="16200000" flipV="1">
              <a:off x="3565595" y="2779222"/>
              <a:ext cx="657169" cy="372551"/>
            </a:xfrm>
            <a:prstGeom prst="curvedConnector3">
              <a:avLst>
                <a:gd name="adj1" fmla="val -2404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TextBox 69"/>
          <p:cNvSpPr txBox="1"/>
          <p:nvPr/>
        </p:nvSpPr>
        <p:spPr>
          <a:xfrm>
            <a:off x="6884625" y="622429"/>
            <a:ext cx="193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connect to other </a:t>
            </a:r>
            <a:r>
              <a:rPr lang="en-US" altLang="zh-CN" smtClean="0"/>
              <a:t>modules</a:t>
            </a:r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500614" y="1600515"/>
            <a:ext cx="67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MO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6900" y="4541741"/>
            <a:ext cx="1517920" cy="147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484332" y="4881404"/>
            <a:ext cx="67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MO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74246" y="2982629"/>
            <a:ext cx="67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MO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00630" y="4272912"/>
            <a:ext cx="67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LS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00553" y="3790683"/>
            <a:ext cx="67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</a:rPr>
              <a:t>LS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6545434" y="476672"/>
            <a:ext cx="0" cy="562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6560928" y="1039088"/>
            <a:ext cx="2367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连接符 38"/>
          <p:cNvCxnSpPr/>
          <p:nvPr/>
        </p:nvCxnSpPr>
        <p:spPr bwMode="auto">
          <a:xfrm>
            <a:off x="6567458" y="1126136"/>
            <a:ext cx="2367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15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More Photoelectrons -- PMT</a:t>
            </a:r>
            <a:endParaRPr lang="zh-CN" altLang="en-US"/>
          </a:p>
        </p:txBody>
      </p:sp>
      <p:pic>
        <p:nvPicPr>
          <p:cNvPr id="7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8" y="586252"/>
            <a:ext cx="3515539" cy="277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6" y="617317"/>
            <a:ext cx="3050764" cy="237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374681" y="3469700"/>
            <a:ext cx="2966363" cy="2596776"/>
            <a:chOff x="4846641" y="977357"/>
            <a:chExt cx="3901823" cy="3459755"/>
          </a:xfrm>
        </p:grpSpPr>
        <p:sp>
          <p:nvSpPr>
            <p:cNvPr id="10" name="椭圆 9"/>
            <p:cNvSpPr/>
            <p:nvPr/>
          </p:nvSpPr>
          <p:spPr>
            <a:xfrm>
              <a:off x="6048543" y="1707756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804328" y="1707756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573424" y="171963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421216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177001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946097" y="2357424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048543" y="298447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804328" y="298447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573424" y="2996354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268330" y="1707756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641003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268330" y="29844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456083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211868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908290" y="230062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675870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408583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164368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628370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846641" y="977357"/>
              <a:ext cx="3901823" cy="3459755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79512" y="615020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mtClean="0">
                <a:solidFill>
                  <a:srgbClr val="0033CC"/>
                </a:solidFill>
              </a:rPr>
              <a:t>No clearance: coverage 86.5</a:t>
            </a:r>
            <a:r>
              <a:rPr lang="en-US" altLang="zh-CN" sz="2000" b="1">
                <a:solidFill>
                  <a:srgbClr val="0033CC"/>
                </a:solidFill>
              </a:rPr>
              <a:t>%</a:t>
            </a:r>
          </a:p>
          <a:p>
            <a:r>
              <a:rPr lang="en-US" altLang="zh-CN" sz="2000" b="1" smtClean="0">
                <a:solidFill>
                  <a:schemeClr val="accent2"/>
                </a:solidFill>
              </a:rPr>
              <a:t>1cm clearance: coverage</a:t>
            </a:r>
            <a:r>
              <a:rPr lang="en-US" altLang="zh-CN" sz="2000" b="1">
                <a:solidFill>
                  <a:schemeClr val="accent2"/>
                </a:solidFill>
              </a:rPr>
              <a:t>: 83</a:t>
            </a:r>
            <a:r>
              <a:rPr lang="en-US" altLang="zh-CN" sz="2000" b="1" smtClean="0">
                <a:solidFill>
                  <a:schemeClr val="accent2"/>
                </a:solidFill>
              </a:rPr>
              <a:t>% *(d/D)</a:t>
            </a:r>
            <a:r>
              <a:rPr lang="en-US" altLang="zh-CN" sz="2000" b="1" baseline="30000" smtClean="0">
                <a:solidFill>
                  <a:schemeClr val="accent2"/>
                </a:solidFill>
              </a:rPr>
              <a:t>2</a:t>
            </a:r>
            <a:r>
              <a:rPr lang="en-US" altLang="zh-CN" sz="2000" b="1">
                <a:solidFill>
                  <a:schemeClr val="accent2"/>
                </a:solidFill>
              </a:rPr>
              <a:t>= 73%</a:t>
            </a:r>
          </a:p>
        </p:txBody>
      </p:sp>
      <p:sp>
        <p:nvSpPr>
          <p:cNvPr id="32" name="椭圆 31"/>
          <p:cNvSpPr/>
          <p:nvPr/>
        </p:nvSpPr>
        <p:spPr>
          <a:xfrm>
            <a:off x="4234610" y="350168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884333" y="350168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545499" y="3511692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234610" y="4139495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84333" y="4139495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545499" y="4149507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234610" y="476723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884333" y="476723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545499" y="4777242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563888" y="350168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563888" y="4139495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563888" y="476723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234610" y="540427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884333" y="540427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45499" y="5414282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563888" y="5404271"/>
            <a:ext cx="618960" cy="607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 bwMode="auto">
          <a:xfrm>
            <a:off x="4071126" y="3966834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4731616" y="3996402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5406984" y="3995192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3" name="椭圆 52"/>
          <p:cNvSpPr/>
          <p:nvPr/>
        </p:nvSpPr>
        <p:spPr bwMode="auto">
          <a:xfrm>
            <a:off x="4071126" y="4614108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4731616" y="4643676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5" name="椭圆 54"/>
          <p:cNvSpPr/>
          <p:nvPr/>
        </p:nvSpPr>
        <p:spPr bwMode="auto">
          <a:xfrm>
            <a:off x="5406984" y="4642466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4043830" y="5228772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4704320" y="5258340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5379688" y="5257130"/>
            <a:ext cx="279382" cy="2702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93544" y="4402570"/>
            <a:ext cx="272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/>
              <a:t>20" + 8" PMT</a:t>
            </a:r>
          </a:p>
          <a:p>
            <a:r>
              <a:rPr lang="en-US" altLang="zh-CN" sz="2000" smtClean="0"/>
              <a:t>8" PMT better timing</a:t>
            </a:r>
            <a:endParaRPr lang="zh-CN" altLang="en-US" sz="2000"/>
          </a:p>
        </p:txBody>
      </p:sp>
      <p:sp>
        <p:nvSpPr>
          <p:cNvPr id="60" name="TextBox 59"/>
          <p:cNvSpPr txBox="1"/>
          <p:nvPr/>
        </p:nvSpPr>
        <p:spPr>
          <a:xfrm>
            <a:off x="3843377" y="782121"/>
            <a:ext cx="14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SBA photocatode</a:t>
            </a:r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4163371" y="2686460"/>
            <a:ext cx="292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MCP PMT with reflection photocathode at bottom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38007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185" y="3065741"/>
            <a:ext cx="1702233" cy="14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6794" y="3067716"/>
            <a:ext cx="1702233" cy="14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4023" y="3062186"/>
            <a:ext cx="1702233" cy="14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More Photoelectrons -- reflection</a:t>
            </a:r>
            <a:endParaRPr lang="zh-CN" altLang="en-US"/>
          </a:p>
        </p:txBody>
      </p:sp>
      <p:sp>
        <p:nvSpPr>
          <p:cNvPr id="111" name="内容占位符 110"/>
          <p:cNvSpPr>
            <a:spLocks noGrp="1"/>
          </p:cNvSpPr>
          <p:nvPr>
            <p:ph idx="1"/>
          </p:nvPr>
        </p:nvSpPr>
        <p:spPr>
          <a:xfrm>
            <a:off x="462623" y="5013176"/>
            <a:ext cx="8332383" cy="158417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zh-CN" sz="2000">
                <a:solidFill>
                  <a:srgbClr val="0033CC"/>
                </a:solidFill>
              </a:rPr>
              <a:t>T</a:t>
            </a:r>
            <a:r>
              <a:rPr lang="en-US" altLang="zh-CN" sz="2000" smtClean="0">
                <a:solidFill>
                  <a:srgbClr val="0033CC"/>
                </a:solidFill>
              </a:rPr>
              <a:t>wo thin acrylic panels with air gap – Total internal reflection</a:t>
            </a:r>
          </a:p>
          <a:p>
            <a:pPr>
              <a:spcBef>
                <a:spcPts val="1200"/>
              </a:spcBef>
            </a:pPr>
            <a:r>
              <a:rPr lang="en-US" altLang="zh-CN" sz="2000" smtClean="0">
                <a:solidFill>
                  <a:srgbClr val="0033CC"/>
                </a:solidFill>
              </a:rPr>
              <a:t>For uniformly distributed events, MC simulation shows </a:t>
            </a:r>
            <a:r>
              <a:rPr lang="en-US" altLang="zh-CN" sz="2000" smtClean="0">
                <a:solidFill>
                  <a:srgbClr val="FF0000"/>
                </a:solidFill>
              </a:rPr>
              <a:t>6-8% increase</a:t>
            </a:r>
            <a:r>
              <a:rPr lang="en-US" altLang="zh-CN" sz="2000" smtClean="0">
                <a:solidFill>
                  <a:srgbClr val="0033CC"/>
                </a:solidFill>
              </a:rPr>
              <a:t> on p.e. in average.</a:t>
            </a:r>
          </a:p>
          <a:p>
            <a:pPr>
              <a:spcBef>
                <a:spcPts val="1200"/>
              </a:spcBef>
            </a:pPr>
            <a:r>
              <a:rPr lang="en-US" altLang="zh-CN" sz="2000" smtClean="0">
                <a:solidFill>
                  <a:srgbClr val="0033CC"/>
                </a:solidFill>
              </a:rPr>
              <a:t>Reflecting to local PMTs won't impact on vertex reconstruction</a:t>
            </a:r>
            <a:endParaRPr lang="en-US" altLang="zh-CN" sz="2000">
              <a:solidFill>
                <a:srgbClr val="0033CC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97036" y="1023902"/>
            <a:ext cx="652649" cy="11411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220972" y="1023902"/>
            <a:ext cx="576064" cy="11699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797036" y="1023902"/>
            <a:ext cx="72008" cy="9913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220972" y="2193870"/>
            <a:ext cx="1228713" cy="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220972" y="2015208"/>
            <a:ext cx="648072" cy="17866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endCxn id="108" idx="3"/>
          </p:cNvCxnSpPr>
          <p:nvPr/>
        </p:nvCxnSpPr>
        <p:spPr>
          <a:xfrm>
            <a:off x="869044" y="2015208"/>
            <a:ext cx="559211" cy="14739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任意多边形 104"/>
          <p:cNvSpPr/>
          <p:nvPr/>
        </p:nvSpPr>
        <p:spPr>
          <a:xfrm>
            <a:off x="256914" y="2128570"/>
            <a:ext cx="1207014" cy="61553"/>
          </a:xfrm>
          <a:custGeom>
            <a:avLst/>
            <a:gdLst>
              <a:gd name="connsiteX0" fmla="*/ 0 w 1207014"/>
              <a:gd name="connsiteY0" fmla="*/ 95547 h 99835"/>
              <a:gd name="connsiteX1" fmla="*/ 627797 w 1207014"/>
              <a:gd name="connsiteY1" fmla="*/ 12 h 99835"/>
              <a:gd name="connsiteX2" fmla="*/ 1160059 w 1207014"/>
              <a:gd name="connsiteY2" fmla="*/ 88723 h 99835"/>
              <a:gd name="connsiteX3" fmla="*/ 1146412 w 1207014"/>
              <a:gd name="connsiteY3" fmla="*/ 95547 h 9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014" h="99835">
                <a:moveTo>
                  <a:pt x="0" y="95547"/>
                </a:moveTo>
                <a:cubicBezTo>
                  <a:pt x="217227" y="48348"/>
                  <a:pt x="434454" y="1149"/>
                  <a:pt x="627797" y="12"/>
                </a:cubicBezTo>
                <a:cubicBezTo>
                  <a:pt x="821140" y="-1125"/>
                  <a:pt x="1073623" y="72801"/>
                  <a:pt x="1160059" y="88723"/>
                </a:cubicBezTo>
                <a:cubicBezTo>
                  <a:pt x="1246495" y="104645"/>
                  <a:pt x="1196453" y="100096"/>
                  <a:pt x="1146412" y="9554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844393">
            <a:off x="892254" y="2084722"/>
            <a:ext cx="571798" cy="51393"/>
          </a:xfrm>
          <a:custGeom>
            <a:avLst/>
            <a:gdLst>
              <a:gd name="connsiteX0" fmla="*/ 0 w 843558"/>
              <a:gd name="connsiteY0" fmla="*/ 0 h 67875"/>
              <a:gd name="connsiteX1" fmla="*/ 245660 w 843558"/>
              <a:gd name="connsiteY1" fmla="*/ 61415 h 67875"/>
              <a:gd name="connsiteX2" fmla="*/ 470848 w 843558"/>
              <a:gd name="connsiteY2" fmla="*/ 61415 h 67875"/>
              <a:gd name="connsiteX3" fmla="*/ 798394 w 843558"/>
              <a:gd name="connsiteY3" fmla="*/ 20471 h 67875"/>
              <a:gd name="connsiteX4" fmla="*/ 832513 w 843558"/>
              <a:gd name="connsiteY4" fmla="*/ 6823 h 6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58" h="67875">
                <a:moveTo>
                  <a:pt x="0" y="0"/>
                </a:moveTo>
                <a:cubicBezTo>
                  <a:pt x="83593" y="25589"/>
                  <a:pt x="167186" y="51179"/>
                  <a:pt x="245660" y="61415"/>
                </a:cubicBezTo>
                <a:cubicBezTo>
                  <a:pt x="324134" y="71651"/>
                  <a:pt x="378726" y="68239"/>
                  <a:pt x="470848" y="61415"/>
                </a:cubicBezTo>
                <a:cubicBezTo>
                  <a:pt x="562970" y="54591"/>
                  <a:pt x="738116" y="29570"/>
                  <a:pt x="798394" y="20471"/>
                </a:cubicBezTo>
                <a:cubicBezTo>
                  <a:pt x="858672" y="11372"/>
                  <a:pt x="845592" y="9097"/>
                  <a:pt x="832513" y="6823"/>
                </a:cubicBezTo>
              </a:path>
            </a:pathLst>
          </a:cu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4" name="直接箭头连接符 113"/>
          <p:cNvCxnSpPr/>
          <p:nvPr/>
        </p:nvCxnSpPr>
        <p:spPr>
          <a:xfrm flipH="1">
            <a:off x="3407239" y="2739459"/>
            <a:ext cx="216025" cy="103435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/>
          <p:nvPr/>
        </p:nvCxnSpPr>
        <p:spPr>
          <a:xfrm>
            <a:off x="3635138" y="2684926"/>
            <a:ext cx="432048" cy="474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9428" y="3067716"/>
            <a:ext cx="1702233" cy="14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5411" y="3055841"/>
            <a:ext cx="1702233" cy="14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" name="组合 103"/>
          <p:cNvGrpSpPr/>
          <p:nvPr/>
        </p:nvGrpSpPr>
        <p:grpSpPr>
          <a:xfrm>
            <a:off x="6083524" y="544192"/>
            <a:ext cx="2966363" cy="2596776"/>
            <a:chOff x="4846641" y="977357"/>
            <a:chExt cx="3901823" cy="3459755"/>
          </a:xfrm>
        </p:grpSpPr>
        <p:sp>
          <p:nvSpPr>
            <p:cNvPr id="107" name="椭圆 106"/>
            <p:cNvSpPr/>
            <p:nvPr/>
          </p:nvSpPr>
          <p:spPr>
            <a:xfrm>
              <a:off x="6048543" y="1707756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804328" y="1707756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7573424" y="171963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6421216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177001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7946097" y="2357424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6048543" y="298447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6804328" y="298447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7573424" y="2996354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5268330" y="1707756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5641003" y="2345549"/>
              <a:ext cx="720000" cy="72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5268330" y="29844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6456083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7211868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4908290" y="230062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675870" y="3656979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408583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164368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5628370" y="1064611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六边形 133"/>
            <p:cNvSpPr/>
            <p:nvPr/>
          </p:nvSpPr>
          <p:spPr>
            <a:xfrm>
              <a:off x="4846641" y="977357"/>
              <a:ext cx="3901823" cy="3459755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7836868" y="26591"/>
            <a:ext cx="0" cy="375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059074" y="2151140"/>
            <a:ext cx="360040" cy="1200388"/>
          </a:xfrm>
          <a:prstGeom prst="line">
            <a:avLst/>
          </a:prstGeom>
          <a:ln w="508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H="1" flipV="1">
            <a:off x="3419114" y="2151140"/>
            <a:ext cx="432048" cy="1200388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 flipH="1">
            <a:off x="3635139" y="980728"/>
            <a:ext cx="360039" cy="1747679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/>
          <p:nvPr/>
        </p:nvCxnSpPr>
        <p:spPr>
          <a:xfrm flipH="1">
            <a:off x="2555018" y="2408525"/>
            <a:ext cx="952892" cy="7507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/>
          <p:nvPr/>
        </p:nvCxnSpPr>
        <p:spPr>
          <a:xfrm flipH="1">
            <a:off x="3517150" y="1105791"/>
            <a:ext cx="1486140" cy="13027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/>
          <p:cNvCxnSpPr/>
          <p:nvPr/>
        </p:nvCxnSpPr>
        <p:spPr>
          <a:xfrm flipV="1">
            <a:off x="3517150" y="2268969"/>
            <a:ext cx="1270116" cy="1395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右箭头 144"/>
          <p:cNvSpPr/>
          <p:nvPr/>
        </p:nvSpPr>
        <p:spPr>
          <a:xfrm rot="9609992">
            <a:off x="7107912" y="3306135"/>
            <a:ext cx="583073" cy="194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8534" y="980728"/>
            <a:ext cx="4208773" cy="2520280"/>
          </a:xfrm>
        </p:spPr>
        <p:txBody>
          <a:bodyPr/>
          <a:lstStyle/>
          <a:p>
            <a:r>
              <a:rPr lang="en-US" altLang="zh-CN" sz="2400" smtClean="0"/>
              <a:t>Attenuation length.</a:t>
            </a:r>
          </a:p>
          <a:p>
            <a:r>
              <a:rPr lang="en-US" altLang="zh-CN" sz="2400" smtClean="0"/>
              <a:t>Low temperature (4 degree)</a:t>
            </a:r>
          </a:p>
          <a:p>
            <a:r>
              <a:rPr lang="en-US" altLang="zh-CN" sz="2400" smtClean="0"/>
              <a:t>fluor concentration optimization (especially at low temperature</a:t>
            </a:r>
            <a:endParaRPr lang="zh-CN" altLang="en-US" sz="2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More Photoelectrons-- LS</a:t>
            </a:r>
            <a:endParaRPr lang="zh-CN" altLang="en-US"/>
          </a:p>
        </p:txBody>
      </p:sp>
      <p:graphicFrame>
        <p:nvGraphicFramePr>
          <p:cNvPr id="4" name="内容占位符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101865"/>
              </p:ext>
            </p:extLst>
          </p:nvPr>
        </p:nvGraphicFramePr>
        <p:xfrm>
          <a:off x="4499992" y="980728"/>
          <a:ext cx="4417492" cy="218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549"/>
                <a:gridCol w="2343943"/>
              </a:tblGrid>
              <a:tr h="444262">
                <a:tc>
                  <a:txBody>
                    <a:bodyPr/>
                    <a:lstStyle/>
                    <a:p>
                      <a:r>
                        <a:rPr lang="en-US" altLang="zh-CN" sz="1800" b="1" smtClean="0"/>
                        <a:t>Linear</a:t>
                      </a:r>
                      <a:r>
                        <a:rPr lang="en-US" altLang="zh-CN" sz="1800" b="1" baseline="0" smtClean="0"/>
                        <a:t> Alky Benzene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Atte. Length </a:t>
                      </a:r>
                      <a:r>
                        <a:rPr lang="en-US" altLang="zh-CN" sz="1800" b="1" baseline="0" dirty="0" smtClean="0"/>
                        <a:t>@ 430 nm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</a:tr>
              <a:tr h="2572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RAW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14.2 m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</a:tr>
              <a:tr h="444262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Vacuum distillation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19.5 m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</a:tr>
              <a:tr h="2572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SiO</a:t>
                      </a:r>
                      <a:r>
                        <a:rPr lang="en-US" altLang="zh-CN" sz="1800" b="1" baseline="-25000" dirty="0" smtClean="0"/>
                        <a:t>2</a:t>
                      </a:r>
                      <a:r>
                        <a:rPr lang="en-US" altLang="zh-CN" sz="1800" b="1" dirty="0" smtClean="0"/>
                        <a:t> coloum</a:t>
                      </a:r>
                      <a:r>
                        <a:rPr lang="en-US" altLang="zh-CN" sz="1800" b="1" baseline="0" dirty="0" smtClean="0"/>
                        <a:t> 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18.6 m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</a:tr>
              <a:tr h="2572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Al</a:t>
                      </a:r>
                      <a:r>
                        <a:rPr lang="en-US" altLang="zh-CN" sz="1800" b="1" baseline="-25000" dirty="0" smtClean="0"/>
                        <a:t>2</a:t>
                      </a:r>
                      <a:r>
                        <a:rPr lang="en-US" altLang="zh-CN" sz="1800" b="1" dirty="0" smtClean="0"/>
                        <a:t>O</a:t>
                      </a:r>
                      <a:r>
                        <a:rPr lang="en-US" altLang="zh-CN" sz="1800" b="1" baseline="-25000" dirty="0" smtClean="0"/>
                        <a:t>3</a:t>
                      </a:r>
                      <a:r>
                        <a:rPr lang="en-US" altLang="zh-CN" sz="1800" b="1" dirty="0" smtClean="0"/>
                        <a:t> coloum</a:t>
                      </a:r>
                      <a:r>
                        <a:rPr lang="en-US" altLang="zh-CN" sz="1800" b="1" baseline="0" dirty="0" smtClean="0"/>
                        <a:t> 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22.3 m</a:t>
                      </a:r>
                      <a:endParaRPr lang="zh-CN" altLang="en-US" sz="1800" b="1" dirty="0"/>
                    </a:p>
                  </a:txBody>
                  <a:tcPr marL="91456" marR="91456" marT="45734" marB="45734"/>
                </a:tc>
              </a:tr>
            </a:tbl>
          </a:graphicData>
        </a:graphic>
      </p:graphicFrame>
      <p:pic>
        <p:nvPicPr>
          <p:cNvPr id="5" name="Picture 7" descr="光产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7" y="3110064"/>
            <a:ext cx="4442190" cy="32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74324"/>
              </p:ext>
            </p:extLst>
          </p:nvPr>
        </p:nvGraphicFramePr>
        <p:xfrm>
          <a:off x="5004048" y="3861048"/>
          <a:ext cx="3677507" cy="290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Graph" r:id="rId4" imgW="3824630" imgH="3021178" progId="Origin50.Graph">
                  <p:embed/>
                </p:oleObj>
              </mc:Choice>
              <mc:Fallback>
                <p:oleObj name="Graph" r:id="rId4" imgW="3824630" imgH="302117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861048"/>
                        <a:ext cx="3677507" cy="29056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5980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0874"/>
            <a:ext cx="8229600" cy="5278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Daya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Bay-II Experiment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4579" name="组合 4"/>
          <p:cNvGrpSpPr>
            <a:grpSpLocks/>
          </p:cNvGrpSpPr>
          <p:nvPr/>
        </p:nvGrpSpPr>
        <p:grpSpPr bwMode="auto">
          <a:xfrm>
            <a:off x="0" y="980728"/>
            <a:ext cx="5293406" cy="4575175"/>
            <a:chOff x="132770" y="1733683"/>
            <a:chExt cx="5294310" cy="4575637"/>
          </a:xfrm>
        </p:grpSpPr>
        <p:pic>
          <p:nvPicPr>
            <p:cNvPr id="24582" name="Picture 4" descr="allbaseline_dyb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2603276" y="1876574"/>
              <a:ext cx="1053619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solidFill>
                    <a:srgbClr val="FF0000"/>
                  </a:solidFill>
                </a:rPr>
                <a:t>Daya Bay</a:t>
              </a:r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776560" y="1733683"/>
              <a:ext cx="1286055" cy="58483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>
                  <a:solidFill>
                    <a:srgbClr val="FF0000"/>
                  </a:solidFill>
                </a:rPr>
                <a:t>60 km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zh-CN" sz="1600">
                  <a:solidFill>
                    <a:srgbClr val="FF0000"/>
                  </a:solidFill>
                </a:rPr>
                <a:t>Daya Bay II</a:t>
              </a:r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25" name="内容占位符 2"/>
          <p:cNvSpPr txBox="1">
            <a:spLocks/>
          </p:cNvSpPr>
          <p:nvPr/>
        </p:nvSpPr>
        <p:spPr bwMode="auto">
          <a:xfrm>
            <a:off x="5175360" y="908720"/>
            <a:ext cx="4065793" cy="50299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buSzPct val="80000"/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cs typeface="Times New Roman" pitchFamily="18" charset="0"/>
              </a:rPr>
              <a:t>20 </a:t>
            </a:r>
            <a:r>
              <a:rPr lang="en-US" altLang="zh-CN" sz="2400" dirty="0" err="1" smtClean="0">
                <a:cs typeface="Times New Roman" pitchFamily="18" charset="0"/>
              </a:rPr>
              <a:t>kton</a:t>
            </a:r>
            <a:r>
              <a:rPr lang="en-US" altLang="zh-CN" sz="2400" dirty="0" smtClean="0">
                <a:cs typeface="Times New Roman" pitchFamily="18" charset="0"/>
              </a:rPr>
              <a:t> LS detector</a:t>
            </a:r>
          </a:p>
          <a:p>
            <a:pPr eaLnBrk="1" hangingPunct="1">
              <a:lnSpc>
                <a:spcPts val="3200"/>
              </a:lnSpc>
              <a:buSzPct val="80000"/>
              <a:buFont typeface="Wingdings" pitchFamily="2" charset="2"/>
              <a:buChar char="u"/>
              <a:defRPr/>
            </a:pPr>
            <a:r>
              <a:rPr lang="en-US" altLang="zh-CN" sz="2400" smtClean="0">
                <a:cs typeface="Times New Roman" pitchFamily="18" charset="0"/>
              </a:rPr>
              <a:t>3%/</a:t>
            </a:r>
            <a:r>
              <a:rPr lang="en-US" altLang="zh-CN" sz="2400" smtClean="0">
                <a:cs typeface="Times New Roman" pitchFamily="18" charset="0"/>
                <a:sym typeface="Symbol"/>
              </a:rPr>
              <a:t>E̅</a:t>
            </a:r>
            <a:r>
              <a:rPr lang="zh-CN" altLang="en-US" sz="2400" smtClean="0">
                <a:cs typeface="Times New Roman" pitchFamily="18" charset="0"/>
              </a:rPr>
              <a:t>  </a:t>
            </a:r>
            <a:r>
              <a:rPr lang="en-US" altLang="zh-CN" sz="2400" smtClean="0">
                <a:cs typeface="Times New Roman" pitchFamily="18" charset="0"/>
              </a:rPr>
              <a:t>resolution</a:t>
            </a:r>
            <a:endParaRPr lang="en-US" altLang="zh-CN" sz="2400" dirty="0" smtClean="0"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buSzPct val="80000"/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cs typeface="Times New Roman" pitchFamily="18" charset="0"/>
              </a:rPr>
              <a:t>Rich </a:t>
            </a:r>
            <a:r>
              <a:rPr lang="en-US" altLang="zh-CN" sz="2400" smtClean="0">
                <a:cs typeface="Times New Roman" pitchFamily="18" charset="0"/>
              </a:rPr>
              <a:t>physics </a:t>
            </a:r>
            <a:endParaRPr lang="en-US" altLang="zh-CN" sz="2400" dirty="0" smtClean="0">
              <a:cs typeface="Times New Roman" pitchFamily="18" charset="0"/>
            </a:endParaRP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Mass hierarchy</a:t>
            </a: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C00000"/>
                </a:solidFill>
                <a:cs typeface="Times New Roman" pitchFamily="18" charset="0"/>
              </a:rPr>
              <a:t>Precision measurement of </a:t>
            </a:r>
            <a:r>
              <a:rPr lang="en-US" altLang="zh-CN" sz="2400" smtClean="0">
                <a:solidFill>
                  <a:srgbClr val="C00000"/>
                </a:solidFill>
                <a:cs typeface="Times New Roman" pitchFamily="18" charset="0"/>
              </a:rPr>
              <a:t>4 oscillation parameters to &lt;1%</a:t>
            </a:r>
            <a:endParaRPr lang="en-US" altLang="zh-CN" sz="24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008000"/>
                </a:solidFill>
                <a:cs typeface="Times New Roman" pitchFamily="18" charset="0"/>
              </a:rPr>
              <a:t>Supernovae neutrino</a:t>
            </a: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err="1" smtClean="0">
                <a:solidFill>
                  <a:srgbClr val="008000"/>
                </a:solidFill>
                <a:cs typeface="Times New Roman" pitchFamily="18" charset="0"/>
              </a:rPr>
              <a:t>Geoneutrino</a:t>
            </a:r>
            <a:endParaRPr lang="en-US" altLang="zh-CN" sz="2400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008000"/>
                </a:solidFill>
                <a:cs typeface="Times New Roman" pitchFamily="18" charset="0"/>
              </a:rPr>
              <a:t>Sterile neutrino</a:t>
            </a: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008000"/>
                </a:solidFill>
                <a:cs typeface="Times New Roman" pitchFamily="18" charset="0"/>
              </a:rPr>
              <a:t>Atmospheric neutrinos</a:t>
            </a:r>
          </a:p>
          <a:p>
            <a:pPr marL="720000" lvl="1" indent="-360000" eaLnBrk="1" hangingPunct="1">
              <a:lnSpc>
                <a:spcPts val="3200"/>
              </a:lnSpc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sz="2400" dirty="0" smtClean="0">
                <a:solidFill>
                  <a:srgbClr val="008000"/>
                </a:solidFill>
                <a:cs typeface="Times New Roman" pitchFamily="18" charset="0"/>
              </a:rPr>
              <a:t>Exotic searches </a:t>
            </a:r>
          </a:p>
        </p:txBody>
      </p:sp>
      <p:sp>
        <p:nvSpPr>
          <p:cNvPr id="24581" name="矩形 12"/>
          <p:cNvSpPr>
            <a:spLocks noChangeArrowheads="1"/>
          </p:cNvSpPr>
          <p:nvPr/>
        </p:nvSpPr>
        <p:spPr bwMode="auto">
          <a:xfrm>
            <a:off x="498922" y="6289575"/>
            <a:ext cx="8393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Talk by </a:t>
            </a:r>
            <a:r>
              <a:rPr lang="en-US" altLang="zh-CN" sz="1400" smtClean="0">
                <a:solidFill>
                  <a:schemeClr val="tx1"/>
                </a:solidFill>
                <a:cs typeface="Arial" pitchFamily="34" charset="0"/>
              </a:rPr>
              <a:t>Y.F. Wang </a:t>
            </a:r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at </a:t>
            </a:r>
            <a:r>
              <a:rPr lang="en-US" altLang="zh-CN" sz="1400" b="1">
                <a:solidFill>
                  <a:srgbClr val="FF0000"/>
                </a:solidFill>
                <a:cs typeface="Arial" pitchFamily="34" charset="0"/>
              </a:rPr>
              <a:t>ICFA seminar 2008</a:t>
            </a:r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, Neutel 2011;  by J. Cao at </a:t>
            </a:r>
            <a:r>
              <a:rPr lang="en-US" altLang="zh-CN" sz="1400" smtClean="0">
                <a:solidFill>
                  <a:schemeClr val="tx1"/>
                </a:solidFill>
                <a:cs typeface="Arial" pitchFamily="34" charset="0"/>
              </a:rPr>
              <a:t>Nutel 2009, NuTurn 2012; </a:t>
            </a:r>
            <a:endParaRPr lang="en-US" altLang="zh-CN" sz="14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21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</a:rPr>
              <a:t>DYBII Energy Resolution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5842" name="Picture 2" descr="D:\大亚湾二期\概念设计\sigma_fit_p0_p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/>
          <a:stretch/>
        </p:blipFill>
        <p:spPr bwMode="auto">
          <a:xfrm>
            <a:off x="4633296" y="3340199"/>
            <a:ext cx="4364770" cy="28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11816" y="6120592"/>
                <a:ext cx="4496962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</m:rad>
                  </m:oMath>
                </a14:m>
                <a:r>
                  <a:rPr lang="en-US" altLang="zh-CN" sz="2400" b="1" smtClean="0">
                    <a:solidFill>
                      <a:srgbClr val="FF0000"/>
                    </a:solidFill>
                  </a:rPr>
                  <a:t>,  or (2.6/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</m:rad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)%</m:t>
                    </m:r>
                  </m:oMath>
                </a14:m>
                <a:r>
                  <a:rPr lang="en-US" altLang="zh-CN" sz="2400" b="1" smtClean="0">
                    <a:solidFill>
                      <a:srgbClr val="FF0000"/>
                    </a:solidFill>
                  </a:rPr>
                  <a:t> </a:t>
                </a:r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16" y="6120592"/>
                <a:ext cx="4496962" cy="496418"/>
              </a:xfrm>
              <a:prstGeom prst="rect">
                <a:avLst/>
              </a:prstGeom>
              <a:blipFill rotWithShape="1">
                <a:blip r:embed="rId3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2934"/>
            <a:ext cx="4116280" cy="33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620687"/>
            <a:ext cx="8540866" cy="2880321"/>
          </a:xfrm>
        </p:spPr>
        <p:txBody>
          <a:bodyPr/>
          <a:lstStyle/>
          <a:p>
            <a:r>
              <a:rPr lang="en-US" altLang="zh-CN" sz="2400" smtClean="0"/>
              <a:t>DYBII </a:t>
            </a:r>
            <a:r>
              <a:rPr lang="en-US" altLang="zh-CN" sz="2400" smtClean="0"/>
              <a:t>MC, </a:t>
            </a:r>
            <a:r>
              <a:rPr lang="en-US" altLang="zh-CN" sz="2400" smtClean="0"/>
              <a:t>based on DYB </a:t>
            </a:r>
            <a:r>
              <a:rPr lang="en-US" altLang="zh-CN" sz="2400" smtClean="0"/>
              <a:t>MC (p.e. tuned to data), </a:t>
            </a:r>
            <a:r>
              <a:rPr lang="en-US" altLang="zh-CN" sz="2400" smtClean="0"/>
              <a:t>except</a:t>
            </a:r>
          </a:p>
          <a:p>
            <a:pPr lvl="1"/>
            <a:r>
              <a:rPr lang="en-US" altLang="zh-CN" sz="2000" smtClean="0"/>
              <a:t>DYBII Geometry and 80</a:t>
            </a:r>
            <a:r>
              <a:rPr lang="en-US" altLang="zh-CN" sz="2000" smtClean="0"/>
              <a:t>% photocathode coverage </a:t>
            </a:r>
          </a:p>
          <a:p>
            <a:pPr lvl="1"/>
            <a:r>
              <a:rPr lang="en-US" altLang="zh-CN" sz="2000" smtClean="0"/>
              <a:t>SAB PMT: maxQE from 25% -&gt; 35%</a:t>
            </a:r>
          </a:p>
          <a:p>
            <a:pPr lvl="1"/>
            <a:r>
              <a:rPr lang="en-US" altLang="zh-CN" sz="2000" smtClean="0"/>
              <a:t>Lower detector temperature to 4 degree (+13% light)</a:t>
            </a:r>
          </a:p>
          <a:p>
            <a:pPr lvl="1"/>
            <a:r>
              <a:rPr lang="en-US" altLang="zh-CN" sz="2000" smtClean="0"/>
              <a:t>LS attenuation length  (1m-tube </a:t>
            </a:r>
            <a:r>
              <a:rPr lang="en-US" altLang="zh-CN" sz="2000" smtClean="0"/>
              <a:t>measurement@430nm)</a:t>
            </a:r>
            <a:endParaRPr lang="en-US" altLang="zh-CN" sz="2000" smtClean="0"/>
          </a:p>
          <a:p>
            <a:pPr lvl="2"/>
            <a:r>
              <a:rPr lang="en-US" altLang="zh-CN" sz="1800" smtClean="0"/>
              <a:t>from 15m = absoption 24m + Raylay scattering 40 m</a:t>
            </a:r>
          </a:p>
          <a:p>
            <a:pPr lvl="2"/>
            <a:r>
              <a:rPr lang="en-US" altLang="zh-CN" sz="1800" smtClean="0"/>
              <a:t>to 20 m = absorption 40 m + Raylay scattering 40m</a:t>
            </a:r>
          </a:p>
          <a:p>
            <a:pPr lvl="1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61659" y="438823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Uniformly Distributed Events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63542" y="6064472"/>
            <a:ext cx="317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After vertex-dep. correction</a:t>
            </a: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20221" y="4905898"/>
            <a:ext cx="49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/>
              <a:t>R</a:t>
            </a:r>
            <a:r>
              <a:rPr lang="en-US" altLang="zh-CN" sz="1600" b="1" baseline="30000" smtClean="0"/>
              <a:t>3</a:t>
            </a:r>
            <a:endParaRPr lang="zh-CN" altLang="en-US" sz="1600" b="1" baseline="30000"/>
          </a:p>
        </p:txBody>
      </p:sp>
    </p:spTree>
    <p:extLst>
      <p:ext uri="{BB962C8B-B14F-4D97-AF65-F5344CB8AC3E}">
        <p14:creationId xmlns:p14="http://schemas.microsoft.com/office/powerpoint/2010/main" val="33732147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620687"/>
            <a:ext cx="8454854" cy="576287"/>
          </a:xfrm>
        </p:spPr>
        <p:txBody>
          <a:bodyPr/>
          <a:lstStyle/>
          <a:p>
            <a:r>
              <a:rPr lang="en-US" altLang="zh-CN" sz="2400" smtClean="0"/>
              <a:t>Signal rate: </a:t>
            </a:r>
            <a:r>
              <a:rPr lang="en-US" altLang="zh-CN" sz="2400" smtClean="0">
                <a:solidFill>
                  <a:srgbClr val="FF0000"/>
                </a:solidFill>
              </a:rPr>
              <a:t>~ 40</a:t>
            </a:r>
            <a:r>
              <a:rPr lang="en-US" altLang="zh-CN" sz="2400" smtClean="0"/>
              <a:t> IBD/day/20kt,  </a:t>
            </a:r>
            <a:r>
              <a:rPr lang="en-US" altLang="zh-CN" sz="2400" smtClean="0"/>
              <a:t> </a:t>
            </a:r>
            <a:r>
              <a:rPr lang="en-US" altLang="zh-CN" sz="2400" smtClean="0"/>
              <a:t>DYB far</a:t>
            </a:r>
            <a:r>
              <a:rPr lang="en-US" altLang="zh-CN" sz="2400" smtClean="0"/>
              <a:t>: ~70 </a:t>
            </a:r>
            <a:r>
              <a:rPr lang="en-US" altLang="zh-CN" sz="2400" smtClean="0"/>
              <a:t>IBD/day/20t</a:t>
            </a:r>
          </a:p>
          <a:p>
            <a:endParaRPr lang="en-US" altLang="zh-CN" sz="2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0000CC"/>
                </a:solidFill>
              </a:rPr>
              <a:t>Background Estimation</a:t>
            </a:r>
            <a:endParaRPr lang="zh-CN" altLang="en-US">
              <a:solidFill>
                <a:srgbClr val="0000C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2351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70051" y="1196975"/>
                <a:ext cx="4478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𝑛</m:t>
                    </m:r>
                    <m:r>
                      <a:rPr lang="en-US" altLang="zh-CN" sz="2000" b="0" i="1" smtClean="0">
                        <a:latin typeface="Cambria Math"/>
                      </a:rPr>
                      <m:t>+</m:t>
                    </m:r>
                    <m:r>
                      <a:rPr lang="en-US" altLang="zh-CN" sz="2000" b="0" i="1" smtClean="0">
                        <a:latin typeface="Cambria Math"/>
                      </a:rPr>
                      <m:t>𝑝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CN" altLang="en-US" sz="20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𝐌𝐞𝐕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zh-CN" altLang="en-US" sz="20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200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CN" altLang="en-US" sz="20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zh-CN" altLang="en-US" sz="2000" smtClean="0"/>
                  <a:t>   </a:t>
                </a:r>
                <a:endParaRPr lang="zh-CN" altLang="en-US" sz="2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051" y="1196975"/>
                <a:ext cx="447841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289414"/>
              </p:ext>
            </p:extLst>
          </p:nvPr>
        </p:nvGraphicFramePr>
        <p:xfrm>
          <a:off x="395536" y="1795292"/>
          <a:ext cx="4968549" cy="1950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9378"/>
                <a:gridCol w="946391"/>
                <a:gridCol w="946390"/>
                <a:gridCol w="946390"/>
              </a:tblGrid>
              <a:tr h="457145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Daya Bay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DYBII</a:t>
                      </a:r>
                      <a:endParaRPr lang="zh-CN" altLang="en-US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192">
                <a:tc>
                  <a:txBody>
                    <a:bodyPr/>
                    <a:lstStyle/>
                    <a:p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Near </a:t>
                      </a:r>
                      <a:endParaRPr lang="zh-CN" alt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Far 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Accidentals (B/S)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1.4%</a:t>
                      </a:r>
                      <a:endParaRPr lang="zh-CN" altLang="en-US" sz="18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4.0%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Fast neutrons (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B/S)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0.1%</a:t>
                      </a:r>
                      <a:endParaRPr lang="zh-CN" altLang="en-US" sz="18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0.06%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120%?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He/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Li (B/S)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0.4%</a:t>
                      </a:r>
                      <a:endParaRPr lang="zh-CN" altLang="en-US" sz="18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0.3%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600%?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67057" y="1988840"/>
            <a:ext cx="3354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Signal redcued </a:t>
            </a:r>
            <a:r>
              <a:rPr lang="en-US" altLang="zh-CN" smtClean="0"/>
              <a:t>by 2000 </a:t>
            </a:r>
            <a:r>
              <a:rPr lang="en-US" altLang="zh-CN" smtClean="0"/>
              <a:t>times </a:t>
            </a:r>
          </a:p>
          <a:p>
            <a:endParaRPr lang="en-US" altLang="zh-CN"/>
          </a:p>
          <a:p>
            <a:r>
              <a:rPr lang="en-US" altLang="zh-CN" smtClean="0"/>
              <a:t>Suppose at the same </a:t>
            </a:r>
            <a:r>
              <a:rPr lang="en-US" altLang="zh-CN" smtClean="0"/>
              <a:t>overburden of DYB far site: </a:t>
            </a:r>
            <a:br>
              <a:rPr lang="en-US" altLang="zh-CN" smtClean="0"/>
            </a:br>
            <a:r>
              <a:rPr lang="en-US" altLang="zh-CN" smtClean="0"/>
              <a:t>~ </a:t>
            </a:r>
            <a:r>
              <a:rPr lang="en-US" altLang="zh-CN" smtClean="0"/>
              <a:t>350 m </a:t>
            </a:r>
            <a:endParaRPr lang="zh-CN" altLang="en-US"/>
          </a:p>
        </p:txBody>
      </p:sp>
      <p:sp>
        <p:nvSpPr>
          <p:cNvPr id="12" name="内容占位符 1"/>
          <p:cNvSpPr txBox="1">
            <a:spLocks/>
          </p:cNvSpPr>
          <p:nvPr/>
        </p:nvSpPr>
        <p:spPr bwMode="auto">
          <a:xfrm>
            <a:off x="356985" y="3861048"/>
            <a:ext cx="83632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defRPr sz="2800" b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Font typeface="Wingdings" pitchFamily="2" charset="2"/>
              <a:buChar char="ð"/>
              <a:defRPr sz="2400" b="1"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295400" indent="-3810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en-US" altLang="zh-CN" sz="2400" smtClean="0"/>
              <a:t>Suppose </a:t>
            </a:r>
            <a:r>
              <a:rPr lang="en-US" altLang="zh-CN" sz="2400" smtClean="0">
                <a:solidFill>
                  <a:srgbClr val="FF0000"/>
                </a:solidFill>
              </a:rPr>
              <a:t>500 m overburden</a:t>
            </a:r>
            <a:r>
              <a:rPr lang="en-US" altLang="zh-CN" sz="2400" smtClean="0"/>
              <a:t> (1350 m.w.e.)</a:t>
            </a:r>
          </a:p>
          <a:p>
            <a:r>
              <a:rPr lang="en-US" altLang="zh-CN" sz="2400"/>
              <a:t>E</a:t>
            </a:r>
            <a:r>
              <a:rPr lang="en-US" altLang="zh-CN" sz="2400" baseline="-25000">
                <a:latin typeface="Symbol" pitchFamily="18" charset="2"/>
              </a:rPr>
              <a:t>m</a:t>
            </a:r>
            <a:r>
              <a:rPr lang="en-US" altLang="zh-CN" sz="2400"/>
              <a:t> ~ 200 GeV, R</a:t>
            </a:r>
            <a:r>
              <a:rPr lang="en-US" altLang="zh-CN" sz="2400" baseline="-25000">
                <a:latin typeface="Symbol" pitchFamily="18" charset="2"/>
              </a:rPr>
              <a:t>m</a:t>
            </a:r>
            <a:r>
              <a:rPr lang="en-US" altLang="zh-CN" sz="2400">
                <a:latin typeface="Symbol" pitchFamily="18" charset="2"/>
              </a:rPr>
              <a:t> </a:t>
            </a:r>
            <a:r>
              <a:rPr lang="en-US" altLang="zh-CN" sz="2400"/>
              <a:t>~ </a:t>
            </a:r>
            <a:r>
              <a:rPr lang="en-US" altLang="zh-CN" sz="2400" smtClean="0"/>
              <a:t>0.011 Hz/m</a:t>
            </a:r>
            <a:r>
              <a:rPr lang="en-US" altLang="zh-CN" sz="2400" baseline="30000" smtClean="0"/>
              <a:t>2</a:t>
            </a:r>
            <a:r>
              <a:rPr lang="en-US" altLang="zh-CN" sz="2400" smtClean="0"/>
              <a:t>, or 10 Hz </a:t>
            </a:r>
            <a:r>
              <a:rPr lang="en-US" altLang="zh-CN" sz="2400" smtClean="0"/>
              <a:t>total</a:t>
            </a:r>
          </a:p>
          <a:p>
            <a:r>
              <a:rPr lang="en-US" altLang="zh-CN" sz="2400" smtClean="0"/>
              <a:t>Fast neutron bkg:</a:t>
            </a:r>
            <a:endParaRPr lang="en-US" altLang="zh-CN" sz="240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8843"/>
              </p:ext>
            </p:extLst>
          </p:nvPr>
        </p:nvGraphicFramePr>
        <p:xfrm>
          <a:off x="418798" y="5229200"/>
          <a:ext cx="583264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930"/>
                <a:gridCol w="1728192"/>
                <a:gridCol w="2399526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Daya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en-US" altLang="zh-CN" smtClean="0"/>
                        <a:t>Bay </a:t>
                      </a:r>
                      <a:r>
                        <a:rPr lang="en-US" altLang="zh-CN" smtClean="0"/>
                        <a:t>near</a:t>
                      </a:r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Daya</a:t>
                      </a:r>
                      <a:r>
                        <a:rPr lang="en-US" altLang="zh-CN" baseline="0" dirty="0" smtClean="0"/>
                        <a:t> Bay I</a:t>
                      </a:r>
                      <a:r>
                        <a:rPr lang="en-US" altLang="zh-CN" dirty="0" smtClean="0"/>
                        <a:t>I</a:t>
                      </a:r>
                      <a:endParaRPr lang="zh-CN" altLang="en-US" dirty="0"/>
                    </a:p>
                  </a:txBody>
                  <a:tcPr marL="91430" marR="9143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</a:t>
                      </a:r>
                      <a:r>
                        <a:rPr lang="en-US" altLang="zh-CN" baseline="-250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 (Hz)</a:t>
                      </a:r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21</a:t>
                      </a:r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marL="91430" marR="9143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Fast </a:t>
                      </a:r>
                      <a:r>
                        <a:rPr lang="en-US" altLang="zh-CN" smtClean="0"/>
                        <a:t>neutron </a:t>
                      </a:r>
                      <a:r>
                        <a:rPr lang="en-US" altLang="zh-CN" smtClean="0"/>
                        <a:t>bkg</a:t>
                      </a:r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0.84 /day</a:t>
                      </a:r>
                      <a:endParaRPr lang="zh-CN" altLang="en-US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0.4 /day</a:t>
                      </a:r>
                    </a:p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B/S = 1%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7248" y="5385990"/>
            <a:ext cx="267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Suppose similar water shielding and similar </a:t>
            </a:r>
            <a:r>
              <a:rPr lang="en-US" altLang="zh-CN" smtClean="0">
                <a:sym typeface="Symbol"/>
              </a:rPr>
              <a:t>muon efficiency as DYB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460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en-US" altLang="zh-CN" sz="2400" smtClean="0"/>
              <a:t>Singles (back-on-the-envelope estimation)</a:t>
            </a:r>
            <a:endParaRPr lang="zh-CN" altLang="en-US" sz="2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Accidental Backgrounds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0455" y="4091582"/>
            <a:ext cx="3973513" cy="2511425"/>
            <a:chOff x="250825" y="3725863"/>
            <a:chExt cx="3973513" cy="251142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725863"/>
              <a:ext cx="3973513" cy="251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97025" y="3870325"/>
              <a:ext cx="253787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Singles spectrum at DYB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矩形 7"/>
            <p:cNvSpPr>
              <a:spLocks noChangeArrowheads="1"/>
            </p:cNvSpPr>
            <p:nvPr/>
          </p:nvSpPr>
          <p:spPr bwMode="auto">
            <a:xfrm>
              <a:off x="1057275" y="3941763"/>
              <a:ext cx="252413" cy="2016125"/>
            </a:xfrm>
            <a:prstGeom prst="rect">
              <a:avLst/>
            </a:prstGeom>
            <a:solidFill>
              <a:srgbClr val="FF00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57796"/>
              </p:ext>
            </p:extLst>
          </p:nvPr>
        </p:nvGraphicFramePr>
        <p:xfrm>
          <a:off x="2183358" y="4716313"/>
          <a:ext cx="1846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Formula" r:id="rId4" imgW="932180" imgH="177800" progId="Equation.Ribbit">
                  <p:embed/>
                </p:oleObj>
              </mc:Choice>
              <mc:Fallback>
                <p:oleObj name="Formula" r:id="rId4" imgW="932180" imgH="1778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358" y="4716313"/>
                        <a:ext cx="18462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40794"/>
              </p:ext>
            </p:extLst>
          </p:nvPr>
        </p:nvGraphicFramePr>
        <p:xfrm>
          <a:off x="627751" y="1268760"/>
          <a:ext cx="8141399" cy="146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151"/>
                <a:gridCol w="1284190"/>
                <a:gridCol w="4759058"/>
              </a:tblGrid>
              <a:tr h="325962"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PMT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Radioactivity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~5 Hz </a:t>
                      </a:r>
                      <a:endParaRPr lang="en-US" altLang="zh-C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DYB PMT radioactivity</a:t>
                      </a:r>
                      <a:r>
                        <a:rPr lang="en-US" altLang="zh-CN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w/</a:t>
                      </a:r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m shielding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</a:tr>
              <a:tr h="325962"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LS Radioactivity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~ 0.5 </a:t>
                      </a: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1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  <a:r>
                        <a:rPr lang="en-US" altLang="zh-CN" sz="1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g/g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for K-40, U, and Th</a:t>
                      </a:r>
                      <a:endParaRPr lang="zh-CN" altLang="en-US" sz="18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</a:tr>
              <a:tr h="325962">
                <a:tc>
                  <a:txBody>
                    <a:bodyPr/>
                    <a:lstStyle/>
                    <a:p>
                      <a:r>
                        <a:rPr lang="en-US" altLang="zh-CN" sz="1800" b="1" err="1" smtClean="0">
                          <a:latin typeface="Times New Roman" pitchFamily="18" charset="0"/>
                          <a:cs typeface="Times New Roman" pitchFamily="18" charset="0"/>
                        </a:rPr>
                        <a:t>Cosmogenic</a:t>
                      </a: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~700/day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scaling from DYB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</a:tr>
              <a:tr h="325962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Spallation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neutron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~20/day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4 Hz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n 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yield, </a:t>
                      </a:r>
                      <a:r>
                        <a:rPr lang="en-US" altLang="zh-CN" sz="1800" b="1" baseline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w/ </a:t>
                      </a: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2ms </a:t>
                      </a:r>
                      <a:r>
                        <a:rPr lang="en-US" altLang="zh-CN" sz="1800" b="1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muon</a:t>
                      </a:r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veto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4" marB="45714"/>
                </a:tc>
              </a:tr>
            </a:tbl>
          </a:graphicData>
        </a:graphic>
      </p:graphicFrame>
      <p:sp>
        <p:nvSpPr>
          <p:cNvPr id="10" name="椭圆 9"/>
          <p:cNvSpPr/>
          <p:nvPr/>
        </p:nvSpPr>
        <p:spPr bwMode="auto">
          <a:xfrm>
            <a:off x="2555776" y="1196752"/>
            <a:ext cx="1368152" cy="8640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60723"/>
              </p:ext>
            </p:extLst>
          </p:nvPr>
        </p:nvGraphicFramePr>
        <p:xfrm>
          <a:off x="596380" y="2996952"/>
          <a:ext cx="2527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Formula" r:id="rId6" imgW="1275080" imgH="196850" progId="Equation.Ribbit">
                  <p:embed/>
                </p:oleObj>
              </mc:Choice>
              <mc:Fallback>
                <p:oleObj name="Formula" r:id="rId6" imgW="1275080" imgH="19685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80" y="2996952"/>
                        <a:ext cx="25273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19872" y="298944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smtClean="0">
                <a:solidFill>
                  <a:srgbClr val="0000CC"/>
                </a:solidFill>
              </a:rPr>
              <a:t>280</a:t>
            </a:r>
            <a:r>
              <a:rPr lang="en-US" altLang="zh-CN" sz="2400" b="1" u="sng" smtClean="0">
                <a:solidFill>
                  <a:srgbClr val="0000CC"/>
                </a:solidFill>
              </a:rPr>
              <a:t>/day</a:t>
            </a:r>
            <a:r>
              <a:rPr lang="en-US" altLang="zh-CN" sz="2400" b="1" u="sng" smtClean="0">
                <a:solidFill>
                  <a:srgbClr val="0000CC"/>
                </a:solidFill>
              </a:rPr>
              <a:t>!</a:t>
            </a:r>
            <a:endParaRPr lang="zh-CN" altLang="en-US" sz="2400" b="1" u="sng">
              <a:solidFill>
                <a:srgbClr val="0000CC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76" y="4117775"/>
            <a:ext cx="34194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内容占位符 1"/>
          <p:cNvSpPr txBox="1">
            <a:spLocks/>
          </p:cNvSpPr>
          <p:nvPr/>
        </p:nvSpPr>
        <p:spPr bwMode="auto">
          <a:xfrm>
            <a:off x="539552" y="3498795"/>
            <a:ext cx="82296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defRPr sz="2800" b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Font typeface="Wingdings" pitchFamily="2" charset="2"/>
              <a:buChar char="ð"/>
              <a:defRPr sz="2400" b="1"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295400" indent="-3810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en-US" altLang="zh-CN" sz="2400" smtClean="0"/>
              <a:t>Toy MC: </a:t>
            </a:r>
            <a:r>
              <a:rPr lang="en-US" altLang="zh-CN" sz="2400" smtClean="0">
                <a:solidFill>
                  <a:srgbClr val="FF0000"/>
                </a:solidFill>
              </a:rPr>
              <a:t>Distance &lt; 2m</a:t>
            </a:r>
            <a:r>
              <a:rPr lang="en-US" altLang="zh-CN" sz="2400" smtClean="0"/>
              <a:t>, suppress to 1/300,  </a:t>
            </a:r>
            <a:r>
              <a:rPr lang="en-US" altLang="zh-CN" sz="2400" smtClean="0">
                <a:solidFill>
                  <a:srgbClr val="FF0000"/>
                </a:solidFill>
              </a:rPr>
              <a:t>R</a:t>
            </a:r>
            <a:r>
              <a:rPr lang="en-US" altLang="zh-CN" sz="2400" baseline="-25000" smtClean="0">
                <a:solidFill>
                  <a:srgbClr val="FF0000"/>
                </a:solidFill>
              </a:rPr>
              <a:t>acc</a:t>
            </a:r>
            <a:r>
              <a:rPr lang="en-US" altLang="zh-CN" sz="2400" smtClean="0">
                <a:solidFill>
                  <a:srgbClr val="FF0000"/>
                </a:solidFill>
              </a:rPr>
              <a:t>~ </a:t>
            </a:r>
            <a:r>
              <a:rPr lang="en-US" altLang="zh-CN" sz="2400" smtClean="0">
                <a:solidFill>
                  <a:srgbClr val="FF0000"/>
                </a:solidFill>
              </a:rPr>
              <a:t>1/day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26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4369594"/>
            <a:ext cx="33480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8521"/>
          </a:xfrm>
        </p:spPr>
        <p:txBody>
          <a:bodyPr/>
          <a:lstStyle/>
          <a:p>
            <a:r>
              <a:rPr lang="en-US" altLang="zh-CN" baseline="30000" smtClean="0"/>
              <a:t>9</a:t>
            </a:r>
            <a:r>
              <a:rPr lang="en-US" altLang="zh-CN" smtClean="0"/>
              <a:t>Li/</a:t>
            </a:r>
            <a:r>
              <a:rPr lang="en-US" altLang="zh-CN" baseline="30000" smtClean="0"/>
              <a:t>8</a:t>
            </a:r>
            <a:r>
              <a:rPr lang="en-US" altLang="zh-CN" smtClean="0"/>
              <a:t>He background</a:t>
            </a:r>
            <a:endParaRPr lang="zh-CN" alt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30303"/>
              </p:ext>
            </p:extLst>
          </p:nvPr>
        </p:nvGraphicFramePr>
        <p:xfrm>
          <a:off x="971600" y="1306041"/>
          <a:ext cx="35655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Formula" r:id="rId4" imgW="1798560" imgH="212400" progId="Equation.Ribbit">
                  <p:embed/>
                </p:oleObj>
              </mc:Choice>
              <mc:Fallback>
                <p:oleObj name="Formula" r:id="rId4" imgW="1798560" imgH="2124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06041"/>
                        <a:ext cx="35655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8062"/>
              </p:ext>
            </p:extLst>
          </p:nvPr>
        </p:nvGraphicFramePr>
        <p:xfrm>
          <a:off x="395287" y="1871840"/>
          <a:ext cx="5113338" cy="240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417"/>
                <a:gridCol w="2160240"/>
                <a:gridCol w="1440681"/>
              </a:tblGrid>
              <a:tr h="365808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Bay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Bay II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1800" b="1" kern="1200" baseline="-250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altLang="zh-CN" sz="1800" b="1" kern="1200" baseline="-250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(m)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~1.3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~ 23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altLang="zh-CN" sz="1800" b="1" kern="1200" baseline="-250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(Hz)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(both in </a:t>
                      </a:r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GdLS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and LS)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  <a:tr h="579196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(50%*5% + 50%*85%)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= 45%</a:t>
                      </a:r>
                      <a:r>
                        <a:rPr lang="en-US" altLang="zh-C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n-</a:t>
                      </a:r>
                      <a:r>
                        <a:rPr lang="en-US" altLang="zh-C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Gd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~100% n-H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altLang="zh-CN" sz="18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Li </a:t>
                      </a:r>
                      <a:r>
                        <a:rPr lang="en-US" altLang="zh-CN" sz="180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r>
                        <a:rPr lang="en-US" altLang="zh-CN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rate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6.5/day</a:t>
                      </a:r>
                      <a:endParaRPr lang="en-US" altLang="zh-CN" sz="1800" b="1" dirty="0" smtClean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308/day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26" marB="45726"/>
                </a:tc>
              </a:tr>
            </a:tbl>
          </a:graphicData>
        </a:graphic>
      </p:graphicFrame>
      <p:grpSp>
        <p:nvGrpSpPr>
          <p:cNvPr id="2086" name="组合 6"/>
          <p:cNvGrpSpPr>
            <a:grpSpLocks/>
          </p:cNvGrpSpPr>
          <p:nvPr/>
        </p:nvGrpSpPr>
        <p:grpSpPr bwMode="auto">
          <a:xfrm>
            <a:off x="6011863" y="404813"/>
            <a:ext cx="2808287" cy="2736850"/>
            <a:chOff x="5220072" y="308967"/>
            <a:chExt cx="3846284" cy="3984129"/>
          </a:xfrm>
        </p:grpSpPr>
        <p:pic>
          <p:nvPicPr>
            <p:cNvPr id="209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" t="16936" r="3865" b="22606"/>
            <a:stretch>
              <a:fillRect/>
            </a:stretch>
          </p:blipFill>
          <p:spPr bwMode="auto">
            <a:xfrm>
              <a:off x="5220072" y="813023"/>
              <a:ext cx="3717091" cy="34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/>
            <p:cNvCxnSpPr/>
            <p:nvPr/>
          </p:nvCxnSpPr>
          <p:spPr>
            <a:xfrm flipH="1">
              <a:off x="5435324" y="764229"/>
              <a:ext cx="2737407" cy="31683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6" name="TextBox 9"/>
            <p:cNvSpPr txBox="1">
              <a:spLocks noChangeArrowheads="1"/>
            </p:cNvSpPr>
            <p:nvPr/>
          </p:nvSpPr>
          <p:spPr bwMode="auto">
            <a:xfrm>
              <a:off x="7740352" y="308967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Muon track</a:t>
              </a:r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23528" y="4678104"/>
            <a:ext cx="5329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d2m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&lt;5m</a:t>
            </a:r>
            <a:r>
              <a:rPr lang="en-US" altLang="zh-CN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2s veto, the </a:t>
            </a:r>
            <a:r>
              <a:rPr lang="en-US" altLang="zh-CN" sz="20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Li/</a:t>
            </a:r>
            <a:r>
              <a:rPr lang="en-US" altLang="zh-CN" sz="20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is expected to be &lt;0.5%. The dead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fraction: </a:t>
            </a:r>
          </a:p>
          <a:p>
            <a:pPr>
              <a:defRPr/>
            </a:pPr>
            <a:endParaRPr lang="en-US" altLang="zh-CN" sz="2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B/S for </a:t>
            </a:r>
            <a:r>
              <a:rPr lang="en-US" altLang="zh-CN" sz="20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Li/</a:t>
            </a:r>
            <a:r>
              <a:rPr lang="en-US" altLang="zh-CN" sz="20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0.8/40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2%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48707"/>
              </p:ext>
            </p:extLst>
          </p:nvPr>
        </p:nvGraphicFramePr>
        <p:xfrm>
          <a:off x="2089200" y="764704"/>
          <a:ext cx="14716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Formula" r:id="rId7" imgW="743040" imgH="212400" progId="Equation.Ribbit">
                  <p:embed/>
                </p:oleObj>
              </mc:Choice>
              <mc:Fallback>
                <p:oleObj name="Formula" r:id="rId7" imgW="743040" imgH="2124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200" y="764704"/>
                        <a:ext cx="14716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923435" y="3476961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ea typeface="宋体" charset="-122"/>
              </a:rPr>
              <a:t>If </a:t>
            </a:r>
            <a:r>
              <a:rPr lang="en-US" altLang="zh-CN" sz="1600" b="1" dirty="0">
                <a:latin typeface="+mj-lt"/>
                <a:ea typeface="宋体" charset="-122"/>
              </a:rPr>
              <a:t>cut R</a:t>
            </a:r>
            <a:r>
              <a:rPr lang="en-US" altLang="zh-CN" sz="1600" b="1" baseline="-25000" dirty="0">
                <a:latin typeface="+mj-lt"/>
                <a:ea typeface="宋体" charset="-122"/>
              </a:rPr>
              <a:t>d2m </a:t>
            </a:r>
            <a:r>
              <a:rPr lang="en-US" altLang="zh-CN" sz="1600" b="1" dirty="0">
                <a:latin typeface="+mj-lt"/>
                <a:ea typeface="宋体" charset="-122"/>
              </a:rPr>
              <a:t>&lt; 3m and 2s veto for non-shower </a:t>
            </a:r>
            <a:r>
              <a:rPr lang="en-US" altLang="zh-CN" sz="1600" b="1" dirty="0" err="1">
                <a:latin typeface="+mj-lt"/>
                <a:ea typeface="宋体" charset="-122"/>
              </a:rPr>
              <a:t>muon</a:t>
            </a:r>
            <a:r>
              <a:rPr lang="en-US" altLang="zh-CN" sz="1600" b="1" dirty="0">
                <a:latin typeface="+mj-lt"/>
                <a:ea typeface="宋体" charset="-122"/>
              </a:rPr>
              <a:t>,  4.2% </a:t>
            </a:r>
            <a:r>
              <a:rPr lang="en-US" altLang="zh-CN" sz="1600" b="1" baseline="30000" dirty="0">
                <a:latin typeface="+mj-lt"/>
                <a:ea typeface="宋体" charset="-122"/>
              </a:rPr>
              <a:t>9</a:t>
            </a:r>
            <a:r>
              <a:rPr lang="en-US" altLang="zh-CN" sz="1600" b="1" dirty="0">
                <a:latin typeface="+mj-lt"/>
                <a:ea typeface="宋体" charset="-122"/>
              </a:rPr>
              <a:t>Li/</a:t>
            </a:r>
            <a:r>
              <a:rPr lang="en-US" altLang="zh-CN" sz="1600" b="1" baseline="30000" dirty="0">
                <a:latin typeface="+mj-lt"/>
                <a:ea typeface="宋体" charset="-122"/>
              </a:rPr>
              <a:t>8</a:t>
            </a:r>
            <a:r>
              <a:rPr lang="en-US" altLang="zh-CN" sz="1600" b="1" dirty="0">
                <a:latin typeface="+mj-lt"/>
                <a:ea typeface="宋体" charset="-122"/>
              </a:rPr>
              <a:t>He events survive(from </a:t>
            </a:r>
            <a:r>
              <a:rPr lang="en-US" altLang="zh-CN" sz="1600" b="1" dirty="0" err="1">
                <a:latin typeface="+mj-lt"/>
                <a:ea typeface="宋体" charset="-122"/>
              </a:rPr>
              <a:t>KamLAND</a:t>
            </a:r>
            <a:r>
              <a:rPr lang="en-US" altLang="zh-CN" sz="1600" b="1" dirty="0">
                <a:latin typeface="+mj-lt"/>
                <a:ea typeface="宋体" charset="-122"/>
              </a:rPr>
              <a:t>). 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84166"/>
              </p:ext>
            </p:extLst>
          </p:nvPr>
        </p:nvGraphicFramePr>
        <p:xfrm>
          <a:off x="1232910" y="5476081"/>
          <a:ext cx="3144376" cy="3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Formula" r:id="rId9" imgW="1895040" imgH="194400" progId="Equation.Ribbit">
                  <p:embed/>
                </p:oleObj>
              </mc:Choice>
              <mc:Fallback>
                <p:oleObj name="Formula" r:id="rId9" imgW="1895040" imgH="1944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910" y="5476081"/>
                        <a:ext cx="3144376" cy="3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TextBox 20"/>
          <p:cNvSpPr txBox="1">
            <a:spLocks noChangeArrowheads="1"/>
          </p:cNvSpPr>
          <p:nvPr/>
        </p:nvSpPr>
        <p:spPr bwMode="auto">
          <a:xfrm>
            <a:off x="7389148" y="5921802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KamLAND</a:t>
            </a: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39552" y="3489326"/>
            <a:ext cx="1403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0000"/>
                </a:solidFill>
                <a:latin typeface="+mj-lt"/>
                <a:ea typeface="宋体" charset="-122"/>
              </a:rPr>
              <a:t>Neutron generated in LS and spill in</a:t>
            </a:r>
            <a:endParaRPr lang="zh-CN" altLang="en-US" sz="1200" dirty="0">
              <a:solidFill>
                <a:srgbClr val="FF0000"/>
              </a:solidFill>
              <a:latin typeface="+mj-lt"/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8356" y="4606707"/>
            <a:ext cx="172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/>
              <a:t>vertex profile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761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936104"/>
          </a:xfrm>
        </p:spPr>
        <p:txBody>
          <a:bodyPr/>
          <a:lstStyle/>
          <a:p>
            <a:r>
              <a:rPr lang="en-US" altLang="zh-CN" sz="2400" smtClean="0"/>
              <a:t>Based on a very rough back-on-the-envelope calculation,</a:t>
            </a:r>
            <a:br>
              <a:rPr lang="en-US" altLang="zh-CN" sz="2400" smtClean="0"/>
            </a:br>
            <a:r>
              <a:rPr lang="en-US" altLang="zh-CN" sz="2400" smtClean="0"/>
              <a:t>500 m (1350 m.w.e.) is the minimum overburden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Background Summary</a:t>
            </a:r>
            <a:endParaRPr lang="zh-CN" altLang="en-US"/>
          </a:p>
        </p:txBody>
      </p:sp>
      <p:graphicFrame>
        <p:nvGraphicFramePr>
          <p:cNvPr id="4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46399"/>
              </p:ext>
            </p:extLst>
          </p:nvPr>
        </p:nvGraphicFramePr>
        <p:xfrm>
          <a:off x="1331640" y="1772816"/>
          <a:ext cx="6552727" cy="17068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5161"/>
                <a:gridCol w="1419254"/>
                <a:gridCol w="2808312"/>
              </a:tblGrid>
              <a:tr h="457145"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DYBII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Accidentals (B/S)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Accurate subtraction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</a:tr>
              <a:tr h="36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solidFill>
                            <a:schemeClr val="tx1"/>
                          </a:solidFill>
                        </a:rPr>
                        <a:t>Fast neutrons (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B/S)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1%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Roughly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flat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en-US" altLang="zh-CN" sz="2000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He/</a:t>
                      </a:r>
                      <a:r>
                        <a:rPr lang="en-US" altLang="zh-CN" sz="20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Li (B/S)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Known spectrum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5" name="内容占位符 1"/>
          <p:cNvSpPr txBox="1">
            <a:spLocks/>
          </p:cNvSpPr>
          <p:nvPr/>
        </p:nvSpPr>
        <p:spPr bwMode="auto">
          <a:xfrm>
            <a:off x="619944" y="4077072"/>
            <a:ext cx="8229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defRPr sz="2800" b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Font typeface="Wingdings" pitchFamily="2" charset="2"/>
              <a:buChar char="ð"/>
              <a:defRPr sz="2400" b="1"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295400" indent="-3810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en-US" altLang="zh-CN" sz="2400" smtClean="0"/>
              <a:t>Used </a:t>
            </a:r>
            <a:r>
              <a:rPr lang="en-US" altLang="zh-CN" sz="2400" smtClean="0"/>
              <a:t>track and </a:t>
            </a:r>
            <a:r>
              <a:rPr lang="en-US" altLang="zh-CN" sz="2400" smtClean="0"/>
              <a:t>distance between vertices.</a:t>
            </a:r>
          </a:p>
          <a:p>
            <a:r>
              <a:rPr lang="en-US" altLang="zh-CN" sz="2400" smtClean="0"/>
              <a:t>Since we are looking at the small oscillations, slow varying in energy spectrum backgrounds are not serious.</a:t>
            </a:r>
          </a:p>
        </p:txBody>
      </p:sp>
    </p:spTree>
    <p:extLst>
      <p:ext uri="{BB962C8B-B14F-4D97-AF65-F5344CB8AC3E}">
        <p14:creationId xmlns:p14="http://schemas.microsoft.com/office/powerpoint/2010/main" val="24903528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620688"/>
            <a:ext cx="4545010" cy="5951848"/>
          </a:xfrm>
        </p:spPr>
        <p:txBody>
          <a:bodyPr/>
          <a:lstStyle/>
          <a:p>
            <a:r>
              <a:rPr lang="en-US" altLang="zh-CN" sz="2000" smtClean="0"/>
              <a:t>15000 PMTs</a:t>
            </a:r>
          </a:p>
          <a:p>
            <a:r>
              <a:rPr lang="en-US" altLang="zh-CN" sz="2000" smtClean="0"/>
              <a:t>~ 40 </a:t>
            </a:r>
            <a:r>
              <a:rPr lang="en-US" altLang="zh-CN" sz="2000" smtClean="0"/>
              <a:t>m distance -&gt;  200 ns </a:t>
            </a:r>
          </a:p>
          <a:p>
            <a:r>
              <a:rPr lang="en-US" altLang="zh-CN" sz="2000" smtClean="0"/>
              <a:t>1200 p.e./MeV</a:t>
            </a:r>
          </a:p>
          <a:p>
            <a:endParaRPr lang="en-US" altLang="zh-CN" sz="2000"/>
          </a:p>
          <a:p>
            <a:r>
              <a:rPr lang="en-US" altLang="zh-CN" sz="2000" smtClean="0">
                <a:solidFill>
                  <a:schemeClr val="accent2"/>
                </a:solidFill>
              </a:rPr>
              <a:t>The worst </a:t>
            </a:r>
            <a:r>
              <a:rPr lang="en-US" altLang="zh-CN" sz="2000" smtClean="0">
                <a:solidFill>
                  <a:schemeClr val="accent2"/>
                </a:solidFill>
              </a:rPr>
              <a:t>case threshold </a:t>
            </a:r>
            <a:r>
              <a:rPr lang="en-US" altLang="zh-CN" sz="2000">
                <a:solidFill>
                  <a:schemeClr val="accent2"/>
                </a:solidFill>
              </a:rPr>
              <a:t>~ 0.3 MeV</a:t>
            </a:r>
            <a:r>
              <a:rPr lang="en-US" altLang="zh-CN" sz="2000" smtClean="0">
                <a:solidFill>
                  <a:schemeClr val="accent2"/>
                </a:solidFill>
              </a:rPr>
              <a:t> </a:t>
            </a:r>
            <a:r>
              <a:rPr lang="en-US" altLang="zh-CN" sz="2000" smtClean="0"/>
              <a:t>in the right plots (50 kHz/PMT, 300 ns windows) </a:t>
            </a:r>
          </a:p>
          <a:p>
            <a:r>
              <a:rPr lang="en-US" altLang="zh-CN" sz="2000" smtClean="0"/>
              <a:t>Lower temperature to 4 degree:</a:t>
            </a:r>
            <a:br>
              <a:rPr lang="en-US" altLang="zh-CN" sz="2000" smtClean="0"/>
            </a:br>
            <a:r>
              <a:rPr lang="en-US" altLang="zh-CN" sz="2000" smtClean="0"/>
              <a:t>~ 4 reduction in PMT dark rate,</a:t>
            </a:r>
            <a:br>
              <a:rPr lang="en-US" altLang="zh-CN" sz="2000" smtClean="0"/>
            </a:br>
            <a:r>
              <a:rPr lang="en-US" altLang="zh-CN" sz="2000" smtClean="0"/>
              <a:t>threshold: 0.3 MeV -</a:t>
            </a:r>
            <a:r>
              <a:rPr lang="en-US" altLang="zh-CN" sz="2000" smtClean="0">
                <a:solidFill>
                  <a:schemeClr val="accent2"/>
                </a:solidFill>
              </a:rPr>
              <a:t>-&gt; 0.1 MeV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PMT Dark Rate Coincidence</a:t>
            </a:r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87" y="3717032"/>
            <a:ext cx="4320000" cy="26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0" y="620688"/>
            <a:ext cx="4320000" cy="27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2204864"/>
            <a:ext cx="10801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FF0000"/>
                </a:solidFill>
                <a:latin typeface="+mj-lt"/>
                <a:ea typeface="宋体" charset="-122"/>
              </a:rPr>
              <a:t>300ns windows</a:t>
            </a:r>
            <a:endParaRPr lang="zh-CN" altLang="en-US" b="1" dirty="0">
              <a:solidFill>
                <a:srgbClr val="FF0000"/>
              </a:solidFill>
              <a:latin typeface="+mj-lt"/>
              <a:ea typeface="宋体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8636" y="5056185"/>
            <a:ext cx="10801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b="1" smtClean="0">
                <a:solidFill>
                  <a:srgbClr val="FF0000"/>
                </a:solidFill>
                <a:latin typeface="+mj-lt"/>
                <a:ea typeface="宋体" charset="-122"/>
              </a:rPr>
              <a:t>00ns windows</a:t>
            </a:r>
            <a:endParaRPr lang="zh-CN" altLang="en-US" b="1" dirty="0">
              <a:solidFill>
                <a:srgbClr val="FF0000"/>
              </a:solidFill>
              <a:latin typeface="+mj-lt"/>
              <a:ea typeface="宋体" charset="-122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7675"/>
            <a:ext cx="35337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569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592052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14543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large </a:t>
            </a:r>
            <a:r>
              <a:rPr lang="en-US" altLang="zh-CN" dirty="0" smtClean="0">
                <a:latin typeface="Symbol" pitchFamily="18" charset="2"/>
              </a:rPr>
              <a:t>q</a:t>
            </a:r>
            <a:r>
              <a:rPr lang="en-US" altLang="zh-CN" baseline="-25000" dirty="0" smtClean="0"/>
              <a:t>13 </a:t>
            </a:r>
            <a:r>
              <a:rPr lang="en-US" altLang="zh-CN" dirty="0" smtClean="0"/>
              <a:t> discovery accelerates the experiments on mass hierarchy and CP phase.</a:t>
            </a:r>
          </a:p>
          <a:p>
            <a:r>
              <a:rPr lang="en-US" altLang="zh-CN" dirty="0" smtClean="0"/>
              <a:t>Daya Bay II proposed in 2008-2009, now boosted by the large </a:t>
            </a:r>
            <a:r>
              <a:rPr lang="en-US" altLang="zh-CN" dirty="0" smtClean="0">
                <a:latin typeface="Symbol" pitchFamily="18" charset="2"/>
              </a:rPr>
              <a:t>q</a:t>
            </a:r>
            <a:r>
              <a:rPr lang="en-US" altLang="zh-CN" baseline="-25000" dirty="0" smtClean="0"/>
              <a:t>13</a:t>
            </a:r>
          </a:p>
          <a:p>
            <a:pPr lvl="1"/>
            <a:r>
              <a:rPr lang="en-US" altLang="zh-CN" dirty="0" smtClean="0"/>
              <a:t>Science case is strong with significant </a:t>
            </a:r>
            <a:r>
              <a:rPr lang="en-US" altLang="zh-CN" smtClean="0"/>
              <a:t>technical challenges</a:t>
            </a:r>
          </a:p>
          <a:p>
            <a:pPr lvl="1"/>
            <a:r>
              <a:rPr lang="en-US" altLang="zh-CN" smtClean="0"/>
              <a:t>Very rich physics.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Funding </a:t>
            </a:r>
            <a:r>
              <a:rPr lang="en-US" altLang="zh-CN" smtClean="0"/>
              <a:t>are promising.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Possible time schedule: </a:t>
            </a:r>
          </a:p>
          <a:p>
            <a:pPr lvl="2"/>
            <a:r>
              <a:rPr lang="en-US" altLang="zh-CN" sz="2400" dirty="0" smtClean="0"/>
              <a:t>Proposal to government: 2015</a:t>
            </a:r>
          </a:p>
          <a:p>
            <a:pPr lvl="2"/>
            <a:r>
              <a:rPr lang="en-US" altLang="zh-CN" sz="2400" dirty="0" smtClean="0"/>
              <a:t>Construction: 2016-2020</a:t>
            </a:r>
          </a:p>
          <a:p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1538" y="6215082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Thanks many colleagues </a:t>
            </a:r>
            <a:r>
              <a:rPr lang="en-US" altLang="zh-CN" dirty="0" smtClean="0"/>
              <a:t>for providing slides and materials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0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0977"/>
            <a:ext cx="9144000" cy="445696"/>
          </a:xfrm>
        </p:spPr>
        <p:txBody>
          <a:bodyPr/>
          <a:lstStyle/>
          <a:p>
            <a:r>
              <a:rPr lang="en-US" altLang="zh-CN" smtClean="0"/>
              <a:t>A Slide at NuTel 2009, Venice</a:t>
            </a:r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332" y="885458"/>
            <a:ext cx="6519294" cy="49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 w="114300" h="114300" prst="angle"/>
            <a:bevelB w="114300" h="1143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云形标注 32"/>
          <p:cNvSpPr/>
          <p:nvPr/>
        </p:nvSpPr>
        <p:spPr bwMode="auto">
          <a:xfrm>
            <a:off x="129078" y="656256"/>
            <a:ext cx="2210674" cy="1106316"/>
          </a:xfrm>
          <a:prstGeom prst="cloudCallout">
            <a:avLst>
              <a:gd name="adj1" fmla="val 34194"/>
              <a:gd name="adj2" fmla="val 77754"/>
            </a:avLst>
          </a:prstGeom>
          <a:solidFill>
            <a:schemeClr val="bg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b="1">
                <a:solidFill>
                  <a:srgbClr val="CC0099"/>
                </a:solidFill>
              </a:rPr>
              <a:t>We may not afford larger detector</a:t>
            </a:r>
            <a:endParaRPr lang="zh-CN" altLang="en-US" sz="1600" b="1">
              <a:solidFill>
                <a:srgbClr val="CC0099"/>
              </a:solidFill>
            </a:endParaRPr>
          </a:p>
        </p:txBody>
      </p:sp>
      <p:sp>
        <p:nvSpPr>
          <p:cNvPr id="40" name="云形标注 39"/>
          <p:cNvSpPr/>
          <p:nvPr/>
        </p:nvSpPr>
        <p:spPr bwMode="auto">
          <a:xfrm>
            <a:off x="6660232" y="1700808"/>
            <a:ext cx="2483768" cy="1439366"/>
          </a:xfrm>
          <a:prstGeom prst="cloudCallout">
            <a:avLst>
              <a:gd name="adj1" fmla="val -47479"/>
              <a:gd name="adj2" fmla="val 83733"/>
            </a:avLst>
          </a:prstGeom>
          <a:solidFill>
            <a:schemeClr val="bg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b="1">
                <a:solidFill>
                  <a:srgbClr val="CC0099"/>
                </a:solidFill>
              </a:rPr>
              <a:t>If we are lucky, sin</a:t>
            </a:r>
            <a:r>
              <a:rPr lang="en-US" altLang="zh-CN" sz="1600" b="1" baseline="30000">
                <a:solidFill>
                  <a:srgbClr val="CC0099"/>
                </a:solidFill>
              </a:rPr>
              <a:t>2</a:t>
            </a:r>
            <a:r>
              <a:rPr lang="en-US" altLang="zh-CN" sz="1600" b="1">
                <a:solidFill>
                  <a:srgbClr val="CC0099"/>
                </a:solidFill>
              </a:rPr>
              <a:t>2</a:t>
            </a:r>
            <a:r>
              <a:rPr lang="en-US" altLang="zh-CN" sz="1600" b="1">
                <a:solidFill>
                  <a:srgbClr val="CC0099"/>
                </a:solidFill>
                <a:sym typeface="Symbol"/>
              </a:rPr>
              <a:t></a:t>
            </a:r>
            <a:r>
              <a:rPr lang="en-US" altLang="zh-CN" sz="1600" b="1" baseline="-25000">
                <a:solidFill>
                  <a:srgbClr val="CC0099"/>
                </a:solidFill>
                <a:sym typeface="Symbol"/>
              </a:rPr>
              <a:t>13</a:t>
            </a:r>
            <a:r>
              <a:rPr lang="en-US" altLang="zh-CN" sz="1600" b="1">
                <a:solidFill>
                  <a:srgbClr val="CC0099"/>
                </a:solidFill>
                <a:sym typeface="Symbol"/>
              </a:rPr>
              <a:t> may be as large as 0.05</a:t>
            </a:r>
            <a:endParaRPr lang="zh-CN" altLang="en-US" sz="1600" b="1">
              <a:solidFill>
                <a:srgbClr val="CC0099"/>
              </a:solidFill>
            </a:endParaRPr>
          </a:p>
        </p:txBody>
      </p:sp>
      <p:sp>
        <p:nvSpPr>
          <p:cNvPr id="41" name="云形标注 40"/>
          <p:cNvSpPr/>
          <p:nvPr/>
        </p:nvSpPr>
        <p:spPr bwMode="auto">
          <a:xfrm>
            <a:off x="129078" y="3432151"/>
            <a:ext cx="2858746" cy="1220985"/>
          </a:xfrm>
          <a:prstGeom prst="cloudCallout">
            <a:avLst>
              <a:gd name="adj1" fmla="val 57759"/>
              <a:gd name="adj2" fmla="val -82435"/>
            </a:avLst>
          </a:prstGeom>
          <a:solidFill>
            <a:schemeClr val="bg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b="1" smtClean="0">
                <a:solidFill>
                  <a:srgbClr val="CC0099"/>
                </a:solidFill>
              </a:rPr>
              <a:t>In </a:t>
            </a:r>
            <a:r>
              <a:rPr lang="en-US" altLang="zh-CN" sz="1600" b="1" smtClean="0">
                <a:solidFill>
                  <a:srgbClr val="CC0099"/>
                </a:solidFill>
              </a:rPr>
              <a:t>general,</a:t>
            </a:r>
            <a:endParaRPr lang="zh-CN" altLang="en-US" sz="1600" b="1">
              <a:solidFill>
                <a:srgbClr val="CC0099"/>
              </a:solidFill>
            </a:endParaRPr>
          </a:p>
          <a:p>
            <a:pPr algn="ctr"/>
            <a:r>
              <a:rPr lang="en-US" altLang="zh-CN" sz="1600" b="1">
                <a:solidFill>
                  <a:srgbClr val="CC0099"/>
                </a:solidFill>
              </a:rPr>
              <a:t>n</a:t>
            </a:r>
            <a:r>
              <a:rPr lang="en-US" altLang="zh-CN" sz="1600" b="1" smtClean="0">
                <a:solidFill>
                  <a:srgbClr val="CC0099"/>
                </a:solidFill>
              </a:rPr>
              <a:t>eutrino </a:t>
            </a:r>
            <a:r>
              <a:rPr lang="en-US" altLang="zh-CN" sz="1600" b="1" smtClean="0">
                <a:solidFill>
                  <a:srgbClr val="CC0099"/>
                </a:solidFill>
              </a:rPr>
              <a:t>exps </a:t>
            </a:r>
            <a:r>
              <a:rPr lang="en-US" altLang="zh-CN" sz="1600" b="1" smtClean="0">
                <a:solidFill>
                  <a:srgbClr val="CC0099"/>
                </a:solidFill>
              </a:rPr>
              <a:t>were</a:t>
            </a:r>
            <a:r>
              <a:rPr lang="en-US" altLang="zh-CN" sz="1600" b="1" smtClean="0">
                <a:solidFill>
                  <a:srgbClr val="CC0099"/>
                </a:solidFill>
              </a:rPr>
              <a:t> </a:t>
            </a:r>
            <a:r>
              <a:rPr lang="en-US" altLang="zh-CN" sz="1600" b="1" smtClean="0">
                <a:solidFill>
                  <a:srgbClr val="CC0099"/>
                </a:solidFill>
              </a:rPr>
              <a:t>not precise.</a:t>
            </a:r>
            <a:endParaRPr lang="zh-CN" altLang="en-US" sz="1600" b="1">
              <a:solidFill>
                <a:srgbClr val="CC0099"/>
              </a:solidFill>
            </a:endParaRPr>
          </a:p>
        </p:txBody>
      </p:sp>
      <p:sp>
        <p:nvSpPr>
          <p:cNvPr id="42" name="云形标注 41"/>
          <p:cNvSpPr/>
          <p:nvPr/>
        </p:nvSpPr>
        <p:spPr bwMode="auto">
          <a:xfrm>
            <a:off x="2629663" y="6021288"/>
            <a:ext cx="2662417" cy="796403"/>
          </a:xfrm>
          <a:prstGeom prst="cloudCallout">
            <a:avLst>
              <a:gd name="adj1" fmla="val 10196"/>
              <a:gd name="adj2" fmla="val -114619"/>
            </a:avLst>
          </a:prstGeom>
          <a:solidFill>
            <a:schemeClr val="bg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b="1" smtClean="0">
                <a:solidFill>
                  <a:srgbClr val="CC0099"/>
                </a:solidFill>
              </a:rPr>
              <a:t>8 cores planned @DYB</a:t>
            </a:r>
            <a:endParaRPr lang="zh-CN" altLang="en-US" sz="1600" b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40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Reactor Exp. to determine MH</a:t>
            </a:r>
            <a:endParaRPr lang="zh-CN" altLang="en-US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5651500" y="1484313"/>
            <a:ext cx="33480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/>
              <a:t>S.T. Petcov et al., PLB533(2002)94</a:t>
            </a:r>
          </a:p>
          <a:p>
            <a:r>
              <a:rPr lang="en-US" altLang="zh-CN" sz="1400"/>
              <a:t>S.Choubey et al., PRD68(2003)113006</a:t>
            </a:r>
          </a:p>
          <a:p>
            <a:r>
              <a:rPr lang="en-US" altLang="zh-CN" sz="1400"/>
              <a:t>J. Learned et al., </a:t>
            </a:r>
            <a:r>
              <a:rPr lang="en-US" altLang="zh-CN" sz="1400" smtClean="0"/>
              <a:t>hep-ex/0612022</a:t>
            </a:r>
          </a:p>
          <a:p>
            <a:endParaRPr lang="en-US" altLang="zh-CN" sz="1400"/>
          </a:p>
          <a:p>
            <a:r>
              <a:rPr lang="en-US" altLang="zh-CN" sz="1400" smtClean="0"/>
              <a:t>L. Zhan, Y. Wang, J. Cao, L. Wen, </a:t>
            </a:r>
          </a:p>
          <a:p>
            <a:r>
              <a:rPr lang="en-US" altLang="zh-CN" sz="1400" smtClean="0"/>
              <a:t>PRD78:111103, 2008</a:t>
            </a:r>
          </a:p>
          <a:p>
            <a:r>
              <a:rPr lang="en-US" altLang="zh-CN" sz="1400" smtClean="0"/>
              <a:t>PRD79:073007, 2009</a:t>
            </a:r>
            <a:endParaRPr lang="zh-CN" altLang="en-US" sz="1400"/>
          </a:p>
        </p:txBody>
      </p:sp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4076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椭圆 2"/>
          <p:cNvSpPr>
            <a:spLocks noChangeArrowheads="1"/>
          </p:cNvSpPr>
          <p:nvPr/>
        </p:nvSpPr>
        <p:spPr bwMode="auto">
          <a:xfrm>
            <a:off x="3803650" y="5516563"/>
            <a:ext cx="1416050" cy="7429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53435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4076700"/>
            <a:ext cx="35496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03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759825" cy="642938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Fourier transformation of L/E spectrum </a:t>
            </a:r>
          </a:p>
        </p:txBody>
      </p:sp>
      <p:sp>
        <p:nvSpPr>
          <p:cNvPr id="7173" name="内容占位符 22"/>
          <p:cNvSpPr>
            <a:spLocks noGrp="1"/>
          </p:cNvSpPr>
          <p:nvPr>
            <p:ph idx="1"/>
          </p:nvPr>
        </p:nvSpPr>
        <p:spPr>
          <a:xfrm>
            <a:off x="214313" y="742950"/>
            <a:ext cx="4857750" cy="5884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 smtClean="0"/>
              <a:t>Frequency regime is in fact the </a:t>
            </a:r>
            <a:r>
              <a:rPr lang="en-US" altLang="zh-CN" sz="2400" dirty="0" smtClean="0">
                <a:latin typeface="Symbol" pitchFamily="18" charset="2"/>
              </a:rPr>
              <a:t>D</a:t>
            </a:r>
            <a:r>
              <a:rPr lang="en-US" altLang="zh-CN" sz="2400" dirty="0" smtClean="0"/>
              <a:t>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regime  </a:t>
            </a:r>
            <a:r>
              <a:rPr lang="en-US" altLang="zh-CN" sz="2400" dirty="0" smtClean="0">
                <a:sym typeface="Wingdings" pitchFamily="2" charset="2"/>
              </a:rPr>
              <a:t> enhance the visible features in </a:t>
            </a:r>
            <a:r>
              <a:rPr lang="en-US" altLang="zh-CN" sz="2400" dirty="0" smtClean="0">
                <a:latin typeface="Symbol" pitchFamily="18" charset="2"/>
              </a:rPr>
              <a:t>D</a:t>
            </a:r>
            <a:r>
              <a:rPr lang="en-US" altLang="zh-CN" sz="2400" dirty="0" smtClean="0"/>
              <a:t>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regime </a:t>
            </a:r>
          </a:p>
          <a:p>
            <a:pPr>
              <a:defRPr/>
            </a:pPr>
            <a:r>
              <a:rPr lang="en-US" altLang="zh-CN" sz="2400" dirty="0" smtClean="0"/>
              <a:t>Take </a:t>
            </a:r>
            <a:r>
              <a:rPr lang="en-US" altLang="zh-CN" sz="2400" dirty="0" smtClean="0">
                <a:latin typeface="Symbol" pitchFamily="18" charset="2"/>
              </a:rPr>
              <a:t>D</a:t>
            </a:r>
            <a:r>
              <a:rPr lang="en-US" altLang="zh-CN" sz="2400" dirty="0" smtClean="0"/>
              <a:t>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</a:t>
            </a:r>
            <a:r>
              <a:rPr lang="en-US" altLang="zh-CN" sz="2400" baseline="-25000" dirty="0" smtClean="0"/>
              <a:t>32</a:t>
            </a:r>
            <a:r>
              <a:rPr lang="en-US" altLang="zh-CN" sz="2400" dirty="0" smtClean="0"/>
              <a:t> as reference</a:t>
            </a:r>
          </a:p>
          <a:p>
            <a:pPr lvl="1">
              <a:defRPr/>
            </a:pPr>
            <a:r>
              <a:rPr lang="en-US" altLang="zh-CN" sz="2000" b="1" dirty="0" smtClean="0"/>
              <a:t>NH: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31</a:t>
            </a:r>
            <a:r>
              <a:rPr lang="en-US" altLang="zh-CN" sz="2000" b="1" dirty="0" smtClean="0"/>
              <a:t>  &gt;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32</a:t>
            </a:r>
            <a:r>
              <a:rPr lang="en-US" altLang="zh-CN" sz="2000" b="1" dirty="0" smtClean="0"/>
              <a:t> ,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31</a:t>
            </a:r>
            <a:r>
              <a:rPr lang="en-US" altLang="zh-CN" sz="2000" b="1" dirty="0" smtClean="0"/>
              <a:t>  peak at the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right of </a:t>
            </a:r>
            <a:r>
              <a:rPr lang="en-US" altLang="zh-CN" sz="2000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000" b="1" baseline="-25000" dirty="0" smtClean="0">
                <a:solidFill>
                  <a:srgbClr val="C00000"/>
                </a:solidFill>
              </a:rPr>
              <a:t>32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defRPr/>
            </a:pPr>
            <a:r>
              <a:rPr lang="en-US" altLang="zh-CN" sz="2000" b="1" dirty="0" smtClean="0"/>
              <a:t>IH: 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31</a:t>
            </a:r>
            <a:r>
              <a:rPr lang="en-US" altLang="zh-CN" sz="2000" b="1" dirty="0" smtClean="0"/>
              <a:t>  &lt;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32</a:t>
            </a:r>
            <a:r>
              <a:rPr lang="en-US" altLang="zh-CN" sz="2000" b="1" dirty="0" smtClean="0"/>
              <a:t> , </a:t>
            </a:r>
            <a:r>
              <a:rPr lang="en-US" altLang="zh-CN" sz="2000" b="1" dirty="0" smtClean="0">
                <a:latin typeface="Symbol" pitchFamily="18" charset="2"/>
              </a:rPr>
              <a:t>D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 </a:t>
            </a:r>
            <a:r>
              <a:rPr lang="en-US" altLang="zh-CN" sz="2000" b="1" baseline="-25000" dirty="0" smtClean="0"/>
              <a:t>31</a:t>
            </a:r>
            <a:r>
              <a:rPr lang="en-US" altLang="zh-CN" sz="2000" b="1" dirty="0" smtClean="0"/>
              <a:t>  peak at the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left of </a:t>
            </a:r>
            <a:r>
              <a:rPr lang="en-US" altLang="zh-CN" sz="2000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000" b="1" baseline="-25000" dirty="0" smtClean="0">
                <a:solidFill>
                  <a:srgbClr val="C00000"/>
                </a:solidFill>
              </a:rPr>
              <a:t>32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CN" sz="2400" dirty="0" smtClean="0"/>
              <a:t>The Fourier formalism:</a:t>
            </a:r>
          </a:p>
          <a:p>
            <a:pPr eaLnBrk="1" hangingPunct="1">
              <a:defRPr/>
            </a:pPr>
            <a:endParaRPr lang="en-US" altLang="zh-CN" sz="2400" dirty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en-US" altLang="zh-CN" sz="2400" dirty="0"/>
          </a:p>
          <a:p>
            <a:pPr eaLnBrk="1" hangingPunct="1">
              <a:defRPr/>
            </a:pPr>
            <a:r>
              <a:rPr lang="en-US" altLang="zh-CN" sz="2400" dirty="0"/>
              <a:t>D</a:t>
            </a:r>
            <a:r>
              <a:rPr lang="en-US" altLang="zh-CN" sz="2400" dirty="0" smtClean="0"/>
              <a:t>istinctive features</a:t>
            </a:r>
          </a:p>
          <a:p>
            <a:pPr eaLnBrk="1" hangingPunct="1">
              <a:defRPr/>
            </a:pPr>
            <a:r>
              <a:rPr lang="en-US" altLang="zh-CN" sz="2400" dirty="0" smtClean="0"/>
              <a:t>No pre-condition of </a:t>
            </a:r>
            <a:r>
              <a:rPr lang="en-US" altLang="zh-CN" sz="2400" smtClean="0">
                <a:latin typeface="Symbol" pitchFamily="18" charset="2"/>
              </a:rPr>
              <a:t>D</a:t>
            </a:r>
            <a:r>
              <a:rPr lang="en-US" altLang="zh-CN" sz="2400" smtClean="0"/>
              <a:t>m</a:t>
            </a:r>
            <a:r>
              <a:rPr lang="en-US" altLang="zh-CN" sz="2400" baseline="30000" smtClean="0"/>
              <a:t>2</a:t>
            </a:r>
            <a:r>
              <a:rPr lang="en-US" altLang="zh-CN" sz="2400" baseline="-25000" smtClean="0"/>
              <a:t>23 </a:t>
            </a:r>
            <a:endParaRPr lang="en-US" altLang="zh-CN" sz="2400" baseline="-25000" dirty="0" smtClean="0"/>
          </a:p>
          <a:p>
            <a:pPr>
              <a:defRPr/>
            </a:pPr>
            <a:endParaRPr lang="en-US" altLang="zh-CN" sz="2400" baseline="-25000" dirty="0" smtClean="0"/>
          </a:p>
          <a:p>
            <a:pPr>
              <a:buFontTx/>
              <a:buNone/>
              <a:defRPr/>
            </a:pPr>
            <a:endParaRPr lang="en-US" altLang="zh-CN" sz="2400" baseline="-25000" dirty="0" smtClean="0"/>
          </a:p>
          <a:p>
            <a:pPr lvl="1">
              <a:defRPr/>
            </a:pPr>
            <a:endParaRPr lang="zh-CN" altLang="en-US" sz="20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4295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81" y="4149080"/>
            <a:ext cx="33353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箭头连接符 3"/>
          <p:cNvCxnSpPr/>
          <p:nvPr/>
        </p:nvCxnSpPr>
        <p:spPr bwMode="auto">
          <a:xfrm flipH="1">
            <a:off x="7800120" y="5517630"/>
            <a:ext cx="252014" cy="2401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>
            <a:off x="6048150" y="5493482"/>
            <a:ext cx="252042" cy="2401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3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1629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E</a:t>
            </a:r>
            <a:r>
              <a:rPr lang="en-US" altLang="zh-CN" dirty="0" smtClean="0"/>
              <a:t>asier now with a large </a:t>
            </a:r>
            <a:r>
              <a:rPr lang="en-US" altLang="zh-CN" dirty="0" smtClean="0">
                <a:latin typeface="Symbol" pitchFamily="18" charset="2"/>
              </a:rPr>
              <a:t>q</a:t>
            </a:r>
            <a:r>
              <a:rPr lang="en-US" altLang="zh-CN" baseline="-25000" dirty="0" smtClean="0"/>
              <a:t>13</a:t>
            </a:r>
            <a:endParaRPr lang="zh-CN" altLang="en-US" dirty="0"/>
          </a:p>
        </p:txBody>
      </p:sp>
      <p:sp>
        <p:nvSpPr>
          <p:cNvPr id="11267" name="内容占位符 15"/>
          <p:cNvSpPr>
            <a:spLocks noGrp="1"/>
          </p:cNvSpPr>
          <p:nvPr>
            <p:ph idx="1"/>
          </p:nvPr>
        </p:nvSpPr>
        <p:spPr>
          <a:xfrm>
            <a:off x="370560" y="1052736"/>
            <a:ext cx="4501703" cy="201622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FF"/>
                </a:solidFill>
                <a:ea typeface="Dotum" pitchFamily="34" charset="-127"/>
              </a:rPr>
              <a:t>New default parameters: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Detector size: 20kt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Energy resolution: 3%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 smtClean="0">
                <a:solidFill>
                  <a:srgbClr val="C00000"/>
                </a:solidFill>
              </a:rPr>
              <a:t>Thermal power: 36 GW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 smtClean="0">
                <a:solidFill>
                  <a:srgbClr val="C00000"/>
                </a:solidFill>
                <a:ea typeface="Dotum" pitchFamily="34" charset="-127"/>
              </a:rPr>
              <a:t>Baseline 58 km</a:t>
            </a:r>
          </a:p>
        </p:txBody>
      </p:sp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340768"/>
            <a:ext cx="33385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6456363" y="2048793"/>
            <a:ext cx="1214437" cy="1143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834731"/>
            <a:ext cx="319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9" y="3470438"/>
            <a:ext cx="4429156" cy="28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接箭头连接符 7"/>
          <p:cNvCxnSpPr>
            <a:cxnSpLocks noChangeShapeType="1"/>
          </p:cNvCxnSpPr>
          <p:nvPr/>
        </p:nvCxnSpPr>
        <p:spPr bwMode="auto">
          <a:xfrm flipV="1">
            <a:off x="2171986" y="3930106"/>
            <a:ext cx="649793" cy="146761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9" name="直接箭头连接符 7"/>
          <p:cNvCxnSpPr>
            <a:cxnSpLocks noChangeShapeType="1"/>
          </p:cNvCxnSpPr>
          <p:nvPr/>
        </p:nvCxnSpPr>
        <p:spPr bwMode="auto">
          <a:xfrm flipV="1">
            <a:off x="4572000" y="3717032"/>
            <a:ext cx="145737" cy="172819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1446555" y="5445224"/>
            <a:ext cx="169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/>
              <a:t>3 </a:t>
            </a:r>
            <a:r>
              <a:rPr lang="en-US" altLang="zh-CN" smtClean="0"/>
              <a:t>years, 2</a:t>
            </a:r>
            <a:r>
              <a:rPr lang="en-US" altLang="zh-CN" smtClean="0">
                <a:latin typeface="Symbol" pitchFamily="18" charset="2"/>
              </a:rPr>
              <a:t>s</a:t>
            </a:r>
            <a:endParaRPr lang="zh-CN" altLang="en-US">
              <a:latin typeface="Symbol" pitchFamily="18" charset="2"/>
            </a:endParaRP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3491880" y="5517232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/>
              <a:t>6 </a:t>
            </a:r>
            <a:r>
              <a:rPr lang="en-US" altLang="zh-CN" smtClean="0"/>
              <a:t>years,3</a:t>
            </a:r>
            <a:r>
              <a:rPr lang="en-US" altLang="zh-CN" smtClean="0">
                <a:latin typeface="Symbol" pitchFamily="18" charset="2"/>
              </a:rPr>
              <a:t>s</a:t>
            </a:r>
            <a:endParaRPr lang="zh-CN" altLang="en-US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0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459" y="21098"/>
            <a:ext cx="8229600" cy="599590"/>
          </a:xfrm>
        </p:spPr>
        <p:txBody>
          <a:bodyPr/>
          <a:lstStyle/>
          <a:p>
            <a:r>
              <a:rPr lang="en-US" altLang="zh-CN" dirty="0" smtClean="0"/>
              <a:t>The reactors and possible sites</a:t>
            </a:r>
            <a:endParaRPr lang="zh-CN" altLang="en-US" dirty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451025"/>
              </p:ext>
            </p:extLst>
          </p:nvPr>
        </p:nvGraphicFramePr>
        <p:xfrm>
          <a:off x="198273" y="836712"/>
          <a:ext cx="88569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080120"/>
                <a:gridCol w="1152128"/>
                <a:gridCol w="2232248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Daya Bay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Huizhou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Lufeng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Yangjiang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Taishan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Operational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Power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18.4 GW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5" y="2216599"/>
            <a:ext cx="8110587" cy="45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386594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Daya Bay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52090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Huizhou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337802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Lufeng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437717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Yangjiang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5937651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Taishan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337" y="3203639"/>
            <a:ext cx="115374" cy="1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白云嶂照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62" y="2216599"/>
            <a:ext cx="2105573" cy="15794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>
            <a:stCxn id="16" idx="3"/>
          </p:cNvCxnSpPr>
          <p:nvPr/>
        </p:nvCxnSpPr>
        <p:spPr bwMode="auto">
          <a:xfrm>
            <a:off x="3153735" y="3006323"/>
            <a:ext cx="1527693" cy="2845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71600" y="3461150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en-US" altLang="zh-CN" b="1" smtClean="0">
                <a:solidFill>
                  <a:srgbClr val="FF0000"/>
                </a:solidFill>
              </a:rPr>
              <a:t>st scout in 2008</a:t>
            </a:r>
          </a:p>
          <a:p>
            <a:r>
              <a:rPr lang="en-US" altLang="zh-CN" sz="1400" b="1" smtClean="0">
                <a:solidFill>
                  <a:srgbClr val="FF0000"/>
                </a:solidFill>
              </a:rPr>
              <a:t>Bai-Yun-Zhang@Huizhou</a:t>
            </a:r>
          </a:p>
          <a:p>
            <a:r>
              <a:rPr lang="en-US" altLang="zh-CN" sz="1400" b="1" smtClean="0">
                <a:solidFill>
                  <a:srgbClr val="FF0000"/>
                </a:solidFill>
              </a:rPr>
              <a:t>1000 meter mountain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5926479" y="2330039"/>
            <a:ext cx="880874" cy="2845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814274" y="2119136"/>
            <a:ext cx="124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accent2"/>
                </a:solidFill>
              </a:rPr>
              <a:t>Huizhou</a:t>
            </a:r>
            <a:endParaRPr lang="zh-CN" altLang="en-US" sz="2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080"/>
          </a:xfrm>
        </p:spPr>
        <p:txBody>
          <a:bodyPr/>
          <a:lstStyle/>
          <a:p>
            <a:r>
              <a:rPr lang="en-US" altLang="zh-CN" dirty="0" smtClean="0"/>
              <a:t>Alternative method to FT: </a:t>
            </a:r>
            <a:r>
              <a:rPr lang="el-GR" altLang="zh-CN" dirty="0" smtClean="0"/>
              <a:t>χ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fit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638" y="879127"/>
            <a:ext cx="8229600" cy="182979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Assume the truth is NH/IH, and calculate the truth spectrum.</a:t>
            </a:r>
          </a:p>
          <a:p>
            <a:r>
              <a:rPr lang="en-US" altLang="zh-CN" sz="2000" dirty="0" smtClean="0"/>
              <a:t>Calculate the spectra for NH and IH case and  fit them to the truth spectrum respectively. </a:t>
            </a:r>
            <a:endParaRPr lang="en-US" altLang="zh-CN" sz="1600" dirty="0" smtClean="0"/>
          </a:p>
          <a:p>
            <a:r>
              <a:rPr lang="en-US" altLang="zh-CN" sz="2000" dirty="0" smtClean="0"/>
              <a:t>Energy resolution is  taking into account.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786058"/>
            <a:ext cx="3357586" cy="30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6" y="2996104"/>
            <a:ext cx="3714776" cy="25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496" y="2564904"/>
            <a:ext cx="23576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NH spectrum fits to NH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12" idx="2"/>
          </p:cNvCxnSpPr>
          <p:nvPr/>
        </p:nvCxnSpPr>
        <p:spPr>
          <a:xfrm rot="16200000" flipH="1">
            <a:off x="1059619" y="3088962"/>
            <a:ext cx="845114" cy="5356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0140" y="2564904"/>
            <a:ext cx="22663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IH spectrum fits to NH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6" name="直接箭头连接符 15"/>
          <p:cNvCxnSpPr>
            <a:stCxn id="15" idx="2"/>
          </p:cNvCxnSpPr>
          <p:nvPr/>
        </p:nvCxnSpPr>
        <p:spPr>
          <a:xfrm rot="5400000">
            <a:off x="2751289" y="3218840"/>
            <a:ext cx="1416619" cy="8474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3438" y="5857892"/>
            <a:ext cx="42811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If truth is NH, NH spectrum may fit it better.</a:t>
            </a:r>
          </a:p>
          <a:p>
            <a:r>
              <a:rPr lang="el-GR" altLang="zh-CN" dirty="0" smtClean="0"/>
              <a:t>Δ</a:t>
            </a:r>
            <a:r>
              <a:rPr lang="en-US" altLang="zh-CN" dirty="0" smtClean="0"/>
              <a:t>m</a:t>
            </a:r>
            <a:r>
              <a:rPr lang="en-US" altLang="zh-CN" baseline="30000" dirty="0" smtClean="0"/>
              <a:t>2  </a:t>
            </a:r>
            <a:r>
              <a:rPr lang="en-US" altLang="zh-CN" dirty="0" smtClean="0"/>
              <a:t>is fitted without constrain.</a:t>
            </a:r>
            <a:endParaRPr lang="zh-CN" altLang="en-US" dirty="0"/>
          </a:p>
        </p:txBody>
      </p:sp>
      <p:sp>
        <p:nvSpPr>
          <p:cNvPr id="22" name="右箭头 21"/>
          <p:cNvSpPr/>
          <p:nvPr/>
        </p:nvSpPr>
        <p:spPr>
          <a:xfrm>
            <a:off x="3964586" y="477948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5661248"/>
            <a:ext cx="349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ym typeface="Symbol"/>
              </a:rPr>
              <a:t></a:t>
            </a:r>
            <a:r>
              <a:rPr lang="en-US" altLang="zh-CN" smtClean="0">
                <a:sym typeface="Symbol"/>
              </a:rPr>
              <a:t>m</a:t>
            </a:r>
            <a:r>
              <a:rPr lang="en-US" altLang="zh-CN" baseline="30000" smtClean="0">
                <a:sym typeface="Symbol"/>
              </a:rPr>
              <a:t>2</a:t>
            </a:r>
            <a:r>
              <a:rPr lang="en-US" altLang="zh-CN" smtClean="0">
                <a:sym typeface="Symbol"/>
              </a:rPr>
              <a:t>=(</a:t>
            </a:r>
            <a:r>
              <a:rPr lang="zh-CN" altLang="en-US">
                <a:sym typeface="Symbol"/>
              </a:rPr>
              <a:t></a:t>
            </a:r>
            <a:r>
              <a:rPr lang="en-US" altLang="zh-CN" smtClean="0">
                <a:sym typeface="Symbol"/>
              </a:rPr>
              <a:t>m</a:t>
            </a:r>
            <a:r>
              <a:rPr lang="en-US" altLang="zh-CN" baseline="30000" smtClean="0">
                <a:sym typeface="Symbol"/>
              </a:rPr>
              <a:t>2</a:t>
            </a:r>
            <a:r>
              <a:rPr lang="en-US" altLang="zh-CN" baseline="-25000" smtClean="0">
                <a:sym typeface="Symbol"/>
              </a:rPr>
              <a:t>31</a:t>
            </a:r>
            <a:r>
              <a:rPr lang="en-US" altLang="zh-CN" smtClean="0">
                <a:sym typeface="Symbol"/>
              </a:rPr>
              <a:t>+</a:t>
            </a:r>
            <a:r>
              <a:rPr lang="zh-CN" altLang="en-US" smtClean="0">
                <a:sym typeface="Symbol"/>
              </a:rPr>
              <a:t></a:t>
            </a:r>
            <a:r>
              <a:rPr lang="en-US" altLang="zh-CN" smtClean="0">
                <a:sym typeface="Symbol"/>
              </a:rPr>
              <a:t>m</a:t>
            </a:r>
            <a:r>
              <a:rPr lang="en-US" altLang="zh-CN" baseline="30000" smtClean="0">
                <a:sym typeface="Symbol"/>
              </a:rPr>
              <a:t>2</a:t>
            </a:r>
            <a:r>
              <a:rPr lang="en-US" altLang="zh-CN" baseline="-25000" smtClean="0">
                <a:sym typeface="Symbol"/>
              </a:rPr>
              <a:t>32</a:t>
            </a:r>
            <a:r>
              <a:rPr lang="en-US" altLang="zh-CN" smtClean="0">
                <a:sym typeface="Symbol"/>
              </a:rPr>
              <a:t>)/2</a:t>
            </a:r>
          </a:p>
          <a:p>
            <a:endParaRPr lang="en-US" altLang="zh-CN" smtClean="0">
              <a:sym typeface="Symbol"/>
            </a:endParaRPr>
          </a:p>
          <a:p>
            <a:r>
              <a:rPr lang="en-US" altLang="zh-CN" smtClean="0">
                <a:sym typeface="Symbol"/>
              </a:rPr>
              <a:t>Input value: 2.43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Optimum baseline ?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301506" y="980728"/>
            <a:ext cx="836295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Multiple reactors may cancel the oscillation structure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We are still working on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Different fitting methods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Effects of multiple baselines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Optimum site selection </a:t>
            </a:r>
            <a:endParaRPr lang="zh-CN" alt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1381"/>
            <a:ext cx="3923928" cy="265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9799"/>
            <a:ext cx="3387772" cy="22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44" y="4271041"/>
            <a:ext cx="3428992" cy="24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7096" y="587625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</a:t>
            </a:r>
            <a:r>
              <a:rPr lang="en-US" altLang="zh-CN" smtClean="0"/>
              <a:t>ingle 36 GW reactor X 3 years</a:t>
            </a:r>
            <a:br>
              <a:rPr lang="en-US" altLang="zh-CN" smtClean="0"/>
            </a:br>
            <a:r>
              <a:rPr lang="en-US" altLang="zh-CN" smtClean="0"/>
              <a:t>3%/sqrt(E) energy resolution</a:t>
            </a: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220072" y="39237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Fix 18 GW, move the other 18 GW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347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15141</TotalTime>
  <Words>1637</Words>
  <Application>Microsoft Office PowerPoint</Application>
  <PresentationFormat>全屏显示(4:3)</PresentationFormat>
  <Paragraphs>355</Paragraphs>
  <Slides>26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CJ_empty</vt:lpstr>
      <vt:lpstr>Graph</vt:lpstr>
      <vt:lpstr>Formula</vt:lpstr>
      <vt:lpstr> Daya Bay-II  A 60km-baseline Reactor Experiment and Beyond</vt:lpstr>
      <vt:lpstr>Daya Bay-II Experiment</vt:lpstr>
      <vt:lpstr>A Slide at NuTel 2009, Venice</vt:lpstr>
      <vt:lpstr>Reactor Exp. to determine MH</vt:lpstr>
      <vt:lpstr>Fourier transformation of L/E spectrum </vt:lpstr>
      <vt:lpstr>Easier now with a large q13</vt:lpstr>
      <vt:lpstr>The reactors and possible sites</vt:lpstr>
      <vt:lpstr>Alternative method to FT: χ2 fit </vt:lpstr>
      <vt:lpstr>Optimum baseline ?</vt:lpstr>
      <vt:lpstr>Precision Measurements</vt:lpstr>
      <vt:lpstr>Supernova neutrinos</vt:lpstr>
      <vt:lpstr>Geoneutrinos</vt:lpstr>
      <vt:lpstr>Others </vt:lpstr>
      <vt:lpstr>Detector Concept (Traditional)</vt:lpstr>
      <vt:lpstr>Alternate One: Water</vt:lpstr>
      <vt:lpstr>Alternate Two: MO module</vt:lpstr>
      <vt:lpstr>More Photoelectrons -- PMT</vt:lpstr>
      <vt:lpstr>More Photoelectrons -- reflection</vt:lpstr>
      <vt:lpstr>More Photoelectrons-- LS</vt:lpstr>
      <vt:lpstr>DYBII Energy Resolution</vt:lpstr>
      <vt:lpstr>Background Estimation</vt:lpstr>
      <vt:lpstr>Accidental Backgrounds</vt:lpstr>
      <vt:lpstr>9Li/8He background</vt:lpstr>
      <vt:lpstr>Background Summary</vt:lpstr>
      <vt:lpstr>PMT Dark Rate Coincidence</vt:lpstr>
      <vt:lpstr>Summary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Sever@IHEP</dc:title>
  <dc:creator>caoj</dc:creator>
  <cp:lastModifiedBy>caoj</cp:lastModifiedBy>
  <cp:revision>389</cp:revision>
  <cp:lastPrinted>1601-01-01T00:00:00Z</cp:lastPrinted>
  <dcterms:created xsi:type="dcterms:W3CDTF">2006-04-18T18:10:02Z</dcterms:created>
  <dcterms:modified xsi:type="dcterms:W3CDTF">2012-09-25T08:21:40Z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