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89" r:id="rId3"/>
    <p:sldId id="290" r:id="rId4"/>
    <p:sldId id="280" r:id="rId5"/>
    <p:sldId id="286" r:id="rId6"/>
    <p:sldId id="257" r:id="rId7"/>
    <p:sldId id="258" r:id="rId8"/>
    <p:sldId id="284" r:id="rId9"/>
    <p:sldId id="259" r:id="rId10"/>
    <p:sldId id="298" r:id="rId11"/>
    <p:sldId id="269" r:id="rId12"/>
    <p:sldId id="268" r:id="rId13"/>
    <p:sldId id="308" r:id="rId14"/>
    <p:sldId id="275" r:id="rId15"/>
    <p:sldId id="294" r:id="rId16"/>
    <p:sldId id="295" r:id="rId17"/>
    <p:sldId id="296" r:id="rId18"/>
    <p:sldId id="297" r:id="rId19"/>
    <p:sldId id="299" r:id="rId20"/>
    <p:sldId id="291" r:id="rId21"/>
    <p:sldId id="260" r:id="rId22"/>
    <p:sldId id="274" r:id="rId23"/>
    <p:sldId id="263" r:id="rId24"/>
    <p:sldId id="278" r:id="rId25"/>
    <p:sldId id="285" r:id="rId26"/>
    <p:sldId id="271" r:id="rId27"/>
    <p:sldId id="272" r:id="rId28"/>
    <p:sldId id="276" r:id="rId29"/>
    <p:sldId id="270" r:id="rId30"/>
    <p:sldId id="281" r:id="rId31"/>
    <p:sldId id="283" r:id="rId32"/>
    <p:sldId id="279" r:id="rId33"/>
    <p:sldId id="267" r:id="rId34"/>
    <p:sldId id="288" r:id="rId35"/>
    <p:sldId id="287" r:id="rId36"/>
    <p:sldId id="277" r:id="rId37"/>
    <p:sldId id="300" r:id="rId38"/>
    <p:sldId id="301" r:id="rId39"/>
    <p:sldId id="302" r:id="rId40"/>
    <p:sldId id="303" r:id="rId41"/>
    <p:sldId id="304" r:id="rId42"/>
    <p:sldId id="305" r:id="rId43"/>
    <p:sldId id="307"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1DE"/>
    <a:srgbClr val="F5F2DE"/>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406"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D03D011-6CBE-448F-9A05-1FA41F1EF1A5}" type="datetimeFigureOut">
              <a:rPr lang="en-US"/>
              <a:pPr>
                <a:defRPr/>
              </a:pPr>
              <a:t>9/25/2012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18EC045-D35A-49C6-8415-97F0EB2BED0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1932E22-E086-4E3F-811A-CAECBFDDC975}" type="datetimeFigureOut">
              <a:rPr lang="en-US"/>
              <a:pPr>
                <a:defRPr/>
              </a:pPr>
              <a:t>9/25/2012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A8BABCC-9B16-4366-A050-67AFE26A64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381000" y="228600"/>
            <a:ext cx="2954338" cy="1573213"/>
          </a:xfrm>
          <a:prstGeom prst="rect">
            <a:avLst/>
          </a:prstGeom>
          <a:noFill/>
          <a:ln w="9525">
            <a:noFill/>
            <a:miter lim="800000"/>
            <a:headEnd/>
            <a:tailEnd/>
          </a:ln>
        </p:spPr>
      </p:pic>
      <p:sp>
        <p:nvSpPr>
          <p:cNvPr id="2" name="Title 1"/>
          <p:cNvSpPr>
            <a:spLocks noGrp="1"/>
          </p:cNvSpPr>
          <p:nvPr>
            <p:ph type="ctrTitle"/>
          </p:nvPr>
        </p:nvSpPr>
        <p:spPr>
          <a:xfrm>
            <a:off x="685800" y="1905001"/>
            <a:ext cx="7772400" cy="1695450"/>
          </a:xfrm>
          <a:solidFill>
            <a:schemeClr val="accent3">
              <a:lumMod val="20000"/>
              <a:lumOff val="80000"/>
            </a:schemeClr>
          </a:solidFill>
        </p:spPr>
        <p:txBody>
          <a:bodyPr/>
          <a:lstStyle>
            <a:lvl1pPr>
              <a:defRPr sz="4000" baseline="0"/>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Date Placeholder 3"/>
          <p:cNvSpPr>
            <a:spLocks noGrp="1"/>
          </p:cNvSpPr>
          <p:nvPr>
            <p:ph type="dt" sz="half" idx="10"/>
          </p:nvPr>
        </p:nvSpPr>
        <p:spPr/>
        <p:txBody>
          <a:bodyPr/>
          <a:lstStyle>
            <a:lvl1pPr>
              <a:defRPr dirty="0" smtClean="0"/>
            </a:lvl1pPr>
          </a:lstStyle>
          <a:p>
            <a:pPr>
              <a:defRPr/>
            </a:pPr>
            <a:r>
              <a:rPr lang="en-US"/>
              <a:t>26 Sep 2012</a:t>
            </a:r>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LBNE</a:t>
            </a:r>
            <a:endParaRPr lang="en-US"/>
          </a:p>
        </p:txBody>
      </p:sp>
      <p:sp>
        <p:nvSpPr>
          <p:cNvPr id="7" name="Slide Number Placeholder 5"/>
          <p:cNvSpPr>
            <a:spLocks noGrp="1"/>
          </p:cNvSpPr>
          <p:nvPr>
            <p:ph type="sldNum" sz="quarter" idx="12"/>
          </p:nvPr>
        </p:nvSpPr>
        <p:spPr/>
        <p:txBody>
          <a:bodyPr/>
          <a:lstStyle>
            <a:lvl1pPr>
              <a:defRPr/>
            </a:lvl1pPr>
          </a:lstStyle>
          <a:p>
            <a:pPr>
              <a:defRPr/>
            </a:pPr>
            <a:fld id="{6187E18F-10E5-4DEB-A25D-C3BED1AF73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DF6118-578C-472E-B8CF-4A724F43119E}"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FCAC8-570F-4A3E-AB3A-3C230185D8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CCB267-AD61-468A-AB52-932F082B45B4}"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5F6E1-91DA-4377-A1F4-37628B8819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228600" y="152400"/>
            <a:ext cx="2362200" cy="1258888"/>
          </a:xfrm>
          <a:prstGeom prst="rect">
            <a:avLst/>
          </a:prstGeom>
          <a:noFill/>
          <a:ln w="9525">
            <a:noFill/>
            <a:miter lim="800000"/>
            <a:headEnd/>
            <a:tailEnd/>
          </a:ln>
        </p:spPr>
      </p:pic>
      <p:sp>
        <p:nvSpPr>
          <p:cNvPr id="2" name="Title 1"/>
          <p:cNvSpPr>
            <a:spLocks noGrp="1"/>
          </p:cNvSpPr>
          <p:nvPr>
            <p:ph type="title"/>
          </p:nvPr>
        </p:nvSpPr>
        <p:spPr>
          <a:xfrm>
            <a:off x="2743200" y="274638"/>
            <a:ext cx="5943600" cy="1143000"/>
          </a:xfrm>
          <a:solidFill>
            <a:schemeClr val="accent3">
              <a:lumMod val="20000"/>
              <a:lumOff val="80000"/>
            </a:schemeClr>
          </a:solidFill>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dirty="0"/>
            </a:lvl1pPr>
          </a:lstStyle>
          <a:p>
            <a:pPr>
              <a:defRPr/>
            </a:pPr>
            <a:r>
              <a:rPr lang="en-US"/>
              <a:t>26 September 2012</a:t>
            </a:r>
          </a:p>
        </p:txBody>
      </p:sp>
      <p:sp>
        <p:nvSpPr>
          <p:cNvPr id="6" name="Footer Placeholder 4"/>
          <p:cNvSpPr>
            <a:spLocks noGrp="1"/>
          </p:cNvSpPr>
          <p:nvPr>
            <p:ph type="ftr" sz="quarter" idx="11"/>
          </p:nvPr>
        </p:nvSpPr>
        <p:spPr>
          <a:xfrm>
            <a:off x="3200400" y="6400800"/>
            <a:ext cx="2895600" cy="365125"/>
          </a:xfrm>
        </p:spPr>
        <p:txBody>
          <a:bodyPr/>
          <a:lstStyle>
            <a:lvl1pPr>
              <a:defRPr sz="900" dirty="0" smtClean="0"/>
            </a:lvl1pPr>
          </a:lstStyle>
          <a:p>
            <a:pPr>
              <a:defRPr/>
            </a:pPr>
            <a:r>
              <a:rPr lang="en-US"/>
              <a:t>LBNE</a:t>
            </a:r>
          </a:p>
          <a:p>
            <a:pPr>
              <a:defRPr/>
            </a:pPr>
            <a:r>
              <a:rPr lang="en-US"/>
              <a:t>International Symposium on </a:t>
            </a:r>
            <a:r>
              <a:rPr lang="en-US" err="1"/>
              <a:t>Neutirno</a:t>
            </a:r>
            <a:r>
              <a:rPr lang="en-US"/>
              <a:t> Physics and Beyond</a:t>
            </a:r>
            <a:endParaRPr lang="en-US"/>
          </a:p>
        </p:txBody>
      </p:sp>
      <p:sp>
        <p:nvSpPr>
          <p:cNvPr id="7" name="Slide Number Placeholder 5"/>
          <p:cNvSpPr>
            <a:spLocks noGrp="1"/>
          </p:cNvSpPr>
          <p:nvPr>
            <p:ph type="sldNum" sz="quarter" idx="12"/>
          </p:nvPr>
        </p:nvSpPr>
        <p:spPr/>
        <p:txBody>
          <a:bodyPr/>
          <a:lstStyle>
            <a:lvl1pPr>
              <a:defRPr/>
            </a:lvl1pPr>
          </a:lstStyle>
          <a:p>
            <a:pPr>
              <a:defRPr/>
            </a:pPr>
            <a:fld id="{1AA2CE57-30B0-4991-9549-7FCA26597D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2C276C-CF8A-43B3-90C4-51DEE9C1980E}"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FE7E99-A28B-4790-ADDC-1BD2CE9D58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304800" y="76200"/>
            <a:ext cx="2289175" cy="1219200"/>
          </a:xfrm>
          <a:prstGeom prst="rect">
            <a:avLst/>
          </a:prstGeom>
          <a:noFill/>
          <a:ln w="9525">
            <a:noFill/>
            <a:miter lim="800000"/>
            <a:headEnd/>
            <a:tailEnd/>
          </a:ln>
        </p:spPr>
      </p:pic>
      <p:sp>
        <p:nvSpPr>
          <p:cNvPr id="2" name="Title 1"/>
          <p:cNvSpPr>
            <a:spLocks noGrp="1"/>
          </p:cNvSpPr>
          <p:nvPr>
            <p:ph type="title"/>
          </p:nvPr>
        </p:nvSpPr>
        <p:spPr>
          <a:xfrm>
            <a:off x="2667000" y="274638"/>
            <a:ext cx="6019800" cy="1143000"/>
          </a:xfrm>
          <a:solidFill>
            <a:schemeClr val="accent3">
              <a:lumMod val="20000"/>
              <a:lumOff val="80000"/>
            </a:schemeClr>
          </a:solidFill>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37062C83-D1D6-428C-B578-B12379FBE633}" type="datetimeFigureOut">
              <a:rPr lang="en-US"/>
              <a:pPr>
                <a:defRPr/>
              </a:pPr>
              <a:t>9/25/2012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BF27CA-A65F-4B83-9BE2-089A858265E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p:cNvPicPr>
            <a:picLocks noChangeAspect="1"/>
          </p:cNvPicPr>
          <p:nvPr userDrawn="1"/>
        </p:nvPicPr>
        <p:blipFill>
          <a:blip r:embed="rId2"/>
          <a:srcRect/>
          <a:stretch>
            <a:fillRect/>
          </a:stretch>
        </p:blipFill>
        <p:spPr bwMode="auto">
          <a:xfrm>
            <a:off x="304800" y="152400"/>
            <a:ext cx="2209800" cy="1177925"/>
          </a:xfrm>
          <a:prstGeom prst="rect">
            <a:avLst/>
          </a:prstGeom>
          <a:noFill/>
          <a:ln w="9525">
            <a:noFill/>
            <a:miter lim="800000"/>
            <a:headEnd/>
            <a:tailEnd/>
          </a:ln>
        </p:spPr>
      </p:pic>
      <p:sp>
        <p:nvSpPr>
          <p:cNvPr id="2" name="Title 1"/>
          <p:cNvSpPr>
            <a:spLocks noGrp="1"/>
          </p:cNvSpPr>
          <p:nvPr>
            <p:ph type="title"/>
          </p:nvPr>
        </p:nvSpPr>
        <p:spPr>
          <a:xfrm>
            <a:off x="2590800" y="274638"/>
            <a:ext cx="6096000" cy="1143000"/>
          </a:xfrm>
          <a:solidFill>
            <a:schemeClr val="accent3">
              <a:lumMod val="20000"/>
              <a:lumOff val="80000"/>
            </a:schemeClr>
          </a:solidFill>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F6D498FE-AC86-4E77-8721-7CA4C1EE575E}" type="datetimeFigureOut">
              <a:rPr lang="en-US"/>
              <a:pPr>
                <a:defRPr/>
              </a:pPr>
              <a:t>9/25/2012</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3741CCB8-7F33-4D1A-8BC4-8FA3C57F60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srcRect/>
          <a:stretch>
            <a:fillRect/>
          </a:stretch>
        </p:blipFill>
        <p:spPr bwMode="auto">
          <a:xfrm>
            <a:off x="228600" y="228600"/>
            <a:ext cx="2289175" cy="1219200"/>
          </a:xfrm>
          <a:prstGeom prst="rect">
            <a:avLst/>
          </a:prstGeom>
          <a:noFill/>
          <a:ln w="9525">
            <a:noFill/>
            <a:miter lim="800000"/>
            <a:headEnd/>
            <a:tailEnd/>
          </a:ln>
        </p:spPr>
      </p:pic>
      <p:sp>
        <p:nvSpPr>
          <p:cNvPr id="2" name="Title 1"/>
          <p:cNvSpPr>
            <a:spLocks noGrp="1"/>
          </p:cNvSpPr>
          <p:nvPr>
            <p:ph type="title"/>
          </p:nvPr>
        </p:nvSpPr>
        <p:spPr>
          <a:xfrm>
            <a:off x="2133600" y="274638"/>
            <a:ext cx="6553200" cy="1143000"/>
          </a:xfrm>
          <a:solidFill>
            <a:schemeClr val="accent3">
              <a:lumMod val="20000"/>
              <a:lumOff val="80000"/>
            </a:schemeClr>
          </a:solidFill>
        </p:spPr>
        <p:txBody>
          <a:body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dirty="0" smtClean="0"/>
            </a:lvl1pPr>
          </a:lstStyle>
          <a:p>
            <a:pPr>
              <a:defRPr/>
            </a:pPr>
            <a:r>
              <a:rPr lang="en-US"/>
              <a:t>26 September 2012</a:t>
            </a: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B71BB8E-8E55-4573-BE4D-0748D08ACA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smtClean="0"/>
            </a:lvl1pPr>
          </a:lstStyle>
          <a:p>
            <a:pPr>
              <a:defRPr/>
            </a:pPr>
            <a:r>
              <a:rPr lang="en-US"/>
              <a:t>26 September 2012</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C242BDC-FF8E-4536-9342-DEB725D8B3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A25AAB-49B2-4DC2-BDD8-C890C0B905EE}" type="datetimeFigureOut">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187AC8-966D-42FD-8B30-9734298C79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C4F2CE-430B-42CC-8272-B6BC5F2BE94B}" type="datetimeFigureOut">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3A95E0-CF32-451A-8F9B-C3A555932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9D4549-B1D8-46B7-B24E-9E279CDA745B}" type="datetimeFigureOut">
              <a:rPr lang="en-US"/>
              <a:pPr>
                <a:defRPr/>
              </a:pPr>
              <a:t>9/25/2012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EEECC8F-7137-4A63-98C0-F645D66E5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62" r:id="rId4"/>
    <p:sldLayoutId id="2147483663" r:id="rId5"/>
    <p:sldLayoutId id="2147483664" r:id="rId6"/>
    <p:sldLayoutId id="2147483665" r:id="rId7"/>
    <p:sldLayoutId id="2147483658" r:id="rId8"/>
    <p:sldLayoutId id="2147483657" r:id="rId9"/>
    <p:sldLayoutId id="2147483656" r:id="rId10"/>
    <p:sldLayoutId id="21474836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695450"/>
          </a:xfrm>
        </p:spPr>
        <p:txBody>
          <a:bodyPr rtlCol="0">
            <a:normAutofit fontScale="90000"/>
          </a:bodyPr>
          <a:lstStyle/>
          <a:p>
            <a:pPr fontAlgn="auto">
              <a:spcAft>
                <a:spcPts val="0"/>
              </a:spcAft>
              <a:defRPr/>
            </a:pPr>
            <a:r>
              <a:rPr lang="en-US" dirty="0" smtClean="0"/>
              <a:t>Status of the LBNE project and collaboration</a:t>
            </a:r>
            <a:br>
              <a:rPr lang="en-US" dirty="0" smtClean="0"/>
            </a:br>
            <a:r>
              <a:rPr lang="en-US" b="1" dirty="0" smtClean="0">
                <a:solidFill>
                  <a:schemeClr val="accent3">
                    <a:lumMod val="50000"/>
                  </a:schemeClr>
                </a:solidFill>
              </a:rPr>
              <a:t>Long-Baseline Neutrino Experiment</a:t>
            </a:r>
            <a:endParaRPr lang="en-US" b="1" dirty="0">
              <a:solidFill>
                <a:schemeClr val="accent3">
                  <a:lumMod val="50000"/>
                </a:schemeClr>
              </a:solidFill>
            </a:endParaRPr>
          </a:p>
        </p:txBody>
      </p:sp>
      <p:sp>
        <p:nvSpPr>
          <p:cNvPr id="3" name="Subtitle 2"/>
          <p:cNvSpPr>
            <a:spLocks noGrp="1"/>
          </p:cNvSpPr>
          <p:nvPr>
            <p:ph type="subTitle" idx="1"/>
          </p:nvPr>
        </p:nvSpPr>
        <p:spPr>
          <a:xfrm>
            <a:off x="1371600" y="3886200"/>
            <a:ext cx="6400800" cy="2286000"/>
          </a:xfrm>
        </p:spPr>
        <p:txBody>
          <a:bodyPr rtlCol="0">
            <a:normAutofit fontScale="77500" lnSpcReduction="20000"/>
          </a:bodyPr>
          <a:lstStyle/>
          <a:p>
            <a:pPr fontAlgn="auto">
              <a:spcAft>
                <a:spcPts val="0"/>
              </a:spcAft>
              <a:buFont typeface="Arial" pitchFamily="34" charset="0"/>
              <a:buNone/>
              <a:defRPr/>
            </a:pPr>
            <a:r>
              <a:rPr lang="en-US" dirty="0" smtClean="0"/>
              <a:t>Maury Goodman</a:t>
            </a:r>
          </a:p>
          <a:p>
            <a:pPr fontAlgn="auto">
              <a:spcAft>
                <a:spcPts val="0"/>
              </a:spcAft>
              <a:buFont typeface="Arial" pitchFamily="34" charset="0"/>
              <a:buNone/>
              <a:defRPr/>
            </a:pPr>
            <a:r>
              <a:rPr lang="en-US" dirty="0" smtClean="0"/>
              <a:t>Argonne National Lab</a:t>
            </a:r>
          </a:p>
          <a:p>
            <a:pPr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t>International Symposium on Neutrino Physics and Beyond</a:t>
            </a:r>
          </a:p>
          <a:p>
            <a:pPr fontAlgn="auto">
              <a:spcAft>
                <a:spcPts val="0"/>
              </a:spcAft>
              <a:buFont typeface="Arial" pitchFamily="34" charset="0"/>
              <a:buNone/>
              <a:defRPr/>
            </a:pPr>
            <a:r>
              <a:rPr lang="en-US" dirty="0" smtClean="0"/>
              <a:t>26 September 2012</a:t>
            </a:r>
            <a:endParaRPr lang="en-US" dirty="0"/>
          </a:p>
        </p:txBody>
      </p:sp>
      <p:pic>
        <p:nvPicPr>
          <p:cNvPr id="15363" name="Picture 3"/>
          <p:cNvPicPr>
            <a:picLocks noChangeAspect="1"/>
          </p:cNvPicPr>
          <p:nvPr/>
        </p:nvPicPr>
        <p:blipFill>
          <a:blip r:embed="rId2"/>
          <a:srcRect/>
          <a:stretch>
            <a:fillRect/>
          </a:stretch>
        </p:blipFill>
        <p:spPr bwMode="auto">
          <a:xfrm>
            <a:off x="6705600" y="22860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17 April 2012</a:t>
            </a:r>
          </a:p>
        </p:txBody>
      </p:sp>
      <p:sp>
        <p:nvSpPr>
          <p:cNvPr id="5" name="Slide Number Placeholder 3"/>
          <p:cNvSpPr>
            <a:spLocks noGrp="1"/>
          </p:cNvSpPr>
          <p:nvPr>
            <p:ph type="sldNum" sz="quarter" idx="12"/>
          </p:nvPr>
        </p:nvSpPr>
        <p:spPr/>
        <p:txBody>
          <a:bodyPr/>
          <a:lstStyle/>
          <a:p>
            <a:pPr>
              <a:defRPr/>
            </a:pPr>
            <a:fld id="{A83B4E65-277D-4595-808F-1C4D810A1E7F}" type="slidenum">
              <a:rPr lang="en-US"/>
              <a:pPr>
                <a:defRPr/>
              </a:pPr>
              <a:t>10</a:t>
            </a:fld>
            <a:endParaRPr lang="en-US"/>
          </a:p>
        </p:txBody>
      </p:sp>
      <p:pic>
        <p:nvPicPr>
          <p:cNvPr id="24579" name="Picture 4"/>
          <p:cNvPicPr>
            <a:picLocks noChangeAspect="1" noChangeArrowheads="1"/>
          </p:cNvPicPr>
          <p:nvPr/>
        </p:nvPicPr>
        <p:blipFill>
          <a:blip r:embed="rId2"/>
          <a:srcRect/>
          <a:stretch>
            <a:fillRect/>
          </a:stretch>
        </p:blipFill>
        <p:spPr bwMode="auto">
          <a:xfrm>
            <a:off x="452438" y="1463675"/>
            <a:ext cx="8234362" cy="4614863"/>
          </a:xfrm>
          <a:prstGeom prst="rect">
            <a:avLst/>
          </a:prstGeom>
          <a:noFill/>
          <a:ln w="9525">
            <a:noFill/>
            <a:miter lim="800000"/>
            <a:headEnd/>
            <a:tailEnd/>
          </a:ln>
        </p:spPr>
      </p:pic>
      <p:sp>
        <p:nvSpPr>
          <p:cNvPr id="75781" name="Rectangle 5"/>
          <p:cNvSpPr>
            <a:spLocks noGrp="1" noChangeArrowheads="1"/>
          </p:cNvSpPr>
          <p:nvPr>
            <p:ph type="title" idx="4294967295"/>
          </p:nvPr>
        </p:nvSpPr>
        <p:spPr>
          <a:xfrm>
            <a:off x="2514600" y="0"/>
            <a:ext cx="6096000" cy="1143000"/>
          </a:xfrm>
          <a:solidFill>
            <a:schemeClr val="accent3">
              <a:lumMod val="20000"/>
              <a:lumOff val="80000"/>
            </a:schemeClr>
          </a:solidFill>
        </p:spPr>
        <p:txBody>
          <a:bodyPr lIns="26788" tIns="26788" rIns="26788" bIns="26788" rtlCol="0">
            <a:normAutofit/>
          </a:bodyPr>
          <a:lstStyle/>
          <a:p>
            <a:pPr fontAlgn="auto">
              <a:spcAft>
                <a:spcPts val="0"/>
              </a:spcAft>
              <a:defRPr/>
            </a:pPr>
            <a:r>
              <a:rPr lang="en-US" sz="3200" dirty="0"/>
              <a:t>Neutrino Beam Chosen Design:</a:t>
            </a:r>
            <a:br>
              <a:rPr lang="en-US" sz="3200" dirty="0"/>
            </a:br>
            <a:r>
              <a:rPr lang="en-US" sz="3200" dirty="0"/>
              <a:t>MI-10 Extraction, Shallow Beam</a:t>
            </a:r>
          </a:p>
        </p:txBody>
      </p:sp>
      <p:pic>
        <p:nvPicPr>
          <p:cNvPr id="24581" name="Picture 1"/>
          <p:cNvPicPr>
            <a:picLocks noChangeAspect="1"/>
          </p:cNvPicPr>
          <p:nvPr/>
        </p:nvPicPr>
        <p:blipFill>
          <a:blip r:embed="rId3"/>
          <a:srcRect/>
          <a:stretch>
            <a:fillRect/>
          </a:stretch>
        </p:blipFill>
        <p:spPr bwMode="auto">
          <a:xfrm>
            <a:off x="141288" y="95250"/>
            <a:ext cx="2220912" cy="1182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74638"/>
            <a:ext cx="5638800" cy="812800"/>
          </a:xfrm>
        </p:spPr>
        <p:txBody>
          <a:bodyPr rtlCol="0">
            <a:normAutofit/>
          </a:bodyPr>
          <a:lstStyle/>
          <a:p>
            <a:pPr fontAlgn="auto">
              <a:spcAft>
                <a:spcPts val="0"/>
              </a:spcAft>
              <a:defRPr/>
            </a:pPr>
            <a:r>
              <a:rPr lang="en-US" dirty="0" smtClean="0"/>
              <a:t>Beam</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CE0205C-E4BA-498C-A661-43A7FF043E2A}" type="slidenum">
              <a:rPr lang="en-US"/>
              <a:pPr>
                <a:defRPr/>
              </a:pPr>
              <a:t>11</a:t>
            </a:fld>
            <a:endParaRPr lang="en-US" dirty="0"/>
          </a:p>
        </p:txBody>
      </p:sp>
      <p:pic>
        <p:nvPicPr>
          <p:cNvPr id="25604" name="Picture 3"/>
          <p:cNvPicPr>
            <a:picLocks noChangeAspect="1" noChangeArrowheads="1"/>
          </p:cNvPicPr>
          <p:nvPr/>
        </p:nvPicPr>
        <p:blipFill>
          <a:blip r:embed="rId2"/>
          <a:srcRect/>
          <a:stretch>
            <a:fillRect/>
          </a:stretch>
        </p:blipFill>
        <p:spPr bwMode="auto">
          <a:xfrm>
            <a:off x="595313" y="2363788"/>
            <a:ext cx="7934325" cy="3000375"/>
          </a:xfrm>
          <a:prstGeom prst="rect">
            <a:avLst/>
          </a:prstGeom>
          <a:noFill/>
          <a:ln w="9525">
            <a:noFill/>
            <a:miter lim="800000"/>
            <a:headEnd/>
            <a:tailEnd/>
          </a:ln>
        </p:spPr>
      </p:pic>
      <p:sp>
        <p:nvSpPr>
          <p:cNvPr id="25605" name="TextBox 7"/>
          <p:cNvSpPr txBox="1">
            <a:spLocks noChangeArrowheads="1"/>
          </p:cNvSpPr>
          <p:nvPr/>
        </p:nvSpPr>
        <p:spPr bwMode="auto">
          <a:xfrm>
            <a:off x="6056313" y="1241425"/>
            <a:ext cx="2790825" cy="922338"/>
          </a:xfrm>
          <a:prstGeom prst="rect">
            <a:avLst/>
          </a:prstGeom>
          <a:noFill/>
          <a:ln w="9525">
            <a:noFill/>
            <a:miter lim="800000"/>
            <a:headEnd/>
            <a:tailEnd/>
          </a:ln>
        </p:spPr>
        <p:txBody>
          <a:bodyPr>
            <a:spAutoFit/>
          </a:bodyPr>
          <a:lstStyle/>
          <a:p>
            <a:r>
              <a:rPr lang="en-US">
                <a:solidFill>
                  <a:srgbClr val="0000FF"/>
                </a:solidFill>
                <a:latin typeface="Calibri" pitchFamily="34" charset="0"/>
              </a:rPr>
              <a:t>Beam extraction and transport from the Main Injector to target</a:t>
            </a:r>
          </a:p>
        </p:txBody>
      </p:sp>
      <p:cxnSp>
        <p:nvCxnSpPr>
          <p:cNvPr id="10" name="Straight Arrow Connector 9"/>
          <p:cNvCxnSpPr/>
          <p:nvPr/>
        </p:nvCxnSpPr>
        <p:spPr>
          <a:xfrm>
            <a:off x="6291263" y="2205038"/>
            <a:ext cx="0" cy="113506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607" name="TextBox 11"/>
          <p:cNvSpPr txBox="1">
            <a:spLocks noChangeArrowheads="1"/>
          </p:cNvSpPr>
          <p:nvPr/>
        </p:nvSpPr>
        <p:spPr bwMode="auto">
          <a:xfrm>
            <a:off x="2538413" y="1087438"/>
            <a:ext cx="3233737" cy="646112"/>
          </a:xfrm>
          <a:prstGeom prst="rect">
            <a:avLst/>
          </a:prstGeom>
          <a:noFill/>
          <a:ln w="9525">
            <a:noFill/>
            <a:miter lim="800000"/>
            <a:headEnd/>
            <a:tailEnd/>
          </a:ln>
        </p:spPr>
        <p:txBody>
          <a:bodyPr>
            <a:spAutoFit/>
          </a:bodyPr>
          <a:lstStyle/>
          <a:p>
            <a:pPr algn="r"/>
            <a:r>
              <a:rPr lang="en-US">
                <a:solidFill>
                  <a:srgbClr val="0000FF"/>
                </a:solidFill>
                <a:latin typeface="Calibri" pitchFamily="34" charset="0"/>
              </a:rPr>
              <a:t>Target hall with remote handling in high-radiation environment</a:t>
            </a:r>
          </a:p>
        </p:txBody>
      </p:sp>
      <p:cxnSp>
        <p:nvCxnSpPr>
          <p:cNvPr id="13" name="Straight Arrow Connector 12"/>
          <p:cNvCxnSpPr/>
          <p:nvPr/>
        </p:nvCxnSpPr>
        <p:spPr>
          <a:xfrm>
            <a:off x="5489575" y="1701800"/>
            <a:ext cx="0" cy="117951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609" name="TextBox 14"/>
          <p:cNvSpPr txBox="1">
            <a:spLocks noChangeArrowheads="1"/>
          </p:cNvSpPr>
          <p:nvPr/>
        </p:nvSpPr>
        <p:spPr bwMode="auto">
          <a:xfrm>
            <a:off x="3351213" y="1731963"/>
            <a:ext cx="2125662" cy="646112"/>
          </a:xfrm>
          <a:prstGeom prst="rect">
            <a:avLst/>
          </a:prstGeom>
          <a:noFill/>
          <a:ln w="9525">
            <a:noFill/>
            <a:miter lim="800000"/>
            <a:headEnd/>
            <a:tailEnd/>
          </a:ln>
        </p:spPr>
        <p:txBody>
          <a:bodyPr>
            <a:spAutoFit/>
          </a:bodyPr>
          <a:lstStyle/>
          <a:p>
            <a:pPr algn="r"/>
            <a:r>
              <a:rPr lang="en-US">
                <a:solidFill>
                  <a:srgbClr val="0000FF"/>
                </a:solidFill>
                <a:latin typeface="Calibri" pitchFamily="34" charset="0"/>
              </a:rPr>
              <a:t>Focusing horns for secondary particles</a:t>
            </a:r>
          </a:p>
        </p:txBody>
      </p:sp>
      <p:sp>
        <p:nvSpPr>
          <p:cNvPr id="25610" name="TextBox 15"/>
          <p:cNvSpPr txBox="1">
            <a:spLocks noChangeArrowheads="1"/>
          </p:cNvSpPr>
          <p:nvPr/>
        </p:nvSpPr>
        <p:spPr bwMode="auto">
          <a:xfrm>
            <a:off x="488950" y="5527675"/>
            <a:ext cx="8229600" cy="646113"/>
          </a:xfrm>
          <a:prstGeom prst="rect">
            <a:avLst/>
          </a:prstGeom>
          <a:noFill/>
          <a:ln w="9525">
            <a:noFill/>
            <a:miter lim="800000"/>
            <a:headEnd/>
            <a:tailEnd/>
          </a:ln>
        </p:spPr>
        <p:txBody>
          <a:bodyPr>
            <a:spAutoFit/>
          </a:bodyPr>
          <a:lstStyle/>
          <a:p>
            <a:pPr algn="ctr"/>
            <a:r>
              <a:rPr lang="en-US">
                <a:solidFill>
                  <a:srgbClr val="0000FF"/>
                </a:solidFill>
                <a:latin typeface="Calibri" pitchFamily="34" charset="0"/>
              </a:rPr>
              <a:t>Large underground decay pipe (4m x 200m for Homestake ; 2m x 675m for NuMI)</a:t>
            </a:r>
          </a:p>
          <a:p>
            <a:pPr algn="ctr"/>
            <a:r>
              <a:rPr lang="en-US">
                <a:solidFill>
                  <a:srgbClr val="0000FF"/>
                </a:solidFill>
                <a:latin typeface="Calibri" pitchFamily="34" charset="0"/>
              </a:rPr>
              <a:t>Homestake beamline: much better aquifer protection than the NuMI beamline</a:t>
            </a:r>
          </a:p>
        </p:txBody>
      </p:sp>
      <p:cxnSp>
        <p:nvCxnSpPr>
          <p:cNvPr id="18" name="Straight Arrow Connector 17"/>
          <p:cNvCxnSpPr/>
          <p:nvPr/>
        </p:nvCxnSpPr>
        <p:spPr>
          <a:xfrm>
            <a:off x="5326063" y="2363788"/>
            <a:ext cx="0" cy="5111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4611688" y="4021138"/>
            <a:ext cx="1587" cy="156051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613" name="TextBox 22"/>
          <p:cNvSpPr txBox="1">
            <a:spLocks noChangeArrowheads="1"/>
          </p:cNvSpPr>
          <p:nvPr/>
        </p:nvSpPr>
        <p:spPr bwMode="auto">
          <a:xfrm>
            <a:off x="512763" y="2493963"/>
            <a:ext cx="2414587" cy="646112"/>
          </a:xfrm>
          <a:prstGeom prst="rect">
            <a:avLst/>
          </a:prstGeom>
          <a:noFill/>
          <a:ln w="9525">
            <a:noFill/>
            <a:miter lim="800000"/>
            <a:headEnd/>
            <a:tailEnd/>
          </a:ln>
        </p:spPr>
        <p:txBody>
          <a:bodyPr wrap="none">
            <a:spAutoFit/>
          </a:bodyPr>
          <a:lstStyle/>
          <a:p>
            <a:r>
              <a:rPr lang="en-US">
                <a:latin typeface="Calibri" pitchFamily="34" charset="0"/>
              </a:rPr>
              <a:t>Beamline to Homestake</a:t>
            </a:r>
          </a:p>
          <a:p>
            <a:r>
              <a:rPr lang="en-US">
                <a:latin typeface="Calibri" pitchFamily="34" charset="0"/>
              </a:rPr>
              <a:t>(not to scale)</a:t>
            </a:r>
          </a:p>
        </p:txBody>
      </p:sp>
      <p:pic>
        <p:nvPicPr>
          <p:cNvPr id="25614" name="Picture 2"/>
          <p:cNvPicPr>
            <a:picLocks noChangeAspect="1"/>
          </p:cNvPicPr>
          <p:nvPr/>
        </p:nvPicPr>
        <p:blipFill>
          <a:blip r:embed="rId3"/>
          <a:srcRect/>
          <a:stretch>
            <a:fillRect/>
          </a:stretch>
        </p:blipFill>
        <p:spPr bwMode="auto">
          <a:xfrm>
            <a:off x="141288" y="128588"/>
            <a:ext cx="2297112" cy="1223962"/>
          </a:xfrm>
          <a:prstGeom prst="rect">
            <a:avLst/>
          </a:prstGeom>
          <a:noFill/>
          <a:ln w="9525">
            <a:noFill/>
            <a:miter lim="800000"/>
            <a:headEnd/>
            <a:tailEnd/>
          </a:ln>
        </p:spPr>
      </p:pic>
    </p:spTree>
  </p:cSld>
  <p:clrMapOvr>
    <a:masterClrMapping/>
  </p:clrMapOvr>
  <p:transition spd="slow" advTm="138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Detector</a:t>
            </a:r>
            <a:endParaRPr lang="en-US" dirty="0"/>
          </a:p>
        </p:txBody>
      </p:sp>
      <p:pic>
        <p:nvPicPr>
          <p:cNvPr id="26626" name="Picture 6"/>
          <p:cNvPicPr>
            <a:picLocks noGrp="1" noChangeAspect="1" noChangeArrowheads="1"/>
          </p:cNvPicPr>
          <p:nvPr>
            <p:ph idx="1"/>
          </p:nvPr>
        </p:nvPicPr>
        <p:blipFill>
          <a:blip r:embed="rId2"/>
          <a:srcRect/>
          <a:stretch>
            <a:fillRect/>
          </a:stretch>
        </p:blipFill>
        <p:spPr>
          <a:xfrm>
            <a:off x="868363" y="1600200"/>
            <a:ext cx="7407275"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quarter" idx="10"/>
          </p:nvPr>
        </p:nvSpPr>
        <p:spPr/>
        <p:txBody>
          <a:bodyPr wrap="square" numCol="1" anchorCtr="0" compatLnSpc="1">
            <a:prstTxWarp prst="textNoShape">
              <a:avLst/>
            </a:prstTxWarp>
          </a:bodyPr>
          <a:lstStyle/>
          <a:p>
            <a:pPr fontAlgn="base">
              <a:spcBef>
                <a:spcPct val="0"/>
              </a:spcBef>
              <a:spcAft>
                <a:spcPct val="0"/>
              </a:spcAft>
            </a:pPr>
            <a:r>
              <a:rPr lang="en-US">
                <a:solidFill>
                  <a:srgbClr val="898989"/>
                </a:solidFill>
              </a:rPr>
              <a:t>26 September 2012</a:t>
            </a:r>
          </a:p>
        </p:txBody>
      </p:sp>
      <p:sp>
        <p:nvSpPr>
          <p:cNvPr id="31" name="Slide Number Placeholder 3"/>
          <p:cNvSpPr>
            <a:spLocks noGrp="1"/>
          </p:cNvSpPr>
          <p:nvPr>
            <p:ph type="sldNum" sz="quarter" idx="12"/>
          </p:nvPr>
        </p:nvSpPr>
        <p:spPr/>
        <p:txBody>
          <a:bodyPr/>
          <a:lstStyle/>
          <a:p>
            <a:pPr>
              <a:defRPr/>
            </a:pPr>
            <a:fld id="{4BB74CE0-9D83-4633-95B6-950BFB1342E5}" type="slidenum">
              <a:rPr lang="en-US"/>
              <a:pPr>
                <a:defRPr/>
              </a:pPr>
              <a:t>13</a:t>
            </a:fld>
            <a:endParaRPr lang="en-US"/>
          </a:p>
        </p:txBody>
      </p:sp>
      <p:sp>
        <p:nvSpPr>
          <p:cNvPr id="27651" name="Slide Number Placeholder 3"/>
          <p:cNvSpPr txBox="1">
            <a:spLocks noGrp="1"/>
          </p:cNvSpPr>
          <p:nvPr/>
        </p:nvSpPr>
        <p:spPr bwMode="auto">
          <a:xfrm>
            <a:off x="611188" y="6477000"/>
            <a:ext cx="223837" cy="241300"/>
          </a:xfrm>
          <a:prstGeom prst="rect">
            <a:avLst/>
          </a:prstGeom>
          <a:noFill/>
          <a:ln w="9525">
            <a:noFill/>
            <a:miter lim="800000"/>
            <a:headEnd/>
            <a:tailEnd/>
          </a:ln>
        </p:spPr>
        <p:txBody>
          <a:bodyPr wrap="none" lIns="64291" tIns="32146" rIns="64291" bIns="32146"/>
          <a:lstStyle/>
          <a:p>
            <a:pPr defTabSz="642938"/>
            <a:endParaRPr lang="en-US" sz="1300">
              <a:solidFill>
                <a:srgbClr val="464653"/>
              </a:solidFill>
              <a:latin typeface="Gill Sans MT" pitchFamily="34" charset="0"/>
              <a:ea typeface="ＭＳ Ｐゴシック"/>
              <a:cs typeface="Arial" charset="0"/>
              <a:sym typeface="Gill Sans MT" pitchFamily="34" charset="0"/>
            </a:endParaRPr>
          </a:p>
        </p:txBody>
      </p:sp>
      <p:sp>
        <p:nvSpPr>
          <p:cNvPr id="27652" name="Line 2"/>
          <p:cNvSpPr>
            <a:spLocks noChangeShapeType="1"/>
          </p:cNvSpPr>
          <p:nvPr/>
        </p:nvSpPr>
        <p:spPr bwMode="auto">
          <a:xfrm>
            <a:off x="455613" y="1143000"/>
            <a:ext cx="8232775" cy="0"/>
          </a:xfrm>
          <a:prstGeom prst="line">
            <a:avLst/>
          </a:prstGeom>
          <a:noFill/>
          <a:ln w="9525">
            <a:solidFill>
              <a:srgbClr val="9FB8CD"/>
            </a:solidFill>
            <a:prstDash val="dash"/>
            <a:round/>
            <a:headEnd/>
            <a:tailEnd/>
          </a:ln>
        </p:spPr>
        <p:txBody>
          <a:bodyPr lIns="0" tIns="0" rIns="0" bIns="0"/>
          <a:lstStyle/>
          <a:p>
            <a:endParaRPr lang="en-US"/>
          </a:p>
        </p:txBody>
      </p:sp>
      <p:sp>
        <p:nvSpPr>
          <p:cNvPr id="104453" name="Rectangle 5"/>
          <p:cNvSpPr>
            <a:spLocks noGrp="1" noChangeArrowheads="1"/>
          </p:cNvSpPr>
          <p:nvPr>
            <p:ph type="title" idx="4294967295"/>
          </p:nvPr>
        </p:nvSpPr>
        <p:spPr>
          <a:xfrm>
            <a:off x="2514600" y="274638"/>
            <a:ext cx="6324600" cy="563562"/>
          </a:xfrm>
          <a:solidFill>
            <a:srgbClr val="EBF1DE"/>
          </a:solidFill>
        </p:spPr>
        <p:txBody>
          <a:bodyPr lIns="26788" tIns="26788" rIns="26788" bIns="26788" anchor="b"/>
          <a:lstStyle/>
          <a:p>
            <a:pPr fontAlgn="auto">
              <a:spcAft>
                <a:spcPts val="0"/>
              </a:spcAft>
              <a:defRPr/>
            </a:pPr>
            <a:r>
              <a:rPr lang="en-US"/>
              <a:t>Detector Configuration</a:t>
            </a:r>
          </a:p>
        </p:txBody>
      </p:sp>
      <p:pic>
        <p:nvPicPr>
          <p:cNvPr id="27654" name="Picture 6"/>
          <p:cNvPicPr>
            <a:picLocks noChangeAspect="1" noChangeArrowheads="1"/>
          </p:cNvPicPr>
          <p:nvPr/>
        </p:nvPicPr>
        <p:blipFill>
          <a:blip r:embed="rId2"/>
          <a:srcRect/>
          <a:stretch>
            <a:fillRect/>
          </a:stretch>
        </p:blipFill>
        <p:spPr bwMode="auto">
          <a:xfrm>
            <a:off x="80963" y="1143000"/>
            <a:ext cx="5181600" cy="4795838"/>
          </a:xfrm>
          <a:prstGeom prst="rect">
            <a:avLst/>
          </a:prstGeom>
          <a:noFill/>
          <a:ln w="9525">
            <a:noFill/>
            <a:miter lim="800000"/>
            <a:headEnd/>
            <a:tailEnd/>
          </a:ln>
        </p:spPr>
      </p:pic>
      <p:pic>
        <p:nvPicPr>
          <p:cNvPr id="27655" name="Picture 7"/>
          <p:cNvPicPr>
            <a:picLocks noChangeAspect="1" noChangeArrowheads="1"/>
          </p:cNvPicPr>
          <p:nvPr/>
        </p:nvPicPr>
        <p:blipFill>
          <a:blip r:embed="rId3"/>
          <a:srcRect/>
          <a:stretch>
            <a:fillRect/>
          </a:stretch>
        </p:blipFill>
        <p:spPr bwMode="auto">
          <a:xfrm>
            <a:off x="5410200" y="1374775"/>
            <a:ext cx="1152525" cy="5483225"/>
          </a:xfrm>
          <a:prstGeom prst="rect">
            <a:avLst/>
          </a:prstGeom>
          <a:noFill/>
          <a:ln w="9525">
            <a:solidFill>
              <a:srgbClr val="FF0000"/>
            </a:solidFill>
            <a:round/>
            <a:headEnd/>
            <a:tailEnd/>
          </a:ln>
        </p:spPr>
      </p:pic>
      <p:sp>
        <p:nvSpPr>
          <p:cNvPr id="27656" name="Line 8"/>
          <p:cNvSpPr>
            <a:spLocks noChangeShapeType="1"/>
          </p:cNvSpPr>
          <p:nvPr/>
        </p:nvSpPr>
        <p:spPr bwMode="auto">
          <a:xfrm rot="10800000" flipH="1">
            <a:off x="4116388" y="2438400"/>
            <a:ext cx="1295400" cy="231775"/>
          </a:xfrm>
          <a:prstGeom prst="line">
            <a:avLst/>
          </a:prstGeom>
          <a:noFill/>
          <a:ln w="9525">
            <a:solidFill>
              <a:srgbClr val="FF0000"/>
            </a:solidFill>
            <a:round/>
            <a:headEnd/>
            <a:tailEnd type="arrow" w="sm" len="sm"/>
          </a:ln>
        </p:spPr>
        <p:txBody>
          <a:bodyPr lIns="0" tIns="0" rIns="0" bIns="0"/>
          <a:lstStyle/>
          <a:p>
            <a:endParaRPr lang="en-US"/>
          </a:p>
        </p:txBody>
      </p:sp>
      <p:sp>
        <p:nvSpPr>
          <p:cNvPr id="27657" name="Line 9"/>
          <p:cNvSpPr>
            <a:spLocks noChangeShapeType="1"/>
          </p:cNvSpPr>
          <p:nvPr/>
        </p:nvSpPr>
        <p:spPr bwMode="auto">
          <a:xfrm>
            <a:off x="5715000" y="2589213"/>
            <a:ext cx="911225" cy="1587"/>
          </a:xfrm>
          <a:prstGeom prst="line">
            <a:avLst/>
          </a:prstGeom>
          <a:noFill/>
          <a:ln w="9525">
            <a:solidFill>
              <a:srgbClr val="6E78A0"/>
            </a:solidFill>
            <a:round/>
            <a:headEnd type="arrow" w="med" len="med"/>
            <a:tailEnd type="arrow" w="med" len="med"/>
          </a:ln>
        </p:spPr>
        <p:txBody>
          <a:bodyPr lIns="0" tIns="0" rIns="0" bIns="0"/>
          <a:lstStyle/>
          <a:p>
            <a:endParaRPr lang="en-US"/>
          </a:p>
        </p:txBody>
      </p:sp>
      <p:sp>
        <p:nvSpPr>
          <p:cNvPr id="27658" name="Rectangle 10"/>
          <p:cNvSpPr>
            <a:spLocks/>
          </p:cNvSpPr>
          <p:nvPr/>
        </p:nvSpPr>
        <p:spPr bwMode="auto">
          <a:xfrm>
            <a:off x="5867400" y="2286000"/>
            <a:ext cx="488950" cy="303213"/>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2.5m</a:t>
            </a:r>
          </a:p>
        </p:txBody>
      </p:sp>
      <p:sp>
        <p:nvSpPr>
          <p:cNvPr id="27659" name="Rectangle 11"/>
          <p:cNvSpPr>
            <a:spLocks/>
          </p:cNvSpPr>
          <p:nvPr/>
        </p:nvSpPr>
        <p:spPr bwMode="auto">
          <a:xfrm>
            <a:off x="6716713" y="1679575"/>
            <a:ext cx="2376487" cy="739775"/>
          </a:xfrm>
          <a:prstGeom prst="rect">
            <a:avLst/>
          </a:prstGeom>
          <a:noFill/>
          <a:ln w="9525">
            <a:solidFill>
              <a:srgbClr val="FF0000"/>
            </a:solidFill>
            <a:round/>
            <a:headEnd/>
            <a:tailEnd/>
          </a:ln>
        </p:spPr>
        <p:txBody>
          <a:bodyPr lIns="26788" tIns="26788" rIns="26788" bIns="26788"/>
          <a:lstStyle/>
          <a:p>
            <a:pPr defTabSz="642938"/>
            <a:r>
              <a:rPr lang="en-US" sz="1500">
                <a:latin typeface="Gill Sans MT" pitchFamily="34" charset="0"/>
                <a:ea typeface="ＭＳ Ｐゴシック"/>
                <a:cs typeface="ＭＳ Ｐゴシック"/>
                <a:sym typeface="Gill Sans MT" pitchFamily="34" charset="0"/>
              </a:rPr>
              <a:t>Anode Plane Ass</a:t>
            </a:r>
            <a:r>
              <a:rPr lang="ja-JP" altLang="en-US" sz="1500">
                <a:latin typeface="Calibri" pitchFamily="34" charset="0"/>
                <a:cs typeface="ＭＳ Ｐゴシック"/>
                <a:sym typeface="Gill Sans MT" pitchFamily="34" charset="0"/>
              </a:rPr>
              <a:t>’</a:t>
            </a:r>
            <a:r>
              <a:rPr lang="en-US" altLang="ja-JP" sz="1500">
                <a:latin typeface="Gill Sans MT" pitchFamily="34" charset="0"/>
                <a:cs typeface="ＭＳ Ｐゴシック"/>
                <a:sym typeface="Gill Sans MT" pitchFamily="34" charset="0"/>
              </a:rPr>
              <a:t>y (APA) - Standard wire chamber construction</a:t>
            </a:r>
            <a:endParaRPr lang="en-US" sz="1500">
              <a:latin typeface="Gill Sans MT" pitchFamily="34" charset="0"/>
              <a:ea typeface="ＭＳ Ｐゴシック"/>
              <a:cs typeface="ＭＳ Ｐゴシック"/>
              <a:sym typeface="Gill Sans MT" pitchFamily="34" charset="0"/>
            </a:endParaRPr>
          </a:p>
        </p:txBody>
      </p:sp>
      <p:sp>
        <p:nvSpPr>
          <p:cNvPr id="27660" name="Rectangle 12"/>
          <p:cNvSpPr>
            <a:spLocks/>
          </p:cNvSpPr>
          <p:nvPr/>
        </p:nvSpPr>
        <p:spPr bwMode="auto">
          <a:xfrm>
            <a:off x="6878638" y="3276600"/>
            <a:ext cx="2044700" cy="519113"/>
          </a:xfrm>
          <a:prstGeom prst="rect">
            <a:avLst/>
          </a:prstGeom>
          <a:noFill/>
          <a:ln w="9525">
            <a:solidFill>
              <a:srgbClr val="727CA3"/>
            </a:solidFill>
            <a:round/>
            <a:headEnd/>
            <a:tailEnd/>
          </a:ln>
        </p:spPr>
        <p:txBody>
          <a:bodyPr lIns="26788" tIns="26788" rIns="26788" bIns="26788"/>
          <a:lstStyle/>
          <a:p>
            <a:pPr defTabSz="642938"/>
            <a:r>
              <a:rPr lang="en-US" sz="1500">
                <a:latin typeface="Gill Sans MT" pitchFamily="34" charset="0"/>
                <a:ea typeface="ＭＳ Ｐゴシック"/>
                <a:cs typeface="ＭＳ Ｐゴシック"/>
                <a:sym typeface="Gill Sans MT" pitchFamily="34" charset="0"/>
              </a:rPr>
              <a:t>Cathode Plane Ass</a:t>
            </a:r>
            <a:r>
              <a:rPr lang="ja-JP" altLang="en-US" sz="1500">
                <a:latin typeface="Calibri" pitchFamily="34" charset="0"/>
                <a:cs typeface="ＭＳ Ｐゴシック"/>
                <a:sym typeface="Gill Sans MT" pitchFamily="34" charset="0"/>
              </a:rPr>
              <a:t>’</a:t>
            </a:r>
            <a:r>
              <a:rPr lang="en-US" altLang="ja-JP" sz="1500">
                <a:latin typeface="Gill Sans MT" pitchFamily="34" charset="0"/>
                <a:cs typeface="ＭＳ Ｐゴシック"/>
                <a:sym typeface="Gill Sans MT" pitchFamily="34" charset="0"/>
              </a:rPr>
              <a:t>y (CPA) - SS mesh</a:t>
            </a:r>
            <a:endParaRPr lang="en-US" sz="1500">
              <a:latin typeface="Gill Sans MT" pitchFamily="34" charset="0"/>
              <a:ea typeface="ＭＳ Ｐゴシック"/>
              <a:cs typeface="ＭＳ Ｐゴシック"/>
              <a:sym typeface="Gill Sans MT" pitchFamily="34" charset="0"/>
            </a:endParaRPr>
          </a:p>
        </p:txBody>
      </p:sp>
      <p:sp>
        <p:nvSpPr>
          <p:cNvPr id="27661" name="Line 13"/>
          <p:cNvSpPr>
            <a:spLocks noChangeShapeType="1"/>
          </p:cNvSpPr>
          <p:nvPr/>
        </p:nvSpPr>
        <p:spPr bwMode="auto">
          <a:xfrm rot="10800000">
            <a:off x="4572000" y="3660775"/>
            <a:ext cx="2306638" cy="33338"/>
          </a:xfrm>
          <a:prstGeom prst="line">
            <a:avLst/>
          </a:prstGeom>
          <a:noFill/>
          <a:ln w="9525">
            <a:solidFill>
              <a:srgbClr val="6E78A0"/>
            </a:solidFill>
            <a:round/>
            <a:headEnd/>
            <a:tailEnd type="arrow" w="sm" len="sm"/>
          </a:ln>
        </p:spPr>
        <p:txBody>
          <a:bodyPr lIns="0" tIns="0" rIns="0" bIns="0"/>
          <a:lstStyle/>
          <a:p>
            <a:endParaRPr lang="en-US"/>
          </a:p>
        </p:txBody>
      </p:sp>
      <p:sp>
        <p:nvSpPr>
          <p:cNvPr id="27662" name="Line 14"/>
          <p:cNvSpPr>
            <a:spLocks noChangeShapeType="1"/>
          </p:cNvSpPr>
          <p:nvPr/>
        </p:nvSpPr>
        <p:spPr bwMode="auto">
          <a:xfrm>
            <a:off x="1374775"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3" name="Line 15"/>
          <p:cNvSpPr>
            <a:spLocks noChangeShapeType="1"/>
          </p:cNvSpPr>
          <p:nvPr/>
        </p:nvSpPr>
        <p:spPr bwMode="auto">
          <a:xfrm rot="10800000">
            <a:off x="1901825"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4" name="Line 16"/>
          <p:cNvSpPr>
            <a:spLocks noChangeShapeType="1"/>
          </p:cNvSpPr>
          <p:nvPr/>
        </p:nvSpPr>
        <p:spPr bwMode="auto">
          <a:xfrm>
            <a:off x="2470150"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5" name="Line 17"/>
          <p:cNvSpPr>
            <a:spLocks noChangeShapeType="1"/>
          </p:cNvSpPr>
          <p:nvPr/>
        </p:nvSpPr>
        <p:spPr bwMode="auto">
          <a:xfrm rot="10800000">
            <a:off x="3001963"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6" name="Line 18"/>
          <p:cNvSpPr>
            <a:spLocks noChangeShapeType="1"/>
          </p:cNvSpPr>
          <p:nvPr/>
        </p:nvSpPr>
        <p:spPr bwMode="auto">
          <a:xfrm>
            <a:off x="3559175"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7" name="Line 19"/>
          <p:cNvSpPr>
            <a:spLocks noChangeShapeType="1"/>
          </p:cNvSpPr>
          <p:nvPr/>
        </p:nvSpPr>
        <p:spPr bwMode="auto">
          <a:xfrm rot="10800000">
            <a:off x="4092575" y="3276600"/>
            <a:ext cx="384175" cy="1588"/>
          </a:xfrm>
          <a:prstGeom prst="line">
            <a:avLst/>
          </a:prstGeom>
          <a:noFill/>
          <a:ln w="9525">
            <a:solidFill>
              <a:srgbClr val="6E78A0"/>
            </a:solidFill>
            <a:round/>
            <a:headEnd/>
            <a:tailEnd type="arrow" w="sm" len="sm"/>
          </a:ln>
        </p:spPr>
        <p:txBody>
          <a:bodyPr lIns="0" tIns="0" rIns="0" bIns="0"/>
          <a:lstStyle/>
          <a:p>
            <a:endParaRPr lang="en-US"/>
          </a:p>
        </p:txBody>
      </p:sp>
      <p:sp>
        <p:nvSpPr>
          <p:cNvPr id="27668" name="Rectangle 20"/>
          <p:cNvSpPr>
            <a:spLocks/>
          </p:cNvSpPr>
          <p:nvPr/>
        </p:nvSpPr>
        <p:spPr bwMode="auto">
          <a:xfrm>
            <a:off x="1446213" y="2973388"/>
            <a:ext cx="165100" cy="303212"/>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e</a:t>
            </a:r>
          </a:p>
        </p:txBody>
      </p:sp>
      <p:sp>
        <p:nvSpPr>
          <p:cNvPr id="27669" name="Rectangle 21"/>
          <p:cNvSpPr>
            <a:spLocks/>
          </p:cNvSpPr>
          <p:nvPr/>
        </p:nvSpPr>
        <p:spPr bwMode="auto">
          <a:xfrm>
            <a:off x="1985963" y="2973388"/>
            <a:ext cx="165100" cy="303212"/>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e</a:t>
            </a:r>
          </a:p>
        </p:txBody>
      </p:sp>
      <p:sp>
        <p:nvSpPr>
          <p:cNvPr id="27670" name="Rectangle 22"/>
          <p:cNvSpPr>
            <a:spLocks/>
          </p:cNvSpPr>
          <p:nvPr/>
        </p:nvSpPr>
        <p:spPr bwMode="auto">
          <a:xfrm>
            <a:off x="6938963" y="5497513"/>
            <a:ext cx="1635125" cy="295275"/>
          </a:xfrm>
          <a:prstGeom prst="rect">
            <a:avLst/>
          </a:prstGeom>
          <a:noFill/>
          <a:ln w="9525">
            <a:solidFill>
              <a:srgbClr val="727CA3"/>
            </a:solidFill>
            <a:round/>
            <a:headEnd/>
            <a:tailEnd/>
          </a:ln>
        </p:spPr>
        <p:txBody>
          <a:bodyPr wrap="none" lIns="26788" tIns="26788" rIns="26788" bIns="26788">
            <a:spAutoFit/>
          </a:bodyPr>
          <a:lstStyle/>
          <a:p>
            <a:pPr defTabSz="642938"/>
            <a:r>
              <a:rPr lang="en-US" sz="1500">
                <a:latin typeface="Gill Sans MT" pitchFamily="34" charset="0"/>
                <a:ea typeface="ＭＳ Ｐゴシック"/>
                <a:cs typeface="ＭＳ Ｐゴシック"/>
                <a:sym typeface="Gill Sans MT" pitchFamily="34" charset="0"/>
              </a:rPr>
              <a:t>Membrane cryostat</a:t>
            </a:r>
          </a:p>
        </p:txBody>
      </p:sp>
      <p:sp>
        <p:nvSpPr>
          <p:cNvPr id="27671" name="Line 23"/>
          <p:cNvSpPr>
            <a:spLocks noChangeShapeType="1"/>
          </p:cNvSpPr>
          <p:nvPr/>
        </p:nvSpPr>
        <p:spPr bwMode="auto">
          <a:xfrm rot="10800000">
            <a:off x="4875213" y="5180013"/>
            <a:ext cx="2054225" cy="484187"/>
          </a:xfrm>
          <a:prstGeom prst="line">
            <a:avLst/>
          </a:prstGeom>
          <a:noFill/>
          <a:ln w="9525">
            <a:solidFill>
              <a:srgbClr val="6E78A0"/>
            </a:solidFill>
            <a:round/>
            <a:headEnd/>
            <a:tailEnd type="arrow" w="sm" len="sm"/>
          </a:ln>
        </p:spPr>
        <p:txBody>
          <a:bodyPr lIns="0" tIns="0" rIns="0" bIns="0"/>
          <a:lstStyle/>
          <a:p>
            <a:endParaRPr lang="en-US"/>
          </a:p>
        </p:txBody>
      </p:sp>
      <p:sp>
        <p:nvSpPr>
          <p:cNvPr id="27672" name="Rectangle 24"/>
          <p:cNvSpPr>
            <a:spLocks/>
          </p:cNvSpPr>
          <p:nvPr/>
        </p:nvSpPr>
        <p:spPr bwMode="auto">
          <a:xfrm>
            <a:off x="1784350" y="2517775"/>
            <a:ext cx="488950" cy="304800"/>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3.7m</a:t>
            </a:r>
          </a:p>
        </p:txBody>
      </p:sp>
      <p:sp>
        <p:nvSpPr>
          <p:cNvPr id="27673" name="Line 25"/>
          <p:cNvSpPr>
            <a:spLocks noChangeShapeType="1"/>
          </p:cNvSpPr>
          <p:nvPr/>
        </p:nvSpPr>
        <p:spPr bwMode="auto">
          <a:xfrm>
            <a:off x="1830388" y="2808288"/>
            <a:ext cx="536575" cy="1587"/>
          </a:xfrm>
          <a:prstGeom prst="line">
            <a:avLst/>
          </a:prstGeom>
          <a:noFill/>
          <a:ln w="9525">
            <a:solidFill>
              <a:srgbClr val="6E78A0"/>
            </a:solidFill>
            <a:round/>
            <a:headEnd type="arrow" w="med" len="med"/>
            <a:tailEnd type="arrow" w="med" len="med"/>
          </a:ln>
        </p:spPr>
        <p:txBody>
          <a:bodyPr lIns="0" tIns="0" rIns="0" bIns="0"/>
          <a:lstStyle/>
          <a:p>
            <a:endParaRPr lang="en-US"/>
          </a:p>
        </p:txBody>
      </p:sp>
      <p:sp>
        <p:nvSpPr>
          <p:cNvPr id="27674" name="Rectangle 26"/>
          <p:cNvSpPr>
            <a:spLocks/>
          </p:cNvSpPr>
          <p:nvPr/>
        </p:nvSpPr>
        <p:spPr bwMode="auto">
          <a:xfrm>
            <a:off x="6938963" y="4306888"/>
            <a:ext cx="1919287" cy="517525"/>
          </a:xfrm>
          <a:prstGeom prst="rect">
            <a:avLst/>
          </a:prstGeom>
          <a:noFill/>
          <a:ln w="9525">
            <a:solidFill>
              <a:srgbClr val="727CA3"/>
            </a:solidFill>
            <a:round/>
            <a:headEnd/>
            <a:tailEnd/>
          </a:ln>
        </p:spPr>
        <p:txBody>
          <a:bodyPr lIns="26788" tIns="26788" rIns="26788" bIns="26788"/>
          <a:lstStyle/>
          <a:p>
            <a:pPr defTabSz="642938"/>
            <a:r>
              <a:rPr lang="en-US" sz="1500">
                <a:latin typeface="Gill Sans MT" pitchFamily="34" charset="0"/>
                <a:ea typeface="ＭＳ Ｐゴシック"/>
                <a:cs typeface="ＭＳ Ｐゴシック"/>
                <a:sym typeface="Gill Sans MT" pitchFamily="34" charset="0"/>
              </a:rPr>
              <a:t>Field cage wraps detector</a:t>
            </a:r>
          </a:p>
        </p:txBody>
      </p:sp>
      <p:sp>
        <p:nvSpPr>
          <p:cNvPr id="27675" name="Line 27"/>
          <p:cNvSpPr>
            <a:spLocks noChangeShapeType="1"/>
          </p:cNvSpPr>
          <p:nvPr/>
        </p:nvSpPr>
        <p:spPr bwMode="auto">
          <a:xfrm rot="10800000">
            <a:off x="3813175" y="4187825"/>
            <a:ext cx="3125788" cy="407988"/>
          </a:xfrm>
          <a:prstGeom prst="line">
            <a:avLst/>
          </a:prstGeom>
          <a:noFill/>
          <a:ln w="9525">
            <a:solidFill>
              <a:srgbClr val="6E78A0"/>
            </a:solidFill>
            <a:round/>
            <a:headEnd/>
            <a:tailEnd/>
          </a:ln>
        </p:spPr>
        <p:txBody>
          <a:bodyPr lIns="0" tIns="0" rIns="0" bIns="0"/>
          <a:lstStyle/>
          <a:p>
            <a:endParaRPr lang="en-US"/>
          </a:p>
        </p:txBody>
      </p:sp>
      <p:sp>
        <p:nvSpPr>
          <p:cNvPr id="27676" name="Line 28"/>
          <p:cNvSpPr>
            <a:spLocks noChangeShapeType="1"/>
          </p:cNvSpPr>
          <p:nvPr/>
        </p:nvSpPr>
        <p:spPr bwMode="auto">
          <a:xfrm flipH="1">
            <a:off x="3660775" y="4187825"/>
            <a:ext cx="152400" cy="608013"/>
          </a:xfrm>
          <a:prstGeom prst="line">
            <a:avLst/>
          </a:prstGeom>
          <a:noFill/>
          <a:ln w="9525">
            <a:solidFill>
              <a:srgbClr val="6E78A0"/>
            </a:solidFill>
            <a:round/>
            <a:headEnd/>
            <a:tailEnd type="arrow" w="sm" len="sm"/>
          </a:ln>
        </p:spPr>
        <p:txBody>
          <a:bodyPr lIns="0" tIns="0" rIns="0" bIns="0"/>
          <a:lstStyle/>
          <a:p>
            <a:endParaRPr lang="en-US"/>
          </a:p>
        </p:txBody>
      </p:sp>
      <p:sp>
        <p:nvSpPr>
          <p:cNvPr id="27677" name="Line 29"/>
          <p:cNvSpPr>
            <a:spLocks noChangeShapeType="1"/>
          </p:cNvSpPr>
          <p:nvPr/>
        </p:nvSpPr>
        <p:spPr bwMode="auto">
          <a:xfrm rot="10800000">
            <a:off x="3581400" y="2205038"/>
            <a:ext cx="231775" cy="1982787"/>
          </a:xfrm>
          <a:prstGeom prst="line">
            <a:avLst/>
          </a:prstGeom>
          <a:noFill/>
          <a:ln w="9525">
            <a:solidFill>
              <a:srgbClr val="6E78A0"/>
            </a:solidFill>
            <a:round/>
            <a:headEnd/>
            <a:tailEnd type="arrow" w="sm" len="sm"/>
          </a:ln>
        </p:spPr>
        <p:txBody>
          <a:bodyPr lIns="0" tIns="0" rIns="0" bIns="0"/>
          <a:lstStyle/>
          <a:p>
            <a:endParaRPr lang="en-US"/>
          </a:p>
        </p:txBody>
      </p:sp>
      <p:sp>
        <p:nvSpPr>
          <p:cNvPr id="27678" name="Rectangle 30"/>
          <p:cNvSpPr>
            <a:spLocks/>
          </p:cNvSpPr>
          <p:nvPr/>
        </p:nvSpPr>
        <p:spPr bwMode="auto">
          <a:xfrm>
            <a:off x="2589213" y="5765800"/>
            <a:ext cx="355600" cy="223838"/>
          </a:xfrm>
          <a:prstGeom prst="rect">
            <a:avLst/>
          </a:prstGeom>
          <a:solidFill>
            <a:srgbClr val="FFFFFF"/>
          </a:solidFill>
          <a:ln w="9525">
            <a:noFill/>
            <a:miter lim="800000"/>
            <a:headEnd/>
            <a:tailEnd/>
          </a:ln>
        </p:spPr>
        <p:txBody>
          <a:bodyPr wrap="none" lIns="26788" tIns="26788" rIns="26788" bIns="26788">
            <a:spAutoFit/>
          </a:bodyPr>
          <a:lstStyle/>
          <a:p>
            <a:pPr defTabSz="642938"/>
            <a:r>
              <a:rPr lang="en-US" sz="1100">
                <a:latin typeface="Gill Sans MT" pitchFamily="34" charset="0"/>
                <a:ea typeface="ＭＳ Ｐゴシック"/>
                <a:cs typeface="ＭＳ Ｐゴシック"/>
                <a:sym typeface="Gill Sans MT" pitchFamily="34" charset="0"/>
              </a:rPr>
              <a:t>22 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Detector</a:t>
            </a:r>
            <a:endParaRPr lang="en-US" dirty="0"/>
          </a:p>
        </p:txBody>
      </p:sp>
      <p:pic>
        <p:nvPicPr>
          <p:cNvPr id="28674" name="Picture 3"/>
          <p:cNvPicPr>
            <a:picLocks noGrp="1" noChangeAspect="1" noChangeArrowheads="1"/>
          </p:cNvPicPr>
          <p:nvPr>
            <p:ph idx="1"/>
          </p:nvPr>
        </p:nvPicPr>
        <p:blipFill>
          <a:blip r:embed="rId2"/>
          <a:srcRect/>
          <a:stretch>
            <a:fillRect/>
          </a:stretch>
        </p:blipFill>
        <p:spPr>
          <a:xfrm>
            <a:off x="457200" y="2676525"/>
            <a:ext cx="8229600" cy="23733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Symbol" pitchFamily="18" charset="2"/>
              </a:rPr>
              <a:t>n</a:t>
            </a:r>
            <a:r>
              <a:rPr lang="en-US" baseline="-25000" dirty="0" smtClean="0"/>
              <a:t>e</a:t>
            </a:r>
            <a:r>
              <a:rPr lang="en-US" dirty="0" smtClean="0"/>
              <a:t> appearance (vacuum)</a:t>
            </a:r>
            <a:endParaRPr lang="en-US" dirty="0"/>
          </a:p>
        </p:txBody>
      </p:sp>
      <p:sp>
        <p:nvSpPr>
          <p:cNvPr id="29698" name="Rectangle 3"/>
          <p:cNvSpPr>
            <a:spLocks noGrp="1" noChangeArrowheads="1"/>
          </p:cNvSpPr>
          <p:nvPr>
            <p:ph idx="1"/>
          </p:nvPr>
        </p:nvSpPr>
        <p:spPr/>
        <p:txBody>
          <a:bodyPr/>
          <a:lstStyle/>
          <a:p>
            <a:pPr>
              <a:lnSpc>
                <a:spcPct val="140000"/>
              </a:lnSpc>
              <a:buFont typeface="Wingdings" pitchFamily="2" charset="2"/>
              <a:buChar char="¥"/>
            </a:pPr>
            <a:r>
              <a:rPr lang="en-US" sz="2800" smtClean="0"/>
              <a:t>P(</a:t>
            </a:r>
            <a:r>
              <a:rPr lang="en-US" sz="2800" smtClean="0">
                <a:latin typeface="Symbol" pitchFamily="18" charset="2"/>
              </a:rPr>
              <a:t>n</a:t>
            </a:r>
            <a:r>
              <a:rPr lang="en-US" sz="2800" baseline="-25000" smtClean="0">
                <a:latin typeface="Symbol" pitchFamily="18" charset="2"/>
              </a:rPr>
              <a:t>m</a:t>
            </a:r>
            <a:r>
              <a:rPr lang="en-US" sz="2800" smtClean="0">
                <a:sym typeface="Symbol" pitchFamily="18" charset="2"/>
              </a:rPr>
              <a:t></a:t>
            </a:r>
            <a:r>
              <a:rPr lang="en-US" sz="2800" smtClean="0">
                <a:latin typeface="Symbol" pitchFamily="18" charset="2"/>
              </a:rPr>
              <a:t>n</a:t>
            </a:r>
            <a:r>
              <a:rPr lang="en-US" sz="2800" i="1" baseline="-25000" smtClean="0">
                <a:sym typeface="Symbol" pitchFamily="18" charset="2"/>
              </a:rPr>
              <a:t>e</a:t>
            </a:r>
            <a:r>
              <a:rPr lang="en-US" sz="2800" smtClean="0">
                <a:sym typeface="Symbol" pitchFamily="18" charset="2"/>
              </a:rPr>
              <a:t>)</a:t>
            </a:r>
            <a:r>
              <a:rPr lang="en-US" sz="2800" smtClean="0"/>
              <a:t> = P</a:t>
            </a:r>
            <a:r>
              <a:rPr lang="en-US" sz="2800" baseline="-25000" smtClean="0"/>
              <a:t>1</a:t>
            </a:r>
            <a:r>
              <a:rPr lang="en-US" sz="2800" smtClean="0"/>
              <a:t> + P</a:t>
            </a:r>
            <a:r>
              <a:rPr lang="en-US" sz="2800" baseline="-25000" smtClean="0"/>
              <a:t>2</a:t>
            </a:r>
            <a:r>
              <a:rPr lang="en-US" sz="2800" smtClean="0"/>
              <a:t> + P</a:t>
            </a:r>
            <a:r>
              <a:rPr lang="en-US" sz="2800" baseline="-25000" smtClean="0"/>
              <a:t>3</a:t>
            </a:r>
            <a:r>
              <a:rPr lang="en-US" sz="2800" smtClean="0"/>
              <a:t> + P</a:t>
            </a:r>
            <a:r>
              <a:rPr lang="en-US" sz="2800" baseline="-25000" smtClean="0"/>
              <a:t>4</a:t>
            </a:r>
          </a:p>
          <a:p>
            <a:pPr lvl="1">
              <a:lnSpc>
                <a:spcPct val="140000"/>
              </a:lnSpc>
              <a:buFont typeface="Wingdings" pitchFamily="2" charset="2"/>
              <a:buChar char="¬"/>
            </a:pPr>
            <a:r>
              <a:rPr lang="en-US" sz="2400" smtClean="0"/>
              <a:t>P</a:t>
            </a:r>
            <a:r>
              <a:rPr lang="en-US" sz="2400" baseline="-25000" smtClean="0"/>
              <a:t>1 </a:t>
            </a:r>
            <a:r>
              <a:rPr lang="en-US" sz="2400" smtClean="0"/>
              <a:t>= sin</a:t>
            </a:r>
            <a:r>
              <a:rPr lang="en-US" sz="2400" baseline="30000" smtClean="0"/>
              <a:t>2</a:t>
            </a:r>
            <a:r>
              <a:rPr lang="en-US" sz="2400" smtClean="0"/>
              <a:t>(</a:t>
            </a:r>
            <a:r>
              <a:rPr lang="en-US" sz="2400" smtClean="0">
                <a:latin typeface="Symbol" pitchFamily="18" charset="2"/>
              </a:rPr>
              <a:t>q</a:t>
            </a:r>
            <a:r>
              <a:rPr lang="en-US" sz="2400" baseline="-25000" smtClean="0"/>
              <a:t>23</a:t>
            </a:r>
            <a:r>
              <a:rPr lang="en-US" sz="2400" smtClean="0"/>
              <a:t>) sin</a:t>
            </a:r>
            <a:r>
              <a:rPr lang="en-US" sz="2400" baseline="30000" smtClean="0"/>
              <a:t>2</a:t>
            </a:r>
            <a:r>
              <a:rPr lang="en-US" sz="2400" smtClean="0"/>
              <a:t>(2</a:t>
            </a:r>
            <a:r>
              <a:rPr lang="en-US" sz="2400" smtClean="0">
                <a:solidFill>
                  <a:schemeClr val="accent2"/>
                </a:solidFill>
                <a:latin typeface="Symbol" pitchFamily="18" charset="2"/>
              </a:rPr>
              <a:t>q</a:t>
            </a:r>
            <a:r>
              <a:rPr lang="en-US" sz="2400" baseline="-25000" smtClean="0">
                <a:solidFill>
                  <a:schemeClr val="accent2"/>
                </a:solidFill>
              </a:rPr>
              <a:t>13</a:t>
            </a:r>
            <a:r>
              <a:rPr lang="en-US" sz="2400" smtClean="0"/>
              <a:t>) sin</a:t>
            </a:r>
            <a:r>
              <a:rPr lang="en-US" sz="2400" baseline="30000" smtClean="0"/>
              <a:t>2</a:t>
            </a:r>
            <a:r>
              <a:rPr lang="en-US" sz="2400" smtClean="0"/>
              <a:t>(1.27 </a:t>
            </a:r>
            <a:r>
              <a:rPr lang="en-US" sz="2400" smtClean="0">
                <a:latin typeface="Symbol" pitchFamily="18" charset="2"/>
              </a:rPr>
              <a:t>D</a:t>
            </a:r>
            <a:r>
              <a:rPr lang="en-US" sz="2400" smtClean="0"/>
              <a:t>m</a:t>
            </a:r>
            <a:r>
              <a:rPr lang="en-US" sz="2400" baseline="-25000" smtClean="0"/>
              <a:t>31</a:t>
            </a:r>
            <a:r>
              <a:rPr lang="en-US" sz="2400" baseline="30000" smtClean="0"/>
              <a:t>2</a:t>
            </a:r>
            <a:r>
              <a:rPr lang="en-US" sz="2400" smtClean="0"/>
              <a:t> L/E)        </a:t>
            </a:r>
            <a:endParaRPr lang="en-US" sz="2400" smtClean="0">
              <a:solidFill>
                <a:schemeClr val="accent1"/>
              </a:solidFill>
            </a:endParaRPr>
          </a:p>
          <a:p>
            <a:pPr lvl="1">
              <a:lnSpc>
                <a:spcPct val="140000"/>
              </a:lnSpc>
              <a:buFont typeface="Wingdings" pitchFamily="2" charset="2"/>
              <a:buChar char="¬"/>
            </a:pPr>
            <a:r>
              <a:rPr lang="en-US" sz="2400" smtClean="0"/>
              <a:t>P</a:t>
            </a:r>
            <a:r>
              <a:rPr lang="en-US" sz="2400" baseline="-25000" smtClean="0"/>
              <a:t>2 </a:t>
            </a:r>
            <a:r>
              <a:rPr lang="en-US" sz="2400" smtClean="0"/>
              <a:t>= cos</a:t>
            </a:r>
            <a:r>
              <a:rPr lang="en-US" sz="2400" baseline="30000" smtClean="0"/>
              <a:t>2</a:t>
            </a:r>
            <a:r>
              <a:rPr lang="en-US" sz="2400" smtClean="0"/>
              <a:t>(</a:t>
            </a:r>
            <a:r>
              <a:rPr lang="en-US" sz="2400" smtClean="0">
                <a:latin typeface="Symbol" pitchFamily="18" charset="2"/>
              </a:rPr>
              <a:t>q</a:t>
            </a:r>
            <a:r>
              <a:rPr lang="en-US" sz="2400" baseline="-25000" smtClean="0"/>
              <a:t>23</a:t>
            </a:r>
            <a:r>
              <a:rPr lang="en-US" sz="2400" smtClean="0"/>
              <a:t>) sin</a:t>
            </a:r>
            <a:r>
              <a:rPr lang="en-US" sz="2400" baseline="30000" smtClean="0"/>
              <a:t>2</a:t>
            </a:r>
            <a:r>
              <a:rPr lang="en-US" sz="2400" smtClean="0"/>
              <a:t>(2</a:t>
            </a:r>
            <a:r>
              <a:rPr lang="en-US" sz="2400" smtClean="0">
                <a:latin typeface="Symbol" pitchFamily="18" charset="2"/>
              </a:rPr>
              <a:t>q</a:t>
            </a:r>
            <a:r>
              <a:rPr lang="en-US" sz="2400" baseline="-25000" smtClean="0"/>
              <a:t>12</a:t>
            </a:r>
            <a:r>
              <a:rPr lang="en-US" sz="2400" smtClean="0"/>
              <a:t>) sin</a:t>
            </a:r>
            <a:r>
              <a:rPr lang="en-US" sz="2400" baseline="30000" smtClean="0"/>
              <a:t>2</a:t>
            </a:r>
            <a:r>
              <a:rPr lang="en-US" sz="2400" smtClean="0"/>
              <a:t>(1.27 </a:t>
            </a:r>
            <a:r>
              <a:rPr lang="en-US" sz="2400" smtClean="0">
                <a:latin typeface="Symbol" pitchFamily="18" charset="2"/>
              </a:rPr>
              <a:t>D</a:t>
            </a:r>
            <a:r>
              <a:rPr lang="en-US" sz="2400" smtClean="0"/>
              <a:t>m</a:t>
            </a:r>
            <a:r>
              <a:rPr lang="en-US" sz="2400" baseline="-25000" smtClean="0"/>
              <a:t>21</a:t>
            </a:r>
            <a:r>
              <a:rPr lang="en-US" sz="2400" baseline="30000" smtClean="0"/>
              <a:t>2</a:t>
            </a:r>
            <a:r>
              <a:rPr lang="en-US" sz="2400" smtClean="0"/>
              <a:t> L/E) </a:t>
            </a:r>
          </a:p>
          <a:p>
            <a:pPr lvl="1">
              <a:lnSpc>
                <a:spcPct val="140000"/>
              </a:lnSpc>
              <a:buFont typeface="Wingdings" pitchFamily="2" charset="2"/>
              <a:buChar char="¬"/>
            </a:pPr>
            <a:r>
              <a:rPr lang="en-US" sz="2400" smtClean="0"/>
              <a:t>P</a:t>
            </a:r>
            <a:r>
              <a:rPr lang="en-US" sz="2400" baseline="-25000" smtClean="0"/>
              <a:t>3 </a:t>
            </a:r>
            <a:r>
              <a:rPr lang="en-US" sz="2400" smtClean="0"/>
              <a:t>=    J sin(</a:t>
            </a:r>
            <a:r>
              <a:rPr lang="en-US" sz="2400" smtClean="0">
                <a:solidFill>
                  <a:schemeClr val="accent2"/>
                </a:solidFill>
                <a:latin typeface="Symbol" pitchFamily="18" charset="2"/>
              </a:rPr>
              <a:t>d</a:t>
            </a:r>
            <a:r>
              <a:rPr lang="en-US" sz="2400" smtClean="0"/>
              <a:t>) sin(1.27 </a:t>
            </a:r>
            <a:r>
              <a:rPr lang="en-US" sz="2400" smtClean="0">
                <a:latin typeface="Symbol" pitchFamily="18" charset="2"/>
              </a:rPr>
              <a:t>D</a:t>
            </a:r>
            <a:r>
              <a:rPr lang="en-US" sz="2400" smtClean="0"/>
              <a:t>m</a:t>
            </a:r>
            <a:r>
              <a:rPr lang="en-US" sz="2400" baseline="-25000" smtClean="0"/>
              <a:t>31</a:t>
            </a:r>
            <a:r>
              <a:rPr lang="en-US" sz="2400" baseline="30000" smtClean="0"/>
              <a:t>2</a:t>
            </a:r>
            <a:r>
              <a:rPr lang="en-US" sz="2400" smtClean="0"/>
              <a:t> L/E)                        </a:t>
            </a:r>
          </a:p>
          <a:p>
            <a:pPr lvl="1">
              <a:lnSpc>
                <a:spcPct val="140000"/>
              </a:lnSpc>
              <a:buFont typeface="Wingdings" pitchFamily="2" charset="2"/>
              <a:buChar char="¬"/>
            </a:pPr>
            <a:r>
              <a:rPr lang="en-US" sz="2400" smtClean="0"/>
              <a:t>P</a:t>
            </a:r>
            <a:r>
              <a:rPr lang="en-US" sz="2400" baseline="-25000" smtClean="0"/>
              <a:t>4</a:t>
            </a:r>
            <a:r>
              <a:rPr lang="en-US" sz="2400" smtClean="0"/>
              <a:t> = J cos(</a:t>
            </a:r>
            <a:r>
              <a:rPr lang="en-US" sz="2400" smtClean="0">
                <a:solidFill>
                  <a:schemeClr val="accent2"/>
                </a:solidFill>
                <a:latin typeface="Symbol" pitchFamily="18" charset="2"/>
              </a:rPr>
              <a:t>d</a:t>
            </a:r>
            <a:r>
              <a:rPr lang="en-US" sz="2400" smtClean="0"/>
              <a:t>) cos(1.27 </a:t>
            </a:r>
            <a:r>
              <a:rPr lang="en-US" sz="2400" smtClean="0">
                <a:latin typeface="Symbol" pitchFamily="18" charset="2"/>
              </a:rPr>
              <a:t>D</a:t>
            </a:r>
            <a:r>
              <a:rPr lang="en-US" sz="2400" smtClean="0"/>
              <a:t>m</a:t>
            </a:r>
            <a:r>
              <a:rPr lang="en-US" sz="2400" baseline="-25000" smtClean="0"/>
              <a:t>31</a:t>
            </a:r>
            <a:r>
              <a:rPr lang="en-US" sz="2400" baseline="30000" smtClean="0"/>
              <a:t>2</a:t>
            </a:r>
            <a:r>
              <a:rPr lang="en-US" sz="2400" smtClean="0"/>
              <a:t> L/E)</a:t>
            </a:r>
          </a:p>
          <a:p>
            <a:pPr lvl="1">
              <a:lnSpc>
                <a:spcPct val="140000"/>
              </a:lnSpc>
              <a:buFontTx/>
              <a:buNone/>
            </a:pPr>
            <a:r>
              <a:rPr lang="en-US" sz="2400" smtClean="0"/>
              <a:t>where J = cos(</a:t>
            </a:r>
            <a:r>
              <a:rPr lang="en-US" sz="2400" smtClean="0">
                <a:latin typeface="Symbol" pitchFamily="18" charset="2"/>
              </a:rPr>
              <a:t>q</a:t>
            </a:r>
            <a:r>
              <a:rPr lang="en-US" sz="2400" baseline="-25000" smtClean="0"/>
              <a:t>13</a:t>
            </a:r>
            <a:r>
              <a:rPr lang="en-US" sz="2400" smtClean="0"/>
              <a:t>) sin</a:t>
            </a:r>
            <a:r>
              <a:rPr lang="en-US" sz="2400" baseline="30000" smtClean="0"/>
              <a:t> </a:t>
            </a:r>
            <a:r>
              <a:rPr lang="en-US" sz="2400" smtClean="0"/>
              <a:t>(2</a:t>
            </a:r>
            <a:r>
              <a:rPr lang="en-US" sz="2400" smtClean="0">
                <a:latin typeface="Symbol" pitchFamily="18" charset="2"/>
              </a:rPr>
              <a:t>q</a:t>
            </a:r>
            <a:r>
              <a:rPr lang="en-US" sz="2400" baseline="-25000" smtClean="0"/>
              <a:t>12</a:t>
            </a:r>
            <a:r>
              <a:rPr lang="en-US" sz="2400" smtClean="0"/>
              <a:t>) sin</a:t>
            </a:r>
            <a:r>
              <a:rPr lang="en-US" sz="2400" baseline="30000" smtClean="0"/>
              <a:t> </a:t>
            </a:r>
            <a:r>
              <a:rPr lang="en-US" sz="2400" smtClean="0"/>
              <a:t>(2</a:t>
            </a:r>
            <a:r>
              <a:rPr lang="en-US" sz="2400" smtClean="0">
                <a:solidFill>
                  <a:schemeClr val="accent2"/>
                </a:solidFill>
                <a:latin typeface="Symbol" pitchFamily="18" charset="2"/>
              </a:rPr>
              <a:t>q</a:t>
            </a:r>
            <a:r>
              <a:rPr lang="en-US" sz="2400" baseline="-25000" smtClean="0">
                <a:solidFill>
                  <a:schemeClr val="accent2"/>
                </a:solidFill>
              </a:rPr>
              <a:t>13</a:t>
            </a:r>
            <a:r>
              <a:rPr lang="en-US" sz="2400" smtClean="0"/>
              <a:t>) sin</a:t>
            </a:r>
            <a:r>
              <a:rPr lang="en-US" sz="2400" baseline="30000" smtClean="0"/>
              <a:t> </a:t>
            </a:r>
            <a:r>
              <a:rPr lang="en-US" sz="2400" smtClean="0"/>
              <a:t>(2</a:t>
            </a:r>
            <a:r>
              <a:rPr lang="en-US" sz="2400" smtClean="0">
                <a:latin typeface="Symbol" pitchFamily="18" charset="2"/>
              </a:rPr>
              <a:t>q</a:t>
            </a:r>
            <a:r>
              <a:rPr lang="en-US" sz="2400" baseline="-25000" smtClean="0"/>
              <a:t>23</a:t>
            </a:r>
            <a:r>
              <a:rPr lang="en-US" sz="2400" smtClean="0"/>
              <a:t>) x</a:t>
            </a:r>
          </a:p>
          <a:p>
            <a:pPr lvl="1">
              <a:lnSpc>
                <a:spcPct val="140000"/>
              </a:lnSpc>
              <a:buFontTx/>
              <a:buNone/>
            </a:pPr>
            <a:r>
              <a:rPr lang="en-US" sz="2400" smtClean="0"/>
              <a:t>			 sin</a:t>
            </a:r>
            <a:r>
              <a:rPr lang="en-US" sz="2400" baseline="30000" smtClean="0"/>
              <a:t> </a:t>
            </a:r>
            <a:r>
              <a:rPr lang="en-US" sz="2400" smtClean="0"/>
              <a:t>(1.27 </a:t>
            </a:r>
            <a:r>
              <a:rPr lang="en-US" sz="2400" smtClean="0">
                <a:latin typeface="Symbol" pitchFamily="18" charset="2"/>
              </a:rPr>
              <a:t>D</a:t>
            </a:r>
            <a:r>
              <a:rPr lang="en-US" sz="2400" smtClean="0"/>
              <a:t>m</a:t>
            </a:r>
            <a:r>
              <a:rPr lang="en-US" sz="2400" baseline="-25000" smtClean="0"/>
              <a:t>31</a:t>
            </a:r>
            <a:r>
              <a:rPr lang="en-US" sz="2400" baseline="30000" smtClean="0"/>
              <a:t>2</a:t>
            </a:r>
            <a:r>
              <a:rPr lang="en-US" sz="2400" smtClean="0"/>
              <a:t> L/E) sin</a:t>
            </a:r>
            <a:r>
              <a:rPr lang="en-US" sz="2400" baseline="30000" smtClean="0"/>
              <a:t> </a:t>
            </a:r>
            <a:r>
              <a:rPr lang="en-US" sz="2400" smtClean="0"/>
              <a:t>(1.27 </a:t>
            </a:r>
            <a:r>
              <a:rPr lang="en-US" sz="2400" smtClean="0">
                <a:latin typeface="Symbol" pitchFamily="18" charset="2"/>
              </a:rPr>
              <a:t>D</a:t>
            </a:r>
            <a:r>
              <a:rPr lang="en-US" sz="2400" smtClean="0"/>
              <a:t>m</a:t>
            </a:r>
            <a:r>
              <a:rPr lang="en-US" sz="2400" baseline="-25000" smtClean="0"/>
              <a:t>21</a:t>
            </a:r>
            <a:r>
              <a:rPr lang="en-US" sz="2400" baseline="30000" smtClean="0"/>
              <a:t>2</a:t>
            </a:r>
            <a:r>
              <a:rPr lang="en-US" sz="2400" smtClean="0"/>
              <a:t> L/E)</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latin typeface="Symbol" pitchFamily="18" charset="2"/>
              </a:rPr>
              <a:t>n</a:t>
            </a:r>
            <a:r>
              <a:rPr lang="en-US" baseline="-25000" dirty="0" smtClean="0"/>
              <a:t>e</a:t>
            </a:r>
            <a:r>
              <a:rPr lang="en-US" dirty="0" smtClean="0"/>
              <a:t> appearance (matter)</a:t>
            </a:r>
            <a:endParaRPr lang="en-US" dirty="0"/>
          </a:p>
        </p:txBody>
      </p:sp>
      <p:pic>
        <p:nvPicPr>
          <p:cNvPr id="30722" name="Picture 1"/>
          <p:cNvPicPr>
            <a:picLocks noGrp="1" noChangeAspect="1" noChangeArrowheads="1"/>
          </p:cNvPicPr>
          <p:nvPr>
            <p:ph idx="1"/>
          </p:nvPr>
        </p:nvPicPr>
        <p:blipFill>
          <a:blip r:embed="rId2"/>
          <a:srcRect/>
          <a:stretch>
            <a:fillRect/>
          </a:stretch>
        </p:blipFill>
        <p:spPr>
          <a:xfrm>
            <a:off x="685800" y="1600200"/>
            <a:ext cx="7543800" cy="5245100"/>
          </a:xfrm>
        </p:spPr>
      </p:pic>
      <p:sp>
        <p:nvSpPr>
          <p:cNvPr id="30723" name="TextBox 2"/>
          <p:cNvSpPr txBox="1">
            <a:spLocks noChangeArrowheads="1"/>
          </p:cNvSpPr>
          <p:nvPr/>
        </p:nvSpPr>
        <p:spPr bwMode="auto">
          <a:xfrm>
            <a:off x="2819400" y="1600200"/>
            <a:ext cx="4343400" cy="369888"/>
          </a:xfrm>
          <a:prstGeom prst="rect">
            <a:avLst/>
          </a:prstGeom>
          <a:solidFill>
            <a:schemeClr val="bg1"/>
          </a:solidFill>
          <a:ln w="9525">
            <a:noFill/>
            <a:miter lim="800000"/>
            <a:headEnd/>
            <a:tailEnd/>
          </a:ln>
        </p:spPr>
        <p:txBody>
          <a:bodyPr>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17 April 2012</a:t>
            </a:r>
          </a:p>
        </p:txBody>
      </p:sp>
      <p:sp>
        <p:nvSpPr>
          <p:cNvPr id="6" name="Slide Number Placeholder 5"/>
          <p:cNvSpPr>
            <a:spLocks noGrp="1"/>
          </p:cNvSpPr>
          <p:nvPr>
            <p:ph type="sldNum" sz="quarter" idx="12"/>
          </p:nvPr>
        </p:nvSpPr>
        <p:spPr/>
        <p:txBody>
          <a:bodyPr/>
          <a:lstStyle/>
          <a:p>
            <a:pPr>
              <a:defRPr/>
            </a:pPr>
            <a:fld id="{3D7A9286-AC07-4AB4-A2FA-B59C32D2CD2E}" type="slidenum">
              <a:rPr lang="en-US"/>
              <a:pPr>
                <a:defRPr/>
              </a:pPr>
              <a:t>17</a:t>
            </a:fld>
            <a:endParaRPr lang="en-US"/>
          </a:p>
        </p:txBody>
      </p:sp>
      <p:sp>
        <p:nvSpPr>
          <p:cNvPr id="142338" name="Rectangle 2"/>
          <p:cNvSpPr>
            <a:spLocks noGrp="1" noChangeArrowheads="1"/>
          </p:cNvSpPr>
          <p:nvPr>
            <p:ph type="title"/>
          </p:nvPr>
        </p:nvSpPr>
        <p:spPr/>
        <p:txBody>
          <a:bodyPr rtlCol="0">
            <a:normAutofit/>
          </a:bodyPr>
          <a:lstStyle/>
          <a:p>
            <a:pPr fontAlgn="auto">
              <a:spcAft>
                <a:spcPts val="0"/>
              </a:spcAft>
              <a:defRPr/>
            </a:pPr>
            <a:r>
              <a:rPr lang="en-US" dirty="0">
                <a:latin typeface="Symbol" pitchFamily="18" charset="2"/>
              </a:rPr>
              <a:t>n, n</a:t>
            </a:r>
          </a:p>
        </p:txBody>
      </p:sp>
      <p:sp>
        <p:nvSpPr>
          <p:cNvPr id="31748" name="Rectangle 3"/>
          <p:cNvSpPr>
            <a:spLocks noGrp="1" noChangeArrowheads="1"/>
          </p:cNvSpPr>
          <p:nvPr>
            <p:ph type="body" idx="1"/>
          </p:nvPr>
        </p:nvSpPr>
        <p:spPr/>
        <p:txBody>
          <a:bodyPr/>
          <a:lstStyle/>
          <a:p>
            <a:pPr>
              <a:buClr>
                <a:srgbClr val="FF99FF"/>
              </a:buClr>
              <a:buFont typeface="Webdings" pitchFamily="18" charset="2"/>
              <a:buChar char=""/>
            </a:pPr>
            <a:r>
              <a:rPr lang="en-US" smtClean="0"/>
              <a:t> The mass hierarchy and CP effects each give a difference between neutrino and antineutrino oscillation probabilities.</a:t>
            </a:r>
          </a:p>
          <a:p>
            <a:pPr>
              <a:buClr>
                <a:srgbClr val="FF99FF"/>
              </a:buClr>
              <a:buFont typeface="Webdings" pitchFamily="18" charset="2"/>
              <a:buChar char=""/>
            </a:pPr>
            <a:r>
              <a:rPr lang="en-US" smtClean="0"/>
              <a:t> The differences are different.</a:t>
            </a:r>
          </a:p>
        </p:txBody>
      </p:sp>
      <p:sp>
        <p:nvSpPr>
          <p:cNvPr id="31749" name="Line 4"/>
          <p:cNvSpPr>
            <a:spLocks noChangeShapeType="1"/>
          </p:cNvSpPr>
          <p:nvPr/>
        </p:nvSpPr>
        <p:spPr bwMode="auto">
          <a:xfrm>
            <a:off x="5257800" y="696913"/>
            <a:ext cx="304800" cy="0"/>
          </a:xfrm>
          <a:prstGeom prst="line">
            <a:avLst/>
          </a:prstGeom>
          <a:noFill/>
          <a:ln w="5715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fld id="{A1048F0D-848A-4C22-A9E0-8E6BD78746C2}" type="slidenum">
              <a:rPr lang="en-US"/>
              <a:pPr>
                <a:defRPr/>
              </a:pPr>
              <a:t>18</a:t>
            </a:fld>
            <a:endParaRPr lang="en-US"/>
          </a:p>
        </p:txBody>
      </p:sp>
      <p:sp>
        <p:nvSpPr>
          <p:cNvPr id="32770" name="Rectangle 2"/>
          <p:cNvSpPr>
            <a:spLocks noGrp="1" noChangeArrowheads="1"/>
          </p:cNvSpPr>
          <p:nvPr>
            <p:ph type="body" idx="4294967295"/>
          </p:nvPr>
        </p:nvSpPr>
        <p:spPr>
          <a:xfrm>
            <a:off x="384175" y="4545013"/>
            <a:ext cx="8367713" cy="2063750"/>
          </a:xfrm>
        </p:spPr>
        <p:txBody>
          <a:bodyPr lIns="35717" tIns="35717" rIns="35717" bIns="35717" anchor="ctr"/>
          <a:lstStyle/>
          <a:p>
            <a:pPr marL="703263" indent="-449263">
              <a:buClr>
                <a:srgbClr val="FF99FF"/>
              </a:buClr>
              <a:buFont typeface="Wingdings" pitchFamily="2" charset="2"/>
              <a:buChar char="v"/>
              <a:tabLst>
                <a:tab pos="1550988" algn="l"/>
              </a:tabLst>
            </a:pPr>
            <a:r>
              <a:rPr lang="en-US" sz="2400" smtClean="0">
                <a:cs typeface="Times New Roman" pitchFamily="18" charset="0"/>
              </a:rPr>
              <a:t>With 700 kW of 120 GeV protons from the Main Injector, we have designed a beam optimized for the 0.5 to 5 GeV. (yr=2 10</a:t>
            </a:r>
            <a:r>
              <a:rPr lang="en-US" sz="2400" baseline="32000" smtClean="0">
                <a:cs typeface="Times New Roman" pitchFamily="18" charset="0"/>
              </a:rPr>
              <a:t>7</a:t>
            </a:r>
            <a:r>
              <a:rPr lang="en-US" sz="2400" smtClean="0">
                <a:cs typeface="Times New Roman" pitchFamily="18" charset="0"/>
              </a:rPr>
              <a:t>sec) </a:t>
            </a:r>
            <a:endParaRPr lang="en-US" sz="2400" baseline="32000" smtClean="0"/>
          </a:p>
          <a:p>
            <a:pPr marL="703263" indent="-449263">
              <a:buClr>
                <a:srgbClr val="FF99FF"/>
              </a:buClr>
              <a:buFont typeface="Wingdings" pitchFamily="2" charset="2"/>
              <a:buChar char="v"/>
              <a:tabLst>
                <a:tab pos="1550988" algn="l"/>
              </a:tabLst>
            </a:pPr>
            <a:r>
              <a:rPr lang="en-US" sz="2400" smtClean="0">
                <a:cs typeface="Times New Roman" pitchFamily="18" charset="0"/>
              </a:rPr>
              <a:t>The baseline and energy allows us to measure the spectral distortion and disentangle MH from CPV.  </a:t>
            </a:r>
            <a:endParaRPr lang="en-US" sz="2400" smtClean="0"/>
          </a:p>
        </p:txBody>
      </p:sp>
      <p:sp>
        <p:nvSpPr>
          <p:cNvPr id="32771" name="Rectangle 3"/>
          <p:cNvSpPr>
            <a:spLocks/>
          </p:cNvSpPr>
          <p:nvPr/>
        </p:nvSpPr>
        <p:spPr bwMode="auto">
          <a:xfrm>
            <a:off x="3457575" y="3803650"/>
            <a:ext cx="676275" cy="304800"/>
          </a:xfrm>
          <a:prstGeom prst="rect">
            <a:avLst/>
          </a:prstGeom>
          <a:noFill/>
          <a:ln w="9525">
            <a:noFill/>
            <a:miter lim="800000"/>
            <a:headEnd/>
            <a:tailEnd/>
          </a:ln>
        </p:spPr>
        <p:txBody>
          <a:bodyPr wrap="none" lIns="0" tIns="0" rIns="0" bIns="0">
            <a:spAutoFit/>
          </a:bodyPr>
          <a:lstStyle/>
          <a:p>
            <a:pPr algn="ctr" defTabSz="642938">
              <a:tabLst>
                <a:tab pos="749300" algn="l"/>
              </a:tabLst>
            </a:pPr>
            <a:r>
              <a:rPr lang="en-US" sz="1700">
                <a:latin typeface="Times New Roman" pitchFamily="18" charset="0"/>
                <a:ea typeface="ＭＳ Ｐゴシック"/>
                <a:cs typeface="ＭＳ Ｐゴシック"/>
                <a:sym typeface="Times New Roman" pitchFamily="18" charset="0"/>
              </a:rPr>
              <a:t>E/GeV</a:t>
            </a:r>
          </a:p>
        </p:txBody>
      </p:sp>
      <p:sp>
        <p:nvSpPr>
          <p:cNvPr id="32772" name="Rectangle 4"/>
          <p:cNvSpPr>
            <a:spLocks/>
          </p:cNvSpPr>
          <p:nvPr/>
        </p:nvSpPr>
        <p:spPr bwMode="auto">
          <a:xfrm>
            <a:off x="7581900" y="3803650"/>
            <a:ext cx="674688" cy="304800"/>
          </a:xfrm>
          <a:prstGeom prst="rect">
            <a:avLst/>
          </a:prstGeom>
          <a:noFill/>
          <a:ln w="9525">
            <a:noFill/>
            <a:miter lim="800000"/>
            <a:headEnd/>
            <a:tailEnd/>
          </a:ln>
        </p:spPr>
        <p:txBody>
          <a:bodyPr wrap="none" lIns="0" tIns="0" rIns="0" bIns="0">
            <a:spAutoFit/>
          </a:bodyPr>
          <a:lstStyle/>
          <a:p>
            <a:pPr algn="ctr" defTabSz="642938">
              <a:tabLst>
                <a:tab pos="749300" algn="l"/>
              </a:tabLst>
            </a:pPr>
            <a:r>
              <a:rPr lang="en-US" sz="1700">
                <a:latin typeface="Times New Roman" pitchFamily="18" charset="0"/>
                <a:ea typeface="ＭＳ Ｐゴシック"/>
                <a:cs typeface="ＭＳ Ｐゴシック"/>
                <a:sym typeface="Times New Roman" pitchFamily="18" charset="0"/>
              </a:rPr>
              <a:t>E/GeV</a:t>
            </a:r>
          </a:p>
        </p:txBody>
      </p:sp>
      <p:sp>
        <p:nvSpPr>
          <p:cNvPr id="32773" name="Rectangle 5"/>
          <p:cNvSpPr>
            <a:spLocks/>
          </p:cNvSpPr>
          <p:nvPr/>
        </p:nvSpPr>
        <p:spPr bwMode="auto">
          <a:xfrm rot="-5400000">
            <a:off x="-304005" y="2472531"/>
            <a:ext cx="1268412" cy="365125"/>
          </a:xfrm>
          <a:prstGeom prst="rect">
            <a:avLst/>
          </a:prstGeom>
          <a:noFill/>
          <a:ln w="9525">
            <a:noFill/>
            <a:miter lim="800000"/>
            <a:headEnd/>
            <a:tailEnd/>
          </a:ln>
        </p:spPr>
        <p:txBody>
          <a:bodyPr wrap="none" lIns="0" tIns="0" rIns="0" bIns="0">
            <a:spAutoFit/>
          </a:bodyPr>
          <a:lstStyle/>
          <a:p>
            <a:pPr algn="ctr" defTabSz="642938">
              <a:tabLst>
                <a:tab pos="749300" algn="l"/>
              </a:tabLst>
            </a:pPr>
            <a:r>
              <a:rPr lang="en-US" sz="2100">
                <a:latin typeface="Times New Roman" pitchFamily="18" charset="0"/>
                <a:ea typeface="ＭＳ Ｐゴシック"/>
                <a:cs typeface="ＭＳ Ｐゴシック"/>
                <a:sym typeface="Times New Roman" pitchFamily="18" charset="0"/>
              </a:rPr>
              <a:t>Probability</a:t>
            </a:r>
          </a:p>
        </p:txBody>
      </p:sp>
      <p:sp>
        <p:nvSpPr>
          <p:cNvPr id="32774" name="Rectangle 6"/>
          <p:cNvSpPr>
            <a:spLocks/>
          </p:cNvSpPr>
          <p:nvPr/>
        </p:nvSpPr>
        <p:spPr bwMode="auto">
          <a:xfrm rot="5400000">
            <a:off x="7085806" y="2261394"/>
            <a:ext cx="2544763" cy="669925"/>
          </a:xfrm>
          <a:prstGeom prst="rect">
            <a:avLst/>
          </a:prstGeom>
          <a:noFill/>
          <a:ln w="9525">
            <a:noFill/>
            <a:miter lim="800000"/>
            <a:headEnd/>
            <a:tailEnd/>
          </a:ln>
        </p:spPr>
        <p:txBody>
          <a:bodyPr lIns="0" tIns="0" rIns="0" bIns="0"/>
          <a:lstStyle/>
          <a:p>
            <a:pPr algn="ctr" defTabSz="642938">
              <a:tabLst>
                <a:tab pos="749300" algn="l"/>
              </a:tabLst>
            </a:pPr>
            <a:r>
              <a:rPr lang="en-US" sz="2100">
                <a:latin typeface="Times New Roman" pitchFamily="18" charset="0"/>
                <a:ea typeface="ＭＳ Ｐゴシック"/>
                <a:cs typeface="ＭＳ Ｐゴシック"/>
                <a:sym typeface="Times New Roman" pitchFamily="18" charset="0"/>
              </a:rPr>
              <a:t>CC Events/GeV/100kT/MW-yr</a:t>
            </a:r>
          </a:p>
        </p:txBody>
      </p:sp>
      <p:sp>
        <p:nvSpPr>
          <p:cNvPr id="32775" name="Rectangle 7"/>
          <p:cNvSpPr>
            <a:spLocks/>
          </p:cNvSpPr>
          <p:nvPr/>
        </p:nvSpPr>
        <p:spPr bwMode="auto">
          <a:xfrm>
            <a:off x="1843088" y="1411288"/>
            <a:ext cx="1546225" cy="365125"/>
          </a:xfrm>
          <a:prstGeom prst="rect">
            <a:avLst/>
          </a:prstGeom>
          <a:noFill/>
          <a:ln w="9525">
            <a:noFill/>
            <a:miter lim="800000"/>
            <a:headEnd/>
            <a:tailEnd/>
          </a:ln>
        </p:spPr>
        <p:txBody>
          <a:bodyPr lIns="0" tIns="0" rIns="0" bIns="0"/>
          <a:lstStyle/>
          <a:p>
            <a:pPr algn="ctr" defTabSz="642938">
              <a:tabLst>
                <a:tab pos="749300" algn="l"/>
              </a:tabLst>
            </a:pPr>
            <a:r>
              <a:rPr lang="en-US" sz="2100">
                <a:latin typeface="Times New Roman" pitchFamily="18" charset="0"/>
                <a:ea typeface="ＭＳ Ｐゴシック"/>
                <a:cs typeface="ＭＳ Ｐゴシック"/>
                <a:sym typeface="Times New Roman" pitchFamily="18" charset="0"/>
              </a:rPr>
              <a:t>Neutrino</a:t>
            </a:r>
          </a:p>
        </p:txBody>
      </p:sp>
      <p:sp>
        <p:nvSpPr>
          <p:cNvPr id="32776" name="Rectangle 8"/>
          <p:cNvSpPr>
            <a:spLocks/>
          </p:cNvSpPr>
          <p:nvPr/>
        </p:nvSpPr>
        <p:spPr bwMode="auto">
          <a:xfrm>
            <a:off x="5205413" y="1373188"/>
            <a:ext cx="2073275" cy="365125"/>
          </a:xfrm>
          <a:prstGeom prst="rect">
            <a:avLst/>
          </a:prstGeom>
          <a:noFill/>
          <a:ln w="9525">
            <a:noFill/>
            <a:miter lim="800000"/>
            <a:headEnd/>
            <a:tailEnd/>
          </a:ln>
        </p:spPr>
        <p:txBody>
          <a:bodyPr lIns="0" tIns="0" rIns="0" bIns="0"/>
          <a:lstStyle/>
          <a:p>
            <a:pPr algn="ctr" defTabSz="642938">
              <a:tabLst>
                <a:tab pos="749300" algn="l"/>
              </a:tabLst>
            </a:pPr>
            <a:r>
              <a:rPr lang="en-US" sz="2100">
                <a:latin typeface="Times New Roman" pitchFamily="18" charset="0"/>
                <a:ea typeface="ＭＳ Ｐゴシック"/>
                <a:cs typeface="ＭＳ Ｐゴシック"/>
                <a:sym typeface="Times New Roman" pitchFamily="18" charset="0"/>
              </a:rPr>
              <a:t>Anti-Neutrino</a:t>
            </a:r>
          </a:p>
        </p:txBody>
      </p:sp>
      <p:sp>
        <p:nvSpPr>
          <p:cNvPr id="32777" name="Rectangle 9"/>
          <p:cNvSpPr>
            <a:spLocks/>
          </p:cNvSpPr>
          <p:nvPr/>
        </p:nvSpPr>
        <p:spPr bwMode="auto">
          <a:xfrm>
            <a:off x="455613" y="4071938"/>
            <a:ext cx="8367712" cy="366712"/>
          </a:xfrm>
          <a:prstGeom prst="rect">
            <a:avLst/>
          </a:prstGeom>
          <a:noFill/>
          <a:ln w="9525">
            <a:noFill/>
            <a:miter lim="800000"/>
            <a:headEnd/>
            <a:tailEnd/>
          </a:ln>
        </p:spPr>
        <p:txBody>
          <a:bodyPr lIns="0" tIns="0" rIns="0" bIns="0"/>
          <a:lstStyle/>
          <a:p>
            <a:pPr algn="ctr" defTabSz="642938">
              <a:tabLst>
                <a:tab pos="749300" algn="l"/>
              </a:tabLst>
            </a:pPr>
            <a:r>
              <a:rPr lang="en-US" sz="2100">
                <a:solidFill>
                  <a:srgbClr val="FF0000"/>
                </a:solidFill>
                <a:latin typeface="Times New Roman" pitchFamily="18" charset="0"/>
                <a:ea typeface="ＭＳ Ｐゴシック"/>
                <a:cs typeface="ＭＳ Ｐゴシック"/>
                <a:sym typeface="Times New Roman" pitchFamily="18" charset="0"/>
              </a:rPr>
              <a:t>δ</a:t>
            </a:r>
            <a:r>
              <a:rPr lang="en-US" sz="2100" baseline="-6000">
                <a:solidFill>
                  <a:srgbClr val="FF0000"/>
                </a:solidFill>
                <a:latin typeface="Times New Roman" pitchFamily="18" charset="0"/>
                <a:ea typeface="ＭＳ Ｐゴシック"/>
                <a:cs typeface="ＭＳ Ｐゴシック"/>
                <a:sym typeface="Times New Roman" pitchFamily="18" charset="0"/>
              </a:rPr>
              <a:t>CP</a:t>
            </a:r>
            <a:r>
              <a:rPr lang="en-US" sz="2100">
                <a:solidFill>
                  <a:srgbClr val="FF0000"/>
                </a:solidFill>
                <a:latin typeface="Times New Roman" pitchFamily="18" charset="0"/>
                <a:ea typeface="ＭＳ Ｐゴシック"/>
                <a:cs typeface="ＭＳ Ｐゴシック"/>
                <a:sym typeface="Times New Roman" pitchFamily="18" charset="0"/>
              </a:rPr>
              <a:t>  r:+90</a:t>
            </a:r>
            <a:r>
              <a:rPr lang="en-US" sz="2100">
                <a:latin typeface="Times New Roman" pitchFamily="18" charset="0"/>
                <a:ea typeface="ＭＳ Ｐゴシック"/>
                <a:cs typeface="ＭＳ Ｐゴシック"/>
                <a:sym typeface="Times New Roman" pitchFamily="18" charset="0"/>
              </a:rPr>
              <a:t>, </a:t>
            </a:r>
            <a:r>
              <a:rPr lang="en-US" sz="2100">
                <a:solidFill>
                  <a:srgbClr val="6666FF"/>
                </a:solidFill>
                <a:latin typeface="Times New Roman" pitchFamily="18" charset="0"/>
                <a:ea typeface="ＭＳ Ｐゴシック"/>
                <a:cs typeface="ＭＳ Ｐゴシック"/>
                <a:sym typeface="Times New Roman" pitchFamily="18" charset="0"/>
              </a:rPr>
              <a:t>b: 0</a:t>
            </a:r>
            <a:r>
              <a:rPr lang="en-US" sz="2100">
                <a:latin typeface="Times New Roman" pitchFamily="18" charset="0"/>
                <a:ea typeface="ＭＳ Ｐゴシック"/>
                <a:cs typeface="ＭＳ Ｐゴシック"/>
                <a:sym typeface="Times New Roman" pitchFamily="18" charset="0"/>
              </a:rPr>
              <a:t>, </a:t>
            </a:r>
            <a:r>
              <a:rPr lang="en-US" sz="2100">
                <a:solidFill>
                  <a:srgbClr val="408000"/>
                </a:solidFill>
                <a:latin typeface="Times New Roman" pitchFamily="18" charset="0"/>
                <a:ea typeface="ＭＳ Ｐゴシック"/>
                <a:cs typeface="ＭＳ Ｐゴシック"/>
                <a:sym typeface="Times New Roman" pitchFamily="18" charset="0"/>
              </a:rPr>
              <a:t>g: -90</a:t>
            </a:r>
            <a:r>
              <a:rPr lang="en-US" sz="2100">
                <a:latin typeface="Times New Roman" pitchFamily="18" charset="0"/>
                <a:ea typeface="ＭＳ Ｐゴシック"/>
                <a:cs typeface="ＭＳ Ｐゴシック"/>
                <a:sym typeface="Times New Roman" pitchFamily="18" charset="0"/>
              </a:rPr>
              <a:t>, dashed: Inverted Hierarchy, L: 1300 km</a:t>
            </a:r>
          </a:p>
        </p:txBody>
      </p:sp>
      <p:pic>
        <p:nvPicPr>
          <p:cNvPr id="32778" name="Picture 10"/>
          <p:cNvPicPr>
            <a:picLocks noChangeAspect="1" noChangeArrowheads="1"/>
          </p:cNvPicPr>
          <p:nvPr/>
        </p:nvPicPr>
        <p:blipFill>
          <a:blip r:embed="rId2"/>
          <a:srcRect/>
          <a:stretch>
            <a:fillRect/>
          </a:stretch>
        </p:blipFill>
        <p:spPr bwMode="auto">
          <a:xfrm>
            <a:off x="731838" y="1714500"/>
            <a:ext cx="3214687" cy="2044700"/>
          </a:xfrm>
          <a:prstGeom prst="rect">
            <a:avLst/>
          </a:prstGeom>
          <a:noFill/>
          <a:ln w="9525">
            <a:noFill/>
            <a:miter lim="800000"/>
            <a:headEnd/>
            <a:tailEnd/>
          </a:ln>
        </p:spPr>
      </p:pic>
      <p:pic>
        <p:nvPicPr>
          <p:cNvPr id="32779" name="Picture 11"/>
          <p:cNvPicPr>
            <a:picLocks noChangeAspect="1" noChangeArrowheads="1"/>
          </p:cNvPicPr>
          <p:nvPr/>
        </p:nvPicPr>
        <p:blipFill>
          <a:blip r:embed="rId3"/>
          <a:srcRect/>
          <a:stretch>
            <a:fillRect/>
          </a:stretch>
        </p:blipFill>
        <p:spPr bwMode="auto">
          <a:xfrm>
            <a:off x="4518025" y="1714500"/>
            <a:ext cx="3214688" cy="2044700"/>
          </a:xfrm>
          <a:prstGeom prst="rect">
            <a:avLst/>
          </a:prstGeom>
          <a:noFill/>
          <a:ln w="9525">
            <a:noFill/>
            <a:miter lim="800000"/>
            <a:headEnd/>
            <a:tailEnd/>
          </a:ln>
        </p:spPr>
      </p:pic>
      <p:pic>
        <p:nvPicPr>
          <p:cNvPr id="32780" name="Picture 12"/>
          <p:cNvPicPr>
            <a:picLocks noChangeAspect="1" noChangeArrowheads="1"/>
          </p:cNvPicPr>
          <p:nvPr/>
        </p:nvPicPr>
        <p:blipFill>
          <a:blip r:embed="rId4"/>
          <a:srcRect/>
          <a:stretch>
            <a:fillRect/>
          </a:stretch>
        </p:blipFill>
        <p:spPr bwMode="auto">
          <a:xfrm>
            <a:off x="938213" y="1811338"/>
            <a:ext cx="3035300" cy="1947862"/>
          </a:xfrm>
          <a:prstGeom prst="rect">
            <a:avLst/>
          </a:prstGeom>
          <a:noFill/>
          <a:ln w="9525">
            <a:noFill/>
            <a:miter lim="800000"/>
            <a:headEnd/>
            <a:tailEnd/>
          </a:ln>
        </p:spPr>
      </p:pic>
      <p:pic>
        <p:nvPicPr>
          <p:cNvPr id="32781" name="Picture 13"/>
          <p:cNvPicPr>
            <a:picLocks noChangeAspect="1" noChangeArrowheads="1"/>
          </p:cNvPicPr>
          <p:nvPr/>
        </p:nvPicPr>
        <p:blipFill>
          <a:blip r:embed="rId5"/>
          <a:srcRect/>
          <a:stretch>
            <a:fillRect/>
          </a:stretch>
        </p:blipFill>
        <p:spPr bwMode="auto">
          <a:xfrm>
            <a:off x="4724400" y="1738313"/>
            <a:ext cx="3035300" cy="1949450"/>
          </a:xfrm>
          <a:prstGeom prst="rect">
            <a:avLst/>
          </a:prstGeom>
          <a:noFill/>
          <a:ln w="9525">
            <a:noFill/>
            <a:miter lim="800000"/>
            <a:headEnd/>
            <a:tailEnd/>
          </a:ln>
        </p:spPr>
      </p:pic>
      <p:sp>
        <p:nvSpPr>
          <p:cNvPr id="2" name="TextBox 1"/>
          <p:cNvSpPr txBox="1"/>
          <p:nvPr/>
        </p:nvSpPr>
        <p:spPr>
          <a:xfrm>
            <a:off x="2616200" y="112713"/>
            <a:ext cx="5562600" cy="1262062"/>
          </a:xfrm>
          <a:prstGeom prst="rect">
            <a:avLst/>
          </a:prstGeom>
          <a:solidFill>
            <a:schemeClr val="accent3">
              <a:lumMod val="20000"/>
              <a:lumOff val="80000"/>
            </a:schemeClr>
          </a:solidFill>
        </p:spPr>
        <p:txBody>
          <a:bodyPr>
            <a:spAutoFit/>
          </a:bodyPr>
          <a:lstStyle/>
          <a:p>
            <a:pPr fontAlgn="auto">
              <a:spcBef>
                <a:spcPts val="0"/>
              </a:spcBef>
              <a:spcAft>
                <a:spcPts val="0"/>
              </a:spcAft>
              <a:defRPr/>
            </a:pPr>
            <a:endParaRPr lang="en-US" dirty="0">
              <a:latin typeface="+mn-lt"/>
            </a:endParaRPr>
          </a:p>
          <a:p>
            <a:pPr algn="ctr" fontAlgn="auto">
              <a:spcBef>
                <a:spcPts val="0"/>
              </a:spcBef>
              <a:spcAft>
                <a:spcPts val="0"/>
              </a:spcAft>
              <a:defRPr/>
            </a:pPr>
            <a:r>
              <a:rPr lang="en-US" sz="4000" dirty="0">
                <a:latin typeface="+mn-lt"/>
              </a:rPr>
              <a:t>P(E) and </a:t>
            </a:r>
            <a:r>
              <a:rPr lang="en-US" sz="4000" dirty="0" err="1">
                <a:latin typeface="+mn-lt"/>
              </a:rPr>
              <a:t>dN</a:t>
            </a:r>
            <a:r>
              <a:rPr lang="en-US" sz="4000" dirty="0">
                <a:latin typeface="+mn-lt"/>
              </a:rPr>
              <a:t>/</a:t>
            </a:r>
            <a:r>
              <a:rPr lang="en-US" sz="4000" dirty="0" err="1">
                <a:latin typeface="+mn-lt"/>
              </a:rPr>
              <a:t>dE</a:t>
            </a:r>
            <a:r>
              <a:rPr lang="en-US" sz="4000" dirty="0">
                <a:latin typeface="+mn-lt"/>
              </a:rPr>
              <a:t>(E)</a:t>
            </a:r>
          </a:p>
          <a:p>
            <a:pPr fontAlgn="auto">
              <a:spcBef>
                <a:spcPts val="0"/>
              </a:spcBef>
              <a:spcAft>
                <a:spcPts val="0"/>
              </a:spcAft>
              <a:defRPr/>
            </a:pPr>
            <a:endParaRPr lang="en-US" dirty="0">
              <a:latin typeface="+mn-lt"/>
            </a:endParaRPr>
          </a:p>
        </p:txBody>
      </p:sp>
      <p:pic>
        <p:nvPicPr>
          <p:cNvPr id="32783" name="Picture 3"/>
          <p:cNvPicPr>
            <a:picLocks noChangeAspect="1"/>
          </p:cNvPicPr>
          <p:nvPr/>
        </p:nvPicPr>
        <p:blipFill>
          <a:blip r:embed="rId6"/>
          <a:srcRect/>
          <a:stretch>
            <a:fillRect/>
          </a:stretch>
        </p:blipFill>
        <p:spPr bwMode="auto">
          <a:xfrm>
            <a:off x="161925" y="25400"/>
            <a:ext cx="2454275" cy="1306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a:t>17 April 2012</a:t>
            </a:r>
          </a:p>
        </p:txBody>
      </p:sp>
      <p:sp>
        <p:nvSpPr>
          <p:cNvPr id="7" name="Slide Number Placeholder 3"/>
          <p:cNvSpPr>
            <a:spLocks noGrp="1"/>
          </p:cNvSpPr>
          <p:nvPr>
            <p:ph type="sldNum" sz="quarter" idx="12"/>
          </p:nvPr>
        </p:nvSpPr>
        <p:spPr/>
        <p:txBody>
          <a:bodyPr/>
          <a:lstStyle/>
          <a:p>
            <a:pPr>
              <a:defRPr/>
            </a:pPr>
            <a:fld id="{B1551C18-7533-4FAD-828B-C0BDCF7A9DFF}" type="slidenum">
              <a:rPr lang="en-US"/>
              <a:pPr>
                <a:defRPr/>
              </a:pPr>
              <a:t>19</a:t>
            </a:fld>
            <a:endParaRPr lang="en-US"/>
          </a:p>
        </p:txBody>
      </p:sp>
      <p:sp>
        <p:nvSpPr>
          <p:cNvPr id="80897" name="Rectangle 1"/>
          <p:cNvSpPr>
            <a:spLocks noGrp="1" noChangeArrowheads="1"/>
          </p:cNvSpPr>
          <p:nvPr>
            <p:ph type="title" idx="4294967295"/>
          </p:nvPr>
        </p:nvSpPr>
        <p:spPr>
          <a:xfrm>
            <a:off x="2667000" y="274638"/>
            <a:ext cx="6019800" cy="1143000"/>
          </a:xfrm>
          <a:solidFill>
            <a:schemeClr val="accent3">
              <a:lumMod val="20000"/>
              <a:lumOff val="80000"/>
            </a:schemeClr>
          </a:solidFill>
        </p:spPr>
        <p:txBody>
          <a:bodyPr lIns="0" tIns="0" rIns="0" bIns="0" rtlCol="0">
            <a:normAutofit/>
          </a:bodyPr>
          <a:lstStyle/>
          <a:p>
            <a:pPr fontAlgn="auto">
              <a:spcAft>
                <a:spcPts val="0"/>
              </a:spcAft>
              <a:tabLst>
                <a:tab pos="1219200" algn="l"/>
              </a:tabLst>
              <a:defRPr/>
            </a:pPr>
            <a:r>
              <a:rPr lang="en-US" sz="4000" dirty="0">
                <a:latin typeface="Times New Roman Bold" charset="0"/>
                <a:sym typeface="Times New Roman Bold" charset="0"/>
              </a:rPr>
              <a:t>An incorrect statement</a:t>
            </a:r>
            <a:endParaRPr lang="en-US" sz="4000" dirty="0">
              <a:latin typeface="Times New Roman Bold" charset="0"/>
              <a:ea typeface="ヒラギノ明朝 ProN W6" charset="-128"/>
              <a:sym typeface="Times New Roman Bold" charset="0"/>
            </a:endParaRPr>
          </a:p>
        </p:txBody>
      </p:sp>
      <p:sp>
        <p:nvSpPr>
          <p:cNvPr id="33796" name="Rectangle 2"/>
          <p:cNvSpPr>
            <a:spLocks noGrp="1" noChangeArrowheads="1"/>
          </p:cNvSpPr>
          <p:nvPr>
            <p:ph type="body" idx="4294967295"/>
          </p:nvPr>
        </p:nvSpPr>
        <p:spPr>
          <a:xfrm>
            <a:off x="228600" y="1524000"/>
            <a:ext cx="4724400" cy="4965700"/>
          </a:xfrm>
        </p:spPr>
        <p:txBody>
          <a:bodyPr lIns="35717" tIns="35717" rIns="35717" bIns="35717" anchor="ctr"/>
          <a:lstStyle/>
          <a:p>
            <a:pPr marL="703263" indent="-449263">
              <a:buClr>
                <a:srgbClr val="FF99FF"/>
              </a:buClr>
              <a:buFont typeface="Webdings" pitchFamily="18" charset="2"/>
              <a:buChar char=":"/>
              <a:tabLst>
                <a:tab pos="1550988" algn="l"/>
                <a:tab pos="2005013" algn="l"/>
              </a:tabLst>
            </a:pPr>
            <a:r>
              <a:rPr lang="en-US" smtClean="0">
                <a:solidFill>
                  <a:srgbClr val="FF0000"/>
                </a:solidFill>
                <a:cs typeface="Times New Roman" pitchFamily="18" charset="0"/>
              </a:rPr>
              <a:t>The large ϴ</a:t>
            </a:r>
            <a:r>
              <a:rPr lang="en-US" baseline="-6000" smtClean="0">
                <a:solidFill>
                  <a:srgbClr val="FF0000"/>
                </a:solidFill>
                <a:cs typeface="Times New Roman" pitchFamily="18" charset="0"/>
              </a:rPr>
              <a:t>13 </a:t>
            </a:r>
            <a:r>
              <a:rPr lang="en-US" smtClean="0">
                <a:solidFill>
                  <a:srgbClr val="FF0000"/>
                </a:solidFill>
                <a:cs typeface="Times New Roman" pitchFamily="18" charset="0"/>
              </a:rPr>
              <a:t>will allow a smaller detector for CP measurement.</a:t>
            </a:r>
            <a:endParaRPr lang="en-US" smtClean="0">
              <a:solidFill>
                <a:srgbClr val="FF0000"/>
              </a:solidFill>
            </a:endParaRPr>
          </a:p>
          <a:p>
            <a:pPr marL="1058863" lvl="1" indent="-449263">
              <a:buFont typeface="Times New Roman" pitchFamily="18" charset="0"/>
              <a:buNone/>
              <a:tabLst>
                <a:tab pos="1550988" algn="l"/>
                <a:tab pos="2005013" algn="l"/>
              </a:tabLst>
            </a:pPr>
            <a:r>
              <a:rPr lang="en-US" smtClean="0">
                <a:cs typeface="Times New Roman" pitchFamily="18" charset="0"/>
              </a:rPr>
              <a:t>The large ϴ</a:t>
            </a:r>
            <a:r>
              <a:rPr lang="en-US" baseline="-6000" smtClean="0">
                <a:cs typeface="Times New Roman" pitchFamily="18" charset="0"/>
              </a:rPr>
              <a:t>13 </a:t>
            </a:r>
            <a:r>
              <a:rPr lang="en-US" smtClean="0">
                <a:cs typeface="Times New Roman" pitchFamily="18" charset="0"/>
              </a:rPr>
              <a:t>will reduce the CP asymmetry requiring more events for the same statistical significance. </a:t>
            </a:r>
            <a:endParaRPr lang="en-US" smtClean="0"/>
          </a:p>
        </p:txBody>
      </p:sp>
      <p:pic>
        <p:nvPicPr>
          <p:cNvPr id="33797" name="Picture 4" descr="cp"/>
          <p:cNvPicPr>
            <a:picLocks noChangeAspect="1" noChangeArrowheads="1"/>
          </p:cNvPicPr>
          <p:nvPr/>
        </p:nvPicPr>
        <p:blipFill>
          <a:blip r:embed="rId2"/>
          <a:srcRect/>
          <a:stretch>
            <a:fillRect/>
          </a:stretch>
        </p:blipFill>
        <p:spPr bwMode="auto">
          <a:xfrm>
            <a:off x="4800600" y="1981200"/>
            <a:ext cx="4095750" cy="3895725"/>
          </a:xfrm>
          <a:prstGeom prst="rect">
            <a:avLst/>
          </a:prstGeom>
          <a:noFill/>
          <a:ln w="9525">
            <a:noFill/>
            <a:miter lim="800000"/>
            <a:headEnd/>
            <a:tailEnd/>
          </a:ln>
        </p:spPr>
      </p:pic>
      <p:sp>
        <p:nvSpPr>
          <p:cNvPr id="33798" name="Line 5"/>
          <p:cNvSpPr>
            <a:spLocks noChangeShapeType="1"/>
          </p:cNvSpPr>
          <p:nvPr/>
        </p:nvSpPr>
        <p:spPr bwMode="auto">
          <a:xfrm flipV="1">
            <a:off x="8305800" y="4267200"/>
            <a:ext cx="0" cy="1981200"/>
          </a:xfrm>
          <a:prstGeom prst="line">
            <a:avLst/>
          </a:prstGeom>
          <a:noFill/>
          <a:ln w="38100">
            <a:solidFill>
              <a:srgbClr val="FF0000"/>
            </a:solidFill>
            <a:prstDash val="sysDot"/>
            <a:round/>
            <a:headEnd/>
            <a:tailEnd type="triangle" w="med" len="med"/>
          </a:ln>
        </p:spPr>
        <p:txBody>
          <a:bodyPr/>
          <a:lstStyle/>
          <a:p>
            <a:endParaRPr lang="en-US"/>
          </a:p>
        </p:txBody>
      </p:sp>
      <p:pic>
        <p:nvPicPr>
          <p:cNvPr id="33799" name="Picture 1"/>
          <p:cNvPicPr>
            <a:picLocks noChangeAspect="1"/>
          </p:cNvPicPr>
          <p:nvPr/>
        </p:nvPicPr>
        <p:blipFill>
          <a:blip r:embed="rId3"/>
          <a:srcRect/>
          <a:stretch>
            <a:fillRect/>
          </a:stretch>
        </p:blipFill>
        <p:spPr bwMode="auto">
          <a:xfrm>
            <a:off x="457200" y="228600"/>
            <a:ext cx="2438400" cy="1298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background"/>
          <p:cNvPicPr>
            <a:picLocks noChangeAspect="1" noChangeArrowheads="1"/>
          </p:cNvPicPr>
          <p:nvPr/>
        </p:nvPicPr>
        <p:blipFill>
          <a:blip r:embed="rId2">
            <a:lum bright="40000"/>
          </a:blip>
          <a:srcRect/>
          <a:stretch>
            <a:fillRect/>
          </a:stretch>
        </p:blipFill>
        <p:spPr bwMode="auto">
          <a:xfrm>
            <a:off x="0" y="9525"/>
            <a:ext cx="9144000" cy="6859588"/>
          </a:xfrm>
          <a:prstGeom prst="rect">
            <a:avLst/>
          </a:prstGeom>
          <a:noFill/>
          <a:ln w="9525">
            <a:noFill/>
            <a:miter lim="800000"/>
            <a:headEnd/>
            <a:tailEnd/>
          </a:ln>
        </p:spPr>
      </p:pic>
      <p:sp>
        <p:nvSpPr>
          <p:cNvPr id="3075" name="Rectangle 2"/>
          <p:cNvSpPr>
            <a:spLocks noGrp="1" noChangeArrowheads="1"/>
          </p:cNvSpPr>
          <p:nvPr>
            <p:ph type="title"/>
          </p:nvPr>
        </p:nvSpPr>
        <p:spPr>
          <a:xfrm>
            <a:off x="838200" y="152400"/>
            <a:ext cx="7467600" cy="609600"/>
          </a:xfrm>
          <a:ln cap="flat">
            <a:solidFill>
              <a:schemeClr val="tx1"/>
            </a:solidFill>
            <a:prstDash val="sysDot"/>
          </a:ln>
        </p:spPr>
        <p:txBody>
          <a:bodyPr/>
          <a:lstStyle/>
          <a:p>
            <a:pPr fontAlgn="auto">
              <a:spcAft>
                <a:spcPts val="0"/>
              </a:spcAft>
              <a:defRPr/>
            </a:pPr>
            <a:r>
              <a:rPr lang="en-US" sz="2400" b="1" smtClean="0">
                <a:ea typeface="ＭＳ Ｐゴシック" pitchFamily="34" charset="-128"/>
              </a:rPr>
              <a:t>Long-Baseline Neutrino Experiment Collaboration</a:t>
            </a:r>
            <a:r>
              <a:rPr lang="en-US" sz="4000" smtClean="0">
                <a:ea typeface="ＭＳ Ｐゴシック" pitchFamily="34" charset="-128"/>
              </a:rPr>
              <a:t> </a:t>
            </a:r>
          </a:p>
        </p:txBody>
      </p:sp>
      <p:sp>
        <p:nvSpPr>
          <p:cNvPr id="16387" name="Rectangle 3"/>
          <p:cNvSpPr>
            <a:spLocks noGrp="1" noChangeArrowheads="1"/>
          </p:cNvSpPr>
          <p:nvPr>
            <p:ph type="body" sz="half" idx="1"/>
          </p:nvPr>
        </p:nvSpPr>
        <p:spPr>
          <a:xfrm>
            <a:off x="152400" y="762000"/>
            <a:ext cx="4572000" cy="5410200"/>
          </a:xfrm>
        </p:spPr>
        <p:txBody>
          <a:bodyPr/>
          <a:lstStyle/>
          <a:p>
            <a:pPr>
              <a:lnSpc>
                <a:spcPct val="80000"/>
              </a:lnSpc>
              <a:buFontTx/>
              <a:buNone/>
            </a:pPr>
            <a:r>
              <a:rPr lang="en-US" sz="900" b="1" smtClean="0">
                <a:ea typeface="ＭＳ Ｐゴシック"/>
                <a:cs typeface="ＭＳ Ｐゴシック"/>
              </a:rPr>
              <a:t>Alabama:</a:t>
            </a:r>
            <a:r>
              <a:rPr lang="en-US" sz="900" smtClean="0">
                <a:ea typeface="ＭＳ Ｐゴシック"/>
                <a:cs typeface="ＭＳ Ｐゴシック"/>
              </a:rPr>
              <a:t> </a:t>
            </a:r>
            <a:r>
              <a:rPr lang="en-US" sz="800" smtClean="0">
                <a:ea typeface="ＭＳ Ｐゴシック"/>
                <a:cs typeface="ＭＳ Ｐゴシック"/>
              </a:rPr>
              <a:t>S. Habib, I. Stancu</a:t>
            </a:r>
          </a:p>
          <a:p>
            <a:pPr>
              <a:lnSpc>
                <a:spcPct val="80000"/>
              </a:lnSpc>
              <a:buFontTx/>
              <a:buNone/>
            </a:pPr>
            <a:r>
              <a:rPr lang="en-US" sz="900" b="1" smtClean="0">
                <a:ea typeface="ＭＳ Ｐゴシック"/>
                <a:cs typeface="ＭＳ Ｐゴシック"/>
              </a:rPr>
              <a:t>Argonne:  </a:t>
            </a:r>
            <a:r>
              <a:rPr lang="en-US" sz="800" smtClean="0">
                <a:ea typeface="ＭＳ Ｐゴシック"/>
                <a:cs typeface="ＭＳ Ｐゴシック"/>
              </a:rPr>
              <a:t>M. D</a:t>
            </a:r>
            <a:r>
              <a:rPr lang="ja-JP" altLang="en-US" sz="800" smtClean="0">
                <a:cs typeface="ＭＳ Ｐゴシック"/>
              </a:rPr>
              <a:t>’</a:t>
            </a:r>
            <a:r>
              <a:rPr lang="en-US" altLang="ja-JP" sz="800" smtClean="0">
                <a:cs typeface="ＭＳ Ｐゴシック"/>
              </a:rPr>
              <a:t>Agostino, G. Drake. Z. Djurcic, M. Goodman, V. Guarino, S. Magill, J. Paley, H. Sahoo, R. Talaga, M. Wetstein</a:t>
            </a:r>
          </a:p>
          <a:p>
            <a:pPr>
              <a:lnSpc>
                <a:spcPct val="80000"/>
              </a:lnSpc>
              <a:buFontTx/>
              <a:buNone/>
            </a:pPr>
            <a:r>
              <a:rPr lang="en-US" sz="900" b="1" smtClean="0">
                <a:ea typeface="ＭＳ Ｐゴシック"/>
                <a:cs typeface="ＭＳ Ｐゴシック"/>
              </a:rPr>
              <a:t>Boston: </a:t>
            </a:r>
            <a:r>
              <a:rPr lang="en-US" sz="800" smtClean="0">
                <a:ea typeface="ＭＳ Ｐゴシック"/>
                <a:cs typeface="ＭＳ Ｐゴシック"/>
              </a:rPr>
              <a:t>E. Hazen</a:t>
            </a:r>
            <a:r>
              <a:rPr lang="en-US" sz="800" b="1" smtClean="0">
                <a:ea typeface="ＭＳ Ｐゴシック"/>
                <a:cs typeface="ＭＳ Ｐゴシック"/>
              </a:rPr>
              <a:t>, </a:t>
            </a:r>
            <a:r>
              <a:rPr lang="en-US" sz="800" smtClean="0">
                <a:ea typeface="ＭＳ Ｐゴシック"/>
                <a:cs typeface="ＭＳ Ｐゴシック"/>
              </a:rPr>
              <a:t>E. Kearns, S. Linden</a:t>
            </a:r>
          </a:p>
          <a:p>
            <a:pPr>
              <a:lnSpc>
                <a:spcPct val="80000"/>
              </a:lnSpc>
              <a:buFontTx/>
              <a:buNone/>
            </a:pPr>
            <a:r>
              <a:rPr lang="en-US" sz="900" b="1" smtClean="0">
                <a:ea typeface="ＭＳ Ｐゴシック"/>
                <a:cs typeface="ＭＳ Ｐゴシック"/>
              </a:rPr>
              <a:t>Brookhaven:  </a:t>
            </a:r>
            <a:r>
              <a:rPr lang="en-US" sz="800" smtClean="0">
                <a:ea typeface="ＭＳ Ｐゴシック"/>
                <a:cs typeface="ＭＳ Ｐゴシック"/>
              </a:rPr>
              <a:t>M. Bishai, R. Brown, H. Chen, M. Diwan, J. Dolph, G. Geronimo, R. Gill, R. Hackenburg, R. Hahn, S. Hans, Z. Isvan, D. Jaffe, S. Junnarkar, S.H. Kettell, F. Lanni, Y. Li, L. Littenberg, J. Ling, D. Makowiecki, W. Marciano, W. Morse, Z. Parsa,  V. Radeka, S. Rescia, N. Samios,R. Sharma, N. Simos, J. Sondericker, J. Stewart, H. Tanaka, H. Themann, C. Thorn, B. Viren, S. White, E. Worcester, M. Yeh, B. Yu, C. Zhang</a:t>
            </a:r>
          </a:p>
          <a:p>
            <a:pPr>
              <a:lnSpc>
                <a:spcPct val="80000"/>
              </a:lnSpc>
              <a:buFontTx/>
              <a:buNone/>
            </a:pPr>
            <a:r>
              <a:rPr lang="en-US" sz="900" b="1" smtClean="0">
                <a:ea typeface="ＭＳ Ｐゴシック"/>
                <a:cs typeface="ＭＳ Ｐゴシック"/>
              </a:rPr>
              <a:t>Caltech: </a:t>
            </a:r>
            <a:r>
              <a:rPr lang="en-US" sz="800" smtClean="0">
                <a:ea typeface="ＭＳ Ｐゴシック"/>
                <a:cs typeface="ＭＳ Ｐゴシック"/>
              </a:rPr>
              <a:t>R. McKeown, X. Qian</a:t>
            </a:r>
          </a:p>
          <a:p>
            <a:pPr>
              <a:lnSpc>
                <a:spcPct val="80000"/>
              </a:lnSpc>
              <a:buFontTx/>
              <a:buNone/>
            </a:pPr>
            <a:r>
              <a:rPr lang="en-US" sz="900" b="1" smtClean="0">
                <a:ea typeface="ＭＳ Ｐゴシック"/>
                <a:cs typeface="ＭＳ Ｐゴシック"/>
              </a:rPr>
              <a:t>Cambridge</a:t>
            </a:r>
            <a:r>
              <a:rPr lang="en-US" sz="900" smtClean="0">
                <a:ea typeface="ＭＳ Ｐゴシック"/>
                <a:cs typeface="ＭＳ Ｐゴシック"/>
              </a:rPr>
              <a:t>: </a:t>
            </a:r>
            <a:r>
              <a:rPr lang="en-US" sz="800" smtClean="0">
                <a:ea typeface="ＭＳ Ｐゴシック"/>
                <a:cs typeface="ＭＳ Ｐゴシック"/>
              </a:rPr>
              <a:t>A. Blake, M. Thomson</a:t>
            </a:r>
          </a:p>
          <a:p>
            <a:pPr>
              <a:lnSpc>
                <a:spcPct val="80000"/>
              </a:lnSpc>
              <a:buFontTx/>
              <a:buNone/>
            </a:pPr>
            <a:r>
              <a:rPr lang="en-US" sz="900" b="1" smtClean="0">
                <a:ea typeface="ＭＳ Ｐゴシック"/>
                <a:cs typeface="ＭＳ Ｐゴシック"/>
              </a:rPr>
              <a:t>Catania/INFN: </a:t>
            </a:r>
            <a:r>
              <a:rPr lang="en-US" sz="800" smtClean="0">
                <a:ea typeface="ＭＳ Ｐゴシック"/>
                <a:cs typeface="ＭＳ Ｐゴシック"/>
              </a:rPr>
              <a:t>V. Bellini, F. La Zia, F. Mammoliti, R. Potenza,</a:t>
            </a:r>
          </a:p>
          <a:p>
            <a:pPr>
              <a:lnSpc>
                <a:spcPct val="80000"/>
              </a:lnSpc>
              <a:buFontTx/>
              <a:buNone/>
            </a:pPr>
            <a:r>
              <a:rPr lang="en-US" sz="900" b="1" smtClean="0">
                <a:ea typeface="ＭＳ Ｐゴシック"/>
                <a:cs typeface="ＭＳ Ｐゴシック"/>
              </a:rPr>
              <a:t>Chicago: </a:t>
            </a:r>
            <a:r>
              <a:rPr lang="en-US" sz="800" smtClean="0">
                <a:ea typeface="ＭＳ Ｐゴシック"/>
                <a:cs typeface="ＭＳ Ｐゴシック"/>
              </a:rPr>
              <a:t>E. Blucher, M. Strait</a:t>
            </a:r>
          </a:p>
          <a:p>
            <a:pPr>
              <a:lnSpc>
                <a:spcPct val="80000"/>
              </a:lnSpc>
              <a:buFontTx/>
              <a:buNone/>
            </a:pPr>
            <a:r>
              <a:rPr lang="en-US" sz="900" b="1" smtClean="0">
                <a:ea typeface="ＭＳ Ｐゴシック"/>
                <a:cs typeface="ＭＳ Ｐゴシック"/>
              </a:rPr>
              <a:t>Colorado: </a:t>
            </a:r>
            <a:r>
              <a:rPr lang="en-US" sz="800" smtClean="0">
                <a:ea typeface="ＭＳ Ｐゴシック"/>
                <a:cs typeface="ＭＳ Ｐゴシック"/>
              </a:rPr>
              <a:t>S. Coleman</a:t>
            </a:r>
            <a:r>
              <a:rPr lang="en-US" sz="800" b="1" smtClean="0">
                <a:ea typeface="ＭＳ Ｐゴシック"/>
                <a:cs typeface="ＭＳ Ｐゴシック"/>
              </a:rPr>
              <a:t>, </a:t>
            </a:r>
            <a:r>
              <a:rPr lang="en-US" sz="800" smtClean="0">
                <a:ea typeface="ＭＳ Ｐゴシック"/>
                <a:cs typeface="ＭＳ Ｐゴシック"/>
              </a:rPr>
              <a:t>R. Johnson, S. Johnson, A. Marino, E. Zimmerman</a:t>
            </a:r>
          </a:p>
          <a:p>
            <a:pPr>
              <a:lnSpc>
                <a:spcPct val="80000"/>
              </a:lnSpc>
              <a:buFontTx/>
              <a:buNone/>
            </a:pPr>
            <a:r>
              <a:rPr lang="en-US" sz="900" b="1" smtClean="0">
                <a:ea typeface="ＭＳ Ｐゴシック"/>
                <a:cs typeface="ＭＳ Ｐゴシック"/>
              </a:rPr>
              <a:t>Colorado State:  </a:t>
            </a:r>
            <a:r>
              <a:rPr lang="en-US" sz="800" smtClean="0">
                <a:ea typeface="ＭＳ Ｐゴシック"/>
                <a:cs typeface="ＭＳ Ｐゴシック"/>
              </a:rPr>
              <a:t>M. Bass,</a:t>
            </a:r>
            <a:r>
              <a:rPr lang="en-US" sz="800" b="1" smtClean="0">
                <a:ea typeface="ＭＳ Ｐゴシック"/>
                <a:cs typeface="ＭＳ Ｐゴシック"/>
              </a:rPr>
              <a:t> </a:t>
            </a:r>
            <a:r>
              <a:rPr lang="en-US" sz="800" smtClean="0">
                <a:ea typeface="ＭＳ Ｐゴシック"/>
                <a:cs typeface="ＭＳ Ｐゴシック"/>
              </a:rPr>
              <a:t>B.E. Berger, J. Brack, N. Buchanan, D. Cherdack, J. Harton, W. Johnston, W. Toki, T. Wachala, D. Warner, R.J.Wilson</a:t>
            </a:r>
          </a:p>
          <a:p>
            <a:pPr>
              <a:lnSpc>
                <a:spcPct val="80000"/>
              </a:lnSpc>
              <a:buFontTx/>
              <a:buNone/>
            </a:pPr>
            <a:r>
              <a:rPr lang="en-US" sz="900" b="1" smtClean="0">
                <a:ea typeface="ＭＳ Ｐゴシック"/>
                <a:cs typeface="ＭＳ Ｐゴシック"/>
              </a:rPr>
              <a:t>Columbia:  </a:t>
            </a:r>
            <a:r>
              <a:rPr lang="en-US" sz="800" smtClean="0">
                <a:ea typeface="ＭＳ Ｐゴシック"/>
                <a:cs typeface="ＭＳ Ｐゴシック"/>
              </a:rPr>
              <a:t>R. Carr, L. Camillieri, C.Y. Chi, G. Karagiorgi, C. Mariani, M. Shaevitz, W. Sippach, W. Willis </a:t>
            </a:r>
          </a:p>
          <a:p>
            <a:pPr>
              <a:lnSpc>
                <a:spcPct val="80000"/>
              </a:lnSpc>
              <a:buFontTx/>
              <a:buNone/>
            </a:pPr>
            <a:r>
              <a:rPr lang="en-US" sz="900" b="1" smtClean="0">
                <a:ea typeface="ＭＳ Ｐゴシック"/>
                <a:cs typeface="ＭＳ Ｐゴシック"/>
              </a:rPr>
              <a:t>Crookston: </a:t>
            </a:r>
            <a:r>
              <a:rPr lang="en-US" sz="800" smtClean="0">
                <a:ea typeface="ＭＳ Ｐゴシック"/>
                <a:cs typeface="ＭＳ Ｐゴシック"/>
              </a:rPr>
              <a:t>D. Demuth</a:t>
            </a:r>
            <a:endParaRPr lang="en-US" sz="800" b="1" smtClean="0">
              <a:ea typeface="ＭＳ Ｐゴシック"/>
              <a:cs typeface="ＭＳ Ｐゴシック"/>
            </a:endParaRPr>
          </a:p>
          <a:p>
            <a:pPr>
              <a:lnSpc>
                <a:spcPct val="80000"/>
              </a:lnSpc>
              <a:buFontTx/>
              <a:buNone/>
            </a:pPr>
            <a:r>
              <a:rPr lang="en-US" sz="900" b="1" smtClean="0">
                <a:ea typeface="ＭＳ Ｐゴシック"/>
                <a:cs typeface="ＭＳ Ｐゴシック"/>
              </a:rPr>
              <a:t>Dakota State: </a:t>
            </a:r>
            <a:r>
              <a:rPr lang="en-US" sz="800" smtClean="0">
                <a:ea typeface="ＭＳ Ｐゴシック"/>
                <a:cs typeface="ＭＳ Ｐゴシック"/>
              </a:rPr>
              <a:t>B. Szcerbinska</a:t>
            </a:r>
          </a:p>
          <a:p>
            <a:pPr>
              <a:lnSpc>
                <a:spcPct val="80000"/>
              </a:lnSpc>
              <a:buFontTx/>
              <a:buNone/>
            </a:pPr>
            <a:r>
              <a:rPr lang="en-US" sz="900" b="1" smtClean="0">
                <a:ea typeface="ＭＳ Ｐゴシック"/>
                <a:cs typeface="ＭＳ Ｐゴシック"/>
              </a:rPr>
              <a:t>Davis: </a:t>
            </a:r>
            <a:r>
              <a:rPr lang="en-US" sz="800" smtClean="0">
                <a:ea typeface="ＭＳ Ｐゴシック"/>
                <a:cs typeface="ＭＳ Ｐゴシック"/>
              </a:rPr>
              <a:t>M. Bergevin,</a:t>
            </a:r>
            <a:r>
              <a:rPr lang="en-US" sz="800" b="1" smtClean="0">
                <a:ea typeface="ＭＳ Ｐゴシック"/>
                <a:cs typeface="ＭＳ Ｐゴシック"/>
              </a:rPr>
              <a:t> </a:t>
            </a:r>
            <a:r>
              <a:rPr lang="en-US" sz="800" smtClean="0">
                <a:ea typeface="ＭＳ Ｐゴシック"/>
                <a:cs typeface="ＭＳ Ｐゴシック"/>
              </a:rPr>
              <a:t>R. Breedon, D. Danielson, J. Felde, C. Maesano, M. Tripanthi, R. Svoboda, M. Szydagis</a:t>
            </a:r>
          </a:p>
          <a:p>
            <a:pPr>
              <a:lnSpc>
                <a:spcPct val="80000"/>
              </a:lnSpc>
              <a:buFontTx/>
              <a:buNone/>
            </a:pPr>
            <a:r>
              <a:rPr lang="en-US" sz="900" b="1" smtClean="0">
                <a:ea typeface="ＭＳ Ｐゴシック"/>
                <a:cs typeface="ＭＳ Ｐゴシック"/>
              </a:rPr>
              <a:t>Drexel: </a:t>
            </a:r>
            <a:r>
              <a:rPr lang="en-US" sz="800" smtClean="0">
                <a:ea typeface="ＭＳ Ｐゴシック"/>
                <a:cs typeface="ＭＳ Ｐゴシック"/>
              </a:rPr>
              <a:t>C. Lane, S. Perasso</a:t>
            </a:r>
            <a:endParaRPr lang="en-US" sz="800" b="1" smtClean="0">
              <a:ea typeface="ＭＳ Ｐゴシック"/>
              <a:cs typeface="ＭＳ Ｐゴシック"/>
            </a:endParaRPr>
          </a:p>
          <a:p>
            <a:pPr>
              <a:lnSpc>
                <a:spcPct val="80000"/>
              </a:lnSpc>
              <a:buFontTx/>
              <a:buNone/>
            </a:pPr>
            <a:r>
              <a:rPr lang="en-US" sz="900" b="1" smtClean="0">
                <a:ea typeface="ＭＳ Ｐゴシック"/>
                <a:cs typeface="ＭＳ Ｐゴシック"/>
              </a:rPr>
              <a:t>Duke: </a:t>
            </a:r>
            <a:r>
              <a:rPr lang="en-US" sz="800" smtClean="0">
                <a:ea typeface="ＭＳ Ｐゴシック"/>
                <a:cs typeface="ＭＳ Ｐゴシック"/>
              </a:rPr>
              <a:t>T. Akiri,</a:t>
            </a:r>
            <a:r>
              <a:rPr lang="en-US" sz="800" b="1" smtClean="0">
                <a:ea typeface="ＭＳ Ｐゴシック"/>
                <a:cs typeface="ＭＳ Ｐゴシック"/>
              </a:rPr>
              <a:t> </a:t>
            </a:r>
            <a:r>
              <a:rPr lang="en-US" sz="800" smtClean="0">
                <a:ea typeface="ＭＳ Ｐゴシック"/>
                <a:cs typeface="ＭＳ Ｐゴシック"/>
              </a:rPr>
              <a:t>J. Fowler, A. Himmel,  Z. Li, K. Scholberg, C. Walter, R. Wendell</a:t>
            </a:r>
          </a:p>
          <a:p>
            <a:pPr>
              <a:lnSpc>
                <a:spcPct val="80000"/>
              </a:lnSpc>
              <a:buFontTx/>
              <a:buNone/>
            </a:pPr>
            <a:r>
              <a:rPr lang="en-US" sz="900" b="1" smtClean="0">
                <a:ea typeface="ＭＳ Ｐゴシック"/>
                <a:cs typeface="ＭＳ Ｐゴシック"/>
              </a:rPr>
              <a:t>Duluth: </a:t>
            </a:r>
            <a:r>
              <a:rPr lang="en-US" sz="800" smtClean="0">
                <a:ea typeface="ＭＳ Ｐゴシック"/>
                <a:cs typeface="ＭＳ Ｐゴシック"/>
              </a:rPr>
              <a:t>R. Gran, A. Habig</a:t>
            </a:r>
          </a:p>
          <a:p>
            <a:pPr>
              <a:lnSpc>
                <a:spcPct val="80000"/>
              </a:lnSpc>
              <a:buFontTx/>
              <a:buNone/>
            </a:pPr>
            <a:r>
              <a:rPr lang="en-US" sz="900" b="1" smtClean="0">
                <a:ea typeface="ＭＳ Ｐゴシック"/>
                <a:cs typeface="ＭＳ Ｐゴシック"/>
              </a:rPr>
              <a:t>Fermilab: </a:t>
            </a:r>
            <a:r>
              <a:rPr lang="en-US" sz="800" smtClean="0">
                <a:ea typeface="ＭＳ Ｐゴシック"/>
                <a:cs typeface="ＭＳ Ｐゴシック"/>
              </a:rPr>
              <a:t>D. Allspach,</a:t>
            </a:r>
            <a:r>
              <a:rPr lang="en-US" sz="800" b="1" smtClean="0">
                <a:ea typeface="ＭＳ Ｐゴシック"/>
                <a:cs typeface="ＭＳ Ｐゴシック"/>
              </a:rPr>
              <a:t> </a:t>
            </a:r>
            <a:r>
              <a:rPr lang="en-US" sz="800" smtClean="0">
                <a:ea typeface="ＭＳ Ｐゴシック"/>
                <a:cs typeface="ＭＳ Ｐゴシック"/>
              </a:rPr>
              <a:t>M. Andrews,</a:t>
            </a:r>
            <a:r>
              <a:rPr lang="en-US" sz="800" b="1" smtClean="0">
                <a:ea typeface="ＭＳ Ｐゴシック"/>
                <a:cs typeface="ＭＳ Ｐゴシック"/>
              </a:rPr>
              <a:t> </a:t>
            </a:r>
            <a:r>
              <a:rPr lang="en-US" sz="800" smtClean="0">
                <a:ea typeface="ＭＳ Ｐゴシック"/>
                <a:cs typeface="ＭＳ Ｐゴシック"/>
              </a:rPr>
              <a:t>B. Baller, E. Berman, R. Bernstein, V. Bocean, M. Campbell, A. Chen, S. Childress, A. Drozhdin, T. Dykhuis, C. Escobar, H. Greenlee, A. Hahn, S. Hays, A. Heavey, J. Howell, P. Huhr, J. Hylen, C. James, M. Johnson, J. Johnstone, H. Jostlein, T. Junk, B. Kayser, M. Kirby, G. Koizumi, T. Lackowski, P. Lucas, B. Lundberg, T. Lundin, P. Mantsch, A. Marchionni, E . McCluskey, S. Moed Sher, N. Mokhov, C. Moore, J. Morfin, B. Norris, V. Papadimitriou,  R. Plunkett, C. Polly, S. Pordes, O. Prokofiev, J.L. Raaf, G. Rameika, B. Rebel, D. Reitzner, K. Riesselmann, R. Rucinski, R. Schmidt, D. Schmitz, P. Shanahan, M. Stancari, A. Stefanik, J. Strait, S. Striganov, K. Vaziri, G. Velev, T. Wyman, G. Zeller, R. Zwaska</a:t>
            </a:r>
          </a:p>
          <a:p>
            <a:pPr>
              <a:lnSpc>
                <a:spcPct val="80000"/>
              </a:lnSpc>
              <a:buFontTx/>
              <a:buNone/>
            </a:pPr>
            <a:r>
              <a:rPr lang="en-US" sz="900" b="1" smtClean="0">
                <a:ea typeface="ＭＳ Ｐゴシック"/>
                <a:cs typeface="ＭＳ Ｐゴシック"/>
              </a:rPr>
              <a:t>Hawai’i: </a:t>
            </a:r>
            <a:r>
              <a:rPr lang="en-US" sz="800" smtClean="0">
                <a:ea typeface="ＭＳ Ｐゴシック"/>
                <a:cs typeface="ＭＳ Ｐゴシック"/>
              </a:rPr>
              <a:t>S. Dye, J. Kumar, J. Learned, J. Maricic, S. Matsuno, R. Meyhandan, R. Milincic, S. Pakvasa,  M. Rosen, G. Varner</a:t>
            </a:r>
          </a:p>
          <a:p>
            <a:pPr>
              <a:lnSpc>
                <a:spcPct val="80000"/>
              </a:lnSpc>
              <a:buFontTx/>
              <a:buNone/>
            </a:pPr>
            <a:r>
              <a:rPr lang="en-US" sz="900" b="1" smtClean="0">
                <a:ea typeface="ＭＳ Ｐゴシック"/>
                <a:cs typeface="ＭＳ Ｐゴシック"/>
              </a:rPr>
              <a:t>Houston: </a:t>
            </a:r>
            <a:r>
              <a:rPr lang="en-US" sz="800" smtClean="0">
                <a:ea typeface="ＭＳ Ｐゴシック"/>
                <a:cs typeface="ＭＳ Ｐゴシック"/>
              </a:rPr>
              <a:t>L. Whitehead</a:t>
            </a:r>
          </a:p>
          <a:p>
            <a:pPr>
              <a:lnSpc>
                <a:spcPct val="80000"/>
              </a:lnSpc>
              <a:buFontTx/>
              <a:buNone/>
            </a:pPr>
            <a:r>
              <a:rPr lang="en-US" sz="900" b="1" smtClean="0">
                <a:ea typeface="ＭＳ Ｐゴシック"/>
                <a:cs typeface="ＭＳ Ｐゴシック"/>
              </a:rPr>
              <a:t>Indian Universities: </a:t>
            </a:r>
            <a:r>
              <a:rPr lang="en-US" sz="800" smtClean="0">
                <a:ea typeface="ＭＳ Ｐゴシック"/>
                <a:cs typeface="ＭＳ Ｐゴシック"/>
              </a:rPr>
              <a:t>V. Singh (BHU); B. Choudhary, S. Mandal (DU); B. Bhuyan [IIT(G)]; V. Bhatnagar, A. Kumar, S. Sahijpal(PU)</a:t>
            </a:r>
          </a:p>
          <a:p>
            <a:pPr>
              <a:lnSpc>
                <a:spcPct val="80000"/>
              </a:lnSpc>
              <a:buFontTx/>
              <a:buNone/>
            </a:pPr>
            <a:r>
              <a:rPr lang="en-US" sz="900" b="1" smtClean="0">
                <a:ea typeface="ＭＳ Ｐゴシック"/>
                <a:cs typeface="ＭＳ Ｐゴシック"/>
              </a:rPr>
              <a:t>Indiana: </a:t>
            </a:r>
            <a:r>
              <a:rPr lang="en-US" sz="900" smtClean="0">
                <a:ea typeface="ＭＳ Ｐゴシック"/>
                <a:cs typeface="ＭＳ Ｐゴシック"/>
              </a:rPr>
              <a:t> </a:t>
            </a:r>
            <a:r>
              <a:rPr lang="en-US" sz="800" smtClean="0">
                <a:ea typeface="ＭＳ Ｐゴシック"/>
                <a:cs typeface="ＭＳ Ｐゴシック"/>
              </a:rPr>
              <a:t>W. Fox, C. Johnson, M. Messier, S. Mufson, J. Musser, R. Tayloe, J. Urheim</a:t>
            </a:r>
          </a:p>
          <a:p>
            <a:pPr>
              <a:lnSpc>
                <a:spcPct val="80000"/>
              </a:lnSpc>
              <a:buFontTx/>
              <a:buNone/>
            </a:pPr>
            <a:r>
              <a:rPr lang="en-US" sz="900" b="1" smtClean="0">
                <a:ea typeface="ＭＳ Ｐゴシック"/>
                <a:cs typeface="ＭＳ Ｐゴシック"/>
              </a:rPr>
              <a:t>Iowa State</a:t>
            </a:r>
            <a:r>
              <a:rPr lang="en-US" sz="900" smtClean="0">
                <a:ea typeface="ＭＳ Ｐゴシック"/>
                <a:cs typeface="ＭＳ Ｐゴシック"/>
              </a:rPr>
              <a:t>:  </a:t>
            </a:r>
            <a:r>
              <a:rPr lang="en-US" sz="800" smtClean="0">
                <a:ea typeface="ＭＳ Ｐゴシック"/>
                <a:cs typeface="ＭＳ Ｐゴシック"/>
              </a:rPr>
              <a:t>I. Anghel, G.S. Davies, M. Sanchez, T. Xin</a:t>
            </a:r>
          </a:p>
          <a:p>
            <a:pPr>
              <a:lnSpc>
                <a:spcPct val="80000"/>
              </a:lnSpc>
              <a:buFontTx/>
              <a:buNone/>
            </a:pPr>
            <a:r>
              <a:rPr lang="en-US" sz="900" b="1" smtClean="0">
                <a:ea typeface="ＭＳ Ｐゴシック"/>
                <a:cs typeface="ＭＳ Ｐゴシック"/>
              </a:rPr>
              <a:t>IPMU/Tokyo:</a:t>
            </a:r>
            <a:r>
              <a:rPr lang="en-US" sz="900" smtClean="0">
                <a:ea typeface="ＭＳ Ｐゴシック"/>
                <a:cs typeface="ＭＳ Ｐゴシック"/>
              </a:rPr>
              <a:t>  </a:t>
            </a:r>
            <a:r>
              <a:rPr lang="en-US" sz="800" smtClean="0">
                <a:ea typeface="ＭＳ Ｐゴシック"/>
                <a:cs typeface="ＭＳ Ｐゴシック"/>
              </a:rPr>
              <a:t>M. Vagins</a:t>
            </a:r>
          </a:p>
          <a:p>
            <a:pPr>
              <a:lnSpc>
                <a:spcPct val="80000"/>
              </a:lnSpc>
              <a:buFontTx/>
              <a:buNone/>
            </a:pPr>
            <a:r>
              <a:rPr lang="en-US" sz="900" b="1" smtClean="0">
                <a:ea typeface="ＭＳ Ｐゴシック"/>
                <a:cs typeface="ＭＳ Ｐゴシック"/>
              </a:rPr>
              <a:t>Irvine: </a:t>
            </a:r>
            <a:r>
              <a:rPr lang="en-US" sz="800" smtClean="0">
                <a:ea typeface="ＭＳ Ｐゴシック"/>
                <a:cs typeface="ＭＳ Ｐゴシック"/>
              </a:rPr>
              <a:t>G. Carminati,</a:t>
            </a:r>
            <a:r>
              <a:rPr lang="en-US" sz="800" b="1" smtClean="0">
                <a:ea typeface="ＭＳ Ｐゴシック"/>
                <a:cs typeface="ＭＳ Ｐゴシック"/>
              </a:rPr>
              <a:t> </a:t>
            </a:r>
            <a:r>
              <a:rPr lang="en-US" sz="800" smtClean="0">
                <a:ea typeface="ＭＳ Ｐゴシック"/>
                <a:cs typeface="ＭＳ Ｐゴシック"/>
              </a:rPr>
              <a:t>W. Kropp, M. Smy, H. Sobel</a:t>
            </a:r>
          </a:p>
        </p:txBody>
      </p:sp>
      <p:sp>
        <p:nvSpPr>
          <p:cNvPr id="16388" name="Rectangle 4"/>
          <p:cNvSpPr>
            <a:spLocks noGrp="1" noChangeArrowheads="1"/>
          </p:cNvSpPr>
          <p:nvPr>
            <p:ph type="body" sz="half" idx="2"/>
          </p:nvPr>
        </p:nvSpPr>
        <p:spPr>
          <a:xfrm>
            <a:off x="4800600" y="838200"/>
            <a:ext cx="4038600" cy="5867400"/>
          </a:xfrm>
        </p:spPr>
        <p:txBody>
          <a:bodyPr/>
          <a:lstStyle/>
          <a:p>
            <a:pPr>
              <a:lnSpc>
                <a:spcPct val="80000"/>
              </a:lnSpc>
              <a:buFontTx/>
              <a:buNone/>
            </a:pPr>
            <a:r>
              <a:rPr lang="en-US" sz="900" b="1" smtClean="0">
                <a:ea typeface="ＭＳ Ｐゴシック"/>
                <a:cs typeface="ＭＳ Ｐゴシック"/>
              </a:rPr>
              <a:t>Kansas State:</a:t>
            </a:r>
            <a:r>
              <a:rPr lang="en-US" sz="800" b="1" smtClean="0">
                <a:ea typeface="ＭＳ Ｐゴシック"/>
                <a:cs typeface="ＭＳ Ｐゴシック"/>
              </a:rPr>
              <a:t> </a:t>
            </a:r>
            <a:r>
              <a:rPr lang="en-US" sz="800" smtClean="0">
                <a:ea typeface="ＭＳ Ｐゴシック"/>
                <a:cs typeface="ＭＳ Ｐゴシック"/>
              </a:rPr>
              <a:t>T. Bolton, G. Horton-Smith</a:t>
            </a:r>
          </a:p>
          <a:p>
            <a:pPr>
              <a:lnSpc>
                <a:spcPct val="80000"/>
              </a:lnSpc>
              <a:buFontTx/>
              <a:buNone/>
            </a:pPr>
            <a:r>
              <a:rPr lang="en-US" sz="900" b="1" smtClean="0">
                <a:ea typeface="ＭＳ Ｐゴシック"/>
                <a:cs typeface="ＭＳ Ｐゴシック"/>
              </a:rPr>
              <a:t>LBL:</a:t>
            </a:r>
            <a:r>
              <a:rPr lang="en-US" sz="800" b="1" smtClean="0">
                <a:ea typeface="ＭＳ Ｐゴシック"/>
                <a:cs typeface="ＭＳ Ｐゴシック"/>
              </a:rPr>
              <a:t> </a:t>
            </a:r>
            <a:r>
              <a:rPr lang="en-US" sz="800" smtClean="0">
                <a:ea typeface="ＭＳ Ｐゴシック"/>
                <a:cs typeface="ＭＳ Ｐゴシック"/>
              </a:rPr>
              <a:t>B. Fujikawa, V.M. Gehman, R. Kadel, D. Taylor</a:t>
            </a:r>
          </a:p>
          <a:p>
            <a:pPr>
              <a:lnSpc>
                <a:spcPct val="80000"/>
              </a:lnSpc>
              <a:buFontTx/>
              <a:buNone/>
            </a:pPr>
            <a:r>
              <a:rPr lang="en-US" sz="900" b="1" smtClean="0">
                <a:ea typeface="ＭＳ Ｐゴシック"/>
                <a:cs typeface="ＭＳ Ｐゴシック"/>
              </a:rPr>
              <a:t>Livermore:</a:t>
            </a:r>
            <a:r>
              <a:rPr lang="en-US" sz="800" b="1" smtClean="0">
                <a:ea typeface="ＭＳ Ｐゴシック"/>
                <a:cs typeface="ＭＳ Ｐゴシック"/>
              </a:rPr>
              <a:t> </a:t>
            </a:r>
            <a:r>
              <a:rPr lang="en-US" sz="800" smtClean="0">
                <a:ea typeface="ＭＳ Ｐゴシック"/>
                <a:cs typeface="ＭＳ Ｐゴシック"/>
              </a:rPr>
              <a:t>A. Bernstein, R. Bionta, S. Dazeley, S. Ouedraogo</a:t>
            </a:r>
          </a:p>
          <a:p>
            <a:pPr>
              <a:lnSpc>
                <a:spcPct val="80000"/>
              </a:lnSpc>
              <a:buFontTx/>
              <a:buNone/>
            </a:pPr>
            <a:r>
              <a:rPr lang="en-US" sz="900" b="1" smtClean="0">
                <a:ea typeface="ＭＳ Ｐゴシック"/>
                <a:cs typeface="ＭＳ Ｐゴシック"/>
              </a:rPr>
              <a:t>London</a:t>
            </a:r>
            <a:r>
              <a:rPr lang="en-US" sz="900" smtClean="0">
                <a:ea typeface="ＭＳ Ｐゴシック"/>
                <a:cs typeface="ＭＳ Ｐゴシック"/>
              </a:rPr>
              <a:t>:</a:t>
            </a:r>
            <a:r>
              <a:rPr lang="en-US" sz="800" smtClean="0">
                <a:ea typeface="ＭＳ Ｐゴシック"/>
                <a:cs typeface="ＭＳ Ｐゴシック"/>
              </a:rPr>
              <a:t>  A. Holin, J. Thomas</a:t>
            </a:r>
          </a:p>
          <a:p>
            <a:pPr>
              <a:lnSpc>
                <a:spcPct val="80000"/>
              </a:lnSpc>
              <a:buFontTx/>
              <a:buNone/>
            </a:pPr>
            <a:r>
              <a:rPr lang="en-US" sz="900" b="1" smtClean="0">
                <a:ea typeface="ＭＳ Ｐゴシック"/>
                <a:cs typeface="ＭＳ Ｐゴシック"/>
              </a:rPr>
              <a:t>Los Alamos:</a:t>
            </a:r>
            <a:r>
              <a:rPr lang="en-US" sz="800" smtClean="0">
                <a:ea typeface="ＭＳ Ｐゴシック"/>
                <a:cs typeface="ＭＳ Ｐゴシック"/>
              </a:rPr>
              <a:t> M. Akashi-Ronquest, S. Elliott, A. Friedland, G. Garvey, E. Guardincerri, T. Haines, D. Lee, W. Louis, C. Mauger, G. Mills, Z. Pavlovic, J. Ramsey, G. Sinnis, W. Sondheim, R. Van de Water, H. White, K. Yarritu</a:t>
            </a:r>
          </a:p>
          <a:p>
            <a:pPr>
              <a:lnSpc>
                <a:spcPct val="80000"/>
              </a:lnSpc>
              <a:buFontTx/>
              <a:buNone/>
            </a:pPr>
            <a:r>
              <a:rPr lang="en-US" sz="900" b="1" smtClean="0">
                <a:ea typeface="ＭＳ Ｐゴシック"/>
                <a:cs typeface="ＭＳ Ｐゴシック"/>
              </a:rPr>
              <a:t>Louisiana:</a:t>
            </a:r>
            <a:r>
              <a:rPr lang="en-US" sz="800" smtClean="0">
                <a:ea typeface="ＭＳ Ｐゴシック"/>
                <a:cs typeface="ＭＳ Ｐゴシック"/>
              </a:rPr>
              <a:t>  J. Insler, T. Kutter, W. Metcalf, M. Tzanov</a:t>
            </a:r>
          </a:p>
          <a:p>
            <a:pPr>
              <a:lnSpc>
                <a:spcPct val="80000"/>
              </a:lnSpc>
              <a:buFontTx/>
              <a:buNone/>
            </a:pPr>
            <a:r>
              <a:rPr lang="en-US" sz="900" b="1" smtClean="0">
                <a:ea typeface="ＭＳ Ｐゴシック"/>
                <a:cs typeface="ＭＳ Ｐゴシック"/>
              </a:rPr>
              <a:t>Maryland:</a:t>
            </a:r>
            <a:r>
              <a:rPr lang="en-US" sz="800" b="1" smtClean="0">
                <a:ea typeface="ＭＳ Ｐゴシック"/>
                <a:cs typeface="ＭＳ Ｐゴシック"/>
              </a:rPr>
              <a:t> </a:t>
            </a:r>
            <a:r>
              <a:rPr lang="en-US" sz="800" smtClean="0">
                <a:ea typeface="ＭＳ Ｐゴシック"/>
                <a:cs typeface="ＭＳ Ｐゴシック"/>
              </a:rPr>
              <a:t>E. Blaufuss, S. Eno, R. Hellauer, T. Straszheim, G. Sullivan</a:t>
            </a:r>
          </a:p>
          <a:p>
            <a:pPr>
              <a:lnSpc>
                <a:spcPct val="80000"/>
              </a:lnSpc>
              <a:buFontTx/>
              <a:buNone/>
            </a:pPr>
            <a:r>
              <a:rPr lang="en-US" sz="900" b="1" smtClean="0">
                <a:ea typeface="ＭＳ Ｐゴシック"/>
                <a:cs typeface="ＭＳ Ｐゴシック"/>
              </a:rPr>
              <a:t>Michigan State:</a:t>
            </a:r>
            <a:r>
              <a:rPr lang="en-US" sz="800" b="1" smtClean="0">
                <a:ea typeface="ＭＳ Ｐゴシック"/>
                <a:cs typeface="ＭＳ Ｐゴシック"/>
              </a:rPr>
              <a:t> </a:t>
            </a:r>
            <a:r>
              <a:rPr lang="en-US" sz="800" smtClean="0">
                <a:ea typeface="ＭＳ Ｐゴシック"/>
                <a:cs typeface="ＭＳ Ｐゴシック"/>
              </a:rPr>
              <a:t>E. Arrieta-Diaz</a:t>
            </a:r>
            <a:r>
              <a:rPr lang="en-US" sz="800" b="1" smtClean="0">
                <a:ea typeface="ＭＳ Ｐゴシック"/>
                <a:cs typeface="ＭＳ Ｐゴシック"/>
              </a:rPr>
              <a:t>, </a:t>
            </a:r>
            <a:r>
              <a:rPr lang="en-US" sz="800" smtClean="0">
                <a:ea typeface="ＭＳ Ｐゴシック"/>
                <a:cs typeface="ＭＳ Ｐゴシック"/>
              </a:rPr>
              <a:t>C. Bromberg, D. Edmunds, J. Huston, B. Page</a:t>
            </a:r>
          </a:p>
          <a:p>
            <a:pPr>
              <a:lnSpc>
                <a:spcPct val="80000"/>
              </a:lnSpc>
              <a:buFontTx/>
              <a:buNone/>
            </a:pPr>
            <a:r>
              <a:rPr lang="en-US" sz="900" b="1" smtClean="0">
                <a:ea typeface="ＭＳ Ｐゴシック"/>
                <a:cs typeface="ＭＳ Ｐゴシック"/>
              </a:rPr>
              <a:t>Minnesota:</a:t>
            </a:r>
            <a:r>
              <a:rPr lang="en-US" sz="800" b="1" smtClean="0">
                <a:ea typeface="ＭＳ Ｐゴシック"/>
                <a:cs typeface="ＭＳ Ｐゴシック"/>
              </a:rPr>
              <a:t> </a:t>
            </a:r>
            <a:r>
              <a:rPr lang="en-US" sz="800" smtClean="0">
                <a:ea typeface="ＭＳ Ｐゴシック"/>
                <a:cs typeface="ＭＳ Ｐゴシック"/>
              </a:rPr>
              <a:t>M. Marshak, W. Miller</a:t>
            </a:r>
          </a:p>
          <a:p>
            <a:pPr>
              <a:lnSpc>
                <a:spcPct val="80000"/>
              </a:lnSpc>
              <a:buFontTx/>
              <a:buNone/>
            </a:pPr>
            <a:r>
              <a:rPr lang="en-US" sz="900" b="1" smtClean="0">
                <a:ea typeface="ＭＳ Ｐゴシック"/>
                <a:cs typeface="ＭＳ Ｐゴシック"/>
              </a:rPr>
              <a:t>MIT:</a:t>
            </a:r>
            <a:r>
              <a:rPr lang="en-US" sz="800" b="1" smtClean="0">
                <a:ea typeface="ＭＳ Ｐゴシック"/>
                <a:cs typeface="ＭＳ Ｐゴシック"/>
              </a:rPr>
              <a:t> </a:t>
            </a:r>
            <a:r>
              <a:rPr lang="en-US" sz="800" smtClean="0">
                <a:ea typeface="ＭＳ Ｐゴシック"/>
                <a:cs typeface="ＭＳ Ｐゴシック"/>
              </a:rPr>
              <a:t>W. Barletta,</a:t>
            </a:r>
            <a:r>
              <a:rPr lang="en-US" sz="800" b="1" smtClean="0">
                <a:ea typeface="ＭＳ Ｐゴシック"/>
                <a:cs typeface="ＭＳ Ｐゴシック"/>
              </a:rPr>
              <a:t> </a:t>
            </a:r>
            <a:r>
              <a:rPr lang="en-US" sz="800" smtClean="0">
                <a:ea typeface="ＭＳ Ｐゴシック"/>
                <a:cs typeface="ＭＳ Ｐゴシック"/>
              </a:rPr>
              <a:t>J. Conrad, B. Jones, T. Katori, R. Lanza, A. Prakash,</a:t>
            </a:r>
          </a:p>
          <a:p>
            <a:pPr>
              <a:lnSpc>
                <a:spcPct val="80000"/>
              </a:lnSpc>
              <a:buFontTx/>
              <a:buNone/>
            </a:pPr>
            <a:r>
              <a:rPr lang="en-US" sz="900" b="1" smtClean="0">
                <a:ea typeface="ＭＳ Ｐゴシック"/>
                <a:cs typeface="ＭＳ Ｐゴシック"/>
              </a:rPr>
              <a:t>NGA:</a:t>
            </a:r>
            <a:r>
              <a:rPr lang="en-US" sz="800" smtClean="0">
                <a:ea typeface="ＭＳ Ｐゴシック"/>
                <a:cs typeface="ＭＳ Ｐゴシック"/>
              </a:rPr>
              <a:t>  S. Malys, S. Usman</a:t>
            </a:r>
          </a:p>
          <a:p>
            <a:pPr>
              <a:lnSpc>
                <a:spcPct val="80000"/>
              </a:lnSpc>
              <a:buFontTx/>
              <a:buNone/>
            </a:pPr>
            <a:r>
              <a:rPr lang="en-US" sz="900" b="1" smtClean="0">
                <a:ea typeface="ＭＳ Ｐゴシック"/>
                <a:cs typeface="ＭＳ Ｐゴシック"/>
              </a:rPr>
              <a:t>Notre Dame:</a:t>
            </a:r>
            <a:r>
              <a:rPr lang="en-US" sz="800" b="1" smtClean="0">
                <a:ea typeface="ＭＳ Ｐゴシック"/>
                <a:cs typeface="ＭＳ Ｐゴシック"/>
              </a:rPr>
              <a:t> </a:t>
            </a:r>
            <a:r>
              <a:rPr lang="en-US" sz="800" smtClean="0">
                <a:ea typeface="ＭＳ Ｐゴシック"/>
                <a:cs typeface="ＭＳ Ｐゴシック"/>
              </a:rPr>
              <a:t>J. Losecco</a:t>
            </a:r>
          </a:p>
          <a:p>
            <a:pPr>
              <a:lnSpc>
                <a:spcPct val="80000"/>
              </a:lnSpc>
              <a:buFontTx/>
              <a:buNone/>
            </a:pPr>
            <a:r>
              <a:rPr lang="en-US" sz="900" b="1" smtClean="0">
                <a:ea typeface="ＭＳ Ｐゴシック"/>
                <a:cs typeface="ＭＳ Ｐゴシック"/>
              </a:rPr>
              <a:t>Oxford</a:t>
            </a:r>
            <a:r>
              <a:rPr lang="en-US" sz="900" smtClean="0">
                <a:ea typeface="ＭＳ Ｐゴシック"/>
                <a:cs typeface="ＭＳ Ｐゴシック"/>
              </a:rPr>
              <a:t>:</a:t>
            </a:r>
            <a:r>
              <a:rPr lang="en-US" sz="800" smtClean="0">
                <a:ea typeface="ＭＳ Ｐゴシック"/>
                <a:cs typeface="ＭＳ Ｐゴシック"/>
              </a:rPr>
              <a:t>  G. Barr, J. de Jong, A. Weber</a:t>
            </a:r>
          </a:p>
          <a:p>
            <a:pPr>
              <a:lnSpc>
                <a:spcPct val="80000"/>
              </a:lnSpc>
              <a:buFontTx/>
              <a:buNone/>
            </a:pPr>
            <a:r>
              <a:rPr lang="en-US" sz="900" b="1" smtClean="0">
                <a:ea typeface="ＭＳ Ｐゴシック"/>
                <a:cs typeface="ＭＳ Ｐゴシック"/>
              </a:rPr>
              <a:t>Pennsylvania</a:t>
            </a:r>
            <a:r>
              <a:rPr lang="en-US" sz="800" b="1" smtClean="0">
                <a:ea typeface="ＭＳ Ｐゴシック"/>
                <a:cs typeface="ＭＳ Ｐゴシック"/>
              </a:rPr>
              <a:t>: </a:t>
            </a:r>
            <a:r>
              <a:rPr lang="en-US" sz="800" smtClean="0">
                <a:ea typeface="ＭＳ Ｐゴシック"/>
                <a:cs typeface="ＭＳ Ｐゴシック"/>
              </a:rPr>
              <a:t>S. Grullon, J. Klein, K. Lande, T. Latorre, A. Mann, M. Newcomer, S. Seibert, R. vanBerg</a:t>
            </a:r>
          </a:p>
          <a:p>
            <a:pPr>
              <a:lnSpc>
                <a:spcPct val="80000"/>
              </a:lnSpc>
              <a:buFontTx/>
              <a:buNone/>
            </a:pPr>
            <a:r>
              <a:rPr lang="en-US" sz="900" b="1" smtClean="0">
                <a:ea typeface="ＭＳ Ｐゴシック"/>
                <a:cs typeface="ＭＳ Ｐゴシック"/>
              </a:rPr>
              <a:t>Pittsburgh:</a:t>
            </a:r>
            <a:r>
              <a:rPr lang="en-US" sz="800" b="1" smtClean="0">
                <a:ea typeface="ＭＳ Ｐゴシック"/>
                <a:cs typeface="ＭＳ Ｐゴシック"/>
              </a:rPr>
              <a:t> </a:t>
            </a:r>
            <a:r>
              <a:rPr lang="en-US" sz="800" smtClean="0">
                <a:ea typeface="ＭＳ Ｐゴシック"/>
                <a:cs typeface="ＭＳ Ｐゴシック"/>
              </a:rPr>
              <a:t>D. Naples, V. Paolone</a:t>
            </a:r>
          </a:p>
          <a:p>
            <a:pPr>
              <a:lnSpc>
                <a:spcPct val="80000"/>
              </a:lnSpc>
              <a:buFontTx/>
              <a:buNone/>
            </a:pPr>
            <a:r>
              <a:rPr lang="en-US" sz="900" b="1" smtClean="0">
                <a:ea typeface="ＭＳ Ｐゴシック"/>
                <a:cs typeface="ＭＳ Ｐゴシック"/>
              </a:rPr>
              <a:t>Princeton:</a:t>
            </a:r>
            <a:r>
              <a:rPr lang="en-US" sz="800" b="1" smtClean="0">
                <a:ea typeface="ＭＳ Ｐゴシック"/>
                <a:cs typeface="ＭＳ Ｐゴシック"/>
              </a:rPr>
              <a:t> </a:t>
            </a:r>
            <a:r>
              <a:rPr lang="en-US" sz="800" smtClean="0">
                <a:ea typeface="ＭＳ Ｐゴシック"/>
                <a:cs typeface="ＭＳ Ｐゴシック"/>
              </a:rPr>
              <a:t>Q. He, K. McDonald</a:t>
            </a:r>
          </a:p>
          <a:p>
            <a:pPr>
              <a:lnSpc>
                <a:spcPct val="80000"/>
              </a:lnSpc>
              <a:buFontTx/>
              <a:buNone/>
            </a:pPr>
            <a:r>
              <a:rPr lang="en-US" sz="900" b="1" smtClean="0">
                <a:ea typeface="ＭＳ Ｐゴシック"/>
                <a:cs typeface="ＭＳ Ｐゴシック"/>
              </a:rPr>
              <a:t>Rensselaer:</a:t>
            </a:r>
            <a:r>
              <a:rPr lang="en-US" sz="800" b="1" smtClean="0">
                <a:ea typeface="ＭＳ Ｐゴシック"/>
                <a:cs typeface="ＭＳ Ｐゴシック"/>
              </a:rPr>
              <a:t> </a:t>
            </a:r>
            <a:r>
              <a:rPr lang="en-US" sz="800" smtClean="0">
                <a:ea typeface="ＭＳ Ｐゴシック"/>
                <a:cs typeface="ＭＳ Ｐゴシック"/>
              </a:rPr>
              <a:t>D. Kaminski, J. Napolitano, S. Salon, P. Stoler</a:t>
            </a:r>
          </a:p>
          <a:p>
            <a:pPr>
              <a:lnSpc>
                <a:spcPct val="80000"/>
              </a:lnSpc>
              <a:buFontTx/>
              <a:buNone/>
            </a:pPr>
            <a:r>
              <a:rPr lang="en-US" sz="900" b="1" smtClean="0">
                <a:ea typeface="ＭＳ Ｐゴシック"/>
                <a:cs typeface="ＭＳ Ｐゴシック"/>
              </a:rPr>
              <a:t>Rochester:</a:t>
            </a:r>
            <a:r>
              <a:rPr lang="en-US" sz="800" smtClean="0">
                <a:ea typeface="ＭＳ Ｐゴシック"/>
                <a:cs typeface="ＭＳ Ｐゴシック"/>
              </a:rPr>
              <a:t> L. Loiacono, K. McFarland, G. Perdue</a:t>
            </a:r>
          </a:p>
          <a:p>
            <a:pPr>
              <a:lnSpc>
                <a:spcPct val="80000"/>
              </a:lnSpc>
              <a:buFontTx/>
              <a:buNone/>
            </a:pPr>
            <a:r>
              <a:rPr lang="en-US" sz="900" b="1" smtClean="0">
                <a:ea typeface="ＭＳ Ｐゴシック"/>
                <a:cs typeface="ＭＳ Ｐゴシック"/>
              </a:rPr>
              <a:t>Sheffield: </a:t>
            </a:r>
            <a:r>
              <a:rPr lang="en-US" sz="800" smtClean="0">
                <a:ea typeface="ＭＳ Ｐゴシック"/>
                <a:cs typeface="ＭＳ Ｐゴシック"/>
              </a:rPr>
              <a:t>V. Kudryavtsev, M. Richardson, M. Robinson, N. Spooner, L. Thompson</a:t>
            </a:r>
          </a:p>
          <a:p>
            <a:pPr>
              <a:lnSpc>
                <a:spcPct val="80000"/>
              </a:lnSpc>
              <a:buFontTx/>
              <a:buNone/>
            </a:pPr>
            <a:r>
              <a:rPr lang="en-US" sz="900" b="1" smtClean="0">
                <a:ea typeface="ＭＳ Ｐゴシック"/>
                <a:cs typeface="ＭＳ Ｐゴシック"/>
              </a:rPr>
              <a:t>SDMST:  </a:t>
            </a:r>
            <a:r>
              <a:rPr lang="en-US" sz="900" smtClean="0">
                <a:ea typeface="ＭＳ Ｐゴシック"/>
                <a:cs typeface="ＭＳ Ｐゴシック"/>
              </a:rPr>
              <a:t>X. Bai, C. Christofferson, R. Corey, D. Tiedt</a:t>
            </a:r>
          </a:p>
          <a:p>
            <a:pPr>
              <a:lnSpc>
                <a:spcPct val="80000"/>
              </a:lnSpc>
              <a:buFontTx/>
              <a:buNone/>
            </a:pPr>
            <a:r>
              <a:rPr lang="en-US" sz="900" b="1" smtClean="0">
                <a:ea typeface="ＭＳ Ｐゴシック"/>
                <a:cs typeface="ＭＳ Ｐゴシック"/>
              </a:rPr>
              <a:t>SMU.:</a:t>
            </a:r>
            <a:r>
              <a:rPr lang="en-US" sz="800" smtClean="0">
                <a:ea typeface="ＭＳ Ｐゴシック"/>
                <a:cs typeface="ＭＳ Ｐゴシック"/>
              </a:rPr>
              <a:t> T. Coan, T. Liu, J. Ye</a:t>
            </a:r>
          </a:p>
          <a:p>
            <a:pPr>
              <a:lnSpc>
                <a:spcPct val="80000"/>
              </a:lnSpc>
              <a:buFontTx/>
              <a:buNone/>
            </a:pPr>
            <a:r>
              <a:rPr lang="en-US" sz="900" b="1" smtClean="0">
                <a:ea typeface="ＭＳ Ｐゴシック"/>
                <a:cs typeface="ＭＳ Ｐゴシック"/>
              </a:rPr>
              <a:t>South Carolina</a:t>
            </a:r>
            <a:r>
              <a:rPr lang="en-US" sz="800" b="1" smtClean="0">
                <a:ea typeface="ＭＳ Ｐゴシック"/>
                <a:cs typeface="ＭＳ Ｐゴシック"/>
              </a:rPr>
              <a:t>: </a:t>
            </a:r>
            <a:r>
              <a:rPr lang="en-US" sz="800" smtClean="0">
                <a:ea typeface="ＭＳ Ｐゴシック"/>
                <a:cs typeface="ＭＳ Ｐゴシック"/>
              </a:rPr>
              <a:t>H. Duyang,</a:t>
            </a:r>
            <a:r>
              <a:rPr lang="en-US" sz="800" b="1" smtClean="0">
                <a:ea typeface="ＭＳ Ｐゴシック"/>
                <a:cs typeface="ＭＳ Ｐゴシック"/>
              </a:rPr>
              <a:t> </a:t>
            </a:r>
            <a:r>
              <a:rPr lang="en-US" sz="800" smtClean="0">
                <a:ea typeface="ＭＳ Ｐゴシック"/>
                <a:cs typeface="ＭＳ Ｐゴシック"/>
              </a:rPr>
              <a:t>B. Mercurio</a:t>
            </a:r>
            <a:r>
              <a:rPr lang="en-US" sz="800" b="1" smtClean="0">
                <a:ea typeface="ＭＳ Ｐゴシック"/>
                <a:cs typeface="ＭＳ Ｐゴシック"/>
              </a:rPr>
              <a:t>, </a:t>
            </a:r>
            <a:r>
              <a:rPr lang="en-US" sz="800" smtClean="0">
                <a:ea typeface="ＭＳ Ｐゴシック"/>
                <a:cs typeface="ＭＳ Ｐゴシック"/>
              </a:rPr>
              <a:t>S. Mishra, R. Petti, C. Rosenfeld, X Tian</a:t>
            </a:r>
          </a:p>
          <a:p>
            <a:pPr>
              <a:lnSpc>
                <a:spcPct val="80000"/>
              </a:lnSpc>
              <a:buFontTx/>
              <a:buNone/>
            </a:pPr>
            <a:r>
              <a:rPr lang="en-US" sz="900" b="1" smtClean="0">
                <a:ea typeface="ＭＳ Ｐゴシック"/>
                <a:cs typeface="ＭＳ Ｐゴシック"/>
              </a:rPr>
              <a:t>South Dakota</a:t>
            </a:r>
            <a:r>
              <a:rPr lang="en-US" sz="800" smtClean="0">
                <a:ea typeface="ＭＳ Ｐゴシック"/>
                <a:cs typeface="ＭＳ Ｐゴシック"/>
              </a:rPr>
              <a:t>:  D. Barker, J. Goon, D. Mei, W. Wei, C. Zhang</a:t>
            </a:r>
          </a:p>
          <a:p>
            <a:pPr>
              <a:lnSpc>
                <a:spcPct val="80000"/>
              </a:lnSpc>
              <a:buFontTx/>
              <a:buNone/>
            </a:pPr>
            <a:r>
              <a:rPr lang="en-US" sz="900" b="1" smtClean="0">
                <a:ea typeface="ＭＳ Ｐゴシック"/>
                <a:cs typeface="ＭＳ Ｐゴシック"/>
              </a:rPr>
              <a:t>South Dakota State</a:t>
            </a:r>
            <a:r>
              <a:rPr lang="en-US" sz="800" b="1" smtClean="0">
                <a:ea typeface="ＭＳ Ｐゴシック"/>
                <a:cs typeface="ＭＳ Ｐゴシック"/>
              </a:rPr>
              <a:t>: </a:t>
            </a:r>
            <a:r>
              <a:rPr lang="en-US" sz="800" smtClean="0">
                <a:ea typeface="ＭＳ Ｐゴシック"/>
                <a:cs typeface="ＭＳ Ｐゴシック"/>
              </a:rPr>
              <a:t>B. Bleakley, K. McTaggert</a:t>
            </a:r>
          </a:p>
          <a:p>
            <a:pPr>
              <a:lnSpc>
                <a:spcPct val="80000"/>
              </a:lnSpc>
              <a:buFontTx/>
              <a:buNone/>
            </a:pPr>
            <a:r>
              <a:rPr lang="en-US" sz="900" b="1" smtClean="0">
                <a:ea typeface="ＭＳ Ｐゴシック"/>
                <a:cs typeface="ＭＳ Ｐゴシック"/>
              </a:rPr>
              <a:t>Syracuse: </a:t>
            </a:r>
            <a:r>
              <a:rPr lang="en-US" sz="800" smtClean="0">
                <a:ea typeface="ＭＳ Ｐゴシック"/>
                <a:cs typeface="ＭＳ Ｐゴシック"/>
              </a:rPr>
              <a:t>M. Artuso, S. Blusk, T. Skwarnicki, M. Soderberg, S. Stone</a:t>
            </a:r>
          </a:p>
          <a:p>
            <a:pPr>
              <a:lnSpc>
                <a:spcPct val="80000"/>
              </a:lnSpc>
              <a:buFontTx/>
              <a:buNone/>
            </a:pPr>
            <a:r>
              <a:rPr lang="en-US" sz="900" b="1" smtClean="0">
                <a:ea typeface="ＭＳ Ｐゴシック"/>
                <a:cs typeface="ＭＳ Ｐゴシック"/>
              </a:rPr>
              <a:t>Tennessee: </a:t>
            </a:r>
            <a:r>
              <a:rPr lang="en-US" sz="900" smtClean="0">
                <a:ea typeface="ＭＳ Ｐゴシック"/>
                <a:cs typeface="ＭＳ Ｐゴシック"/>
              </a:rPr>
              <a:t>W. Bugg, T. Handler, A. Hatzikoutelis, Y. Kamyshkov</a:t>
            </a:r>
          </a:p>
          <a:p>
            <a:pPr>
              <a:lnSpc>
                <a:spcPct val="80000"/>
              </a:lnSpc>
              <a:buFontTx/>
              <a:buNone/>
            </a:pPr>
            <a:r>
              <a:rPr lang="en-US" sz="900" b="1" smtClean="0">
                <a:ea typeface="ＭＳ Ｐゴシック"/>
                <a:cs typeface="ＭＳ Ｐゴシック"/>
              </a:rPr>
              <a:t>Texas:</a:t>
            </a:r>
            <a:r>
              <a:rPr lang="en-US" sz="800" b="1" smtClean="0">
                <a:ea typeface="ＭＳ Ｐゴシック"/>
                <a:cs typeface="ＭＳ Ｐゴシック"/>
              </a:rPr>
              <a:t> </a:t>
            </a:r>
            <a:r>
              <a:rPr lang="en-US" sz="800" smtClean="0">
                <a:ea typeface="ＭＳ Ｐゴシック"/>
                <a:cs typeface="ＭＳ Ｐゴシック"/>
              </a:rPr>
              <a:t>S. Kopp, K. Lang, R. Mehdiyev</a:t>
            </a:r>
          </a:p>
          <a:p>
            <a:pPr>
              <a:lnSpc>
                <a:spcPct val="80000"/>
              </a:lnSpc>
              <a:buFontTx/>
              <a:buNone/>
            </a:pPr>
            <a:r>
              <a:rPr lang="en-US" sz="900" b="1" smtClean="0">
                <a:ea typeface="ＭＳ Ｐゴシック"/>
                <a:cs typeface="ＭＳ Ｐゴシック"/>
              </a:rPr>
              <a:t>Tufts:</a:t>
            </a:r>
            <a:r>
              <a:rPr lang="en-US" sz="800" b="1" smtClean="0">
                <a:ea typeface="ＭＳ Ｐゴシック"/>
                <a:cs typeface="ＭＳ Ｐゴシック"/>
              </a:rPr>
              <a:t> </a:t>
            </a:r>
            <a:r>
              <a:rPr lang="en-US" sz="800" smtClean="0">
                <a:ea typeface="ＭＳ Ｐゴシック"/>
                <a:cs typeface="ＭＳ Ｐゴシック"/>
              </a:rPr>
              <a:t>H. Gallagher, T. Kafka, W. Mann, J. Schnepps</a:t>
            </a:r>
          </a:p>
          <a:p>
            <a:pPr>
              <a:lnSpc>
                <a:spcPct val="80000"/>
              </a:lnSpc>
              <a:buFontTx/>
              <a:buNone/>
            </a:pPr>
            <a:r>
              <a:rPr lang="en-US" sz="900" b="1" smtClean="0">
                <a:ea typeface="ＭＳ Ｐゴシック"/>
                <a:cs typeface="ＭＳ Ｐゴシック"/>
              </a:rPr>
              <a:t>UCLA:</a:t>
            </a:r>
            <a:r>
              <a:rPr lang="en-US" sz="800" b="1" smtClean="0">
                <a:ea typeface="ＭＳ Ｐゴシック"/>
                <a:cs typeface="ＭＳ Ｐゴシック"/>
              </a:rPr>
              <a:t> </a:t>
            </a:r>
            <a:r>
              <a:rPr lang="en-US" sz="800" smtClean="0">
                <a:ea typeface="ＭＳ Ｐゴシック"/>
                <a:cs typeface="ＭＳ Ｐゴシック"/>
              </a:rPr>
              <a:t>K. Arisaka, D. Cline, K. Lee, Y. Meng, A. Teymourian, H. Wang, L. Winslow</a:t>
            </a:r>
          </a:p>
          <a:p>
            <a:pPr>
              <a:lnSpc>
                <a:spcPct val="80000"/>
              </a:lnSpc>
              <a:buFontTx/>
              <a:buNone/>
            </a:pPr>
            <a:r>
              <a:rPr lang="en-US" sz="900" b="1" smtClean="0">
                <a:ea typeface="ＭＳ Ｐゴシック"/>
                <a:cs typeface="ＭＳ Ｐゴシック"/>
              </a:rPr>
              <a:t>Virginia Tech.:</a:t>
            </a:r>
            <a:r>
              <a:rPr lang="en-US" sz="800" b="1" smtClean="0">
                <a:ea typeface="ＭＳ Ｐゴシック"/>
                <a:cs typeface="ＭＳ Ｐゴシック"/>
              </a:rPr>
              <a:t> </a:t>
            </a:r>
            <a:r>
              <a:rPr lang="en-US" sz="800" smtClean="0">
                <a:ea typeface="ＭＳ Ｐゴシック"/>
                <a:cs typeface="ＭＳ Ｐゴシック"/>
              </a:rPr>
              <a:t>E. Guarnaccia</a:t>
            </a:r>
            <a:r>
              <a:rPr lang="en-US" sz="800" b="1" smtClean="0">
                <a:ea typeface="ＭＳ Ｐゴシック"/>
                <a:cs typeface="ＭＳ Ｐゴシック"/>
              </a:rPr>
              <a:t>, </a:t>
            </a:r>
            <a:r>
              <a:rPr lang="en-US" sz="800" smtClean="0">
                <a:ea typeface="ＭＳ Ｐゴシック"/>
                <a:cs typeface="ＭＳ Ｐゴシック"/>
              </a:rPr>
              <a:t>J. Link</a:t>
            </a:r>
          </a:p>
          <a:p>
            <a:pPr>
              <a:lnSpc>
                <a:spcPct val="80000"/>
              </a:lnSpc>
              <a:buFontTx/>
              <a:buNone/>
            </a:pPr>
            <a:r>
              <a:rPr lang="en-US" sz="900" b="1" smtClean="0">
                <a:ea typeface="ＭＳ Ｐゴシック"/>
                <a:cs typeface="ＭＳ Ｐゴシック"/>
              </a:rPr>
              <a:t>Washington</a:t>
            </a:r>
            <a:r>
              <a:rPr lang="en-US" sz="800" b="1" smtClean="0">
                <a:ea typeface="ＭＳ Ｐゴシック"/>
                <a:cs typeface="ＭＳ Ｐゴシック"/>
              </a:rPr>
              <a:t>: </a:t>
            </a:r>
            <a:r>
              <a:rPr lang="en-US" sz="800" smtClean="0">
                <a:ea typeface="ＭＳ Ｐゴシック"/>
                <a:cs typeface="ＭＳ Ｐゴシック"/>
              </a:rPr>
              <a:t>H. Berns</a:t>
            </a:r>
            <a:r>
              <a:rPr lang="en-US" sz="800" b="1" smtClean="0">
                <a:ea typeface="ＭＳ Ｐゴシック"/>
                <a:cs typeface="ＭＳ Ｐゴシック"/>
              </a:rPr>
              <a:t>, </a:t>
            </a:r>
            <a:r>
              <a:rPr lang="en-US" sz="800" smtClean="0">
                <a:ea typeface="ＭＳ Ｐゴシック"/>
                <a:cs typeface="ＭＳ Ｐゴシック"/>
              </a:rPr>
              <a:t>S. Enomoto, J. Kaspar, N. Tolich, H.K. Tseung</a:t>
            </a:r>
          </a:p>
          <a:p>
            <a:pPr>
              <a:lnSpc>
                <a:spcPct val="80000"/>
              </a:lnSpc>
              <a:buFontTx/>
              <a:buNone/>
            </a:pPr>
            <a:r>
              <a:rPr lang="en-US" sz="900" b="1" smtClean="0">
                <a:ea typeface="ＭＳ Ｐゴシック"/>
                <a:cs typeface="ＭＳ Ｐゴシック"/>
              </a:rPr>
              <a:t>Wisconsin:</a:t>
            </a:r>
            <a:r>
              <a:rPr lang="en-US" sz="800" b="1" smtClean="0">
                <a:ea typeface="ＭＳ Ｐゴシック"/>
                <a:cs typeface="ＭＳ Ｐゴシック"/>
              </a:rPr>
              <a:t> </a:t>
            </a:r>
            <a:r>
              <a:rPr lang="en-US" sz="800" smtClean="0">
                <a:ea typeface="ＭＳ Ｐゴシック"/>
                <a:cs typeface="ＭＳ Ｐゴシック"/>
              </a:rPr>
              <a:t>B. Balantekin, F. Feyzi, K. Heeger, A. Karle, R. Maruyama, B. Paulos, D. Webber, C. Wendt</a:t>
            </a:r>
          </a:p>
          <a:p>
            <a:pPr>
              <a:lnSpc>
                <a:spcPct val="80000"/>
              </a:lnSpc>
              <a:buFontTx/>
              <a:buNone/>
            </a:pPr>
            <a:r>
              <a:rPr lang="en-US" sz="900" b="1" smtClean="0">
                <a:ea typeface="ＭＳ Ｐゴシック"/>
                <a:cs typeface="ＭＳ Ｐゴシック"/>
              </a:rPr>
              <a:t>Yale:</a:t>
            </a:r>
            <a:r>
              <a:rPr lang="en-US" sz="800" b="1" smtClean="0">
                <a:ea typeface="ＭＳ Ｐゴシック"/>
                <a:cs typeface="ＭＳ Ｐゴシック"/>
              </a:rPr>
              <a:t> </a:t>
            </a:r>
            <a:r>
              <a:rPr lang="en-US" sz="800" smtClean="0">
                <a:ea typeface="ＭＳ Ｐゴシック"/>
                <a:cs typeface="ＭＳ Ｐゴシック"/>
              </a:rPr>
              <a:t>E. Church, B. Fleming, R. Guenette, K. Partyka, A. Szelc</a:t>
            </a:r>
          </a:p>
        </p:txBody>
      </p:sp>
      <p:sp>
        <p:nvSpPr>
          <p:cNvPr id="16389" name="Text Box 5"/>
          <p:cNvSpPr txBox="1">
            <a:spLocks noChangeArrowheads="1"/>
          </p:cNvSpPr>
          <p:nvPr/>
        </p:nvSpPr>
        <p:spPr bwMode="auto">
          <a:xfrm>
            <a:off x="8820150" y="5029200"/>
            <a:ext cx="323850" cy="1676400"/>
          </a:xfrm>
          <a:prstGeom prst="rect">
            <a:avLst/>
          </a:prstGeom>
          <a:noFill/>
          <a:ln w="9525">
            <a:noFill/>
            <a:miter lim="800000"/>
            <a:headEnd/>
            <a:tailEnd/>
          </a:ln>
        </p:spPr>
        <p:txBody>
          <a:bodyPr vert="eaVert">
            <a:spAutoFit/>
          </a:bodyPr>
          <a:lstStyle/>
          <a:p>
            <a:pPr>
              <a:spcBef>
                <a:spcPct val="50000"/>
              </a:spcBef>
            </a:pPr>
            <a:r>
              <a:rPr lang="en-US" sz="900" i="1">
                <a:ea typeface="ＭＳ Ｐゴシック"/>
                <a:cs typeface="ＭＳ Ｐゴシック"/>
              </a:rPr>
              <a:t>17 September 2012  (346)</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Physics (1)</a:t>
            </a:r>
            <a:endParaRPr lang="en-US" dirty="0"/>
          </a:p>
        </p:txBody>
      </p:sp>
      <p:sp>
        <p:nvSpPr>
          <p:cNvPr id="34818" name="Content Placeholder 2"/>
          <p:cNvSpPr>
            <a:spLocks noGrp="1"/>
          </p:cNvSpPr>
          <p:nvPr>
            <p:ph idx="1"/>
          </p:nvPr>
        </p:nvSpPr>
        <p:spPr/>
        <p:txBody>
          <a:bodyPr/>
          <a:lstStyle/>
          <a:p>
            <a:endParaRPr lang="en-US" smtClean="0"/>
          </a:p>
        </p:txBody>
      </p:sp>
      <p:pic>
        <p:nvPicPr>
          <p:cNvPr id="34819" name="Picture 3"/>
          <p:cNvPicPr>
            <a:picLocks noChangeAspect="1" noChangeArrowheads="1"/>
          </p:cNvPicPr>
          <p:nvPr/>
        </p:nvPicPr>
        <p:blipFill>
          <a:blip r:embed="rId2"/>
          <a:srcRect/>
          <a:stretch>
            <a:fillRect/>
          </a:stretch>
        </p:blipFill>
        <p:spPr bwMode="auto">
          <a:xfrm>
            <a:off x="457200" y="1789113"/>
            <a:ext cx="8382000" cy="461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Physics (2)</a:t>
            </a:r>
            <a:endParaRPr lang="en-US" dirty="0"/>
          </a:p>
        </p:txBody>
      </p:sp>
      <p:sp>
        <p:nvSpPr>
          <p:cNvPr id="35842" name="Content Placeholder 2"/>
          <p:cNvSpPr>
            <a:spLocks noGrp="1"/>
          </p:cNvSpPr>
          <p:nvPr>
            <p:ph idx="1"/>
          </p:nvPr>
        </p:nvSpPr>
        <p:spPr/>
        <p:txBody>
          <a:bodyPr/>
          <a:lstStyle/>
          <a:p>
            <a:r>
              <a:rPr lang="en-US" smtClean="0"/>
              <a:t>20 degree measurement of </a:t>
            </a:r>
            <a:r>
              <a:rPr lang="en-US" smtClean="0">
                <a:latin typeface="Symbol" pitchFamily="18" charset="2"/>
              </a:rPr>
              <a:t>d</a:t>
            </a:r>
            <a:r>
              <a:rPr lang="en-US" smtClean="0"/>
              <a:t> (with reactor)</a:t>
            </a:r>
          </a:p>
        </p:txBody>
      </p:sp>
      <p:pic>
        <p:nvPicPr>
          <p:cNvPr id="35843" name="Picture 2"/>
          <p:cNvPicPr>
            <a:picLocks noChangeAspect="1" noChangeArrowheads="1"/>
          </p:cNvPicPr>
          <p:nvPr/>
        </p:nvPicPr>
        <p:blipFill>
          <a:blip r:embed="rId2"/>
          <a:srcRect/>
          <a:stretch>
            <a:fillRect/>
          </a:stretch>
        </p:blipFill>
        <p:spPr bwMode="auto">
          <a:xfrm>
            <a:off x="441325" y="2438400"/>
            <a:ext cx="86868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endParaRPr lang="en-US" dirty="0"/>
          </a:p>
        </p:txBody>
      </p:sp>
      <p:sp>
        <p:nvSpPr>
          <p:cNvPr id="36866"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z="1200"/>
              <a:t>NuFact 2012</a:t>
            </a:r>
            <a:endParaRPr lang="en-US" sz="1200"/>
          </a:p>
        </p:txBody>
      </p:sp>
      <p:sp>
        <p:nvSpPr>
          <p:cNvPr id="5" name="Slide Number Placeholder 4"/>
          <p:cNvSpPr>
            <a:spLocks noGrp="1"/>
          </p:cNvSpPr>
          <p:nvPr>
            <p:ph type="sldNum" sz="quarter" idx="12"/>
          </p:nvPr>
        </p:nvSpPr>
        <p:spPr/>
        <p:txBody>
          <a:bodyPr/>
          <a:lstStyle/>
          <a:p>
            <a:pPr>
              <a:defRPr/>
            </a:pPr>
            <a:fld id="{0DC06508-25FE-48C0-9ABB-AA8B4E8C3FB2}" type="slidenum">
              <a:rPr lang="en-US"/>
              <a:pPr>
                <a:defRPr/>
              </a:pPr>
              <a:t>22</a:t>
            </a:fld>
            <a:endParaRPr lang="en-US" dirty="0"/>
          </a:p>
        </p:txBody>
      </p:sp>
      <p:pic>
        <p:nvPicPr>
          <p:cNvPr id="36869" name="Picture 2"/>
          <p:cNvPicPr>
            <a:picLocks noChangeAspect="1" noChangeArrowheads="1"/>
          </p:cNvPicPr>
          <p:nvPr/>
        </p:nvPicPr>
        <p:blipFill>
          <a:blip r:embed="rId2"/>
          <a:srcRect/>
          <a:stretch>
            <a:fillRect/>
          </a:stretch>
        </p:blipFill>
        <p:spPr bwMode="auto">
          <a:xfrm>
            <a:off x="-12700" y="0"/>
            <a:ext cx="9156700" cy="6858000"/>
          </a:xfrm>
          <a:prstGeom prst="rect">
            <a:avLst/>
          </a:prstGeom>
          <a:noFill/>
          <a:ln w="9525">
            <a:noFill/>
            <a:miter lim="800000"/>
            <a:headEnd/>
            <a:tailEnd/>
          </a:ln>
        </p:spPr>
      </p:pic>
      <p:sp>
        <p:nvSpPr>
          <p:cNvPr id="36870" name="Rectangle 6"/>
          <p:cNvSpPr>
            <a:spLocks noChangeArrowheads="1"/>
          </p:cNvSpPr>
          <p:nvPr/>
        </p:nvSpPr>
        <p:spPr bwMode="auto">
          <a:xfrm>
            <a:off x="1643063" y="2295525"/>
            <a:ext cx="490537" cy="523875"/>
          </a:xfrm>
          <a:prstGeom prst="rect">
            <a:avLst/>
          </a:prstGeom>
          <a:noFill/>
          <a:ln w="9525">
            <a:noFill/>
            <a:miter lim="800000"/>
            <a:headEnd/>
            <a:tailEnd/>
          </a:ln>
        </p:spPr>
        <p:txBody>
          <a:bodyPr wrap="none">
            <a:spAutoFit/>
          </a:bodyPr>
          <a:lstStyle/>
          <a:p>
            <a:r>
              <a:rPr lang="en-US" sz="2800">
                <a:latin typeface="Symbol" pitchFamily="18" charset="2"/>
              </a:rPr>
              <a:t>n</a:t>
            </a:r>
            <a:r>
              <a:rPr lang="en-US" sz="2800" baseline="-25000">
                <a:latin typeface="Calibri" pitchFamily="34" charset="0"/>
              </a:rPr>
              <a:t>e</a:t>
            </a:r>
            <a:endParaRPr lang="en-US" sz="2800">
              <a:latin typeface="Calibri" pitchFamily="34" charset="0"/>
            </a:endParaRPr>
          </a:p>
        </p:txBody>
      </p:sp>
      <p:sp>
        <p:nvSpPr>
          <p:cNvPr id="8" name="Rectangle 7"/>
          <p:cNvSpPr/>
          <p:nvPr/>
        </p:nvSpPr>
        <p:spPr>
          <a:xfrm>
            <a:off x="4605338" y="2057400"/>
            <a:ext cx="588962" cy="523875"/>
          </a:xfrm>
          <a:prstGeom prst="rect">
            <a:avLst/>
          </a:prstGeom>
        </p:spPr>
        <p:txBody>
          <a:bodyPr wrap="none">
            <a:spAutoFit/>
          </a:bodyPr>
          <a:lstStyle/>
          <a:p>
            <a:pPr fontAlgn="auto">
              <a:spcBef>
                <a:spcPts val="0"/>
              </a:spcBef>
              <a:spcAft>
                <a:spcPts val="0"/>
              </a:spcAft>
              <a:defRPr/>
            </a:pPr>
            <a:r>
              <a:rPr lang="en-US" sz="2800" spc="-1300" dirty="0" err="1">
                <a:latin typeface="Symbol" pitchFamily="18" charset="2"/>
              </a:rPr>
              <a:t>n</a:t>
            </a:r>
            <a:r>
              <a:rPr lang="en-US" sz="2800" b="1" baseline="38000" dirty="0" err="1">
                <a:latin typeface="Times New Roman"/>
                <a:cs typeface="Times New Roman"/>
              </a:rPr>
              <a:t>─</a:t>
            </a:r>
            <a:r>
              <a:rPr lang="en-US" sz="2800" baseline="-25000" dirty="0" err="1">
                <a:latin typeface="+mn-lt"/>
              </a:rPr>
              <a:t>e</a:t>
            </a:r>
            <a:r>
              <a:rPr lang="en-US" sz="2800" dirty="0">
                <a:latin typeface="+mn-lt"/>
              </a:rPr>
              <a:t> </a:t>
            </a:r>
          </a:p>
        </p:txBody>
      </p:sp>
      <p:sp>
        <p:nvSpPr>
          <p:cNvPr id="36872" name="Rectangle 9"/>
          <p:cNvSpPr>
            <a:spLocks noChangeArrowheads="1"/>
          </p:cNvSpPr>
          <p:nvPr/>
        </p:nvSpPr>
        <p:spPr bwMode="auto">
          <a:xfrm>
            <a:off x="1600200" y="3352800"/>
            <a:ext cx="509588" cy="523875"/>
          </a:xfrm>
          <a:prstGeom prst="rect">
            <a:avLst/>
          </a:prstGeom>
          <a:noFill/>
          <a:ln w="9525">
            <a:noFill/>
            <a:miter lim="800000"/>
            <a:headEnd/>
            <a:tailEnd/>
          </a:ln>
        </p:spPr>
        <p:txBody>
          <a:bodyPr wrap="none">
            <a:spAutoFit/>
          </a:bodyPr>
          <a:lstStyle/>
          <a:p>
            <a:r>
              <a:rPr lang="en-US" sz="2800">
                <a:latin typeface="Symbol" pitchFamily="18" charset="2"/>
              </a:rPr>
              <a:t>n</a:t>
            </a:r>
            <a:r>
              <a:rPr lang="en-US" sz="2800" baseline="-25000">
                <a:latin typeface="Symbol" pitchFamily="18" charset="2"/>
              </a:rPr>
              <a:t>m</a:t>
            </a:r>
            <a:endParaRPr lang="en-US" sz="2800">
              <a:latin typeface="Symbol" pitchFamily="18" charset="2"/>
            </a:endParaRPr>
          </a:p>
        </p:txBody>
      </p:sp>
      <p:sp>
        <p:nvSpPr>
          <p:cNvPr id="11" name="Rectangle 10"/>
          <p:cNvSpPr/>
          <p:nvPr/>
        </p:nvSpPr>
        <p:spPr>
          <a:xfrm>
            <a:off x="5494338" y="3352800"/>
            <a:ext cx="595312" cy="523875"/>
          </a:xfrm>
          <a:prstGeom prst="rect">
            <a:avLst/>
          </a:prstGeom>
        </p:spPr>
        <p:txBody>
          <a:bodyPr wrap="none">
            <a:spAutoFit/>
          </a:bodyPr>
          <a:lstStyle/>
          <a:p>
            <a:pPr fontAlgn="auto">
              <a:spcBef>
                <a:spcPts val="0"/>
              </a:spcBef>
              <a:spcAft>
                <a:spcPts val="0"/>
              </a:spcAft>
              <a:defRPr/>
            </a:pPr>
            <a:r>
              <a:rPr lang="en-US" sz="2800" spc="-1300" dirty="0" err="1">
                <a:latin typeface="Symbol" pitchFamily="18" charset="2"/>
              </a:rPr>
              <a:t>n</a:t>
            </a:r>
            <a:r>
              <a:rPr lang="en-US" sz="2800" b="1" baseline="38000" dirty="0" err="1">
                <a:latin typeface="Times New Roman"/>
                <a:cs typeface="Times New Roman"/>
              </a:rPr>
              <a:t>─</a:t>
            </a:r>
            <a:r>
              <a:rPr lang="en-US" sz="2800" baseline="-25000" dirty="0" err="1">
                <a:latin typeface="Symbol" pitchFamily="18" charset="2"/>
              </a:rPr>
              <a:t>m</a:t>
            </a:r>
            <a:r>
              <a:rPr lang="en-US" sz="2800" dirty="0">
                <a:latin typeface="+mn-lt"/>
              </a:rPr>
              <a:t> </a:t>
            </a:r>
            <a:endParaRPr lang="en-US" sz="28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 thought I heard that LBNE was dead?</a:t>
            </a:r>
            <a:endParaRPr lang="en-US" dirty="0"/>
          </a:p>
        </p:txBody>
      </p:sp>
      <p:sp>
        <p:nvSpPr>
          <p:cNvPr id="37890" name="Content Placeholder 2"/>
          <p:cNvSpPr>
            <a:spLocks noGrp="1"/>
          </p:cNvSpPr>
          <p:nvPr>
            <p:ph idx="1"/>
          </p:nvPr>
        </p:nvSpPr>
        <p:spPr/>
        <p:txBody>
          <a:bodyPr/>
          <a:lstStyle/>
          <a:p>
            <a:r>
              <a:rPr lang="en-US" smtClean="0"/>
              <a:t>Up through 2011, the US National Science Foundation was considering operation of the Deep Underground Science and Engineering Lab (DUSEL) at Homestake</a:t>
            </a:r>
          </a:p>
          <a:p>
            <a:pPr lvl="1"/>
            <a:r>
              <a:rPr lang="en-US" smtClean="0"/>
              <a:t>(After several reviews…) The DOE will operate the lab, but just for 3 DOE physics programs; not as a new National Lab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I thought I heard that LBNE was dead?</a:t>
            </a:r>
            <a:endParaRPr lang="en-US" dirty="0"/>
          </a:p>
        </p:txBody>
      </p:sp>
      <p:sp>
        <p:nvSpPr>
          <p:cNvPr id="38914" name="Content Placeholder 2"/>
          <p:cNvSpPr>
            <a:spLocks noGrp="1"/>
          </p:cNvSpPr>
          <p:nvPr>
            <p:ph idx="1"/>
          </p:nvPr>
        </p:nvSpPr>
        <p:spPr/>
        <p:txBody>
          <a:bodyPr/>
          <a:lstStyle/>
          <a:p>
            <a:r>
              <a:rPr lang="en-US" smtClean="0"/>
              <a:t>In 2012, didn’t the price come in too high? </a:t>
            </a:r>
          </a:p>
          <a:p>
            <a:pPr lvl="1"/>
            <a:r>
              <a:rPr lang="en-US" smtClean="0"/>
              <a:t>DOE/FNAL “reconfigured” the project to be within cost constraints (~$800M)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715962"/>
          </a:xfrm>
        </p:spPr>
        <p:txBody>
          <a:bodyPr>
            <a:normAutofit/>
          </a:bodyPr>
          <a:lstStyle/>
          <a:p>
            <a:r>
              <a:rPr lang="en-US" sz="3200" smtClean="0"/>
              <a:t>Reconfiguration Interim Report</a:t>
            </a:r>
          </a:p>
        </p:txBody>
      </p:sp>
      <p:sp>
        <p:nvSpPr>
          <p:cNvPr id="39938" name="Content Placeholder 2"/>
          <p:cNvSpPr>
            <a:spLocks noGrp="1"/>
          </p:cNvSpPr>
          <p:nvPr>
            <p:ph idx="1"/>
          </p:nvPr>
        </p:nvSpPr>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05C7FE5B-7E5A-4422-81E9-96BD7E906F2A}" type="slidenum">
              <a:rPr lang="en-US"/>
              <a:pPr>
                <a:defRPr/>
              </a:pPr>
              <a:t>25</a:t>
            </a:fld>
            <a:endParaRPr lang="en-US" dirty="0"/>
          </a:p>
        </p:txBody>
      </p:sp>
      <p:pic>
        <p:nvPicPr>
          <p:cNvPr id="39941" name="Picture 3"/>
          <p:cNvPicPr>
            <a:picLocks noChangeAspect="1" noChangeArrowheads="1"/>
          </p:cNvPicPr>
          <p:nvPr/>
        </p:nvPicPr>
        <p:blipFill>
          <a:blip r:embed="rId2"/>
          <a:srcRect/>
          <a:stretch>
            <a:fillRect/>
          </a:stretch>
        </p:blipFill>
        <p:spPr bwMode="auto">
          <a:xfrm>
            <a:off x="457200" y="1219200"/>
            <a:ext cx="8250238" cy="5399088"/>
          </a:xfrm>
          <a:prstGeom prst="rect">
            <a:avLst/>
          </a:prstGeom>
          <a:noFill/>
          <a:ln w="9525">
            <a:noFill/>
            <a:miter lim="800000"/>
            <a:headEnd/>
            <a:tailEnd/>
          </a:ln>
        </p:spPr>
      </p:pic>
      <p:grpSp>
        <p:nvGrpSpPr>
          <p:cNvPr id="39942" name="Group 7"/>
          <p:cNvGrpSpPr>
            <a:grpSpLocks/>
          </p:cNvGrpSpPr>
          <p:nvPr/>
        </p:nvGrpSpPr>
        <p:grpSpPr bwMode="auto">
          <a:xfrm>
            <a:off x="520700" y="1744663"/>
            <a:ext cx="7939088" cy="452437"/>
            <a:chOff x="520505" y="1744394"/>
            <a:chExt cx="7938864" cy="452514"/>
          </a:xfrm>
        </p:grpSpPr>
        <p:cxnSp>
          <p:nvCxnSpPr>
            <p:cNvPr id="7" name="Straight Connector 6"/>
            <p:cNvCxnSpPr/>
            <p:nvPr/>
          </p:nvCxnSpPr>
          <p:spPr>
            <a:xfrm flipV="1">
              <a:off x="520505" y="1744394"/>
              <a:ext cx="79198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39554" y="1974620"/>
              <a:ext cx="79198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6380" y="2196908"/>
              <a:ext cx="10985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943" name="Group 8"/>
          <p:cNvGrpSpPr>
            <a:grpSpLocks/>
          </p:cNvGrpSpPr>
          <p:nvPr/>
        </p:nvGrpSpPr>
        <p:grpSpPr bwMode="auto">
          <a:xfrm>
            <a:off x="508000" y="2184400"/>
            <a:ext cx="7937500" cy="241300"/>
            <a:chOff x="508599" y="2184851"/>
            <a:chExt cx="7936706" cy="240581"/>
          </a:xfrm>
        </p:grpSpPr>
        <p:cxnSp>
          <p:nvCxnSpPr>
            <p:cNvPr id="17" name="Straight Connector 16"/>
            <p:cNvCxnSpPr/>
            <p:nvPr/>
          </p:nvCxnSpPr>
          <p:spPr>
            <a:xfrm flipV="1">
              <a:off x="2502300" y="2184851"/>
              <a:ext cx="59430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08599" y="2425432"/>
              <a:ext cx="61271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944" name="Group 11"/>
          <p:cNvGrpSpPr>
            <a:grpSpLocks/>
          </p:cNvGrpSpPr>
          <p:nvPr/>
        </p:nvGrpSpPr>
        <p:grpSpPr bwMode="auto">
          <a:xfrm>
            <a:off x="522288" y="2627313"/>
            <a:ext cx="2560637" cy="212725"/>
            <a:chOff x="522887" y="2627838"/>
            <a:chExt cx="2560320" cy="211931"/>
          </a:xfrm>
        </p:grpSpPr>
        <p:cxnSp>
          <p:nvCxnSpPr>
            <p:cNvPr id="20" name="Straight Connector 19"/>
            <p:cNvCxnSpPr/>
            <p:nvPr/>
          </p:nvCxnSpPr>
          <p:spPr>
            <a:xfrm flipV="1">
              <a:off x="522887" y="2839769"/>
              <a:ext cx="25603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75269" y="2627838"/>
              <a:ext cx="11888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036638" y="3494088"/>
            <a:ext cx="7507287" cy="706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030288" y="4389438"/>
            <a:ext cx="7508875" cy="706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031875" y="5238750"/>
            <a:ext cx="7507288" cy="5540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868362"/>
          </a:xfrm>
        </p:spPr>
        <p:txBody>
          <a:bodyPr>
            <a:normAutofit/>
          </a:bodyPr>
          <a:lstStyle/>
          <a:p>
            <a:r>
              <a:rPr lang="en-US" sz="3200" smtClean="0"/>
              <a:t>Mass hierarchy reach for 3 options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A6EDBA1-5C22-4D81-BF6B-0B26CA808C1E}" type="slidenum">
              <a:rPr lang="en-US"/>
              <a:pPr>
                <a:defRPr/>
              </a:pPr>
              <a:t>26</a:t>
            </a:fld>
            <a:endParaRPr lang="en-US" dirty="0"/>
          </a:p>
        </p:txBody>
      </p:sp>
      <p:pic>
        <p:nvPicPr>
          <p:cNvPr id="40964" name="Picture 6"/>
          <p:cNvPicPr>
            <a:picLocks noChangeAspect="1" noChangeArrowheads="1"/>
          </p:cNvPicPr>
          <p:nvPr/>
        </p:nvPicPr>
        <p:blipFill>
          <a:blip r:embed="rId2"/>
          <a:srcRect/>
          <a:stretch>
            <a:fillRect/>
          </a:stretch>
        </p:blipFill>
        <p:spPr bwMode="auto">
          <a:xfrm>
            <a:off x="581025" y="1204913"/>
            <a:ext cx="3990975" cy="4319587"/>
          </a:xfrm>
          <a:prstGeom prst="rect">
            <a:avLst/>
          </a:prstGeom>
          <a:noFill/>
          <a:ln w="9525">
            <a:noFill/>
            <a:miter lim="800000"/>
            <a:headEnd/>
            <a:tailEnd/>
          </a:ln>
        </p:spPr>
      </p:pic>
      <p:pic>
        <p:nvPicPr>
          <p:cNvPr id="40965" name="Picture 8"/>
          <p:cNvPicPr>
            <a:picLocks noChangeAspect="1" noChangeArrowheads="1"/>
          </p:cNvPicPr>
          <p:nvPr/>
        </p:nvPicPr>
        <p:blipFill>
          <a:blip r:embed="rId3"/>
          <a:srcRect/>
          <a:stretch>
            <a:fillRect/>
          </a:stretch>
        </p:blipFill>
        <p:spPr bwMode="auto">
          <a:xfrm>
            <a:off x="4648200" y="1219200"/>
            <a:ext cx="3998913" cy="4319588"/>
          </a:xfrm>
          <a:prstGeom prst="rect">
            <a:avLst/>
          </a:prstGeom>
          <a:noFill/>
          <a:ln w="9525">
            <a:noFill/>
            <a:miter lim="800000"/>
            <a:headEnd/>
            <a:tailEnd/>
          </a:ln>
        </p:spPr>
      </p:pic>
      <p:sp>
        <p:nvSpPr>
          <p:cNvPr id="40966" name="TextBox 7"/>
          <p:cNvSpPr txBox="1">
            <a:spLocks noChangeArrowheads="1"/>
          </p:cNvSpPr>
          <p:nvPr/>
        </p:nvSpPr>
        <p:spPr bwMode="auto">
          <a:xfrm>
            <a:off x="0" y="5513388"/>
            <a:ext cx="9123363" cy="461962"/>
          </a:xfrm>
          <a:prstGeom prst="rect">
            <a:avLst/>
          </a:prstGeom>
          <a:noFill/>
          <a:ln w="9525">
            <a:noFill/>
            <a:miter lim="800000"/>
            <a:headEnd/>
            <a:tailEnd/>
          </a:ln>
        </p:spPr>
        <p:txBody>
          <a:bodyPr>
            <a:spAutoFit/>
          </a:bodyPr>
          <a:lstStyle/>
          <a:p>
            <a:pPr algn="ctr"/>
            <a:r>
              <a:rPr lang="en-US" sz="2400">
                <a:latin typeface="Calibri" pitchFamily="34" charset="0"/>
              </a:rPr>
              <a:t>widths – impact of sin</a:t>
            </a:r>
            <a:r>
              <a:rPr lang="en-US" sz="2400" baseline="30000">
                <a:latin typeface="Calibri" pitchFamily="34" charset="0"/>
              </a:rPr>
              <a:t>2</a:t>
            </a:r>
            <a:r>
              <a:rPr lang="en-US" sz="2400">
                <a:latin typeface="Calibri" pitchFamily="34" charset="0"/>
              </a:rPr>
              <a:t>(2</a:t>
            </a:r>
            <a:r>
              <a:rPr lang="en-US" sz="2400" i="1">
                <a:latin typeface="Calibri" pitchFamily="34" charset="0"/>
                <a:sym typeface="Symbol" pitchFamily="18" charset="2"/>
              </a:rPr>
              <a:t></a:t>
            </a:r>
            <a:r>
              <a:rPr lang="en-US" sz="2400" baseline="-25000">
                <a:latin typeface="Calibri" pitchFamily="34" charset="0"/>
                <a:sym typeface="Symbol" pitchFamily="18" charset="2"/>
              </a:rPr>
              <a:t>13</a:t>
            </a:r>
            <a:r>
              <a:rPr lang="en-US" sz="2400">
                <a:latin typeface="Calibri" pitchFamily="34" charset="0"/>
                <a:sym typeface="Symbol" pitchFamily="18" charset="2"/>
              </a:rPr>
              <a:t>) range (0.07 ~ 0.12) on Mass Hierarchy</a:t>
            </a:r>
            <a:endParaRPr lang="en-US" sz="2400">
              <a:latin typeface="Calibri" pitchFamily="34" charset="0"/>
            </a:endParaRPr>
          </a:p>
        </p:txBody>
      </p:sp>
      <p:sp>
        <p:nvSpPr>
          <p:cNvPr id="40967" name="TextBox 4"/>
          <p:cNvSpPr txBox="1">
            <a:spLocks noChangeArrowheads="1"/>
          </p:cNvSpPr>
          <p:nvPr/>
        </p:nvSpPr>
        <p:spPr bwMode="auto">
          <a:xfrm>
            <a:off x="1919288" y="2570163"/>
            <a:ext cx="6442075" cy="368300"/>
          </a:xfrm>
          <a:prstGeom prst="rect">
            <a:avLst/>
          </a:prstGeom>
          <a:noFill/>
          <a:ln w="9525">
            <a:noFill/>
            <a:miter lim="800000"/>
            <a:headEnd/>
            <a:tailEnd/>
          </a:ln>
        </p:spPr>
        <p:txBody>
          <a:bodyPr wrap="none">
            <a:spAutoFit/>
          </a:bodyPr>
          <a:lstStyle/>
          <a:p>
            <a:r>
              <a:rPr lang="en-US">
                <a:solidFill>
                  <a:srgbClr val="006600"/>
                </a:solidFill>
                <a:latin typeface="Calibri" pitchFamily="34" charset="0"/>
              </a:rPr>
              <a:t>experiment alone                                   combined with NOvA and T2K</a:t>
            </a:r>
          </a:p>
        </p:txBody>
      </p:sp>
    </p:spTree>
  </p:cSld>
  <p:clrMapOvr>
    <a:masterClrMapping/>
  </p:clrMapOvr>
  <p:transition spd="slow" advTm="950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0"/>
            <a:ext cx="6096000" cy="1143000"/>
          </a:xfrm>
        </p:spPr>
        <p:txBody>
          <a:bodyPr>
            <a:normAutofit/>
          </a:bodyPr>
          <a:lstStyle/>
          <a:p>
            <a:r>
              <a:rPr lang="en-US" sz="4000" smtClean="0">
                <a:sym typeface="Symbol" pitchFamily="18" charset="2"/>
              </a:rPr>
              <a:t>CP reach for three options</a:t>
            </a:r>
            <a:endParaRPr lang="en-US" sz="4000" smtClean="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6A07047-A806-4540-A9D0-ABDD32226982}" type="slidenum">
              <a:rPr lang="en-US"/>
              <a:pPr>
                <a:defRPr/>
              </a:pPr>
              <a:t>27</a:t>
            </a:fld>
            <a:endParaRPr lang="en-US"/>
          </a:p>
        </p:txBody>
      </p:sp>
      <p:pic>
        <p:nvPicPr>
          <p:cNvPr id="41988" name="Picture 6"/>
          <p:cNvPicPr>
            <a:picLocks noChangeAspect="1"/>
          </p:cNvPicPr>
          <p:nvPr/>
        </p:nvPicPr>
        <p:blipFill>
          <a:blip r:embed="rId2"/>
          <a:srcRect/>
          <a:stretch>
            <a:fillRect/>
          </a:stretch>
        </p:blipFill>
        <p:spPr bwMode="auto">
          <a:xfrm>
            <a:off x="568325" y="1223963"/>
            <a:ext cx="3832225" cy="4198937"/>
          </a:xfrm>
          <a:prstGeom prst="rect">
            <a:avLst/>
          </a:prstGeom>
          <a:noFill/>
          <a:ln w="9525">
            <a:noFill/>
            <a:miter lim="800000"/>
            <a:headEnd/>
            <a:tailEnd/>
          </a:ln>
        </p:spPr>
      </p:pic>
      <p:pic>
        <p:nvPicPr>
          <p:cNvPr id="41989" name="Picture 7"/>
          <p:cNvPicPr>
            <a:picLocks noChangeAspect="1"/>
          </p:cNvPicPr>
          <p:nvPr/>
        </p:nvPicPr>
        <p:blipFill>
          <a:blip r:embed="rId3"/>
          <a:srcRect/>
          <a:stretch>
            <a:fillRect/>
          </a:stretch>
        </p:blipFill>
        <p:spPr bwMode="auto">
          <a:xfrm>
            <a:off x="4684713" y="1223963"/>
            <a:ext cx="3833812" cy="4198937"/>
          </a:xfrm>
          <a:prstGeom prst="rect">
            <a:avLst/>
          </a:prstGeom>
          <a:noFill/>
          <a:ln w="9525">
            <a:noFill/>
            <a:miter lim="800000"/>
            <a:headEnd/>
            <a:tailEnd/>
          </a:ln>
        </p:spPr>
      </p:pic>
      <p:sp>
        <p:nvSpPr>
          <p:cNvPr id="41990" name="TextBox 2"/>
          <p:cNvSpPr txBox="1">
            <a:spLocks noChangeArrowheads="1"/>
          </p:cNvSpPr>
          <p:nvPr/>
        </p:nvSpPr>
        <p:spPr bwMode="auto">
          <a:xfrm>
            <a:off x="0" y="5522913"/>
            <a:ext cx="9144000" cy="461962"/>
          </a:xfrm>
          <a:prstGeom prst="rect">
            <a:avLst/>
          </a:prstGeom>
          <a:noFill/>
          <a:ln w="9525">
            <a:noFill/>
            <a:miter lim="800000"/>
            <a:headEnd/>
            <a:tailEnd/>
          </a:ln>
        </p:spPr>
        <p:txBody>
          <a:bodyPr>
            <a:spAutoFit/>
          </a:bodyPr>
          <a:lstStyle/>
          <a:p>
            <a:pPr algn="ctr"/>
            <a:r>
              <a:rPr lang="en-US" sz="2400">
                <a:latin typeface="Calibri" pitchFamily="34" charset="0"/>
              </a:rPr>
              <a:t>widths – impact of sin</a:t>
            </a:r>
            <a:r>
              <a:rPr lang="en-US" sz="2400" baseline="30000">
                <a:latin typeface="Calibri" pitchFamily="34" charset="0"/>
              </a:rPr>
              <a:t>2</a:t>
            </a:r>
            <a:r>
              <a:rPr lang="en-US" sz="2400">
                <a:latin typeface="Calibri" pitchFamily="34" charset="0"/>
              </a:rPr>
              <a:t>(2</a:t>
            </a:r>
            <a:r>
              <a:rPr lang="en-US" sz="2400" i="1">
                <a:latin typeface="Calibri" pitchFamily="34" charset="0"/>
                <a:sym typeface="Symbol" pitchFamily="18" charset="2"/>
              </a:rPr>
              <a:t></a:t>
            </a:r>
            <a:r>
              <a:rPr lang="en-US" sz="2400" baseline="-25000">
                <a:latin typeface="Calibri" pitchFamily="34" charset="0"/>
                <a:sym typeface="Symbol" pitchFamily="18" charset="2"/>
              </a:rPr>
              <a:t>13</a:t>
            </a:r>
            <a:r>
              <a:rPr lang="en-US" sz="2400">
                <a:latin typeface="Calibri" pitchFamily="34" charset="0"/>
                <a:sym typeface="Symbol" pitchFamily="18" charset="2"/>
              </a:rPr>
              <a:t>) range (0.07 ~ 0.12) on CP reach </a:t>
            </a:r>
            <a:endParaRPr lang="en-US" sz="2400">
              <a:latin typeface="Calibri" pitchFamily="34" charset="0"/>
            </a:endParaRPr>
          </a:p>
        </p:txBody>
      </p:sp>
      <p:sp>
        <p:nvSpPr>
          <p:cNvPr id="41991" name="TextBox 8"/>
          <p:cNvSpPr txBox="1">
            <a:spLocks noChangeArrowheads="1"/>
          </p:cNvSpPr>
          <p:nvPr/>
        </p:nvSpPr>
        <p:spPr bwMode="auto">
          <a:xfrm>
            <a:off x="1776413" y="2317750"/>
            <a:ext cx="6550025" cy="369888"/>
          </a:xfrm>
          <a:prstGeom prst="rect">
            <a:avLst/>
          </a:prstGeom>
          <a:noFill/>
          <a:ln w="9525">
            <a:noFill/>
            <a:miter lim="800000"/>
            <a:headEnd/>
            <a:tailEnd/>
          </a:ln>
        </p:spPr>
        <p:txBody>
          <a:bodyPr wrap="none">
            <a:spAutoFit/>
          </a:bodyPr>
          <a:lstStyle/>
          <a:p>
            <a:r>
              <a:rPr lang="en-US">
                <a:solidFill>
                  <a:srgbClr val="006600"/>
                </a:solidFill>
                <a:latin typeface="Calibri" pitchFamily="34" charset="0"/>
              </a:rPr>
              <a:t>experiment alone                                     combined with NOvA and T2K</a:t>
            </a:r>
          </a:p>
        </p:txBody>
      </p:sp>
    </p:spTree>
  </p:cSld>
  <p:clrMapOvr>
    <a:masterClrMapping/>
  </p:clrMapOvr>
  <p:transition spd="slow" advTm="771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Steering Committee Conclusions</a:t>
            </a:r>
            <a:endParaRPr lang="en-US" dirty="0"/>
          </a:p>
        </p:txBody>
      </p:sp>
      <p:sp>
        <p:nvSpPr>
          <p:cNvPr id="3" name="Content Placeholder 2"/>
          <p:cNvSpPr>
            <a:spLocks noGrp="1"/>
          </p:cNvSpPr>
          <p:nvPr>
            <p:ph idx="1"/>
          </p:nvPr>
        </p:nvSpPr>
        <p:spPr>
          <a:xfrm>
            <a:off x="457200" y="3546475"/>
            <a:ext cx="8229600" cy="411163"/>
          </a:xfrm>
        </p:spPr>
        <p:txBody>
          <a:bodyPr rtlCol="0">
            <a:normAutofit fontScale="77500" lnSpcReduction="20000"/>
          </a:bodyPr>
          <a:lstStyle/>
          <a:p>
            <a:pPr marL="0" indent="0" fontAlgn="auto">
              <a:spcAft>
                <a:spcPts val="0"/>
              </a:spcAft>
              <a:buFont typeface="Arial" pitchFamily="34" charset="0"/>
              <a:buNone/>
              <a:defRPr/>
            </a:pPr>
            <a:r>
              <a:rPr lang="en-US" i="1" dirty="0" smtClean="0"/>
              <a:t>But there are risks:</a:t>
            </a:r>
            <a:endParaRPr lang="en-US" i="1" dirty="0"/>
          </a:p>
        </p:txBody>
      </p:sp>
      <p:sp>
        <p:nvSpPr>
          <p:cNvPr id="4" name="Footer Placeholder 3"/>
          <p:cNvSpPr>
            <a:spLocks noGrp="1"/>
          </p:cNvSpPr>
          <p:nvPr>
            <p:ph type="ftr" sz="quarter" idx="11"/>
          </p:nvPr>
        </p:nvSpPr>
        <p:spPr/>
        <p:txBody>
          <a:bodyPr/>
          <a:lstStyle/>
          <a:p>
            <a:pPr>
              <a:defRPr/>
            </a:pPr>
            <a:endParaRPr lang="en-US" sz="1200"/>
          </a:p>
        </p:txBody>
      </p:sp>
      <p:sp>
        <p:nvSpPr>
          <p:cNvPr id="5" name="Slide Number Placeholder 4"/>
          <p:cNvSpPr>
            <a:spLocks noGrp="1"/>
          </p:cNvSpPr>
          <p:nvPr>
            <p:ph type="sldNum" sz="quarter" idx="12"/>
          </p:nvPr>
        </p:nvSpPr>
        <p:spPr/>
        <p:txBody>
          <a:bodyPr/>
          <a:lstStyle/>
          <a:p>
            <a:pPr>
              <a:defRPr/>
            </a:pPr>
            <a:fld id="{DBD7F02E-EE75-4A76-86FE-8A68C798D556}" type="slidenum">
              <a:rPr lang="en-US"/>
              <a:pPr>
                <a:defRPr/>
              </a:pPr>
              <a:t>28</a:t>
            </a:fld>
            <a:endParaRPr lang="en-US" dirty="0"/>
          </a:p>
        </p:txBody>
      </p:sp>
      <p:pic>
        <p:nvPicPr>
          <p:cNvPr id="43013" name="Picture 3"/>
          <p:cNvPicPr>
            <a:picLocks noChangeAspect="1" noChangeArrowheads="1"/>
          </p:cNvPicPr>
          <p:nvPr/>
        </p:nvPicPr>
        <p:blipFill>
          <a:blip r:embed="rId2"/>
          <a:srcRect/>
          <a:stretch>
            <a:fillRect/>
          </a:stretch>
        </p:blipFill>
        <p:spPr bwMode="auto">
          <a:xfrm>
            <a:off x="457200" y="1439863"/>
            <a:ext cx="8229600" cy="2138362"/>
          </a:xfrm>
          <a:prstGeom prst="rect">
            <a:avLst/>
          </a:prstGeom>
          <a:noFill/>
          <a:ln w="9525">
            <a:noFill/>
            <a:miter lim="800000"/>
            <a:headEnd/>
            <a:tailEnd/>
          </a:ln>
        </p:spPr>
      </p:pic>
      <p:cxnSp>
        <p:nvCxnSpPr>
          <p:cNvPr id="8" name="Straight Connector 7"/>
          <p:cNvCxnSpPr/>
          <p:nvPr/>
        </p:nvCxnSpPr>
        <p:spPr>
          <a:xfrm flipV="1">
            <a:off x="1273175" y="1933575"/>
            <a:ext cx="731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20700" y="2173288"/>
            <a:ext cx="64912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119563" y="2389188"/>
            <a:ext cx="4479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39750" y="2628900"/>
            <a:ext cx="80470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5463" y="2843213"/>
            <a:ext cx="56689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3019" name="Picture 4"/>
          <p:cNvPicPr>
            <a:picLocks noChangeAspect="1" noChangeArrowheads="1"/>
          </p:cNvPicPr>
          <p:nvPr/>
        </p:nvPicPr>
        <p:blipFill>
          <a:blip r:embed="rId3"/>
          <a:srcRect/>
          <a:stretch>
            <a:fillRect/>
          </a:stretch>
        </p:blipFill>
        <p:spPr bwMode="auto">
          <a:xfrm>
            <a:off x="457200" y="3913188"/>
            <a:ext cx="8229600" cy="1800225"/>
          </a:xfrm>
          <a:prstGeom prst="rect">
            <a:avLst/>
          </a:prstGeom>
          <a:noFill/>
          <a:ln w="9525">
            <a:noFill/>
            <a:miter lim="800000"/>
            <a:headEnd/>
            <a:tailEnd/>
          </a:ln>
        </p:spPr>
      </p:pic>
      <p:cxnSp>
        <p:nvCxnSpPr>
          <p:cNvPr id="15" name="Straight Connector 14"/>
          <p:cNvCxnSpPr/>
          <p:nvPr/>
        </p:nvCxnSpPr>
        <p:spPr>
          <a:xfrm flipV="1">
            <a:off x="2689225" y="4351338"/>
            <a:ext cx="42068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021" name="Group 6"/>
          <p:cNvGrpSpPr>
            <a:grpSpLocks/>
          </p:cNvGrpSpPr>
          <p:nvPr/>
        </p:nvGrpSpPr>
        <p:grpSpPr bwMode="auto">
          <a:xfrm>
            <a:off x="534988" y="4795838"/>
            <a:ext cx="8067675" cy="889000"/>
            <a:chOff x="534940" y="4038672"/>
            <a:chExt cx="8068151" cy="888206"/>
          </a:xfrm>
        </p:grpSpPr>
        <p:cxnSp>
          <p:nvCxnSpPr>
            <p:cNvPr id="17" name="Straight Connector 16"/>
            <p:cNvCxnSpPr/>
            <p:nvPr/>
          </p:nvCxnSpPr>
          <p:spPr>
            <a:xfrm flipV="1">
              <a:off x="534940" y="4274998"/>
              <a:ext cx="13256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3024" name="Group 5"/>
            <p:cNvGrpSpPr>
              <a:grpSpLocks/>
            </p:cNvGrpSpPr>
            <p:nvPr/>
          </p:nvGrpSpPr>
          <p:grpSpPr bwMode="auto">
            <a:xfrm>
              <a:off x="544465" y="4038672"/>
              <a:ext cx="8058626" cy="888206"/>
              <a:chOff x="544465" y="4038672"/>
              <a:chExt cx="8058626" cy="888206"/>
            </a:xfrm>
          </p:grpSpPr>
          <p:cxnSp>
            <p:nvCxnSpPr>
              <p:cNvPr id="16" name="Straight Connector 15"/>
              <p:cNvCxnSpPr/>
              <p:nvPr/>
            </p:nvCxnSpPr>
            <p:spPr>
              <a:xfrm flipV="1">
                <a:off x="7540990" y="4038672"/>
                <a:ext cx="10065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07247" y="4489119"/>
                <a:ext cx="32910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5579" y="4703240"/>
                <a:ext cx="8047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44466" y="4926878"/>
                <a:ext cx="24687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3" name="Content Placeholder 2"/>
          <p:cNvSpPr txBox="1">
            <a:spLocks/>
          </p:cNvSpPr>
          <p:nvPr/>
        </p:nvSpPr>
        <p:spPr>
          <a:xfrm>
            <a:off x="457200" y="5743575"/>
            <a:ext cx="8229600" cy="65722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US" i="1" dirty="0" smtClean="0"/>
              <a:t>First studies suggest that the risks are manageable, but work continues</a:t>
            </a:r>
            <a:endParaRPr lang="en-US"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553200" cy="1249362"/>
          </a:xfrm>
        </p:spPr>
        <p:txBody>
          <a:bodyPr rtlCol="0">
            <a:normAutofit fontScale="90000"/>
          </a:bodyPr>
          <a:lstStyle/>
          <a:p>
            <a:pPr fontAlgn="auto">
              <a:spcAft>
                <a:spcPts val="0"/>
              </a:spcAft>
              <a:defRPr/>
            </a:pPr>
            <a:r>
              <a:rPr lang="en-US" dirty="0"/>
              <a:t>Summary: 10 </a:t>
            </a:r>
            <a:r>
              <a:rPr lang="en-US" dirty="0" err="1" smtClean="0"/>
              <a:t>kt</a:t>
            </a:r>
            <a:r>
              <a:rPr lang="en-US" dirty="0" smtClean="0"/>
              <a:t> </a:t>
            </a:r>
            <a:r>
              <a:rPr lang="en-US" dirty="0"/>
              <a:t>at </a:t>
            </a:r>
            <a:r>
              <a:rPr lang="en-US" dirty="0" err="1"/>
              <a:t>Homestake</a:t>
            </a:r>
            <a:r>
              <a:rPr lang="en-US" dirty="0"/>
              <a:t> </a:t>
            </a:r>
            <a:r>
              <a:rPr lang="en-US" dirty="0" smtClean="0"/>
              <a:t>(1300km, surface)</a:t>
            </a:r>
            <a:endParaRPr lang="en-US" dirty="0"/>
          </a:p>
        </p:txBody>
      </p:sp>
      <p:sp>
        <p:nvSpPr>
          <p:cNvPr id="4" name="Slide Number Placeholder 3"/>
          <p:cNvSpPr>
            <a:spLocks noGrp="1"/>
          </p:cNvSpPr>
          <p:nvPr>
            <p:ph type="sldNum" sz="quarter" idx="12"/>
          </p:nvPr>
        </p:nvSpPr>
        <p:spPr/>
        <p:txBody>
          <a:bodyPr/>
          <a:lstStyle/>
          <a:p>
            <a:pPr>
              <a:defRPr/>
            </a:pPr>
            <a:fld id="{56FD0CB6-55B2-4B45-8E55-E17FD98209F0}" type="slidenum">
              <a:rPr lang="en-US"/>
              <a:pPr>
                <a:defRPr/>
              </a:pPr>
              <a:t>29</a:t>
            </a:fld>
            <a:endParaRPr lang="en-US"/>
          </a:p>
        </p:txBody>
      </p:sp>
      <p:graphicFrame>
        <p:nvGraphicFramePr>
          <p:cNvPr id="44048" name="Group 16"/>
          <p:cNvGraphicFramePr>
            <a:graphicFrameLocks noGrp="1"/>
          </p:cNvGraphicFramePr>
          <p:nvPr/>
        </p:nvGraphicFramePr>
        <p:xfrm>
          <a:off x="457200" y="1752600"/>
          <a:ext cx="8229600" cy="4614863"/>
        </p:xfrm>
        <a:graphic>
          <a:graphicData uri="http://schemas.openxmlformats.org/drawingml/2006/table">
            <a:tbl>
              <a:tblPr/>
              <a:tblGrid>
                <a:gridCol w="646113"/>
                <a:gridCol w="7583487"/>
              </a:tblGrid>
              <a:tr h="282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34" charset="0"/>
                        </a:rPr>
                        <a:t>Pros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622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Excellent (3</a:t>
                      </a:r>
                      <a:r>
                        <a:rPr kumimoji="0" lang="en-US" sz="1800" b="0" i="0" u="none" strike="noStrike" cap="none" normalizeH="0" baseline="0" smtClean="0">
                          <a:ln>
                            <a:noFill/>
                          </a:ln>
                          <a:solidFill>
                            <a:schemeClr val="tx1"/>
                          </a:solidFill>
                          <a:effectLst/>
                          <a:latin typeface="Symbol" pitchFamily="18" charset="2"/>
                        </a:rPr>
                        <a:t>s</a:t>
                      </a:r>
                      <a:r>
                        <a:rPr kumimoji="0" lang="en-US" sz="1800" b="0" i="0" u="none" strike="noStrike" cap="none" normalizeH="0" baseline="0" smtClean="0">
                          <a:ln>
                            <a:noFill/>
                          </a:ln>
                          <a:solidFill>
                            <a:schemeClr val="tx1"/>
                          </a:solidFill>
                          <a:effectLst/>
                          <a:latin typeface="Calibri" pitchFamily="34" charset="0"/>
                        </a:rPr>
                        <a:t>) mass ordering reach in the full </a:t>
                      </a:r>
                      <a:r>
                        <a:rPr kumimoji="0" lang="en-US" sz="1800" b="0" i="0" u="none" strike="noStrike" cap="none" normalizeH="0" baseline="0" smtClean="0">
                          <a:ln>
                            <a:noFill/>
                          </a:ln>
                          <a:solidFill>
                            <a:schemeClr val="tx1"/>
                          </a:solidFill>
                          <a:effectLst/>
                          <a:latin typeface="Symbol" pitchFamily="18" charset="2"/>
                        </a:rPr>
                        <a:t>d</a:t>
                      </a:r>
                      <a:r>
                        <a:rPr kumimoji="0" lang="en-US" sz="1800" b="0" i="0" u="none" strike="noStrike" cap="none" normalizeH="0" baseline="-25000" smtClean="0">
                          <a:ln>
                            <a:noFill/>
                          </a:ln>
                          <a:solidFill>
                            <a:schemeClr val="tx1"/>
                          </a:solidFill>
                          <a:effectLst/>
                          <a:latin typeface="Calibri" pitchFamily="34" charset="0"/>
                        </a:rPr>
                        <a:t>CP</a:t>
                      </a:r>
                      <a:r>
                        <a:rPr kumimoji="0" lang="en-US" sz="1800" b="0" i="0" u="none" strike="noStrike" cap="none" normalizeH="0" baseline="0" smtClean="0">
                          <a:ln>
                            <a:noFill/>
                          </a:ln>
                          <a:solidFill>
                            <a:schemeClr val="tx1"/>
                          </a:solidFill>
                          <a:effectLst/>
                          <a:latin typeface="Calibri" pitchFamily="34" charset="0"/>
                        </a:rPr>
                        <a:t> range.</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Good CP violation reach: not dependent on </a:t>
                      </a:r>
                      <a:r>
                        <a:rPr kumimoji="0" lang="en-US" sz="1800" b="0" i="1" u="none" strike="noStrike" cap="none" normalizeH="0" baseline="0" smtClean="0">
                          <a:ln>
                            <a:noFill/>
                          </a:ln>
                          <a:solidFill>
                            <a:schemeClr val="tx1"/>
                          </a:solidFill>
                          <a:effectLst/>
                          <a:latin typeface="Calibri" pitchFamily="34" charset="0"/>
                        </a:rPr>
                        <a:t>a priori</a:t>
                      </a:r>
                      <a:r>
                        <a:rPr kumimoji="0" lang="en-US" sz="1800" b="0" i="0" u="none" strike="noStrike" cap="none" normalizeH="0" baseline="0" smtClean="0">
                          <a:ln>
                            <a:noFill/>
                          </a:ln>
                          <a:solidFill>
                            <a:schemeClr val="tx1"/>
                          </a:solidFill>
                          <a:effectLst/>
                          <a:latin typeface="Calibri" pitchFamily="34" charset="0"/>
                        </a:rPr>
                        <a:t> knowledge of the mass ordering.</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Longer baseline and broad-band beam allow explicit reconstruction of oscillations in the energy spectrum: self-consistent standard neutrino measurements; best sensitivity to Standard Model tests and non-standard neutrino physics.</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Clear Phase 2 path: a 20 – 25 kt underground (4850 ft) detector at the Homestake mine. This covers the full capability of the original LBNE physics program.</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chemeClr val="tx1"/>
                          </a:solidFill>
                          <a:effectLst/>
                          <a:latin typeface="Calibri" pitchFamily="34" charset="0"/>
                        </a:rPr>
                        <a:t>Takes full advantage of Project X beam power increases.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3D69B"/>
                    </a:solidFill>
                  </a:tcPr>
                </a:tc>
              </a:tr>
              <a:tr h="150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rPr>
                        <a:t>Cons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622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alibri" pitchFamily="34" charset="0"/>
                        </a:rPr>
                        <a:t>Cosmic ray backgrounds: impact and mitigation need to be determined.</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alibri" pitchFamily="34" charset="0"/>
                        </a:rPr>
                        <a:t>Only accelerator-based physics. Proton decay, supernova neutrino and atmospheric neutrino research are delayed to Phase 2.</a:t>
                      </a:r>
                    </a:p>
                    <a:p>
                      <a:pPr marL="285750" marR="0" lvl="0" indent="-28575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alibri" pitchFamily="34" charset="0"/>
                        </a:rPr>
                        <a:t>~15% more expensive than the other two options: cost evaluations and value engineering exercises in progress.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69B"/>
                    </a:solidFill>
                  </a:tcPr>
                </a:tc>
              </a:tr>
            </a:tbl>
          </a:graphicData>
        </a:graphic>
      </p:graphicFrame>
    </p:spTree>
  </p:cSld>
  <p:clrMapOvr>
    <a:masterClrMapping/>
  </p:clrMapOvr>
  <p:transition spd="slow" advTm="13347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rtlCol="0">
            <a:normAutofit/>
          </a:bodyPr>
          <a:lstStyle/>
          <a:p>
            <a:pPr fontAlgn="auto">
              <a:spcAft>
                <a:spcPts val="0"/>
              </a:spcAft>
              <a:defRPr/>
            </a:pPr>
            <a:r>
              <a:rPr lang="en-US" dirty="0" smtClean="0"/>
              <a:t>Institutions in LBNE (58)</a:t>
            </a:r>
            <a:endParaRPr lang="en-US" dirty="0"/>
          </a:p>
        </p:txBody>
      </p:sp>
      <p:sp>
        <p:nvSpPr>
          <p:cNvPr id="6" name="Rectangle 3"/>
          <p:cNvSpPr>
            <a:spLocks noGrp="1" noChangeArrowheads="1"/>
          </p:cNvSpPr>
          <p:nvPr>
            <p:ph sz="half" idx="1"/>
          </p:nvPr>
        </p:nvSpPr>
        <p:spPr/>
        <p:txBody>
          <a:bodyPr rtlCol="0">
            <a:normAutofit fontScale="92500" lnSpcReduction="10000"/>
          </a:bodyPr>
          <a:lstStyle/>
          <a:p>
            <a:pPr fontAlgn="auto">
              <a:lnSpc>
                <a:spcPct val="80000"/>
              </a:lnSpc>
              <a:spcAft>
                <a:spcPts val="0"/>
              </a:spcAft>
              <a:buFontTx/>
              <a:buNone/>
              <a:defRPr/>
            </a:pPr>
            <a:r>
              <a:rPr lang="en-US" altLang="ko-KR" sz="1200" dirty="0" smtClean="0">
                <a:ea typeface="Gulim" pitchFamily="34" charset="-127"/>
              </a:rPr>
              <a:t>Argonne</a:t>
            </a:r>
          </a:p>
          <a:p>
            <a:pPr fontAlgn="auto">
              <a:lnSpc>
                <a:spcPct val="80000"/>
              </a:lnSpc>
              <a:spcAft>
                <a:spcPts val="0"/>
              </a:spcAft>
              <a:buFontTx/>
              <a:buNone/>
              <a:defRPr/>
            </a:pPr>
            <a:r>
              <a:rPr lang="en-US" altLang="ko-KR" sz="1200" dirty="0" smtClean="0">
                <a:ea typeface="Gulim" pitchFamily="34" charset="-127"/>
              </a:rPr>
              <a:t>Alabama</a:t>
            </a:r>
          </a:p>
          <a:p>
            <a:pPr fontAlgn="auto">
              <a:lnSpc>
                <a:spcPct val="80000"/>
              </a:lnSpc>
              <a:spcAft>
                <a:spcPts val="0"/>
              </a:spcAft>
              <a:buFontTx/>
              <a:buNone/>
              <a:defRPr/>
            </a:pPr>
            <a:r>
              <a:rPr lang="en-US" altLang="ko-KR" sz="1200" dirty="0" smtClean="0">
                <a:ea typeface="Gulim" pitchFamily="34" charset="-127"/>
              </a:rPr>
              <a:t>Boston</a:t>
            </a:r>
          </a:p>
          <a:p>
            <a:pPr fontAlgn="auto">
              <a:lnSpc>
                <a:spcPct val="80000"/>
              </a:lnSpc>
              <a:spcAft>
                <a:spcPts val="0"/>
              </a:spcAft>
              <a:buFontTx/>
              <a:buNone/>
              <a:defRPr/>
            </a:pPr>
            <a:r>
              <a:rPr lang="en-US" altLang="ko-KR" sz="1200" dirty="0" smtClean="0">
                <a:ea typeface="Gulim" pitchFamily="34" charset="-127"/>
              </a:rPr>
              <a:t>Brookhaven</a:t>
            </a:r>
          </a:p>
          <a:p>
            <a:pPr fontAlgn="auto">
              <a:lnSpc>
                <a:spcPct val="80000"/>
              </a:lnSpc>
              <a:spcAft>
                <a:spcPts val="0"/>
              </a:spcAft>
              <a:buFontTx/>
              <a:buNone/>
              <a:defRPr/>
            </a:pPr>
            <a:r>
              <a:rPr lang="en-US" altLang="ko-KR" sz="1200" dirty="0" smtClean="0">
                <a:ea typeface="Gulim" pitchFamily="34" charset="-127"/>
              </a:rPr>
              <a:t>Caltech</a:t>
            </a:r>
          </a:p>
          <a:p>
            <a:pPr fontAlgn="auto">
              <a:lnSpc>
                <a:spcPct val="80000"/>
              </a:lnSpc>
              <a:spcAft>
                <a:spcPts val="0"/>
              </a:spcAft>
              <a:buFontTx/>
              <a:buNone/>
              <a:defRPr/>
            </a:pPr>
            <a:r>
              <a:rPr lang="en-US" altLang="ko-KR" sz="1200" dirty="0" smtClean="0">
                <a:ea typeface="Gulim" pitchFamily="34" charset="-127"/>
              </a:rPr>
              <a:t>Cambridge</a:t>
            </a:r>
          </a:p>
          <a:p>
            <a:pPr fontAlgn="auto">
              <a:lnSpc>
                <a:spcPct val="80000"/>
              </a:lnSpc>
              <a:spcAft>
                <a:spcPts val="0"/>
              </a:spcAft>
              <a:buFontTx/>
              <a:buNone/>
              <a:defRPr/>
            </a:pPr>
            <a:r>
              <a:rPr lang="en-US" altLang="ko-KR" sz="1200" dirty="0" smtClean="0">
                <a:ea typeface="Gulim" pitchFamily="34" charset="-127"/>
              </a:rPr>
              <a:t>Catania</a:t>
            </a:r>
          </a:p>
          <a:p>
            <a:pPr fontAlgn="auto">
              <a:lnSpc>
                <a:spcPct val="80000"/>
              </a:lnSpc>
              <a:spcAft>
                <a:spcPts val="0"/>
              </a:spcAft>
              <a:buFontTx/>
              <a:buNone/>
              <a:defRPr/>
            </a:pPr>
            <a:r>
              <a:rPr lang="en-US" altLang="ko-KR" sz="1200" dirty="0" smtClean="0">
                <a:ea typeface="Gulim" pitchFamily="34" charset="-127"/>
              </a:rPr>
              <a:t>Columbia</a:t>
            </a:r>
          </a:p>
          <a:p>
            <a:pPr fontAlgn="auto">
              <a:lnSpc>
                <a:spcPct val="80000"/>
              </a:lnSpc>
              <a:spcAft>
                <a:spcPts val="0"/>
              </a:spcAft>
              <a:buFontTx/>
              <a:buNone/>
              <a:defRPr/>
            </a:pPr>
            <a:r>
              <a:rPr lang="en-US" altLang="ko-KR" sz="1200" dirty="0" smtClean="0">
                <a:ea typeface="Gulim" pitchFamily="34" charset="-127"/>
              </a:rPr>
              <a:t>Chicago</a:t>
            </a:r>
          </a:p>
          <a:p>
            <a:pPr fontAlgn="auto">
              <a:lnSpc>
                <a:spcPct val="80000"/>
              </a:lnSpc>
              <a:spcAft>
                <a:spcPts val="0"/>
              </a:spcAft>
              <a:buFontTx/>
              <a:buNone/>
              <a:defRPr/>
            </a:pPr>
            <a:r>
              <a:rPr lang="en-US" altLang="ko-KR" sz="1200" dirty="0" smtClean="0">
                <a:ea typeface="Gulim" pitchFamily="34" charset="-127"/>
              </a:rPr>
              <a:t>Colorado </a:t>
            </a:r>
          </a:p>
          <a:p>
            <a:pPr fontAlgn="auto">
              <a:lnSpc>
                <a:spcPct val="80000"/>
              </a:lnSpc>
              <a:spcAft>
                <a:spcPts val="0"/>
              </a:spcAft>
              <a:buFontTx/>
              <a:buNone/>
              <a:defRPr/>
            </a:pPr>
            <a:r>
              <a:rPr lang="en-US" altLang="ko-KR" sz="1200" dirty="0" smtClean="0">
                <a:ea typeface="Gulim" pitchFamily="34" charset="-127"/>
              </a:rPr>
              <a:t>Colorado State</a:t>
            </a:r>
          </a:p>
          <a:p>
            <a:pPr fontAlgn="auto">
              <a:lnSpc>
                <a:spcPct val="80000"/>
              </a:lnSpc>
              <a:spcAft>
                <a:spcPts val="0"/>
              </a:spcAft>
              <a:buFontTx/>
              <a:buNone/>
              <a:defRPr/>
            </a:pPr>
            <a:r>
              <a:rPr lang="en-US" altLang="ko-KR" sz="1200" dirty="0" smtClean="0">
                <a:ea typeface="Gulim" pitchFamily="34" charset="-127"/>
              </a:rPr>
              <a:t>Columbia</a:t>
            </a:r>
          </a:p>
          <a:p>
            <a:pPr fontAlgn="auto">
              <a:lnSpc>
                <a:spcPct val="80000"/>
              </a:lnSpc>
              <a:spcAft>
                <a:spcPts val="0"/>
              </a:spcAft>
              <a:buFontTx/>
              <a:buNone/>
              <a:defRPr/>
            </a:pPr>
            <a:r>
              <a:rPr lang="en-US" altLang="ko-KR" sz="1200" dirty="0" smtClean="0">
                <a:ea typeface="Gulim" pitchFamily="34" charset="-127"/>
              </a:rPr>
              <a:t>Crookston</a:t>
            </a:r>
          </a:p>
          <a:p>
            <a:pPr fontAlgn="auto">
              <a:lnSpc>
                <a:spcPct val="80000"/>
              </a:lnSpc>
              <a:spcAft>
                <a:spcPts val="0"/>
              </a:spcAft>
              <a:buFontTx/>
              <a:buNone/>
              <a:defRPr/>
            </a:pPr>
            <a:r>
              <a:rPr lang="en-US" altLang="ko-KR" sz="1200" dirty="0" smtClean="0">
                <a:ea typeface="Gulim" pitchFamily="34" charset="-127"/>
              </a:rPr>
              <a:t>California at Davis</a:t>
            </a:r>
          </a:p>
          <a:p>
            <a:pPr fontAlgn="auto">
              <a:lnSpc>
                <a:spcPct val="80000"/>
              </a:lnSpc>
              <a:spcAft>
                <a:spcPts val="0"/>
              </a:spcAft>
              <a:buFontTx/>
              <a:buNone/>
              <a:defRPr/>
            </a:pPr>
            <a:r>
              <a:rPr lang="en-US" altLang="ko-KR" sz="1200" dirty="0" smtClean="0">
                <a:ea typeface="Gulim" pitchFamily="34" charset="-127"/>
              </a:rPr>
              <a:t>Drexel</a:t>
            </a:r>
          </a:p>
          <a:p>
            <a:pPr fontAlgn="auto">
              <a:lnSpc>
                <a:spcPct val="80000"/>
              </a:lnSpc>
              <a:spcAft>
                <a:spcPts val="0"/>
              </a:spcAft>
              <a:buFontTx/>
              <a:buNone/>
              <a:defRPr/>
            </a:pPr>
            <a:r>
              <a:rPr lang="en-US" altLang="ko-KR" sz="1200" dirty="0" smtClean="0">
                <a:ea typeface="Gulim" pitchFamily="34" charset="-127"/>
              </a:rPr>
              <a:t>Duke</a:t>
            </a:r>
          </a:p>
          <a:p>
            <a:pPr fontAlgn="auto">
              <a:lnSpc>
                <a:spcPct val="80000"/>
              </a:lnSpc>
              <a:spcAft>
                <a:spcPts val="0"/>
              </a:spcAft>
              <a:buFontTx/>
              <a:buNone/>
              <a:defRPr/>
            </a:pPr>
            <a:r>
              <a:rPr lang="en-US" altLang="ko-KR" sz="1200" dirty="0" smtClean="0">
                <a:ea typeface="Gulim" pitchFamily="34" charset="-127"/>
              </a:rPr>
              <a:t>Duluth</a:t>
            </a:r>
          </a:p>
          <a:p>
            <a:pPr fontAlgn="auto">
              <a:lnSpc>
                <a:spcPct val="80000"/>
              </a:lnSpc>
              <a:spcAft>
                <a:spcPts val="0"/>
              </a:spcAft>
              <a:buFontTx/>
              <a:buNone/>
              <a:defRPr/>
            </a:pPr>
            <a:r>
              <a:rPr lang="en-US" altLang="ko-KR" sz="1200" dirty="0" err="1" smtClean="0">
                <a:ea typeface="Gulim" pitchFamily="34" charset="-127"/>
              </a:rPr>
              <a:t>Fermilab</a:t>
            </a:r>
            <a:endParaRPr lang="en-US" altLang="ko-KR" sz="1200" dirty="0" smtClean="0">
              <a:ea typeface="Gulim" pitchFamily="34" charset="-127"/>
            </a:endParaRPr>
          </a:p>
          <a:p>
            <a:pPr fontAlgn="auto">
              <a:lnSpc>
                <a:spcPct val="80000"/>
              </a:lnSpc>
              <a:spcAft>
                <a:spcPts val="0"/>
              </a:spcAft>
              <a:buFontTx/>
              <a:buNone/>
              <a:defRPr/>
            </a:pPr>
            <a:r>
              <a:rPr lang="en-US" altLang="ko-KR" sz="1200" dirty="0" smtClean="0">
                <a:ea typeface="Gulim" pitchFamily="34" charset="-127"/>
              </a:rPr>
              <a:t>Hawaii</a:t>
            </a:r>
          </a:p>
          <a:p>
            <a:pPr fontAlgn="auto">
              <a:lnSpc>
                <a:spcPct val="80000"/>
              </a:lnSpc>
              <a:spcAft>
                <a:spcPts val="0"/>
              </a:spcAft>
              <a:buFontTx/>
              <a:buNone/>
              <a:defRPr/>
            </a:pPr>
            <a:r>
              <a:rPr lang="en-US" altLang="ko-KR" sz="1200" dirty="0" smtClean="0">
                <a:ea typeface="Gulim" pitchFamily="34" charset="-127"/>
              </a:rPr>
              <a:t>Houston</a:t>
            </a:r>
          </a:p>
          <a:p>
            <a:pPr fontAlgn="auto">
              <a:lnSpc>
                <a:spcPct val="80000"/>
              </a:lnSpc>
              <a:spcAft>
                <a:spcPts val="0"/>
              </a:spcAft>
              <a:buFontTx/>
              <a:buNone/>
              <a:defRPr/>
            </a:pPr>
            <a:r>
              <a:rPr lang="en-US" altLang="ko-KR" sz="1200" dirty="0" smtClean="0">
                <a:ea typeface="Gulim" pitchFamily="34" charset="-127"/>
              </a:rPr>
              <a:t>Indian Universities[BHU, Delhi U., IIT(G), </a:t>
            </a:r>
            <a:r>
              <a:rPr lang="en-US" altLang="ko-KR" sz="1200" dirty="0" err="1" smtClean="0">
                <a:ea typeface="Gulim" pitchFamily="34" charset="-127"/>
              </a:rPr>
              <a:t>Panjab</a:t>
            </a:r>
            <a:r>
              <a:rPr lang="en-US" altLang="ko-KR" sz="1200" dirty="0" smtClean="0">
                <a:ea typeface="Gulim" pitchFamily="34" charset="-127"/>
              </a:rPr>
              <a:t> U.]</a:t>
            </a:r>
          </a:p>
          <a:p>
            <a:pPr fontAlgn="auto">
              <a:lnSpc>
                <a:spcPct val="80000"/>
              </a:lnSpc>
              <a:spcAft>
                <a:spcPts val="0"/>
              </a:spcAft>
              <a:buFontTx/>
              <a:buNone/>
              <a:defRPr/>
            </a:pPr>
            <a:r>
              <a:rPr lang="en-US" altLang="ko-KR" sz="1200" dirty="0" smtClean="0">
                <a:ea typeface="Gulim" pitchFamily="34" charset="-127"/>
              </a:rPr>
              <a:t>Indiana </a:t>
            </a:r>
          </a:p>
          <a:p>
            <a:pPr fontAlgn="auto">
              <a:lnSpc>
                <a:spcPct val="80000"/>
              </a:lnSpc>
              <a:spcAft>
                <a:spcPts val="0"/>
              </a:spcAft>
              <a:buFontTx/>
              <a:buNone/>
              <a:defRPr/>
            </a:pPr>
            <a:r>
              <a:rPr lang="en-US" altLang="ko-KR" sz="1200" dirty="0" smtClean="0">
                <a:ea typeface="Gulim" pitchFamily="34" charset="-127"/>
              </a:rPr>
              <a:t>Iowa State</a:t>
            </a:r>
          </a:p>
          <a:p>
            <a:pPr fontAlgn="auto">
              <a:lnSpc>
                <a:spcPct val="80000"/>
              </a:lnSpc>
              <a:spcAft>
                <a:spcPts val="0"/>
              </a:spcAft>
              <a:buFontTx/>
              <a:buNone/>
              <a:defRPr/>
            </a:pPr>
            <a:r>
              <a:rPr lang="en-US" altLang="ko-KR" sz="1200" dirty="0" smtClean="0">
                <a:ea typeface="Gulim" pitchFamily="34" charset="-127"/>
              </a:rPr>
              <a:t>IPMU-Tokyo</a:t>
            </a:r>
          </a:p>
          <a:p>
            <a:pPr fontAlgn="auto">
              <a:lnSpc>
                <a:spcPct val="80000"/>
              </a:lnSpc>
              <a:spcAft>
                <a:spcPts val="0"/>
              </a:spcAft>
              <a:buFontTx/>
              <a:buNone/>
              <a:defRPr/>
            </a:pPr>
            <a:r>
              <a:rPr lang="en-US" altLang="ko-KR" sz="1200" dirty="0" smtClean="0">
                <a:ea typeface="Gulim" pitchFamily="34" charset="-127"/>
              </a:rPr>
              <a:t>California at Irvine</a:t>
            </a:r>
          </a:p>
          <a:p>
            <a:pPr fontAlgn="auto">
              <a:lnSpc>
                <a:spcPct val="80000"/>
              </a:lnSpc>
              <a:spcAft>
                <a:spcPts val="0"/>
              </a:spcAft>
              <a:buFontTx/>
              <a:buNone/>
              <a:defRPr/>
            </a:pPr>
            <a:r>
              <a:rPr lang="pt-BR" altLang="ko-KR" sz="1200" dirty="0" smtClean="0">
                <a:ea typeface="Gulim" pitchFamily="34" charset="-127"/>
              </a:rPr>
              <a:t>Kansas State</a:t>
            </a:r>
          </a:p>
          <a:p>
            <a:pPr fontAlgn="auto">
              <a:lnSpc>
                <a:spcPct val="80000"/>
              </a:lnSpc>
              <a:spcAft>
                <a:spcPts val="0"/>
              </a:spcAft>
              <a:buFontTx/>
              <a:buNone/>
              <a:defRPr/>
            </a:pPr>
            <a:r>
              <a:rPr lang="pt-BR" altLang="ko-KR" sz="1200" dirty="0" smtClean="0">
                <a:ea typeface="Gulim" pitchFamily="34" charset="-127"/>
              </a:rPr>
              <a:t>Lawrence Berkeley National Lab</a:t>
            </a:r>
          </a:p>
          <a:p>
            <a:pPr fontAlgn="auto">
              <a:lnSpc>
                <a:spcPct val="80000"/>
              </a:lnSpc>
              <a:spcAft>
                <a:spcPts val="0"/>
              </a:spcAft>
              <a:buFontTx/>
              <a:buNone/>
              <a:defRPr/>
            </a:pPr>
            <a:r>
              <a:rPr lang="pt-BR" altLang="ko-KR" sz="1200" dirty="0" smtClean="0">
                <a:ea typeface="Gulim" pitchFamily="34" charset="-127"/>
              </a:rPr>
              <a:t>Livermore</a:t>
            </a:r>
          </a:p>
          <a:p>
            <a:pPr fontAlgn="auto">
              <a:lnSpc>
                <a:spcPct val="80000"/>
              </a:lnSpc>
              <a:spcAft>
                <a:spcPts val="0"/>
              </a:spcAft>
              <a:buFontTx/>
              <a:buNone/>
              <a:defRPr/>
            </a:pPr>
            <a:r>
              <a:rPr lang="pt-BR" altLang="ko-KR" sz="1200" dirty="0" smtClean="0">
                <a:ea typeface="Gulim" pitchFamily="34" charset="-127"/>
              </a:rPr>
              <a:t>London UCL</a:t>
            </a:r>
          </a:p>
          <a:p>
            <a:pPr fontAlgn="auto">
              <a:lnSpc>
                <a:spcPct val="80000"/>
              </a:lnSpc>
              <a:spcAft>
                <a:spcPts val="0"/>
              </a:spcAft>
              <a:buFontTx/>
              <a:buNone/>
              <a:defRPr/>
            </a:pPr>
            <a:endParaRPr lang="pt-BR" altLang="ko-KR" sz="1200" dirty="0" smtClean="0">
              <a:ea typeface="Gulim" pitchFamily="34" charset="-127"/>
            </a:endParaRPr>
          </a:p>
          <a:p>
            <a:pPr fontAlgn="auto">
              <a:lnSpc>
                <a:spcPct val="80000"/>
              </a:lnSpc>
              <a:spcAft>
                <a:spcPts val="0"/>
              </a:spcAft>
              <a:buFontTx/>
              <a:buNone/>
              <a:defRPr/>
            </a:pPr>
            <a:endParaRPr lang="pt-BR" altLang="ko-KR" sz="1200" dirty="0" smtClean="0">
              <a:ea typeface="Gulim" pitchFamily="34" charset="-127"/>
            </a:endParaRPr>
          </a:p>
        </p:txBody>
      </p:sp>
      <p:sp>
        <p:nvSpPr>
          <p:cNvPr id="7" name="Rectangle 4"/>
          <p:cNvSpPr>
            <a:spLocks noGrp="1" noChangeArrowheads="1"/>
          </p:cNvSpPr>
          <p:nvPr>
            <p:ph sz="half" idx="2"/>
          </p:nvPr>
        </p:nvSpPr>
        <p:spPr/>
        <p:txBody>
          <a:bodyPr rtlCol="0">
            <a:normAutofit fontScale="92500" lnSpcReduction="10000"/>
          </a:bodyPr>
          <a:lstStyle/>
          <a:p>
            <a:pPr fontAlgn="auto">
              <a:lnSpc>
                <a:spcPct val="80000"/>
              </a:lnSpc>
              <a:spcAft>
                <a:spcPts val="0"/>
              </a:spcAft>
              <a:buFontTx/>
              <a:buNone/>
              <a:defRPr/>
            </a:pPr>
            <a:r>
              <a:rPr lang="pt-BR" altLang="ko-KR" sz="1200" dirty="0" smtClean="0">
                <a:ea typeface="Gulim" pitchFamily="34" charset="-127"/>
              </a:rPr>
              <a:t>Los Alamos</a:t>
            </a:r>
          </a:p>
          <a:p>
            <a:pPr fontAlgn="auto">
              <a:lnSpc>
                <a:spcPct val="80000"/>
              </a:lnSpc>
              <a:spcAft>
                <a:spcPts val="0"/>
              </a:spcAft>
              <a:buFontTx/>
              <a:buNone/>
              <a:defRPr/>
            </a:pPr>
            <a:r>
              <a:rPr lang="pt-BR" altLang="ko-KR" sz="1200" dirty="0" smtClean="0">
                <a:ea typeface="Gulim" pitchFamily="34" charset="-127"/>
              </a:rPr>
              <a:t>Louisiana State</a:t>
            </a:r>
            <a:endParaRPr lang="en-US" altLang="ko-KR" sz="1200" dirty="0" smtClean="0">
              <a:ea typeface="Gulim" pitchFamily="34" charset="-127"/>
            </a:endParaRPr>
          </a:p>
          <a:p>
            <a:pPr fontAlgn="auto">
              <a:lnSpc>
                <a:spcPct val="80000"/>
              </a:lnSpc>
              <a:spcAft>
                <a:spcPts val="0"/>
              </a:spcAft>
              <a:buFontTx/>
              <a:buNone/>
              <a:defRPr/>
            </a:pPr>
            <a:r>
              <a:rPr lang="en-US" altLang="ko-KR" sz="1200" dirty="0" smtClean="0">
                <a:ea typeface="Gulim" pitchFamily="34" charset="-127"/>
              </a:rPr>
              <a:t>Maryland</a:t>
            </a:r>
          </a:p>
          <a:p>
            <a:pPr fontAlgn="auto">
              <a:lnSpc>
                <a:spcPct val="80000"/>
              </a:lnSpc>
              <a:spcAft>
                <a:spcPts val="0"/>
              </a:spcAft>
              <a:buFontTx/>
              <a:buNone/>
              <a:defRPr/>
            </a:pPr>
            <a:r>
              <a:rPr lang="en-US" altLang="ko-KR" sz="1200" dirty="0" smtClean="0">
                <a:ea typeface="Gulim" pitchFamily="34" charset="-127"/>
              </a:rPr>
              <a:t>Michigan State</a:t>
            </a:r>
          </a:p>
          <a:p>
            <a:pPr fontAlgn="auto">
              <a:lnSpc>
                <a:spcPct val="80000"/>
              </a:lnSpc>
              <a:spcAft>
                <a:spcPts val="0"/>
              </a:spcAft>
              <a:buFontTx/>
              <a:buNone/>
              <a:defRPr/>
            </a:pPr>
            <a:r>
              <a:rPr lang="en-US" altLang="ko-KR" sz="1200" dirty="0" smtClean="0">
                <a:ea typeface="Gulim" pitchFamily="34" charset="-127"/>
              </a:rPr>
              <a:t>Minnesota</a:t>
            </a:r>
          </a:p>
          <a:p>
            <a:pPr fontAlgn="auto">
              <a:lnSpc>
                <a:spcPct val="80000"/>
              </a:lnSpc>
              <a:spcAft>
                <a:spcPts val="0"/>
              </a:spcAft>
              <a:buFontTx/>
              <a:buNone/>
              <a:defRPr/>
            </a:pPr>
            <a:r>
              <a:rPr lang="en-US" altLang="ko-KR" sz="1200" dirty="0" smtClean="0">
                <a:ea typeface="Gulim" pitchFamily="34" charset="-127"/>
              </a:rPr>
              <a:t>MIT</a:t>
            </a:r>
          </a:p>
          <a:p>
            <a:pPr fontAlgn="auto">
              <a:lnSpc>
                <a:spcPct val="80000"/>
              </a:lnSpc>
              <a:spcAft>
                <a:spcPts val="0"/>
              </a:spcAft>
              <a:buFontTx/>
              <a:buNone/>
              <a:defRPr/>
            </a:pPr>
            <a:r>
              <a:rPr lang="en-US" altLang="ko-KR" sz="1200" dirty="0" smtClean="0">
                <a:ea typeface="Gulim" pitchFamily="34" charset="-127"/>
              </a:rPr>
              <a:t>NGA</a:t>
            </a:r>
          </a:p>
          <a:p>
            <a:pPr fontAlgn="auto">
              <a:lnSpc>
                <a:spcPct val="80000"/>
              </a:lnSpc>
              <a:spcAft>
                <a:spcPts val="0"/>
              </a:spcAft>
              <a:buFontTx/>
              <a:buNone/>
              <a:defRPr/>
            </a:pPr>
            <a:r>
              <a:rPr lang="en-US" altLang="ko-KR" sz="1200" dirty="0" smtClean="0">
                <a:ea typeface="Gulim" pitchFamily="34" charset="-127"/>
              </a:rPr>
              <a:t>Notre Dame</a:t>
            </a:r>
          </a:p>
          <a:p>
            <a:pPr fontAlgn="auto">
              <a:lnSpc>
                <a:spcPct val="80000"/>
              </a:lnSpc>
              <a:spcAft>
                <a:spcPts val="0"/>
              </a:spcAft>
              <a:buFontTx/>
              <a:buNone/>
              <a:defRPr/>
            </a:pPr>
            <a:r>
              <a:rPr lang="en-US" altLang="ko-KR" sz="1200" dirty="0" smtClean="0">
                <a:ea typeface="Gulim" pitchFamily="34" charset="-127"/>
              </a:rPr>
              <a:t>Oxford</a:t>
            </a:r>
            <a:endParaRPr lang="it-IT" altLang="ko-KR" sz="1200" dirty="0" smtClean="0">
              <a:ea typeface="Gulim" pitchFamily="34" charset="-127"/>
            </a:endParaRPr>
          </a:p>
          <a:p>
            <a:pPr fontAlgn="auto">
              <a:lnSpc>
                <a:spcPct val="80000"/>
              </a:lnSpc>
              <a:spcAft>
                <a:spcPts val="0"/>
              </a:spcAft>
              <a:buFontTx/>
              <a:buNone/>
              <a:defRPr/>
            </a:pPr>
            <a:r>
              <a:rPr lang="it-IT" altLang="ko-KR" sz="1200" dirty="0" smtClean="0">
                <a:ea typeface="Gulim" pitchFamily="34" charset="-127"/>
              </a:rPr>
              <a:t>Pennsylvania</a:t>
            </a:r>
          </a:p>
          <a:p>
            <a:pPr fontAlgn="auto">
              <a:lnSpc>
                <a:spcPct val="80000"/>
              </a:lnSpc>
              <a:spcAft>
                <a:spcPts val="0"/>
              </a:spcAft>
              <a:buFontTx/>
              <a:buNone/>
              <a:defRPr/>
            </a:pPr>
            <a:r>
              <a:rPr lang="it-IT" altLang="ko-KR" sz="1200" dirty="0" smtClean="0">
                <a:ea typeface="Gulim" pitchFamily="34" charset="-127"/>
              </a:rPr>
              <a:t>Pittsburgh</a:t>
            </a:r>
          </a:p>
          <a:p>
            <a:pPr fontAlgn="auto">
              <a:lnSpc>
                <a:spcPct val="80000"/>
              </a:lnSpc>
              <a:spcAft>
                <a:spcPts val="0"/>
              </a:spcAft>
              <a:buFontTx/>
              <a:buNone/>
              <a:defRPr/>
            </a:pPr>
            <a:r>
              <a:rPr lang="it-IT" altLang="ko-KR" sz="1200" dirty="0" smtClean="0">
                <a:ea typeface="Gulim" pitchFamily="34" charset="-127"/>
              </a:rPr>
              <a:t>Princeton</a:t>
            </a:r>
          </a:p>
          <a:p>
            <a:pPr fontAlgn="auto">
              <a:lnSpc>
                <a:spcPct val="80000"/>
              </a:lnSpc>
              <a:spcAft>
                <a:spcPts val="0"/>
              </a:spcAft>
              <a:buFontTx/>
              <a:buNone/>
              <a:defRPr/>
            </a:pPr>
            <a:r>
              <a:rPr lang="it-IT" altLang="ko-KR" sz="1200" dirty="0" smtClean="0">
                <a:ea typeface="Gulim" pitchFamily="34" charset="-127"/>
              </a:rPr>
              <a:t>Rensselaer</a:t>
            </a:r>
          </a:p>
          <a:p>
            <a:pPr fontAlgn="auto">
              <a:lnSpc>
                <a:spcPct val="80000"/>
              </a:lnSpc>
              <a:spcAft>
                <a:spcPts val="0"/>
              </a:spcAft>
              <a:buFontTx/>
              <a:buNone/>
              <a:defRPr/>
            </a:pPr>
            <a:r>
              <a:rPr lang="it-IT" altLang="ko-KR" sz="1200" dirty="0" smtClean="0">
                <a:ea typeface="Gulim" pitchFamily="34" charset="-127"/>
              </a:rPr>
              <a:t>Rochester</a:t>
            </a:r>
          </a:p>
          <a:p>
            <a:pPr fontAlgn="auto">
              <a:lnSpc>
                <a:spcPct val="80000"/>
              </a:lnSpc>
              <a:spcAft>
                <a:spcPts val="0"/>
              </a:spcAft>
              <a:buFontTx/>
              <a:buNone/>
              <a:defRPr/>
            </a:pPr>
            <a:r>
              <a:rPr lang="it-IT" altLang="ko-KR" sz="1200" dirty="0" smtClean="0">
                <a:ea typeface="Gulim" pitchFamily="34" charset="-127"/>
              </a:rPr>
              <a:t>Sheffield</a:t>
            </a:r>
            <a:endParaRPr lang="en-US" altLang="ko-KR" sz="1200" dirty="0" smtClean="0">
              <a:ea typeface="Gulim" pitchFamily="34" charset="-127"/>
            </a:endParaRPr>
          </a:p>
          <a:p>
            <a:pPr fontAlgn="auto">
              <a:lnSpc>
                <a:spcPct val="80000"/>
              </a:lnSpc>
              <a:spcAft>
                <a:spcPts val="0"/>
              </a:spcAft>
              <a:buFontTx/>
              <a:buNone/>
              <a:defRPr/>
            </a:pPr>
            <a:r>
              <a:rPr lang="en-US" altLang="ko-KR" sz="1200" dirty="0" smtClean="0">
                <a:ea typeface="Gulim" pitchFamily="34" charset="-127"/>
              </a:rPr>
              <a:t>South Carolina</a:t>
            </a:r>
          </a:p>
          <a:p>
            <a:pPr fontAlgn="auto">
              <a:lnSpc>
                <a:spcPct val="80000"/>
              </a:lnSpc>
              <a:spcAft>
                <a:spcPts val="0"/>
              </a:spcAft>
              <a:buFontTx/>
              <a:buNone/>
              <a:defRPr/>
            </a:pPr>
            <a:r>
              <a:rPr lang="en-US" altLang="ko-KR" sz="1200" dirty="0" smtClean="0">
                <a:ea typeface="Gulim" pitchFamily="34" charset="-127"/>
              </a:rPr>
              <a:t>South Dakota</a:t>
            </a:r>
          </a:p>
          <a:p>
            <a:pPr fontAlgn="auto">
              <a:lnSpc>
                <a:spcPct val="80000"/>
              </a:lnSpc>
              <a:spcAft>
                <a:spcPts val="0"/>
              </a:spcAft>
              <a:buFontTx/>
              <a:buNone/>
              <a:defRPr/>
            </a:pPr>
            <a:r>
              <a:rPr lang="en-US" altLang="ko-KR" sz="1200" dirty="0" smtClean="0">
                <a:ea typeface="Gulim" pitchFamily="34" charset="-127"/>
              </a:rPr>
              <a:t>South Dakota State</a:t>
            </a:r>
          </a:p>
          <a:p>
            <a:pPr fontAlgn="auto">
              <a:lnSpc>
                <a:spcPct val="80000"/>
              </a:lnSpc>
              <a:spcAft>
                <a:spcPts val="0"/>
              </a:spcAft>
              <a:buFontTx/>
              <a:buNone/>
              <a:defRPr/>
            </a:pPr>
            <a:r>
              <a:rPr lang="en-US" altLang="ko-KR" sz="1200" dirty="0" smtClean="0">
                <a:ea typeface="Gulim" pitchFamily="34" charset="-127"/>
              </a:rPr>
              <a:t>SDSMT</a:t>
            </a:r>
          </a:p>
          <a:p>
            <a:pPr fontAlgn="auto">
              <a:lnSpc>
                <a:spcPct val="80000"/>
              </a:lnSpc>
              <a:spcAft>
                <a:spcPts val="0"/>
              </a:spcAft>
              <a:buFontTx/>
              <a:buNone/>
              <a:defRPr/>
            </a:pPr>
            <a:r>
              <a:rPr lang="en-US" altLang="ko-KR" sz="1200" dirty="0" smtClean="0">
                <a:ea typeface="Gulim" pitchFamily="34" charset="-127"/>
              </a:rPr>
              <a:t>Southern Methodist</a:t>
            </a:r>
          </a:p>
          <a:p>
            <a:pPr fontAlgn="auto">
              <a:lnSpc>
                <a:spcPct val="80000"/>
              </a:lnSpc>
              <a:spcAft>
                <a:spcPts val="0"/>
              </a:spcAft>
              <a:buFontTx/>
              <a:buNone/>
              <a:defRPr/>
            </a:pPr>
            <a:r>
              <a:rPr lang="en-US" altLang="ko-KR" sz="1200" dirty="0" smtClean="0">
                <a:ea typeface="Gulim" pitchFamily="34" charset="-127"/>
              </a:rPr>
              <a:t>Syracuse</a:t>
            </a:r>
          </a:p>
          <a:p>
            <a:pPr fontAlgn="auto">
              <a:lnSpc>
                <a:spcPct val="80000"/>
              </a:lnSpc>
              <a:spcAft>
                <a:spcPts val="0"/>
              </a:spcAft>
              <a:buFontTx/>
              <a:buNone/>
              <a:defRPr/>
            </a:pPr>
            <a:r>
              <a:rPr lang="en-US" altLang="ko-KR" sz="1200" dirty="0" smtClean="0">
                <a:ea typeface="Gulim" pitchFamily="34" charset="-127"/>
              </a:rPr>
              <a:t>Tennessee</a:t>
            </a:r>
          </a:p>
          <a:p>
            <a:pPr fontAlgn="auto">
              <a:lnSpc>
                <a:spcPct val="80000"/>
              </a:lnSpc>
              <a:spcAft>
                <a:spcPts val="0"/>
              </a:spcAft>
              <a:buFontTx/>
              <a:buNone/>
              <a:defRPr/>
            </a:pPr>
            <a:r>
              <a:rPr lang="en-US" altLang="ko-KR" sz="1200" dirty="0" smtClean="0">
                <a:ea typeface="Gulim" pitchFamily="34" charset="-127"/>
              </a:rPr>
              <a:t>Texas</a:t>
            </a:r>
            <a:endParaRPr lang="de-DE" altLang="ko-KR" sz="1200" dirty="0" smtClean="0">
              <a:ea typeface="Gulim" pitchFamily="34" charset="-127"/>
            </a:endParaRPr>
          </a:p>
          <a:p>
            <a:pPr fontAlgn="auto">
              <a:lnSpc>
                <a:spcPct val="80000"/>
              </a:lnSpc>
              <a:spcAft>
                <a:spcPts val="0"/>
              </a:spcAft>
              <a:buFontTx/>
              <a:buNone/>
              <a:defRPr/>
            </a:pPr>
            <a:r>
              <a:rPr lang="de-DE" altLang="ko-KR" sz="1200" dirty="0" smtClean="0">
                <a:ea typeface="Gulim" pitchFamily="34" charset="-127"/>
              </a:rPr>
              <a:t>Tufts</a:t>
            </a:r>
          </a:p>
          <a:p>
            <a:pPr fontAlgn="auto">
              <a:lnSpc>
                <a:spcPct val="80000"/>
              </a:lnSpc>
              <a:spcAft>
                <a:spcPts val="0"/>
              </a:spcAft>
              <a:buFontTx/>
              <a:buNone/>
              <a:defRPr/>
            </a:pPr>
            <a:r>
              <a:rPr lang="de-DE" altLang="ko-KR" sz="1200" dirty="0" smtClean="0">
                <a:ea typeface="Gulim" pitchFamily="34" charset="-127"/>
              </a:rPr>
              <a:t>UCLA</a:t>
            </a:r>
          </a:p>
          <a:p>
            <a:pPr fontAlgn="auto">
              <a:lnSpc>
                <a:spcPct val="80000"/>
              </a:lnSpc>
              <a:spcAft>
                <a:spcPts val="0"/>
              </a:spcAft>
              <a:buFontTx/>
              <a:buNone/>
              <a:defRPr/>
            </a:pPr>
            <a:r>
              <a:rPr lang="de-DE" altLang="ko-KR" sz="1200" dirty="0" smtClean="0">
                <a:ea typeface="Gulim" pitchFamily="34" charset="-127"/>
              </a:rPr>
              <a:t>Virginia Tech</a:t>
            </a:r>
          </a:p>
          <a:p>
            <a:pPr fontAlgn="auto">
              <a:lnSpc>
                <a:spcPct val="80000"/>
              </a:lnSpc>
              <a:spcAft>
                <a:spcPts val="0"/>
              </a:spcAft>
              <a:buFontTx/>
              <a:buNone/>
              <a:defRPr/>
            </a:pPr>
            <a:r>
              <a:rPr lang="de-DE" altLang="ko-KR" sz="1200" dirty="0" smtClean="0">
                <a:ea typeface="Gulim" pitchFamily="34" charset="-127"/>
              </a:rPr>
              <a:t>Washington</a:t>
            </a:r>
          </a:p>
          <a:p>
            <a:pPr fontAlgn="auto">
              <a:lnSpc>
                <a:spcPct val="80000"/>
              </a:lnSpc>
              <a:spcAft>
                <a:spcPts val="0"/>
              </a:spcAft>
              <a:buFontTx/>
              <a:buNone/>
              <a:defRPr/>
            </a:pPr>
            <a:r>
              <a:rPr lang="de-DE" altLang="ko-KR" sz="1200" dirty="0" smtClean="0">
                <a:ea typeface="Gulim" pitchFamily="34" charset="-127"/>
              </a:rPr>
              <a:t>Wisconsin</a:t>
            </a:r>
          </a:p>
          <a:p>
            <a:pPr fontAlgn="auto">
              <a:lnSpc>
                <a:spcPct val="80000"/>
              </a:lnSpc>
              <a:spcAft>
                <a:spcPts val="0"/>
              </a:spcAft>
              <a:buFontTx/>
              <a:buNone/>
              <a:defRPr/>
            </a:pPr>
            <a:r>
              <a:rPr lang="de-DE" altLang="ko-KR" sz="1200" dirty="0" smtClean="0">
                <a:ea typeface="Gulim" pitchFamily="34" charset="-127"/>
              </a:rPr>
              <a:t>Yale</a:t>
            </a:r>
            <a:endParaRPr lang="en-US" sz="1200" dirty="0" smtClean="0">
              <a:ea typeface="ＭＳ Ｐゴシック" pitchFamily="34" charset="-128"/>
            </a:endParaRPr>
          </a:p>
          <a:p>
            <a:pPr fontAlgn="auto">
              <a:lnSpc>
                <a:spcPct val="80000"/>
              </a:lnSpc>
              <a:spcAft>
                <a:spcPts val="0"/>
              </a:spcAft>
              <a:buFont typeface="Arial" pitchFamily="34" charset="0"/>
              <a:buChar char="•"/>
              <a:defRPr/>
            </a:pPr>
            <a:endParaRPr lang="en-US" sz="1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Phased Program</a:t>
            </a:r>
            <a:endParaRPr lang="en-US" dirty="0"/>
          </a:p>
        </p:txBody>
      </p:sp>
      <p:sp>
        <p:nvSpPr>
          <p:cNvPr id="3" name="Content Placeholder 2"/>
          <p:cNvSpPr>
            <a:spLocks noGrp="1"/>
          </p:cNvSpPr>
          <p:nvPr>
            <p:ph idx="1"/>
          </p:nvPr>
        </p:nvSpPr>
        <p:spPr>
          <a:xfrm>
            <a:off x="319088" y="1524000"/>
            <a:ext cx="8504237" cy="4876800"/>
          </a:xfrm>
        </p:spPr>
        <p:txBody>
          <a:bodyPr rtlCol="0">
            <a:noAutofit/>
          </a:bodyPr>
          <a:lstStyle/>
          <a:p>
            <a:pPr marL="0" indent="0" fontAlgn="auto">
              <a:spcBef>
                <a:spcPts val="1200"/>
              </a:spcBef>
              <a:spcAft>
                <a:spcPts val="0"/>
              </a:spcAft>
              <a:buFont typeface="Arial" pitchFamily="34" charset="0"/>
              <a:buNone/>
              <a:defRPr/>
            </a:pPr>
            <a:r>
              <a:rPr lang="en-US" sz="2000" dirty="0" smtClean="0"/>
              <a:t>The preferred configuration would be the first step in a phased program.  </a:t>
            </a:r>
          </a:p>
          <a:p>
            <a:pPr marL="0" indent="0" fontAlgn="auto">
              <a:spcBef>
                <a:spcPts val="600"/>
              </a:spcBef>
              <a:spcAft>
                <a:spcPts val="0"/>
              </a:spcAft>
              <a:buFont typeface="Arial" pitchFamily="34" charset="0"/>
              <a:buNone/>
              <a:defRPr/>
            </a:pPr>
            <a:r>
              <a:rPr lang="en-US" sz="2000" dirty="0" smtClean="0"/>
              <a:t>In the 1</a:t>
            </a:r>
            <a:r>
              <a:rPr lang="en-US" sz="2000" baseline="30000" dirty="0" smtClean="0"/>
              <a:t>st</a:t>
            </a:r>
            <a:r>
              <a:rPr lang="en-US" sz="2000" dirty="0" smtClean="0"/>
              <a:t> phase, LBNE </a:t>
            </a:r>
            <a:r>
              <a:rPr lang="en-US" sz="2000" dirty="0"/>
              <a:t>would determine the </a:t>
            </a:r>
            <a:r>
              <a:rPr lang="en-US" sz="2000" dirty="0" smtClean="0"/>
              <a:t>sign(</a:t>
            </a:r>
            <a:r>
              <a:rPr lang="en-US" sz="2000" dirty="0" smtClean="0">
                <a:latin typeface="Symbol" pitchFamily="18" charset="2"/>
              </a:rPr>
              <a:t>D</a:t>
            </a:r>
            <a:r>
              <a:rPr lang="en-US" sz="2000" dirty="0" smtClean="0"/>
              <a:t>m</a:t>
            </a:r>
            <a:r>
              <a:rPr lang="en-US" sz="2000" baseline="30000" dirty="0" smtClean="0"/>
              <a:t>2</a:t>
            </a:r>
            <a:r>
              <a:rPr lang="en-US" sz="2000" baseline="-25000" dirty="0" smtClean="0"/>
              <a:t>32</a:t>
            </a:r>
            <a:r>
              <a:rPr lang="en-US" sz="2000" dirty="0" smtClean="0"/>
              <a:t>) and measure </a:t>
            </a:r>
            <a:r>
              <a:rPr lang="en-US" sz="2000" dirty="0" err="1" smtClean="0">
                <a:latin typeface="Symbol" pitchFamily="18" charset="2"/>
              </a:rPr>
              <a:t>d</a:t>
            </a:r>
            <a:r>
              <a:rPr lang="en-US" sz="2000" baseline="-25000" dirty="0" err="1" smtClean="0"/>
              <a:t>CP</a:t>
            </a:r>
            <a:r>
              <a:rPr lang="en-US" sz="2000" dirty="0"/>
              <a:t>, as well as measuring other oscillation parameters: </a:t>
            </a:r>
            <a:r>
              <a:rPr lang="en-US" sz="2000" i="1" dirty="0">
                <a:latin typeface="Symbol" pitchFamily="18" charset="2"/>
              </a:rPr>
              <a:t>q</a:t>
            </a:r>
            <a:r>
              <a:rPr lang="en-US" sz="2000" baseline="-25000" dirty="0"/>
              <a:t>13</a:t>
            </a:r>
            <a:r>
              <a:rPr lang="en-US" sz="2000" dirty="0"/>
              <a:t>, </a:t>
            </a:r>
            <a:r>
              <a:rPr lang="en-US" sz="2000" i="1" dirty="0">
                <a:latin typeface="Symbol" pitchFamily="18" charset="2"/>
              </a:rPr>
              <a:t>q</a:t>
            </a:r>
            <a:r>
              <a:rPr lang="en-US" sz="2000" baseline="-25000" dirty="0"/>
              <a:t>23</a:t>
            </a:r>
            <a:r>
              <a:rPr lang="en-US" sz="2000" dirty="0"/>
              <a:t>, and |</a:t>
            </a:r>
            <a:r>
              <a:rPr lang="en-US" sz="2000" dirty="0">
                <a:latin typeface="Symbol" pitchFamily="18" charset="2"/>
              </a:rPr>
              <a:t>D</a:t>
            </a:r>
            <a:r>
              <a:rPr lang="en-US" sz="2000" dirty="0"/>
              <a:t>m</a:t>
            </a:r>
            <a:r>
              <a:rPr lang="en-US" sz="2000" baseline="30000" dirty="0"/>
              <a:t>2</a:t>
            </a:r>
            <a:r>
              <a:rPr lang="en-US" sz="2000" baseline="-25000" dirty="0"/>
              <a:t>32</a:t>
            </a:r>
            <a:r>
              <a:rPr lang="en-US" sz="2000" dirty="0"/>
              <a:t>|.  Subsequent phases </a:t>
            </a:r>
            <a:r>
              <a:rPr lang="en-US" sz="2000" dirty="0" smtClean="0"/>
              <a:t>would </a:t>
            </a:r>
            <a:r>
              <a:rPr lang="en-US" sz="2000" dirty="0"/>
              <a:t>include:</a:t>
            </a:r>
          </a:p>
          <a:p>
            <a:pPr fontAlgn="auto">
              <a:spcBef>
                <a:spcPts val="600"/>
              </a:spcBef>
              <a:spcAft>
                <a:spcPts val="0"/>
              </a:spcAft>
              <a:buFont typeface="Arial" pitchFamily="34" charset="0"/>
              <a:buChar char="•"/>
              <a:tabLst>
                <a:tab pos="511175" algn="l"/>
              </a:tabLst>
              <a:defRPr/>
            </a:pPr>
            <a:r>
              <a:rPr lang="en-US" sz="2000" dirty="0" smtClean="0"/>
              <a:t>Build </a:t>
            </a:r>
            <a:r>
              <a:rPr lang="en-US" sz="2000" dirty="0"/>
              <a:t>a highly capable near neutrino detector, </a:t>
            </a:r>
            <a:r>
              <a:rPr lang="en-US" sz="2000" dirty="0" smtClean="0"/>
              <a:t/>
            </a:r>
            <a:br>
              <a:rPr lang="en-US" sz="2000" dirty="0" smtClean="0"/>
            </a:br>
            <a:r>
              <a:rPr lang="en-US" sz="1700" dirty="0" smtClean="0"/>
              <a:t>-	</a:t>
            </a:r>
            <a:r>
              <a:rPr lang="en-US" sz="1800" dirty="0" smtClean="0"/>
              <a:t>reduce </a:t>
            </a:r>
            <a:r>
              <a:rPr lang="en-US" sz="1800" dirty="0"/>
              <a:t>systematic errors on the oscillation measurements </a:t>
            </a:r>
            <a:r>
              <a:rPr lang="en-US" sz="1800" dirty="0" smtClean="0"/>
              <a:t/>
            </a:r>
            <a:br>
              <a:rPr lang="en-US" sz="1800" dirty="0" smtClean="0"/>
            </a:br>
            <a:r>
              <a:rPr lang="en-US" sz="1800" dirty="0" smtClean="0"/>
              <a:t>-	enable </a:t>
            </a:r>
            <a:r>
              <a:rPr lang="en-US" sz="1800" dirty="0"/>
              <a:t>a broad program of non-oscillation neutrino physics</a:t>
            </a:r>
            <a:r>
              <a:rPr lang="en-US" sz="1800" dirty="0" smtClean="0"/>
              <a:t>.</a:t>
            </a:r>
            <a:endParaRPr lang="en-US" sz="1800" dirty="0"/>
          </a:p>
          <a:p>
            <a:pPr fontAlgn="auto">
              <a:spcBef>
                <a:spcPts val="600"/>
              </a:spcBef>
              <a:spcAft>
                <a:spcPts val="0"/>
              </a:spcAft>
              <a:buFont typeface="Arial" pitchFamily="34" charset="0"/>
              <a:buChar char="•"/>
              <a:tabLst>
                <a:tab pos="511175" algn="l"/>
              </a:tabLst>
              <a:defRPr/>
            </a:pPr>
            <a:r>
              <a:rPr lang="en-US" sz="2000" dirty="0" smtClean="0"/>
              <a:t>Increase the detector </a:t>
            </a:r>
            <a:r>
              <a:rPr lang="en-US" sz="2000" dirty="0"/>
              <a:t>mass or </a:t>
            </a:r>
            <a:r>
              <a:rPr lang="en-US" sz="2000" dirty="0" smtClean="0"/>
              <a:t>increase </a:t>
            </a:r>
            <a:r>
              <a:rPr lang="en-US" sz="2000" dirty="0"/>
              <a:t>the beam power (Project </a:t>
            </a:r>
            <a:r>
              <a:rPr lang="en-US" sz="2000" dirty="0" smtClean="0"/>
              <a:t>X)</a:t>
            </a:r>
            <a:endParaRPr lang="en-US" sz="2000" dirty="0"/>
          </a:p>
          <a:p>
            <a:pPr fontAlgn="auto">
              <a:spcBef>
                <a:spcPts val="600"/>
              </a:spcBef>
              <a:spcAft>
                <a:spcPts val="0"/>
              </a:spcAft>
              <a:buFont typeface="Arial" pitchFamily="34" charset="0"/>
              <a:buChar char="•"/>
              <a:tabLst>
                <a:tab pos="511175" algn="l"/>
              </a:tabLst>
              <a:defRPr/>
            </a:pPr>
            <a:r>
              <a:rPr lang="en-US" sz="2000" dirty="0" smtClean="0"/>
              <a:t>Add </a:t>
            </a:r>
            <a:r>
              <a:rPr lang="en-US" sz="2000" dirty="0"/>
              <a:t>a large detector at the 4850 foot (4300 mwe) level at </a:t>
            </a:r>
            <a:r>
              <a:rPr lang="en-US" sz="2000" dirty="0" smtClean="0"/>
              <a:t>Homestake</a:t>
            </a:r>
            <a:r>
              <a:rPr lang="en-US" sz="1800" dirty="0" smtClean="0"/>
              <a:t/>
            </a:r>
            <a:br>
              <a:rPr lang="en-US" sz="1800" dirty="0" smtClean="0"/>
            </a:br>
            <a:r>
              <a:rPr lang="en-US" sz="1800" dirty="0"/>
              <a:t>-	enable proton decay, supernova neutrino, and other non-beam physics </a:t>
            </a:r>
            <a:r>
              <a:rPr lang="en-US" sz="1800" dirty="0" smtClean="0"/>
              <a:t/>
            </a:r>
            <a:br>
              <a:rPr lang="en-US" sz="1800" dirty="0" smtClean="0"/>
            </a:br>
            <a:r>
              <a:rPr lang="en-US" sz="1700" dirty="0" smtClean="0"/>
              <a:t>-	</a:t>
            </a:r>
            <a:r>
              <a:rPr lang="en-US" sz="1800" dirty="0" smtClean="0"/>
              <a:t>further </a:t>
            </a:r>
            <a:r>
              <a:rPr lang="en-US" sz="1800" dirty="0"/>
              <a:t>improve the precision of the main </a:t>
            </a:r>
            <a:r>
              <a:rPr lang="en-US" sz="1800" dirty="0" smtClean="0"/>
              <a:t>oscillation measurements </a:t>
            </a:r>
            <a:r>
              <a:rPr lang="en-US" sz="1800" dirty="0"/>
              <a:t/>
            </a:r>
            <a:br>
              <a:rPr lang="en-US" sz="1800" dirty="0"/>
            </a:br>
            <a:r>
              <a:rPr lang="en-US" sz="1800" dirty="0" smtClean="0"/>
              <a:t>-	enable use of more </a:t>
            </a:r>
            <a:r>
              <a:rPr lang="en-US" sz="1800" dirty="0"/>
              <a:t>difficult </a:t>
            </a:r>
            <a:r>
              <a:rPr lang="en-US" sz="1800" dirty="0" smtClean="0"/>
              <a:t>channels for a </a:t>
            </a:r>
            <a:r>
              <a:rPr lang="en-US" sz="1800" dirty="0"/>
              <a:t>fully comprehensive </a:t>
            </a:r>
            <a:r>
              <a:rPr lang="en-US" sz="1800" dirty="0" smtClean="0"/>
              <a:t>program of </a:t>
            </a:r>
            <a:br>
              <a:rPr lang="en-US" sz="1800" dirty="0" smtClean="0"/>
            </a:br>
            <a:r>
              <a:rPr lang="en-US" sz="1800" dirty="0" smtClean="0"/>
              <a:t>	oscillation measurements</a:t>
            </a:r>
          </a:p>
          <a:p>
            <a:pPr marL="0" indent="0" fontAlgn="auto">
              <a:spcBef>
                <a:spcPts val="1200"/>
              </a:spcBef>
              <a:spcAft>
                <a:spcPts val="0"/>
              </a:spcAft>
              <a:buFont typeface="Arial" pitchFamily="34" charset="0"/>
              <a:buNone/>
              <a:tabLst>
                <a:tab pos="511175" algn="l"/>
              </a:tabLst>
              <a:defRPr/>
            </a:pPr>
            <a:r>
              <a:rPr lang="en-US" sz="2000" i="1" dirty="0" smtClean="0">
                <a:solidFill>
                  <a:srgbClr val="3333FF"/>
                </a:solidFill>
              </a:rPr>
              <a:t>The actual order and scope of the next phases would, of course, depend on physics, resources, and the interests of current and new collaborators.</a:t>
            </a:r>
            <a:endParaRPr lang="en-US" sz="2000" i="1" dirty="0">
              <a:solidFill>
                <a:srgbClr val="3333FF"/>
              </a:solidFill>
            </a:endParaRPr>
          </a:p>
        </p:txBody>
      </p:sp>
      <p:sp>
        <p:nvSpPr>
          <p:cNvPr id="4" name="Footer Placeholder 3"/>
          <p:cNvSpPr>
            <a:spLocks noGrp="1"/>
          </p:cNvSpPr>
          <p:nvPr>
            <p:ph type="ftr" sz="quarter" idx="11"/>
          </p:nvPr>
        </p:nvSpPr>
        <p:spPr/>
        <p:txBody>
          <a:bodyPr/>
          <a:lstStyle/>
          <a:p>
            <a:pPr>
              <a:defRPr/>
            </a:pPr>
            <a:endParaRPr lang="en-US" sz="1200"/>
          </a:p>
        </p:txBody>
      </p:sp>
      <p:sp>
        <p:nvSpPr>
          <p:cNvPr id="5" name="Slide Number Placeholder 4"/>
          <p:cNvSpPr>
            <a:spLocks noGrp="1"/>
          </p:cNvSpPr>
          <p:nvPr>
            <p:ph type="sldNum" sz="quarter" idx="12"/>
          </p:nvPr>
        </p:nvSpPr>
        <p:spPr/>
        <p:txBody>
          <a:bodyPr/>
          <a:lstStyle/>
          <a:p>
            <a:pPr>
              <a:defRPr/>
            </a:pPr>
            <a:fld id="{BA4AC65A-2D91-4BE5-BC23-D6BD06EEC37C}" type="slidenum">
              <a:rPr lang="en-US"/>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Next Steps</a:t>
            </a:r>
            <a:endParaRPr lang="en-US" dirty="0"/>
          </a:p>
        </p:txBody>
      </p:sp>
      <p:sp>
        <p:nvSpPr>
          <p:cNvPr id="3" name="Content Placeholder 2"/>
          <p:cNvSpPr>
            <a:spLocks noGrp="1"/>
          </p:cNvSpPr>
          <p:nvPr>
            <p:ph idx="1"/>
          </p:nvPr>
        </p:nvSpPr>
        <p:spPr>
          <a:xfrm>
            <a:off x="457200" y="1676400"/>
            <a:ext cx="8367713" cy="4724400"/>
          </a:xfrm>
        </p:spPr>
        <p:txBody>
          <a:bodyPr rtlCol="0">
            <a:normAutofit fontScale="85000" lnSpcReduction="20000"/>
          </a:bodyPr>
          <a:lstStyle/>
          <a:p>
            <a:pPr fontAlgn="auto">
              <a:spcAft>
                <a:spcPts val="0"/>
              </a:spcAft>
              <a:buFont typeface="Arial" pitchFamily="34" charset="0"/>
              <a:buChar char="•"/>
              <a:defRPr/>
            </a:pPr>
            <a:r>
              <a:rPr lang="en-US" dirty="0" smtClean="0"/>
              <a:t>The next step in the DOE project approval process is “CD-1,” which approves the conceptual design and overall cost scale and schedule of the Project.</a:t>
            </a:r>
          </a:p>
          <a:p>
            <a:pPr fontAlgn="auto">
              <a:spcAft>
                <a:spcPts val="0"/>
              </a:spcAft>
              <a:buFont typeface="Arial" pitchFamily="34" charset="0"/>
              <a:buChar char="•"/>
              <a:defRPr/>
            </a:pPr>
            <a:r>
              <a:rPr lang="en-US" dirty="0" smtClean="0"/>
              <a:t>We have been encouraged by DOE to achieve this milestone by the end of December 2012.</a:t>
            </a:r>
          </a:p>
          <a:p>
            <a:pPr fontAlgn="auto">
              <a:spcAft>
                <a:spcPts val="0"/>
              </a:spcAft>
              <a:buFont typeface="Arial" pitchFamily="34" charset="0"/>
              <a:buChar char="•"/>
              <a:defRPr/>
            </a:pPr>
            <a:r>
              <a:rPr lang="en-US" dirty="0" smtClean="0"/>
              <a:t>A prerequisite is to pass two major reviews:</a:t>
            </a:r>
          </a:p>
          <a:p>
            <a:pPr marL="574675" fontAlgn="auto">
              <a:spcBef>
                <a:spcPts val="1200"/>
              </a:spcBef>
              <a:spcAft>
                <a:spcPts val="0"/>
              </a:spcAft>
              <a:buFont typeface="Arial" pitchFamily="34" charset="0"/>
              <a:buChar char="•"/>
              <a:tabLst>
                <a:tab pos="854075" algn="l"/>
              </a:tabLst>
              <a:defRPr/>
            </a:pPr>
            <a:r>
              <a:rPr lang="en-US" dirty="0" smtClean="0"/>
              <a:t>Fermilab Director’s Review 25-27 September</a:t>
            </a:r>
            <a:br>
              <a:rPr lang="en-US" dirty="0" smtClean="0"/>
            </a:br>
            <a:r>
              <a:rPr lang="en-US" dirty="0" smtClean="0"/>
              <a:t>-	Validates the design</a:t>
            </a:r>
          </a:p>
          <a:p>
            <a:pPr marL="574675" fontAlgn="auto">
              <a:spcBef>
                <a:spcPts val="1200"/>
              </a:spcBef>
              <a:spcAft>
                <a:spcPts val="0"/>
              </a:spcAft>
              <a:buFont typeface="Arial" pitchFamily="34" charset="0"/>
              <a:buChar char="•"/>
              <a:tabLst>
                <a:tab pos="854075" algn="l"/>
              </a:tabLst>
              <a:defRPr/>
            </a:pPr>
            <a:r>
              <a:rPr lang="en-US" dirty="0" smtClean="0"/>
              <a:t>DOE (“Lehman”) Review 30 October – 1 November</a:t>
            </a:r>
            <a:br>
              <a:rPr lang="en-US" dirty="0" smtClean="0"/>
            </a:br>
            <a:r>
              <a:rPr lang="en-US" dirty="0" smtClean="0"/>
              <a:t>-	Validates the project plan </a:t>
            </a:r>
          </a:p>
          <a:p>
            <a:pPr fontAlgn="auto">
              <a:spcBef>
                <a:spcPts val="1200"/>
              </a:spcBef>
              <a:spcAft>
                <a:spcPts val="0"/>
              </a:spcAft>
              <a:buFont typeface="Arial" pitchFamily="34" charset="0"/>
              <a:buChar char="•"/>
              <a:tabLst>
                <a:tab pos="508000" algn="l"/>
              </a:tabLst>
              <a:defRPr/>
            </a:pPr>
            <a:r>
              <a:rPr lang="en-US" dirty="0" smtClean="0"/>
              <a:t>CD-1 will allow us to move forward to complete the design and to prepare for construction.</a:t>
            </a:r>
          </a:p>
        </p:txBody>
      </p:sp>
      <p:sp>
        <p:nvSpPr>
          <p:cNvPr id="4" name="Footer Placeholder 3"/>
          <p:cNvSpPr>
            <a:spLocks noGrp="1"/>
          </p:cNvSpPr>
          <p:nvPr>
            <p:ph type="ftr" sz="quarter" idx="11"/>
          </p:nvPr>
        </p:nvSpPr>
        <p:spPr/>
        <p:txBody>
          <a:bodyPr/>
          <a:lstStyle/>
          <a:p>
            <a:pPr>
              <a:defRPr/>
            </a:pPr>
            <a:endParaRPr lang="en-US" sz="1200"/>
          </a:p>
        </p:txBody>
      </p:sp>
      <p:sp>
        <p:nvSpPr>
          <p:cNvPr id="5" name="Slide Number Placeholder 4"/>
          <p:cNvSpPr>
            <a:spLocks noGrp="1"/>
          </p:cNvSpPr>
          <p:nvPr>
            <p:ph type="sldNum" sz="quarter" idx="12"/>
          </p:nvPr>
        </p:nvSpPr>
        <p:spPr/>
        <p:txBody>
          <a:bodyPr/>
          <a:lstStyle/>
          <a:p>
            <a:pPr>
              <a:defRPr/>
            </a:pPr>
            <a:fld id="{E94480AD-75B8-4826-830A-53143446A1D5}" type="slidenum">
              <a:rPr lang="en-US"/>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What about…</a:t>
            </a:r>
            <a:endParaRPr lang="en-US" dirty="0"/>
          </a:p>
        </p:txBody>
      </p:sp>
      <p:sp>
        <p:nvSpPr>
          <p:cNvPr id="4" name="Content Placeholder 3"/>
          <p:cNvSpPr>
            <a:spLocks noGrp="1"/>
          </p:cNvSpPr>
          <p:nvPr>
            <p:ph sz="half" idx="1"/>
          </p:nvPr>
        </p:nvSpPr>
        <p:spPr/>
        <p:txBody>
          <a:bodyPr rtlCol="0">
            <a:normAutofit lnSpcReduction="10000"/>
          </a:bodyPr>
          <a:lstStyle/>
          <a:p>
            <a:pPr fontAlgn="auto">
              <a:spcAft>
                <a:spcPts val="0"/>
              </a:spcAft>
              <a:buFont typeface="Arial" pitchFamily="34" charset="0"/>
              <a:buChar char="•"/>
              <a:defRPr/>
            </a:pPr>
            <a:r>
              <a:rPr lang="en-US" dirty="0" smtClean="0"/>
              <a:t>The technology?</a:t>
            </a:r>
          </a:p>
          <a:p>
            <a:pPr marL="0" indent="0" fontAlgn="auto">
              <a:spcAft>
                <a:spcPts val="0"/>
              </a:spcAft>
              <a:buFont typeface="Arial" pitchFamily="34" charset="0"/>
              <a:buNone/>
              <a:defRPr/>
            </a:pPr>
            <a:endParaRPr lang="en-US" dirty="0"/>
          </a:p>
          <a:p>
            <a:pPr marL="0" indent="0" fontAlgn="auto">
              <a:spcAft>
                <a:spcPts val="0"/>
              </a:spcAft>
              <a:buFont typeface="Arial" pitchFamily="34" charset="0"/>
              <a:buNone/>
              <a:defRPr/>
            </a:pPr>
            <a:endParaRPr lang="en-US" dirty="0"/>
          </a:p>
          <a:p>
            <a:pPr fontAlgn="auto">
              <a:spcAft>
                <a:spcPts val="0"/>
              </a:spcAft>
              <a:buFont typeface="Arial" pitchFamily="34" charset="0"/>
              <a:buChar char="•"/>
              <a:defRPr/>
            </a:pPr>
            <a:r>
              <a:rPr lang="en-US" dirty="0" smtClean="0"/>
              <a:t>Other baselines?</a:t>
            </a:r>
          </a:p>
          <a:p>
            <a:pPr fontAlgn="auto">
              <a:spcAft>
                <a:spcPts val="0"/>
              </a:spcAft>
              <a:buFont typeface="Arial" pitchFamily="34" charset="0"/>
              <a:buChar char="•"/>
              <a:defRPr/>
            </a:pPr>
            <a:r>
              <a:rPr lang="en-US" dirty="0" smtClean="0"/>
              <a:t>The mass</a:t>
            </a:r>
          </a:p>
          <a:p>
            <a:pPr fontAlgn="auto">
              <a:spcAft>
                <a:spcPts val="0"/>
              </a:spcAft>
              <a:buFont typeface="Arial" pitchFamily="34" charset="0"/>
              <a:buChar char="•"/>
              <a:defRPr/>
            </a:pPr>
            <a:r>
              <a:rPr lang="en-US" dirty="0" smtClean="0"/>
              <a:t>Surface or Underground</a:t>
            </a:r>
          </a:p>
          <a:p>
            <a:pPr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Near Detector?</a:t>
            </a:r>
            <a:endParaRPr lang="en-US" dirty="0"/>
          </a:p>
        </p:txBody>
      </p:sp>
      <p:sp>
        <p:nvSpPr>
          <p:cNvPr id="5" name="Content Placeholder 4"/>
          <p:cNvSpPr>
            <a:spLocks noGrp="1"/>
          </p:cNvSpPr>
          <p:nvPr>
            <p:ph sz="half" idx="2"/>
          </p:nvPr>
        </p:nvSpPr>
        <p:spPr>
          <a:xfrm>
            <a:off x="4648200" y="1600200"/>
            <a:ext cx="4267200" cy="4525963"/>
          </a:xfrm>
        </p:spPr>
        <p:txBody>
          <a:bodyPr rtlCol="0">
            <a:normAutofit lnSpcReduction="10000"/>
          </a:bodyPr>
          <a:lstStyle/>
          <a:p>
            <a:pPr fontAlgn="auto">
              <a:spcAft>
                <a:spcPts val="0"/>
              </a:spcAft>
              <a:buFont typeface="Arial" pitchFamily="34" charset="0"/>
              <a:buChar char="•"/>
              <a:defRPr/>
            </a:pPr>
            <a:r>
              <a:rPr lang="en-US" sz="2000" dirty="0" smtClean="0"/>
              <a:t>Water and Liquid Argon were considered. </a:t>
            </a:r>
            <a:r>
              <a:rPr lang="en-US" sz="2000" dirty="0" err="1" smtClean="0"/>
              <a:t>Ar</a:t>
            </a:r>
            <a:r>
              <a:rPr lang="en-US" sz="2000" dirty="0" smtClean="0"/>
              <a:t> was chosen.  For LBNE, we get the same physics for </a:t>
            </a:r>
            <a:r>
              <a:rPr lang="en-US" sz="2000" dirty="0" err="1" smtClean="0"/>
              <a:t>m</a:t>
            </a:r>
            <a:r>
              <a:rPr lang="en-US" sz="2000" baseline="-25000" dirty="0" err="1" smtClean="0"/>
              <a:t>AR</a:t>
            </a:r>
            <a:r>
              <a:rPr lang="en-US" sz="2000" dirty="0" smtClean="0"/>
              <a:t> = 1/6 m</a:t>
            </a:r>
            <a:r>
              <a:rPr lang="en-US" sz="2000" baseline="-25000" dirty="0" smtClean="0"/>
              <a:t>H2O</a:t>
            </a:r>
          </a:p>
          <a:p>
            <a:pPr fontAlgn="auto">
              <a:spcAft>
                <a:spcPts val="0"/>
              </a:spcAft>
              <a:buFont typeface="Arial" pitchFamily="34" charset="0"/>
              <a:buChar char="•"/>
              <a:defRPr/>
            </a:pPr>
            <a:r>
              <a:rPr lang="en-US" sz="2000" dirty="0" smtClean="0"/>
              <a:t>Only </a:t>
            </a:r>
            <a:r>
              <a:rPr lang="en-US" sz="2000" dirty="0" err="1" smtClean="0"/>
              <a:t>Homestake</a:t>
            </a:r>
            <a:r>
              <a:rPr lang="en-US" sz="2000" dirty="0" smtClean="0"/>
              <a:t> (1300km) and </a:t>
            </a:r>
            <a:r>
              <a:rPr lang="en-US" sz="2000" dirty="0" err="1" smtClean="0"/>
              <a:t>NuMI</a:t>
            </a:r>
            <a:r>
              <a:rPr lang="en-US" sz="2000" dirty="0" smtClean="0"/>
              <a:t> (730-810km) were considered</a:t>
            </a:r>
          </a:p>
          <a:p>
            <a:pPr fontAlgn="auto">
              <a:spcAft>
                <a:spcPts val="0"/>
              </a:spcAft>
              <a:buFont typeface="Arial" pitchFamily="34" charset="0"/>
              <a:buChar char="•"/>
              <a:defRPr/>
            </a:pPr>
            <a:r>
              <a:rPr lang="en-US" sz="2000" dirty="0" smtClean="0"/>
              <a:t>We long planned for 34 </a:t>
            </a:r>
            <a:r>
              <a:rPr lang="en-US" sz="2000" dirty="0" err="1" smtClean="0"/>
              <a:t>kTon</a:t>
            </a:r>
            <a:r>
              <a:rPr lang="en-US" sz="2000" dirty="0" smtClean="0"/>
              <a:t>.  The current plan is 10 </a:t>
            </a:r>
            <a:r>
              <a:rPr lang="en-US" sz="2000" dirty="0" err="1" smtClean="0"/>
              <a:t>kTon</a:t>
            </a:r>
            <a:endParaRPr lang="en-US" sz="2000" dirty="0" smtClean="0"/>
          </a:p>
          <a:p>
            <a:pPr fontAlgn="auto">
              <a:spcAft>
                <a:spcPts val="0"/>
              </a:spcAft>
              <a:buFont typeface="Arial" pitchFamily="34" charset="0"/>
              <a:buChar char="•"/>
              <a:defRPr/>
            </a:pPr>
            <a:r>
              <a:rPr lang="en-US" sz="2000" dirty="0" smtClean="0"/>
              <a:t>The current plan is for the surface.  Additional funds $130M would allow it to go underground and contribute to Supernova &amp; PDK</a:t>
            </a:r>
          </a:p>
          <a:p>
            <a:pPr fontAlgn="auto">
              <a:spcAft>
                <a:spcPts val="0"/>
              </a:spcAft>
              <a:buFont typeface="Arial" pitchFamily="34" charset="0"/>
              <a:buChar char="•"/>
              <a:defRPr/>
            </a:pPr>
            <a:r>
              <a:rPr lang="en-US" sz="2000" dirty="0" smtClean="0"/>
              <a:t>Systematic error calculations suggest the physics goals in phase 1 don’t require a near </a:t>
            </a:r>
            <a:r>
              <a:rPr lang="en-US" sz="2000" dirty="0" err="1" smtClean="0"/>
              <a:t>detectcor</a:t>
            </a:r>
            <a:r>
              <a:rPr lang="en-US" sz="2000" dirty="0" smtClean="0"/>
              <a:t>.</a:t>
            </a:r>
          </a:p>
          <a:p>
            <a:pPr fontAlgn="auto">
              <a:spcAft>
                <a:spcPts val="0"/>
              </a:spcAft>
              <a:buFont typeface="Arial" pitchFamily="34" charset="0"/>
              <a:buChar char="•"/>
              <a:defRPr/>
            </a:pP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reality check</a:t>
            </a:r>
            <a:endParaRPr lang="en-US" dirty="0"/>
          </a:p>
        </p:txBody>
      </p:sp>
      <p:sp>
        <p:nvSpPr>
          <p:cNvPr id="48130" name="Content Placeholder 2"/>
          <p:cNvSpPr>
            <a:spLocks noGrp="1"/>
          </p:cNvSpPr>
          <p:nvPr>
            <p:ph idx="1"/>
          </p:nvPr>
        </p:nvSpPr>
        <p:spPr/>
        <p:txBody>
          <a:bodyPr/>
          <a:lstStyle/>
          <a:p>
            <a:r>
              <a:rPr lang="en-US" smtClean="0"/>
              <a:t>There are many ideas for future long-baseline </a:t>
            </a:r>
            <a:r>
              <a:rPr lang="en-US" smtClean="0">
                <a:latin typeface="Symbol" pitchFamily="18" charset="2"/>
              </a:rPr>
              <a:t>n</a:t>
            </a:r>
            <a:r>
              <a:rPr lang="en-US" smtClean="0"/>
              <a:t> experiments with similar goals to LBNE</a:t>
            </a:r>
          </a:p>
          <a:p>
            <a:r>
              <a:rPr lang="en-US" smtClean="0"/>
              <a:t>LBNE is going through its Directors review for CD1 right now.  It has been thoroughly engineered/costed/constrained by money</a:t>
            </a:r>
          </a:p>
          <a:p>
            <a:r>
              <a:rPr lang="en-US" smtClean="0"/>
              <a:t>It is in the U.S. HEP facility plan at ~$800M.</a:t>
            </a:r>
          </a:p>
          <a:p>
            <a:endParaRPr lang="en-US" smtClean="0"/>
          </a:p>
          <a:p>
            <a:r>
              <a:rPr lang="en-US" smtClean="0"/>
              <a:t>It is not imminent, but it is real.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Costs</a:t>
            </a:r>
            <a:endParaRPr lang="en-US" dirty="0"/>
          </a:p>
        </p:txBody>
      </p:sp>
      <p:sp>
        <p:nvSpPr>
          <p:cNvPr id="49154" name="Content Placeholder 2"/>
          <p:cNvSpPr>
            <a:spLocks noGrp="1"/>
          </p:cNvSpPr>
          <p:nvPr>
            <p:ph idx="1"/>
          </p:nvPr>
        </p:nvSpPr>
        <p:spPr/>
        <p:txBody>
          <a:bodyPr/>
          <a:lstStyle/>
          <a:p>
            <a:endParaRPr lang="en-US" smtClean="0"/>
          </a:p>
        </p:txBody>
      </p:sp>
      <p:pic>
        <p:nvPicPr>
          <p:cNvPr id="49155" name="Picture 2"/>
          <p:cNvPicPr>
            <a:picLocks noChangeAspect="1" noChangeArrowheads="1"/>
          </p:cNvPicPr>
          <p:nvPr/>
        </p:nvPicPr>
        <p:blipFill>
          <a:blip r:embed="rId2"/>
          <a:srcRect/>
          <a:stretch>
            <a:fillRect/>
          </a:stretch>
        </p:blipFill>
        <p:spPr bwMode="auto">
          <a:xfrm>
            <a:off x="533400" y="1676400"/>
            <a:ext cx="761523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Schedule</a:t>
            </a:r>
            <a:endParaRPr lang="en-US" dirty="0"/>
          </a:p>
        </p:txBody>
      </p:sp>
      <p:sp>
        <p:nvSpPr>
          <p:cNvPr id="50178" name="Content Placeholder 2"/>
          <p:cNvSpPr>
            <a:spLocks noGrp="1"/>
          </p:cNvSpPr>
          <p:nvPr>
            <p:ph idx="1"/>
          </p:nvPr>
        </p:nvSpPr>
        <p:spPr/>
        <p:txBody>
          <a:bodyPr/>
          <a:lstStyle/>
          <a:p>
            <a:endParaRPr lang="en-US" smtClean="0"/>
          </a:p>
        </p:txBody>
      </p:sp>
      <p:pic>
        <p:nvPicPr>
          <p:cNvPr id="50179" name="Picture 2"/>
          <p:cNvPicPr>
            <a:picLocks noChangeAspect="1" noChangeArrowheads="1"/>
          </p:cNvPicPr>
          <p:nvPr/>
        </p:nvPicPr>
        <p:blipFill>
          <a:blip r:embed="rId2"/>
          <a:srcRect/>
          <a:stretch>
            <a:fillRect/>
          </a:stretch>
        </p:blipFill>
        <p:spPr bwMode="auto">
          <a:xfrm>
            <a:off x="457200" y="1692275"/>
            <a:ext cx="8001000" cy="4903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Summary</a:t>
            </a:r>
            <a:endParaRPr lang="en-US" dirty="0"/>
          </a:p>
        </p:txBody>
      </p:sp>
      <p:sp>
        <p:nvSpPr>
          <p:cNvPr id="3" name="Content Placeholder 2"/>
          <p:cNvSpPr>
            <a:spLocks noGrp="1"/>
          </p:cNvSpPr>
          <p:nvPr>
            <p:ph idx="1"/>
          </p:nvPr>
        </p:nvSpPr>
        <p:spPr>
          <a:xfrm>
            <a:off x="307975" y="1524000"/>
            <a:ext cx="8585200" cy="4876800"/>
          </a:xfrm>
        </p:spPr>
        <p:txBody>
          <a:bodyPr rtlCol="0">
            <a:normAutofit lnSpcReduction="10000"/>
          </a:bodyPr>
          <a:lstStyle/>
          <a:p>
            <a:pPr marL="285750" indent="-285750" fontAlgn="auto">
              <a:spcAft>
                <a:spcPts val="0"/>
              </a:spcAft>
              <a:buFont typeface="Arial" pitchFamily="34" charset="0"/>
              <a:buChar char="•"/>
              <a:tabLst>
                <a:tab pos="571500" algn="l"/>
              </a:tabLst>
              <a:defRPr/>
            </a:pPr>
            <a:r>
              <a:rPr lang="en-US" sz="2300" dirty="0" smtClean="0"/>
              <a:t>LBNE remains focused on its long-term goals:</a:t>
            </a:r>
          </a:p>
          <a:p>
            <a:pPr marL="628650" indent="-285750" fontAlgn="auto">
              <a:spcAft>
                <a:spcPts val="0"/>
              </a:spcAft>
              <a:buFont typeface="+mj-lt"/>
              <a:buAutoNum type="alphaLcParenR"/>
              <a:tabLst>
                <a:tab pos="914400" algn="l"/>
              </a:tabLst>
              <a:defRPr/>
            </a:pPr>
            <a:r>
              <a:rPr lang="en-US" sz="2100" dirty="0" smtClean="0"/>
              <a:t>Comprehensive program to measure neutrino oscillations</a:t>
            </a:r>
            <a:br>
              <a:rPr lang="en-US" sz="2100" dirty="0" smtClean="0"/>
            </a:br>
            <a:r>
              <a:rPr lang="en-US" sz="2100" dirty="0" smtClean="0"/>
              <a:t>-	determine the mass hierarchy and look for CP violation</a:t>
            </a:r>
            <a:br>
              <a:rPr lang="en-US" sz="2100" dirty="0" smtClean="0"/>
            </a:br>
            <a:r>
              <a:rPr lang="en-US" sz="2100" dirty="0" smtClean="0"/>
              <a:t>-	precision measurement of other oscillation parameters</a:t>
            </a:r>
            <a:br>
              <a:rPr lang="en-US" sz="2100" dirty="0" smtClean="0"/>
            </a:br>
            <a:r>
              <a:rPr lang="en-US" sz="2100" dirty="0" smtClean="0"/>
              <a:t>-	test the validity of the three-neutrino mixing model</a:t>
            </a:r>
          </a:p>
          <a:p>
            <a:pPr marL="628650" indent="-285750" fontAlgn="auto">
              <a:spcAft>
                <a:spcPts val="0"/>
              </a:spcAft>
              <a:buFont typeface="+mj-lt"/>
              <a:buAutoNum type="alphaLcParenR"/>
              <a:tabLst>
                <a:tab pos="914400" algn="l"/>
              </a:tabLst>
              <a:defRPr/>
            </a:pPr>
            <a:r>
              <a:rPr lang="en-US" sz="2100" dirty="0" smtClean="0"/>
              <a:t>Search for baryon number violating processes</a:t>
            </a:r>
          </a:p>
          <a:p>
            <a:pPr marL="628650" indent="-285750" fontAlgn="auto">
              <a:spcAft>
                <a:spcPts val="0"/>
              </a:spcAft>
              <a:buFont typeface="+mj-lt"/>
              <a:buAutoNum type="alphaLcParenR"/>
              <a:tabLst>
                <a:tab pos="914400" algn="l"/>
              </a:tabLst>
              <a:defRPr/>
            </a:pPr>
            <a:r>
              <a:rPr lang="en-US" sz="2100" dirty="0" smtClean="0"/>
              <a:t>Measure neutrinos from astrophysical sources, especially from a core-collapse supernova in our galaxy</a:t>
            </a:r>
          </a:p>
          <a:p>
            <a:pPr marL="285750" indent="-285750" fontAlgn="auto">
              <a:spcAft>
                <a:spcPts val="0"/>
              </a:spcAft>
              <a:buFont typeface="Arial" pitchFamily="34" charset="0"/>
              <a:buChar char="•"/>
              <a:tabLst>
                <a:tab pos="742950" algn="l"/>
              </a:tabLst>
              <a:defRPr/>
            </a:pPr>
            <a:r>
              <a:rPr lang="en-US" sz="2300" dirty="0" smtClean="0"/>
              <a:t>Fiscal constraints require us to approach our goals in a phased program</a:t>
            </a:r>
          </a:p>
          <a:p>
            <a:pPr marL="285750" indent="-285750" fontAlgn="auto">
              <a:spcAft>
                <a:spcPts val="0"/>
              </a:spcAft>
              <a:buFont typeface="Arial" pitchFamily="34" charset="0"/>
              <a:buChar char="•"/>
              <a:tabLst>
                <a:tab pos="742950" algn="l"/>
              </a:tabLst>
              <a:defRPr/>
            </a:pPr>
            <a:r>
              <a:rPr lang="en-US" sz="2300" dirty="0" smtClean="0"/>
              <a:t>The LBNE Project will build the first phase, and is expecting DOE approval of “CD-1” this year.</a:t>
            </a:r>
          </a:p>
          <a:p>
            <a:pPr marL="285750" indent="-285750" fontAlgn="auto">
              <a:spcAft>
                <a:spcPts val="0"/>
              </a:spcAft>
              <a:buFont typeface="Arial" pitchFamily="34" charset="0"/>
              <a:buChar char="•"/>
              <a:tabLst>
                <a:tab pos="742950" algn="l"/>
              </a:tabLst>
              <a:defRPr/>
            </a:pPr>
            <a:r>
              <a:rPr lang="en-US" sz="2300" dirty="0" smtClean="0"/>
              <a:t>New national or international collaborators could add scope to phase 1 or accelerate the implementation of later phases.</a:t>
            </a:r>
          </a:p>
          <a:p>
            <a:pPr fontAlgn="auto">
              <a:spcAft>
                <a:spcPts val="0"/>
              </a:spcAft>
              <a:buFont typeface="Arial" pitchFamily="34" charset="0"/>
              <a:buChar char="•"/>
              <a:tabLst>
                <a:tab pos="742950" algn="l"/>
              </a:tabLst>
              <a:defRPr/>
            </a:pPr>
            <a:endParaRPr lang="en-US" sz="2300" dirty="0"/>
          </a:p>
        </p:txBody>
      </p:sp>
      <p:sp>
        <p:nvSpPr>
          <p:cNvPr id="4" name="Footer Placeholder 3"/>
          <p:cNvSpPr>
            <a:spLocks noGrp="1"/>
          </p:cNvSpPr>
          <p:nvPr>
            <p:ph type="ftr" sz="quarter" idx="11"/>
          </p:nvPr>
        </p:nvSpPr>
        <p:spPr/>
        <p:txBody>
          <a:bodyPr/>
          <a:lstStyle/>
          <a:p>
            <a:pPr>
              <a:defRPr/>
            </a:pPr>
            <a:endParaRPr lang="en-US" sz="1200"/>
          </a:p>
        </p:txBody>
      </p:sp>
      <p:sp>
        <p:nvSpPr>
          <p:cNvPr id="5" name="Slide Number Placeholder 4"/>
          <p:cNvSpPr>
            <a:spLocks noGrp="1"/>
          </p:cNvSpPr>
          <p:nvPr>
            <p:ph type="sldNum" sz="quarter" idx="12"/>
          </p:nvPr>
        </p:nvSpPr>
        <p:spPr/>
        <p:txBody>
          <a:bodyPr/>
          <a:lstStyle/>
          <a:p>
            <a:pPr>
              <a:defRPr/>
            </a:pPr>
            <a:fld id="{5DD58DF0-96BE-415B-8F40-2886296A58C1}"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0"/>
            <a:ext cx="5943600" cy="1143000"/>
          </a:xfrm>
        </p:spPr>
        <p:txBody>
          <a:bodyPr rtlCol="0">
            <a:normAutofit/>
          </a:bodyPr>
          <a:lstStyle/>
          <a:p>
            <a:pPr fontAlgn="auto">
              <a:spcAft>
                <a:spcPts val="0"/>
              </a:spcAft>
              <a:defRPr/>
            </a:pPr>
            <a:r>
              <a:rPr lang="en-US" dirty="0" smtClean="0"/>
              <a:t>BACKUP</a:t>
            </a:r>
            <a:endParaRPr lang="en-US" dirty="0"/>
          </a:p>
        </p:txBody>
      </p:sp>
      <p:sp>
        <p:nvSpPr>
          <p:cNvPr id="52226" name="Content Placeholder 2"/>
          <p:cNvSpPr>
            <a:spLocks noGrp="1"/>
          </p:cNvSpPr>
          <p:nvPr>
            <p:ph idx="1"/>
          </p:nvPr>
        </p:nvSpPr>
        <p:spPr>
          <a:xfrm>
            <a:off x="457200" y="5257800"/>
            <a:ext cx="8229600" cy="868363"/>
          </a:xfrm>
        </p:spPr>
        <p:txBody>
          <a:bodyPr/>
          <a:lstStyle/>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87CE59D-8FDC-4EE3-A5A9-B4AE17F9D633}" type="slidenum">
              <a:rPr lang="en-US"/>
              <a:pPr>
                <a:defRPr/>
              </a:pPr>
              <a:t>38</a:t>
            </a:fld>
            <a:endParaRPr lang="en-US"/>
          </a:p>
        </p:txBody>
      </p:sp>
      <p:sp>
        <p:nvSpPr>
          <p:cNvPr id="53250" name="Rectangle 1"/>
          <p:cNvSpPr>
            <a:spLocks noGrp="1" noChangeArrowheads="1"/>
          </p:cNvSpPr>
          <p:nvPr>
            <p:ph type="title" idx="4294967295"/>
          </p:nvPr>
        </p:nvSpPr>
        <p:spPr>
          <a:xfrm>
            <a:off x="3581400" y="228600"/>
            <a:ext cx="4800600" cy="965200"/>
          </a:xfrm>
        </p:spPr>
        <p:txBody>
          <a:bodyPr lIns="0" tIns="0" rIns="0" bIns="0"/>
          <a:lstStyle/>
          <a:p>
            <a:pPr>
              <a:tabLst>
                <a:tab pos="1219200" algn="l"/>
              </a:tabLst>
            </a:pPr>
            <a:r>
              <a:rPr lang="en-US" sz="2600" smtClean="0">
                <a:latin typeface="Times New Roman Bold" pitchFamily="18" charset="0"/>
                <a:sym typeface="Times New Roman Bold" pitchFamily="18" charset="0"/>
              </a:rPr>
              <a:t>Full science agenda for Liquid Argon</a:t>
            </a:r>
            <a:endParaRPr lang="en-US" sz="2600" smtClean="0">
              <a:latin typeface="Times New Roman Bold" pitchFamily="18" charset="0"/>
              <a:ea typeface="ヒラギノ明朝 ProN W6"/>
              <a:cs typeface="ヒラギノ明朝 ProN W6"/>
              <a:sym typeface="Times New Roman Bold" pitchFamily="18" charset="0"/>
            </a:endParaRPr>
          </a:p>
        </p:txBody>
      </p:sp>
      <p:pic>
        <p:nvPicPr>
          <p:cNvPr id="53251" name="Picture 2"/>
          <p:cNvPicPr>
            <a:picLocks noChangeAspect="1" noChangeArrowheads="1"/>
          </p:cNvPicPr>
          <p:nvPr/>
        </p:nvPicPr>
        <p:blipFill>
          <a:blip r:embed="rId2"/>
          <a:srcRect/>
          <a:stretch>
            <a:fillRect/>
          </a:stretch>
        </p:blipFill>
        <p:spPr bwMode="auto">
          <a:xfrm>
            <a:off x="3200400" y="1524000"/>
            <a:ext cx="5722938" cy="5187950"/>
          </a:xfrm>
          <a:prstGeom prst="rect">
            <a:avLst/>
          </a:prstGeom>
          <a:noFill/>
          <a:ln w="9525">
            <a:noFill/>
            <a:miter lim="800000"/>
            <a:headEnd/>
            <a:tailEnd/>
          </a:ln>
        </p:spPr>
      </p:pic>
      <p:sp>
        <p:nvSpPr>
          <p:cNvPr id="53252" name="Rectangle 3"/>
          <p:cNvSpPr>
            <a:spLocks/>
          </p:cNvSpPr>
          <p:nvPr/>
        </p:nvSpPr>
        <p:spPr bwMode="auto">
          <a:xfrm>
            <a:off x="411163" y="5759450"/>
            <a:ext cx="1892300" cy="785813"/>
          </a:xfrm>
          <a:prstGeom prst="rect">
            <a:avLst/>
          </a:prstGeom>
          <a:noFill/>
          <a:ln w="9525">
            <a:noFill/>
            <a:miter lim="800000"/>
            <a:headEnd/>
            <a:tailEnd/>
          </a:ln>
        </p:spPr>
        <p:txBody>
          <a:bodyPr lIns="0" tIns="0" rIns="0" bIns="0"/>
          <a:lstStyle/>
          <a:p>
            <a:pPr algn="ctr" defTabSz="642938">
              <a:tabLst>
                <a:tab pos="749300" algn="l"/>
              </a:tabLst>
            </a:pPr>
            <a:r>
              <a:rPr lang="en-US" sz="1700">
                <a:latin typeface="Times New Roman" pitchFamily="18" charset="0"/>
                <a:ea typeface="ＭＳ Ｐゴシック"/>
                <a:cs typeface="ＭＳ Ｐゴシック"/>
                <a:sym typeface="Times New Roman" pitchFamily="18" charset="0"/>
              </a:rPr>
              <a:t>Additional physics with atmospheric neutrinos not listed</a:t>
            </a:r>
          </a:p>
        </p:txBody>
      </p:sp>
      <p:sp>
        <p:nvSpPr>
          <p:cNvPr id="53253" name="Rectangle 4"/>
          <p:cNvSpPr>
            <a:spLocks/>
          </p:cNvSpPr>
          <p:nvPr/>
        </p:nvSpPr>
        <p:spPr bwMode="auto">
          <a:xfrm>
            <a:off x="0" y="2894013"/>
            <a:ext cx="3357563" cy="2044700"/>
          </a:xfrm>
          <a:prstGeom prst="rect">
            <a:avLst/>
          </a:prstGeom>
          <a:noFill/>
          <a:ln w="9525">
            <a:noFill/>
            <a:miter lim="800000"/>
            <a:headEnd/>
            <a:tailEnd/>
          </a:ln>
        </p:spPr>
        <p:txBody>
          <a:bodyPr lIns="0" tIns="0" rIns="0" bIns="0"/>
          <a:lstStyle/>
          <a:p>
            <a:pPr algn="ctr" defTabSz="642938">
              <a:tabLst>
                <a:tab pos="749300" algn="l"/>
              </a:tabLst>
            </a:pPr>
            <a:r>
              <a:rPr lang="en-US" sz="2200">
                <a:latin typeface="Times New Roman" pitchFamily="18" charset="0"/>
                <a:ea typeface="ＭＳ Ｐゴシック"/>
                <a:cs typeface="ＭＳ Ｐゴシック"/>
                <a:sym typeface="Times New Roman" pitchFamily="18" charset="0"/>
              </a:rPr>
              <a:t>Liquid Argon Technology chosen because of superior pattern recognition, complementary proton decay and Supernova capability</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a:t>17 April 2012</a:t>
            </a:r>
          </a:p>
        </p:txBody>
      </p:sp>
      <p:sp>
        <p:nvSpPr>
          <p:cNvPr id="5" name="Slide Number Placeholder 3"/>
          <p:cNvSpPr>
            <a:spLocks noGrp="1"/>
          </p:cNvSpPr>
          <p:nvPr>
            <p:ph type="sldNum" sz="quarter" idx="12"/>
          </p:nvPr>
        </p:nvSpPr>
        <p:spPr/>
        <p:txBody>
          <a:bodyPr/>
          <a:lstStyle/>
          <a:p>
            <a:pPr>
              <a:defRPr/>
            </a:pPr>
            <a:fld id="{7728906A-D475-45F7-9C9E-175BDAD605F1}" type="slidenum">
              <a:rPr lang="en-US"/>
              <a:pPr>
                <a:defRPr/>
              </a:pPr>
              <a:t>39</a:t>
            </a:fld>
            <a:endParaRPr lang="en-US"/>
          </a:p>
        </p:txBody>
      </p:sp>
      <p:pic>
        <p:nvPicPr>
          <p:cNvPr id="54275" name="Picture 1"/>
          <p:cNvPicPr>
            <a:picLocks noChangeAspect="1" noChangeArrowheads="1"/>
          </p:cNvPicPr>
          <p:nvPr/>
        </p:nvPicPr>
        <p:blipFill>
          <a:blip r:embed="rId2"/>
          <a:srcRect/>
          <a:stretch>
            <a:fillRect/>
          </a:stretch>
        </p:blipFill>
        <p:spPr bwMode="auto">
          <a:xfrm>
            <a:off x="2362200" y="990600"/>
            <a:ext cx="6129338" cy="5249863"/>
          </a:xfrm>
          <a:prstGeom prst="rect">
            <a:avLst/>
          </a:prstGeom>
          <a:noFill/>
          <a:ln w="9525">
            <a:noFill/>
            <a:miter lim="800000"/>
            <a:headEnd/>
            <a:tailEnd/>
          </a:ln>
        </p:spPr>
      </p:pic>
      <p:sp>
        <p:nvSpPr>
          <p:cNvPr id="54276" name="Rectangle 2"/>
          <p:cNvSpPr>
            <a:spLocks/>
          </p:cNvSpPr>
          <p:nvPr/>
        </p:nvSpPr>
        <p:spPr bwMode="auto">
          <a:xfrm>
            <a:off x="2590800" y="228600"/>
            <a:ext cx="6553200" cy="685800"/>
          </a:xfrm>
          <a:prstGeom prst="rect">
            <a:avLst/>
          </a:prstGeom>
          <a:solidFill>
            <a:schemeClr val="accent1"/>
          </a:solidFill>
          <a:ln w="9525">
            <a:noFill/>
            <a:miter lim="800000"/>
            <a:headEnd/>
            <a:tailEnd/>
          </a:ln>
        </p:spPr>
        <p:txBody>
          <a:bodyPr lIns="0" tIns="0" rIns="0" bIns="0"/>
          <a:lstStyle/>
          <a:p>
            <a:pPr algn="ctr" defTabSz="642938">
              <a:tabLst>
                <a:tab pos="749300" algn="l"/>
              </a:tabLst>
            </a:pPr>
            <a:r>
              <a:rPr lang="en-US" sz="2800">
                <a:latin typeface="Gill Sans"/>
                <a:ea typeface="ＭＳ Ｐゴシック"/>
                <a:cs typeface="ＭＳ Ｐゴシック"/>
                <a:sym typeface="Gill Sans"/>
              </a:rPr>
              <a:t>Detector performance parameters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Vision</a:t>
            </a:r>
            <a:endParaRPr lang="en-US" dirty="0"/>
          </a:p>
        </p:txBody>
      </p:sp>
      <p:sp>
        <p:nvSpPr>
          <p:cNvPr id="3" name="Content Placeholder 2"/>
          <p:cNvSpPr>
            <a:spLocks noGrp="1"/>
          </p:cNvSpPr>
          <p:nvPr>
            <p:ph idx="1"/>
          </p:nvPr>
        </p:nvSpPr>
        <p:spPr/>
        <p:txBody>
          <a:bodyPr rtlCol="0">
            <a:normAutofit fontScale="70000" lnSpcReduction="20000"/>
          </a:bodyPr>
          <a:lstStyle/>
          <a:p>
            <a:pPr marL="0" indent="0" fontAlgn="auto">
              <a:spcAft>
                <a:spcPts val="0"/>
              </a:spcAft>
              <a:buFont typeface="Arial" pitchFamily="34" charset="0"/>
              <a:buNone/>
              <a:defRPr/>
            </a:pPr>
            <a:r>
              <a:rPr lang="en-US" dirty="0"/>
              <a:t>The LBNE collaboration is planning for an experiment</a:t>
            </a:r>
          </a:p>
          <a:p>
            <a:pPr marL="0" indent="0" fontAlgn="auto">
              <a:spcAft>
                <a:spcPts val="0"/>
              </a:spcAft>
              <a:buFont typeface="Arial" pitchFamily="34" charset="0"/>
              <a:buNone/>
              <a:defRPr/>
            </a:pPr>
            <a:r>
              <a:rPr lang="en-US" dirty="0"/>
              <a:t>with these elements</a:t>
            </a:r>
            <a:r>
              <a:rPr lang="en-US" dirty="0" smtClean="0"/>
              <a:t>:</a:t>
            </a:r>
          </a:p>
          <a:p>
            <a:pPr marL="0" indent="0" fontAlgn="auto">
              <a:spcAft>
                <a:spcPts val="0"/>
              </a:spcAft>
              <a:buFont typeface="Arial" pitchFamily="34" charset="0"/>
              <a:buNone/>
              <a:defRPr/>
            </a:pPr>
            <a:endParaRPr lang="en-US" dirty="0"/>
          </a:p>
          <a:p>
            <a:pPr marL="0" indent="0" fontAlgn="auto">
              <a:spcAft>
                <a:spcPts val="0"/>
              </a:spcAft>
              <a:buFont typeface="Arial" pitchFamily="34" charset="0"/>
              <a:buNone/>
              <a:defRPr/>
            </a:pPr>
            <a:r>
              <a:rPr lang="en-US" dirty="0" smtClean="0"/>
              <a:t>✦	A </a:t>
            </a:r>
            <a:r>
              <a:rPr lang="en-US" dirty="0"/>
              <a:t>long-baseline to allow full exploration of neutrino</a:t>
            </a:r>
          </a:p>
          <a:p>
            <a:pPr marL="0" indent="0" fontAlgn="auto">
              <a:spcAft>
                <a:spcPts val="0"/>
              </a:spcAft>
              <a:buFont typeface="Arial" pitchFamily="34" charset="0"/>
              <a:buNone/>
              <a:defRPr/>
            </a:pPr>
            <a:r>
              <a:rPr lang="en-US" dirty="0"/>
              <a:t>oscillations: mass hierarchy, CP violation, and</a:t>
            </a:r>
          </a:p>
          <a:p>
            <a:pPr marL="0" indent="0" fontAlgn="auto">
              <a:spcAft>
                <a:spcPts val="0"/>
              </a:spcAft>
              <a:buFont typeface="Arial" pitchFamily="34" charset="0"/>
              <a:buNone/>
              <a:defRPr/>
            </a:pPr>
            <a:r>
              <a:rPr lang="en-US" dirty="0"/>
              <a:t>precision measurements with sensitivity to new</a:t>
            </a:r>
          </a:p>
          <a:p>
            <a:pPr marL="0" indent="0" fontAlgn="auto">
              <a:spcAft>
                <a:spcPts val="0"/>
              </a:spcAft>
              <a:buFont typeface="Arial" pitchFamily="34" charset="0"/>
              <a:buNone/>
              <a:defRPr/>
            </a:pPr>
            <a:r>
              <a:rPr lang="en-US" dirty="0"/>
              <a:t>physics and non-standard interactions.</a:t>
            </a:r>
          </a:p>
          <a:p>
            <a:pPr marL="0" indent="0" fontAlgn="auto">
              <a:spcAft>
                <a:spcPts val="0"/>
              </a:spcAft>
              <a:buFont typeface="Arial" pitchFamily="34" charset="0"/>
              <a:buNone/>
              <a:defRPr/>
            </a:pPr>
            <a:r>
              <a:rPr lang="en-US" dirty="0" smtClean="0"/>
              <a:t>✦	A </a:t>
            </a:r>
            <a:r>
              <a:rPr lang="en-US" dirty="0"/>
              <a:t>capable large detector located deep to obtain</a:t>
            </a:r>
          </a:p>
          <a:p>
            <a:pPr marL="0" indent="0" fontAlgn="auto">
              <a:spcAft>
                <a:spcPts val="0"/>
              </a:spcAft>
              <a:buFont typeface="Arial" pitchFamily="34" charset="0"/>
              <a:buNone/>
              <a:defRPr/>
            </a:pPr>
            <a:r>
              <a:rPr lang="en-US" dirty="0"/>
              <a:t>statistics and explore rare physics of proton decay</a:t>
            </a:r>
          </a:p>
          <a:p>
            <a:pPr marL="0" indent="0" fontAlgn="auto">
              <a:spcAft>
                <a:spcPts val="0"/>
              </a:spcAft>
              <a:buFont typeface="Arial" pitchFamily="34" charset="0"/>
              <a:buNone/>
              <a:defRPr/>
            </a:pPr>
            <a:r>
              <a:rPr lang="en-US" dirty="0"/>
              <a:t>and supernova.</a:t>
            </a:r>
          </a:p>
          <a:p>
            <a:pPr marL="0" indent="0" fontAlgn="auto">
              <a:spcAft>
                <a:spcPts val="0"/>
              </a:spcAft>
              <a:buFont typeface="Arial" pitchFamily="34" charset="0"/>
              <a:buNone/>
              <a:defRPr/>
            </a:pPr>
            <a:r>
              <a:rPr lang="en-US" dirty="0" smtClean="0"/>
              <a:t>✦	An </a:t>
            </a:r>
            <a:r>
              <a:rPr lang="en-US" dirty="0"/>
              <a:t>advanced near detector for precision</a:t>
            </a:r>
          </a:p>
          <a:p>
            <a:pPr marL="0" indent="0" fontAlgn="auto">
              <a:spcAft>
                <a:spcPts val="0"/>
              </a:spcAft>
              <a:buFont typeface="Arial" pitchFamily="34" charset="0"/>
              <a:buNone/>
              <a:defRPr/>
            </a:pPr>
            <a:r>
              <a:rPr lang="en-US" dirty="0"/>
              <a:t>measurements of oscillations and other precision</a:t>
            </a:r>
          </a:p>
          <a:p>
            <a:pPr marL="0" indent="0" fontAlgn="auto">
              <a:spcAft>
                <a:spcPts val="0"/>
              </a:spcAft>
              <a:buFont typeface="Arial" pitchFamily="34" charset="0"/>
              <a:buNone/>
              <a:defRPr/>
            </a:pPr>
            <a:r>
              <a:rPr lang="en-US" dirty="0"/>
              <a:t>measurements.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A3A1856-C623-4D72-B7DF-A14882561884}" type="slidenum">
              <a:rPr lang="en-US"/>
              <a:pPr>
                <a:defRPr/>
              </a:pPr>
              <a:t>40</a:t>
            </a:fld>
            <a:endParaRPr lang="en-US"/>
          </a:p>
        </p:txBody>
      </p:sp>
      <p:pic>
        <p:nvPicPr>
          <p:cNvPr id="55298" name="Picture 1"/>
          <p:cNvPicPr>
            <a:picLocks noChangeAspect="1" noChangeArrowheads="1"/>
          </p:cNvPicPr>
          <p:nvPr/>
        </p:nvPicPr>
        <p:blipFill>
          <a:blip r:embed="rId2"/>
          <a:srcRect/>
          <a:stretch>
            <a:fillRect/>
          </a:stretch>
        </p:blipFill>
        <p:spPr bwMode="auto">
          <a:xfrm>
            <a:off x="1589088" y="5143500"/>
            <a:ext cx="5448300" cy="1690688"/>
          </a:xfrm>
          <a:prstGeom prst="rect">
            <a:avLst/>
          </a:prstGeom>
          <a:noFill/>
          <a:ln w="9525">
            <a:noFill/>
            <a:miter lim="800000"/>
            <a:headEnd/>
            <a:tailEnd/>
          </a:ln>
        </p:spPr>
      </p:pic>
      <p:pic>
        <p:nvPicPr>
          <p:cNvPr id="55299" name="Picture 2"/>
          <p:cNvPicPr>
            <a:picLocks noChangeAspect="1" noChangeArrowheads="1"/>
          </p:cNvPicPr>
          <p:nvPr/>
        </p:nvPicPr>
        <p:blipFill>
          <a:blip r:embed="rId3"/>
          <a:srcRect/>
          <a:stretch>
            <a:fillRect/>
          </a:stretch>
        </p:blipFill>
        <p:spPr bwMode="auto">
          <a:xfrm>
            <a:off x="2057400" y="328613"/>
            <a:ext cx="6900863" cy="4948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1"/>
          <p:cNvSpPr>
            <a:spLocks noGrp="1"/>
          </p:cNvSpPr>
          <p:nvPr>
            <p:ph type="dt" sz="quarter" idx="10"/>
          </p:nvPr>
        </p:nvSpPr>
        <p:spPr/>
        <p:txBody>
          <a:bodyPr/>
          <a:lstStyle/>
          <a:p>
            <a:pPr>
              <a:defRPr/>
            </a:pPr>
            <a:r>
              <a:rPr lang="en-US"/>
              <a:t>17 April 2012</a:t>
            </a:r>
          </a:p>
        </p:txBody>
      </p:sp>
      <p:sp>
        <p:nvSpPr>
          <p:cNvPr id="25" name="Slide Number Placeholder 3"/>
          <p:cNvSpPr>
            <a:spLocks noGrp="1"/>
          </p:cNvSpPr>
          <p:nvPr>
            <p:ph type="sldNum" sz="quarter" idx="12"/>
          </p:nvPr>
        </p:nvSpPr>
        <p:spPr/>
        <p:txBody>
          <a:bodyPr/>
          <a:lstStyle/>
          <a:p>
            <a:pPr>
              <a:defRPr/>
            </a:pPr>
            <a:fld id="{77DAD620-F598-420F-A141-5C972B465BB4}" type="slidenum">
              <a:rPr lang="en-US"/>
              <a:pPr>
                <a:defRPr/>
              </a:pPr>
              <a:t>41</a:t>
            </a:fld>
            <a:endParaRPr lang="en-US"/>
          </a:p>
        </p:txBody>
      </p:sp>
      <p:sp>
        <p:nvSpPr>
          <p:cNvPr id="56323" name="Slide Number Placeholder 3"/>
          <p:cNvSpPr txBox="1">
            <a:spLocks noGrp="1"/>
          </p:cNvSpPr>
          <p:nvPr/>
        </p:nvSpPr>
        <p:spPr bwMode="auto">
          <a:xfrm>
            <a:off x="611188" y="6477000"/>
            <a:ext cx="223837" cy="241300"/>
          </a:xfrm>
          <a:prstGeom prst="rect">
            <a:avLst/>
          </a:prstGeom>
          <a:noFill/>
          <a:ln w="9525">
            <a:noFill/>
            <a:miter lim="800000"/>
            <a:headEnd/>
            <a:tailEnd/>
          </a:ln>
        </p:spPr>
        <p:txBody>
          <a:bodyPr wrap="none" lIns="64291" tIns="32146" rIns="64291" bIns="32146"/>
          <a:lstStyle/>
          <a:p>
            <a:pPr defTabSz="642938"/>
            <a:fld id="{CA9E8A5B-C3AA-4732-81D3-FE3F948D6A5C}" type="slidenum">
              <a:rPr lang="en-US" sz="1300">
                <a:solidFill>
                  <a:srgbClr val="464653"/>
                </a:solidFill>
                <a:latin typeface="Gill Sans MT" pitchFamily="34" charset="0"/>
                <a:ea typeface="ＭＳ Ｐゴシック"/>
                <a:cs typeface="Arial" charset="0"/>
                <a:sym typeface="Gill Sans MT" pitchFamily="34" charset="0"/>
              </a:rPr>
              <a:pPr defTabSz="642938"/>
              <a:t>41</a:t>
            </a:fld>
            <a:endParaRPr lang="en-US" sz="1300">
              <a:solidFill>
                <a:srgbClr val="464653"/>
              </a:solidFill>
              <a:latin typeface="Gill Sans MT" pitchFamily="34" charset="0"/>
              <a:ea typeface="ＭＳ Ｐゴシック"/>
              <a:cs typeface="Arial" charset="0"/>
              <a:sym typeface="Gill Sans MT" pitchFamily="34" charset="0"/>
            </a:endParaRPr>
          </a:p>
        </p:txBody>
      </p:sp>
      <p:sp>
        <p:nvSpPr>
          <p:cNvPr id="56324" name="Line 1"/>
          <p:cNvSpPr>
            <a:spLocks noChangeShapeType="1"/>
          </p:cNvSpPr>
          <p:nvPr/>
        </p:nvSpPr>
        <p:spPr bwMode="auto">
          <a:xfrm>
            <a:off x="455613" y="6351588"/>
            <a:ext cx="8232775" cy="0"/>
          </a:xfrm>
          <a:prstGeom prst="line">
            <a:avLst/>
          </a:prstGeom>
          <a:noFill/>
          <a:ln w="9525">
            <a:solidFill>
              <a:srgbClr val="9FB8CD"/>
            </a:solidFill>
            <a:prstDash val="dash"/>
            <a:round/>
            <a:headEnd/>
            <a:tailEnd/>
          </a:ln>
        </p:spPr>
        <p:txBody>
          <a:bodyPr lIns="0" tIns="0" rIns="0" bIns="0"/>
          <a:lstStyle/>
          <a:p>
            <a:endParaRPr lang="en-US"/>
          </a:p>
        </p:txBody>
      </p:sp>
      <p:sp>
        <p:nvSpPr>
          <p:cNvPr id="56325" name="Rectangle 2"/>
          <p:cNvSpPr>
            <a:spLocks/>
          </p:cNvSpPr>
          <p:nvPr/>
        </p:nvSpPr>
        <p:spPr bwMode="auto">
          <a:xfrm>
            <a:off x="3965575" y="152400"/>
            <a:ext cx="5195888" cy="6705600"/>
          </a:xfrm>
          <a:prstGeom prst="rect">
            <a:avLst/>
          </a:prstGeom>
          <a:solidFill>
            <a:schemeClr val="accent1"/>
          </a:solidFill>
          <a:ln w="9525">
            <a:solidFill>
              <a:srgbClr val="FFFFFF"/>
            </a:solidFill>
            <a:round/>
            <a:headEnd/>
            <a:tailEnd/>
          </a:ln>
        </p:spPr>
        <p:txBody>
          <a:bodyPr lIns="0" tIns="0" rIns="0" bIns="0"/>
          <a:lstStyle/>
          <a:p>
            <a:pPr algn="ctr" defTabSz="642938"/>
            <a:endParaRPr lang="en-US" sz="3000">
              <a:solidFill>
                <a:srgbClr val="000000"/>
              </a:solidFill>
              <a:latin typeface="Gill Sans"/>
              <a:ea typeface="ヒラギノ角ゴ ProN W3"/>
              <a:cs typeface="ヒラギノ角ゴ ProN W3"/>
              <a:sym typeface="Gill Sans"/>
            </a:endParaRPr>
          </a:p>
        </p:txBody>
      </p:sp>
      <p:grpSp>
        <p:nvGrpSpPr>
          <p:cNvPr id="102406" name="Group 6"/>
          <p:cNvGrpSpPr>
            <a:grpSpLocks/>
          </p:cNvGrpSpPr>
          <p:nvPr/>
        </p:nvGrpSpPr>
        <p:grpSpPr bwMode="auto">
          <a:xfrm>
            <a:off x="2366963" y="2517775"/>
            <a:ext cx="1749425" cy="2662238"/>
            <a:chOff x="0" y="0"/>
            <a:chExt cx="1568" cy="2384"/>
          </a:xfrm>
        </p:grpSpPr>
        <p:sp>
          <p:nvSpPr>
            <p:cNvPr id="56342" name="Line 3"/>
            <p:cNvSpPr>
              <a:spLocks noChangeShapeType="1"/>
            </p:cNvSpPr>
            <p:nvPr/>
          </p:nvSpPr>
          <p:spPr bwMode="auto">
            <a:xfrm rot="10800000" flipH="1">
              <a:off x="0" y="1224"/>
              <a:ext cx="816" cy="1160"/>
            </a:xfrm>
            <a:prstGeom prst="line">
              <a:avLst/>
            </a:prstGeom>
            <a:noFill/>
            <a:ln w="15875">
              <a:solidFill>
                <a:schemeClr val="tx1"/>
              </a:solidFill>
              <a:round/>
              <a:headEnd/>
              <a:tailEnd/>
            </a:ln>
          </p:spPr>
          <p:txBody>
            <a:bodyPr lIns="0" tIns="0" rIns="0" bIns="0"/>
            <a:lstStyle/>
            <a:p>
              <a:endParaRPr lang="en-US"/>
            </a:p>
          </p:txBody>
        </p:sp>
        <p:sp>
          <p:nvSpPr>
            <p:cNvPr id="56343" name="Line 4"/>
            <p:cNvSpPr>
              <a:spLocks noChangeShapeType="1"/>
            </p:cNvSpPr>
            <p:nvPr/>
          </p:nvSpPr>
          <p:spPr bwMode="auto">
            <a:xfrm rot="10800000" flipH="1">
              <a:off x="816" y="0"/>
              <a:ext cx="408" cy="1232"/>
            </a:xfrm>
            <a:prstGeom prst="line">
              <a:avLst/>
            </a:prstGeom>
            <a:noFill/>
            <a:ln w="15875">
              <a:solidFill>
                <a:schemeClr val="tx1"/>
              </a:solidFill>
              <a:round/>
              <a:headEnd/>
              <a:tailEnd/>
            </a:ln>
          </p:spPr>
          <p:txBody>
            <a:bodyPr lIns="0" tIns="0" rIns="0" bIns="0"/>
            <a:lstStyle/>
            <a:p>
              <a:endParaRPr lang="en-US"/>
            </a:p>
          </p:txBody>
        </p:sp>
        <p:sp>
          <p:nvSpPr>
            <p:cNvPr id="56344" name="Line 5"/>
            <p:cNvSpPr>
              <a:spLocks noChangeShapeType="1"/>
            </p:cNvSpPr>
            <p:nvPr/>
          </p:nvSpPr>
          <p:spPr bwMode="auto">
            <a:xfrm rot="10800000" flipH="1">
              <a:off x="816" y="1024"/>
              <a:ext cx="752" cy="208"/>
            </a:xfrm>
            <a:prstGeom prst="line">
              <a:avLst/>
            </a:prstGeom>
            <a:noFill/>
            <a:ln w="15875">
              <a:solidFill>
                <a:schemeClr val="tx1"/>
              </a:solidFill>
              <a:round/>
              <a:headEnd/>
              <a:tailEnd/>
            </a:ln>
          </p:spPr>
          <p:txBody>
            <a:bodyPr lIns="0" tIns="0" rIns="0" bIns="0"/>
            <a:lstStyle/>
            <a:p>
              <a:endParaRPr lang="en-US"/>
            </a:p>
          </p:txBody>
        </p:sp>
      </p:grpSp>
      <p:sp>
        <p:nvSpPr>
          <p:cNvPr id="56327" name="Freeform 7"/>
          <p:cNvSpPr>
            <a:spLocks/>
          </p:cNvSpPr>
          <p:nvPr/>
        </p:nvSpPr>
        <p:spPr bwMode="auto">
          <a:xfrm>
            <a:off x="3429000" y="2441575"/>
            <a:ext cx="5264150" cy="3249613"/>
          </a:xfrm>
          <a:custGeom>
            <a:avLst/>
            <a:gdLst>
              <a:gd name="T0" fmla="*/ 0 w 21600"/>
              <a:gd name="T1" fmla="*/ 598355689 h 21600"/>
              <a:gd name="T2" fmla="*/ 273855485 w 21600"/>
              <a:gd name="T3" fmla="*/ 309638586 h 21600"/>
              <a:gd name="T4" fmla="*/ 424636284 w 21600"/>
              <a:gd name="T5" fmla="*/ 260231548 h 21600"/>
              <a:gd name="T6" fmla="*/ 673825823 w 21600"/>
              <a:gd name="T7" fmla="*/ 1899068 h 21600"/>
              <a:gd name="T8" fmla="*/ 1824575664 w 21600"/>
              <a:gd name="T9" fmla="*/ 0 h 21600"/>
              <a:gd name="T10" fmla="*/ 1824575664 w 21600"/>
              <a:gd name="T11" fmla="*/ 695238503 h 21600"/>
              <a:gd name="T12" fmla="*/ 0 w 21600"/>
              <a:gd name="T13" fmla="*/ 598355689 h 21600"/>
              <a:gd name="T14" fmla="*/ 0 w 21600"/>
              <a:gd name="T15" fmla="*/ 598355689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8590"/>
                </a:moveTo>
                <a:lnTo>
                  <a:pt x="3242" y="9620"/>
                </a:lnTo>
                <a:lnTo>
                  <a:pt x="5027" y="8085"/>
                </a:lnTo>
                <a:lnTo>
                  <a:pt x="7977" y="59"/>
                </a:lnTo>
                <a:lnTo>
                  <a:pt x="21600" y="0"/>
                </a:lnTo>
                <a:lnTo>
                  <a:pt x="21600" y="21600"/>
                </a:lnTo>
                <a:lnTo>
                  <a:pt x="0" y="18590"/>
                </a:lnTo>
                <a:close/>
                <a:moveTo>
                  <a:pt x="0" y="18590"/>
                </a:moveTo>
              </a:path>
            </a:pathLst>
          </a:custGeom>
          <a:solidFill>
            <a:schemeClr val="accent1"/>
          </a:solidFill>
          <a:ln w="25400" cap="flat">
            <a:solidFill>
              <a:srgbClr val="FFFFFF"/>
            </a:solidFill>
            <a:prstDash val="solid"/>
            <a:round/>
            <a:headEnd type="none" w="med" len="med"/>
            <a:tailEnd type="none" w="med" len="med"/>
          </a:ln>
        </p:spPr>
        <p:txBody>
          <a:bodyPr lIns="0" tIns="0" rIns="0" bIns="0"/>
          <a:lstStyle/>
          <a:p>
            <a:endParaRPr lang="en-US"/>
          </a:p>
        </p:txBody>
      </p:sp>
      <p:pic>
        <p:nvPicPr>
          <p:cNvPr id="102408" name="Picture 8"/>
          <p:cNvPicPr>
            <a:picLocks noChangeAspect="1" noChangeArrowheads="1"/>
          </p:cNvPicPr>
          <p:nvPr/>
        </p:nvPicPr>
        <p:blipFill>
          <a:blip r:embed="rId2"/>
          <a:srcRect l="20168" t="16953" r="20413" b="8557"/>
          <a:stretch>
            <a:fillRect/>
          </a:stretch>
        </p:blipFill>
        <p:spPr bwMode="auto">
          <a:xfrm>
            <a:off x="3429000" y="1430338"/>
            <a:ext cx="2366963" cy="4875212"/>
          </a:xfrm>
          <a:prstGeom prst="rect">
            <a:avLst/>
          </a:prstGeom>
          <a:noFill/>
          <a:ln w="9525">
            <a:noFill/>
            <a:miter lim="800000"/>
            <a:headEnd/>
            <a:tailEnd/>
          </a:ln>
        </p:spPr>
      </p:pic>
      <p:pic>
        <p:nvPicPr>
          <p:cNvPr id="102409" name="Picture 9"/>
          <p:cNvPicPr>
            <a:picLocks noChangeAspect="1" noChangeArrowheads="1"/>
          </p:cNvPicPr>
          <p:nvPr/>
        </p:nvPicPr>
        <p:blipFill>
          <a:blip r:embed="rId3"/>
          <a:srcRect/>
          <a:stretch>
            <a:fillRect/>
          </a:stretch>
        </p:blipFill>
        <p:spPr bwMode="auto">
          <a:xfrm>
            <a:off x="3965575" y="1614488"/>
            <a:ext cx="4178300" cy="4786312"/>
          </a:xfrm>
          <a:prstGeom prst="rect">
            <a:avLst/>
          </a:prstGeom>
          <a:noFill/>
          <a:ln w="9525">
            <a:noFill/>
            <a:miter lim="800000"/>
            <a:headEnd/>
            <a:tailEnd/>
          </a:ln>
        </p:spPr>
      </p:pic>
      <p:pic>
        <p:nvPicPr>
          <p:cNvPr id="102410" name="Picture 10"/>
          <p:cNvPicPr>
            <a:picLocks noChangeAspect="1" noChangeArrowheads="1"/>
          </p:cNvPicPr>
          <p:nvPr/>
        </p:nvPicPr>
        <p:blipFill>
          <a:blip r:embed="rId4"/>
          <a:srcRect/>
          <a:stretch>
            <a:fillRect/>
          </a:stretch>
        </p:blipFill>
        <p:spPr bwMode="auto">
          <a:xfrm>
            <a:off x="839788" y="990600"/>
            <a:ext cx="5761037" cy="5476875"/>
          </a:xfrm>
          <a:prstGeom prst="rect">
            <a:avLst/>
          </a:prstGeom>
          <a:noFill/>
          <a:ln w="9525">
            <a:noFill/>
            <a:miter lim="800000"/>
            <a:headEnd/>
            <a:tailEnd/>
          </a:ln>
        </p:spPr>
      </p:pic>
      <p:grpSp>
        <p:nvGrpSpPr>
          <p:cNvPr id="102414" name="Group 14"/>
          <p:cNvGrpSpPr>
            <a:grpSpLocks/>
          </p:cNvGrpSpPr>
          <p:nvPr/>
        </p:nvGrpSpPr>
        <p:grpSpPr bwMode="auto">
          <a:xfrm>
            <a:off x="6251575" y="2133600"/>
            <a:ext cx="990600" cy="2286000"/>
            <a:chOff x="0" y="0"/>
            <a:chExt cx="888" cy="2048"/>
          </a:xfrm>
        </p:grpSpPr>
        <p:sp>
          <p:nvSpPr>
            <p:cNvPr id="56339" name="Line 11"/>
            <p:cNvSpPr>
              <a:spLocks noChangeShapeType="1"/>
            </p:cNvSpPr>
            <p:nvPr/>
          </p:nvSpPr>
          <p:spPr bwMode="auto">
            <a:xfrm>
              <a:off x="0" y="616"/>
              <a:ext cx="408" cy="408"/>
            </a:xfrm>
            <a:prstGeom prst="line">
              <a:avLst/>
            </a:prstGeom>
            <a:noFill/>
            <a:ln w="19050">
              <a:solidFill>
                <a:srgbClr val="0070C0"/>
              </a:solidFill>
              <a:prstDash val="dash"/>
              <a:round/>
              <a:headEnd/>
              <a:tailEnd/>
            </a:ln>
          </p:spPr>
          <p:txBody>
            <a:bodyPr lIns="0" tIns="0" rIns="0" bIns="0"/>
            <a:lstStyle/>
            <a:p>
              <a:endParaRPr lang="en-US"/>
            </a:p>
          </p:txBody>
        </p:sp>
        <p:sp>
          <p:nvSpPr>
            <p:cNvPr id="56340" name="Line 12"/>
            <p:cNvSpPr>
              <a:spLocks noChangeShapeType="1"/>
            </p:cNvSpPr>
            <p:nvPr/>
          </p:nvSpPr>
          <p:spPr bwMode="auto">
            <a:xfrm rot="10800000" flipH="1">
              <a:off x="408" y="0"/>
              <a:ext cx="480" cy="1024"/>
            </a:xfrm>
            <a:prstGeom prst="line">
              <a:avLst/>
            </a:prstGeom>
            <a:noFill/>
            <a:ln w="19050">
              <a:solidFill>
                <a:srgbClr val="0070C0"/>
              </a:solidFill>
              <a:prstDash val="dash"/>
              <a:round/>
              <a:headEnd/>
              <a:tailEnd/>
            </a:ln>
          </p:spPr>
          <p:txBody>
            <a:bodyPr lIns="0" tIns="0" rIns="0" bIns="0"/>
            <a:lstStyle/>
            <a:p>
              <a:endParaRPr lang="en-US"/>
            </a:p>
          </p:txBody>
        </p:sp>
        <p:sp>
          <p:nvSpPr>
            <p:cNvPr id="56341" name="Line 13"/>
            <p:cNvSpPr>
              <a:spLocks noChangeShapeType="1"/>
            </p:cNvSpPr>
            <p:nvPr/>
          </p:nvSpPr>
          <p:spPr bwMode="auto">
            <a:xfrm rot="10800000">
              <a:off x="408" y="1024"/>
              <a:ext cx="136" cy="1024"/>
            </a:xfrm>
            <a:prstGeom prst="line">
              <a:avLst/>
            </a:prstGeom>
            <a:noFill/>
            <a:ln w="19050">
              <a:solidFill>
                <a:srgbClr val="0070C0"/>
              </a:solidFill>
              <a:prstDash val="dash"/>
              <a:round/>
              <a:headEnd/>
              <a:tailEnd/>
            </a:ln>
          </p:spPr>
          <p:txBody>
            <a:bodyPr lIns="0" tIns="0" rIns="0" bIns="0"/>
            <a:lstStyle/>
            <a:p>
              <a:endParaRPr lang="en-US"/>
            </a:p>
          </p:txBody>
        </p:sp>
      </p:grpSp>
      <p:grpSp>
        <p:nvGrpSpPr>
          <p:cNvPr id="102418" name="Group 18"/>
          <p:cNvGrpSpPr>
            <a:grpSpLocks/>
          </p:cNvGrpSpPr>
          <p:nvPr/>
        </p:nvGrpSpPr>
        <p:grpSpPr bwMode="auto">
          <a:xfrm>
            <a:off x="5180013" y="4491038"/>
            <a:ext cx="2286000" cy="1903412"/>
            <a:chOff x="0" y="0"/>
            <a:chExt cx="2048" cy="1704"/>
          </a:xfrm>
        </p:grpSpPr>
        <p:sp>
          <p:nvSpPr>
            <p:cNvPr id="56336" name="Line 15"/>
            <p:cNvSpPr>
              <a:spLocks noChangeShapeType="1"/>
            </p:cNvSpPr>
            <p:nvPr/>
          </p:nvSpPr>
          <p:spPr bwMode="auto">
            <a:xfrm flipH="1">
              <a:off x="752" y="0"/>
              <a:ext cx="1296" cy="752"/>
            </a:xfrm>
            <a:prstGeom prst="line">
              <a:avLst/>
            </a:prstGeom>
            <a:noFill/>
            <a:ln w="15875">
              <a:solidFill>
                <a:srgbClr val="C00000"/>
              </a:solidFill>
              <a:prstDash val="dash"/>
              <a:round/>
              <a:headEnd/>
              <a:tailEnd/>
            </a:ln>
          </p:spPr>
          <p:txBody>
            <a:bodyPr lIns="0" tIns="0" rIns="0" bIns="0"/>
            <a:lstStyle/>
            <a:p>
              <a:endParaRPr lang="en-US"/>
            </a:p>
          </p:txBody>
        </p:sp>
        <p:sp>
          <p:nvSpPr>
            <p:cNvPr id="56337" name="Line 16"/>
            <p:cNvSpPr>
              <a:spLocks noChangeShapeType="1"/>
            </p:cNvSpPr>
            <p:nvPr/>
          </p:nvSpPr>
          <p:spPr bwMode="auto">
            <a:xfrm>
              <a:off x="752" y="280"/>
              <a:ext cx="0" cy="480"/>
            </a:xfrm>
            <a:prstGeom prst="line">
              <a:avLst/>
            </a:prstGeom>
            <a:noFill/>
            <a:ln w="15875">
              <a:solidFill>
                <a:srgbClr val="C00000"/>
              </a:solidFill>
              <a:prstDash val="dash"/>
              <a:round/>
              <a:headEnd/>
              <a:tailEnd/>
            </a:ln>
          </p:spPr>
          <p:txBody>
            <a:bodyPr lIns="0" tIns="0" rIns="0" bIns="0"/>
            <a:lstStyle/>
            <a:p>
              <a:endParaRPr lang="en-US"/>
            </a:p>
          </p:txBody>
        </p:sp>
        <p:sp>
          <p:nvSpPr>
            <p:cNvPr id="56338" name="Line 17"/>
            <p:cNvSpPr>
              <a:spLocks noChangeShapeType="1"/>
            </p:cNvSpPr>
            <p:nvPr/>
          </p:nvSpPr>
          <p:spPr bwMode="auto">
            <a:xfrm flipH="1">
              <a:off x="0" y="752"/>
              <a:ext cx="752" cy="952"/>
            </a:xfrm>
            <a:prstGeom prst="line">
              <a:avLst/>
            </a:prstGeom>
            <a:noFill/>
            <a:ln w="15875">
              <a:solidFill>
                <a:srgbClr val="C00000"/>
              </a:solidFill>
              <a:prstDash val="dash"/>
              <a:round/>
              <a:headEnd/>
              <a:tailEnd/>
            </a:ln>
          </p:spPr>
          <p:txBody>
            <a:bodyPr lIns="0" tIns="0" rIns="0" bIns="0"/>
            <a:lstStyle/>
            <a:p>
              <a:endParaRPr lang="en-US"/>
            </a:p>
          </p:txBody>
        </p:sp>
      </p:grpSp>
      <p:sp>
        <p:nvSpPr>
          <p:cNvPr id="102419" name="Freeform 19"/>
          <p:cNvSpPr>
            <a:spLocks/>
          </p:cNvSpPr>
          <p:nvPr/>
        </p:nvSpPr>
        <p:spPr bwMode="auto">
          <a:xfrm>
            <a:off x="3968750" y="1446213"/>
            <a:ext cx="4429125" cy="5045075"/>
          </a:xfrm>
          <a:custGeom>
            <a:avLst/>
            <a:gdLst>
              <a:gd name="T0" fmla="*/ 579813468 w 21600"/>
              <a:gd name="T1" fmla="*/ 2948566 h 21600"/>
              <a:gd name="T2" fmla="*/ 579813468 w 21600"/>
              <a:gd name="T3" fmla="*/ 1017996267 h 21600"/>
              <a:gd name="T4" fmla="*/ 0 w 21600"/>
              <a:gd name="T5" fmla="*/ 1675969105 h 21600"/>
              <a:gd name="T6" fmla="*/ 1291664026 w 21600"/>
              <a:gd name="T7" fmla="*/ 1673020540 h 21600"/>
              <a:gd name="T8" fmla="*/ 1289092674 w 21600"/>
              <a:gd name="T9" fmla="*/ 0 h 21600"/>
              <a:gd name="T10" fmla="*/ 579813468 w 21600"/>
              <a:gd name="T11" fmla="*/ 2948566 h 21600"/>
              <a:gd name="T12" fmla="*/ 579813468 w 21600"/>
              <a:gd name="T13" fmla="*/ 2948566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9696" y="38"/>
                </a:moveTo>
                <a:lnTo>
                  <a:pt x="9696" y="13120"/>
                </a:lnTo>
                <a:lnTo>
                  <a:pt x="0" y="21600"/>
                </a:lnTo>
                <a:lnTo>
                  <a:pt x="21600" y="21562"/>
                </a:lnTo>
                <a:cubicBezTo>
                  <a:pt x="21586" y="14375"/>
                  <a:pt x="21571" y="7187"/>
                  <a:pt x="21557" y="0"/>
                </a:cubicBezTo>
                <a:lnTo>
                  <a:pt x="9696" y="38"/>
                </a:lnTo>
                <a:close/>
                <a:moveTo>
                  <a:pt x="9696" y="38"/>
                </a:moveTo>
              </a:path>
            </a:pathLst>
          </a:custGeom>
          <a:solidFill>
            <a:schemeClr val="accent1"/>
          </a:solidFill>
          <a:ln w="25400" cap="flat">
            <a:solidFill>
              <a:srgbClr val="FFFFFF"/>
            </a:solidFill>
            <a:prstDash val="solid"/>
            <a:round/>
            <a:headEnd type="none" w="med" len="med"/>
            <a:tailEnd type="none" w="med" len="med"/>
          </a:ln>
        </p:spPr>
        <p:txBody>
          <a:bodyPr lIns="0" tIns="0" rIns="0" bIns="0"/>
          <a:lstStyle/>
          <a:p>
            <a:endParaRPr lang="en-US"/>
          </a:p>
        </p:txBody>
      </p:sp>
      <p:sp>
        <p:nvSpPr>
          <p:cNvPr id="56334" name="Rectangle 20"/>
          <p:cNvSpPr>
            <a:spLocks/>
          </p:cNvSpPr>
          <p:nvPr/>
        </p:nvSpPr>
        <p:spPr bwMode="auto">
          <a:xfrm>
            <a:off x="303213" y="460375"/>
            <a:ext cx="8242300" cy="455613"/>
          </a:xfrm>
          <a:prstGeom prst="rect">
            <a:avLst/>
          </a:prstGeom>
          <a:noFill/>
          <a:ln w="9525">
            <a:noFill/>
            <a:miter lim="800000"/>
            <a:headEnd/>
            <a:tailEnd/>
          </a:ln>
        </p:spPr>
        <p:txBody>
          <a:bodyPr lIns="26788" tIns="26788" rIns="26788" bIns="26788" anchor="ctr"/>
          <a:lstStyle/>
          <a:p>
            <a:pPr defTabSz="642938">
              <a:lnSpc>
                <a:spcPct val="80000"/>
              </a:lnSpc>
            </a:pPr>
            <a:r>
              <a:rPr lang="en-US" sz="2700" b="1">
                <a:solidFill>
                  <a:srgbClr val="042B7F"/>
                </a:solidFill>
                <a:latin typeface="Bookman Old Style" pitchFamily="18" charset="0"/>
                <a:ea typeface="ＭＳ Ｐゴシック"/>
                <a:cs typeface="ＭＳ Ｐゴシック"/>
                <a:sym typeface="Bookman Old Style" pitchFamily="18" charset="0"/>
              </a:rPr>
              <a:t>How Does a LArTPC Work</a:t>
            </a:r>
          </a:p>
        </p:txBody>
      </p:sp>
      <p:sp>
        <p:nvSpPr>
          <p:cNvPr id="56335" name="Rectangle 21"/>
          <p:cNvSpPr>
            <a:spLocks/>
          </p:cNvSpPr>
          <p:nvPr/>
        </p:nvSpPr>
        <p:spPr bwMode="auto">
          <a:xfrm>
            <a:off x="384175" y="1143000"/>
            <a:ext cx="2143125" cy="554038"/>
          </a:xfrm>
          <a:prstGeom prst="rect">
            <a:avLst/>
          </a:prstGeom>
          <a:noFill/>
          <a:ln w="9525">
            <a:noFill/>
            <a:miter lim="800000"/>
            <a:headEnd/>
            <a:tailEnd/>
          </a:ln>
        </p:spPr>
        <p:txBody>
          <a:bodyPr lIns="26788" tIns="26788" rIns="26788" bIns="26788"/>
          <a:lstStyle/>
          <a:p>
            <a:pPr defTabSz="642938"/>
            <a:r>
              <a:rPr lang="en-US" sz="1700">
                <a:latin typeface="Gill Sans MT" pitchFamily="34" charset="0"/>
                <a:ea typeface="ＭＳ Ｐゴシック"/>
                <a:cs typeface="ＭＳ Ｐゴシック"/>
                <a:sym typeface="Gill Sans MT" pitchFamily="34" charset="0"/>
              </a:rPr>
              <a:t>dE/dx of 1 MIP: 2.1MeV/cm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241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0240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1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0240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2406"/>
                                        </p:tgtEl>
                                        <p:attrNameLst>
                                          <p:attrName>style.visibility</p:attrName>
                                        </p:attrNameLst>
                                      </p:cBhvr>
                                      <p:to>
                                        <p:strVal val="visible"/>
                                      </p:to>
                                    </p:set>
                                    <p:animEffect transition="in" filter="wipe(down)">
                                      <p:cBhvr>
                                        <p:cTn id="20" dur="500"/>
                                        <p:tgtEl>
                                          <p:spTgt spid="1024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499"/>
                                          </p:stCondLst>
                                        </p:cTn>
                                        <p:tgtEl>
                                          <p:spTgt spid="102419"/>
                                        </p:tgtEl>
                                        <p:attrNameLst>
                                          <p:attrName>style.visibility</p:attrName>
                                        </p:attrNameLst>
                                      </p:cBhvr>
                                      <p:to>
                                        <p:strVal val="hidden"/>
                                      </p:to>
                                    </p:se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102414"/>
                                        </p:tgtEl>
                                        <p:attrNameLst>
                                          <p:attrName>style.visibility</p:attrName>
                                        </p:attrNameLst>
                                      </p:cBhvr>
                                      <p:to>
                                        <p:strVal val="visible"/>
                                      </p:to>
                                    </p:set>
                                  </p:childTnLst>
                                </p:cTn>
                              </p:par>
                            </p:childTnLst>
                          </p:cTn>
                        </p:par>
                        <p:par>
                          <p:cTn id="28" fill="hold" nodeType="afterGroup">
                            <p:stCondLst>
                              <p:cond delay="1000"/>
                            </p:stCondLst>
                            <p:childTnLst>
                              <p:par>
                                <p:cTn id="29" presetID="1" presetClass="entr" presetSubtype="0" fill="hold" nodeType="afterEffect">
                                  <p:stCondLst>
                                    <p:cond delay="0"/>
                                  </p:stCondLst>
                                  <p:childTnLst>
                                    <p:set>
                                      <p:cBhvr>
                                        <p:cTn id="30" dur="1" fill="hold">
                                          <p:stCondLst>
                                            <p:cond delay="499"/>
                                          </p:stCondLst>
                                        </p:cTn>
                                        <p:tgtEl>
                                          <p:spTgt spid="102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9" grpId="0" animBg="1"/>
      <p:bldP spid="10241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1"/>
          <p:cNvSpPr>
            <a:spLocks noGrp="1"/>
          </p:cNvSpPr>
          <p:nvPr>
            <p:ph type="dt" sz="quarter" idx="10"/>
          </p:nvPr>
        </p:nvSpPr>
        <p:spPr/>
        <p:txBody>
          <a:bodyPr/>
          <a:lstStyle/>
          <a:p>
            <a:pPr>
              <a:defRPr/>
            </a:pPr>
            <a:r>
              <a:rPr lang="en-US"/>
              <a:t>17 April 2012</a:t>
            </a:r>
          </a:p>
        </p:txBody>
      </p:sp>
      <p:sp>
        <p:nvSpPr>
          <p:cNvPr id="51" name="Slide Number Placeholder 3"/>
          <p:cNvSpPr>
            <a:spLocks noGrp="1"/>
          </p:cNvSpPr>
          <p:nvPr>
            <p:ph type="sldNum" sz="quarter" idx="12"/>
          </p:nvPr>
        </p:nvSpPr>
        <p:spPr/>
        <p:txBody>
          <a:bodyPr/>
          <a:lstStyle/>
          <a:p>
            <a:pPr>
              <a:defRPr/>
            </a:pPr>
            <a:fld id="{815EA8CC-38F2-457E-9C4D-C7F787F822E4}" type="slidenum">
              <a:rPr lang="en-US"/>
              <a:pPr>
                <a:defRPr/>
              </a:pPr>
              <a:t>42</a:t>
            </a:fld>
            <a:endParaRPr lang="en-US"/>
          </a:p>
        </p:txBody>
      </p:sp>
      <p:grpSp>
        <p:nvGrpSpPr>
          <p:cNvPr id="57347" name="Group 5"/>
          <p:cNvGrpSpPr>
            <a:grpSpLocks/>
          </p:cNvGrpSpPr>
          <p:nvPr/>
        </p:nvGrpSpPr>
        <p:grpSpPr bwMode="auto">
          <a:xfrm>
            <a:off x="687388" y="536575"/>
            <a:ext cx="6642100" cy="5702300"/>
            <a:chOff x="0" y="0"/>
            <a:chExt cx="5950" cy="5110"/>
          </a:xfrm>
        </p:grpSpPr>
        <p:pic>
          <p:nvPicPr>
            <p:cNvPr id="57393" name="Picture 3"/>
            <p:cNvPicPr>
              <a:picLocks noChangeAspect="1" noChangeArrowheads="1"/>
            </p:cNvPicPr>
            <p:nvPr/>
          </p:nvPicPr>
          <p:blipFill>
            <a:blip r:embed="rId2"/>
            <a:srcRect/>
            <a:stretch>
              <a:fillRect/>
            </a:stretch>
          </p:blipFill>
          <p:spPr bwMode="auto">
            <a:xfrm>
              <a:off x="0" y="0"/>
              <a:ext cx="5377" cy="5110"/>
            </a:xfrm>
            <a:prstGeom prst="rect">
              <a:avLst/>
            </a:prstGeom>
            <a:noFill/>
            <a:ln w="9525">
              <a:noFill/>
              <a:miter lim="800000"/>
              <a:headEnd/>
              <a:tailEnd/>
            </a:ln>
          </p:spPr>
        </p:pic>
        <p:sp>
          <p:nvSpPr>
            <p:cNvPr id="57394" name="Rectangle 4"/>
            <p:cNvSpPr>
              <a:spLocks/>
            </p:cNvSpPr>
            <p:nvPr/>
          </p:nvSpPr>
          <p:spPr bwMode="auto">
            <a:xfrm>
              <a:off x="5358" y="2522"/>
              <a:ext cx="592" cy="968"/>
            </a:xfrm>
            <a:prstGeom prst="rect">
              <a:avLst/>
            </a:prstGeom>
            <a:noFill/>
            <a:ln w="9525">
              <a:noFill/>
              <a:miter lim="800000"/>
              <a:headEnd/>
              <a:tailEnd/>
            </a:ln>
          </p:spPr>
          <p:txBody>
            <a:bodyPr lIns="26788" tIns="26788" rIns="26788" bIns="26788"/>
            <a:lstStyle/>
            <a:p>
              <a:pPr defTabSz="642938">
                <a:spcBef>
                  <a:spcPts val="1075"/>
                </a:spcBef>
              </a:pPr>
              <a:r>
                <a:rPr lang="en-US" sz="1700">
                  <a:latin typeface="Gill Sans MT Italic" pitchFamily="34" charset="0"/>
                  <a:ea typeface="ＭＳ Ｐゴシック"/>
                  <a:cs typeface="ＭＳ Ｐゴシック"/>
                  <a:sym typeface="Gill Sans MT Italic" pitchFamily="34" charset="0"/>
                </a:rPr>
                <a:t>u</a:t>
              </a:r>
              <a:endParaRPr lang="en-US" sz="1700">
                <a:latin typeface="Gill Sans MT" pitchFamily="34" charset="0"/>
                <a:ea typeface="ＭＳ Ｐゴシック"/>
                <a:cs typeface="ＭＳ Ｐゴシック"/>
                <a:sym typeface="Gill Sans MT" pitchFamily="34" charset="0"/>
              </a:endParaRPr>
            </a:p>
            <a:p>
              <a:pPr defTabSz="642938">
                <a:spcBef>
                  <a:spcPts val="1075"/>
                </a:spcBef>
              </a:pPr>
              <a:r>
                <a:rPr lang="en-US" sz="1700">
                  <a:latin typeface="Gill Sans MT Italic" pitchFamily="34" charset="0"/>
                  <a:ea typeface="ＭＳ Ｐゴシック"/>
                  <a:cs typeface="ＭＳ Ｐゴシック"/>
                  <a:sym typeface="Gill Sans MT Italic" pitchFamily="34" charset="0"/>
                </a:rPr>
                <a:t>v</a:t>
              </a:r>
              <a:endParaRPr lang="en-US" sz="1700">
                <a:latin typeface="Gill Sans MT" pitchFamily="34" charset="0"/>
                <a:ea typeface="ＭＳ Ｐゴシック"/>
                <a:cs typeface="ＭＳ Ｐゴシック"/>
                <a:sym typeface="Gill Sans MT" pitchFamily="34" charset="0"/>
              </a:endParaRPr>
            </a:p>
            <a:p>
              <a:pPr defTabSz="642938">
                <a:spcBef>
                  <a:spcPts val="1075"/>
                </a:spcBef>
              </a:pPr>
              <a:r>
                <a:rPr lang="en-US" sz="1700">
                  <a:latin typeface="Gill Sans MT Italic" pitchFamily="34" charset="0"/>
                  <a:ea typeface="ＭＳ Ｐゴシック"/>
                  <a:cs typeface="ＭＳ Ｐゴシック"/>
                  <a:sym typeface="Gill Sans MT Italic" pitchFamily="34" charset="0"/>
                </a:rPr>
                <a:t>y</a:t>
              </a:r>
            </a:p>
          </p:txBody>
        </p:sp>
      </p:grpSp>
      <p:sp>
        <p:nvSpPr>
          <p:cNvPr id="57348" name="Rectangle 6"/>
          <p:cNvSpPr>
            <a:spLocks/>
          </p:cNvSpPr>
          <p:nvPr/>
        </p:nvSpPr>
        <p:spPr bwMode="auto">
          <a:xfrm>
            <a:off x="4037013" y="536575"/>
            <a:ext cx="2981325" cy="5794375"/>
          </a:xfrm>
          <a:prstGeom prst="rect">
            <a:avLst/>
          </a:prstGeom>
          <a:solidFill>
            <a:srgbClr val="FFFFFF"/>
          </a:solidFill>
          <a:ln w="9525">
            <a:noFill/>
            <a:miter lim="800000"/>
            <a:headEnd/>
            <a:tailEnd/>
          </a:ln>
        </p:spPr>
        <p:txBody>
          <a:bodyPr lIns="0" tIns="0" rIns="0" bIns="0"/>
          <a:lstStyle/>
          <a:p>
            <a:pPr algn="ctr" defTabSz="642938"/>
            <a:endParaRPr lang="en-US" sz="3000">
              <a:solidFill>
                <a:srgbClr val="000000"/>
              </a:solidFill>
              <a:latin typeface="Gill Sans"/>
              <a:ea typeface="ヒラギノ角ゴ ProN W3"/>
              <a:cs typeface="ヒラギノ角ゴ ProN W3"/>
              <a:sym typeface="Gill Sans"/>
            </a:endParaRPr>
          </a:p>
        </p:txBody>
      </p:sp>
      <p:sp>
        <p:nvSpPr>
          <p:cNvPr id="57349" name="Oval 7"/>
          <p:cNvSpPr>
            <a:spLocks/>
          </p:cNvSpPr>
          <p:nvPr/>
        </p:nvSpPr>
        <p:spPr bwMode="auto">
          <a:xfrm>
            <a:off x="3125788" y="536575"/>
            <a:ext cx="46037" cy="44450"/>
          </a:xfrm>
          <a:prstGeom prst="ellipse">
            <a:avLst/>
          </a:prstGeom>
          <a:solidFill>
            <a:srgbClr val="FF0000"/>
          </a:solidFill>
          <a:ln w="9525">
            <a:noFill/>
            <a:round/>
            <a:headEnd/>
            <a:tailEnd/>
          </a:ln>
        </p:spPr>
        <p:txBody>
          <a:bodyPr lIns="0" tIns="0" rIns="0" bIns="0"/>
          <a:lstStyle/>
          <a:p>
            <a:pPr algn="ctr" defTabSz="642938"/>
            <a:endParaRPr lang="en-US" sz="3000">
              <a:solidFill>
                <a:srgbClr val="000000"/>
              </a:solidFill>
              <a:latin typeface="Gill Sans"/>
              <a:ea typeface="ヒラギノ角ゴ ProN W3"/>
              <a:cs typeface="ヒラギノ角ゴ ProN W3"/>
              <a:sym typeface="Gill Sans"/>
            </a:endParaRPr>
          </a:p>
        </p:txBody>
      </p:sp>
      <p:sp>
        <p:nvSpPr>
          <p:cNvPr id="57350" name="Rectangle 8"/>
          <p:cNvSpPr>
            <a:spLocks/>
          </p:cNvSpPr>
          <p:nvPr/>
        </p:nvSpPr>
        <p:spPr bwMode="auto">
          <a:xfrm>
            <a:off x="4187825" y="1062038"/>
            <a:ext cx="3438525" cy="4268787"/>
          </a:xfrm>
          <a:prstGeom prst="rect">
            <a:avLst/>
          </a:prstGeom>
          <a:noFill/>
          <a:ln w="25400">
            <a:solidFill>
              <a:schemeClr val="tx1"/>
            </a:solidFill>
            <a:round/>
            <a:headEnd/>
            <a:tailEnd/>
          </a:ln>
        </p:spPr>
        <p:txBody>
          <a:bodyPr lIns="0" tIns="0" rIns="0" bIns="0"/>
          <a:lstStyle/>
          <a:p>
            <a:pPr algn="ctr" defTabSz="642938"/>
            <a:endParaRPr lang="en-US" sz="3000">
              <a:solidFill>
                <a:srgbClr val="000000"/>
              </a:solidFill>
              <a:latin typeface="Gill Sans"/>
              <a:ea typeface="ヒラギノ角ゴ ProN W3"/>
              <a:cs typeface="ヒラギノ角ゴ ProN W3"/>
              <a:sym typeface="Gill Sans"/>
            </a:endParaRPr>
          </a:p>
        </p:txBody>
      </p:sp>
      <p:sp>
        <p:nvSpPr>
          <p:cNvPr id="57351" name="Rectangle 9"/>
          <p:cNvSpPr>
            <a:spLocks/>
          </p:cNvSpPr>
          <p:nvPr/>
        </p:nvSpPr>
        <p:spPr bwMode="auto">
          <a:xfrm>
            <a:off x="7616825" y="2205038"/>
            <a:ext cx="393700" cy="465137"/>
          </a:xfrm>
          <a:prstGeom prst="rect">
            <a:avLst/>
          </a:prstGeom>
          <a:noFill/>
          <a:ln w="9525">
            <a:noFill/>
            <a:miter lim="800000"/>
            <a:headEnd/>
            <a:tailEnd/>
          </a:ln>
        </p:spPr>
        <p:txBody>
          <a:bodyPr lIns="26788" tIns="26788" rIns="26788" bIns="26788"/>
          <a:lstStyle/>
          <a:p>
            <a:pPr defTabSz="642938"/>
            <a:r>
              <a:rPr lang="en-US" sz="2700">
                <a:latin typeface="Calibri" pitchFamily="34" charset="0"/>
                <a:ea typeface="ＭＳ Ｐゴシック"/>
                <a:cs typeface="ＭＳ Ｐゴシック"/>
                <a:sym typeface="Calibri" pitchFamily="34" charset="0"/>
              </a:rPr>
              <a:t>U</a:t>
            </a:r>
          </a:p>
        </p:txBody>
      </p:sp>
      <p:sp>
        <p:nvSpPr>
          <p:cNvPr id="57352" name="Rectangle 10"/>
          <p:cNvSpPr>
            <a:spLocks/>
          </p:cNvSpPr>
          <p:nvPr/>
        </p:nvSpPr>
        <p:spPr bwMode="auto">
          <a:xfrm>
            <a:off x="7616825" y="3044825"/>
            <a:ext cx="393700" cy="465138"/>
          </a:xfrm>
          <a:prstGeom prst="rect">
            <a:avLst/>
          </a:prstGeom>
          <a:noFill/>
          <a:ln w="9525">
            <a:noFill/>
            <a:miter lim="800000"/>
            <a:headEnd/>
            <a:tailEnd/>
          </a:ln>
        </p:spPr>
        <p:txBody>
          <a:bodyPr lIns="26788" tIns="26788" rIns="26788" bIns="26788"/>
          <a:lstStyle/>
          <a:p>
            <a:pPr defTabSz="642938"/>
            <a:r>
              <a:rPr lang="en-US" sz="2700">
                <a:latin typeface="Calibri" pitchFamily="34" charset="0"/>
                <a:ea typeface="ＭＳ Ｐゴシック"/>
                <a:cs typeface="ＭＳ Ｐゴシック"/>
                <a:sym typeface="Calibri" pitchFamily="34" charset="0"/>
              </a:rPr>
              <a:t>V</a:t>
            </a:r>
          </a:p>
        </p:txBody>
      </p:sp>
      <p:sp>
        <p:nvSpPr>
          <p:cNvPr id="57353" name="Rectangle 11"/>
          <p:cNvSpPr>
            <a:spLocks/>
          </p:cNvSpPr>
          <p:nvPr/>
        </p:nvSpPr>
        <p:spPr bwMode="auto">
          <a:xfrm>
            <a:off x="7616825" y="3813175"/>
            <a:ext cx="393700" cy="463550"/>
          </a:xfrm>
          <a:prstGeom prst="rect">
            <a:avLst/>
          </a:prstGeom>
          <a:noFill/>
          <a:ln w="9525">
            <a:noFill/>
            <a:miter lim="800000"/>
            <a:headEnd/>
            <a:tailEnd/>
          </a:ln>
        </p:spPr>
        <p:txBody>
          <a:bodyPr lIns="26788" tIns="26788" rIns="26788" bIns="26788"/>
          <a:lstStyle/>
          <a:p>
            <a:pPr defTabSz="642938"/>
            <a:r>
              <a:rPr lang="en-US" sz="2700">
                <a:latin typeface="Calibri" pitchFamily="34" charset="0"/>
                <a:ea typeface="ＭＳ Ｐゴシック"/>
                <a:cs typeface="ＭＳ Ｐゴシック"/>
                <a:sym typeface="Calibri" pitchFamily="34" charset="0"/>
              </a:rPr>
              <a:t>Y</a:t>
            </a:r>
          </a:p>
        </p:txBody>
      </p:sp>
      <p:sp>
        <p:nvSpPr>
          <p:cNvPr id="57354" name="Line 12"/>
          <p:cNvSpPr>
            <a:spLocks noChangeShapeType="1"/>
          </p:cNvSpPr>
          <p:nvPr/>
        </p:nvSpPr>
        <p:spPr bwMode="auto">
          <a:xfrm flipH="1">
            <a:off x="5048250" y="5180013"/>
            <a:ext cx="1588" cy="150812"/>
          </a:xfrm>
          <a:prstGeom prst="line">
            <a:avLst/>
          </a:prstGeom>
          <a:noFill/>
          <a:ln w="15875">
            <a:solidFill>
              <a:schemeClr val="tx1"/>
            </a:solidFill>
            <a:round/>
            <a:headEnd/>
            <a:tailEnd/>
          </a:ln>
        </p:spPr>
        <p:txBody>
          <a:bodyPr lIns="0" tIns="0" rIns="0" bIns="0"/>
          <a:lstStyle/>
          <a:p>
            <a:endParaRPr lang="en-US"/>
          </a:p>
        </p:txBody>
      </p:sp>
      <p:sp>
        <p:nvSpPr>
          <p:cNvPr id="57355" name="Line 13"/>
          <p:cNvSpPr>
            <a:spLocks noChangeShapeType="1"/>
          </p:cNvSpPr>
          <p:nvPr/>
        </p:nvSpPr>
        <p:spPr bwMode="auto">
          <a:xfrm flipH="1">
            <a:off x="7445375" y="5162550"/>
            <a:ext cx="1588" cy="152400"/>
          </a:xfrm>
          <a:prstGeom prst="line">
            <a:avLst/>
          </a:prstGeom>
          <a:noFill/>
          <a:ln w="15875">
            <a:solidFill>
              <a:schemeClr val="tx1"/>
            </a:solidFill>
            <a:round/>
            <a:headEnd/>
            <a:tailEnd/>
          </a:ln>
        </p:spPr>
        <p:txBody>
          <a:bodyPr lIns="0" tIns="0" rIns="0" bIns="0"/>
          <a:lstStyle/>
          <a:p>
            <a:endParaRPr lang="en-US"/>
          </a:p>
        </p:txBody>
      </p:sp>
      <p:sp>
        <p:nvSpPr>
          <p:cNvPr id="57356" name="Line 14"/>
          <p:cNvSpPr>
            <a:spLocks noChangeShapeType="1"/>
          </p:cNvSpPr>
          <p:nvPr/>
        </p:nvSpPr>
        <p:spPr bwMode="auto">
          <a:xfrm flipH="1">
            <a:off x="6245225" y="5180013"/>
            <a:ext cx="1588" cy="150812"/>
          </a:xfrm>
          <a:prstGeom prst="line">
            <a:avLst/>
          </a:prstGeom>
          <a:noFill/>
          <a:ln w="15875">
            <a:solidFill>
              <a:schemeClr val="tx1"/>
            </a:solidFill>
            <a:round/>
            <a:headEnd/>
            <a:tailEnd/>
          </a:ln>
        </p:spPr>
        <p:txBody>
          <a:bodyPr lIns="0" tIns="0" rIns="0" bIns="0"/>
          <a:lstStyle/>
          <a:p>
            <a:endParaRPr lang="en-US"/>
          </a:p>
        </p:txBody>
      </p:sp>
      <p:sp>
        <p:nvSpPr>
          <p:cNvPr id="57357" name="Rectangle 15"/>
          <p:cNvSpPr>
            <a:spLocks/>
          </p:cNvSpPr>
          <p:nvPr/>
        </p:nvSpPr>
        <p:spPr bwMode="auto">
          <a:xfrm>
            <a:off x="4187825" y="1546225"/>
            <a:ext cx="2286000" cy="320675"/>
          </a:xfrm>
          <a:prstGeom prst="rect">
            <a:avLst/>
          </a:prstGeom>
          <a:noFill/>
          <a:ln w="9525">
            <a:noFill/>
            <a:miter lim="800000"/>
            <a:headEnd/>
            <a:tailEnd/>
          </a:ln>
        </p:spPr>
        <p:txBody>
          <a:bodyPr lIns="26788" tIns="26788" rIns="26788" bIns="26788"/>
          <a:lstStyle/>
          <a:p>
            <a:pPr defTabSz="642938"/>
            <a:r>
              <a:rPr lang="en-US" sz="1700">
                <a:latin typeface="Calibri" pitchFamily="34" charset="0"/>
                <a:ea typeface="ＭＳ Ｐゴシック"/>
                <a:cs typeface="ＭＳ Ｐゴシック"/>
                <a:sym typeface="Calibri" pitchFamily="34" charset="0"/>
              </a:rPr>
              <a:t>Time (</a:t>
            </a:r>
            <a:r>
              <a:rPr lang="en-US" sz="1700">
                <a:latin typeface="Symbol" pitchFamily="18" charset="2"/>
                <a:ea typeface="ＭＳ Ｐゴシック"/>
                <a:cs typeface="ＭＳ Ｐゴシック"/>
                <a:sym typeface="Symbol" pitchFamily="18" charset="2"/>
              </a:rPr>
              <a:t>μ</a:t>
            </a:r>
            <a:r>
              <a:rPr lang="en-US" sz="1700">
                <a:latin typeface="Calibri" pitchFamily="34" charset="0"/>
                <a:ea typeface="ＭＳ Ｐゴシック"/>
                <a:cs typeface="ＭＳ Ｐゴシック"/>
                <a:sym typeface="Calibri" pitchFamily="34" charset="0"/>
              </a:rPr>
              <a:t>s)</a:t>
            </a:r>
          </a:p>
        </p:txBody>
      </p:sp>
      <p:sp>
        <p:nvSpPr>
          <p:cNvPr id="57358" name="Line 16"/>
          <p:cNvSpPr>
            <a:spLocks noChangeShapeType="1"/>
          </p:cNvSpPr>
          <p:nvPr/>
        </p:nvSpPr>
        <p:spPr bwMode="auto">
          <a:xfrm>
            <a:off x="4268788" y="1982788"/>
            <a:ext cx="862012" cy="0"/>
          </a:xfrm>
          <a:prstGeom prst="line">
            <a:avLst/>
          </a:prstGeom>
          <a:noFill/>
          <a:ln w="15875">
            <a:solidFill>
              <a:schemeClr val="tx1"/>
            </a:solidFill>
            <a:round/>
            <a:headEnd/>
            <a:tailEnd type="stealth" w="med" len="lg"/>
          </a:ln>
        </p:spPr>
        <p:txBody>
          <a:bodyPr lIns="0" tIns="0" rIns="0" bIns="0"/>
          <a:lstStyle/>
          <a:p>
            <a:endParaRPr lang="en-US"/>
          </a:p>
        </p:txBody>
      </p:sp>
      <p:sp>
        <p:nvSpPr>
          <p:cNvPr id="57359" name="Rectangle 17"/>
          <p:cNvSpPr>
            <a:spLocks/>
          </p:cNvSpPr>
          <p:nvPr/>
        </p:nvSpPr>
        <p:spPr bwMode="auto">
          <a:xfrm rot="-5400000">
            <a:off x="-998537" y="2062163"/>
            <a:ext cx="3516312" cy="303212"/>
          </a:xfrm>
          <a:prstGeom prst="rect">
            <a:avLst/>
          </a:prstGeom>
          <a:solidFill>
            <a:srgbClr val="FFFFFF"/>
          </a:solidFill>
          <a:ln w="9525">
            <a:noFill/>
            <a:miter lim="800000"/>
            <a:headEnd/>
            <a:tailEnd/>
          </a:ln>
        </p:spPr>
        <p:txBody>
          <a:bodyPr lIns="26788" tIns="26788" rIns="26788" bIns="26788"/>
          <a:lstStyle/>
          <a:p>
            <a:pPr defTabSz="642938"/>
            <a:r>
              <a:rPr lang="en-US" sz="1700">
                <a:latin typeface="Gill Sans MT" pitchFamily="34" charset="0"/>
                <a:ea typeface="ＭＳ Ｐゴシック"/>
                <a:cs typeface="ＭＳ Ｐゴシック"/>
                <a:sym typeface="Gill Sans MT" pitchFamily="34" charset="0"/>
              </a:rPr>
              <a:t>Drift Distance (cm)</a:t>
            </a:r>
          </a:p>
        </p:txBody>
      </p:sp>
      <p:sp>
        <p:nvSpPr>
          <p:cNvPr id="57360" name="Rectangle 18"/>
          <p:cNvSpPr>
            <a:spLocks/>
          </p:cNvSpPr>
          <p:nvPr/>
        </p:nvSpPr>
        <p:spPr bwMode="auto">
          <a:xfrm>
            <a:off x="4116388" y="152400"/>
            <a:ext cx="4813300" cy="534988"/>
          </a:xfrm>
          <a:prstGeom prst="rect">
            <a:avLst/>
          </a:prstGeom>
          <a:noFill/>
          <a:ln w="9525">
            <a:noFill/>
            <a:miter lim="800000"/>
            <a:headEnd/>
            <a:tailEnd/>
          </a:ln>
        </p:spPr>
        <p:txBody>
          <a:bodyPr lIns="26788" tIns="26788" rIns="26788" bIns="26788"/>
          <a:lstStyle/>
          <a:p>
            <a:pPr algn="ctr" defTabSz="642938"/>
            <a:r>
              <a:rPr lang="en-US" sz="3100">
                <a:latin typeface="Calibri Bold" pitchFamily="34" charset="0"/>
                <a:ea typeface="ＭＳ Ｐゴシック"/>
                <a:cs typeface="ＭＳ Ｐゴシック"/>
                <a:sym typeface="Calibri Bold" pitchFamily="34" charset="0"/>
              </a:rPr>
              <a:t>Charge Signal Formation</a:t>
            </a:r>
          </a:p>
        </p:txBody>
      </p:sp>
      <p:sp>
        <p:nvSpPr>
          <p:cNvPr id="57361" name="Rectangle 19"/>
          <p:cNvSpPr>
            <a:spLocks/>
          </p:cNvSpPr>
          <p:nvPr/>
        </p:nvSpPr>
        <p:spPr bwMode="auto">
          <a:xfrm>
            <a:off x="4340225" y="4491038"/>
            <a:ext cx="1463675" cy="571500"/>
          </a:xfrm>
          <a:prstGeom prst="rect">
            <a:avLst/>
          </a:prstGeom>
          <a:noFill/>
          <a:ln w="9525">
            <a:noFill/>
            <a:miter lim="800000"/>
            <a:headEnd/>
            <a:tailEnd/>
          </a:ln>
        </p:spPr>
        <p:txBody>
          <a:bodyPr lIns="26788" tIns="26788" rIns="26788" bIns="26788"/>
          <a:lstStyle/>
          <a:p>
            <a:pPr defTabSz="642938"/>
            <a:r>
              <a:rPr lang="en-US" sz="1700">
                <a:latin typeface="Calibri" pitchFamily="34" charset="0"/>
                <a:ea typeface="ＭＳ Ｐゴシック"/>
                <a:cs typeface="ＭＳ Ｐゴシック"/>
                <a:sym typeface="Calibri" pitchFamily="34" charset="0"/>
              </a:rPr>
              <a:t>Current</a:t>
            </a:r>
            <a:endParaRPr lang="en-US" sz="1700">
              <a:latin typeface="Gill Sans MT" pitchFamily="34" charset="0"/>
              <a:ea typeface="ＭＳ Ｐゴシック"/>
              <a:cs typeface="ＭＳ Ｐゴシック"/>
              <a:sym typeface="Gill Sans MT" pitchFamily="34" charset="0"/>
            </a:endParaRPr>
          </a:p>
          <a:p>
            <a:pPr defTabSz="642938"/>
            <a:r>
              <a:rPr lang="en-US" sz="1700">
                <a:latin typeface="Calibri" pitchFamily="34" charset="0"/>
                <a:ea typeface="ＭＳ Ｐゴシック"/>
                <a:cs typeface="ＭＳ Ｐゴシック"/>
                <a:sym typeface="Calibri" pitchFamily="34" charset="0"/>
              </a:rPr>
              <a:t>Out of Wire</a:t>
            </a:r>
          </a:p>
        </p:txBody>
      </p:sp>
      <p:sp>
        <p:nvSpPr>
          <p:cNvPr id="57362" name="Line 20"/>
          <p:cNvSpPr>
            <a:spLocks noChangeShapeType="1"/>
          </p:cNvSpPr>
          <p:nvPr/>
        </p:nvSpPr>
        <p:spPr bwMode="auto">
          <a:xfrm flipH="1">
            <a:off x="4340225" y="4268788"/>
            <a:ext cx="4763" cy="758825"/>
          </a:xfrm>
          <a:prstGeom prst="line">
            <a:avLst/>
          </a:prstGeom>
          <a:noFill/>
          <a:ln w="15875">
            <a:solidFill>
              <a:schemeClr val="tx1"/>
            </a:solidFill>
            <a:round/>
            <a:headEnd type="stealth" w="med" len="lg"/>
            <a:tailEnd/>
          </a:ln>
        </p:spPr>
        <p:txBody>
          <a:bodyPr lIns="0" tIns="0" rIns="0" bIns="0"/>
          <a:lstStyle/>
          <a:p>
            <a:endParaRPr lang="en-US"/>
          </a:p>
        </p:txBody>
      </p:sp>
      <p:grpSp>
        <p:nvGrpSpPr>
          <p:cNvPr id="57363" name="Group 25"/>
          <p:cNvGrpSpPr>
            <a:grpSpLocks/>
          </p:cNvGrpSpPr>
          <p:nvPr/>
        </p:nvGrpSpPr>
        <p:grpSpPr bwMode="auto">
          <a:xfrm>
            <a:off x="4187825" y="2357438"/>
            <a:ext cx="3429000" cy="242887"/>
            <a:chOff x="0" y="0"/>
            <a:chExt cx="3072" cy="217"/>
          </a:xfrm>
        </p:grpSpPr>
        <p:sp>
          <p:nvSpPr>
            <p:cNvPr id="57389" name="Line 21"/>
            <p:cNvSpPr>
              <a:spLocks noChangeShapeType="1"/>
            </p:cNvSpPr>
            <p:nvPr/>
          </p:nvSpPr>
          <p:spPr bwMode="auto">
            <a:xfrm>
              <a:off x="0" y="102"/>
              <a:ext cx="3072" cy="1"/>
            </a:xfrm>
            <a:prstGeom prst="line">
              <a:avLst/>
            </a:prstGeom>
            <a:noFill/>
            <a:ln w="9525">
              <a:solidFill>
                <a:schemeClr val="tx1"/>
              </a:solidFill>
              <a:round/>
              <a:headEnd/>
              <a:tailEnd/>
            </a:ln>
          </p:spPr>
          <p:txBody>
            <a:bodyPr lIns="0" tIns="0" rIns="0" bIns="0"/>
            <a:lstStyle/>
            <a:p>
              <a:endParaRPr lang="en-US"/>
            </a:p>
          </p:txBody>
        </p:sp>
        <p:sp>
          <p:nvSpPr>
            <p:cNvPr id="57390" name="Line 22"/>
            <p:cNvSpPr>
              <a:spLocks noChangeShapeType="1"/>
            </p:cNvSpPr>
            <p:nvPr/>
          </p:nvSpPr>
          <p:spPr bwMode="auto">
            <a:xfrm>
              <a:off x="779" y="8"/>
              <a:ext cx="0" cy="201"/>
            </a:xfrm>
            <a:prstGeom prst="line">
              <a:avLst/>
            </a:prstGeom>
            <a:noFill/>
            <a:ln w="9525">
              <a:solidFill>
                <a:schemeClr val="tx1"/>
              </a:solidFill>
              <a:round/>
              <a:headEnd/>
              <a:tailEnd/>
            </a:ln>
          </p:spPr>
          <p:txBody>
            <a:bodyPr lIns="0" tIns="0" rIns="0" bIns="0"/>
            <a:lstStyle/>
            <a:p>
              <a:endParaRPr lang="en-US"/>
            </a:p>
          </p:txBody>
        </p:sp>
        <p:sp>
          <p:nvSpPr>
            <p:cNvPr id="57391" name="Line 23"/>
            <p:cNvSpPr>
              <a:spLocks noChangeShapeType="1"/>
            </p:cNvSpPr>
            <p:nvPr/>
          </p:nvSpPr>
          <p:spPr bwMode="auto">
            <a:xfrm>
              <a:off x="1850" y="0"/>
              <a:ext cx="0" cy="200"/>
            </a:xfrm>
            <a:prstGeom prst="line">
              <a:avLst/>
            </a:prstGeom>
            <a:noFill/>
            <a:ln w="9525">
              <a:solidFill>
                <a:schemeClr val="tx1"/>
              </a:solidFill>
              <a:round/>
              <a:headEnd/>
              <a:tailEnd/>
            </a:ln>
          </p:spPr>
          <p:txBody>
            <a:bodyPr lIns="0" tIns="0" rIns="0" bIns="0"/>
            <a:lstStyle/>
            <a:p>
              <a:endParaRPr lang="en-US"/>
            </a:p>
          </p:txBody>
        </p:sp>
        <p:sp>
          <p:nvSpPr>
            <p:cNvPr id="57392" name="Line 24"/>
            <p:cNvSpPr>
              <a:spLocks noChangeShapeType="1"/>
            </p:cNvSpPr>
            <p:nvPr/>
          </p:nvSpPr>
          <p:spPr bwMode="auto">
            <a:xfrm>
              <a:off x="2929" y="7"/>
              <a:ext cx="0" cy="210"/>
            </a:xfrm>
            <a:prstGeom prst="line">
              <a:avLst/>
            </a:prstGeom>
            <a:noFill/>
            <a:ln w="9525">
              <a:solidFill>
                <a:schemeClr val="tx1"/>
              </a:solidFill>
              <a:round/>
              <a:headEnd/>
              <a:tailEnd/>
            </a:ln>
          </p:spPr>
          <p:txBody>
            <a:bodyPr lIns="0" tIns="0" rIns="0" bIns="0"/>
            <a:lstStyle/>
            <a:p>
              <a:endParaRPr lang="en-US"/>
            </a:p>
          </p:txBody>
        </p:sp>
      </p:grpSp>
      <p:grpSp>
        <p:nvGrpSpPr>
          <p:cNvPr id="57364" name="Group 30"/>
          <p:cNvGrpSpPr>
            <a:grpSpLocks/>
          </p:cNvGrpSpPr>
          <p:nvPr/>
        </p:nvGrpSpPr>
        <p:grpSpPr bwMode="auto">
          <a:xfrm>
            <a:off x="4194175" y="3136900"/>
            <a:ext cx="3429000" cy="239713"/>
            <a:chOff x="0" y="0"/>
            <a:chExt cx="3072" cy="213"/>
          </a:xfrm>
        </p:grpSpPr>
        <p:sp>
          <p:nvSpPr>
            <p:cNvPr id="57385" name="Line 26"/>
            <p:cNvSpPr>
              <a:spLocks noChangeShapeType="1"/>
            </p:cNvSpPr>
            <p:nvPr/>
          </p:nvSpPr>
          <p:spPr bwMode="auto">
            <a:xfrm>
              <a:off x="0" y="102"/>
              <a:ext cx="3072" cy="1"/>
            </a:xfrm>
            <a:prstGeom prst="line">
              <a:avLst/>
            </a:prstGeom>
            <a:noFill/>
            <a:ln w="9525">
              <a:solidFill>
                <a:schemeClr val="tx1"/>
              </a:solidFill>
              <a:round/>
              <a:headEnd/>
              <a:tailEnd/>
            </a:ln>
          </p:spPr>
          <p:txBody>
            <a:bodyPr lIns="0" tIns="0" rIns="0" bIns="0"/>
            <a:lstStyle/>
            <a:p>
              <a:endParaRPr lang="en-US"/>
            </a:p>
          </p:txBody>
        </p:sp>
        <p:sp>
          <p:nvSpPr>
            <p:cNvPr id="57386" name="Line 27"/>
            <p:cNvSpPr>
              <a:spLocks noChangeShapeType="1"/>
            </p:cNvSpPr>
            <p:nvPr/>
          </p:nvSpPr>
          <p:spPr bwMode="auto">
            <a:xfrm>
              <a:off x="776" y="8"/>
              <a:ext cx="0" cy="201"/>
            </a:xfrm>
            <a:prstGeom prst="line">
              <a:avLst/>
            </a:prstGeom>
            <a:noFill/>
            <a:ln w="9525">
              <a:solidFill>
                <a:schemeClr val="tx1"/>
              </a:solidFill>
              <a:round/>
              <a:headEnd/>
              <a:tailEnd/>
            </a:ln>
          </p:spPr>
          <p:txBody>
            <a:bodyPr lIns="0" tIns="0" rIns="0" bIns="0"/>
            <a:lstStyle/>
            <a:p>
              <a:endParaRPr lang="en-US"/>
            </a:p>
          </p:txBody>
        </p:sp>
        <p:sp>
          <p:nvSpPr>
            <p:cNvPr id="57387" name="Line 28"/>
            <p:cNvSpPr>
              <a:spLocks noChangeShapeType="1"/>
            </p:cNvSpPr>
            <p:nvPr/>
          </p:nvSpPr>
          <p:spPr bwMode="auto">
            <a:xfrm>
              <a:off x="1847" y="0"/>
              <a:ext cx="0" cy="200"/>
            </a:xfrm>
            <a:prstGeom prst="line">
              <a:avLst/>
            </a:prstGeom>
            <a:noFill/>
            <a:ln w="9525">
              <a:solidFill>
                <a:schemeClr val="tx1"/>
              </a:solidFill>
              <a:round/>
              <a:headEnd/>
              <a:tailEnd/>
            </a:ln>
          </p:spPr>
          <p:txBody>
            <a:bodyPr lIns="0" tIns="0" rIns="0" bIns="0"/>
            <a:lstStyle/>
            <a:p>
              <a:endParaRPr lang="en-US"/>
            </a:p>
          </p:txBody>
        </p:sp>
        <p:sp>
          <p:nvSpPr>
            <p:cNvPr id="57388" name="Line 29"/>
            <p:cNvSpPr>
              <a:spLocks noChangeShapeType="1"/>
            </p:cNvSpPr>
            <p:nvPr/>
          </p:nvSpPr>
          <p:spPr bwMode="auto">
            <a:xfrm>
              <a:off x="2926" y="4"/>
              <a:ext cx="0" cy="209"/>
            </a:xfrm>
            <a:prstGeom prst="line">
              <a:avLst/>
            </a:prstGeom>
            <a:noFill/>
            <a:ln w="9525">
              <a:solidFill>
                <a:schemeClr val="tx1"/>
              </a:solidFill>
              <a:round/>
              <a:headEnd/>
              <a:tailEnd/>
            </a:ln>
          </p:spPr>
          <p:txBody>
            <a:bodyPr lIns="0" tIns="0" rIns="0" bIns="0"/>
            <a:lstStyle/>
            <a:p>
              <a:endParaRPr lang="en-US"/>
            </a:p>
          </p:txBody>
        </p:sp>
      </p:grpSp>
      <p:grpSp>
        <p:nvGrpSpPr>
          <p:cNvPr id="57365" name="Group 35"/>
          <p:cNvGrpSpPr>
            <a:grpSpLocks/>
          </p:cNvGrpSpPr>
          <p:nvPr/>
        </p:nvGrpSpPr>
        <p:grpSpPr bwMode="auto">
          <a:xfrm>
            <a:off x="4194175" y="3895725"/>
            <a:ext cx="3429000" cy="238125"/>
            <a:chOff x="0" y="0"/>
            <a:chExt cx="3072" cy="214"/>
          </a:xfrm>
        </p:grpSpPr>
        <p:sp>
          <p:nvSpPr>
            <p:cNvPr id="57381" name="Line 31"/>
            <p:cNvSpPr>
              <a:spLocks noChangeShapeType="1"/>
            </p:cNvSpPr>
            <p:nvPr/>
          </p:nvSpPr>
          <p:spPr bwMode="auto">
            <a:xfrm>
              <a:off x="0" y="102"/>
              <a:ext cx="3072" cy="1"/>
            </a:xfrm>
            <a:prstGeom prst="line">
              <a:avLst/>
            </a:prstGeom>
            <a:noFill/>
            <a:ln w="9525">
              <a:solidFill>
                <a:schemeClr val="tx1"/>
              </a:solidFill>
              <a:round/>
              <a:headEnd/>
              <a:tailEnd/>
            </a:ln>
          </p:spPr>
          <p:txBody>
            <a:bodyPr lIns="0" tIns="0" rIns="0" bIns="0"/>
            <a:lstStyle/>
            <a:p>
              <a:endParaRPr lang="en-US"/>
            </a:p>
          </p:txBody>
        </p:sp>
        <p:sp>
          <p:nvSpPr>
            <p:cNvPr id="57382" name="Line 32"/>
            <p:cNvSpPr>
              <a:spLocks noChangeShapeType="1"/>
            </p:cNvSpPr>
            <p:nvPr/>
          </p:nvSpPr>
          <p:spPr bwMode="auto">
            <a:xfrm>
              <a:off x="776" y="8"/>
              <a:ext cx="0" cy="202"/>
            </a:xfrm>
            <a:prstGeom prst="line">
              <a:avLst/>
            </a:prstGeom>
            <a:noFill/>
            <a:ln w="9525">
              <a:solidFill>
                <a:schemeClr val="tx1"/>
              </a:solidFill>
              <a:round/>
              <a:headEnd/>
              <a:tailEnd/>
            </a:ln>
          </p:spPr>
          <p:txBody>
            <a:bodyPr lIns="0" tIns="0" rIns="0" bIns="0"/>
            <a:lstStyle/>
            <a:p>
              <a:endParaRPr lang="en-US"/>
            </a:p>
          </p:txBody>
        </p:sp>
        <p:sp>
          <p:nvSpPr>
            <p:cNvPr id="57383" name="Line 33"/>
            <p:cNvSpPr>
              <a:spLocks noChangeShapeType="1"/>
            </p:cNvSpPr>
            <p:nvPr/>
          </p:nvSpPr>
          <p:spPr bwMode="auto">
            <a:xfrm>
              <a:off x="1847" y="0"/>
              <a:ext cx="0" cy="201"/>
            </a:xfrm>
            <a:prstGeom prst="line">
              <a:avLst/>
            </a:prstGeom>
            <a:noFill/>
            <a:ln w="9525">
              <a:solidFill>
                <a:schemeClr val="tx1"/>
              </a:solidFill>
              <a:round/>
              <a:headEnd/>
              <a:tailEnd/>
            </a:ln>
          </p:spPr>
          <p:txBody>
            <a:bodyPr lIns="0" tIns="0" rIns="0" bIns="0"/>
            <a:lstStyle/>
            <a:p>
              <a:endParaRPr lang="en-US"/>
            </a:p>
          </p:txBody>
        </p:sp>
        <p:sp>
          <p:nvSpPr>
            <p:cNvPr id="57384" name="Line 34"/>
            <p:cNvSpPr>
              <a:spLocks noChangeShapeType="1"/>
            </p:cNvSpPr>
            <p:nvPr/>
          </p:nvSpPr>
          <p:spPr bwMode="auto">
            <a:xfrm>
              <a:off x="2926" y="4"/>
              <a:ext cx="0" cy="210"/>
            </a:xfrm>
            <a:prstGeom prst="line">
              <a:avLst/>
            </a:prstGeom>
            <a:noFill/>
            <a:ln w="9525">
              <a:solidFill>
                <a:schemeClr val="tx1"/>
              </a:solidFill>
              <a:round/>
              <a:headEnd/>
              <a:tailEnd/>
            </a:ln>
          </p:spPr>
          <p:txBody>
            <a:bodyPr lIns="0" tIns="0" rIns="0" bIns="0"/>
            <a:lstStyle/>
            <a:p>
              <a:endParaRPr lang="en-US"/>
            </a:p>
          </p:txBody>
        </p:sp>
      </p:grpSp>
      <p:sp>
        <p:nvSpPr>
          <p:cNvPr id="103460" name="Rectangle 36"/>
          <p:cNvSpPr>
            <a:spLocks/>
          </p:cNvSpPr>
          <p:nvPr/>
        </p:nvSpPr>
        <p:spPr bwMode="auto">
          <a:xfrm>
            <a:off x="8001000" y="2286000"/>
            <a:ext cx="1303338" cy="509588"/>
          </a:xfrm>
          <a:prstGeom prst="rect">
            <a:avLst/>
          </a:prstGeom>
          <a:noFill/>
          <a:ln w="9525">
            <a:noFill/>
            <a:miter lim="800000"/>
            <a:headEnd/>
            <a:tailEnd/>
          </a:ln>
        </p:spPr>
        <p:txBody>
          <a:bodyPr lIns="26788" tIns="26788" rIns="26788" bIns="26788"/>
          <a:lstStyle/>
          <a:p>
            <a:pPr defTabSz="642938"/>
            <a:r>
              <a:rPr lang="en-US" sz="1700">
                <a:latin typeface="Calibri" pitchFamily="34" charset="0"/>
                <a:ea typeface="ＭＳ Ｐゴシック"/>
                <a:cs typeface="ＭＳ Ｐゴシック"/>
                <a:sym typeface="Calibri" pitchFamily="34" charset="0"/>
              </a:rPr>
              <a:t>Induction</a:t>
            </a:r>
            <a:endParaRPr lang="en-US" sz="1700">
              <a:latin typeface="Gill Sans MT" pitchFamily="34" charset="0"/>
              <a:ea typeface="ＭＳ Ｐゴシック"/>
              <a:cs typeface="ＭＳ Ｐゴシック"/>
              <a:sym typeface="Gill Sans MT" pitchFamily="34" charset="0"/>
            </a:endParaRPr>
          </a:p>
          <a:p>
            <a:pPr defTabSz="642938"/>
            <a:r>
              <a:rPr lang="en-US" sz="1300">
                <a:latin typeface="Calibri" pitchFamily="34" charset="0"/>
                <a:ea typeface="ＭＳ Ｐゴシック"/>
                <a:cs typeface="ＭＳ Ｐゴシック"/>
                <a:sym typeface="Calibri" pitchFamily="34" charset="0"/>
              </a:rPr>
              <a:t>(small, bipolar)</a:t>
            </a:r>
          </a:p>
        </p:txBody>
      </p:sp>
      <p:sp>
        <p:nvSpPr>
          <p:cNvPr id="103461" name="Rectangle 37"/>
          <p:cNvSpPr>
            <a:spLocks/>
          </p:cNvSpPr>
          <p:nvPr/>
        </p:nvSpPr>
        <p:spPr bwMode="auto">
          <a:xfrm>
            <a:off x="8001000" y="3125788"/>
            <a:ext cx="1303338" cy="508000"/>
          </a:xfrm>
          <a:prstGeom prst="rect">
            <a:avLst/>
          </a:prstGeom>
          <a:noFill/>
          <a:ln w="9525">
            <a:noFill/>
            <a:miter lim="800000"/>
            <a:headEnd/>
            <a:tailEnd/>
          </a:ln>
        </p:spPr>
        <p:txBody>
          <a:bodyPr lIns="26788" tIns="26788" rIns="26788" bIns="26788"/>
          <a:lstStyle/>
          <a:p>
            <a:pPr defTabSz="642938"/>
            <a:r>
              <a:rPr lang="en-US" sz="1700">
                <a:latin typeface="Calibri" pitchFamily="34" charset="0"/>
                <a:ea typeface="ＭＳ Ｐゴシック"/>
                <a:cs typeface="ＭＳ Ｐゴシック"/>
                <a:sym typeface="Calibri" pitchFamily="34" charset="0"/>
              </a:rPr>
              <a:t>Induction</a:t>
            </a:r>
            <a:endParaRPr lang="en-US" sz="1700">
              <a:latin typeface="Gill Sans MT" pitchFamily="34" charset="0"/>
              <a:ea typeface="ＭＳ Ｐゴシック"/>
              <a:cs typeface="ＭＳ Ｐゴシック"/>
              <a:sym typeface="Gill Sans MT" pitchFamily="34" charset="0"/>
            </a:endParaRPr>
          </a:p>
          <a:p>
            <a:pPr defTabSz="642938"/>
            <a:r>
              <a:rPr lang="en-US" sz="1300">
                <a:latin typeface="Calibri" pitchFamily="34" charset="0"/>
                <a:ea typeface="ＭＳ Ｐゴシック"/>
                <a:cs typeface="ＭＳ Ｐゴシック"/>
                <a:sym typeface="Calibri" pitchFamily="34" charset="0"/>
              </a:rPr>
              <a:t>(small, bipolar)</a:t>
            </a:r>
          </a:p>
        </p:txBody>
      </p:sp>
      <p:sp>
        <p:nvSpPr>
          <p:cNvPr id="103462" name="Rectangle 38"/>
          <p:cNvSpPr>
            <a:spLocks/>
          </p:cNvSpPr>
          <p:nvPr/>
        </p:nvSpPr>
        <p:spPr bwMode="auto">
          <a:xfrm>
            <a:off x="8001000" y="3884613"/>
            <a:ext cx="1303338" cy="509587"/>
          </a:xfrm>
          <a:prstGeom prst="rect">
            <a:avLst/>
          </a:prstGeom>
          <a:noFill/>
          <a:ln w="9525">
            <a:noFill/>
            <a:miter lim="800000"/>
            <a:headEnd/>
            <a:tailEnd/>
          </a:ln>
        </p:spPr>
        <p:txBody>
          <a:bodyPr lIns="26788" tIns="26788" rIns="26788" bIns="26788"/>
          <a:lstStyle/>
          <a:p>
            <a:pPr defTabSz="642938"/>
            <a:r>
              <a:rPr lang="en-US" sz="1700">
                <a:latin typeface="Calibri" pitchFamily="34" charset="0"/>
                <a:ea typeface="ＭＳ Ｐゴシック"/>
                <a:cs typeface="ＭＳ Ｐゴシック"/>
                <a:sym typeface="Calibri" pitchFamily="34" charset="0"/>
              </a:rPr>
              <a:t>Collection</a:t>
            </a:r>
            <a:endParaRPr lang="en-US" sz="1700">
              <a:latin typeface="Gill Sans MT" pitchFamily="34" charset="0"/>
              <a:ea typeface="ＭＳ Ｐゴシック"/>
              <a:cs typeface="ＭＳ Ｐゴシック"/>
              <a:sym typeface="Gill Sans MT" pitchFamily="34" charset="0"/>
            </a:endParaRPr>
          </a:p>
          <a:p>
            <a:pPr defTabSz="642938"/>
            <a:r>
              <a:rPr lang="en-US" sz="1300">
                <a:latin typeface="Calibri" pitchFamily="34" charset="0"/>
                <a:ea typeface="ＭＳ Ｐゴシック"/>
                <a:cs typeface="ＭＳ Ｐゴシック"/>
                <a:sym typeface="Calibri" pitchFamily="34" charset="0"/>
              </a:rPr>
              <a:t>(large, unipolar)</a:t>
            </a:r>
          </a:p>
        </p:txBody>
      </p:sp>
      <p:pic>
        <p:nvPicPr>
          <p:cNvPr id="103463" name="Picture 39"/>
          <p:cNvPicPr>
            <a:picLocks noChangeAspect="1" noChangeArrowheads="1"/>
          </p:cNvPicPr>
          <p:nvPr/>
        </p:nvPicPr>
        <p:blipFill>
          <a:blip r:embed="rId3"/>
          <a:srcRect/>
          <a:stretch>
            <a:fillRect/>
          </a:stretch>
        </p:blipFill>
        <p:spPr bwMode="auto">
          <a:xfrm>
            <a:off x="4187825" y="1720850"/>
            <a:ext cx="3455988" cy="3552825"/>
          </a:xfrm>
          <a:prstGeom prst="rect">
            <a:avLst/>
          </a:prstGeom>
          <a:noFill/>
          <a:ln w="9525">
            <a:noFill/>
            <a:miter lim="800000"/>
            <a:headEnd/>
            <a:tailEnd/>
          </a:ln>
        </p:spPr>
      </p:pic>
      <p:sp>
        <p:nvSpPr>
          <p:cNvPr id="57370" name="Line 40"/>
          <p:cNvSpPr>
            <a:spLocks noChangeShapeType="1"/>
          </p:cNvSpPr>
          <p:nvPr/>
        </p:nvSpPr>
        <p:spPr bwMode="auto">
          <a:xfrm>
            <a:off x="231775" y="4376738"/>
            <a:ext cx="1223963" cy="0"/>
          </a:xfrm>
          <a:prstGeom prst="line">
            <a:avLst/>
          </a:prstGeom>
          <a:noFill/>
          <a:ln w="9525">
            <a:solidFill>
              <a:srgbClr val="FF0000"/>
            </a:solidFill>
            <a:round/>
            <a:headEnd/>
            <a:tailEnd/>
          </a:ln>
        </p:spPr>
        <p:txBody>
          <a:bodyPr lIns="0" tIns="0" rIns="0" bIns="0"/>
          <a:lstStyle/>
          <a:p>
            <a:endParaRPr lang="en-US"/>
          </a:p>
        </p:txBody>
      </p:sp>
      <p:sp>
        <p:nvSpPr>
          <p:cNvPr id="57371" name="Line 41"/>
          <p:cNvSpPr>
            <a:spLocks noChangeShapeType="1"/>
          </p:cNvSpPr>
          <p:nvPr/>
        </p:nvSpPr>
        <p:spPr bwMode="auto">
          <a:xfrm flipH="1">
            <a:off x="231775" y="5162550"/>
            <a:ext cx="911225" cy="0"/>
          </a:xfrm>
          <a:prstGeom prst="line">
            <a:avLst/>
          </a:prstGeom>
          <a:noFill/>
          <a:ln w="9525">
            <a:solidFill>
              <a:srgbClr val="FF0000"/>
            </a:solidFill>
            <a:round/>
            <a:headEnd/>
            <a:tailEnd/>
          </a:ln>
        </p:spPr>
        <p:txBody>
          <a:bodyPr lIns="0" tIns="0" rIns="0" bIns="0"/>
          <a:lstStyle/>
          <a:p>
            <a:endParaRPr lang="en-US"/>
          </a:p>
        </p:txBody>
      </p:sp>
      <p:sp>
        <p:nvSpPr>
          <p:cNvPr id="57372" name="Rectangle 42"/>
          <p:cNvSpPr>
            <a:spLocks/>
          </p:cNvSpPr>
          <p:nvPr/>
        </p:nvSpPr>
        <p:spPr bwMode="auto">
          <a:xfrm>
            <a:off x="74613" y="5337175"/>
            <a:ext cx="901700" cy="571500"/>
          </a:xfrm>
          <a:prstGeom prst="rect">
            <a:avLst/>
          </a:prstGeom>
          <a:solidFill>
            <a:srgbClr val="FFFFFF"/>
          </a:solidFill>
          <a:ln w="9525">
            <a:solidFill>
              <a:srgbClr val="FF0000"/>
            </a:solidFill>
            <a:round/>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4.5mm Y</a:t>
            </a:r>
          </a:p>
          <a:p>
            <a:pPr defTabSz="642938"/>
            <a:r>
              <a:rPr lang="en-US" sz="1700">
                <a:latin typeface="Gill Sans MT" pitchFamily="34" charset="0"/>
                <a:ea typeface="ＭＳ Ｐゴシック"/>
                <a:cs typeface="ＭＳ Ｐゴシック"/>
                <a:sym typeface="Gill Sans MT" pitchFamily="34" charset="0"/>
              </a:rPr>
              <a:t>5mm U,V</a:t>
            </a:r>
          </a:p>
        </p:txBody>
      </p:sp>
      <p:sp>
        <p:nvSpPr>
          <p:cNvPr id="57373" name="Line 43"/>
          <p:cNvSpPr>
            <a:spLocks noChangeShapeType="1"/>
          </p:cNvSpPr>
          <p:nvPr/>
        </p:nvSpPr>
        <p:spPr bwMode="auto">
          <a:xfrm>
            <a:off x="608013" y="5162550"/>
            <a:ext cx="0" cy="174625"/>
          </a:xfrm>
          <a:prstGeom prst="line">
            <a:avLst/>
          </a:prstGeom>
          <a:noFill/>
          <a:ln w="9525">
            <a:solidFill>
              <a:srgbClr val="FF0000"/>
            </a:solidFill>
            <a:round/>
            <a:headEnd/>
            <a:tailEnd/>
          </a:ln>
        </p:spPr>
        <p:txBody>
          <a:bodyPr lIns="0" tIns="0" rIns="0" bIns="0"/>
          <a:lstStyle/>
          <a:p>
            <a:endParaRPr lang="en-US"/>
          </a:p>
        </p:txBody>
      </p:sp>
      <p:sp>
        <p:nvSpPr>
          <p:cNvPr id="57374" name="Line 44"/>
          <p:cNvSpPr>
            <a:spLocks noChangeShapeType="1"/>
          </p:cNvSpPr>
          <p:nvPr/>
        </p:nvSpPr>
        <p:spPr bwMode="auto">
          <a:xfrm>
            <a:off x="1598613" y="5314950"/>
            <a:ext cx="0" cy="247650"/>
          </a:xfrm>
          <a:prstGeom prst="line">
            <a:avLst/>
          </a:prstGeom>
          <a:noFill/>
          <a:ln w="9525">
            <a:solidFill>
              <a:srgbClr val="FF0000"/>
            </a:solidFill>
            <a:round/>
            <a:headEnd/>
            <a:tailEnd/>
          </a:ln>
        </p:spPr>
        <p:txBody>
          <a:bodyPr lIns="0" tIns="0" rIns="0" bIns="0"/>
          <a:lstStyle/>
          <a:p>
            <a:endParaRPr lang="en-US"/>
          </a:p>
        </p:txBody>
      </p:sp>
      <p:sp>
        <p:nvSpPr>
          <p:cNvPr id="57375" name="Line 45"/>
          <p:cNvSpPr>
            <a:spLocks noChangeShapeType="1"/>
          </p:cNvSpPr>
          <p:nvPr/>
        </p:nvSpPr>
        <p:spPr bwMode="auto">
          <a:xfrm>
            <a:off x="2416175" y="5259388"/>
            <a:ext cx="0" cy="303212"/>
          </a:xfrm>
          <a:prstGeom prst="line">
            <a:avLst/>
          </a:prstGeom>
          <a:noFill/>
          <a:ln w="9525">
            <a:solidFill>
              <a:srgbClr val="FF0000"/>
            </a:solidFill>
            <a:round/>
            <a:headEnd/>
            <a:tailEnd/>
          </a:ln>
        </p:spPr>
        <p:txBody>
          <a:bodyPr lIns="0" tIns="0" rIns="0" bIns="0"/>
          <a:lstStyle/>
          <a:p>
            <a:endParaRPr lang="en-US"/>
          </a:p>
        </p:txBody>
      </p:sp>
      <p:sp>
        <p:nvSpPr>
          <p:cNvPr id="57376" name="Line 46"/>
          <p:cNvSpPr>
            <a:spLocks noChangeShapeType="1"/>
          </p:cNvSpPr>
          <p:nvPr/>
        </p:nvSpPr>
        <p:spPr bwMode="auto">
          <a:xfrm>
            <a:off x="608013" y="4376738"/>
            <a:ext cx="0" cy="785812"/>
          </a:xfrm>
          <a:prstGeom prst="line">
            <a:avLst/>
          </a:prstGeom>
          <a:noFill/>
          <a:ln w="9525">
            <a:solidFill>
              <a:srgbClr val="FF0000"/>
            </a:solidFill>
            <a:round/>
            <a:headEnd type="arrow" w="med" len="med"/>
            <a:tailEnd type="arrow" w="med" len="med"/>
          </a:ln>
        </p:spPr>
        <p:txBody>
          <a:bodyPr lIns="0" tIns="0" rIns="0" bIns="0"/>
          <a:lstStyle/>
          <a:p>
            <a:endParaRPr lang="en-US"/>
          </a:p>
        </p:txBody>
      </p:sp>
      <p:sp>
        <p:nvSpPr>
          <p:cNvPr id="57377" name="Line 47"/>
          <p:cNvSpPr>
            <a:spLocks noChangeShapeType="1"/>
          </p:cNvSpPr>
          <p:nvPr/>
        </p:nvSpPr>
        <p:spPr bwMode="auto">
          <a:xfrm flipH="1">
            <a:off x="1620838" y="5441950"/>
            <a:ext cx="784225" cy="0"/>
          </a:xfrm>
          <a:prstGeom prst="line">
            <a:avLst/>
          </a:prstGeom>
          <a:noFill/>
          <a:ln w="9525">
            <a:solidFill>
              <a:srgbClr val="FF0000"/>
            </a:solidFill>
            <a:round/>
            <a:headEnd type="arrow" w="med" len="med"/>
            <a:tailEnd type="arrow" w="med" len="med"/>
          </a:ln>
        </p:spPr>
        <p:txBody>
          <a:bodyPr lIns="0" tIns="0" rIns="0" bIns="0"/>
          <a:lstStyle/>
          <a:p>
            <a:endParaRPr lang="en-US"/>
          </a:p>
        </p:txBody>
      </p:sp>
      <p:sp>
        <p:nvSpPr>
          <p:cNvPr id="57378" name="Line 48"/>
          <p:cNvSpPr>
            <a:spLocks noChangeShapeType="1"/>
          </p:cNvSpPr>
          <p:nvPr/>
        </p:nvSpPr>
        <p:spPr bwMode="auto">
          <a:xfrm rot="10800000" flipH="1">
            <a:off x="1143000" y="5438775"/>
            <a:ext cx="457200" cy="220663"/>
          </a:xfrm>
          <a:prstGeom prst="line">
            <a:avLst/>
          </a:prstGeom>
          <a:noFill/>
          <a:ln w="9525">
            <a:solidFill>
              <a:srgbClr val="FF0000"/>
            </a:solidFill>
            <a:round/>
            <a:headEnd/>
            <a:tailEnd/>
          </a:ln>
        </p:spPr>
        <p:txBody>
          <a:bodyPr lIns="0" tIns="0" rIns="0" bIns="0"/>
          <a:lstStyle/>
          <a:p>
            <a:endParaRPr lang="en-US"/>
          </a:p>
        </p:txBody>
      </p:sp>
      <p:sp>
        <p:nvSpPr>
          <p:cNvPr id="57379" name="Rectangle 49"/>
          <p:cNvSpPr>
            <a:spLocks/>
          </p:cNvSpPr>
          <p:nvPr/>
        </p:nvSpPr>
        <p:spPr bwMode="auto">
          <a:xfrm>
            <a:off x="4852988" y="5659438"/>
            <a:ext cx="2632075" cy="820737"/>
          </a:xfrm>
          <a:prstGeom prst="rect">
            <a:avLst/>
          </a:prstGeom>
          <a:solidFill>
            <a:srgbClr val="FFFFFF"/>
          </a:solidFill>
          <a:ln w="19050">
            <a:solidFill>
              <a:srgbClr val="0070C0"/>
            </a:solidFill>
            <a:round/>
            <a:headEnd/>
            <a:tailEnd/>
          </a:ln>
        </p:spPr>
        <p:txBody>
          <a:bodyPr lIns="26788" tIns="26788" rIns="26788" bIns="26788">
            <a:spAutoFit/>
          </a:bodyPr>
          <a:lstStyle/>
          <a:p>
            <a:pPr algn="ctr" defTabSz="642938"/>
            <a:r>
              <a:rPr lang="en-US" sz="1700" u="sng">
                <a:latin typeface="Gill Sans MT" pitchFamily="34" charset="0"/>
                <a:ea typeface="ＭＳ Ｐゴシック"/>
                <a:cs typeface="ＭＳ Ｐゴシック"/>
                <a:sym typeface="Gill Sans MT" pitchFamily="34" charset="0"/>
              </a:rPr>
              <a:t>ArgoNeuT</a:t>
            </a:r>
            <a:endParaRPr lang="en-US" sz="1700">
              <a:latin typeface="Gill Sans MT" pitchFamily="34" charset="0"/>
              <a:ea typeface="ＭＳ Ｐゴシック"/>
              <a:cs typeface="ＭＳ Ｐゴシック"/>
              <a:sym typeface="Gill Sans MT" pitchFamily="34" charset="0"/>
            </a:endParaRPr>
          </a:p>
          <a:p>
            <a:pPr defTabSz="642938"/>
            <a:r>
              <a:rPr lang="en-US" sz="1700">
                <a:latin typeface="Gill Sans MT" pitchFamily="34" charset="0"/>
                <a:ea typeface="ＭＳ Ｐゴシック"/>
                <a:cs typeface="ＭＳ Ｐゴシック"/>
                <a:sym typeface="Gill Sans MT" pitchFamily="34" charset="0"/>
              </a:rPr>
              <a:t>1 MIP peak ~ 26 ADC counts</a:t>
            </a:r>
          </a:p>
          <a:p>
            <a:pPr defTabSz="642938"/>
            <a:r>
              <a:rPr lang="en-US" sz="1700">
                <a:latin typeface="Gill Sans MT" pitchFamily="34" charset="0"/>
                <a:ea typeface="ＭＳ Ｐゴシック"/>
                <a:cs typeface="ＭＳ Ｐゴシック"/>
                <a:sym typeface="Gill Sans MT" pitchFamily="34" charset="0"/>
              </a:rPr>
              <a:t>Noise rms ~ 1 ADC count</a:t>
            </a:r>
          </a:p>
        </p:txBody>
      </p:sp>
      <p:sp>
        <p:nvSpPr>
          <p:cNvPr id="57380" name="Line 50"/>
          <p:cNvSpPr>
            <a:spLocks noChangeShapeType="1"/>
          </p:cNvSpPr>
          <p:nvPr/>
        </p:nvSpPr>
        <p:spPr bwMode="auto">
          <a:xfrm rot="10800000" flipH="1">
            <a:off x="5862638" y="5272088"/>
            <a:ext cx="220662" cy="387350"/>
          </a:xfrm>
          <a:prstGeom prst="line">
            <a:avLst/>
          </a:prstGeom>
          <a:noFill/>
          <a:ln w="19050">
            <a:solidFill>
              <a:srgbClr val="6E78A0"/>
            </a:solidFill>
            <a:round/>
            <a:headEnd/>
            <a:tailEnd type="arrow" w="sm" len="sm"/>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9000"/>
                                  </p:stCondLst>
                                  <p:childTnLst>
                                    <p:set>
                                      <p:cBhvr>
                                        <p:cTn id="6" dur="1" fill="hold">
                                          <p:stCondLst>
                                            <p:cond delay="499"/>
                                          </p:stCondLst>
                                        </p:cTn>
                                        <p:tgtEl>
                                          <p:spTgt spid="103460"/>
                                        </p:tgtEl>
                                        <p:attrNameLst>
                                          <p:attrName>style.visibility</p:attrName>
                                        </p:attrNameLst>
                                      </p:cBhvr>
                                      <p:to>
                                        <p:strVal val="visible"/>
                                      </p:to>
                                    </p:set>
                                  </p:childTnLst>
                                </p:cTn>
                              </p:par>
                            </p:childTnLst>
                          </p:cTn>
                        </p:par>
                        <p:par>
                          <p:cTn id="7" fill="hold" nodeType="afterGroup">
                            <p:stCondLst>
                              <p:cond delay="9500"/>
                            </p:stCondLst>
                            <p:childTnLst>
                              <p:par>
                                <p:cTn id="8" presetID="1" presetClass="entr" presetSubtype="0" fill="hold" grpId="0" nodeType="afterEffect">
                                  <p:stCondLst>
                                    <p:cond delay="9000"/>
                                  </p:stCondLst>
                                  <p:childTnLst>
                                    <p:set>
                                      <p:cBhvr>
                                        <p:cTn id="9" dur="1" fill="hold">
                                          <p:stCondLst>
                                            <p:cond delay="499"/>
                                          </p:stCondLst>
                                        </p:cTn>
                                        <p:tgtEl>
                                          <p:spTgt spid="103461"/>
                                        </p:tgtEl>
                                        <p:attrNameLst>
                                          <p:attrName>style.visibility</p:attrName>
                                        </p:attrNameLst>
                                      </p:cBhvr>
                                      <p:to>
                                        <p:strVal val="visible"/>
                                      </p:to>
                                    </p:set>
                                  </p:childTnLst>
                                </p:cTn>
                              </p:par>
                            </p:childTnLst>
                          </p:cTn>
                        </p:par>
                        <p:par>
                          <p:cTn id="10" fill="hold" nodeType="afterGroup">
                            <p:stCondLst>
                              <p:cond delay="19000"/>
                            </p:stCondLst>
                            <p:childTnLst>
                              <p:par>
                                <p:cTn id="11" presetID="1" presetClass="entr" presetSubtype="0" fill="hold" grpId="0" nodeType="afterEffect">
                                  <p:stCondLst>
                                    <p:cond delay="9000"/>
                                  </p:stCondLst>
                                  <p:childTnLst>
                                    <p:set>
                                      <p:cBhvr>
                                        <p:cTn id="12" dur="1" fill="hold">
                                          <p:stCondLst>
                                            <p:cond delay="499"/>
                                          </p:stCondLst>
                                        </p:cTn>
                                        <p:tgtEl>
                                          <p:spTgt spid="103462"/>
                                        </p:tgtEl>
                                        <p:attrNameLst>
                                          <p:attrName>style.visibility</p:attrName>
                                        </p:attrNameLst>
                                      </p:cBhvr>
                                      <p:to>
                                        <p:strVal val="visible"/>
                                      </p:to>
                                    </p:set>
                                  </p:childTnLst>
                                </p:cTn>
                              </p:par>
                            </p:childTnLst>
                          </p:cTn>
                        </p:par>
                        <p:par>
                          <p:cTn id="13" fill="hold" nodeType="afterGroup">
                            <p:stCondLst>
                              <p:cond delay="28500"/>
                            </p:stCondLst>
                            <p:childTnLst>
                              <p:par>
                                <p:cTn id="14" presetID="22" presetClass="entr" presetSubtype="8" fill="hold" nodeType="afterEffect">
                                  <p:stCondLst>
                                    <p:cond delay="14000"/>
                                  </p:stCondLst>
                                  <p:childTnLst>
                                    <p:set>
                                      <p:cBhvr>
                                        <p:cTn id="15" dur="1" fill="hold">
                                          <p:stCondLst>
                                            <p:cond delay="0"/>
                                          </p:stCondLst>
                                        </p:cTn>
                                        <p:tgtEl>
                                          <p:spTgt spid="103463"/>
                                        </p:tgtEl>
                                        <p:attrNameLst>
                                          <p:attrName>style.visibility</p:attrName>
                                        </p:attrNameLst>
                                      </p:cBhvr>
                                      <p:to>
                                        <p:strVal val="visible"/>
                                      </p:to>
                                    </p:set>
                                    <p:animEffect transition="in" filter="wipe(left)">
                                      <p:cBhvr>
                                        <p:cTn id="16" dur="500"/>
                                        <p:tgtEl>
                                          <p:spTgt spid="10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60" grpId="0" autoUpdateAnimBg="0"/>
      <p:bldP spid="103461" grpId="0" autoUpdateAnimBg="0"/>
      <p:bldP spid="10346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a:defRPr/>
            </a:pPr>
            <a:fld id="{54970AA0-889A-43AC-95BD-E6C008D946C8}" type="slidenum">
              <a:rPr lang="en-US"/>
              <a:pPr>
                <a:defRPr/>
              </a:pPr>
              <a:t>43</a:t>
            </a:fld>
            <a:endParaRPr lang="en-US"/>
          </a:p>
        </p:txBody>
      </p:sp>
      <p:sp>
        <p:nvSpPr>
          <p:cNvPr id="58370" name="Line 2"/>
          <p:cNvSpPr>
            <a:spLocks noChangeShapeType="1"/>
          </p:cNvSpPr>
          <p:nvPr/>
        </p:nvSpPr>
        <p:spPr bwMode="auto">
          <a:xfrm>
            <a:off x="455613" y="1143000"/>
            <a:ext cx="8232775" cy="0"/>
          </a:xfrm>
          <a:prstGeom prst="line">
            <a:avLst/>
          </a:prstGeom>
          <a:noFill/>
          <a:ln w="9525">
            <a:solidFill>
              <a:srgbClr val="9FB8CD"/>
            </a:solidFill>
            <a:prstDash val="dash"/>
            <a:round/>
            <a:headEnd/>
            <a:tailEnd/>
          </a:ln>
        </p:spPr>
        <p:txBody>
          <a:bodyPr lIns="0" tIns="0" rIns="0" bIns="0"/>
          <a:lstStyle/>
          <a:p>
            <a:endParaRPr lang="en-US"/>
          </a:p>
        </p:txBody>
      </p:sp>
      <p:sp>
        <p:nvSpPr>
          <p:cNvPr id="58371" name="Rectangle 5"/>
          <p:cNvSpPr>
            <a:spLocks noGrp="1" noChangeArrowheads="1"/>
          </p:cNvSpPr>
          <p:nvPr>
            <p:ph type="title" idx="4294967295"/>
          </p:nvPr>
        </p:nvSpPr>
        <p:spPr/>
        <p:txBody>
          <a:bodyPr lIns="26788" tIns="26788" rIns="26788" bIns="26788" anchor="b"/>
          <a:lstStyle/>
          <a:p>
            <a:r>
              <a:rPr lang="en-US" sz="4000" smtClean="0"/>
              <a:t>APA Construction</a:t>
            </a:r>
            <a:endParaRPr lang="en-US" sz="3400" i="1" smtClean="0"/>
          </a:p>
        </p:txBody>
      </p:sp>
      <p:pic>
        <p:nvPicPr>
          <p:cNvPr id="58372" name="Picture 6"/>
          <p:cNvPicPr>
            <a:picLocks noChangeAspect="1" noChangeArrowheads="1"/>
          </p:cNvPicPr>
          <p:nvPr/>
        </p:nvPicPr>
        <p:blipFill>
          <a:blip r:embed="rId2"/>
          <a:srcRect/>
          <a:stretch>
            <a:fillRect/>
          </a:stretch>
        </p:blipFill>
        <p:spPr bwMode="auto">
          <a:xfrm>
            <a:off x="0" y="1524000"/>
            <a:ext cx="9144000" cy="4724400"/>
          </a:xfrm>
          <a:prstGeom prst="rect">
            <a:avLst/>
          </a:prstGeom>
          <a:noFill/>
          <a:ln w="9525">
            <a:noFill/>
            <a:miter lim="800000"/>
            <a:headEnd/>
            <a:tailEnd/>
          </a:ln>
        </p:spPr>
      </p:pic>
      <p:sp>
        <p:nvSpPr>
          <p:cNvPr id="58373" name="Rectangle 7"/>
          <p:cNvSpPr>
            <a:spLocks/>
          </p:cNvSpPr>
          <p:nvPr/>
        </p:nvSpPr>
        <p:spPr bwMode="auto">
          <a:xfrm rot="-3060000">
            <a:off x="6673850" y="2978150"/>
            <a:ext cx="1150938" cy="554038"/>
          </a:xfrm>
          <a:prstGeom prst="rect">
            <a:avLst/>
          </a:prstGeom>
          <a:noFill/>
          <a:ln w="9525">
            <a:noFill/>
            <a:miter lim="800000"/>
            <a:headEnd/>
            <a:tailEnd/>
          </a:ln>
        </p:spPr>
        <p:txBody>
          <a:bodyPr lIns="26788" tIns="26788" rIns="26788" bIns="26788"/>
          <a:lstStyle/>
          <a:p>
            <a:pPr defTabSz="642938"/>
            <a:r>
              <a:rPr lang="en-US" sz="1700">
                <a:solidFill>
                  <a:srgbClr val="FFFFFF"/>
                </a:solidFill>
                <a:latin typeface="Gill Sans MT" pitchFamily="34" charset="0"/>
                <a:ea typeface="ＭＳ Ｐゴシック"/>
                <a:cs typeface="ＭＳ Ｐゴシック"/>
                <a:sym typeface="Gill Sans MT" pitchFamily="34" charset="0"/>
              </a:rPr>
              <a:t>Readout board</a:t>
            </a:r>
          </a:p>
        </p:txBody>
      </p:sp>
      <p:sp>
        <p:nvSpPr>
          <p:cNvPr id="107528" name="Rectangle 8"/>
          <p:cNvSpPr>
            <a:spLocks/>
          </p:cNvSpPr>
          <p:nvPr/>
        </p:nvSpPr>
        <p:spPr bwMode="auto">
          <a:xfrm rot="-1980000">
            <a:off x="3024188" y="1878013"/>
            <a:ext cx="2857500" cy="552450"/>
          </a:xfrm>
          <a:prstGeom prst="rect">
            <a:avLst/>
          </a:prstGeom>
          <a:noFill/>
          <a:ln>
            <a:noFill/>
          </a:ln>
          <a:extLst>
            <a:ext uri="{909E8E84-426E-40DD-AFC4-6F175D3DCCD1}"/>
            <a:ext uri="{91240B29-F687-4F45-9708-019B960494DF}"/>
          </a:extLst>
        </p:spPr>
        <p:txBody>
          <a:bodyPr lIns="26788" tIns="26788" rIns="26788" bIns="26788"/>
          <a:lstStyle/>
          <a:p>
            <a:pPr defTabSz="642938" fontAlgn="auto">
              <a:spcBef>
                <a:spcPts val="0"/>
              </a:spcBef>
              <a:spcAft>
                <a:spcPts val="0"/>
              </a:spcAft>
              <a:defRPr/>
            </a:pPr>
            <a:r>
              <a:rPr lang="en-US" sz="1700">
                <a:solidFill>
                  <a:srgbClr val="E8F3F6"/>
                </a:solidFill>
                <a:effectLst>
                  <a:outerShdw blurRad="38100" dist="38100" dir="2700000" algn="tl">
                    <a:srgbClr val="C0C0C0"/>
                  </a:outerShdw>
                </a:effectLst>
                <a:latin typeface="Gill Sans MT Bold" charset="0"/>
                <a:ea typeface="MS PGothic" pitchFamily="34" charset="-128"/>
                <a:sym typeface="Gill Sans MT Bold" charset="0"/>
              </a:rPr>
              <a:t>Photon detection paddle</a:t>
            </a:r>
            <a:endParaRPr lang="en-US" sz="1700">
              <a:latin typeface="Gill Sans MT" pitchFamily="34" charset="0"/>
              <a:ea typeface="MS PGothic" pitchFamily="34" charset="-128"/>
              <a:sym typeface="Gill Sans MT" pitchFamily="34" charset="0"/>
            </a:endParaRPr>
          </a:p>
          <a:p>
            <a:pPr algn="ctr" defTabSz="642938" fontAlgn="auto">
              <a:spcBef>
                <a:spcPts val="0"/>
              </a:spcBef>
              <a:spcAft>
                <a:spcPts val="0"/>
              </a:spcAft>
              <a:defRPr/>
            </a:pPr>
            <a:r>
              <a:rPr lang="en-US" sz="1700">
                <a:solidFill>
                  <a:srgbClr val="E8F3F6"/>
                </a:solidFill>
                <a:effectLst>
                  <a:outerShdw blurRad="38100" dist="38100" dir="2700000" algn="tl">
                    <a:srgbClr val="C0C0C0"/>
                  </a:outerShdw>
                </a:effectLst>
                <a:latin typeface="Gill Sans MT Bold" charset="0"/>
                <a:ea typeface="MS PGothic" pitchFamily="34" charset="-128"/>
                <a:sym typeface="Gill Sans MT Bold" charset="0"/>
              </a:rPr>
              <a:t>10 per APA</a:t>
            </a:r>
          </a:p>
        </p:txBody>
      </p:sp>
      <p:sp>
        <p:nvSpPr>
          <p:cNvPr id="58375" name="Rectangle 9"/>
          <p:cNvSpPr>
            <a:spLocks/>
          </p:cNvSpPr>
          <p:nvPr/>
        </p:nvSpPr>
        <p:spPr bwMode="auto">
          <a:xfrm rot="1379999">
            <a:off x="1997075" y="3833813"/>
            <a:ext cx="996950" cy="303212"/>
          </a:xfrm>
          <a:prstGeom prst="rect">
            <a:avLst/>
          </a:prstGeom>
          <a:noFill/>
          <a:ln w="9525">
            <a:noFill/>
            <a:miter lim="800000"/>
            <a:headEnd/>
            <a:tailEnd/>
          </a:ln>
        </p:spPr>
        <p:txBody>
          <a:bodyPr wrap="none" lIns="26788" tIns="26788" rIns="26788" bIns="26788">
            <a:spAutoFit/>
          </a:bodyPr>
          <a:lstStyle/>
          <a:p>
            <a:pPr defTabSz="642938"/>
            <a:r>
              <a:rPr lang="en-US" sz="1700">
                <a:solidFill>
                  <a:srgbClr val="FFFFFF"/>
                </a:solidFill>
                <a:latin typeface="Gill Sans MT" pitchFamily="34" charset="0"/>
                <a:ea typeface="ＭＳ Ｐゴシック"/>
                <a:cs typeface="ＭＳ Ｐゴシック"/>
                <a:sym typeface="Gill Sans MT" pitchFamily="34" charset="0"/>
              </a:rPr>
              <a:t>APA frame</a:t>
            </a:r>
          </a:p>
        </p:txBody>
      </p:sp>
      <p:sp>
        <p:nvSpPr>
          <p:cNvPr id="58376" name="Rectangle 10"/>
          <p:cNvSpPr>
            <a:spLocks/>
          </p:cNvSpPr>
          <p:nvPr/>
        </p:nvSpPr>
        <p:spPr bwMode="auto">
          <a:xfrm rot="-3060000">
            <a:off x="5852319" y="4725194"/>
            <a:ext cx="1184275" cy="303213"/>
          </a:xfrm>
          <a:prstGeom prst="rect">
            <a:avLst/>
          </a:prstGeom>
          <a:noFill/>
          <a:ln w="9525">
            <a:noFill/>
            <a:miter lim="800000"/>
            <a:headEnd/>
            <a:tailEnd/>
          </a:ln>
        </p:spPr>
        <p:txBody>
          <a:bodyPr wrap="none" lIns="26788" tIns="26788" rIns="26788" bIns="26788">
            <a:spAutoFit/>
          </a:bodyPr>
          <a:lstStyle/>
          <a:p>
            <a:pPr defTabSz="642938"/>
            <a:r>
              <a:rPr lang="en-US" sz="1700">
                <a:solidFill>
                  <a:srgbClr val="FFFFFF"/>
                </a:solidFill>
                <a:latin typeface="Gill Sans MT" pitchFamily="34" charset="0"/>
                <a:ea typeface="ＭＳ Ｐゴシック"/>
                <a:cs typeface="ＭＳ Ｐゴシック"/>
                <a:sym typeface="Gill Sans MT" pitchFamily="34" charset="0"/>
              </a:rPr>
              <a:t>APA support</a:t>
            </a:r>
          </a:p>
        </p:txBody>
      </p:sp>
      <p:sp>
        <p:nvSpPr>
          <p:cNvPr id="58377" name="Rectangle 11"/>
          <p:cNvSpPr>
            <a:spLocks/>
          </p:cNvSpPr>
          <p:nvPr/>
        </p:nvSpPr>
        <p:spPr bwMode="auto">
          <a:xfrm rot="-2520000">
            <a:off x="4197350" y="3860800"/>
            <a:ext cx="2239963" cy="303213"/>
          </a:xfrm>
          <a:prstGeom prst="rect">
            <a:avLst/>
          </a:prstGeom>
          <a:noFill/>
          <a:ln w="9525">
            <a:noFill/>
            <a:miter lim="800000"/>
            <a:headEnd/>
            <a:tailEnd/>
          </a:ln>
        </p:spPr>
        <p:txBody>
          <a:bodyPr wrap="none" lIns="26788" tIns="26788" rIns="26788" bIns="26788">
            <a:spAutoFit/>
          </a:bodyPr>
          <a:lstStyle/>
          <a:p>
            <a:pPr defTabSz="642938"/>
            <a:r>
              <a:rPr lang="en-US" sz="1700">
                <a:solidFill>
                  <a:srgbClr val="FFFFFF"/>
                </a:solidFill>
                <a:latin typeface="Gill Sans MT" pitchFamily="34" charset="0"/>
                <a:ea typeface="ＭＳ Ｐゴシック"/>
                <a:cs typeface="ＭＳ Ｐゴシック"/>
                <a:sym typeface="Gill Sans MT" pitchFamily="34" charset="0"/>
              </a:rPr>
              <a:t>Wire termination boards</a:t>
            </a:r>
          </a:p>
        </p:txBody>
      </p:sp>
      <p:sp>
        <p:nvSpPr>
          <p:cNvPr id="58378" name="Rectangle 12"/>
          <p:cNvSpPr>
            <a:spLocks/>
          </p:cNvSpPr>
          <p:nvPr/>
        </p:nvSpPr>
        <p:spPr bwMode="auto">
          <a:xfrm rot="-180000">
            <a:off x="1619250" y="2201863"/>
            <a:ext cx="901700" cy="304800"/>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5mm wsp</a:t>
            </a:r>
          </a:p>
        </p:txBody>
      </p:sp>
      <p:sp>
        <p:nvSpPr>
          <p:cNvPr id="58379" name="Rectangle 13"/>
          <p:cNvSpPr>
            <a:spLocks/>
          </p:cNvSpPr>
          <p:nvPr/>
        </p:nvSpPr>
        <p:spPr bwMode="auto">
          <a:xfrm rot="-3119999">
            <a:off x="7666832" y="4393406"/>
            <a:ext cx="488950" cy="303213"/>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2.5m</a:t>
            </a:r>
          </a:p>
        </p:txBody>
      </p:sp>
      <p:sp>
        <p:nvSpPr>
          <p:cNvPr id="58380" name="Line 14"/>
          <p:cNvSpPr>
            <a:spLocks noChangeShapeType="1"/>
          </p:cNvSpPr>
          <p:nvPr/>
        </p:nvSpPr>
        <p:spPr bwMode="auto">
          <a:xfrm rot="10800000" flipH="1">
            <a:off x="6562725" y="2382838"/>
            <a:ext cx="3278188" cy="4044950"/>
          </a:xfrm>
          <a:prstGeom prst="line">
            <a:avLst/>
          </a:prstGeom>
          <a:noFill/>
          <a:ln w="9525">
            <a:solidFill>
              <a:srgbClr val="6E78A0"/>
            </a:solidFill>
            <a:round/>
            <a:headEnd type="arrow" w="med" len="med"/>
            <a:tailEnd type="arrow" w="med" len="med"/>
          </a:ln>
        </p:spPr>
        <p:txBody>
          <a:bodyPr lIns="0" tIns="0" rIns="0" bIns="0"/>
          <a:lstStyle/>
          <a:p>
            <a:endParaRPr lang="en-US"/>
          </a:p>
        </p:txBody>
      </p:sp>
      <p:sp>
        <p:nvSpPr>
          <p:cNvPr id="58381" name="Rectangle 15"/>
          <p:cNvSpPr>
            <a:spLocks/>
          </p:cNvSpPr>
          <p:nvPr/>
        </p:nvSpPr>
        <p:spPr bwMode="auto">
          <a:xfrm rot="1679999">
            <a:off x="792163" y="4189413"/>
            <a:ext cx="334962" cy="303212"/>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7m</a:t>
            </a:r>
          </a:p>
        </p:txBody>
      </p:sp>
      <p:sp>
        <p:nvSpPr>
          <p:cNvPr id="58382" name="Line 16"/>
          <p:cNvSpPr>
            <a:spLocks noChangeShapeType="1"/>
          </p:cNvSpPr>
          <p:nvPr/>
        </p:nvSpPr>
        <p:spPr bwMode="auto">
          <a:xfrm rot="10800000">
            <a:off x="-687388" y="3649663"/>
            <a:ext cx="4181476" cy="2141537"/>
          </a:xfrm>
          <a:prstGeom prst="line">
            <a:avLst/>
          </a:prstGeom>
          <a:noFill/>
          <a:ln w="9525">
            <a:solidFill>
              <a:srgbClr val="6E78A0"/>
            </a:solidFill>
            <a:round/>
            <a:headEnd type="arrow" w="med" len="med"/>
            <a:tailEnd type="arrow" w="med" len="med"/>
          </a:ln>
        </p:spPr>
        <p:txBody>
          <a:bodyPr lIns="0" tIns="0" rIns="0" bIns="0"/>
          <a:lstStyle/>
          <a:p>
            <a:endParaRPr lang="en-US"/>
          </a:p>
        </p:txBody>
      </p:sp>
      <p:sp>
        <p:nvSpPr>
          <p:cNvPr id="58383" name="Rectangle 17"/>
          <p:cNvSpPr>
            <a:spLocks/>
          </p:cNvSpPr>
          <p:nvPr/>
        </p:nvSpPr>
        <p:spPr bwMode="auto">
          <a:xfrm rot="3660000">
            <a:off x="5085557" y="2297906"/>
            <a:ext cx="901700" cy="303213"/>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5mm wsp</a:t>
            </a:r>
          </a:p>
        </p:txBody>
      </p:sp>
      <p:sp>
        <p:nvSpPr>
          <p:cNvPr id="58384" name="Rectangle 18"/>
          <p:cNvSpPr>
            <a:spLocks/>
          </p:cNvSpPr>
          <p:nvPr/>
        </p:nvSpPr>
        <p:spPr bwMode="auto">
          <a:xfrm rot="1379999">
            <a:off x="3070225" y="3551238"/>
            <a:ext cx="1055688" cy="304800"/>
          </a:xfrm>
          <a:prstGeom prst="rect">
            <a:avLst/>
          </a:prstGeom>
          <a:noFill/>
          <a:ln w="9525">
            <a:noFill/>
            <a:miter lim="800000"/>
            <a:headEnd/>
            <a:tailEnd/>
          </a:ln>
        </p:spPr>
        <p:txBody>
          <a:bodyPr wrap="none" lIns="26788" tIns="26788" rIns="26788" bIns="26788">
            <a:spAutoFit/>
          </a:bodyPr>
          <a:lstStyle/>
          <a:p>
            <a:pPr defTabSz="642938"/>
            <a:r>
              <a:rPr lang="en-US" sz="1700">
                <a:latin typeface="Gill Sans MT" pitchFamily="34" charset="0"/>
                <a:ea typeface="ＭＳ Ｐゴシック"/>
                <a:cs typeface="ＭＳ Ｐゴシック"/>
                <a:sym typeface="Gill Sans MT" pitchFamily="34" charset="0"/>
              </a:rPr>
              <a:t>4.5mm wsp</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idx="1"/>
          </p:nvPr>
        </p:nvSpPr>
        <p:spPr>
          <a:xfrm>
            <a:off x="485775" y="5708650"/>
            <a:ext cx="8229600" cy="4525963"/>
          </a:xfrm>
        </p:spPr>
        <p:txBody>
          <a:bodyPr lIns="0" tIns="0" rIns="0" bIns="0"/>
          <a:lstStyle/>
          <a:p>
            <a:pPr defTabSz="642938"/>
            <a:r>
              <a:rPr lang="en-US" sz="1700" smtClean="0">
                <a:ea typeface="ＭＳ Ｐゴシック"/>
                <a:cs typeface="ＭＳ Ｐゴシック"/>
                <a:sym typeface="Arial" charset="0"/>
              </a:rPr>
              <a:t>In addition to the physics goals of the far detector, the near detector complex will enable precision mesurements of neutrino cross sections which are needed for the long-baseline physics. </a:t>
            </a:r>
          </a:p>
        </p:txBody>
      </p:sp>
      <p:sp>
        <p:nvSpPr>
          <p:cNvPr id="2" name="Title 1"/>
          <p:cNvSpPr>
            <a:spLocks noGrp="1"/>
          </p:cNvSpPr>
          <p:nvPr>
            <p:ph type="title"/>
          </p:nvPr>
        </p:nvSpPr>
        <p:spPr/>
        <p:txBody>
          <a:bodyPr rtlCol="0">
            <a:normAutofit/>
          </a:bodyPr>
          <a:lstStyle/>
          <a:p>
            <a:pPr fontAlgn="auto">
              <a:spcAft>
                <a:spcPts val="0"/>
              </a:spcAft>
              <a:defRPr/>
            </a:pPr>
            <a:r>
              <a:rPr lang="en-US" dirty="0" smtClean="0"/>
              <a:t>LBNE Goals</a:t>
            </a:r>
            <a:endParaRPr lang="en-US" dirty="0"/>
          </a:p>
        </p:txBody>
      </p:sp>
      <p:grpSp>
        <p:nvGrpSpPr>
          <p:cNvPr id="19459" name="Group 6"/>
          <p:cNvGrpSpPr>
            <a:grpSpLocks/>
          </p:cNvGrpSpPr>
          <p:nvPr/>
        </p:nvGrpSpPr>
        <p:grpSpPr bwMode="auto">
          <a:xfrm>
            <a:off x="698500" y="1524000"/>
            <a:ext cx="7804150" cy="4162425"/>
            <a:chOff x="0" y="0"/>
            <a:chExt cx="6992" cy="3729"/>
          </a:xfrm>
        </p:grpSpPr>
        <p:pic>
          <p:nvPicPr>
            <p:cNvPr id="19460" name="Picture 4"/>
            <p:cNvPicPr>
              <a:picLocks noChangeAspect="1" noChangeArrowheads="1"/>
            </p:cNvPicPr>
            <p:nvPr/>
          </p:nvPicPr>
          <p:blipFill>
            <a:blip r:embed="rId2"/>
            <a:srcRect/>
            <a:stretch>
              <a:fillRect/>
            </a:stretch>
          </p:blipFill>
          <p:spPr bwMode="auto">
            <a:xfrm>
              <a:off x="0" y="0"/>
              <a:ext cx="6992" cy="2870"/>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121" y="2868"/>
              <a:ext cx="6528" cy="86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The Vision meets reality</a:t>
            </a:r>
            <a:endParaRPr lang="en-US" dirty="0"/>
          </a:p>
        </p:txBody>
      </p:sp>
      <p:pic>
        <p:nvPicPr>
          <p:cNvPr id="20482" name="Content Placeholder 3"/>
          <p:cNvPicPr>
            <a:picLocks noGrp="1" noChangeAspect="1" noChangeArrowheads="1"/>
          </p:cNvPicPr>
          <p:nvPr>
            <p:ph idx="1"/>
          </p:nvPr>
        </p:nvPicPr>
        <p:blipFill>
          <a:blip r:embed="rId2"/>
          <a:srcRect/>
          <a:stretch>
            <a:fillRect/>
          </a:stretch>
        </p:blipFill>
        <p:spPr>
          <a:xfrm>
            <a:off x="1397000" y="1600200"/>
            <a:ext cx="6350000" cy="4525963"/>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Baseline</a:t>
            </a:r>
            <a:endParaRPr lang="en-US" dirty="0"/>
          </a:p>
        </p:txBody>
      </p:sp>
      <p:pic>
        <p:nvPicPr>
          <p:cNvPr id="21506" name="Content Placeholder 3"/>
          <p:cNvPicPr>
            <a:picLocks noGrp="1"/>
          </p:cNvPicPr>
          <p:nvPr>
            <p:ph idx="1"/>
          </p:nvPr>
        </p:nvPicPr>
        <p:blipFill>
          <a:blip r:embed="rId2"/>
          <a:srcRect/>
          <a:stretch>
            <a:fillRect/>
          </a:stretch>
        </p:blipFill>
        <p:spPr>
          <a:xfrm>
            <a:off x="1905000" y="1524000"/>
            <a:ext cx="5486400" cy="4953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Baseline</a:t>
            </a:r>
            <a:endParaRPr lang="en-US" dirty="0"/>
          </a:p>
        </p:txBody>
      </p:sp>
      <p:grpSp>
        <p:nvGrpSpPr>
          <p:cNvPr id="22530" name="Group 4"/>
          <p:cNvGrpSpPr>
            <a:grpSpLocks/>
          </p:cNvGrpSpPr>
          <p:nvPr/>
        </p:nvGrpSpPr>
        <p:grpSpPr bwMode="auto">
          <a:xfrm>
            <a:off x="4267200" y="2263775"/>
            <a:ext cx="3849688" cy="3582988"/>
            <a:chOff x="6626274" y="2148254"/>
            <a:chExt cx="4029075" cy="4105275"/>
          </a:xfrm>
        </p:grpSpPr>
        <p:pic>
          <p:nvPicPr>
            <p:cNvPr id="22534" name="Picture 2"/>
            <p:cNvPicPr>
              <a:picLocks noChangeAspect="1" noChangeArrowheads="1"/>
            </p:cNvPicPr>
            <p:nvPr/>
          </p:nvPicPr>
          <p:blipFill>
            <a:blip r:embed="rId2"/>
            <a:srcRect/>
            <a:stretch>
              <a:fillRect/>
            </a:stretch>
          </p:blipFill>
          <p:spPr bwMode="auto">
            <a:xfrm>
              <a:off x="6626274" y="2148254"/>
              <a:ext cx="4029075" cy="4105275"/>
            </a:xfrm>
            <a:prstGeom prst="rect">
              <a:avLst/>
            </a:prstGeom>
            <a:noFill/>
            <a:ln w="9525">
              <a:noFill/>
              <a:miter lim="800000"/>
              <a:headEnd/>
              <a:tailEnd/>
            </a:ln>
          </p:spPr>
        </p:pic>
        <p:sp>
          <p:nvSpPr>
            <p:cNvPr id="22535" name="TextBox 6"/>
            <p:cNvSpPr txBox="1">
              <a:spLocks noChangeArrowheads="1"/>
            </p:cNvSpPr>
            <p:nvPr/>
          </p:nvSpPr>
          <p:spPr bwMode="auto">
            <a:xfrm>
              <a:off x="8904573" y="2300017"/>
              <a:ext cx="1396344" cy="353943"/>
            </a:xfrm>
            <a:prstGeom prst="rect">
              <a:avLst/>
            </a:prstGeom>
            <a:noFill/>
            <a:ln w="9525">
              <a:noFill/>
              <a:miter lim="800000"/>
              <a:headEnd/>
              <a:tailEnd/>
            </a:ln>
          </p:spPr>
          <p:txBody>
            <a:bodyPr>
              <a:spAutoFit/>
            </a:bodyPr>
            <a:lstStyle/>
            <a:p>
              <a:r>
                <a:rPr lang="en-US" sz="1700" b="1">
                  <a:latin typeface="Calibri" pitchFamily="34" charset="0"/>
                </a:rPr>
                <a:t>L = 1300 km</a:t>
              </a:r>
            </a:p>
          </p:txBody>
        </p:sp>
      </p:grpSp>
      <p:pic>
        <p:nvPicPr>
          <p:cNvPr id="22531" name="Picture 2"/>
          <p:cNvPicPr>
            <a:picLocks noGrp="1" noChangeAspect="1" noChangeArrowheads="1"/>
          </p:cNvPicPr>
          <p:nvPr>
            <p:ph sz="half" idx="1"/>
          </p:nvPr>
        </p:nvPicPr>
        <p:blipFill>
          <a:blip r:embed="rId3"/>
          <a:srcRect/>
          <a:stretch>
            <a:fillRect/>
          </a:stretch>
        </p:blipFill>
        <p:spPr>
          <a:xfrm>
            <a:off x="457200" y="2459038"/>
            <a:ext cx="3462338" cy="3367087"/>
          </a:xfrm>
        </p:spPr>
      </p:pic>
      <p:sp>
        <p:nvSpPr>
          <p:cNvPr id="22532" name="TextBox 8"/>
          <p:cNvSpPr txBox="1">
            <a:spLocks noChangeArrowheads="1"/>
          </p:cNvSpPr>
          <p:nvPr/>
        </p:nvSpPr>
        <p:spPr bwMode="auto">
          <a:xfrm>
            <a:off x="1143000" y="1676400"/>
            <a:ext cx="2286000" cy="461963"/>
          </a:xfrm>
          <a:prstGeom prst="rect">
            <a:avLst/>
          </a:prstGeom>
          <a:noFill/>
          <a:ln w="9525">
            <a:solidFill>
              <a:srgbClr val="00B0F0"/>
            </a:solidFill>
            <a:miter lim="800000"/>
            <a:headEnd/>
            <a:tailEnd/>
          </a:ln>
        </p:spPr>
        <p:txBody>
          <a:bodyPr>
            <a:spAutoFit/>
          </a:bodyPr>
          <a:lstStyle/>
          <a:p>
            <a:pPr algn="ctr"/>
            <a:r>
              <a:rPr lang="en-US" sz="2400">
                <a:latin typeface="Calibri" pitchFamily="34" charset="0"/>
              </a:rPr>
              <a:t>810 km</a:t>
            </a:r>
          </a:p>
        </p:txBody>
      </p:sp>
      <p:sp>
        <p:nvSpPr>
          <p:cNvPr id="22533" name="TextBox 9"/>
          <p:cNvSpPr txBox="1">
            <a:spLocks noChangeArrowheads="1"/>
          </p:cNvSpPr>
          <p:nvPr/>
        </p:nvSpPr>
        <p:spPr bwMode="auto">
          <a:xfrm>
            <a:off x="5300663" y="1676400"/>
            <a:ext cx="2286000" cy="461963"/>
          </a:xfrm>
          <a:prstGeom prst="rect">
            <a:avLst/>
          </a:prstGeom>
          <a:noFill/>
          <a:ln w="9525">
            <a:solidFill>
              <a:srgbClr val="00B0F0"/>
            </a:solidFill>
            <a:miter lim="800000"/>
            <a:headEnd/>
            <a:tailEnd/>
          </a:ln>
        </p:spPr>
        <p:txBody>
          <a:bodyPr>
            <a:spAutoFit/>
          </a:bodyPr>
          <a:lstStyle/>
          <a:p>
            <a:pPr algn="ctr"/>
            <a:r>
              <a:rPr lang="en-US" sz="2400">
                <a:latin typeface="Calibri" pitchFamily="34" charset="0"/>
              </a:rPr>
              <a:t>1300 km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Beam</a:t>
            </a:r>
            <a:endParaRPr lang="en-US" dirty="0"/>
          </a:p>
        </p:txBody>
      </p:sp>
      <p:sp>
        <p:nvSpPr>
          <p:cNvPr id="3" name="Content Placeholder 2"/>
          <p:cNvSpPr>
            <a:spLocks noGrp="1"/>
          </p:cNvSpPr>
          <p:nvPr>
            <p:ph idx="1"/>
          </p:nvPr>
        </p:nvSpPr>
        <p:spPr/>
        <p:txBody>
          <a:bodyPr rtlCol="0">
            <a:normAutofit fontScale="85000" lnSpcReduction="20000"/>
          </a:bodyPr>
          <a:lstStyle/>
          <a:p>
            <a:pPr marL="0" indent="0" fontAlgn="auto">
              <a:spcAft>
                <a:spcPts val="0"/>
              </a:spcAft>
              <a:buFont typeface="Arial" pitchFamily="34" charset="0"/>
              <a:buNone/>
              <a:defRPr/>
            </a:pPr>
            <a:r>
              <a:rPr lang="en-US" dirty="0"/>
              <a:t>We need a high-power, broad-band, high-purity neutrino beam, sign-selected beam.</a:t>
            </a:r>
          </a:p>
          <a:p>
            <a:pPr fontAlgn="auto">
              <a:spcAft>
                <a:spcPts val="0"/>
              </a:spcAft>
              <a:buFont typeface="Arial" pitchFamily="34" charset="0"/>
              <a:buChar char="•"/>
              <a:defRPr/>
            </a:pPr>
            <a:r>
              <a:rPr lang="en-US" dirty="0"/>
              <a:t>Broad-band, sign-selected =&gt; Horn Focused</a:t>
            </a:r>
          </a:p>
          <a:p>
            <a:pPr fontAlgn="auto">
              <a:spcAft>
                <a:spcPts val="0"/>
              </a:spcAft>
              <a:buFont typeface="Arial" pitchFamily="34" charset="0"/>
              <a:buChar char="•"/>
              <a:defRPr/>
            </a:pPr>
            <a:r>
              <a:rPr lang="en-US" dirty="0"/>
              <a:t>Cover first and if possible second oscillation max</a:t>
            </a:r>
            <a:br>
              <a:rPr lang="en-US" dirty="0"/>
            </a:br>
            <a:r>
              <a:rPr lang="en-US" dirty="0"/>
              <a:t>=&gt; large diameter decay pipe to collect low energy </a:t>
            </a:r>
            <a:r>
              <a:rPr lang="en-US" dirty="0" err="1"/>
              <a:t>pions</a:t>
            </a:r>
            <a:endParaRPr lang="en-US" dirty="0"/>
          </a:p>
          <a:p>
            <a:pPr fontAlgn="auto">
              <a:spcAft>
                <a:spcPts val="0"/>
              </a:spcAft>
              <a:buFont typeface="Arial" pitchFamily="34" charset="0"/>
              <a:buChar char="•"/>
              <a:defRPr/>
            </a:pPr>
            <a:r>
              <a:rPr lang="en-US" dirty="0"/>
              <a:t>High purity =&gt; shorter decay pipe to reduce high-energy tail and minimize </a:t>
            </a:r>
            <a:r>
              <a:rPr lang="en-US" dirty="0">
                <a:latin typeface="Symbol" pitchFamily="18" charset="2"/>
              </a:rPr>
              <a:t>m</a:t>
            </a:r>
            <a:r>
              <a:rPr lang="en-US" baseline="30000" dirty="0">
                <a:latin typeface="Cambria"/>
              </a:rPr>
              <a:t>±</a:t>
            </a:r>
            <a:r>
              <a:rPr lang="en-US" dirty="0"/>
              <a:t> </a:t>
            </a:r>
            <a:r>
              <a:rPr lang="en-US" dirty="0">
                <a:sym typeface="Symbol"/>
              </a:rPr>
              <a:t> e</a:t>
            </a:r>
            <a:r>
              <a:rPr lang="en-US" baseline="30000" dirty="0">
                <a:latin typeface="Cambria"/>
              </a:rPr>
              <a:t> ±</a:t>
            </a:r>
            <a:r>
              <a:rPr lang="en-US" dirty="0">
                <a:sym typeface="Symbol"/>
              </a:rPr>
              <a:t> </a:t>
            </a:r>
            <a:r>
              <a:rPr lang="en-US" sz="2800" baseline="70000" dirty="0">
                <a:sym typeface="Symbol"/>
              </a:rPr>
              <a:t>(</a:t>
            </a:r>
            <a:r>
              <a:rPr lang="en-US" spc="-1200" dirty="0">
                <a:latin typeface="Symbol" pitchFamily="18" charset="2"/>
                <a:sym typeface="Symbol"/>
              </a:rPr>
              <a:t>n</a:t>
            </a:r>
            <a:r>
              <a:rPr lang="en-US" baseline="40000" dirty="0">
                <a:latin typeface="Times New Roman"/>
                <a:cs typeface="Times New Roman"/>
                <a:sym typeface="Symbol"/>
              </a:rPr>
              <a:t>─</a:t>
            </a:r>
            <a:r>
              <a:rPr lang="en-US" sz="2800" spc="-1200" baseline="70000" dirty="0">
                <a:sym typeface="Symbol"/>
              </a:rPr>
              <a:t>)</a:t>
            </a:r>
            <a:r>
              <a:rPr lang="en-US" spc="-1600" baseline="70000" dirty="0">
                <a:sym typeface="Symbol"/>
              </a:rPr>
              <a:t> </a:t>
            </a:r>
            <a:r>
              <a:rPr lang="en-US" baseline="-25000" dirty="0">
                <a:ea typeface="GungsuhChe" pitchFamily="49" charset="-127"/>
                <a:cs typeface="Helvetica" pitchFamily="34" charset="0"/>
                <a:sym typeface="Symbol"/>
              </a:rPr>
              <a:t>e</a:t>
            </a:r>
            <a:r>
              <a:rPr lang="en-US" dirty="0">
                <a:sym typeface="Symbol"/>
              </a:rPr>
              <a:t> </a:t>
            </a:r>
            <a:r>
              <a:rPr lang="en-US" sz="2800" baseline="70000" dirty="0">
                <a:sym typeface="Symbol"/>
              </a:rPr>
              <a:t>(</a:t>
            </a:r>
            <a:r>
              <a:rPr lang="en-US" spc="-1200" dirty="0">
                <a:latin typeface="Symbol" pitchFamily="18" charset="2"/>
                <a:sym typeface="Symbol"/>
              </a:rPr>
              <a:t>n</a:t>
            </a:r>
            <a:r>
              <a:rPr lang="en-US" baseline="40000" dirty="0">
                <a:latin typeface="Times New Roman"/>
                <a:cs typeface="Times New Roman"/>
                <a:sym typeface="Symbol"/>
              </a:rPr>
              <a:t>─</a:t>
            </a:r>
            <a:r>
              <a:rPr lang="en-US" sz="2800" spc="-1200" baseline="70000" dirty="0">
                <a:sym typeface="Symbol"/>
              </a:rPr>
              <a:t>)</a:t>
            </a:r>
            <a:r>
              <a:rPr lang="en-US" spc="-1600" baseline="70000" dirty="0">
                <a:sym typeface="Symbol"/>
              </a:rPr>
              <a:t> </a:t>
            </a:r>
            <a:r>
              <a:rPr lang="en-US" baseline="-25000" dirty="0">
                <a:latin typeface="Symbol" pitchFamily="18" charset="2"/>
                <a:ea typeface="GungsuhChe" pitchFamily="49" charset="-127"/>
                <a:cs typeface="Helvetica" pitchFamily="34" charset="0"/>
                <a:sym typeface="Symbol"/>
              </a:rPr>
              <a:t>m</a:t>
            </a:r>
            <a:r>
              <a:rPr lang="en-US" dirty="0"/>
              <a:t> decay in flight.</a:t>
            </a:r>
          </a:p>
          <a:p>
            <a:pPr fontAlgn="auto">
              <a:spcAft>
                <a:spcPts val="0"/>
              </a:spcAft>
              <a:buFont typeface="Arial" pitchFamily="34" charset="0"/>
              <a:buChar char="•"/>
              <a:defRPr/>
            </a:pPr>
            <a:r>
              <a:rPr lang="en-US" dirty="0"/>
              <a:t>Tunable over wide range of primary proton energy and  tunable spot size to optimize flux and allow study systematics.</a:t>
            </a:r>
          </a:p>
          <a:p>
            <a:pPr fontAlgn="auto">
              <a:spcAft>
                <a:spcPts val="0"/>
              </a:spcAft>
              <a:buFont typeface="Arial" pitchFamily="34" charset="0"/>
              <a:buChar char="•"/>
              <a:defRPr/>
            </a:pPr>
            <a:r>
              <a:rPr lang="en-US" dirty="0"/>
              <a:t>Capable of handling ≥ 2.3 MW from Project X.</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2288</Words>
  <Application>Microsoft Office PowerPoint</Application>
  <PresentationFormat>On-screen Show (4:3)</PresentationFormat>
  <Paragraphs>351</Paragraphs>
  <Slides>43</Slides>
  <Notes>0</Notes>
  <HiddenSlides>0</HiddenSlides>
  <MMClips>0</MMClips>
  <ScaleCrop>false</ScaleCrop>
  <HeadingPairs>
    <vt:vector size="6" baseType="variant">
      <vt:variant>
        <vt:lpstr>Fonts Used</vt:lpstr>
      </vt:variant>
      <vt:variant>
        <vt:i4>20</vt:i4>
      </vt:variant>
      <vt:variant>
        <vt:lpstr>Design Template</vt:lpstr>
      </vt:variant>
      <vt:variant>
        <vt:i4>7</vt:i4>
      </vt:variant>
      <vt:variant>
        <vt:lpstr>Slide Titles</vt:lpstr>
      </vt:variant>
      <vt:variant>
        <vt:i4>43</vt:i4>
      </vt:variant>
    </vt:vector>
  </HeadingPairs>
  <TitlesOfParts>
    <vt:vector size="70" baseType="lpstr">
      <vt:lpstr>Calibri</vt:lpstr>
      <vt:lpstr>Arial</vt:lpstr>
      <vt:lpstr>ＭＳ Ｐゴシック</vt:lpstr>
      <vt:lpstr>Gulim</vt:lpstr>
      <vt:lpstr>Symbol</vt:lpstr>
      <vt:lpstr>Cambria</vt:lpstr>
      <vt:lpstr>Times New Roman</vt:lpstr>
      <vt:lpstr>GungsuhChe</vt:lpstr>
      <vt:lpstr>Helvetica</vt:lpstr>
      <vt:lpstr>Gill Sans MT</vt:lpstr>
      <vt:lpstr>Wingdings</vt:lpstr>
      <vt:lpstr>Webdings</vt:lpstr>
      <vt:lpstr>Times New Roman Bold</vt:lpstr>
      <vt:lpstr>ヒラギノ明朝 ProN W6</vt:lpstr>
      <vt:lpstr>Gill Sans</vt:lpstr>
      <vt:lpstr>ヒラギノ角ゴ ProN W3</vt:lpstr>
      <vt:lpstr>Bookman Old Style</vt:lpstr>
      <vt:lpstr>Gill Sans MT Italic</vt:lpstr>
      <vt:lpstr>Calibri Bold</vt:lpstr>
      <vt:lpstr>Gill Sans MT Bold</vt:lpstr>
      <vt:lpstr>Office Theme</vt:lpstr>
      <vt:lpstr>Office Theme</vt:lpstr>
      <vt:lpstr>Office Theme</vt:lpstr>
      <vt:lpstr>Office Theme</vt:lpstr>
      <vt:lpstr>Office Theme</vt:lpstr>
      <vt:lpstr>Office Theme</vt:lpstr>
      <vt:lpstr>Office Theme</vt:lpstr>
      <vt:lpstr>Status of the LBNE project and collaboration Long-Baseline Neutrino Experiment</vt:lpstr>
      <vt:lpstr>Long-Baseline Neutrino Experiment Collaboration </vt:lpstr>
      <vt:lpstr>Institutions in LBNE (58)</vt:lpstr>
      <vt:lpstr>The Vision</vt:lpstr>
      <vt:lpstr>LBNE Goals</vt:lpstr>
      <vt:lpstr>The Vision meets reality</vt:lpstr>
      <vt:lpstr>Baseline</vt:lpstr>
      <vt:lpstr>Baseline</vt:lpstr>
      <vt:lpstr>Beam</vt:lpstr>
      <vt:lpstr>Neutrino Beam Chosen Design: MI-10 Extraction, Shallow Beam</vt:lpstr>
      <vt:lpstr>Beam</vt:lpstr>
      <vt:lpstr>Detector</vt:lpstr>
      <vt:lpstr>Detector Configuration</vt:lpstr>
      <vt:lpstr>Detector</vt:lpstr>
      <vt:lpstr>ne appearance (vacuum)</vt:lpstr>
      <vt:lpstr>ne appearance (matter)</vt:lpstr>
      <vt:lpstr>n, n</vt:lpstr>
      <vt:lpstr>Slide 18</vt:lpstr>
      <vt:lpstr>An incorrect statement</vt:lpstr>
      <vt:lpstr>Physics (1)</vt:lpstr>
      <vt:lpstr>Physics (2)</vt:lpstr>
      <vt:lpstr>Slide 22</vt:lpstr>
      <vt:lpstr>I thought I heard that LBNE was dead?</vt:lpstr>
      <vt:lpstr>I thought I heard that LBNE was dead?</vt:lpstr>
      <vt:lpstr>Reconfiguration Interim Report</vt:lpstr>
      <vt:lpstr>Mass hierarchy reach for 3 options</vt:lpstr>
      <vt:lpstr>CP reach for three options</vt:lpstr>
      <vt:lpstr>Steering Committee Conclusions</vt:lpstr>
      <vt:lpstr>Summary: 10 kt at Homestake (1300km, surface)</vt:lpstr>
      <vt:lpstr>Phased Program</vt:lpstr>
      <vt:lpstr>Next Steps</vt:lpstr>
      <vt:lpstr>What about…</vt:lpstr>
      <vt:lpstr>The reality check</vt:lpstr>
      <vt:lpstr>Costs</vt:lpstr>
      <vt:lpstr>Schedule</vt:lpstr>
      <vt:lpstr>Summary</vt:lpstr>
      <vt:lpstr>BACKUP</vt:lpstr>
      <vt:lpstr>Full science agenda for Liquid Argon</vt:lpstr>
      <vt:lpstr>Slide 39</vt:lpstr>
      <vt:lpstr>Slide 40</vt:lpstr>
      <vt:lpstr>Slide 41</vt:lpstr>
      <vt:lpstr>Slide 42</vt:lpstr>
      <vt:lpstr>APA Construction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Goodman, Maury C.</dc:creator>
  <cp:lastModifiedBy>Maury Goodman</cp:lastModifiedBy>
  <cp:revision>20</cp:revision>
  <cp:lastPrinted>2012-09-18T20:24:11Z</cp:lastPrinted>
  <dcterms:created xsi:type="dcterms:W3CDTF">2012-09-18T19:26:34Z</dcterms:created>
  <dcterms:modified xsi:type="dcterms:W3CDTF">2012-09-25T08:46:26Z</dcterms:modified>
</cp:coreProperties>
</file>