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9" r:id="rId3"/>
    <p:sldId id="296" r:id="rId4"/>
    <p:sldId id="283" r:id="rId5"/>
    <p:sldId id="297" r:id="rId6"/>
    <p:sldId id="298" r:id="rId7"/>
    <p:sldId id="281" r:id="rId8"/>
    <p:sldId id="287" r:id="rId9"/>
    <p:sldId id="288" r:id="rId10"/>
    <p:sldId id="279" r:id="rId11"/>
    <p:sldId id="289" r:id="rId12"/>
    <p:sldId id="295" r:id="rId13"/>
    <p:sldId id="299" r:id="rId14"/>
    <p:sldId id="300" r:id="rId15"/>
    <p:sldId id="346" r:id="rId16"/>
    <p:sldId id="301" r:id="rId17"/>
    <p:sldId id="302" r:id="rId18"/>
    <p:sldId id="303" r:id="rId19"/>
    <p:sldId id="305" r:id="rId20"/>
    <p:sldId id="347" r:id="rId21"/>
    <p:sldId id="290" r:id="rId22"/>
    <p:sldId id="262" r:id="rId23"/>
    <p:sldId id="307" r:id="rId24"/>
    <p:sldId id="306" r:id="rId25"/>
    <p:sldId id="267" r:id="rId26"/>
    <p:sldId id="313" r:id="rId27"/>
    <p:sldId id="275" r:id="rId28"/>
    <p:sldId id="349" r:id="rId29"/>
    <p:sldId id="350" r:id="rId30"/>
    <p:sldId id="351" r:id="rId31"/>
    <p:sldId id="352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9D9"/>
    <a:srgbClr val="008000"/>
    <a:srgbClr val="CC00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8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6.wmf"/><Relationship Id="rId1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1788" y="0"/>
            <a:ext cx="3171825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2F97274-3B57-43AA-9C6C-193EAB9829A9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1788" y="9120188"/>
            <a:ext cx="3171825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B587FEF-37E2-4DD5-A721-CCDAA135D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1788" y="0"/>
            <a:ext cx="3171825" cy="479425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72C6C9-BE3B-48B7-B84B-927B5986C2D1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7" tIns="47418" rIns="94837" bIns="4741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60888"/>
            <a:ext cx="5854700" cy="4321175"/>
          </a:xfrm>
          <a:prstGeom prst="rect">
            <a:avLst/>
          </a:prstGeom>
        </p:spPr>
        <p:txBody>
          <a:bodyPr vert="horz" lIns="94837" tIns="47418" rIns="94837" bIns="4741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1788" y="9120188"/>
            <a:ext cx="3171825" cy="479425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534C5C-794F-4A2C-8113-3C7E42EF5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09A917-E4B6-4B70-8A10-8918F18E7C88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Δ</a:t>
            </a:r>
            <a:r>
              <a:rPr lang="en-US" dirty="0" smtClean="0"/>
              <a:t>(Δm</a:t>
            </a:r>
            <a:r>
              <a:rPr lang="en-US" baseline="30000" dirty="0" smtClean="0"/>
              <a:t>2</a:t>
            </a:r>
            <a:r>
              <a:rPr lang="en-US" baseline="0" dirty="0" smtClean="0"/>
              <a:t>) =  1.0 </a:t>
            </a:r>
            <a:r>
              <a:rPr lang="en-US" sz="1200" dirty="0" smtClean="0">
                <a:solidFill>
                  <a:srgbClr val="FF0000"/>
                </a:solidFill>
              </a:rPr>
              <a:t>± </a:t>
            </a:r>
            <a:r>
              <a:rPr lang="en-US" baseline="0" dirty="0" smtClean="0"/>
              <a:t>2.8 × 10</a:t>
            </a:r>
            <a:r>
              <a:rPr lang="en-US" baseline="30000" dirty="0" smtClean="0"/>
              <a:t>-4 </a:t>
            </a:r>
            <a:r>
              <a:rPr lang="en-US" baseline="0" dirty="0" smtClean="0"/>
              <a:t>eV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1DD6-8203-1D41-8980-FC2730D561E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9279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CF8BEC-84E7-41D3-BE93-185492E971FC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306BDF-5F65-8E4A-B7DD-C16EDE3767F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9CF086-35C2-EC4B-BBE7-4464AD4F14DA}" type="slidenum">
              <a:rPr lang="en-US"/>
              <a:pPr/>
              <a:t>24</a:t>
            </a:fld>
            <a:endParaRPr lang="en-US"/>
          </a:p>
        </p:txBody>
      </p:sp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6579651"/>
            <a:ext cx="191177" cy="2802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At 68% C.L. 	0.02 - 0.09 (NH)  </a:t>
            </a:r>
            <a:r>
              <a:rPr lang="en-US" baseline="0" dirty="0" smtClean="0"/>
              <a:t>  	</a:t>
            </a:r>
            <a:r>
              <a:rPr lang="en-US" dirty="0" smtClean="0"/>
              <a:t>0.05 - 0.15  IH   or</a:t>
            </a:r>
            <a:r>
              <a:rPr lang="en-US" baseline="0" dirty="0" smtClean="0"/>
              <a:t>   </a:t>
            </a:r>
            <a:r>
              <a:rPr lang="en-US" dirty="0" smtClean="0"/>
              <a:t> 2.0σ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93C620-B6C6-42E9-8F7F-E63C088D084F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018B82-FA98-492B-A2E3-4C19832EB306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    arxiv</a:t>
            </a:r>
            <a:r>
              <a:rPr lang="en-US" baseline="0" dirty="0" smtClean="0"/>
              <a:t>1109.4897v2     57.8 </a:t>
            </a:r>
            <a:r>
              <a:rPr lang="en-US" sz="1200" dirty="0" smtClean="0">
                <a:solidFill>
                  <a:srgbClr val="FF0000"/>
                </a:solidFill>
              </a:rPr>
              <a:t>±</a:t>
            </a:r>
            <a:r>
              <a:rPr lang="en-US" baseline="0" dirty="0" smtClean="0"/>
              <a:t> 7.8 </a:t>
            </a:r>
            <a:r>
              <a:rPr lang="en-US" baseline="30000" dirty="0" smtClean="0"/>
              <a:t>+8.3</a:t>
            </a:r>
            <a:r>
              <a:rPr lang="en-US" baseline="-25000" dirty="0" smtClean="0"/>
              <a:t>-5.9  </a:t>
            </a:r>
            <a:r>
              <a:rPr lang="en-US" baseline="0" dirty="0" smtClean="0"/>
              <a:t>ns     or    58</a:t>
            </a:r>
            <a:r>
              <a:rPr lang="en-US" baseline="30000" dirty="0" smtClean="0"/>
              <a:t>+11</a:t>
            </a:r>
            <a:r>
              <a:rPr lang="en-US" baseline="-25000" dirty="0" smtClean="0"/>
              <a:t>-10 </a:t>
            </a:r>
            <a:r>
              <a:rPr lang="en-US" baseline="0" dirty="0" smtClean="0"/>
              <a:t>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1DD6-8203-1D41-8980-FC2730D561E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678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944C-0EEA-4F0F-9414-F0270986FF24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CBDFB1-0B3B-42C3-B210-3D728DDC58DB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22624F-5D6D-47C3-A0A7-59D55CA0FADE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D1B7CB-1EDE-4137-A9FE-BF46AA88C1C6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F961E1-C4CD-40AA-BA6D-A7F335712E03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3000 beam CC,</a:t>
            </a:r>
            <a:r>
              <a:rPr lang="en-US" baseline="0" dirty="0" smtClean="0"/>
              <a:t>  1470 in </a:t>
            </a:r>
            <a:r>
              <a:rPr lang="en-US" baseline="0" dirty="0" err="1" smtClean="0"/>
              <a:t>atm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1DD6-8203-1D41-8980-FC2730D561E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1429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FHC neutrinos</a:t>
            </a:r>
            <a:r>
              <a:rPr lang="en-US" baseline="0" dirty="0" smtClean="0"/>
              <a:t> see 188 with 224 expected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1DD6-8203-1D41-8980-FC2730D561E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8007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0.957 </a:t>
            </a:r>
            <a:r>
              <a:rPr lang="en-US" baseline="-25000" dirty="0" smtClean="0"/>
              <a:t>-0.036</a:t>
            </a:r>
            <a:r>
              <a:rPr lang="en-US" baseline="30000" dirty="0" smtClean="0"/>
              <a:t>+0.035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1DD6-8203-1D41-8980-FC2730D561E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095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18628-A6ED-46B3-B1D6-9D91AD2C3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D6C8-303F-40A5-82D3-F5D2D4661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7DBBF-8399-42E9-BFD5-66C1AF320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2700-FFE9-4B18-AD3E-6EDFF7716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B7CE-DC27-4C77-B954-D5C179AC0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02EBF-90EC-4AA4-AC8B-5F15C6636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D09DA-5CB4-41E9-8EF4-E5C83287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D45CC-A2CC-4019-8D06-14CA0FD6D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460D-456C-46FD-9292-0E167A61C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11A9D-28AF-467D-8AA1-10D852CE9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3259-851E-4BA8-9A2E-CB82A8918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CF7189-1D0F-4FDF-A446-862A39318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.jpeg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eg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6.jpe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6.jpe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jpeg"/><Relationship Id="rId5" Type="http://schemas.openxmlformats.org/officeDocument/2006/relationships/image" Target="../media/image76.png"/><Relationship Id="rId4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6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8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066800" y="1295400"/>
            <a:ext cx="7391400" cy="1066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</a:rPr>
              <a:t>The Latest MINOS Results</a:t>
            </a:r>
            <a:endParaRPr lang="en-US" sz="5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581400"/>
            <a:ext cx="5105400" cy="2209800"/>
          </a:xfrm>
        </p:spPr>
        <p:txBody>
          <a:bodyPr rtlCol="0">
            <a:normAutofit fontScale="85000" lnSpcReduction="10000"/>
          </a:bodyPr>
          <a:lstStyle/>
          <a:p>
            <a:pPr marL="26988">
              <a:defRPr/>
            </a:pPr>
            <a:r>
              <a:rPr lang="en-US" sz="3000" dirty="0" err="1" smtClean="0">
                <a:solidFill>
                  <a:schemeClr val="tx1"/>
                </a:solidFill>
              </a:rPr>
              <a:t>Xinjie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Qiu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26988"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Stanford University</a:t>
            </a:r>
          </a:p>
          <a:p>
            <a:pPr marL="26988"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(for the MINOS Collaboration)</a:t>
            </a:r>
          </a:p>
          <a:p>
            <a:pPr marL="26988">
              <a:defRPr/>
            </a:pPr>
            <a:endParaRPr lang="en-US" sz="1600" dirty="0" smtClean="0">
              <a:solidFill>
                <a:srgbClr val="320E04"/>
              </a:solidFill>
            </a:endParaRPr>
          </a:p>
          <a:p>
            <a:pPr>
              <a:defRPr/>
            </a:pPr>
            <a:r>
              <a:rPr lang="en-US" sz="1900" dirty="0" smtClean="0">
                <a:solidFill>
                  <a:schemeClr val="tx1"/>
                </a:solidFill>
              </a:rPr>
              <a:t>International Symposium on Neutrino Physics and Beyond</a:t>
            </a:r>
          </a:p>
          <a:p>
            <a:pPr>
              <a:defRPr/>
            </a:pPr>
            <a:r>
              <a:rPr lang="en-US" sz="1900" dirty="0" smtClean="0">
                <a:solidFill>
                  <a:schemeClr val="tx1"/>
                </a:solidFill>
              </a:rPr>
              <a:t>Sept.23-26.2012</a:t>
            </a:r>
          </a:p>
          <a:p>
            <a:pPr marL="26988">
              <a:defRPr/>
            </a:pPr>
            <a:endParaRPr lang="en-US" sz="2000" dirty="0" smtClean="0">
              <a:solidFill>
                <a:srgbClr val="320E04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4" name="Picture 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81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Minos_Logo_Blu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581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POT.png"/>
          <p:cNvPicPr>
            <a:picLocks noChangeAspect="1"/>
          </p:cNvPicPr>
          <p:nvPr/>
        </p:nvPicPr>
        <p:blipFill>
          <a:blip r:embed="rId3" cstate="print"/>
          <a:srcRect l="1805" r="1805"/>
          <a:stretch>
            <a:fillRect/>
          </a:stretch>
        </p:blipFill>
        <p:spPr>
          <a:xfrm>
            <a:off x="304800" y="943864"/>
            <a:ext cx="8596492" cy="4313936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487362"/>
          </a:xfrm>
          <a:blipFill dpi="0" rotWithShape="1">
            <a:blip r:embed="rId4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3600" dirty="0" smtClean="0"/>
              <a:t>The MINOS Exposure History (2005-2012)</a:t>
            </a:r>
            <a:endParaRPr lang="en-US" sz="3200" b="1" dirty="0" smtClean="0">
              <a:solidFill>
                <a:srgbClr val="280099"/>
              </a:solidFill>
            </a:endParaRPr>
          </a:p>
        </p:txBody>
      </p:sp>
      <p:sp>
        <p:nvSpPr>
          <p:cNvPr id="17411" name="Rectangle 24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BD1F5-ABFE-4927-AD36-EEE7517D0A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7417" name="Rectangle 36"/>
          <p:cNvSpPr>
            <a:spLocks/>
          </p:cNvSpPr>
          <p:nvPr/>
        </p:nvSpPr>
        <p:spPr bwMode="auto">
          <a:xfrm>
            <a:off x="1371600" y="5943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900"/>
              </a:spcBef>
            </a:pPr>
            <a:endParaRPr lang="en-US" sz="1600" b="1" dirty="0">
              <a:solidFill>
                <a:srgbClr val="FF0000"/>
              </a:solidFill>
              <a:sym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2050" y="1315045"/>
            <a:ext cx="237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LE neutrino mode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LE antineutrino mode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Special Runs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685800" y="5105400"/>
            <a:ext cx="8001000" cy="15240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dirty="0" err="1" smtClean="0"/>
              <a:t>NuMI</a:t>
            </a:r>
            <a:r>
              <a:rPr lang="en-US" sz="2000" dirty="0" smtClean="0"/>
              <a:t> beam shut off April 30, 2012</a:t>
            </a:r>
          </a:p>
          <a:p>
            <a:pPr>
              <a:lnSpc>
                <a:spcPct val="120000"/>
              </a:lnSpc>
              <a:defRPr/>
            </a:pPr>
            <a:r>
              <a:rPr lang="en-US" sz="2100" dirty="0" smtClean="0"/>
              <a:t>Accumulated more than 15 x 10</a:t>
            </a:r>
            <a:r>
              <a:rPr lang="en-US" sz="2100" baseline="30000" dirty="0" smtClean="0"/>
              <a:t>20</a:t>
            </a:r>
            <a:r>
              <a:rPr lang="en-US" sz="2100" dirty="0" smtClean="0"/>
              <a:t> POT</a:t>
            </a:r>
          </a:p>
          <a:p>
            <a:pPr lvl="1"/>
            <a:r>
              <a:rPr lang="en-US" sz="1800" dirty="0" smtClean="0"/>
              <a:t>10.7 x 10</a:t>
            </a:r>
            <a:r>
              <a:rPr lang="en-US" sz="1800" baseline="30000" dirty="0" smtClean="0"/>
              <a:t>20 </a:t>
            </a:r>
            <a:r>
              <a:rPr lang="en-US" sz="1800" dirty="0" smtClean="0"/>
              <a:t>POT in (LE) neutrino running</a:t>
            </a:r>
          </a:p>
          <a:p>
            <a:pPr lvl="1"/>
            <a:r>
              <a:rPr lang="en-US" sz="1800" dirty="0" smtClean="0"/>
              <a:t>3.36 x 10</a:t>
            </a:r>
            <a:r>
              <a:rPr lang="en-US" sz="1800" baseline="30000" dirty="0" smtClean="0"/>
              <a:t>20 </a:t>
            </a:r>
            <a:r>
              <a:rPr lang="en-US" sz="1800" dirty="0" smtClean="0"/>
              <a:t>POT in antineutrino running</a:t>
            </a:r>
            <a:endParaRPr lang="en-US" sz="1800" baseline="30000" dirty="0" smtClean="0"/>
          </a:p>
          <a:p>
            <a:pPr lvl="1">
              <a:lnSpc>
                <a:spcPct val="120000"/>
              </a:lnSpc>
              <a:defRPr/>
            </a:pPr>
            <a:endParaRPr lang="en-US" sz="1700" dirty="0" smtClean="0"/>
          </a:p>
          <a:p>
            <a:pPr>
              <a:lnSpc>
                <a:spcPct val="120000"/>
              </a:lnSpc>
              <a:defRPr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F50AA-4551-4EC7-BD40-9BC7A695C4A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5125" name="Group 17"/>
          <p:cNvGrpSpPr>
            <a:grpSpLocks/>
          </p:cNvGrpSpPr>
          <p:nvPr/>
        </p:nvGrpSpPr>
        <p:grpSpPr bwMode="auto">
          <a:xfrm>
            <a:off x="458788" y="3337313"/>
            <a:ext cx="3656012" cy="3073400"/>
            <a:chOff x="458788" y="2549525"/>
            <a:chExt cx="3656012" cy="3073400"/>
          </a:xfrm>
        </p:grpSpPr>
        <p:pic>
          <p:nvPicPr>
            <p:cNvPr id="513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67046" t="15897" b="42949"/>
            <a:stretch>
              <a:fillRect/>
            </a:stretch>
          </p:blipFill>
          <p:spPr bwMode="auto">
            <a:xfrm>
              <a:off x="458788" y="2549525"/>
              <a:ext cx="3656012" cy="307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6" name="Line 8"/>
            <p:cNvSpPr>
              <a:spLocks noChangeShapeType="1"/>
            </p:cNvSpPr>
            <p:nvPr/>
          </p:nvSpPr>
          <p:spPr bwMode="auto">
            <a:xfrm flipH="1">
              <a:off x="2271712" y="3184525"/>
              <a:ext cx="471487" cy="4127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9"/>
            <p:cNvSpPr>
              <a:spLocks noChangeShapeType="1"/>
            </p:cNvSpPr>
            <p:nvPr/>
          </p:nvSpPr>
          <p:spPr bwMode="auto">
            <a:xfrm flipH="1">
              <a:off x="2328863" y="3854450"/>
              <a:ext cx="542925" cy="371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286000" y="2803525"/>
              <a:ext cx="1524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 err="1">
                  <a:solidFill>
                    <a:srgbClr val="FF0000"/>
                  </a:solidFill>
                  <a:latin typeface="+mn-lt"/>
                </a:rPr>
                <a:t>Unoscillated</a:t>
              </a:r>
              <a:endParaRPr lang="en-US" sz="20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514600" y="3470275"/>
              <a:ext cx="12668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Oscillated</a:t>
              </a: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131888" y="3084901"/>
            <a:ext cx="2573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l-GR" sz="2000" baseline="-250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b="1" dirty="0"/>
              <a:t> </a:t>
            </a:r>
            <a:r>
              <a:rPr lang="en-US" sz="2000" dirty="0">
                <a:latin typeface="+mn-lt"/>
              </a:rPr>
              <a:t>spectrum</a:t>
            </a:r>
          </a:p>
        </p:txBody>
      </p:sp>
      <p:graphicFrame>
        <p:nvGraphicFramePr>
          <p:cNvPr id="5122" name="Object 15"/>
          <p:cNvGraphicFramePr>
            <a:graphicFrameLocks noChangeAspect="1"/>
          </p:cNvGraphicFramePr>
          <p:nvPr/>
        </p:nvGraphicFramePr>
        <p:xfrm>
          <a:off x="1425575" y="990600"/>
          <a:ext cx="5843588" cy="782638"/>
        </p:xfrm>
        <a:graphic>
          <a:graphicData uri="http://schemas.openxmlformats.org/presentationml/2006/ole">
            <p:oleObj spid="_x0000_s5122" name="Equation" r:id="rId4" imgW="5879880" imgH="787320" progId="Equation.DSMT4">
              <p:embed/>
            </p:oleObj>
          </a:graphicData>
        </a:graphic>
      </p:graphicFrame>
      <p:grpSp>
        <p:nvGrpSpPr>
          <p:cNvPr id="5127" name="Group 18"/>
          <p:cNvGrpSpPr>
            <a:grpSpLocks/>
          </p:cNvGrpSpPr>
          <p:nvPr/>
        </p:nvGrpSpPr>
        <p:grpSpPr bwMode="auto">
          <a:xfrm>
            <a:off x="4725988" y="3281751"/>
            <a:ext cx="3656012" cy="3060700"/>
            <a:chOff x="4725988" y="2493963"/>
            <a:chExt cx="3656012" cy="3060700"/>
          </a:xfrm>
        </p:grpSpPr>
        <p:pic>
          <p:nvPicPr>
            <p:cNvPr id="513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67046" t="59001"/>
            <a:stretch>
              <a:fillRect/>
            </a:stretch>
          </p:blipFill>
          <p:spPr bwMode="auto">
            <a:xfrm>
              <a:off x="4725988" y="2493963"/>
              <a:ext cx="3656012" cy="306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1" name="Line 6"/>
            <p:cNvSpPr>
              <a:spLocks noChangeShapeType="1"/>
            </p:cNvSpPr>
            <p:nvPr/>
          </p:nvSpPr>
          <p:spPr bwMode="auto">
            <a:xfrm flipV="1">
              <a:off x="5938838" y="3411538"/>
              <a:ext cx="0" cy="146208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7"/>
            <p:cNvSpPr>
              <a:spLocks noChangeShapeType="1"/>
            </p:cNvSpPr>
            <p:nvPr/>
          </p:nvSpPr>
          <p:spPr bwMode="auto">
            <a:xfrm flipV="1">
              <a:off x="5356034" y="3701668"/>
              <a:ext cx="55721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TextBox 14"/>
            <p:cNvSpPr txBox="1">
              <a:spLocks noChangeArrowheads="1"/>
            </p:cNvSpPr>
            <p:nvPr/>
          </p:nvSpPr>
          <p:spPr bwMode="auto">
            <a:xfrm>
              <a:off x="5823332" y="3765932"/>
              <a:ext cx="914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0909D9"/>
                  </a:solidFill>
                  <a:latin typeface="Times New Roman" pitchFamily="18" charset="0"/>
                  <a:cs typeface="Times New Roman" pitchFamily="18" charset="0"/>
                </a:rPr>
                <a:t>sin</a:t>
              </a:r>
              <a:r>
                <a:rPr lang="en-US" sz="1600" baseline="30000">
                  <a:solidFill>
                    <a:srgbClr val="0909D9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>
                  <a:solidFill>
                    <a:srgbClr val="0909D9"/>
                  </a:solidFill>
                  <a:latin typeface="Times New Roman" pitchFamily="18" charset="0"/>
                  <a:cs typeface="Times New Roman" pitchFamily="18" charset="0"/>
                </a:rPr>
                <a:t>(2</a:t>
              </a:r>
              <a:r>
                <a:rPr lang="el-GR" sz="1600">
                  <a:solidFill>
                    <a:srgbClr val="0909D9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sz="1600">
                  <a:solidFill>
                    <a:srgbClr val="0909D9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5134" name="TextBox 16"/>
            <p:cNvSpPr txBox="1">
              <a:spLocks noChangeArrowheads="1"/>
            </p:cNvSpPr>
            <p:nvPr/>
          </p:nvSpPr>
          <p:spPr bwMode="auto">
            <a:xfrm>
              <a:off x="5311966" y="3352800"/>
              <a:ext cx="685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1600" baseline="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381625" y="3099188"/>
            <a:ext cx="261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n-lt"/>
              </a:rPr>
              <a:t>Spectrum ratio</a:t>
            </a:r>
            <a:endParaRPr lang="en-GB" sz="2000" dirty="0">
              <a:latin typeface="+mn-lt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382000" cy="487362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3600" dirty="0">
                <a:latin typeface="+mj-lt"/>
                <a:cs typeface="Times New Roman" pitchFamily="18" charset="0"/>
              </a:rPr>
              <a:t>ν</a:t>
            </a:r>
            <a:r>
              <a:rPr lang="el-GR" sz="3600" baseline="-25000" dirty="0">
                <a:latin typeface="+mj-lt"/>
                <a:cs typeface="Times New Roman" pitchFamily="18" charset="0"/>
              </a:rPr>
              <a:t>μ </a:t>
            </a:r>
            <a:r>
              <a:rPr lang="en-US" sz="3600" dirty="0">
                <a:latin typeface="+mj-lt"/>
                <a:ea typeface="+mj-ea"/>
                <a:cs typeface="+mj-cs"/>
              </a:rPr>
              <a:t>Disappearance Measurement</a:t>
            </a:r>
            <a:endParaRPr lang="en-US" sz="3200" b="1" dirty="0">
              <a:solidFill>
                <a:srgbClr val="28009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123" name="Object 15"/>
          <p:cNvGraphicFramePr>
            <a:graphicFrameLocks noChangeAspect="1"/>
          </p:cNvGraphicFramePr>
          <p:nvPr/>
        </p:nvGraphicFramePr>
        <p:xfrm>
          <a:off x="1423988" y="1828800"/>
          <a:ext cx="5830887" cy="781050"/>
        </p:xfrm>
        <a:graphic>
          <a:graphicData uri="http://schemas.openxmlformats.org/presentationml/2006/ole">
            <p:oleObj spid="_x0000_s5123" name="Equation" r:id="rId6" imgW="5867280" imgH="787320" progId="Equation.DSMT4">
              <p:embed/>
            </p:oleObj>
          </a:graphicData>
        </a:graphic>
      </p:graphicFrame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1600200" y="6361501"/>
            <a:ext cx="6400800" cy="42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54" tIns="41477" rIns="82954" bIns="41477" anchor="ctr">
            <a:prstTxWarp prst="textNoShape">
              <a:avLst/>
            </a:prstTxWarp>
          </a:bodyPr>
          <a:lstStyle/>
          <a:p>
            <a:pPr marL="311079" indent="-311079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chemeClr val="folHlink"/>
                </a:solidFill>
                <a:latin typeface="Helvetica"/>
              </a:rPr>
              <a:t>Monte Carlo: </a:t>
            </a:r>
            <a:r>
              <a:rPr lang="en-US" sz="1600" dirty="0" smtClean="0">
                <a:solidFill>
                  <a:srgbClr val="4C4545"/>
                </a:solidFill>
                <a:latin typeface="Helvetica"/>
              </a:rPr>
              <a:t>Input </a:t>
            </a:r>
            <a:r>
              <a:rPr lang="en-US" sz="1600" dirty="0">
                <a:solidFill>
                  <a:srgbClr val="4C4545"/>
                </a:solidFill>
                <a:latin typeface="Helvetica"/>
              </a:rPr>
              <a:t>parameters:  sin</a:t>
            </a:r>
            <a:r>
              <a:rPr lang="en-US" sz="1600" baseline="30000" dirty="0">
                <a:solidFill>
                  <a:srgbClr val="4C4545"/>
                </a:solidFill>
                <a:latin typeface="Helvetica"/>
              </a:rPr>
              <a:t>2</a:t>
            </a:r>
            <a:r>
              <a:rPr lang="en-US" sz="1600" dirty="0">
                <a:solidFill>
                  <a:srgbClr val="4C4545"/>
                </a:solidFill>
                <a:latin typeface="Helvetica"/>
              </a:rPr>
              <a:t>2</a:t>
            </a:r>
            <a:r>
              <a:rPr lang="el-GR" sz="1600" dirty="0">
                <a:solidFill>
                  <a:srgbClr val="4C4545"/>
                </a:solidFill>
                <a:latin typeface="Helvetica"/>
              </a:rPr>
              <a:t>θ</a:t>
            </a:r>
            <a:r>
              <a:rPr lang="en-US" sz="1600" dirty="0">
                <a:solidFill>
                  <a:srgbClr val="4C4545"/>
                </a:solidFill>
                <a:latin typeface="Helvetica"/>
              </a:rPr>
              <a:t> = 1.0,  </a:t>
            </a:r>
            <a:r>
              <a:rPr lang="el-GR" sz="1600" dirty="0">
                <a:solidFill>
                  <a:srgbClr val="4C4545"/>
                </a:solidFill>
                <a:latin typeface="Helvetica"/>
                <a:ea typeface="Helvetica"/>
                <a:cs typeface="Helvetica"/>
              </a:rPr>
              <a:t>Δ</a:t>
            </a:r>
            <a:r>
              <a:rPr lang="en-US" sz="1600" dirty="0">
                <a:solidFill>
                  <a:srgbClr val="4C4545"/>
                </a:solidFill>
                <a:latin typeface="Helvetica"/>
              </a:rPr>
              <a:t>m</a:t>
            </a:r>
            <a:r>
              <a:rPr lang="en-US" sz="1600" baseline="30000" dirty="0">
                <a:solidFill>
                  <a:srgbClr val="4C4545"/>
                </a:solidFill>
                <a:latin typeface="Helvetica"/>
              </a:rPr>
              <a:t>2</a:t>
            </a:r>
            <a:r>
              <a:rPr lang="en-US" sz="1600" dirty="0">
                <a:solidFill>
                  <a:srgbClr val="4C4545"/>
                </a:solidFill>
                <a:latin typeface="Helvetica"/>
              </a:rPr>
              <a:t> = 3.35x10</a:t>
            </a:r>
            <a:r>
              <a:rPr lang="en-US" sz="1600" baseline="30000" dirty="0">
                <a:solidFill>
                  <a:srgbClr val="4C4545"/>
                </a:solidFill>
                <a:latin typeface="Helvetica"/>
              </a:rPr>
              <a:t>-3</a:t>
            </a:r>
            <a:r>
              <a:rPr lang="en-US" sz="1600" dirty="0">
                <a:solidFill>
                  <a:srgbClr val="4C4545"/>
                </a:solidFill>
                <a:latin typeface="Helvetica"/>
              </a:rPr>
              <a:t> </a:t>
            </a:r>
            <a:r>
              <a:rPr lang="en-US" sz="1600" dirty="0" smtClean="0">
                <a:solidFill>
                  <a:srgbClr val="4C4545"/>
                </a:solidFill>
                <a:latin typeface="Helvetica"/>
              </a:rPr>
              <a:t>eV</a:t>
            </a:r>
            <a:r>
              <a:rPr lang="en-US" sz="1600" baseline="30000" dirty="0" smtClean="0">
                <a:solidFill>
                  <a:srgbClr val="4C4545"/>
                </a:solidFill>
                <a:latin typeface="Helvetica"/>
              </a:rPr>
              <a:t>2</a:t>
            </a:r>
            <a:endParaRPr lang="en-US" sz="1600" dirty="0">
              <a:solidFill>
                <a:srgbClr val="4C4545"/>
              </a:solidFill>
              <a:latin typeface="Helvetica"/>
            </a:endParaRPr>
          </a:p>
        </p:txBody>
      </p:sp>
      <p:sp>
        <p:nvSpPr>
          <p:cNvPr id="23" name="Content Placeholder 34"/>
          <p:cNvSpPr>
            <a:spLocks noGrp="1"/>
          </p:cNvSpPr>
          <p:nvPr>
            <p:ph sz="quarter" idx="1"/>
          </p:nvPr>
        </p:nvSpPr>
        <p:spPr>
          <a:xfrm>
            <a:off x="2438400" y="2667000"/>
            <a:ext cx="4114800" cy="2095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MINOS full </a:t>
            </a:r>
            <a:r>
              <a:rPr lang="en-US" sz="1600" dirty="0" smtClean="0">
                <a:solidFill>
                  <a:srgbClr val="7030A0"/>
                </a:solidFill>
              </a:rPr>
              <a:t>3 flavor analysis in </a:t>
            </a:r>
            <a:r>
              <a:rPr lang="en-US" sz="1600" dirty="0" smtClean="0">
                <a:solidFill>
                  <a:srgbClr val="7030A0"/>
                </a:solidFill>
              </a:rPr>
              <a:t>progress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995488"/>
            <a:ext cx="38862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4425" y="2133600"/>
            <a:ext cx="5772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42190-36BB-4E04-9F6A-406E25B67FE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228600"/>
            <a:ext cx="8382000" cy="63976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</p:spPr>
        <p:txBody>
          <a:bodyPr/>
          <a:lstStyle/>
          <a:p>
            <a:pPr algn="ctr" eaLnBrk="0" hangingPunct="0">
              <a:defRPr/>
            </a:pPr>
            <a:r>
              <a:rPr lang="en-US" sz="3200" kern="0" dirty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Charge Identification and CC-NC Separation</a:t>
            </a:r>
            <a:endParaRPr lang="en-US" sz="4000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9600" y="4800600"/>
            <a:ext cx="1219200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12"/>
          <p:cNvSpPr txBox="1">
            <a:spLocks noChangeArrowheads="1"/>
          </p:cNvSpPr>
          <p:nvPr/>
        </p:nvSpPr>
        <p:spPr bwMode="auto">
          <a:xfrm>
            <a:off x="914400" y="440055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solidFill>
                  <a:srgbClr val="0909D9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baseline="30000">
                <a:solidFill>
                  <a:srgbClr val="0909D9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33600" y="4800600"/>
            <a:ext cx="1371600" cy="0"/>
          </a:xfrm>
          <a:prstGeom prst="straightConnector1">
            <a:avLst/>
          </a:prstGeom>
          <a:ln w="571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TextBox 15"/>
          <p:cNvSpPr txBox="1">
            <a:spLocks noChangeArrowheads="1"/>
          </p:cNvSpPr>
          <p:nvPr/>
        </p:nvSpPr>
        <p:spPr bwMode="auto">
          <a:xfrm>
            <a:off x="2895600" y="440055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baseline="30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grpSp>
        <p:nvGrpSpPr>
          <p:cNvPr id="16394" name="Group 23"/>
          <p:cNvGrpSpPr>
            <a:grpSpLocks/>
          </p:cNvGrpSpPr>
          <p:nvPr/>
        </p:nvGrpSpPr>
        <p:grpSpPr bwMode="auto">
          <a:xfrm>
            <a:off x="2003425" y="4495800"/>
            <a:ext cx="804863" cy="838200"/>
            <a:chOff x="2209800" y="4267200"/>
            <a:chExt cx="805149" cy="83820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2209800" y="4289425"/>
              <a:ext cx="805149" cy="20638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09800" y="4267200"/>
              <a:ext cx="0" cy="838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95" name="TextBox 26"/>
          <p:cNvSpPr txBox="1">
            <a:spLocks noChangeArrowheads="1"/>
          </p:cNvSpPr>
          <p:nvPr/>
        </p:nvSpPr>
        <p:spPr bwMode="auto">
          <a:xfrm>
            <a:off x="2133600" y="4125913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B050"/>
                </a:solidFill>
              </a:rPr>
              <a:t>Require q/p &gt; 0</a:t>
            </a:r>
          </a:p>
        </p:txBody>
      </p:sp>
      <p:sp>
        <p:nvSpPr>
          <p:cNvPr id="16396" name="TextBox 30"/>
          <p:cNvSpPr txBox="1">
            <a:spLocks noChangeArrowheads="1"/>
          </p:cNvSpPr>
          <p:nvPr/>
        </p:nvSpPr>
        <p:spPr bwMode="auto">
          <a:xfrm>
            <a:off x="6607175" y="4648200"/>
            <a:ext cx="1851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B050"/>
                </a:solidFill>
              </a:rPr>
              <a:t>Require </a:t>
            </a:r>
            <a:r>
              <a:rPr lang="el-GR" sz="1600" b="1" i="1">
                <a:solidFill>
                  <a:srgbClr val="00B050"/>
                </a:solidFill>
              </a:rPr>
              <a:t>μ</a:t>
            </a:r>
            <a:r>
              <a:rPr lang="en-US" sz="1600" b="1">
                <a:solidFill>
                  <a:srgbClr val="00B050"/>
                </a:solidFill>
              </a:rPr>
              <a:t>ID </a:t>
            </a:r>
            <a:r>
              <a:rPr lang="en-US" sz="1400" b="1">
                <a:solidFill>
                  <a:srgbClr val="00B050"/>
                </a:solidFill>
              </a:rPr>
              <a:t>&gt; 0.3 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702175" y="4352925"/>
            <a:ext cx="1219200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8" name="TextBox 32"/>
          <p:cNvSpPr txBox="1">
            <a:spLocks noChangeArrowheads="1"/>
          </p:cNvSpPr>
          <p:nvPr/>
        </p:nvSpPr>
        <p:spPr bwMode="auto">
          <a:xfrm>
            <a:off x="4854575" y="3952875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 smtClean="0">
                <a:solidFill>
                  <a:srgbClr val="0909D9"/>
                </a:solidFill>
                <a:latin typeface="Times New Roman" pitchFamily="18" charset="0"/>
                <a:cs typeface="Times New Roman" pitchFamily="18" charset="0"/>
              </a:rPr>
              <a:t>hadron</a:t>
            </a:r>
            <a:r>
              <a:rPr lang="en-US" sz="2000" dirty="0" smtClean="0">
                <a:solidFill>
                  <a:srgbClr val="0909D9"/>
                </a:solidFill>
                <a:latin typeface="Times New Roman" pitchFamily="18" charset="0"/>
                <a:cs typeface="Times New Roman" pitchFamily="18" charset="0"/>
              </a:rPr>
              <a:t>-like</a:t>
            </a:r>
            <a:endParaRPr lang="en-US" sz="2000" baseline="30000" dirty="0">
              <a:solidFill>
                <a:srgbClr val="0909D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835775" y="4352925"/>
            <a:ext cx="1371600" cy="0"/>
          </a:xfrm>
          <a:prstGeom prst="straightConnector1">
            <a:avLst/>
          </a:prstGeom>
          <a:ln w="571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0" name="TextBox 34"/>
          <p:cNvSpPr txBox="1">
            <a:spLocks noChangeArrowheads="1"/>
          </p:cNvSpPr>
          <p:nvPr/>
        </p:nvSpPr>
        <p:spPr bwMode="auto">
          <a:xfrm>
            <a:off x="7064375" y="3952875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-like</a:t>
            </a:r>
            <a:endParaRPr lang="en-US" sz="2000" baseline="3000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401" name="Group 27"/>
          <p:cNvGrpSpPr>
            <a:grpSpLocks/>
          </p:cNvGrpSpPr>
          <p:nvPr/>
        </p:nvGrpSpPr>
        <p:grpSpPr bwMode="auto">
          <a:xfrm>
            <a:off x="5813425" y="4818063"/>
            <a:ext cx="804863" cy="366712"/>
            <a:chOff x="2209800" y="4666011"/>
            <a:chExt cx="805149" cy="36576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2209800" y="4681845"/>
              <a:ext cx="805149" cy="20583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209800" y="4666011"/>
              <a:ext cx="0" cy="36576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02" name="Rectangle 6"/>
          <p:cNvSpPr>
            <a:spLocks noChangeArrowheads="1"/>
          </p:cNvSpPr>
          <p:nvPr/>
        </p:nvSpPr>
        <p:spPr bwMode="auto">
          <a:xfrm>
            <a:off x="457200" y="5551488"/>
            <a:ext cx="30480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Track Charge / Momentum </a:t>
            </a:r>
          </a:p>
          <a:p>
            <a:pPr algn="ctr"/>
            <a:r>
              <a:rPr lang="en-US"/>
              <a:t>q/p  (c/GeV)</a:t>
            </a:r>
          </a:p>
        </p:txBody>
      </p:sp>
      <p:sp>
        <p:nvSpPr>
          <p:cNvPr id="16403" name="Rectangle 37"/>
          <p:cNvSpPr>
            <a:spLocks noChangeArrowheads="1"/>
          </p:cNvSpPr>
          <p:nvPr/>
        </p:nvSpPr>
        <p:spPr bwMode="auto">
          <a:xfrm>
            <a:off x="609600" y="1143000"/>
            <a:ext cx="3505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Charge identification via magnetic field bending and track fitting</a:t>
            </a:r>
          </a:p>
        </p:txBody>
      </p:sp>
      <p:sp>
        <p:nvSpPr>
          <p:cNvPr id="16404" name="Rectangle 38"/>
          <p:cNvSpPr>
            <a:spLocks noChangeArrowheads="1"/>
          </p:cNvSpPr>
          <p:nvPr/>
        </p:nvSpPr>
        <p:spPr bwMode="auto">
          <a:xfrm>
            <a:off x="5181600" y="1143000"/>
            <a:ext cx="3276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CC-NC separation via a kNN (k-Nearest-Neighbors) algorithm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5472113" y="5060950"/>
          <a:ext cx="3101975" cy="1052513"/>
        </p:xfrm>
        <a:graphic>
          <a:graphicData uri="http://schemas.openxmlformats.org/presentationml/2006/ole">
            <p:oleObj spid="_x0000_s51203" name="Equation" r:id="rId3" imgW="1587240" imgH="533160" progId="Equation.DSMT4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4800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No oscillation Prediction: 3564</a:t>
            </a:r>
          </a:p>
          <a:p>
            <a:pPr marL="0" indent="0">
              <a:buNone/>
            </a:pPr>
            <a:r>
              <a:rPr lang="en-US" sz="2800" dirty="0" smtClean="0"/>
              <a:t>Observed: 2894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2E887FC-D3A9-9F46-949A-4FAD6D6D2102}" type="slidenum">
              <a:rPr lang="en-US" smtClean="0">
                <a:latin typeface="+mn-lt"/>
              </a:rPr>
              <a:pPr/>
              <a:t>13</a:t>
            </a:fld>
            <a:endParaRPr lang="en-US">
              <a:latin typeface="+mn-lt"/>
            </a:endParaRPr>
          </a:p>
        </p:txBody>
      </p:sp>
      <p:pic>
        <p:nvPicPr>
          <p:cNvPr id="12" name="Picture 11" descr="ratios_predictions_AllRuns_data_prelim.pdf"/>
          <p:cNvPicPr>
            <a:picLocks noChangeAspect="1"/>
          </p:cNvPicPr>
          <p:nvPr/>
        </p:nvPicPr>
        <p:blipFill>
          <a:blip r:embed="rId4" cstate="print"/>
          <a:srcRect l="2540" t="4726" r="6349"/>
          <a:stretch>
            <a:fillRect/>
          </a:stretch>
        </p:blipFill>
        <p:spPr>
          <a:xfrm>
            <a:off x="4730471" y="1402018"/>
            <a:ext cx="4133312" cy="3483653"/>
          </a:xfrm>
          <a:prstGeom prst="rect">
            <a:avLst/>
          </a:prstGeom>
        </p:spPr>
      </p:pic>
      <p:pic>
        <p:nvPicPr>
          <p:cNvPr id="13" name="Picture 12" descr="predictions_AllRuns_data_prelim.pdf"/>
          <p:cNvPicPr>
            <a:picLocks noChangeAspect="1"/>
          </p:cNvPicPr>
          <p:nvPr/>
        </p:nvPicPr>
        <p:blipFill>
          <a:blip r:embed="rId5" cstate="print"/>
          <a:srcRect l="2540" t="4726" r="6349"/>
          <a:stretch>
            <a:fillRect/>
          </a:stretch>
        </p:blipFill>
        <p:spPr>
          <a:xfrm>
            <a:off x="266855" y="1415055"/>
            <a:ext cx="4133312" cy="348365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04800" y="228600"/>
            <a:ext cx="8382000" cy="639763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</p:spPr>
        <p:txBody>
          <a:bodyPr/>
          <a:lstStyle/>
          <a:p>
            <a:pPr algn="ctr" eaLnBrk="0" hangingPunct="0">
              <a:defRPr/>
            </a:pPr>
            <a:r>
              <a:rPr lang="en-US" sz="3600" dirty="0" err="1"/>
              <a:t>Muon</a:t>
            </a:r>
            <a:r>
              <a:rPr lang="en-US" sz="3600" dirty="0"/>
              <a:t> </a:t>
            </a:r>
            <a:r>
              <a:rPr lang="en-US" sz="3600" dirty="0" smtClean="0"/>
              <a:t>Neutrino Oscillation Results</a:t>
            </a:r>
            <a:endParaRPr lang="en-US" sz="4400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3119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edictions_AllRuns_data_best_prelim.pdf"/>
          <p:cNvPicPr>
            <a:picLocks noChangeAspect="1"/>
          </p:cNvPicPr>
          <p:nvPr/>
        </p:nvPicPr>
        <p:blipFill>
          <a:blip r:embed="rId3" cstate="print"/>
          <a:srcRect l="1270" t="4726" r="6349" b="3151"/>
          <a:stretch>
            <a:fillRect/>
          </a:stretch>
        </p:blipFill>
        <p:spPr>
          <a:xfrm>
            <a:off x="222230" y="1422596"/>
            <a:ext cx="4197369" cy="3373617"/>
          </a:xfrm>
          <a:prstGeom prst="rect">
            <a:avLst/>
          </a:prstGeom>
        </p:spPr>
      </p:pic>
      <p:pic>
        <p:nvPicPr>
          <p:cNvPr id="8" name="Picture 7" descr="ratios_predictions_AllRuns_data_best_prelim.pd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3093" y="1252822"/>
            <a:ext cx="4543541" cy="36620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2E887FC-D3A9-9F46-949A-4FAD6D6D2102}" type="slidenum">
              <a:rPr lang="en-US" smtClean="0">
                <a:latin typeface="+mn-lt"/>
              </a:rPr>
              <a:pPr/>
              <a:t>14</a:t>
            </a:fld>
            <a:endParaRPr lang="en-US" dirty="0">
              <a:latin typeface="+mn-lt"/>
            </a:endParaRPr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00739345"/>
              </p:ext>
            </p:extLst>
          </p:nvPr>
        </p:nvGraphicFramePr>
        <p:xfrm>
          <a:off x="5299075" y="5060950"/>
          <a:ext cx="3449638" cy="1052513"/>
        </p:xfrm>
        <a:graphic>
          <a:graphicData uri="http://schemas.openxmlformats.org/presentationml/2006/ole">
            <p:oleObj spid="_x0000_s52226" name="Equation" r:id="rId5" imgW="1765080" imgH="533160" progId="Equation.DSMT4">
              <p:embed/>
            </p:oleObj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04800" y="228600"/>
            <a:ext cx="8382000" cy="639763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</p:spPr>
        <p:txBody>
          <a:bodyPr/>
          <a:lstStyle/>
          <a:p>
            <a:pPr algn="ctr" eaLnBrk="0" hangingPunct="0">
              <a:defRPr/>
            </a:pPr>
            <a:r>
              <a:rPr lang="en-US" sz="3600" dirty="0" err="1"/>
              <a:t>Muon</a:t>
            </a:r>
            <a:r>
              <a:rPr lang="en-US" sz="3600" dirty="0"/>
              <a:t> </a:t>
            </a:r>
            <a:r>
              <a:rPr lang="en-US" sz="3600" dirty="0" smtClean="0"/>
              <a:t>Antineutrino Oscillation Results</a:t>
            </a:r>
            <a:endParaRPr lang="en-US" sz="4400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5105400"/>
            <a:ext cx="4495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oscillation Prediction: 312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Observed: 226</a:t>
            </a:r>
          </a:p>
        </p:txBody>
      </p:sp>
    </p:spTree>
    <p:extLst>
      <p:ext uri="{BB962C8B-B14F-4D97-AF65-F5344CB8AC3E}">
        <p14:creationId xmlns="" xmlns:p14="http://schemas.microsoft.com/office/powerpoint/2010/main" val="3413843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n479_data_pred_noSyst.pdf"/>
          <p:cNvPicPr>
            <a:picLocks noChangeAspect="1"/>
          </p:cNvPicPr>
          <p:nvPr/>
        </p:nvPicPr>
        <p:blipFill>
          <a:blip r:embed="rId3" cstate="print"/>
          <a:srcRect l="1270" t="4286" r="3810"/>
          <a:stretch>
            <a:fillRect/>
          </a:stretch>
        </p:blipFill>
        <p:spPr>
          <a:xfrm>
            <a:off x="228600" y="1447800"/>
            <a:ext cx="4169407" cy="2491428"/>
          </a:xfrm>
          <a:prstGeom prst="rect">
            <a:avLst/>
          </a:prstGeom>
        </p:spPr>
      </p:pic>
      <p:pic>
        <p:nvPicPr>
          <p:cNvPr id="7" name="Picture 6" descr="bravor123_data_pred_noSyst.pdf"/>
          <p:cNvPicPr>
            <a:picLocks noChangeAspect="1"/>
          </p:cNvPicPr>
          <p:nvPr/>
        </p:nvPicPr>
        <p:blipFill>
          <a:blip r:embed="rId4" cstate="print"/>
          <a:srcRect l="1270" t="4286" r="3810"/>
          <a:stretch>
            <a:fillRect/>
          </a:stretch>
        </p:blipFill>
        <p:spPr>
          <a:xfrm>
            <a:off x="4495800" y="1447800"/>
            <a:ext cx="4169407" cy="2491428"/>
          </a:xfrm>
          <a:prstGeom prst="rect">
            <a:avLst/>
          </a:prstGeom>
        </p:spPr>
      </p:pic>
      <p:graphicFrame>
        <p:nvGraphicFramePr>
          <p:cNvPr id="197634" name="Object 2"/>
          <p:cNvGraphicFramePr>
            <a:graphicFrameLocks noChangeAspect="1"/>
          </p:cNvGraphicFramePr>
          <p:nvPr/>
        </p:nvGraphicFramePr>
        <p:xfrm>
          <a:off x="5257800" y="5105400"/>
          <a:ext cx="3413125" cy="990600"/>
        </p:xfrm>
        <a:graphic>
          <a:graphicData uri="http://schemas.openxmlformats.org/presentationml/2006/ole">
            <p:oleObj spid="_x0000_s118786" name="Equation" r:id="rId5" imgW="1752600" imgH="50800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12700-FFE9-4B18-AD3E-6EDFF771643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5105400"/>
            <a:ext cx="4495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oscillation Prediction: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536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Observed: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414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04800" y="228600"/>
            <a:ext cx="8382000" cy="639763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</p:spPr>
        <p:txBody>
          <a:bodyPr/>
          <a:lstStyle/>
          <a:p>
            <a:pPr algn="ctr" eaLnBrk="0" hangingPunct="0">
              <a:defRPr/>
            </a:pPr>
            <a:r>
              <a:rPr lang="en-US" sz="3600" dirty="0" smtClean="0"/>
              <a:t>More Antineutrinos in Neutrino Mode</a:t>
            </a:r>
            <a:endParaRPr lang="en-US" sz="4400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676400" y="40386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rgbClr val="126811"/>
                </a:solidFill>
                <a:latin typeface="+mn-lt"/>
              </a:rPr>
              <a:t>in antineutrino mode</a:t>
            </a:r>
            <a:endParaRPr lang="en-GB" dirty="0">
              <a:solidFill>
                <a:srgbClr val="126811"/>
              </a:solidFill>
              <a:latin typeface="+mn-lt"/>
              <a:cs typeface="+mn-cs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019800" y="4038600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rgbClr val="126811"/>
                </a:solidFill>
                <a:latin typeface="+mn-lt"/>
              </a:rPr>
              <a:t>in neutrino mode</a:t>
            </a:r>
            <a:endParaRPr lang="en-GB" dirty="0">
              <a:solidFill>
                <a:srgbClr val="12681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events_vertex_xy_nu2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91" r="4391"/>
          <a:stretch>
            <a:fillRect/>
          </a:stretch>
        </p:blipFill>
        <p:spPr bwMode="auto">
          <a:xfrm>
            <a:off x="4267200" y="1099188"/>
            <a:ext cx="4762294" cy="55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581400" cy="4800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GB" sz="2400" dirty="0" smtClean="0"/>
              <a:t>37.9 </a:t>
            </a:r>
            <a:r>
              <a:rPr lang="en-GB" sz="2400" dirty="0" err="1" smtClean="0"/>
              <a:t>kton</a:t>
            </a:r>
            <a:r>
              <a:rPr lang="en-GB" sz="2400" dirty="0" smtClean="0"/>
              <a:t> years of atmospheric neutrino data since 2003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GB" sz="2400" dirty="0" smtClean="0"/>
              <a:t>2072 additional observed events 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sz="2000" dirty="0" smtClean="0"/>
              <a:t>905 contained-vertex </a:t>
            </a:r>
            <a:r>
              <a:rPr lang="en-GB" sz="2000" dirty="0" err="1" smtClean="0"/>
              <a:t>muon</a:t>
            </a:r>
            <a:r>
              <a:rPr lang="en-GB" sz="2000" dirty="0" smtClean="0"/>
              <a:t> events</a:t>
            </a:r>
            <a:endParaRPr lang="en-GB" sz="2000" dirty="0" smtClean="0"/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sz="2000" dirty="0" smtClean="0"/>
              <a:t>466 neutrino-induced </a:t>
            </a:r>
            <a:r>
              <a:rPr lang="en-GB" sz="2000" dirty="0" smtClean="0"/>
              <a:t>rock-</a:t>
            </a:r>
            <a:r>
              <a:rPr lang="en-GB" sz="2000" dirty="0" err="1" smtClean="0"/>
              <a:t>muon</a:t>
            </a:r>
            <a:r>
              <a:rPr lang="en-GB" sz="2000" dirty="0" smtClean="0"/>
              <a:t> events</a:t>
            </a:r>
            <a:endParaRPr lang="en-GB" sz="2000" dirty="0" smtClean="0"/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sz="2000" dirty="0" smtClean="0"/>
              <a:t>701 </a:t>
            </a:r>
            <a:r>
              <a:rPr lang="en-GB" sz="2000" dirty="0"/>
              <a:t>contained-vertex </a:t>
            </a:r>
            <a:r>
              <a:rPr lang="en-GB" sz="2000" dirty="0" smtClean="0"/>
              <a:t>shower events</a:t>
            </a:r>
            <a:endParaRPr lang="en-GB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B3585-7A87-D747-9262-8B41074D1E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228600"/>
            <a:ext cx="8382000" cy="63976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</p:spPr>
        <p:txBody>
          <a:bodyPr/>
          <a:lstStyle/>
          <a:p>
            <a:pPr algn="ctr" eaLnBrk="0" hangingPunct="0">
              <a:defRPr/>
            </a:pPr>
            <a:r>
              <a:rPr lang="en-US" sz="3600" dirty="0" smtClean="0"/>
              <a:t>Atmospheric Neutrinos </a:t>
            </a:r>
            <a:r>
              <a:rPr lang="en-US" sz="3600" dirty="0"/>
              <a:t>&amp; </a:t>
            </a:r>
            <a:r>
              <a:rPr lang="en-US" sz="3600" dirty="0" smtClean="0"/>
              <a:t>Antineutrinos</a:t>
            </a:r>
            <a:endParaRPr lang="en-US" sz="4400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7" descr="global_bestfit_spect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205"/>
            <a:ext cx="9144000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F146F-F748-1941-BC79-8985F5538C4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228600"/>
            <a:ext cx="8382000" cy="63976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</p:spPr>
        <p:txBody>
          <a:bodyPr/>
          <a:lstStyle/>
          <a:p>
            <a:pPr algn="ctr" eaLnBrk="0" hangingPunct="0">
              <a:defRPr/>
            </a:pPr>
            <a:r>
              <a:rPr lang="en-US" sz="3200" dirty="0" smtClean="0"/>
              <a:t>Atmospheric Neutrinos &amp; Antineutrinos</a:t>
            </a:r>
            <a:endParaRPr lang="en-US" sz="4000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3663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placement Contou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524000"/>
            <a:ext cx="5087066" cy="381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F146F-F748-1941-BC79-8985F5538C4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04800" y="228600"/>
            <a:ext cx="8382000" cy="6096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</p:spPr>
        <p:txBody>
          <a:bodyPr/>
          <a:lstStyle/>
          <a:p>
            <a:pPr algn="ctr" eaLnBrk="0" hangingPunct="0">
              <a:defRPr/>
            </a:pPr>
            <a:r>
              <a:rPr lang="en-US" sz="3200" dirty="0"/>
              <a:t>MINOS </a:t>
            </a:r>
            <a:r>
              <a:rPr lang="en-GB" sz="3200" dirty="0" smtClean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Combined Full Exposure Contours</a:t>
            </a:r>
            <a:endParaRPr lang="en-GB" sz="3200" dirty="0" smtClean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181600" y="1981200"/>
            <a:ext cx="3657600" cy="838200"/>
          </a:xfrm>
          <a:prstGeom prst="rect">
            <a:avLst/>
          </a:prstGeom>
        </p:spPr>
        <p:txBody>
          <a:bodyPr/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Combined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neutrino/antineutrino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oscillation parameters (</a:t>
            </a:r>
            <a:r>
              <a:rPr lang="en-US" sz="2000" dirty="0" smtClean="0"/>
              <a:t>joint fit </a:t>
            </a:r>
            <a:r>
              <a:rPr lang="en-US" sz="2000" dirty="0" smtClean="0"/>
              <a:t>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5562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+mn-lt"/>
              </a:rPr>
              <a:t>All MINOS beam and atmospheric </a:t>
            </a:r>
            <a:r>
              <a:rPr lang="en-GB" dirty="0">
                <a:solidFill>
                  <a:srgbClr val="008000"/>
                </a:solidFill>
                <a:latin typeface="+mn-lt"/>
              </a:rPr>
              <a:t>neutrino </a:t>
            </a:r>
            <a:r>
              <a:rPr lang="en-GB" dirty="0" smtClean="0">
                <a:solidFill>
                  <a:srgbClr val="008000"/>
                </a:solidFill>
                <a:latin typeface="+mn-lt"/>
              </a:rPr>
              <a:t>data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 in a 2</a:t>
            </a:r>
            <a:r>
              <a:rPr lang="en-GB" dirty="0" smtClean="0">
                <a:solidFill>
                  <a:srgbClr val="008000"/>
                </a:solidFill>
                <a:latin typeface="+mn-lt"/>
              </a:rPr>
              <a:t>-</a:t>
            </a:r>
            <a:r>
              <a:rPr lang="en-GB" dirty="0" err="1" smtClean="0">
                <a:solidFill>
                  <a:srgbClr val="008000"/>
                </a:solidFill>
                <a:latin typeface="+mn-lt"/>
              </a:rPr>
              <a:t>flavor</a:t>
            </a:r>
            <a:r>
              <a:rPr lang="en-GB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GB" dirty="0">
                <a:solidFill>
                  <a:srgbClr val="008000"/>
                </a:solidFill>
                <a:latin typeface="+mn-lt"/>
              </a:rPr>
              <a:t>oscillation 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parameter </a:t>
            </a:r>
            <a:r>
              <a:rPr lang="en-GB" dirty="0">
                <a:solidFill>
                  <a:srgbClr val="008000"/>
                </a:solidFill>
                <a:latin typeface="+mn-lt"/>
              </a:rPr>
              <a:t>maximum likelihood 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fit (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assumes neutrinos and antineutrinos oscillate the same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)</a:t>
            </a:r>
            <a:endParaRPr lang="en-US" dirty="0">
              <a:solidFill>
                <a:srgbClr val="008000"/>
              </a:solidFill>
              <a:latin typeface="+mn-lt"/>
            </a:endParaRP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5334000" y="3124200"/>
          <a:ext cx="3305175" cy="1447800"/>
        </p:xfrm>
        <a:graphic>
          <a:graphicData uri="http://schemas.openxmlformats.org/presentationml/2006/ole">
            <p:oleObj spid="_x0000_s53251" name="Equation" r:id="rId6" imgW="1739900" imgH="7620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47591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F146F-F748-1941-BC79-8985F5538C4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018355" y="3215640"/>
            <a:ext cx="3810000" cy="0"/>
          </a:xfrm>
          <a:prstGeom prst="line">
            <a:avLst/>
          </a:prstGeom>
          <a:ln w="19050">
            <a:solidFill>
              <a:srgbClr val="00206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ntinuBeamAtmoSuperK.pdf"/>
          <p:cNvPicPr>
            <a:picLocks noChangeAspect="1"/>
          </p:cNvPicPr>
          <p:nvPr/>
        </p:nvPicPr>
        <p:blipFill>
          <a:blip r:embed="rId4" cstate="print"/>
          <a:srcRect r="7619"/>
          <a:stretch>
            <a:fillRect/>
          </a:stretch>
        </p:blipFill>
        <p:spPr>
          <a:xfrm>
            <a:off x="304800" y="1539240"/>
            <a:ext cx="4656602" cy="3947160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04800" y="228600"/>
            <a:ext cx="8382000" cy="6096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</p:spPr>
        <p:txBody>
          <a:bodyPr/>
          <a:lstStyle/>
          <a:p>
            <a:pPr algn="ctr" eaLnBrk="0" hangingPunct="0">
              <a:defRPr/>
            </a:pPr>
            <a:r>
              <a:rPr lang="en-US" sz="3200" dirty="0"/>
              <a:t>MINOS </a:t>
            </a:r>
            <a:r>
              <a:rPr lang="en-GB" sz="3200" dirty="0" smtClean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Combined Antineutrino Contours</a:t>
            </a:r>
            <a:endParaRPr lang="en-GB" sz="3200" dirty="0" smtClean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60206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26811"/>
                </a:solidFill>
                <a:latin typeface="+mn-lt"/>
                <a:cs typeface="+mn-cs"/>
              </a:rPr>
              <a:t>All MINOS beam and atmospheric samples in a four parameter </a:t>
            </a:r>
            <a:r>
              <a:rPr lang="en-US" dirty="0" smtClean="0">
                <a:solidFill>
                  <a:srgbClr val="126811"/>
                </a:solidFill>
                <a:latin typeface="+mn-lt"/>
                <a:cs typeface="+mn-cs"/>
              </a:rPr>
              <a:t>fit (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+mn-cs"/>
              </a:rPr>
              <a:t>neutrinos 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+mn-cs"/>
              </a:rPr>
              <a:t>and antineutrino may oscillate differently</a:t>
            </a:r>
            <a:r>
              <a:rPr lang="en-US" dirty="0" smtClean="0">
                <a:solidFill>
                  <a:srgbClr val="126811"/>
                </a:solidFill>
                <a:latin typeface="+mn-lt"/>
                <a:cs typeface="+mn-cs"/>
              </a:rPr>
              <a:t>)</a:t>
            </a:r>
            <a:endParaRPr lang="en-US" dirty="0">
              <a:solidFill>
                <a:srgbClr val="126811"/>
              </a:solidFill>
              <a:latin typeface="+mn-lt"/>
              <a:cs typeface="+mn-cs"/>
            </a:endParaRP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5334000" y="3581400"/>
          <a:ext cx="3305004" cy="1447800"/>
        </p:xfrm>
        <a:graphic>
          <a:graphicData uri="http://schemas.openxmlformats.org/presentationml/2006/ole">
            <p:oleObj spid="_x0000_s54276" name="Equation" r:id="rId6" imgW="1739900" imgH="762000" progId="Equation.DSMT4">
              <p:embed/>
            </p:oleObj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5334000" y="1447800"/>
          <a:ext cx="3276600" cy="1435357"/>
        </p:xfrm>
        <a:graphic>
          <a:graphicData uri="http://schemas.openxmlformats.org/presentationml/2006/ole">
            <p:oleObj spid="_x0000_s54277" name="Equation" r:id="rId7" imgW="1739900" imgH="7620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01912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2895600" y="5715000"/>
            <a:ext cx="2971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accessible by MINOS</a:t>
            </a:r>
          </a:p>
        </p:txBody>
      </p:sp>
      <p:sp>
        <p:nvSpPr>
          <p:cNvPr id="1030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smtClean="0"/>
              <a:t>PMNS Matrix (Pontecorvo-Maki-Nakagawa-Sakata)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000" smtClean="0"/>
              <a:t>	analogue to CKM-Matrix in quark sector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487362"/>
          </a:xfrm>
          <a:blipFill dpi="0" rotWithShape="1">
            <a:blip r:embed="rId4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4000" smtClean="0"/>
              <a:t>Neutrino Mixing</a:t>
            </a:r>
          </a:p>
        </p:txBody>
      </p:sp>
      <p:sp>
        <p:nvSpPr>
          <p:cNvPr id="1032" name="Rectangle 24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2B34-92EC-4A45-9034-99278FB97F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3657600" y="1828800"/>
          <a:ext cx="1752600" cy="1343025"/>
        </p:xfrm>
        <a:graphic>
          <a:graphicData uri="http://schemas.openxmlformats.org/presentationml/2006/ole">
            <p:oleObj spid="_x0000_s1026" name="Equation" r:id="rId5" imgW="927000" imgH="711000" progId="Equation.3">
              <p:embed/>
            </p:oleObj>
          </a:graphicData>
        </a:graphic>
      </p:graphicFrame>
      <p:graphicFrame>
        <p:nvGraphicFramePr>
          <p:cNvPr id="1027" name="Object 16"/>
          <p:cNvGraphicFramePr>
            <a:graphicFrameLocks noChangeAspect="1"/>
          </p:cNvGraphicFramePr>
          <p:nvPr/>
        </p:nvGraphicFramePr>
        <p:xfrm>
          <a:off x="533400" y="4572000"/>
          <a:ext cx="8178800" cy="1066800"/>
        </p:xfrm>
        <a:graphic>
          <a:graphicData uri="http://schemas.openxmlformats.org/presentationml/2006/ole">
            <p:oleObj spid="_x0000_s1027" name="Equation" r:id="rId6" imgW="5651280" imgH="736560" progId="Equation.DSMT4">
              <p:embed/>
            </p:oleObj>
          </a:graphicData>
        </a:graphic>
      </p:graphicFrame>
      <p:graphicFrame>
        <p:nvGraphicFramePr>
          <p:cNvPr id="1028" name="Object 14"/>
          <p:cNvGraphicFramePr>
            <a:graphicFrameLocks noChangeAspect="1"/>
          </p:cNvGraphicFramePr>
          <p:nvPr/>
        </p:nvGraphicFramePr>
        <p:xfrm>
          <a:off x="914400" y="6172200"/>
          <a:ext cx="4610100" cy="360363"/>
        </p:xfrm>
        <a:graphic>
          <a:graphicData uri="http://schemas.openxmlformats.org/presentationml/2006/ole">
            <p:oleObj spid="_x0000_s1028" name="Equation" r:id="rId7" imgW="3073320" imgH="241200" progId="Equation.DSMT4">
              <p:embed/>
            </p:oleObj>
          </a:graphicData>
        </a:graphic>
      </p:graphicFrame>
      <p:sp>
        <p:nvSpPr>
          <p:cNvPr id="27" name="Rectangle 26"/>
          <p:cNvSpPr/>
          <p:nvPr/>
        </p:nvSpPr>
        <p:spPr>
          <a:xfrm>
            <a:off x="228600" y="3200400"/>
            <a:ext cx="2819400" cy="3698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weak “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flavor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eigenstates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81800" y="3200400"/>
            <a:ext cx="1752600" cy="3698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mass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eigenstates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36" name="Line 7"/>
          <p:cNvSpPr>
            <a:spLocks noChangeShapeType="1"/>
          </p:cNvSpPr>
          <p:nvPr/>
        </p:nvSpPr>
        <p:spPr bwMode="auto">
          <a:xfrm flipV="1">
            <a:off x="2133600" y="2667000"/>
            <a:ext cx="14478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7"/>
          <p:cNvSpPr>
            <a:spLocks noChangeShapeType="1"/>
          </p:cNvSpPr>
          <p:nvPr/>
        </p:nvSpPr>
        <p:spPr bwMode="auto">
          <a:xfrm flipH="1" flipV="1">
            <a:off x="5638800" y="2590800"/>
            <a:ext cx="15240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3200400" y="3352800"/>
            <a:ext cx="3352800" cy="990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GB" dirty="0">
                <a:latin typeface="Times New Roman" pitchFamily="18" charset="0"/>
              </a:rPr>
              <a:t>Unitary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mixing matrix</a:t>
            </a:r>
            <a:r>
              <a:rPr lang="en-GB" dirty="0">
                <a:latin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GB" dirty="0">
                <a:latin typeface="Times New Roman" pitchFamily="18" charset="0"/>
              </a:rPr>
              <a:t>3 mixing angles &amp; complex phases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39" name="Line 13"/>
          <p:cNvSpPr>
            <a:spLocks noChangeShapeType="1"/>
          </p:cNvSpPr>
          <p:nvPr/>
        </p:nvSpPr>
        <p:spPr bwMode="auto">
          <a:xfrm flipH="1" flipV="1">
            <a:off x="4648200" y="2667000"/>
            <a:ext cx="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895600" y="5715000"/>
            <a:ext cx="3048000" cy="0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19800" y="5715000"/>
            <a:ext cx="144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solar sector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172200" y="5715000"/>
            <a:ext cx="1066800" cy="0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315200" y="5715000"/>
            <a:ext cx="1447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Majorana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phases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500938" y="5715000"/>
            <a:ext cx="1066800" cy="0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llData_4parfit_DmsqVsDmsqbar.pd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127" r="3937"/>
          <a:stretch>
            <a:fillRect/>
          </a:stretch>
        </p:blipFill>
        <p:spPr>
          <a:xfrm>
            <a:off x="4800600" y="1320080"/>
            <a:ext cx="4006788" cy="3270504"/>
          </a:xfrm>
        </p:spPr>
      </p:pic>
      <p:pic>
        <p:nvPicPr>
          <p:cNvPr id="8" name="Content Placeholder 5" descr="neutrinoVsAntineutrino.pdf"/>
          <p:cNvPicPr>
            <a:picLocks noChangeAspect="1"/>
          </p:cNvPicPr>
          <p:nvPr/>
        </p:nvPicPr>
        <p:blipFill>
          <a:blip r:embed="rId4" cstate="print"/>
          <a:srcRect l="-1143" t="3243" r="7746"/>
          <a:stretch>
            <a:fillRect/>
          </a:stretch>
        </p:blipFill>
        <p:spPr>
          <a:xfrm>
            <a:off x="457200" y="1320080"/>
            <a:ext cx="4102509" cy="332812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90800" y="4876800"/>
          <a:ext cx="4041505" cy="537162"/>
        </p:xfrm>
        <a:graphic>
          <a:graphicData uri="http://schemas.openxmlformats.org/presentationml/2006/ole">
            <p:oleObj spid="_x0000_s119810" name="Equation" r:id="rId5" imgW="2006600" imgH="266700" progId="Equation.DSMT4">
              <p:embed/>
            </p:oleObj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04800" y="228600"/>
            <a:ext cx="8382000" cy="609600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</p:spPr>
        <p:txBody>
          <a:bodyPr/>
          <a:lstStyle/>
          <a:p>
            <a:pPr algn="ctr" eaLnBrk="0" hangingPunct="0">
              <a:defRPr/>
            </a:pPr>
            <a:r>
              <a:rPr lang="en-US" sz="3200" dirty="0" smtClean="0"/>
              <a:t>Comparing Neutrinos and </a:t>
            </a:r>
            <a:r>
              <a:rPr lang="en-GB" sz="3200" dirty="0" smtClean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Antineutrinos</a:t>
            </a:r>
            <a:endParaRPr lang="en-GB" sz="3200" dirty="0" smtClean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55626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The new </a:t>
            </a:r>
            <a:r>
              <a:rPr lang="en-US" sz="2000" dirty="0">
                <a:solidFill>
                  <a:srgbClr val="FF6600"/>
                </a:solidFill>
                <a:latin typeface="+mn-lt"/>
              </a:rPr>
              <a:t>data 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resolves the </a:t>
            </a:r>
            <a:r>
              <a:rPr lang="en-US" sz="2000" dirty="0">
                <a:solidFill>
                  <a:srgbClr val="FF6600"/>
                </a:solidFill>
                <a:latin typeface="+mn-lt"/>
              </a:rPr>
              <a:t>tension between 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neutrino &amp; antineutrino 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parameters in the first batch of data</a:t>
            </a:r>
            <a:endParaRPr lang="en-US" sz="2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12700-FFE9-4B18-AD3E-6EDFF771643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72472-2B46-4FE8-8990-2ECD33E820C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7170" name="Object 15"/>
          <p:cNvGraphicFramePr>
            <a:graphicFrameLocks noChangeAspect="1"/>
          </p:cNvGraphicFramePr>
          <p:nvPr/>
        </p:nvGraphicFramePr>
        <p:xfrm>
          <a:off x="1446213" y="990600"/>
          <a:ext cx="6094412" cy="782638"/>
        </p:xfrm>
        <a:graphic>
          <a:graphicData uri="http://schemas.openxmlformats.org/presentationml/2006/ole">
            <p:oleObj spid="_x0000_s7170" name="Equation" r:id="rId3" imgW="6134040" imgH="787320" progId="Equation.DSMT4">
              <p:embed/>
            </p:oleObj>
          </a:graphicData>
        </a:graphic>
      </p:graphicFrame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382000" cy="48736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4000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l-GR" sz="4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Appearance Measurement</a:t>
            </a:r>
            <a:endParaRPr lang="en-US" sz="3600" b="1" dirty="0">
              <a:solidFill>
                <a:srgbClr val="280099"/>
              </a:solidFill>
              <a:latin typeface="Suse Sans"/>
              <a:ea typeface="+mj-ea"/>
              <a:cs typeface="+mj-cs"/>
            </a:endParaRPr>
          </a:p>
        </p:txBody>
      </p:sp>
      <p:graphicFrame>
        <p:nvGraphicFramePr>
          <p:cNvPr id="7171" name="Object 15"/>
          <p:cNvGraphicFramePr>
            <a:graphicFrameLocks noChangeAspect="1"/>
          </p:cNvGraphicFramePr>
          <p:nvPr/>
        </p:nvGraphicFramePr>
        <p:xfrm>
          <a:off x="1454150" y="1808162"/>
          <a:ext cx="6078538" cy="782638"/>
        </p:xfrm>
        <a:graphic>
          <a:graphicData uri="http://schemas.openxmlformats.org/presentationml/2006/ole">
            <p:oleObj spid="_x0000_s7171" name="Equation" r:id="rId5" imgW="6121080" imgH="787320" progId="Equation.DSMT4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51054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10" name="Content Placeholder 17"/>
          <p:cNvSpPr>
            <a:spLocks noGrp="1"/>
          </p:cNvSpPr>
          <p:nvPr>
            <p:ph sz="half" idx="1"/>
          </p:nvPr>
        </p:nvSpPr>
        <p:spPr>
          <a:xfrm>
            <a:off x="914400" y="6019800"/>
            <a:ext cx="7772400" cy="45720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  <a:defRPr/>
            </a:pPr>
            <a:r>
              <a:rPr lang="en-US" sz="1800" dirty="0" smtClean="0">
                <a:solidFill>
                  <a:srgbClr val="0909D9"/>
                </a:solidFill>
              </a:rPr>
              <a:t>sensitive </a:t>
            </a:r>
            <a:r>
              <a:rPr lang="en-US" sz="1800" dirty="0" smtClean="0">
                <a:solidFill>
                  <a:srgbClr val="0909D9"/>
                </a:solidFill>
              </a:rPr>
              <a:t>to neutrino mixing angle </a:t>
            </a:r>
            <a:r>
              <a:rPr lang="el-GR" sz="1800" dirty="0" smtClean="0">
                <a:solidFill>
                  <a:srgbClr val="0909D9"/>
                </a:solidFill>
              </a:rPr>
              <a:t>θ</a:t>
            </a:r>
            <a:r>
              <a:rPr lang="en-US" sz="1800" baseline="-25000" dirty="0" smtClean="0">
                <a:solidFill>
                  <a:srgbClr val="0909D9"/>
                </a:solidFill>
              </a:rPr>
              <a:t>13</a:t>
            </a:r>
            <a:r>
              <a:rPr lang="en-US" sz="1800" dirty="0" smtClean="0">
                <a:solidFill>
                  <a:srgbClr val="0909D9"/>
                </a:solidFill>
              </a:rPr>
              <a:t>, </a:t>
            </a:r>
            <a:r>
              <a:rPr lang="el-GR" sz="1800" dirty="0" smtClean="0">
                <a:solidFill>
                  <a:srgbClr val="0909D9"/>
                </a:solidFill>
              </a:rPr>
              <a:t>δ</a:t>
            </a:r>
            <a:r>
              <a:rPr lang="en-US" sz="1800" baseline="-25000" dirty="0" smtClean="0">
                <a:solidFill>
                  <a:srgbClr val="0909D9"/>
                </a:solidFill>
              </a:rPr>
              <a:t>CP</a:t>
            </a:r>
            <a:r>
              <a:rPr lang="en-US" sz="1800" dirty="0" smtClean="0">
                <a:solidFill>
                  <a:srgbClr val="0909D9"/>
                </a:solidFill>
              </a:rPr>
              <a:t>, mass ordering</a:t>
            </a:r>
            <a:endParaRPr lang="en-US" sz="1800" baseline="-25000" dirty="0" smtClean="0">
              <a:solidFill>
                <a:srgbClr val="0909D9"/>
              </a:solidFill>
            </a:endParaRPr>
          </a:p>
        </p:txBody>
      </p:sp>
      <p:pic>
        <p:nvPicPr>
          <p:cNvPr id="12" name="Picture 11" descr="nue_prob-plots.png"/>
          <p:cNvPicPr>
            <a:picLocks noChangeAspect="1"/>
          </p:cNvPicPr>
          <p:nvPr/>
        </p:nvPicPr>
        <p:blipFill>
          <a:blip r:embed="rId6" cstate="print"/>
          <a:srcRect l="3266" r="46810" b="3219"/>
          <a:stretch>
            <a:fillRect/>
          </a:stretch>
        </p:blipFill>
        <p:spPr>
          <a:xfrm>
            <a:off x="381000" y="2590800"/>
            <a:ext cx="4403154" cy="2886566"/>
          </a:xfrm>
          <a:prstGeom prst="rect">
            <a:avLst/>
          </a:prstGeom>
        </p:spPr>
      </p:pic>
      <p:pic>
        <p:nvPicPr>
          <p:cNvPr id="11" name="Picture 10" descr="nue_prob-plots.png"/>
          <p:cNvPicPr>
            <a:picLocks noChangeAspect="1"/>
          </p:cNvPicPr>
          <p:nvPr/>
        </p:nvPicPr>
        <p:blipFill>
          <a:blip r:embed="rId6" cstate="print"/>
          <a:srcRect l="53342" b="3219"/>
          <a:stretch>
            <a:fillRect/>
          </a:stretch>
        </p:blipFill>
        <p:spPr>
          <a:xfrm>
            <a:off x="4724400" y="2590800"/>
            <a:ext cx="4115162" cy="2886566"/>
          </a:xfrm>
          <a:prstGeom prst="rect">
            <a:avLst/>
          </a:prstGeom>
        </p:spPr>
      </p:pic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85800" y="5486400"/>
          <a:ext cx="3124200" cy="411835"/>
        </p:xfrm>
        <a:graphic>
          <a:graphicData uri="http://schemas.openxmlformats.org/presentationml/2006/ole">
            <p:oleObj spid="_x0000_s7172" name="Equation" r:id="rId7" imgW="2311200" imgH="30456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00600" y="5410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 matter, </a:t>
            </a:r>
            <a:r>
              <a:rPr lang="en-US" sz="1400" dirty="0" err="1" smtClean="0">
                <a:latin typeface="Times New Roman"/>
                <a:cs typeface="Times New Roman"/>
              </a:rPr>
              <a:t>ν</a:t>
            </a:r>
            <a:r>
              <a:rPr lang="en-US" sz="1400" baseline="-25000" dirty="0" err="1" smtClean="0">
                <a:latin typeface="Times New Roman"/>
                <a:cs typeface="Times New Roman"/>
              </a:rPr>
              <a:t>e</a:t>
            </a:r>
            <a:r>
              <a:rPr lang="en-US" sz="1400" baseline="-25000" dirty="0" smtClean="0">
                <a:latin typeface="Times New Roman"/>
                <a:cs typeface="Times New Roman"/>
              </a:rPr>
              <a:t> </a:t>
            </a:r>
            <a:r>
              <a:rPr lang="en-US" sz="1400" dirty="0" smtClean="0"/>
              <a:t>CC </a:t>
            </a:r>
            <a:r>
              <a:rPr lang="en-US" sz="1400" dirty="0" smtClean="0"/>
              <a:t>scattering </a:t>
            </a:r>
            <a:r>
              <a:rPr lang="en-US" sz="1400" dirty="0" smtClean="0"/>
              <a:t>modifies</a:t>
            </a:r>
          </a:p>
          <a:p>
            <a:pPr algn="ctr"/>
            <a:r>
              <a:rPr lang="en-US" sz="1400" dirty="0" smtClean="0"/>
              <a:t> </a:t>
            </a:r>
            <a:r>
              <a:rPr lang="en-US" sz="1400" dirty="0" smtClean="0"/>
              <a:t>oscillation probability ~30% in MINOS</a:t>
            </a:r>
            <a:endParaRPr 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851275"/>
            <a:ext cx="2397125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487362"/>
          </a:xfrm>
          <a:blipFill dpi="0" rotWithShape="1">
            <a:blip r:embed="rId4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3600" dirty="0" smtClean="0"/>
              <a:t>Library Event Matching (LEM) Particle ID</a:t>
            </a:r>
            <a:endParaRPr lang="en-US" sz="4000" dirty="0" smtClean="0"/>
          </a:p>
        </p:txBody>
      </p:sp>
      <p:sp>
        <p:nvSpPr>
          <p:cNvPr id="19460" name="Rectangle 24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C3175-B692-43D5-93F5-DC5AED7E228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143000"/>
            <a:ext cx="22209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2743200" y="3124200"/>
            <a:ext cx="685800" cy="546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14400" y="3187700"/>
            <a:ext cx="596900" cy="546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66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3862388"/>
            <a:ext cx="23622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17"/>
          <p:cNvSpPr>
            <a:spLocks noGrp="1"/>
          </p:cNvSpPr>
          <p:nvPr>
            <p:ph sz="half" idx="1"/>
          </p:nvPr>
        </p:nvSpPr>
        <p:spPr>
          <a:xfrm>
            <a:off x="4648200" y="838200"/>
            <a:ext cx="4343400" cy="5715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Cannot </a:t>
            </a:r>
            <a:r>
              <a:rPr lang="en-US" sz="2000" dirty="0"/>
              <a:t>identify electrons in an event-by-event </a:t>
            </a:r>
            <a:r>
              <a:rPr lang="en-US" sz="2000" dirty="0" smtClean="0"/>
              <a:t>basis </a:t>
            </a:r>
            <a:r>
              <a:rPr lang="en-US" sz="2000" dirty="0" smtClean="0"/>
              <a:t>due </a:t>
            </a:r>
            <a:r>
              <a:rPr lang="en-US" sz="2000" dirty="0" smtClean="0"/>
              <a:t>to the coarse sampling </a:t>
            </a:r>
            <a:endParaRPr lang="en-US" sz="2000" dirty="0"/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Library </a:t>
            </a:r>
            <a:r>
              <a:rPr lang="en-US" sz="2000" dirty="0" smtClean="0"/>
              <a:t>Event Matching (LEM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lvl="1">
              <a:lnSpc>
                <a:spcPct val="120000"/>
              </a:lnSpc>
              <a:defRPr/>
            </a:pPr>
            <a:r>
              <a:rPr lang="en-US" sz="1600" dirty="0" smtClean="0"/>
              <a:t>Compare </a:t>
            </a:r>
            <a:r>
              <a:rPr lang="en-US" sz="1600" dirty="0" smtClean="0"/>
              <a:t>candidate events to a library of MC events </a:t>
            </a:r>
            <a:r>
              <a:rPr lang="en-US" sz="1600" dirty="0" smtClean="0"/>
              <a:t>strip-by-strip (raw detector </a:t>
            </a:r>
            <a:r>
              <a:rPr lang="en-US" sz="1600" dirty="0" smtClean="0"/>
              <a:t>hits </a:t>
            </a:r>
            <a:r>
              <a:rPr lang="en-US" sz="1600" dirty="0" smtClean="0"/>
              <a:t>information)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600" dirty="0" smtClean="0"/>
              <a:t>PID based on </a:t>
            </a:r>
            <a:r>
              <a:rPr lang="en-US" sz="1600" dirty="0" smtClean="0"/>
              <a:t>properties </a:t>
            </a:r>
            <a:r>
              <a:rPr lang="en-US" sz="1600" dirty="0" smtClean="0"/>
              <a:t>from </a:t>
            </a:r>
            <a:r>
              <a:rPr lang="en-US" sz="1600" dirty="0" smtClean="0"/>
              <a:t>the best matched library candidate </a:t>
            </a:r>
            <a:r>
              <a:rPr lang="en-US" sz="1600" dirty="0" smtClean="0"/>
              <a:t>events</a:t>
            </a:r>
            <a:endParaRPr lang="en-US" sz="1600" dirty="0" smtClean="0"/>
          </a:p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Sensitivity improvement</a:t>
            </a:r>
            <a:endParaRPr lang="en-US" sz="2000" dirty="0" smtClean="0"/>
          </a:p>
          <a:p>
            <a:pPr lvl="1">
              <a:lnSpc>
                <a:spcPct val="120000"/>
              </a:lnSpc>
              <a:defRPr/>
            </a:pPr>
            <a:r>
              <a:rPr lang="en-US" sz="1600" dirty="0" smtClean="0"/>
              <a:t>15</a:t>
            </a:r>
            <a:r>
              <a:rPr lang="en-US" sz="1600" dirty="0" smtClean="0"/>
              <a:t>% </a:t>
            </a:r>
            <a:r>
              <a:rPr lang="en-US" sz="1600" dirty="0" smtClean="0"/>
              <a:t>from LEM over neutral network only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600" dirty="0" smtClean="0"/>
              <a:t>12</a:t>
            </a:r>
            <a:r>
              <a:rPr lang="en-US" sz="1600" dirty="0" smtClean="0"/>
              <a:t>% </a:t>
            </a:r>
            <a:r>
              <a:rPr lang="en-US" sz="1600" dirty="0" smtClean="0"/>
              <a:t>more from </a:t>
            </a:r>
            <a:r>
              <a:rPr lang="en-US" sz="1600" dirty="0" smtClean="0"/>
              <a:t>fitting </a:t>
            </a:r>
            <a:r>
              <a:rPr lang="en-US" sz="1600" dirty="0" smtClean="0"/>
              <a:t>3 bins of LEM PID times 5 bins of reconstructed energy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600" dirty="0" smtClean="0"/>
              <a:t>More </a:t>
            </a:r>
            <a:r>
              <a:rPr lang="en-US" sz="1600" dirty="0" smtClean="0"/>
              <a:t>than 20% from analysis improvements alone </a:t>
            </a:r>
          </a:p>
          <a:p>
            <a:pPr lvl="1">
              <a:lnSpc>
                <a:spcPct val="120000"/>
              </a:lnSpc>
              <a:defRPr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BFAE6-6BC6-C249-9947-2AB24B731EA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752600"/>
            <a:ext cx="2764543" cy="2004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9792" y="1752600"/>
            <a:ext cx="2764543" cy="2004015"/>
          </a:xfrm>
          <a:prstGeom prst="rect">
            <a:avLst/>
          </a:prstGeom>
        </p:spPr>
      </p:pic>
      <p:pic>
        <p:nvPicPr>
          <p:cNvPr id="8" name="Picture 7" descr="PIDvsData_FHC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24661" y="3962400"/>
            <a:ext cx="2722759" cy="1973640"/>
          </a:xfrm>
          <a:prstGeom prst="rect">
            <a:avLst/>
          </a:prstGeom>
        </p:spPr>
      </p:pic>
      <p:pic>
        <p:nvPicPr>
          <p:cNvPr id="9" name="Picture 8" descr="PIDvsData_RHC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4014" y="3962400"/>
            <a:ext cx="2722759" cy="19736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86200" y="1261646"/>
            <a:ext cx="266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CC0000"/>
                </a:solidFill>
              </a:rPr>
              <a:t>10.6</a:t>
            </a:r>
            <a:r>
              <a:rPr lang="en-US" sz="1600" dirty="0" smtClean="0">
                <a:solidFill>
                  <a:srgbClr val="CC0000"/>
                </a:solidFill>
                <a:cs typeface="Calibri" charset="0"/>
              </a:rPr>
              <a:t>×</a:t>
            </a:r>
            <a:r>
              <a:rPr lang="en-US" sz="1600" dirty="0" smtClean="0">
                <a:solidFill>
                  <a:srgbClr val="CC0000"/>
                </a:solidFill>
              </a:rPr>
              <a:t>10</a:t>
            </a:r>
            <a:r>
              <a:rPr lang="en-US" sz="1600" baseline="33000" dirty="0" smtClean="0">
                <a:solidFill>
                  <a:srgbClr val="CC0000"/>
                </a:solidFill>
              </a:rPr>
              <a:t>20</a:t>
            </a:r>
            <a:r>
              <a:rPr lang="en-US" sz="1600" dirty="0" smtClean="0">
                <a:solidFill>
                  <a:srgbClr val="CC0000"/>
                </a:solidFill>
              </a:rPr>
              <a:t> POT (</a:t>
            </a:r>
            <a:r>
              <a:rPr lang="en-US" sz="1600" dirty="0" smtClean="0">
                <a:solidFill>
                  <a:srgbClr val="CC0000"/>
                </a:solidFill>
                <a:latin typeface="Times New Roman"/>
                <a:cs typeface="Times New Roman"/>
              </a:rPr>
              <a:t>ν</a:t>
            </a:r>
            <a:r>
              <a:rPr lang="en-US" sz="1600" dirty="0" smtClean="0">
                <a:solidFill>
                  <a:srgbClr val="CC0000"/>
                </a:solidFill>
              </a:rPr>
              <a:t> mode</a:t>
            </a:r>
            <a:r>
              <a:rPr lang="en-US" sz="1600" dirty="0" smtClean="0">
                <a:solidFill>
                  <a:srgbClr val="CC0000"/>
                </a:solidFill>
              </a:rPr>
              <a:t>)</a:t>
            </a:r>
            <a:endParaRPr lang="en-US" sz="1600" dirty="0">
              <a:solidFill>
                <a:srgbClr val="CC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382000" cy="487362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200" dirty="0" smtClean="0"/>
              <a:t>Electron </a:t>
            </a:r>
            <a:r>
              <a:rPr lang="en-US" sz="3200" dirty="0" smtClean="0"/>
              <a:t>Appearance </a:t>
            </a:r>
            <a:r>
              <a:rPr lang="en-US" sz="3200" dirty="0" smtClean="0"/>
              <a:t>in FHC and RHC </a:t>
            </a:r>
            <a:r>
              <a:rPr lang="en-US" sz="3200" dirty="0" smtClean="0"/>
              <a:t>Beam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10400" y="1261646"/>
            <a:ext cx="205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CC0000"/>
                </a:solidFill>
              </a:rPr>
              <a:t>3.3</a:t>
            </a:r>
            <a:r>
              <a:rPr lang="en-US" sz="1600" dirty="0" smtClean="0">
                <a:solidFill>
                  <a:srgbClr val="CC0000"/>
                </a:solidFill>
                <a:cs typeface="Calibri" charset="0"/>
              </a:rPr>
              <a:t>×</a:t>
            </a:r>
            <a:r>
              <a:rPr lang="en-US" sz="1600" dirty="0" smtClean="0">
                <a:solidFill>
                  <a:srgbClr val="CC0000"/>
                </a:solidFill>
              </a:rPr>
              <a:t>10</a:t>
            </a:r>
            <a:r>
              <a:rPr lang="en-US" sz="1600" baseline="33000" dirty="0" smtClean="0">
                <a:solidFill>
                  <a:srgbClr val="CC0000"/>
                </a:solidFill>
              </a:rPr>
              <a:t>20</a:t>
            </a:r>
            <a:r>
              <a:rPr lang="en-US" sz="1600" dirty="0" smtClean="0">
                <a:solidFill>
                  <a:srgbClr val="CC0000"/>
                </a:solidFill>
              </a:rPr>
              <a:t> </a:t>
            </a:r>
            <a:r>
              <a:rPr lang="en-US" sz="1600" dirty="0" smtClean="0">
                <a:solidFill>
                  <a:srgbClr val="CC0000"/>
                </a:solidFill>
              </a:rPr>
              <a:t>(</a:t>
            </a:r>
            <a:r>
              <a:rPr lang="en-US" sz="1600" dirty="0" smtClean="0">
                <a:solidFill>
                  <a:srgbClr val="CC0000"/>
                </a:solidFill>
                <a:latin typeface="Times New Roman" charset="0"/>
                <a:cs typeface="Arial" charset="0"/>
              </a:rPr>
              <a:t>͞ν</a:t>
            </a:r>
            <a:r>
              <a:rPr lang="en-US" sz="1600" dirty="0" smtClean="0">
                <a:solidFill>
                  <a:srgbClr val="CC0000"/>
                </a:solidFill>
                <a:latin typeface="Times New Roman" charset="0"/>
              </a:rPr>
              <a:t> </a:t>
            </a:r>
            <a:r>
              <a:rPr lang="en-US" sz="1600" dirty="0" smtClean="0">
                <a:solidFill>
                  <a:srgbClr val="CC0000"/>
                </a:solidFill>
              </a:rPr>
              <a:t>mode</a:t>
            </a:r>
            <a:r>
              <a:rPr lang="en-US" sz="1600" dirty="0" smtClean="0">
                <a:solidFill>
                  <a:srgbClr val="CC0000"/>
                </a:solidFill>
              </a:rPr>
              <a:t>)</a:t>
            </a:r>
            <a:endParaRPr lang="en-US" sz="1600" dirty="0">
              <a:solidFill>
                <a:srgbClr val="CC0000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152400" y="990600"/>
            <a:ext cx="3276600" cy="5334000"/>
          </a:xfrm>
        </p:spPr>
        <p:txBody>
          <a:bodyPr>
            <a:noAutofit/>
          </a:bodyPr>
          <a:lstStyle/>
          <a:p>
            <a:pPr marL="223838" indent="-223838">
              <a:lnSpc>
                <a:spcPct val="120000"/>
              </a:lnSpc>
              <a:buNone/>
            </a:pP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ν</a:t>
            </a:r>
            <a:r>
              <a:rPr lang="en-US" dirty="0">
                <a:solidFill>
                  <a:srgbClr val="008000"/>
                </a:solidFill>
              </a:rPr>
              <a:t> mode 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200" dirty="0" smtClean="0"/>
              <a:t>  </a:t>
            </a:r>
            <a:r>
              <a:rPr lang="en-US" sz="1800" dirty="0" smtClean="0"/>
              <a:t>Expected (LEM&gt;0.7):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800" dirty="0" smtClean="0"/>
              <a:t>      69.1 (background, if </a:t>
            </a:r>
            <a:r>
              <a:rPr lang="en-US" sz="1800" dirty="0" smtClean="0">
                <a:cs typeface="Times New Roman"/>
              </a:rPr>
              <a:t>θ</a:t>
            </a:r>
            <a:r>
              <a:rPr lang="en-US" sz="1800" baseline="-25000" dirty="0" smtClean="0">
                <a:cs typeface="Times New Roman"/>
              </a:rPr>
              <a:t>13</a:t>
            </a:r>
            <a:r>
              <a:rPr lang="en-US" sz="1800" dirty="0" smtClean="0">
                <a:cs typeface="Times New Roman"/>
              </a:rPr>
              <a:t>=0</a:t>
            </a:r>
            <a:r>
              <a:rPr lang="en-US" sz="1800" dirty="0" smtClean="0"/>
              <a:t>)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800" dirty="0" smtClean="0"/>
              <a:t>      26.0 (signal, if </a:t>
            </a:r>
            <a:r>
              <a:rPr lang="en-US" sz="1800" dirty="0" smtClean="0"/>
              <a:t>sin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(2</a:t>
            </a:r>
            <a:r>
              <a:rPr lang="en-US" sz="1800" dirty="0" smtClean="0">
                <a:cs typeface="Times New Roman"/>
              </a:rPr>
              <a:t>θ</a:t>
            </a:r>
            <a:r>
              <a:rPr lang="en-US" sz="1800" baseline="-25000" dirty="0" smtClean="0">
                <a:cs typeface="Times New Roman"/>
              </a:rPr>
              <a:t>13</a:t>
            </a:r>
            <a:r>
              <a:rPr lang="en-US" sz="1800" dirty="0" smtClean="0"/>
              <a:t>)=0.1)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Observe: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 </a:t>
            </a:r>
            <a:r>
              <a:rPr lang="en-US" sz="1800" dirty="0" smtClean="0"/>
              <a:t>      88 </a:t>
            </a:r>
            <a:r>
              <a:rPr lang="en-US" sz="1800" dirty="0" smtClean="0"/>
              <a:t>events </a:t>
            </a:r>
            <a:endParaRPr lang="en-US" sz="1800" dirty="0" smtClean="0"/>
          </a:p>
          <a:p>
            <a:pPr marL="223838" indent="-223838">
              <a:lnSpc>
                <a:spcPct val="140000"/>
              </a:lnSpc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Times New Roman" charset="0"/>
                <a:cs typeface="Arial" charset="0"/>
              </a:rPr>
              <a:t>͞ν</a:t>
            </a:r>
            <a:r>
              <a:rPr lang="en-US" sz="2400" dirty="0" smtClean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mode </a:t>
            </a:r>
          </a:p>
          <a:p>
            <a:pPr marL="223838" indent="-223838">
              <a:lnSpc>
                <a:spcPct val="140000"/>
              </a:lnSpc>
              <a:buNone/>
            </a:pPr>
            <a:r>
              <a:rPr lang="en-US" sz="1800" dirty="0" smtClean="0"/>
              <a:t>   Expected </a:t>
            </a:r>
            <a:r>
              <a:rPr lang="en-US" sz="1800" dirty="0" smtClean="0"/>
              <a:t>(LEM&gt;0.7)</a:t>
            </a:r>
            <a:r>
              <a:rPr lang="en-US" sz="1800" dirty="0" smtClean="0"/>
              <a:t>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10.5 (</a:t>
            </a:r>
            <a:r>
              <a:rPr lang="en-US" sz="1800" dirty="0" smtClean="0"/>
              <a:t>background , if </a:t>
            </a:r>
            <a:r>
              <a:rPr lang="en-US" sz="1800" dirty="0" smtClean="0">
                <a:cs typeface="Times New Roman"/>
              </a:rPr>
              <a:t>θ</a:t>
            </a:r>
            <a:r>
              <a:rPr lang="en-US" sz="1800" baseline="-25000" dirty="0" smtClean="0">
                <a:cs typeface="Times New Roman"/>
              </a:rPr>
              <a:t>13</a:t>
            </a:r>
            <a:r>
              <a:rPr lang="en-US" sz="1800" dirty="0" smtClean="0">
                <a:cs typeface="Times New Roman"/>
              </a:rPr>
              <a:t>=0</a:t>
            </a:r>
            <a:r>
              <a:rPr lang="en-US" sz="1800" dirty="0" smtClean="0"/>
              <a:t>)</a:t>
            </a:r>
            <a:br>
              <a:rPr lang="en-US" sz="1800" dirty="0" smtClean="0"/>
            </a:br>
            <a:r>
              <a:rPr lang="en-US" sz="1800" dirty="0" smtClean="0"/>
              <a:t>   3.1   (</a:t>
            </a:r>
            <a:r>
              <a:rPr lang="en-US" sz="1800" dirty="0" smtClean="0"/>
              <a:t>signal, if sin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(2</a:t>
            </a:r>
            <a:r>
              <a:rPr lang="en-US" sz="1800" dirty="0" smtClean="0">
                <a:cs typeface="Times New Roman"/>
              </a:rPr>
              <a:t>θ</a:t>
            </a:r>
            <a:r>
              <a:rPr lang="en-US" sz="1800" baseline="-25000" dirty="0" smtClean="0">
                <a:cs typeface="Times New Roman"/>
              </a:rPr>
              <a:t>13</a:t>
            </a:r>
            <a:r>
              <a:rPr lang="en-US" sz="1800" dirty="0" smtClean="0">
                <a:cs typeface="Times New Roman"/>
              </a:rPr>
              <a:t>)=0.1</a:t>
            </a:r>
            <a:r>
              <a:rPr lang="en-US" sz="1800" dirty="0" smtClean="0"/>
              <a:t>)</a:t>
            </a:r>
          </a:p>
          <a:p>
            <a:pPr marL="223838" indent="-223838">
              <a:lnSpc>
                <a:spcPct val="140000"/>
              </a:lnSpc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Observe: </a:t>
            </a:r>
          </a:p>
          <a:p>
            <a:pPr marL="223838" indent="-223838">
              <a:lnSpc>
                <a:spcPct val="140000"/>
              </a:lnSpc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      12 events</a:t>
            </a:r>
            <a:endParaRPr lang="en-US" sz="2000" dirty="0">
              <a:solidFill>
                <a:srgbClr val="12681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254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43530"/>
            <a:ext cx="3810223" cy="558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73322110"/>
              </p:ext>
            </p:extLst>
          </p:nvPr>
        </p:nvGraphicFramePr>
        <p:xfrm>
          <a:off x="619125" y="1430338"/>
          <a:ext cx="3930650" cy="4183062"/>
        </p:xfrm>
        <a:graphic>
          <a:graphicData uri="http://schemas.openxmlformats.org/presentationml/2006/ole">
            <p:oleObj spid="_x0000_s55298" name="Equation" r:id="rId5" imgW="2260440" imgH="2412720" progId="Equation.DSMT4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F146F-F748-1941-BC79-8985F5538C4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382000" cy="487362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n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Appearance: </a:t>
            </a:r>
            <a:r>
              <a:rPr lang="en-US" sz="3600" dirty="0" smtClean="0">
                <a:latin typeface="Times New Roman"/>
                <a:cs typeface="Times New Roman"/>
              </a:rPr>
              <a:t>ν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 charset="0"/>
              </a:rPr>
              <a:t>and </a:t>
            </a:r>
            <a:r>
              <a:rPr lang="en-US" sz="3600" dirty="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t>͞ν</a:t>
            </a:r>
            <a:r>
              <a:rPr lang="en-US" sz="36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Combined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Contour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037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487362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3600" dirty="0" smtClean="0"/>
              <a:t>MINOS </a:t>
            </a:r>
            <a:r>
              <a:rPr lang="en-US" sz="3600" dirty="0" smtClean="0"/>
              <a:t>→ </a:t>
            </a:r>
            <a:r>
              <a:rPr lang="en-US" sz="3600" dirty="0" smtClean="0"/>
              <a:t>MINOS+ </a:t>
            </a:r>
          </a:p>
        </p:txBody>
      </p:sp>
      <p:sp>
        <p:nvSpPr>
          <p:cNvPr id="22531" name="Rectangle 24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C59DF-A765-46F1-AC2C-BE529D6EF73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295400"/>
            <a:ext cx="4228358" cy="487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  <a:cs typeface="+mn-cs"/>
              </a:rPr>
              <a:t>MINOS will continue to run in the </a:t>
            </a:r>
            <a:r>
              <a:rPr lang="en-US" sz="3200" dirty="0" err="1" smtClean="0">
                <a:latin typeface="+mn-lt"/>
                <a:cs typeface="+mn-cs"/>
              </a:rPr>
              <a:t>NOvA</a:t>
            </a:r>
            <a:r>
              <a:rPr lang="en-US" sz="3200" dirty="0" smtClean="0">
                <a:latin typeface="+mn-lt"/>
                <a:cs typeface="+mn-cs"/>
              </a:rPr>
              <a:t> era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  <a:cs typeface="+mn-cs"/>
              </a:rPr>
              <a:t>ME beam peaks above the oscillation dip on axis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+mn-lt"/>
                <a:cs typeface="+mn-cs"/>
              </a:rPr>
              <a:t>Beam power: 320 kW </a:t>
            </a:r>
            <a:r>
              <a:rPr lang="en-US" sz="3200" dirty="0" smtClean="0"/>
              <a:t>→</a:t>
            </a:r>
            <a:r>
              <a:rPr lang="en-US" sz="3200" dirty="0" smtClean="0">
                <a:latin typeface="+mn-lt"/>
                <a:cs typeface="+mn-cs"/>
              </a:rPr>
              <a:t> </a:t>
            </a:r>
            <a:r>
              <a:rPr lang="en-US" sz="3200" dirty="0" smtClean="0">
                <a:latin typeface="+mn-lt"/>
                <a:cs typeface="+mn-cs"/>
              </a:rPr>
              <a:t>700 kW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+mn-lt"/>
                <a:cs typeface="+mn-cs"/>
              </a:rPr>
              <a:t>Roughly 4000 far detector </a:t>
            </a:r>
            <a:r>
              <a:rPr lang="en-US" sz="3200" dirty="0" err="1" smtClean="0">
                <a:latin typeface="+mn-lt"/>
                <a:cs typeface="+mn-cs"/>
              </a:rPr>
              <a:t>ν</a:t>
            </a:r>
            <a:r>
              <a:rPr lang="en-US" sz="3200" baseline="-25000" dirty="0" err="1" smtClean="0">
                <a:latin typeface="+mn-lt"/>
                <a:cs typeface="+mn-cs"/>
              </a:rPr>
              <a:t>μ</a:t>
            </a:r>
            <a:r>
              <a:rPr lang="en-US" sz="3200" dirty="0" smtClean="0">
                <a:latin typeface="+mn-lt"/>
                <a:cs typeface="+mn-cs"/>
              </a:rPr>
              <a:t> CC events/year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  <a:cs typeface="+mn-cs"/>
              </a:rPr>
              <a:t>Precision studies of oscillation shape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  <a:cs typeface="+mn-cs"/>
              </a:rPr>
              <a:t>Sensitivity </a:t>
            </a:r>
            <a:r>
              <a:rPr lang="en-US" sz="3200" dirty="0" smtClean="0">
                <a:latin typeface="+mn-lt"/>
                <a:cs typeface="+mn-cs"/>
              </a:rPr>
              <a:t>to exotic signals</a:t>
            </a: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7" name="Picture 6" descr="fhc-minosplus-forryan.pd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lum bright="-13000" contrast="-13000"/>
          </a:blip>
          <a:srcRect l="2540" t="9265" r="8889" b="3971"/>
          <a:stretch>
            <a:fillRect/>
          </a:stretch>
        </p:blipFill>
        <p:spPr>
          <a:xfrm>
            <a:off x="4876800" y="838200"/>
            <a:ext cx="3600384" cy="2947545"/>
          </a:xfrm>
          <a:prstGeom prst="rect">
            <a:avLst/>
          </a:prstGeom>
        </p:spPr>
      </p:pic>
      <p:pic>
        <p:nvPicPr>
          <p:cNvPr id="8" name="Picture 7" descr="survProb_all_MINOSData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810000"/>
            <a:ext cx="3932583" cy="2826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6"/>
          <p:cNvSpPr>
            <a:spLocks noGrp="1"/>
          </p:cNvSpPr>
          <p:nvPr>
            <p:ph idx="1"/>
          </p:nvPr>
        </p:nvSpPr>
        <p:spPr>
          <a:xfrm>
            <a:off x="304800" y="1219200"/>
            <a:ext cx="8559800" cy="492759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MINOS has completed its low-energy running after 1.5×10</a:t>
            </a:r>
            <a:r>
              <a:rPr lang="en-US" sz="2000" baseline="30000" dirty="0" smtClean="0"/>
              <a:t>21</a:t>
            </a:r>
            <a:r>
              <a:rPr lang="en-US" sz="2000" dirty="0" smtClean="0"/>
              <a:t> </a:t>
            </a:r>
            <a:r>
              <a:rPr lang="en-US" sz="2000" dirty="0" smtClean="0"/>
              <a:t>POT</a:t>
            </a:r>
          </a:p>
          <a:p>
            <a:r>
              <a:rPr lang="en-US" sz="2000" dirty="0" smtClean="0"/>
              <a:t>Analysis with Beam + Atmospheric neutrinos finds: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 </a:t>
            </a:r>
            <a:r>
              <a:rPr lang="en-US" sz="2000" dirty="0" smtClean="0">
                <a:solidFill>
                  <a:srgbClr val="000000"/>
                </a:solidFill>
              </a:rPr>
              <a:t>muon neutrino disappearance         muon antineutrino disappearance</a:t>
            </a:r>
            <a:endParaRPr lang="en-US" sz="16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lvl="1"/>
            <a:endParaRPr lang="en-US" sz="1600" dirty="0"/>
          </a:p>
          <a:p>
            <a:endParaRPr lang="en-US" sz="1400" dirty="0"/>
          </a:p>
          <a:p>
            <a:endParaRPr lang="en-US" sz="2400" dirty="0" smtClean="0"/>
          </a:p>
          <a:p>
            <a:endParaRPr lang="en-US" sz="2000" dirty="0" smtClean="0"/>
          </a:p>
          <a:p>
            <a:r>
              <a:rPr lang="en-US" sz="2000" dirty="0" smtClean="0"/>
              <a:t>Electron </a:t>
            </a:r>
            <a:r>
              <a:rPr lang="en-US" sz="2000" dirty="0"/>
              <a:t>neutrino </a:t>
            </a:r>
            <a:r>
              <a:rPr lang="en-US" sz="2000" dirty="0" smtClean="0"/>
              <a:t>appearance:</a:t>
            </a:r>
            <a:endParaRPr lang="en-US" sz="20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MINOS</a:t>
            </a:r>
            <a:r>
              <a:rPr lang="en-US" sz="2000" dirty="0" smtClean="0"/>
              <a:t>+ has an exciting program with medium energy running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29B50-FB6A-8C4D-AD2D-8C0D431A43FB}" type="slidenum">
              <a:rPr lang="en-US" smtClean="0">
                <a:latin typeface="+mn-lt"/>
              </a:rPr>
              <a:pPr>
                <a:defRPr/>
              </a:pPr>
              <a:t>26</a:t>
            </a:fld>
            <a:endParaRPr lang="en-US" dirty="0"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382000" cy="48736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600" dirty="0" smtClean="0"/>
              <a:t>Summary of </a:t>
            </a:r>
            <a:r>
              <a:rPr lang="en-US" sz="3600" dirty="0" smtClean="0"/>
              <a:t>New </a:t>
            </a:r>
            <a:r>
              <a:rPr lang="en-US" sz="3600" dirty="0" smtClean="0"/>
              <a:t>MINOS </a:t>
            </a:r>
            <a:r>
              <a:rPr lang="en-US" sz="3600" dirty="0" smtClean="0"/>
              <a:t>Results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1905000" y="4180112"/>
          <a:ext cx="5065713" cy="1230088"/>
        </p:xfrm>
        <a:graphic>
          <a:graphicData uri="http://schemas.openxmlformats.org/presentationml/2006/ole">
            <p:oleObj spid="_x0000_s57349" name="Equation" r:id="rId4" imgW="3035300" imgH="736600" progId="Equation.DSMT4">
              <p:embed/>
            </p:oleObj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1371600" y="2332036"/>
          <a:ext cx="2818878" cy="1235075"/>
        </p:xfrm>
        <a:graphic>
          <a:graphicData uri="http://schemas.openxmlformats.org/presentationml/2006/ole">
            <p:oleObj spid="_x0000_s57350" name="Equation" r:id="rId5" imgW="1739900" imgH="762000" progId="Equation.DSMT4">
              <p:embed/>
            </p:oleObj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5006975" y="2346324"/>
          <a:ext cx="2818878" cy="1235076"/>
        </p:xfrm>
        <a:graphic>
          <a:graphicData uri="http://schemas.openxmlformats.org/presentationml/2006/ole">
            <p:oleObj spid="_x0000_s57351" name="Equation" r:id="rId6" imgW="1739900" imgH="7620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74122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487362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4000" smtClean="0"/>
              <a:t>Acknowledgments</a:t>
            </a:r>
          </a:p>
        </p:txBody>
      </p:sp>
      <p:sp>
        <p:nvSpPr>
          <p:cNvPr id="23555" name="Rectangle 24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3581400"/>
          </a:xfrm>
        </p:spPr>
        <p:txBody>
          <a:bodyPr/>
          <a:lstStyle/>
          <a:p>
            <a:r>
              <a:rPr lang="en-US" sz="2400" smtClean="0"/>
              <a:t>The MINOS Collaboration would like to thank the many Fermilab groups who provided technical expertise and support in the design, construction, installation and operation of the MINOS experiment.</a:t>
            </a:r>
          </a:p>
          <a:p>
            <a:r>
              <a:rPr lang="en-US" sz="2400" smtClean="0">
                <a:cs typeface="Times New Roman" pitchFamily="18" charset="0"/>
              </a:rPr>
              <a:t>We also gratefully acknowledge financial support from DOE, STFC(UK), NSF and thank the University of Minnesota and the Minnesota DNR for hosting us</a:t>
            </a:r>
            <a:r>
              <a:rPr lang="en-US" sz="2400" smtClean="0"/>
              <a:t>.</a:t>
            </a:r>
            <a:endParaRPr lang="en-US" sz="2400" smtClean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F81BE-88C6-4907-822D-7521A63E51F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418623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 descr="doe_os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110038"/>
            <a:ext cx="1438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6" descr="nsf4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7975" y="5186363"/>
            <a:ext cx="1443038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8" descr="web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49463" y="5729288"/>
            <a:ext cx="4429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26100" y="4329113"/>
            <a:ext cx="2819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4" descr="umc_block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5795963"/>
            <a:ext cx="873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sz="6600" dirty="0" smtClean="0"/>
              <a:t>Back Up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12700-FFE9-4B18-AD3E-6EDFF771643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7772400" cy="4701764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Initial result after first year of data indicated neutrinos arrived at FD earlier than expected: 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126 ± 32 (stat.) ± 64 (syst.) ns</a:t>
            </a:r>
            <a:r>
              <a:rPr lang="en-US" sz="2400" baseline="30000" dirty="0" smtClean="0">
                <a:solidFill>
                  <a:srgbClr val="FF0000"/>
                </a:solidFill>
              </a:rPr>
              <a:t>†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We </a:t>
            </a:r>
            <a:r>
              <a:rPr lang="en-US" sz="2400" dirty="0" smtClean="0"/>
              <a:t>revisit this analysis with a factor of 8 more events and a refined systematic error analysis</a:t>
            </a:r>
          </a:p>
          <a:p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90009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20834" name="Equation" r:id="rId4" imgW="100440" imgH="15516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53200" y="5486400"/>
            <a:ext cx="2415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FF0000"/>
                </a:solidFill>
                <a:latin typeface="+mn-lt"/>
              </a:rPr>
              <a:t>†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Phys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. Rev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. D76 (2007) 072005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B3585-7A87-D747-9262-8B41074D1E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1" name="Picture 10" descr="timingdiagram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57" t="10638" r="4264" b="55282"/>
          <a:stretch/>
        </p:blipFill>
        <p:spPr>
          <a:xfrm>
            <a:off x="1524000" y="990600"/>
            <a:ext cx="6228864" cy="2194422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382000" cy="487362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600" dirty="0" smtClean="0"/>
              <a:t>Measure </a:t>
            </a:r>
            <a:r>
              <a:rPr lang="en-US" sz="3600" dirty="0" smtClean="0"/>
              <a:t>Neutrino Time of Flight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65450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+mn-lt"/>
              </a:rPr>
              <a:t>Beam neutrino</a:t>
            </a:r>
          </a:p>
          <a:p>
            <a:pPr lvl="1" eaLnBrk="1" hangingPunct="1"/>
            <a:r>
              <a:rPr lang="en-US" sz="2400" dirty="0" smtClean="0">
                <a:latin typeface="+mn-lt"/>
              </a:rPr>
              <a:t>Test </a:t>
            </a:r>
            <a:r>
              <a:rPr lang="el-GR" sz="2400" i="1" dirty="0" smtClean="0">
                <a:latin typeface="+mn-lt"/>
              </a:rPr>
              <a:t>ν</a:t>
            </a:r>
            <a:r>
              <a:rPr lang="el-GR" sz="2400" i="1" baseline="-25000" dirty="0" smtClean="0">
                <a:latin typeface="+mn-lt"/>
              </a:rPr>
              <a:t>μ</a:t>
            </a:r>
            <a:r>
              <a:rPr lang="el-GR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  <a:cs typeface="Arial" charset="0"/>
              </a:rPr>
              <a:t>→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400" i="1" dirty="0" smtClean="0">
                <a:latin typeface="+mn-lt"/>
              </a:rPr>
              <a:t>ν</a:t>
            </a:r>
            <a:r>
              <a:rPr lang="el-GR" sz="2400" i="1" baseline="-25000" dirty="0" smtClean="0">
                <a:latin typeface="+mn-lt"/>
              </a:rPr>
              <a:t>τ</a:t>
            </a:r>
            <a:r>
              <a:rPr lang="en-US" sz="2400" dirty="0" smtClean="0">
                <a:latin typeface="+mn-lt"/>
              </a:rPr>
              <a:t> oscillations  (</a:t>
            </a:r>
            <a:r>
              <a:rPr lang="en-US" sz="2000" dirty="0" smtClean="0">
                <a:solidFill>
                  <a:srgbClr val="008000"/>
                </a:solidFill>
              </a:rPr>
              <a:t>Measure precisely |</a:t>
            </a:r>
            <a:r>
              <a:rPr lang="el-GR" sz="2000" dirty="0" smtClean="0">
                <a:solidFill>
                  <a:srgbClr val="008000"/>
                </a:solidFill>
              </a:rPr>
              <a:t>Δ</a:t>
            </a:r>
            <a:r>
              <a:rPr lang="en-US" sz="2000" dirty="0" smtClean="0">
                <a:solidFill>
                  <a:srgbClr val="008000"/>
                </a:solidFill>
              </a:rPr>
              <a:t>m</a:t>
            </a:r>
            <a:r>
              <a:rPr lang="en-US" sz="2000" baseline="30000" dirty="0" smtClean="0">
                <a:solidFill>
                  <a:srgbClr val="008000"/>
                </a:solidFill>
              </a:rPr>
              <a:t>2</a:t>
            </a:r>
            <a:r>
              <a:rPr lang="en-US" sz="2000" baseline="-25000" dirty="0" smtClean="0">
                <a:solidFill>
                  <a:srgbClr val="008000"/>
                </a:solidFill>
              </a:rPr>
              <a:t>32</a:t>
            </a:r>
            <a:r>
              <a:rPr lang="en-US" sz="2000" dirty="0" smtClean="0">
                <a:solidFill>
                  <a:srgbClr val="008000"/>
                </a:solidFill>
              </a:rPr>
              <a:t>| and sin</a:t>
            </a:r>
            <a:r>
              <a:rPr lang="en-US" sz="2000" baseline="30000" dirty="0" smtClean="0">
                <a:solidFill>
                  <a:srgbClr val="008000"/>
                </a:solidFill>
              </a:rPr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2</a:t>
            </a:r>
            <a:r>
              <a:rPr lang="el-GR" sz="2000" dirty="0" smtClean="0">
                <a:solidFill>
                  <a:srgbClr val="008000"/>
                </a:solidFill>
              </a:rPr>
              <a:t>θ</a:t>
            </a:r>
            <a:r>
              <a:rPr lang="en-US" sz="2000" baseline="-25000" dirty="0" smtClean="0">
                <a:solidFill>
                  <a:srgbClr val="008000"/>
                </a:solidFill>
              </a:rPr>
              <a:t>23</a:t>
            </a:r>
            <a:r>
              <a:rPr lang="en-US" sz="2400" dirty="0" smtClean="0">
                <a:latin typeface="+mn-lt"/>
              </a:rPr>
              <a:t>)</a:t>
            </a:r>
          </a:p>
          <a:p>
            <a:pPr lvl="1" eaLnBrk="1" hangingPunct="1"/>
            <a:r>
              <a:rPr lang="en-US" sz="2400" dirty="0" smtClean="0">
                <a:latin typeface="+mn-lt"/>
              </a:rPr>
              <a:t>Search for </a:t>
            </a:r>
            <a:r>
              <a:rPr lang="el-GR" sz="2400" i="1" dirty="0" smtClean="0">
                <a:latin typeface="+mn-lt"/>
              </a:rPr>
              <a:t>ν</a:t>
            </a:r>
            <a:r>
              <a:rPr lang="el-GR" sz="2400" baseline="-25000" dirty="0" smtClean="0">
                <a:latin typeface="+mn-lt"/>
              </a:rPr>
              <a:t>μ</a:t>
            </a:r>
            <a:r>
              <a:rPr lang="el-GR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  <a:cs typeface="Arial" charset="0"/>
              </a:rPr>
              <a:t>→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400" i="1" dirty="0" smtClean="0">
                <a:latin typeface="+mn-lt"/>
              </a:rPr>
              <a:t>ν</a:t>
            </a:r>
            <a:r>
              <a:rPr lang="en-US" sz="2400" baseline="-25000" dirty="0" smtClean="0">
                <a:latin typeface="+mn-lt"/>
              </a:rPr>
              <a:t>e</a:t>
            </a:r>
            <a:r>
              <a:rPr lang="en-US" sz="2400" dirty="0" smtClean="0">
                <a:latin typeface="+mn-lt"/>
              </a:rPr>
              <a:t> oscillations (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determine </a:t>
            </a:r>
            <a:r>
              <a:rPr lang="el-GR" sz="2000" dirty="0" smtClean="0">
                <a:solidFill>
                  <a:srgbClr val="008000"/>
                </a:solidFill>
              </a:rPr>
              <a:t>θ</a:t>
            </a:r>
            <a:r>
              <a:rPr lang="en-US" sz="2000" baseline="-25000" dirty="0" smtClean="0">
                <a:solidFill>
                  <a:srgbClr val="008000"/>
                </a:solidFill>
              </a:rPr>
              <a:t>13</a:t>
            </a:r>
            <a:r>
              <a:rPr lang="en-US" sz="2400" dirty="0" smtClean="0">
                <a:latin typeface="+mn-lt"/>
              </a:rPr>
              <a:t>)</a:t>
            </a:r>
          </a:p>
          <a:p>
            <a:pPr eaLnBrk="1" hangingPunct="1"/>
            <a:r>
              <a:rPr lang="en-US" sz="2800" dirty="0" smtClean="0">
                <a:latin typeface="+mn-lt"/>
              </a:rPr>
              <a:t>Atmospheric neutrinos </a:t>
            </a:r>
          </a:p>
          <a:p>
            <a:pPr eaLnBrk="1" hangingPunct="1"/>
            <a:r>
              <a:rPr lang="en-US" sz="2800" dirty="0" smtClean="0"/>
              <a:t>Combine results from the beam and atmospheric neutrino</a:t>
            </a:r>
            <a:endParaRPr lang="en-US" sz="2800" dirty="0" smtClean="0">
              <a:latin typeface="+mn-lt"/>
            </a:endParaRPr>
          </a:p>
          <a:p>
            <a:pPr eaLnBrk="1" hangingPunct="1"/>
            <a:r>
              <a:rPr lang="en-US" sz="2800" dirty="0" smtClean="0">
                <a:latin typeface="+mn-lt"/>
              </a:rPr>
              <a:t>Compare </a:t>
            </a:r>
            <a:r>
              <a:rPr lang="el-GR" sz="2800" i="1" dirty="0" smtClean="0">
                <a:latin typeface="+mn-lt"/>
              </a:rPr>
              <a:t>ν</a:t>
            </a:r>
            <a:r>
              <a:rPr lang="en-US" sz="2800" dirty="0" smtClean="0">
                <a:latin typeface="+mn-lt"/>
              </a:rPr>
              <a:t> to </a:t>
            </a:r>
            <a:r>
              <a:rPr lang="el-GR" sz="2800" i="1" dirty="0" smtClean="0">
                <a:latin typeface="+mn-lt"/>
              </a:rPr>
              <a:t>ν</a:t>
            </a:r>
            <a:r>
              <a:rPr lang="en-US" sz="2800" dirty="0" smtClean="0">
                <a:latin typeface="+mn-lt"/>
              </a:rPr>
              <a:t> oscillations</a:t>
            </a:r>
          </a:p>
          <a:p>
            <a:pPr eaLnBrk="1" hangingPunct="1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Test exotic models</a:t>
            </a:r>
          </a:p>
          <a:p>
            <a:pPr lvl="1" eaLnBrk="1" hangingPunct="1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Decay,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decoherence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, sterile neutrinos, 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ime of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flight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eaLnBrk="1" hangingPunct="1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Neutrino interaction physics</a:t>
            </a:r>
          </a:p>
          <a:p>
            <a:pPr eaLnBrk="1" hangingPunct="1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Cosmic rays physics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487362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4000" dirty="0" smtClean="0"/>
              <a:t>MINOS Physics Goals</a:t>
            </a:r>
            <a:endParaRPr lang="en-US" sz="4800" b="1" dirty="0" smtClean="0">
              <a:solidFill>
                <a:srgbClr val="280099"/>
              </a:solidFill>
              <a:latin typeface="Suse Sans"/>
            </a:endParaRPr>
          </a:p>
        </p:txBody>
      </p:sp>
      <p:sp>
        <p:nvSpPr>
          <p:cNvPr id="11268" name="Rectangle 24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2C0D-874F-412A-87AB-DCA841D2A59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600325" y="38195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589433" cy="4873752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Arrival times as recorded at each detector must be corrected for (sizeable) cable delays and electronics </a:t>
            </a:r>
            <a:r>
              <a:rPr lang="en-US" sz="2400" dirty="0" smtClean="0"/>
              <a:t>latencies</a:t>
            </a:r>
            <a:endParaRPr lang="en-US" sz="2400" dirty="0" smtClean="0"/>
          </a:p>
          <a:p>
            <a:r>
              <a:rPr lang="en-US" sz="2400" dirty="0" smtClean="0"/>
              <a:t>Dominant </a:t>
            </a:r>
            <a:r>
              <a:rPr lang="en-US" sz="2400" dirty="0" smtClean="0"/>
              <a:t>systematics in first analysis </a:t>
            </a:r>
            <a:r>
              <a:rPr lang="en-US" sz="2400" dirty="0" smtClean="0"/>
              <a:t>improved:</a:t>
            </a: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Relative </a:t>
            </a:r>
            <a:r>
              <a:rPr lang="en-US" sz="2400" dirty="0" smtClean="0"/>
              <a:t>ND/FD electronics latencies determined by </a:t>
            </a:r>
            <a:r>
              <a:rPr lang="en-US" sz="2400" dirty="0" smtClean="0"/>
              <a:t>special </a:t>
            </a:r>
            <a:r>
              <a:rPr lang="en-US" sz="2400" dirty="0" smtClean="0"/>
              <a:t>purpose Auxiliary Detector with independent </a:t>
            </a:r>
            <a:r>
              <a:rPr lang="en-US" sz="2400" dirty="0" smtClean="0"/>
              <a:t>readout: </a:t>
            </a:r>
            <a:r>
              <a:rPr lang="en-US" sz="2400" dirty="0" smtClean="0">
                <a:solidFill>
                  <a:srgbClr val="FF0000"/>
                </a:solidFill>
              </a:rPr>
              <a:t>±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ns</a:t>
            </a:r>
            <a:endParaRPr lang="en-US" sz="2400" dirty="0" smtClean="0"/>
          </a:p>
          <a:p>
            <a:r>
              <a:rPr lang="en-US" sz="2400" dirty="0" smtClean="0"/>
              <a:t>Total </a:t>
            </a:r>
            <a:r>
              <a:rPr lang="en-US" sz="2400" dirty="0" smtClean="0"/>
              <a:t>systematic </a:t>
            </a:r>
            <a:r>
              <a:rPr lang="en-US" sz="2400" dirty="0" smtClean="0"/>
              <a:t>from cable/electronic </a:t>
            </a:r>
            <a:r>
              <a:rPr lang="en-US" sz="2400" dirty="0" smtClean="0"/>
              <a:t>latency: </a:t>
            </a:r>
            <a:r>
              <a:rPr lang="en-US" sz="2400" dirty="0">
                <a:solidFill>
                  <a:srgbClr val="FF0000"/>
                </a:solidFill>
              </a:rPr>
              <a:t>±4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ns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859894"/>
              </p:ext>
            </p:extLst>
          </p:nvPr>
        </p:nvGraphicFramePr>
        <p:xfrm>
          <a:off x="1295400" y="3124200"/>
          <a:ext cx="61765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55337"/>
                <a:gridCol w="1610257"/>
                <a:gridCol w="151090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GPS antenna to ND cable delay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1275 ± 29 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1309 ± 1 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GPS antenna to FD cable delay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5140 ± 46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5098 ± 2 ns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B3585-7A87-D747-9262-8B41074D1E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382000" cy="4873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600" dirty="0" smtClean="0"/>
              <a:t>Major Systematic </a:t>
            </a:r>
            <a:r>
              <a:rPr lang="en-US" sz="3600" dirty="0" err="1" smtClean="0"/>
              <a:t>Uncertaities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53245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DfitAll.png"/>
          <p:cNvPicPr>
            <a:picLocks noChangeAspect="1"/>
          </p:cNvPicPr>
          <p:nvPr/>
        </p:nvPicPr>
        <p:blipFill>
          <a:blip r:embed="rId2" cstate="print"/>
          <a:srcRect l="3649" t="12676" r="7297"/>
          <a:stretch>
            <a:fillRect/>
          </a:stretch>
        </p:blipFill>
        <p:spPr>
          <a:xfrm>
            <a:off x="5006545" y="781989"/>
            <a:ext cx="3146855" cy="2960626"/>
          </a:xfrm>
          <a:prstGeom prst="rect">
            <a:avLst/>
          </a:prstGeom>
        </p:spPr>
      </p:pic>
      <p:pic>
        <p:nvPicPr>
          <p:cNvPr id="5" name="Picture 4" descr="Data_all_FD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158" y="685800"/>
            <a:ext cx="4166616" cy="28218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722646"/>
            <a:ext cx="5334000" cy="121617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Full spill approach</a:t>
            </a:r>
          </a:p>
          <a:p>
            <a:pPr lvl="1"/>
            <a:r>
              <a:rPr lang="en-US" sz="1600" dirty="0" smtClean="0"/>
              <a:t>event time within spill in ND predicts FD distribution</a:t>
            </a:r>
          </a:p>
          <a:p>
            <a:pPr lvl="1"/>
            <a:r>
              <a:rPr lang="en-US" sz="1600" dirty="0" smtClean="0"/>
              <a:t>Vary time of flight to match data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22255" y="4255858"/>
            <a:ext cx="4535906" cy="17126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382000" cy="48736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600" dirty="0" smtClean="0"/>
              <a:t>TOF Analyses </a:t>
            </a:r>
            <a:r>
              <a:rPr lang="en-US" sz="3600" dirty="0" smtClean="0"/>
              <a:t>and Results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105400" y="3719625"/>
            <a:ext cx="4038600" cy="13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cs typeface="+mn-cs"/>
              </a:rPr>
              <a:t>Wrapped Spill approach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600" dirty="0" smtClean="0">
                <a:latin typeface="+mn-lt"/>
                <a:cs typeface="+mn-cs"/>
              </a:rPr>
              <a:t>Measure event time within batch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600" dirty="0" smtClean="0">
                <a:latin typeface="+mn-lt"/>
                <a:cs typeface="+mn-cs"/>
              </a:rPr>
              <a:t>Find batch gap time in each detector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600" dirty="0" smtClean="0">
                <a:latin typeface="+mn-lt"/>
                <a:cs typeface="+mn-cs"/>
              </a:rPr>
              <a:t>Subtract for time of flight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66527" y="5178623"/>
            <a:ext cx="24443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18 ± 11 (stat.) ± 29 (syst.) 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36635" y="5178623"/>
            <a:ext cx="2431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400" dirty="0" smtClean="0">
                <a:solidFill>
                  <a:srgbClr val="FF6600"/>
                </a:solidFill>
              </a:rPr>
              <a:t>11 ± 11 (stat.) ± 29 (syst.) 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43200" y="4873823"/>
            <a:ext cx="34756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909D9"/>
                </a:solidFill>
              </a:rPr>
              <a:t>neutrinos arrive earlier than expected by: </a:t>
            </a:r>
            <a:endParaRPr lang="en-US" sz="1400" dirty="0">
              <a:solidFill>
                <a:srgbClr val="0909D9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295400" y="5562600"/>
            <a:ext cx="6781800" cy="100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eaLnBrk="0" hangingPunct="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cs typeface="+mn-cs"/>
              </a:rPr>
              <a:t>The two approaches give consistent results</a:t>
            </a:r>
          </a:p>
          <a:p>
            <a:pPr marL="342900" lvl="0" indent="-342900" eaLnBrk="0" hangingPunct="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cs typeface="+mn-cs"/>
              </a:rPr>
              <a:t>The two results are consistent with neutrinos traveling at the speed of light</a:t>
            </a:r>
          </a:p>
          <a:p>
            <a:pPr marL="342900" lvl="0" indent="-342900" eaLnBrk="0" hangingPunct="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cs typeface="+mn-cs"/>
              </a:rPr>
              <a:t>Analysis with improved timing system pending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12700-FFE9-4B18-AD3E-6EDFF771643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4"/>
          <p:cNvGrpSpPr>
            <a:grpSpLocks/>
          </p:cNvGrpSpPr>
          <p:nvPr/>
        </p:nvGrpSpPr>
        <p:grpSpPr bwMode="auto">
          <a:xfrm>
            <a:off x="4800600" y="2897188"/>
            <a:ext cx="3886200" cy="1219200"/>
            <a:chOff x="5715000" y="4038600"/>
            <a:chExt cx="3124200" cy="838200"/>
          </a:xfrm>
        </p:grpSpPr>
        <p:grpSp>
          <p:nvGrpSpPr>
            <p:cNvPr id="12303" name="Group 11"/>
            <p:cNvGrpSpPr>
              <a:grpSpLocks/>
            </p:cNvGrpSpPr>
            <p:nvPr/>
          </p:nvGrpSpPr>
          <p:grpSpPr bwMode="auto">
            <a:xfrm>
              <a:off x="5715000" y="4038600"/>
              <a:ext cx="3124200" cy="838200"/>
              <a:chOff x="5715000" y="4038600"/>
              <a:chExt cx="3124200" cy="838200"/>
            </a:xfrm>
          </p:grpSpPr>
          <p:grpSp>
            <p:nvGrpSpPr>
              <p:cNvPr id="12305" name="Group 5"/>
              <p:cNvGrpSpPr>
                <a:grpSpLocks/>
              </p:cNvGrpSpPr>
              <p:nvPr/>
            </p:nvGrpSpPr>
            <p:grpSpPr bwMode="auto">
              <a:xfrm>
                <a:off x="5715000" y="4038600"/>
                <a:ext cx="3124200" cy="838200"/>
                <a:chOff x="912" y="3072"/>
                <a:chExt cx="3408" cy="876"/>
              </a:xfrm>
            </p:grpSpPr>
            <p:pic>
              <p:nvPicPr>
                <p:cNvPr id="12307" name="Picture 6" descr="DIWAN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912" y="3072"/>
                  <a:ext cx="3408" cy="8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30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304" y="3456"/>
                  <a:ext cx="769" cy="22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GB" sz="800" b="1">
                      <a:latin typeface="Tahoma" pitchFamily="34" charset="0"/>
                    </a:rPr>
                    <a:t>735 km</a:t>
                  </a:r>
                  <a:endParaRPr lang="en-GB" sz="1100" b="1">
                    <a:latin typeface="Tahoma" pitchFamily="34" charset="0"/>
                  </a:endParaRPr>
                </a:p>
              </p:txBody>
            </p:sp>
          </p:grpSp>
          <p:cxnSp>
            <p:nvCxnSpPr>
              <p:cNvPr id="22" name="Straight Arrow Connector 21"/>
              <p:cNvCxnSpPr>
                <a:cxnSpLocks noChangeShapeType="1"/>
              </p:cNvCxnSpPr>
              <p:nvPr/>
            </p:nvCxnSpPr>
            <p:spPr bwMode="auto">
              <a:xfrm>
                <a:off x="6293131" y="4378027"/>
                <a:ext cx="699372" cy="3275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5400" dir="5400000" rotWithShape="0">
                  <a:srgbClr val="808080">
                    <a:alpha val="43137"/>
                  </a:srgbClr>
                </a:outerShdw>
              </a:effectLst>
            </p:spPr>
          </p:cxnSp>
        </p:grpSp>
        <p:sp>
          <p:nvSpPr>
            <p:cNvPr id="12304" name="TextBox 36"/>
            <p:cNvSpPr txBox="1">
              <a:spLocks noChangeArrowheads="1"/>
            </p:cNvSpPr>
            <p:nvPr/>
          </p:nvSpPr>
          <p:spPr bwMode="auto">
            <a:xfrm>
              <a:off x="6454775" y="4281488"/>
              <a:ext cx="5730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7030A0"/>
                  </a:solidFill>
                  <a:latin typeface="Symbol" pitchFamily="18" charset="2"/>
                </a:rPr>
                <a:t>n</a:t>
              </a:r>
              <a:r>
                <a:rPr lang="en-US" baseline="-25000">
                  <a:solidFill>
                    <a:srgbClr val="7030A0"/>
                  </a:solidFill>
                  <a:latin typeface="Symbol" pitchFamily="18" charset="2"/>
                </a:rPr>
                <a:t>m</a:t>
              </a:r>
            </a:p>
          </p:txBody>
        </p:sp>
      </p:grp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46C60291-A20E-4026-875B-358534117005}" type="slidenum">
              <a:rPr lang="en-US"/>
              <a:pPr algn="l">
                <a:defRPr/>
              </a:pPr>
              <a:t>4</a:t>
            </a:fld>
            <a:endParaRPr lang="en-US"/>
          </a:p>
        </p:txBody>
      </p:sp>
      <p:sp>
        <p:nvSpPr>
          <p:cNvPr id="1229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1938" y="1295400"/>
            <a:ext cx="4157662" cy="4876800"/>
          </a:xfrm>
        </p:spPr>
        <p:txBody>
          <a:bodyPr rIns="132080"/>
          <a:lstStyle/>
          <a:p>
            <a:pPr>
              <a:buNone/>
            </a:pPr>
            <a:r>
              <a:rPr lang="en-US" sz="2000" dirty="0" smtClean="0"/>
              <a:t>MINOS - 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r>
              <a:rPr lang="en-US" sz="2000" dirty="0" smtClean="0"/>
              <a:t>ain </a:t>
            </a:r>
            <a:r>
              <a:rPr lang="en-US" sz="2000" dirty="0" smtClean="0">
                <a:solidFill>
                  <a:srgbClr val="FF0000"/>
                </a:solidFill>
              </a:rPr>
              <a:t>I</a:t>
            </a:r>
            <a:r>
              <a:rPr lang="en-US" sz="2000" dirty="0" smtClean="0"/>
              <a:t>njector </a:t>
            </a:r>
            <a:r>
              <a:rPr lang="en-US" sz="2000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/>
              <a:t>eutrino </a:t>
            </a:r>
            <a:r>
              <a:rPr lang="en-US" sz="2000" dirty="0" smtClean="0">
                <a:solidFill>
                  <a:srgbClr val="FF0000"/>
                </a:solidFill>
              </a:rPr>
              <a:t>O</a:t>
            </a:r>
            <a:r>
              <a:rPr lang="en-US" sz="2000" dirty="0" smtClean="0"/>
              <a:t>scillation </a:t>
            </a:r>
            <a:r>
              <a:rPr lang="en-US" sz="20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/>
              <a:t>earch</a:t>
            </a:r>
          </a:p>
          <a:p>
            <a:pPr>
              <a:buNone/>
            </a:pPr>
            <a:r>
              <a:rPr lang="en-US" sz="2000" dirty="0" smtClean="0"/>
              <a:t>Two functionally identical detectors to reduce </a:t>
            </a:r>
            <a:r>
              <a:rPr lang="en-US" sz="2000" dirty="0" err="1" smtClean="0"/>
              <a:t>systematics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Near Detector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1 km from target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94 m underground, 225 </a:t>
            </a:r>
            <a:r>
              <a:rPr lang="en-US" sz="1800" dirty="0" err="1" smtClean="0"/>
              <a:t>mwe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Measures the energy spectrum </a:t>
            </a:r>
          </a:p>
          <a:p>
            <a:pPr lvl="1">
              <a:buNone/>
            </a:pPr>
            <a:r>
              <a:rPr lang="en-US" sz="1800" dirty="0" smtClean="0"/>
              <a:t>and beam composition</a:t>
            </a:r>
          </a:p>
          <a:p>
            <a:pPr>
              <a:buNone/>
            </a:pPr>
            <a:r>
              <a:rPr lang="en-US" sz="2000" dirty="0" smtClean="0"/>
              <a:t>Far Detector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735 km from target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700 m underground, 2070 </a:t>
            </a:r>
            <a:r>
              <a:rPr lang="en-US" sz="1800" dirty="0" err="1" smtClean="0"/>
              <a:t>mwe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Re-measures the neutrino beam composition </a:t>
            </a:r>
          </a:p>
        </p:txBody>
      </p:sp>
      <p:pic>
        <p:nvPicPr>
          <p:cNvPr id="12296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163" y="1373188"/>
            <a:ext cx="1112837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9"/>
          <p:cNvSpPr>
            <a:spLocks/>
          </p:cNvSpPr>
          <p:nvPr/>
        </p:nvSpPr>
        <p:spPr bwMode="auto">
          <a:xfrm>
            <a:off x="4791075" y="5905500"/>
            <a:ext cx="1430338" cy="55403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ctr">
              <a:defRPr/>
            </a:pPr>
            <a:r>
              <a:rPr lang="en-US" b="1" dirty="0">
                <a:latin typeface="+mn-lt"/>
                <a:cs typeface="Tahoma" pitchFamily="34" charset="0"/>
                <a:sym typeface="Tahoma Bold" charset="0"/>
              </a:rPr>
              <a:t>Near Detector</a:t>
            </a:r>
          </a:p>
          <a:p>
            <a:pPr marL="39688" algn="ctr">
              <a:defRPr/>
            </a:pPr>
            <a:r>
              <a:rPr lang="en-US" dirty="0">
                <a:latin typeface="+mn-lt"/>
                <a:cs typeface="Tahoma" pitchFamily="34" charset="0"/>
                <a:sym typeface="Tahoma" pitchFamily="34" charset="0"/>
              </a:rPr>
              <a:t>980 tons</a:t>
            </a:r>
          </a:p>
        </p:txBody>
      </p:sp>
      <p:pic>
        <p:nvPicPr>
          <p:cNvPr id="12298" name="Picture 11"/>
          <p:cNvPicPr>
            <a:picLocks noChangeArrowheads="1"/>
          </p:cNvPicPr>
          <p:nvPr/>
        </p:nvPicPr>
        <p:blipFill>
          <a:blip r:embed="rId4" cstate="print"/>
          <a:srcRect l="16838"/>
          <a:stretch>
            <a:fillRect/>
          </a:stretch>
        </p:blipFill>
        <p:spPr bwMode="auto">
          <a:xfrm>
            <a:off x="4535488" y="3962400"/>
            <a:ext cx="2246312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973513"/>
            <a:ext cx="2249488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1371600"/>
            <a:ext cx="1050925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382000" cy="487362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The MINOS 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Experiment</a:t>
            </a:r>
            <a:endParaRPr lang="en-US" sz="3600" b="1" dirty="0">
              <a:solidFill>
                <a:srgbClr val="280099"/>
              </a:solidFill>
              <a:latin typeface="Suse Sans"/>
              <a:ea typeface="+mj-ea"/>
              <a:cs typeface="+mj-cs"/>
            </a:endParaRPr>
          </a:p>
        </p:txBody>
      </p:sp>
      <p:sp>
        <p:nvSpPr>
          <p:cNvPr id="25" name="Rectangle 9"/>
          <p:cNvSpPr>
            <a:spLocks/>
          </p:cNvSpPr>
          <p:nvPr/>
        </p:nvSpPr>
        <p:spPr bwMode="auto">
          <a:xfrm>
            <a:off x="7459663" y="5905500"/>
            <a:ext cx="1262062" cy="55403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ctr">
              <a:defRPr/>
            </a:pPr>
            <a:r>
              <a:rPr lang="en-US" b="1" dirty="0">
                <a:latin typeface="+mn-lt"/>
                <a:cs typeface="Tahoma" pitchFamily="34" charset="0"/>
                <a:sym typeface="Tahoma Bold" charset="0"/>
              </a:rPr>
              <a:t>Far Detector</a:t>
            </a:r>
          </a:p>
          <a:p>
            <a:pPr marL="39688" algn="ctr">
              <a:defRPr/>
            </a:pPr>
            <a:r>
              <a:rPr lang="en-US" dirty="0">
                <a:latin typeface="+mn-lt"/>
                <a:cs typeface="Tahoma" pitchFamily="34" charset="0"/>
                <a:sym typeface="Tahoma" pitchFamily="34" charset="0"/>
              </a:rPr>
              <a:t>5,400 tons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152400" y="1066800"/>
            <a:ext cx="563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32080"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latin typeface="+mn-lt"/>
                <a:cs typeface="+mn-cs"/>
              </a:rPr>
              <a:t>Steel/</a:t>
            </a:r>
            <a:r>
              <a:rPr lang="en-US" sz="2400" dirty="0" err="1">
                <a:latin typeface="+mn-lt"/>
                <a:cs typeface="+mn-cs"/>
              </a:rPr>
              <a:t>scintillator</a:t>
            </a:r>
            <a:r>
              <a:rPr lang="en-US" sz="2400" dirty="0">
                <a:latin typeface="+mn-lt"/>
                <a:cs typeface="+mn-cs"/>
              </a:rPr>
              <a:t> tracking calorimeters</a:t>
            </a:r>
          </a:p>
          <a:p>
            <a:pPr marL="325438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</a:rPr>
              <a:t>Alternate orthogonal orientation planes</a:t>
            </a:r>
            <a:endParaRPr lang="en-US" sz="2000" dirty="0">
              <a:latin typeface="+mn-lt"/>
            </a:endParaRPr>
          </a:p>
          <a:p>
            <a:pPr marL="325438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Steel absorber 2.54 cm thick</a:t>
            </a:r>
          </a:p>
          <a:p>
            <a:pPr marL="325438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>
                <a:latin typeface="+mn-lt"/>
                <a:cs typeface="+mn-cs"/>
              </a:rPr>
              <a:t>Scintillator</a:t>
            </a:r>
            <a:r>
              <a:rPr lang="en-US" sz="2000" dirty="0">
                <a:latin typeface="+mn-lt"/>
                <a:cs typeface="+mn-cs"/>
              </a:rPr>
              <a:t> strips 4.1 cm wide, 1.0 cm thick</a:t>
            </a:r>
          </a:p>
          <a:p>
            <a:pPr marL="325438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1 </a:t>
            </a:r>
            <a:r>
              <a:rPr lang="en-US" sz="2000" dirty="0" err="1">
                <a:latin typeface="+mn-lt"/>
                <a:cs typeface="+mn-cs"/>
              </a:rPr>
              <a:t>GeV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muons</a:t>
            </a:r>
            <a:r>
              <a:rPr lang="en-US" sz="2000" dirty="0">
                <a:latin typeface="+mn-lt"/>
                <a:cs typeface="+mn-cs"/>
              </a:rPr>
              <a:t> penetrate 28 </a:t>
            </a:r>
            <a:r>
              <a:rPr lang="en-US" sz="2000" dirty="0" smtClean="0">
                <a:latin typeface="+mn-lt"/>
                <a:cs typeface="+mn-cs"/>
              </a:rPr>
              <a:t>layers</a:t>
            </a:r>
          </a:p>
          <a:p>
            <a:pPr marL="325438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 smtClean="0">
                <a:latin typeface="+mn-lt"/>
                <a:cs typeface="+mn-cs"/>
              </a:rPr>
              <a:t>Longitudinal sampling </a:t>
            </a:r>
            <a:r>
              <a:rPr lang="en-GB" sz="2000" dirty="0">
                <a:latin typeface="+mn-lt"/>
                <a:cs typeface="+mn-cs"/>
              </a:rPr>
              <a:t>= 1.4 radiation lengths</a:t>
            </a:r>
            <a:endParaRPr lang="en-US" sz="2000" dirty="0">
              <a:latin typeface="+mn-lt"/>
              <a:cs typeface="+mn-cs"/>
            </a:endParaRPr>
          </a:p>
          <a:p>
            <a:pPr marL="325438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 smtClean="0">
                <a:latin typeface="+mn-lt"/>
                <a:cs typeface="+mn-cs"/>
              </a:rPr>
              <a:t>Optical </a:t>
            </a:r>
            <a:r>
              <a:rPr lang="en-GB" sz="2000" dirty="0" smtClean="0">
                <a:latin typeface="+mn-lt"/>
                <a:cs typeface="+mn-cs"/>
              </a:rPr>
              <a:t>WLS </a:t>
            </a:r>
            <a:r>
              <a:rPr lang="en-GB" sz="2000" dirty="0" err="1" smtClean="0">
                <a:latin typeface="+mn-lt"/>
                <a:cs typeface="+mn-cs"/>
              </a:rPr>
              <a:t>fiber</a:t>
            </a:r>
            <a:r>
              <a:rPr lang="en-GB" sz="2000" dirty="0" smtClean="0">
                <a:latin typeface="+mn-lt"/>
                <a:cs typeface="+mn-cs"/>
              </a:rPr>
              <a:t> </a:t>
            </a:r>
            <a:r>
              <a:rPr lang="en-GB" sz="2000" dirty="0">
                <a:latin typeface="+mn-lt"/>
                <a:cs typeface="+mn-cs"/>
              </a:rPr>
              <a:t>readout to multi-anode PMTs</a:t>
            </a: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487362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4000" dirty="0" smtClean="0"/>
              <a:t>Detector Technology</a:t>
            </a:r>
            <a:endParaRPr lang="en-US" sz="3600" b="1" dirty="0" smtClean="0">
              <a:solidFill>
                <a:srgbClr val="280099"/>
              </a:solidFill>
              <a:latin typeface="Suse Sans"/>
            </a:endParaRPr>
          </a:p>
        </p:txBody>
      </p:sp>
      <p:sp>
        <p:nvSpPr>
          <p:cNvPr id="14340" name="Rectangle 24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A2CC1-6A0F-497F-AB44-4199EEDA630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753100" y="911225"/>
            <a:ext cx="3314700" cy="5489575"/>
            <a:chOff x="89" y="772"/>
            <a:chExt cx="2421" cy="3833"/>
          </a:xfrm>
        </p:grpSpPr>
        <p:pic>
          <p:nvPicPr>
            <p:cNvPr id="14345" name="Picture 22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" y="772"/>
              <a:ext cx="2421" cy="3833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346" name="Text Box 23"/>
            <p:cNvSpPr txBox="1">
              <a:spLocks noChangeArrowheads="1"/>
            </p:cNvSpPr>
            <p:nvPr/>
          </p:nvSpPr>
          <p:spPr bwMode="auto">
            <a:xfrm>
              <a:off x="422" y="4147"/>
              <a:ext cx="1223" cy="22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82966" tIns="41482" rIns="82966" bIns="41482">
              <a:spAutoFit/>
            </a:bodyPr>
            <a:lstStyle/>
            <a:p>
              <a:pPr defTabSz="828675" eaLnBrk="0" hangingPunct="0"/>
              <a:r>
                <a:rPr lang="en-US" sz="1500">
                  <a:latin typeface="Georgia" pitchFamily="18" charset="0"/>
                </a:rPr>
                <a:t>Multi-anode PMT</a:t>
              </a:r>
            </a:p>
          </p:txBody>
        </p:sp>
        <p:sp>
          <p:nvSpPr>
            <p:cNvPr id="14347" name="Text Box 24"/>
            <p:cNvSpPr txBox="1">
              <a:spLocks noChangeArrowheads="1"/>
            </p:cNvSpPr>
            <p:nvPr/>
          </p:nvSpPr>
          <p:spPr bwMode="auto">
            <a:xfrm>
              <a:off x="1444" y="1381"/>
              <a:ext cx="643" cy="479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82966" tIns="41482" rIns="82966" bIns="41482">
              <a:spAutoFit/>
            </a:bodyPr>
            <a:lstStyle/>
            <a:p>
              <a:pPr defTabSz="828675" eaLnBrk="0" hangingPunct="0"/>
              <a:r>
                <a:rPr lang="en-US" sz="1300">
                  <a:latin typeface="Georgia" pitchFamily="18" charset="0"/>
                </a:rPr>
                <a:t>Extruded</a:t>
              </a:r>
            </a:p>
            <a:p>
              <a:pPr defTabSz="828675" eaLnBrk="0" hangingPunct="0"/>
              <a:r>
                <a:rPr lang="en-US" sz="1300">
                  <a:latin typeface="Georgia" pitchFamily="18" charset="0"/>
                </a:rPr>
                <a:t>PS scint.</a:t>
              </a:r>
            </a:p>
            <a:p>
              <a:pPr defTabSz="828675" eaLnBrk="0" hangingPunct="0"/>
              <a:r>
                <a:rPr lang="en-US" sz="1300">
                  <a:latin typeface="Georgia" pitchFamily="18" charset="0"/>
                </a:rPr>
                <a:t>4.1 x 1 cm</a:t>
              </a:r>
            </a:p>
          </p:txBody>
        </p:sp>
        <p:sp>
          <p:nvSpPr>
            <p:cNvPr id="14348" name="Text Box 25"/>
            <p:cNvSpPr txBox="1">
              <a:spLocks noChangeArrowheads="1"/>
            </p:cNvSpPr>
            <p:nvPr/>
          </p:nvSpPr>
          <p:spPr bwMode="auto">
            <a:xfrm>
              <a:off x="1306" y="2426"/>
              <a:ext cx="698" cy="20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82966" tIns="41482" rIns="82966" bIns="41482">
              <a:spAutoFit/>
            </a:bodyPr>
            <a:lstStyle/>
            <a:p>
              <a:pPr defTabSz="828675" eaLnBrk="0" hangingPunct="0"/>
              <a:r>
                <a:rPr lang="en-US" sz="1300">
                  <a:latin typeface="Georgia" pitchFamily="18" charset="0"/>
                </a:rPr>
                <a:t>WLS fiber</a:t>
              </a:r>
            </a:p>
          </p:txBody>
        </p:sp>
        <p:sp>
          <p:nvSpPr>
            <p:cNvPr id="14349" name="Text Box 26"/>
            <p:cNvSpPr txBox="1">
              <a:spLocks noChangeArrowheads="1"/>
            </p:cNvSpPr>
            <p:nvPr/>
          </p:nvSpPr>
          <p:spPr bwMode="auto">
            <a:xfrm>
              <a:off x="617" y="3551"/>
              <a:ext cx="765" cy="34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82966" tIns="41482" rIns="82966" bIns="41482">
              <a:spAutoFit/>
            </a:bodyPr>
            <a:lstStyle/>
            <a:p>
              <a:pPr defTabSz="828675" eaLnBrk="0" hangingPunct="0"/>
              <a:r>
                <a:rPr lang="en-US" sz="1300">
                  <a:latin typeface="Georgia" pitchFamily="18" charset="0"/>
                </a:rPr>
                <a:t>Clear</a:t>
              </a:r>
            </a:p>
            <a:p>
              <a:pPr defTabSz="828675" eaLnBrk="0" hangingPunct="0"/>
              <a:r>
                <a:rPr lang="en-US" sz="1300">
                  <a:latin typeface="Georgia" pitchFamily="18" charset="0"/>
                </a:rPr>
                <a:t>Fiber cables</a:t>
              </a:r>
            </a:p>
          </p:txBody>
        </p:sp>
        <p:sp>
          <p:nvSpPr>
            <p:cNvPr id="14350" name="Text Box 27"/>
            <p:cNvSpPr txBox="1">
              <a:spLocks noChangeArrowheads="1"/>
            </p:cNvSpPr>
            <p:nvPr/>
          </p:nvSpPr>
          <p:spPr bwMode="auto">
            <a:xfrm>
              <a:off x="758" y="844"/>
              <a:ext cx="828" cy="22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82966" tIns="41482" rIns="82966" bIns="41482">
              <a:spAutoFit/>
            </a:bodyPr>
            <a:lstStyle/>
            <a:p>
              <a:pPr defTabSz="828675" eaLnBrk="0" hangingPunct="0"/>
              <a:r>
                <a:rPr lang="en-US" sz="1500">
                  <a:latin typeface="Georgia" pitchFamily="18" charset="0"/>
                </a:rPr>
                <a:t>2.54 cm Fe</a:t>
              </a:r>
            </a:p>
          </p:txBody>
        </p:sp>
        <p:sp>
          <p:nvSpPr>
            <p:cNvPr id="14351" name="Text Box 28"/>
            <p:cNvSpPr txBox="1">
              <a:spLocks noChangeArrowheads="1"/>
            </p:cNvSpPr>
            <p:nvPr/>
          </p:nvSpPr>
          <p:spPr bwMode="auto">
            <a:xfrm>
              <a:off x="89" y="2440"/>
              <a:ext cx="701" cy="34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82966" tIns="41482" rIns="82966" bIns="41482">
              <a:spAutoFit/>
            </a:bodyPr>
            <a:lstStyle/>
            <a:p>
              <a:pPr defTabSz="828675" eaLnBrk="0" hangingPunct="0"/>
              <a:r>
                <a:rPr lang="en-US" sz="1300">
                  <a:latin typeface="Georgia" pitchFamily="18" charset="0"/>
                </a:rPr>
                <a:t>U V planes</a:t>
              </a:r>
            </a:p>
            <a:p>
              <a:pPr defTabSz="828675" eaLnBrk="0" hangingPunct="0"/>
              <a:r>
                <a:rPr lang="en-US" sz="1300">
                  <a:latin typeface="Georgia" pitchFamily="18" charset="0"/>
                </a:rPr>
                <a:t>+/- 45</a:t>
              </a:r>
              <a:r>
                <a:rPr lang="en-US" sz="1300" baseline="30000">
                  <a:latin typeface="Georgia" pitchFamily="18" charset="0"/>
                </a:rPr>
                <a:t>0</a:t>
              </a:r>
            </a:p>
          </p:txBody>
        </p:sp>
      </p:grpSp>
      <p:pic>
        <p:nvPicPr>
          <p:cNvPr id="14343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2000" y="3733800"/>
            <a:ext cx="2374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228600" y="39624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32080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  <a:cs typeface="+mn-cs"/>
              </a:rPr>
              <a:t>Magnetized</a:t>
            </a:r>
          </a:p>
          <a:p>
            <a:pPr marL="325438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&lt;B&gt; = 1.3T</a:t>
            </a:r>
            <a:endParaRPr lang="en-US" sz="2000" dirty="0">
              <a:latin typeface="+mn-lt"/>
              <a:cs typeface="+mn-cs"/>
            </a:endParaRPr>
          </a:p>
          <a:p>
            <a:pPr marL="325438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+mn-lt"/>
                <a:cs typeface="+mn-cs"/>
              </a:rPr>
              <a:t>Muon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>
                <a:latin typeface="+mn-lt"/>
                <a:cs typeface="+mn-cs"/>
              </a:rPr>
              <a:t>energy from range/curvature</a:t>
            </a:r>
          </a:p>
          <a:p>
            <a:pPr marL="325438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Distinguish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Times New Roman Italic" charset="0"/>
              </a:rPr>
              <a:t>μ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+mn-lt"/>
                <a:cs typeface="+mn-cs"/>
              </a:rPr>
              <a:t>from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Times New Roman Italic" charset="0"/>
              </a:rPr>
              <a:t>μ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  <a:sym typeface="Times New Roman Italic" charset="0"/>
              </a:rPr>
              <a:t>- </a:t>
            </a:r>
            <a:r>
              <a:rPr lang="en-US" sz="2000" dirty="0">
                <a:latin typeface="+mn-lt"/>
                <a:cs typeface="+mn-cs"/>
                <a:sym typeface="Times New Roman Italic" charset="0"/>
              </a:rPr>
              <a:t>tracks</a:t>
            </a:r>
            <a:endParaRPr lang="en-US" sz="2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487362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3600" smtClean="0"/>
              <a:t>Neutrino Interactions in Detectors</a:t>
            </a:r>
            <a:endParaRPr lang="en-US" sz="4000" b="1" smtClean="0">
              <a:solidFill>
                <a:srgbClr val="280099"/>
              </a:solidFill>
              <a:latin typeface="Suse Sans"/>
            </a:endParaRPr>
          </a:p>
        </p:txBody>
      </p:sp>
      <p:sp>
        <p:nvSpPr>
          <p:cNvPr id="15363" name="Rectangle 24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7DD0C-3899-449E-8C17-406181AE27F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5365" name="Text Box 71"/>
          <p:cNvSpPr txBox="1">
            <a:spLocks noChangeArrowheads="1"/>
          </p:cNvSpPr>
          <p:nvPr/>
        </p:nvSpPr>
        <p:spPr bwMode="auto">
          <a:xfrm rot="-5400000">
            <a:off x="-1023937" y="1938337"/>
            <a:ext cx="2814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latin typeface="Gill Sans MT" pitchFamily="34" charset="0"/>
              </a:rPr>
              <a:t>transverse direction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3276600" y="1114425"/>
            <a:ext cx="2452688" cy="2146300"/>
            <a:chOff x="3936" y="1901"/>
            <a:chExt cx="1693" cy="1612"/>
          </a:xfrm>
        </p:grpSpPr>
        <p:pic>
          <p:nvPicPr>
            <p:cNvPr id="15391" name="Picture 6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36" y="1901"/>
              <a:ext cx="1693" cy="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92" name="Line 62"/>
            <p:cNvSpPr>
              <a:spLocks noChangeShapeType="1"/>
            </p:cNvSpPr>
            <p:nvPr/>
          </p:nvSpPr>
          <p:spPr bwMode="auto">
            <a:xfrm rot="10800000" flipH="1">
              <a:off x="4557" y="2494"/>
              <a:ext cx="851" cy="163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prstDash val="sysDot"/>
              <a:round/>
              <a:headEnd/>
              <a:tailEnd type="arrow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3" name="Rectangle 63"/>
            <p:cNvSpPr>
              <a:spLocks/>
            </p:cNvSpPr>
            <p:nvPr/>
          </p:nvSpPr>
          <p:spPr bwMode="auto">
            <a:xfrm>
              <a:off x="5205" y="2265"/>
              <a:ext cx="411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b"/>
            <a:lstStyle/>
            <a:p>
              <a:pPr marL="39688"/>
              <a:r>
                <a:rPr lang="en-US" altLang="zh-CN" sz="2400">
                  <a:solidFill>
                    <a:srgbClr val="008000"/>
                  </a:solidFill>
                  <a:latin typeface="Symbol" pitchFamily="18" charset="2"/>
                  <a:cs typeface="Times New Roman" pitchFamily="18" charset="0"/>
                  <a:sym typeface="Times New Roman" pitchFamily="18" charset="0"/>
                </a:rPr>
                <a:t>n</a:t>
              </a:r>
              <a:r>
                <a:rPr lang="en-US" altLang="zh-CN" sz="2400">
                  <a:solidFill>
                    <a:srgbClr val="008000"/>
                  </a:solidFill>
                  <a:latin typeface="Georgia" pitchFamily="18" charset="0"/>
                  <a:cs typeface="Times New Roman" pitchFamily="18" charset="0"/>
                  <a:sym typeface="Georgia" pitchFamily="18" charset="0"/>
                </a:rPr>
                <a:t> </a:t>
              </a:r>
            </a:p>
          </p:txBody>
        </p:sp>
        <p:sp>
          <p:nvSpPr>
            <p:cNvPr id="15394" name="Line 64"/>
            <p:cNvSpPr>
              <a:spLocks noChangeShapeType="1"/>
            </p:cNvSpPr>
            <p:nvPr/>
          </p:nvSpPr>
          <p:spPr bwMode="auto">
            <a:xfrm rot="10800000" flipH="1">
              <a:off x="4557" y="2329"/>
              <a:ext cx="328" cy="29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arrow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5" name="Line 65"/>
            <p:cNvSpPr>
              <a:spLocks noChangeShapeType="1"/>
            </p:cNvSpPr>
            <p:nvPr/>
          </p:nvSpPr>
          <p:spPr bwMode="auto">
            <a:xfrm>
              <a:off x="4590" y="2657"/>
              <a:ext cx="393" cy="1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arrow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6" name="Line 66"/>
            <p:cNvSpPr>
              <a:spLocks noChangeShapeType="1"/>
            </p:cNvSpPr>
            <p:nvPr/>
          </p:nvSpPr>
          <p:spPr bwMode="auto">
            <a:xfrm>
              <a:off x="4557" y="2657"/>
              <a:ext cx="524" cy="39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arrow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" name="Group 185"/>
          <p:cNvGrpSpPr>
            <a:grpSpLocks/>
          </p:cNvGrpSpPr>
          <p:nvPr/>
        </p:nvGrpSpPr>
        <p:grpSpPr bwMode="auto">
          <a:xfrm>
            <a:off x="685800" y="838200"/>
            <a:ext cx="7713663" cy="3124200"/>
            <a:chOff x="1039569" y="3757538"/>
            <a:chExt cx="8007594" cy="3291516"/>
          </a:xfrm>
        </p:grpSpPr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6519860" y="4049685"/>
              <a:ext cx="2459037" cy="2341563"/>
              <a:chOff x="144" y="1999"/>
              <a:chExt cx="1693" cy="1612"/>
            </a:xfrm>
          </p:grpSpPr>
          <p:pic>
            <p:nvPicPr>
              <p:cNvPr id="15388" name="Picture 5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4" y="1999"/>
                <a:ext cx="1693" cy="1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89" name="Line 54"/>
              <p:cNvSpPr>
                <a:spLocks noChangeShapeType="1"/>
              </p:cNvSpPr>
              <p:nvPr/>
            </p:nvSpPr>
            <p:spPr bwMode="auto">
              <a:xfrm>
                <a:off x="631" y="2723"/>
                <a:ext cx="941" cy="0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90" name="Rectangle 55"/>
              <p:cNvSpPr>
                <a:spLocks/>
              </p:cNvSpPr>
              <p:nvPr/>
            </p:nvSpPr>
            <p:spPr bwMode="auto">
              <a:xfrm>
                <a:off x="1214" y="2463"/>
                <a:ext cx="379" cy="18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 anchor="b"/>
              <a:lstStyle/>
              <a:p>
                <a:pPr marL="39688"/>
                <a:r>
                  <a:rPr lang="en-US" altLang="zh-CN" sz="2400">
                    <a:solidFill>
                      <a:srgbClr val="FF0000"/>
                    </a:solidFill>
                    <a:latin typeface="Gill Sans MT" pitchFamily="34" charset="0"/>
                    <a:sym typeface="Arial" pitchFamily="34" charset="0"/>
                  </a:rPr>
                  <a:t>e</a:t>
                </a:r>
                <a:r>
                  <a:rPr lang="en-US" altLang="zh-CN" sz="2400" baseline="30000">
                    <a:solidFill>
                      <a:srgbClr val="FF0000"/>
                    </a:solidFill>
                    <a:latin typeface="Gill Sans MT" pitchFamily="34" charset="0"/>
                    <a:sym typeface="Arial" pitchFamily="34" charset="0"/>
                  </a:rPr>
                  <a:t>-</a:t>
                </a:r>
              </a:p>
            </p:txBody>
          </p:sp>
        </p:grpSp>
        <p:grpSp>
          <p:nvGrpSpPr>
            <p:cNvPr id="6" name="Group 56"/>
            <p:cNvGrpSpPr>
              <a:grpSpLocks/>
            </p:cNvGrpSpPr>
            <p:nvPr/>
          </p:nvGrpSpPr>
          <p:grpSpPr bwMode="auto">
            <a:xfrm>
              <a:off x="1206479" y="4049777"/>
              <a:ext cx="2514600" cy="2286000"/>
              <a:chOff x="2016" y="2009"/>
              <a:chExt cx="1776" cy="1615"/>
            </a:xfrm>
          </p:grpSpPr>
          <p:pic>
            <p:nvPicPr>
              <p:cNvPr id="15385" name="Picture 5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16" y="2009"/>
                <a:ext cx="1693" cy="1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86" name="AutoShape 58"/>
              <p:cNvSpPr>
                <a:spLocks/>
              </p:cNvSpPr>
              <p:nvPr/>
            </p:nvSpPr>
            <p:spPr bwMode="auto">
              <a:xfrm>
                <a:off x="2340" y="2234"/>
                <a:ext cx="1187" cy="886"/>
              </a:xfrm>
              <a:custGeom>
                <a:avLst/>
                <a:gdLst>
                  <a:gd name="T0" fmla="*/ 0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0" y="21600"/>
                    </a:moveTo>
                    <a:cubicBezTo>
                      <a:pt x="2142" y="21209"/>
                      <a:pt x="4285" y="20819"/>
                      <a:pt x="6693" y="19766"/>
                    </a:cubicBezTo>
                    <a:cubicBezTo>
                      <a:pt x="9101" y="18713"/>
                      <a:pt x="12220" y="17592"/>
                      <a:pt x="14451" y="15283"/>
                    </a:cubicBezTo>
                    <a:cubicBezTo>
                      <a:pt x="16682" y="12974"/>
                      <a:pt x="18887" y="8457"/>
                      <a:pt x="20079" y="5909"/>
                    </a:cubicBezTo>
                    <a:cubicBezTo>
                      <a:pt x="21270" y="3362"/>
                      <a:pt x="21600" y="0"/>
                      <a:pt x="21600" y="0"/>
                    </a:cubicBezTo>
                  </a:path>
                </a:pathLst>
              </a:cu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87" name="Rectangle 59"/>
              <p:cNvSpPr>
                <a:spLocks/>
              </p:cNvSpPr>
              <p:nvPr/>
            </p:nvSpPr>
            <p:spPr bwMode="auto">
              <a:xfrm>
                <a:off x="3294" y="2753"/>
                <a:ext cx="498" cy="2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 anchor="b"/>
              <a:lstStyle/>
              <a:p>
                <a:pPr marL="39688"/>
                <a:r>
                  <a:rPr lang="en-US" altLang="zh-CN" sz="2400">
                    <a:solidFill>
                      <a:srgbClr val="FF0000"/>
                    </a:solidFill>
                    <a:latin typeface="Symbol" pitchFamily="18" charset="2"/>
                    <a:sym typeface="Arial" pitchFamily="34" charset="0"/>
                  </a:rPr>
                  <a:t>m</a:t>
                </a:r>
                <a:r>
                  <a:rPr lang="en-US" altLang="zh-CN" sz="2400" baseline="30000">
                    <a:solidFill>
                      <a:srgbClr val="FF0000"/>
                    </a:solidFill>
                    <a:latin typeface="Gill Sans MT" pitchFamily="34" charset="0"/>
                    <a:sym typeface="Arial" pitchFamily="34" charset="0"/>
                  </a:rPr>
                  <a:t>-</a:t>
                </a:r>
              </a:p>
            </p:txBody>
          </p:sp>
        </p:grpSp>
        <p:sp>
          <p:nvSpPr>
            <p:cNvPr id="15376" name="Line 68"/>
            <p:cNvSpPr>
              <a:spLocks noChangeShapeType="1"/>
            </p:cNvSpPr>
            <p:nvPr/>
          </p:nvSpPr>
          <p:spPr bwMode="auto">
            <a:xfrm flipV="1">
              <a:off x="1039569" y="3982446"/>
              <a:ext cx="0" cy="17525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Line 69"/>
            <p:cNvSpPr>
              <a:spLocks noChangeShapeType="1"/>
            </p:cNvSpPr>
            <p:nvPr/>
          </p:nvSpPr>
          <p:spPr bwMode="auto">
            <a:xfrm>
              <a:off x="3234859" y="6349691"/>
              <a:ext cx="3505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Text Box 70"/>
            <p:cNvSpPr txBox="1">
              <a:spLocks noChangeArrowheads="1"/>
            </p:cNvSpPr>
            <p:nvPr/>
          </p:nvSpPr>
          <p:spPr bwMode="auto">
            <a:xfrm>
              <a:off x="3412768" y="6246198"/>
              <a:ext cx="3200400" cy="48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>
                  <a:latin typeface="Gill Sans MT" pitchFamily="34" charset="0"/>
                </a:rPr>
                <a:t>beam direction</a:t>
              </a:r>
            </a:p>
          </p:txBody>
        </p:sp>
        <p:sp>
          <p:nvSpPr>
            <p:cNvPr id="15379" name="Text Box 75"/>
            <p:cNvSpPr txBox="1">
              <a:spLocks noChangeArrowheads="1"/>
            </p:cNvSpPr>
            <p:nvPr/>
          </p:nvSpPr>
          <p:spPr bwMode="auto">
            <a:xfrm>
              <a:off x="2779849" y="6692369"/>
              <a:ext cx="4779103" cy="356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600">
                  <a:solidFill>
                    <a:schemeClr val="tx2"/>
                  </a:solidFill>
                  <a:latin typeface="Gill Sans MT" pitchFamily="34" charset="0"/>
                </a:rPr>
                <a:t>color scale represents energy deposition</a:t>
              </a:r>
            </a:p>
          </p:txBody>
        </p:sp>
        <p:sp>
          <p:nvSpPr>
            <p:cNvPr id="15380" name="TextBox 77"/>
            <p:cNvSpPr txBox="1">
              <a:spLocks noChangeArrowheads="1"/>
            </p:cNvSpPr>
            <p:nvPr/>
          </p:nvSpPr>
          <p:spPr bwMode="auto">
            <a:xfrm>
              <a:off x="7163717" y="4334857"/>
              <a:ext cx="1058853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Gill Sans MT" pitchFamily="34" charset="0"/>
                </a:rPr>
                <a:t> </a:t>
              </a:r>
            </a:p>
          </p:txBody>
        </p:sp>
        <p:sp>
          <p:nvSpPr>
            <p:cNvPr id="15381" name="TextBox 78"/>
            <p:cNvSpPr txBox="1">
              <a:spLocks noChangeArrowheads="1"/>
            </p:cNvSpPr>
            <p:nvPr/>
          </p:nvSpPr>
          <p:spPr bwMode="auto">
            <a:xfrm>
              <a:off x="7257142" y="5424208"/>
              <a:ext cx="965428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  <a:latin typeface="Gill Sans MT" pitchFamily="34" charset="0"/>
              </a:endParaRPr>
            </a:p>
          </p:txBody>
        </p:sp>
        <p:sp>
          <p:nvSpPr>
            <p:cNvPr id="15382" name="Text Box 3"/>
            <p:cNvSpPr txBox="1">
              <a:spLocks noChangeArrowheads="1"/>
            </p:cNvSpPr>
            <p:nvPr/>
          </p:nvSpPr>
          <p:spPr bwMode="auto">
            <a:xfrm>
              <a:off x="1039569" y="3757538"/>
              <a:ext cx="2590800" cy="42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>
                  <a:solidFill>
                    <a:srgbClr val="0033CC"/>
                  </a:solidFill>
                  <a:latin typeface="Symbol" pitchFamily="18" charset="2"/>
                </a:rPr>
                <a:t>n</a:t>
              </a:r>
              <a:r>
                <a:rPr lang="en-US" altLang="zh-CN" sz="2000" baseline="-25000">
                  <a:solidFill>
                    <a:srgbClr val="0033CC"/>
                  </a:solidFill>
                  <a:latin typeface="Symbol" pitchFamily="18" charset="2"/>
                </a:rPr>
                <a:t>m</a:t>
              </a:r>
              <a:r>
                <a:rPr lang="en-US" altLang="zh-CN" sz="2000">
                  <a:solidFill>
                    <a:srgbClr val="0033CC"/>
                  </a:solidFill>
                  <a:latin typeface="Gill Sans MT" pitchFamily="34" charset="0"/>
                </a:rPr>
                <a:t> Charged Current</a:t>
              </a:r>
            </a:p>
          </p:txBody>
        </p:sp>
        <p:sp>
          <p:nvSpPr>
            <p:cNvPr id="15383" name="Text Box 4"/>
            <p:cNvSpPr txBox="1">
              <a:spLocks noChangeArrowheads="1"/>
            </p:cNvSpPr>
            <p:nvPr/>
          </p:nvSpPr>
          <p:spPr bwMode="auto">
            <a:xfrm>
              <a:off x="3650336" y="3786557"/>
              <a:ext cx="2590800" cy="42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>
                  <a:solidFill>
                    <a:srgbClr val="0033CC"/>
                  </a:solidFill>
                  <a:latin typeface="Symbol" pitchFamily="18" charset="2"/>
                </a:rPr>
                <a:t>n</a:t>
              </a:r>
              <a:r>
                <a:rPr lang="en-US" altLang="zh-CN" sz="2000" baseline="-25000">
                  <a:solidFill>
                    <a:srgbClr val="0033CC"/>
                  </a:solidFill>
                  <a:latin typeface="Gill Sans MT" pitchFamily="34" charset="0"/>
                </a:rPr>
                <a:t>x</a:t>
              </a:r>
              <a:r>
                <a:rPr lang="en-US" altLang="zh-CN" sz="2000">
                  <a:solidFill>
                    <a:srgbClr val="0033CC"/>
                  </a:solidFill>
                  <a:latin typeface="Gill Sans MT" pitchFamily="34" charset="0"/>
                </a:rPr>
                <a:t> Neutral Current</a:t>
              </a:r>
            </a:p>
          </p:txBody>
        </p:sp>
        <p:sp>
          <p:nvSpPr>
            <p:cNvPr id="15384" name="Text Box 5"/>
            <p:cNvSpPr txBox="1">
              <a:spLocks noChangeArrowheads="1"/>
            </p:cNvSpPr>
            <p:nvPr/>
          </p:nvSpPr>
          <p:spPr bwMode="auto">
            <a:xfrm>
              <a:off x="6456363" y="3788206"/>
              <a:ext cx="2590800" cy="42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>
                  <a:solidFill>
                    <a:srgbClr val="0033CC"/>
                  </a:solidFill>
                  <a:latin typeface="Symbol" pitchFamily="18" charset="2"/>
                </a:rPr>
                <a:t>n</a:t>
              </a:r>
              <a:r>
                <a:rPr lang="en-US" altLang="zh-CN" sz="2000" baseline="-25000">
                  <a:solidFill>
                    <a:srgbClr val="0033CC"/>
                  </a:solidFill>
                  <a:latin typeface="Gill Sans MT" pitchFamily="34" charset="0"/>
                </a:rPr>
                <a:t>e</a:t>
              </a:r>
              <a:r>
                <a:rPr lang="en-US" altLang="zh-CN" sz="2000">
                  <a:solidFill>
                    <a:srgbClr val="0033CC"/>
                  </a:solidFill>
                  <a:latin typeface="Gill Sans MT" pitchFamily="34" charset="0"/>
                </a:rPr>
                <a:t> Charged Current</a:t>
              </a:r>
            </a:p>
          </p:txBody>
        </p:sp>
      </p:grpSp>
      <p:sp>
        <p:nvSpPr>
          <p:cNvPr id="15368" name="Rectangle 35"/>
          <p:cNvSpPr>
            <a:spLocks noChangeArrowheads="1"/>
          </p:cNvSpPr>
          <p:nvPr/>
        </p:nvSpPr>
        <p:spPr bwMode="auto">
          <a:xfrm>
            <a:off x="228600" y="5791200"/>
            <a:ext cx="304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long </a:t>
            </a:r>
            <a:r>
              <a:rPr lang="en-US" sz="2000" dirty="0">
                <a:solidFill>
                  <a:srgbClr val="7030A0"/>
                </a:solidFill>
                <a:sym typeface="Times New Roman Italic" charset="0"/>
              </a:rPr>
              <a:t>μ</a:t>
            </a:r>
            <a:r>
              <a:rPr lang="en-US" sz="2000" dirty="0">
                <a:solidFill>
                  <a:srgbClr val="7030A0"/>
                </a:solidFill>
              </a:rPr>
              <a:t> track </a:t>
            </a:r>
            <a:r>
              <a:rPr lang="en-GB" sz="2000" dirty="0">
                <a:solidFill>
                  <a:srgbClr val="7030A0"/>
                </a:solidFill>
              </a:rPr>
              <a:t>&amp; </a:t>
            </a:r>
            <a:r>
              <a:rPr lang="en-GB" sz="2000" dirty="0" smtClean="0">
                <a:solidFill>
                  <a:srgbClr val="7030A0"/>
                </a:solidFill>
              </a:rPr>
              <a:t>possible </a:t>
            </a:r>
            <a:r>
              <a:rPr lang="en-GB" sz="2000" dirty="0" err="1" smtClean="0">
                <a:solidFill>
                  <a:srgbClr val="7030A0"/>
                </a:solidFill>
              </a:rPr>
              <a:t>hadronic</a:t>
            </a:r>
            <a:r>
              <a:rPr lang="en-GB" sz="2000" dirty="0" smtClean="0">
                <a:solidFill>
                  <a:srgbClr val="7030A0"/>
                </a:solidFill>
              </a:rPr>
              <a:t> </a:t>
            </a:r>
            <a:r>
              <a:rPr lang="en-GB" sz="2000" dirty="0">
                <a:solidFill>
                  <a:srgbClr val="7030A0"/>
                </a:solidFill>
              </a:rPr>
              <a:t>activity at vertex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5369" name="Rectangle 36"/>
          <p:cNvSpPr>
            <a:spLocks noChangeArrowheads="1"/>
          </p:cNvSpPr>
          <p:nvPr/>
        </p:nvSpPr>
        <p:spPr bwMode="auto">
          <a:xfrm>
            <a:off x="5715000" y="57912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7030A0"/>
                </a:solidFill>
              </a:rPr>
              <a:t>short with compact EM shower profile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5370" name="Rectangle 37"/>
          <p:cNvSpPr>
            <a:spLocks noChangeArrowheads="1"/>
          </p:cNvSpPr>
          <p:nvPr/>
        </p:nvSpPr>
        <p:spPr bwMode="auto">
          <a:xfrm>
            <a:off x="3048000" y="5791200"/>
            <a:ext cx="2590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7030A0"/>
                </a:solidFill>
              </a:rPr>
              <a:t>short with diffuse shower</a:t>
            </a:r>
          </a:p>
        </p:txBody>
      </p:sp>
      <p:pic>
        <p:nvPicPr>
          <p:cNvPr id="15371" name="Picture 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114800"/>
            <a:ext cx="2163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3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4114800"/>
            <a:ext cx="21256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3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4114800"/>
            <a:ext cx="22018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505200"/>
            <a:ext cx="3119438" cy="2992438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487362"/>
          </a:xfrm>
          <a:blipFill dpi="0" rotWithShape="1">
            <a:blip r:embed="rId4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4000" dirty="0" err="1" smtClean="0"/>
              <a:t>NuMI</a:t>
            </a:r>
            <a:r>
              <a:rPr lang="en-US" sz="4000" dirty="0" smtClean="0"/>
              <a:t> Beam</a:t>
            </a:r>
            <a:endParaRPr lang="en-US" sz="3600" b="1" dirty="0" smtClean="0">
              <a:solidFill>
                <a:srgbClr val="280099"/>
              </a:solidFill>
              <a:latin typeface="Suse Sans"/>
            </a:endParaRPr>
          </a:p>
        </p:txBody>
      </p:sp>
      <p:sp>
        <p:nvSpPr>
          <p:cNvPr id="13316" name="Rectangle 24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C0FF2-3F5E-44B0-98B1-91ED6C1FBEE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5" cstate="print"/>
          <a:srcRect t="1326" r="368" b="1938"/>
          <a:stretch>
            <a:fillRect/>
          </a:stretch>
        </p:blipFill>
        <p:spPr bwMode="auto">
          <a:xfrm>
            <a:off x="349250" y="914400"/>
            <a:ext cx="84137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Content Placeholder 2"/>
          <p:cNvSpPr>
            <a:spLocks noGrp="1"/>
          </p:cNvSpPr>
          <p:nvPr>
            <p:ph idx="1"/>
          </p:nvPr>
        </p:nvSpPr>
        <p:spPr>
          <a:xfrm>
            <a:off x="0" y="3657600"/>
            <a:ext cx="6096000" cy="25908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Accelerate protons in the Main Injector</a:t>
            </a:r>
          </a:p>
          <a:p>
            <a:pPr eaLnBrk="1" hangingPunct="1"/>
            <a:r>
              <a:rPr lang="en-GB" sz="2200" dirty="0" smtClean="0"/>
              <a:t>10 </a:t>
            </a:r>
            <a:r>
              <a:rPr lang="el-GR" sz="2200" dirty="0" smtClean="0">
                <a:latin typeface="Bookman Old Style" pitchFamily="18" charset="0"/>
              </a:rPr>
              <a:t>μ</a:t>
            </a:r>
            <a:r>
              <a:rPr lang="en-GB" sz="2200" dirty="0" smtClean="0"/>
              <a:t>s spill of 120 </a:t>
            </a:r>
            <a:r>
              <a:rPr lang="en-GB" sz="2200" dirty="0" err="1" smtClean="0"/>
              <a:t>GeV</a:t>
            </a:r>
            <a:r>
              <a:rPr lang="en-GB" sz="2200" dirty="0" smtClean="0"/>
              <a:t> protons every 2.2 s</a:t>
            </a:r>
            <a:endParaRPr lang="en-US" sz="2200" dirty="0" smtClean="0"/>
          </a:p>
          <a:p>
            <a:pPr eaLnBrk="1" hangingPunct="1"/>
            <a:r>
              <a:rPr lang="en-US" sz="2200" dirty="0" smtClean="0"/>
              <a:t>Strike </a:t>
            </a:r>
            <a:r>
              <a:rPr lang="en-US" sz="2200" dirty="0" smtClean="0"/>
              <a:t>with a graphite target to produce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200" dirty="0" smtClean="0"/>
              <a:t>	mesons (</a:t>
            </a:r>
            <a:r>
              <a:rPr lang="el-GR" sz="2200" dirty="0" smtClean="0"/>
              <a:t>π</a:t>
            </a:r>
            <a:r>
              <a:rPr lang="en-US" sz="2200" dirty="0" smtClean="0"/>
              <a:t>’s and K’s)</a:t>
            </a:r>
          </a:p>
          <a:p>
            <a:pPr eaLnBrk="1" hangingPunct="1"/>
            <a:r>
              <a:rPr lang="en-US" sz="2200" dirty="0" smtClean="0"/>
              <a:t>Decay into neutrinos in the 675 m decay pipe </a:t>
            </a:r>
          </a:p>
          <a:p>
            <a:pPr eaLnBrk="1" hangingPunct="1"/>
            <a:r>
              <a:rPr lang="en-GB" sz="2200" dirty="0" smtClean="0"/>
              <a:t>Neutrino spectrum changes with target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4D232CA-940B-4218-A538-C65A8A661E3C}" type="slidenum">
              <a:rPr lang="en-US"/>
              <a:pPr>
                <a:defRPr/>
              </a:pPr>
              <a:t>8</a:t>
            </a:fld>
            <a:endParaRPr lang="en-US"/>
          </a:p>
        </p:txBody>
      </p:sp>
      <p:grpSp>
        <p:nvGrpSpPr>
          <p:cNvPr id="3076" name="Group 44"/>
          <p:cNvGrpSpPr>
            <a:grpSpLocks/>
          </p:cNvGrpSpPr>
          <p:nvPr/>
        </p:nvGrpSpPr>
        <p:grpSpPr bwMode="auto">
          <a:xfrm>
            <a:off x="6538913" y="4495800"/>
            <a:ext cx="2605087" cy="1577975"/>
            <a:chOff x="6538625" y="4487631"/>
            <a:chExt cx="2605376" cy="1578820"/>
          </a:xfrm>
        </p:grpSpPr>
        <p:sp>
          <p:nvSpPr>
            <p:cNvPr id="3110" name="Rectangle 4"/>
            <p:cNvSpPr>
              <a:spLocks noChangeArrowheads="1"/>
            </p:cNvSpPr>
            <p:nvPr/>
          </p:nvSpPr>
          <p:spPr bwMode="auto">
            <a:xfrm>
              <a:off x="6667226" y="4487631"/>
              <a:ext cx="2476775" cy="1578820"/>
            </a:xfrm>
            <a:prstGeom prst="rect">
              <a:avLst/>
            </a:prstGeom>
            <a:gradFill rotWithShape="1">
              <a:gsLst>
                <a:gs pos="0">
                  <a:srgbClr val="606060"/>
                </a:gs>
                <a:gs pos="66000">
                  <a:srgbClr val="E6E6E6"/>
                </a:gs>
                <a:gs pos="100000">
                  <a:srgbClr val="606060"/>
                </a:gs>
              </a:gsLst>
              <a:lin ang="16200000"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11" name="Oval 5"/>
            <p:cNvSpPr>
              <a:spLocks noChangeArrowheads="1"/>
            </p:cNvSpPr>
            <p:nvPr/>
          </p:nvSpPr>
          <p:spPr bwMode="auto">
            <a:xfrm>
              <a:off x="6538625" y="4513045"/>
              <a:ext cx="300070" cy="1527993"/>
            </a:xfrm>
            <a:prstGeom prst="ellipse">
              <a:avLst/>
            </a:prstGeom>
            <a:gradFill rotWithShape="1">
              <a:gsLst>
                <a:gs pos="0">
                  <a:srgbClr val="606060"/>
                </a:gs>
                <a:gs pos="42000">
                  <a:srgbClr val="FFFFFF"/>
                </a:gs>
                <a:gs pos="100000">
                  <a:srgbClr val="606060"/>
                </a:gs>
              </a:gsLst>
              <a:lin ang="16200000"/>
            </a:gradFill>
            <a:ln w="50800" algn="ctr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077" name="Picture 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9788"/>
            <a:ext cx="4572000" cy="318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8" name="Picture 45"/>
          <p:cNvPicPr>
            <a:picLocks noChangeAspect="1" noChangeArrowheads="1"/>
          </p:cNvPicPr>
          <p:nvPr/>
        </p:nvPicPr>
        <p:blipFill>
          <a:blip r:embed="rId4" cstate="print"/>
          <a:srcRect t="38414" r="1350" b="40710"/>
          <a:stretch>
            <a:fillRect/>
          </a:stretch>
        </p:blipFill>
        <p:spPr bwMode="auto">
          <a:xfrm>
            <a:off x="1016000" y="4705350"/>
            <a:ext cx="1636713" cy="112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9" name="Picture 46"/>
          <p:cNvPicPr>
            <a:picLocks noChangeAspect="1" noChangeArrowheads="1"/>
          </p:cNvPicPr>
          <p:nvPr/>
        </p:nvPicPr>
        <p:blipFill>
          <a:blip r:embed="rId5" cstate="print"/>
          <a:srcRect l="813" t="33955" b="29608"/>
          <a:stretch>
            <a:fillRect/>
          </a:stretch>
        </p:blipFill>
        <p:spPr bwMode="auto">
          <a:xfrm>
            <a:off x="3578225" y="4706938"/>
            <a:ext cx="24701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80" name="Right Arrow 55"/>
          <p:cNvSpPr>
            <a:spLocks noChangeArrowheads="1"/>
          </p:cNvSpPr>
          <p:nvPr/>
        </p:nvSpPr>
        <p:spPr bwMode="auto">
          <a:xfrm>
            <a:off x="231775" y="5156200"/>
            <a:ext cx="771525" cy="173038"/>
          </a:xfrm>
          <a:prstGeom prst="rightArrow">
            <a:avLst>
              <a:gd name="adj1" fmla="val 50000"/>
              <a:gd name="adj2" fmla="val 49541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81" name="TextBox 56"/>
          <p:cNvSpPr txBox="1">
            <a:spLocks noChangeArrowheads="1"/>
          </p:cNvSpPr>
          <p:nvPr/>
        </p:nvSpPr>
        <p:spPr bwMode="auto">
          <a:xfrm>
            <a:off x="0" y="5354638"/>
            <a:ext cx="1450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</a:rPr>
              <a:t>120 GeV protons</a:t>
            </a:r>
          </a:p>
        </p:txBody>
      </p:sp>
      <p:sp>
        <p:nvSpPr>
          <p:cNvPr id="15" name="TextBox 63"/>
          <p:cNvSpPr txBox="1">
            <a:spLocks noChangeArrowheads="1"/>
          </p:cNvSpPr>
          <p:nvPr/>
        </p:nvSpPr>
        <p:spPr bwMode="auto">
          <a:xfrm>
            <a:off x="2282825" y="4260850"/>
            <a:ext cx="1870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n-lt"/>
                <a:ea typeface="Euphemia UCAS" charset="0"/>
                <a:cs typeface="Euphemia UCAS" charset="0"/>
              </a:rPr>
              <a:t>Focusing Horns</a:t>
            </a:r>
          </a:p>
        </p:txBody>
      </p:sp>
      <p:cxnSp>
        <p:nvCxnSpPr>
          <p:cNvPr id="3083" name="Straight Arrow Connector 68"/>
          <p:cNvCxnSpPr>
            <a:cxnSpLocks noChangeShapeType="1"/>
            <a:stCxn id="15" idx="2"/>
          </p:cNvCxnSpPr>
          <p:nvPr/>
        </p:nvCxnSpPr>
        <p:spPr bwMode="auto">
          <a:xfrm rot="16200000" flipH="1">
            <a:off x="3703638" y="4175125"/>
            <a:ext cx="187325" cy="115887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84" name="Straight Arrow Connector 71"/>
          <p:cNvCxnSpPr>
            <a:cxnSpLocks noChangeShapeType="1"/>
            <a:stCxn id="15" idx="2"/>
          </p:cNvCxnSpPr>
          <p:nvPr/>
        </p:nvCxnSpPr>
        <p:spPr bwMode="auto">
          <a:xfrm rot="5400000">
            <a:off x="2532062" y="4291013"/>
            <a:ext cx="315913" cy="1055688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85" name="Line 65"/>
          <p:cNvSpPr>
            <a:spLocks noChangeShapeType="1"/>
          </p:cNvSpPr>
          <p:nvPr/>
        </p:nvSpPr>
        <p:spPr bwMode="auto">
          <a:xfrm>
            <a:off x="7232650" y="4484688"/>
            <a:ext cx="0" cy="1573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65"/>
          <p:cNvSpPr>
            <a:spLocks noChangeShapeType="1"/>
          </p:cNvSpPr>
          <p:nvPr/>
        </p:nvSpPr>
        <p:spPr bwMode="auto">
          <a:xfrm flipV="1">
            <a:off x="6657975" y="6211888"/>
            <a:ext cx="2486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79"/>
          <p:cNvSpPr txBox="1">
            <a:spLocks noChangeArrowheads="1"/>
          </p:cNvSpPr>
          <p:nvPr/>
        </p:nvSpPr>
        <p:spPr bwMode="auto">
          <a:xfrm>
            <a:off x="7254875" y="4689475"/>
            <a:ext cx="871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  <a:ea typeface="Arial" charset="0"/>
                <a:cs typeface="Arial" charset="0"/>
              </a:rPr>
              <a:t>2 </a:t>
            </a:r>
            <a:r>
              <a:rPr lang="en-US" sz="2000" dirty="0" err="1">
                <a:latin typeface="+mn-lt"/>
                <a:ea typeface="Arial" charset="0"/>
                <a:cs typeface="Arial" charset="0"/>
              </a:rPr>
              <a:t>m</a:t>
            </a:r>
            <a:endParaRPr lang="en-US" sz="200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1" name="TextBox 80"/>
          <p:cNvSpPr txBox="1">
            <a:spLocks noChangeArrowheads="1"/>
          </p:cNvSpPr>
          <p:nvPr/>
        </p:nvSpPr>
        <p:spPr bwMode="auto">
          <a:xfrm>
            <a:off x="6904038" y="6257925"/>
            <a:ext cx="1039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n-lt"/>
                <a:ea typeface="Euphemia UCAS" charset="0"/>
                <a:cs typeface="Euphemia UCAS" charset="0"/>
              </a:rPr>
              <a:t>675 </a:t>
            </a:r>
            <a:r>
              <a:rPr lang="en-US" sz="2000" dirty="0" err="1">
                <a:latin typeface="+mn-lt"/>
                <a:ea typeface="Euphemia UCAS" charset="0"/>
                <a:cs typeface="Euphemia UCAS" charset="0"/>
              </a:rPr>
              <a:t>m</a:t>
            </a:r>
            <a:endParaRPr lang="en-US" sz="2000" dirty="0">
              <a:latin typeface="+mn-lt"/>
              <a:ea typeface="Euphemia UCAS" charset="0"/>
              <a:cs typeface="Euphemia UCAS" charset="0"/>
            </a:endParaRPr>
          </a:p>
        </p:txBody>
      </p:sp>
      <p:sp>
        <p:nvSpPr>
          <p:cNvPr id="3089" name="Line 65"/>
          <p:cNvSpPr>
            <a:spLocks noChangeShapeType="1"/>
          </p:cNvSpPr>
          <p:nvPr/>
        </p:nvSpPr>
        <p:spPr bwMode="auto">
          <a:xfrm flipV="1">
            <a:off x="1219200" y="6211888"/>
            <a:ext cx="4794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86"/>
          <p:cNvSpPr txBox="1">
            <a:spLocks noChangeArrowheads="1"/>
          </p:cNvSpPr>
          <p:nvPr/>
        </p:nvSpPr>
        <p:spPr bwMode="auto">
          <a:xfrm>
            <a:off x="3203575" y="6257925"/>
            <a:ext cx="103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n-lt"/>
                <a:ea typeface="Euphemia UCAS" charset="0"/>
                <a:cs typeface="Euphemia UCAS" charset="0"/>
              </a:rPr>
              <a:t>15 </a:t>
            </a:r>
            <a:r>
              <a:rPr lang="en-US" sz="2000" dirty="0" err="1">
                <a:latin typeface="+mn-lt"/>
                <a:ea typeface="Euphemia UCAS" charset="0"/>
                <a:cs typeface="Euphemia UCAS" charset="0"/>
              </a:rPr>
              <a:t>m</a:t>
            </a:r>
            <a:endParaRPr lang="en-US" sz="2000" dirty="0">
              <a:latin typeface="+mn-lt"/>
              <a:ea typeface="Euphemia UCAS" charset="0"/>
              <a:cs typeface="Euphemia UCAS" charset="0"/>
            </a:endParaRPr>
          </a:p>
        </p:txBody>
      </p:sp>
      <p:sp>
        <p:nvSpPr>
          <p:cNvPr id="3091" name="Line 65"/>
          <p:cNvSpPr>
            <a:spLocks noChangeShapeType="1"/>
          </p:cNvSpPr>
          <p:nvPr/>
        </p:nvSpPr>
        <p:spPr bwMode="auto">
          <a:xfrm flipV="1">
            <a:off x="6013450" y="6218238"/>
            <a:ext cx="636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Box 88"/>
          <p:cNvSpPr txBox="1">
            <a:spLocks noChangeArrowheads="1"/>
          </p:cNvSpPr>
          <p:nvPr/>
        </p:nvSpPr>
        <p:spPr bwMode="auto">
          <a:xfrm>
            <a:off x="5843588" y="6256338"/>
            <a:ext cx="104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n-lt"/>
                <a:ea typeface="Euphemia UCAS" charset="0"/>
                <a:cs typeface="Euphemia UCAS" charset="0"/>
              </a:rPr>
              <a:t>30 </a:t>
            </a:r>
            <a:r>
              <a:rPr lang="en-US" sz="2000" dirty="0" err="1">
                <a:latin typeface="+mn-lt"/>
                <a:ea typeface="Euphemia UCAS" charset="0"/>
                <a:cs typeface="Euphemia UCAS" charset="0"/>
              </a:rPr>
              <a:t>m</a:t>
            </a:r>
            <a:endParaRPr lang="en-US" sz="2000" dirty="0">
              <a:latin typeface="+mn-lt"/>
              <a:ea typeface="Euphemia UCAS" charset="0"/>
              <a:cs typeface="Euphemia UCAS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520950" y="2276475"/>
          <a:ext cx="1525588" cy="1030288"/>
        </p:xfrm>
        <a:graphic>
          <a:graphicData uri="http://schemas.openxmlformats.org/presentationml/2006/ole">
            <p:oleObj spid="_x0000_s3074" name="Equation" r:id="rId6" imgW="977900" imgH="660400" progId="Equation.3">
              <p:embed/>
            </p:oleObj>
          </a:graphicData>
        </a:graphic>
      </p:graphicFrame>
      <p:cxnSp>
        <p:nvCxnSpPr>
          <p:cNvPr id="3093" name="Straight Arrow Connector 67"/>
          <p:cNvCxnSpPr>
            <a:cxnSpLocks noChangeShapeType="1"/>
          </p:cNvCxnSpPr>
          <p:nvPr/>
        </p:nvCxnSpPr>
        <p:spPr bwMode="auto">
          <a:xfrm rot="16200000" flipH="1">
            <a:off x="750888" y="4664075"/>
            <a:ext cx="534988" cy="5032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" name="TextBox 62"/>
          <p:cNvSpPr txBox="1">
            <a:spLocks noChangeArrowheads="1"/>
          </p:cNvSpPr>
          <p:nvPr/>
        </p:nvSpPr>
        <p:spPr bwMode="auto">
          <a:xfrm>
            <a:off x="246063" y="4279900"/>
            <a:ext cx="104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n-lt"/>
                <a:ea typeface="Euphemia UCAS" charset="0"/>
                <a:cs typeface="Euphemia UCAS" charset="0"/>
              </a:rPr>
              <a:t>Target</a:t>
            </a:r>
          </a:p>
        </p:txBody>
      </p:sp>
      <p:sp>
        <p:nvSpPr>
          <p:cNvPr id="3095" name="AutoShape 66"/>
          <p:cNvSpPr>
            <a:spLocks noChangeArrowheads="1"/>
          </p:cNvSpPr>
          <p:nvPr/>
        </p:nvSpPr>
        <p:spPr bwMode="auto">
          <a:xfrm>
            <a:off x="1235075" y="1536700"/>
            <a:ext cx="2719388" cy="731838"/>
          </a:xfrm>
          <a:prstGeom prst="roundRect">
            <a:avLst>
              <a:gd name="adj" fmla="val 282"/>
            </a:avLst>
          </a:prstGeom>
          <a:noFill/>
          <a:ln w="18360">
            <a:noFill/>
            <a:round/>
            <a:headEnd/>
            <a:tailEnd/>
          </a:ln>
        </p:spPr>
        <p:txBody>
          <a:bodyPr/>
          <a:lstStyle/>
          <a:p>
            <a:r>
              <a:rPr lang="en-GB" b="1">
                <a:solidFill>
                  <a:srgbClr val="000000"/>
                </a:solidFill>
                <a:latin typeface="Euphemia UCAS" pitchFamily="31" charset="0"/>
              </a:rPr>
              <a:t>Neutrino mode</a:t>
            </a:r>
          </a:p>
          <a:p>
            <a:r>
              <a:rPr lang="en-US">
                <a:latin typeface="Euphemia UCAS" pitchFamily="31" charset="0"/>
                <a:cs typeface="Times New Roman" pitchFamily="18" charset="0"/>
              </a:rPr>
              <a:t>Horns focus </a:t>
            </a:r>
            <a:r>
              <a:rPr lang="en-US" sz="2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GB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096" name="Picture 38" descr="RFHC.pdf"/>
          <p:cNvPicPr>
            <a:picLocks noChangeAspect="1"/>
          </p:cNvPicPr>
          <p:nvPr/>
        </p:nvPicPr>
        <p:blipFill>
          <a:blip r:embed="rId7" cstate="print"/>
          <a:srcRect r="92253" b="14705"/>
          <a:stretch>
            <a:fillRect/>
          </a:stretch>
        </p:blipFill>
        <p:spPr bwMode="auto">
          <a:xfrm>
            <a:off x="0" y="893763"/>
            <a:ext cx="37147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65"/>
          <p:cNvSpPr txBox="1">
            <a:spLocks noChangeArrowheads="1"/>
          </p:cNvSpPr>
          <p:nvPr/>
        </p:nvSpPr>
        <p:spPr bwMode="auto">
          <a:xfrm>
            <a:off x="7500938" y="4152900"/>
            <a:ext cx="164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n-lt"/>
                <a:ea typeface="Euphemia UCAS" charset="0"/>
                <a:cs typeface="Euphemia UCAS" charset="0"/>
              </a:rPr>
              <a:t>Decay Pipe</a:t>
            </a:r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 flipV="1">
            <a:off x="1293813" y="5249863"/>
            <a:ext cx="6334125" cy="0"/>
          </a:xfrm>
          <a:prstGeom prst="line">
            <a:avLst/>
          </a:prstGeom>
          <a:noFill/>
          <a:ln w="1908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3099" name="Text Box 53"/>
          <p:cNvSpPr txBox="1">
            <a:spLocks noChangeArrowheads="1"/>
          </p:cNvSpPr>
          <p:nvPr/>
        </p:nvSpPr>
        <p:spPr bwMode="auto">
          <a:xfrm>
            <a:off x="2960688" y="4730750"/>
            <a:ext cx="317500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FF0000"/>
                </a:solidFill>
                <a:latin typeface="Calibri" pitchFamily="34" charset="0"/>
              </a:rPr>
              <a:t>π</a:t>
            </a:r>
            <a:r>
              <a:rPr lang="en-GB" sz="2400" i="1" baseline="330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100" name="Text Box 54"/>
          <p:cNvSpPr txBox="1">
            <a:spLocks noChangeArrowheads="1"/>
          </p:cNvSpPr>
          <p:nvPr/>
        </p:nvSpPr>
        <p:spPr bwMode="auto">
          <a:xfrm>
            <a:off x="2908300" y="5565775"/>
            <a:ext cx="342900" cy="25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0000FF"/>
                </a:solidFill>
                <a:latin typeface="Calibri" pitchFamily="34" charset="0"/>
              </a:rPr>
              <a:t>π</a:t>
            </a:r>
            <a:r>
              <a:rPr lang="en-GB" sz="2400" i="1" baseline="33000">
                <a:solidFill>
                  <a:srgbClr val="0000FF"/>
                </a:solidFill>
                <a:latin typeface="Calibri" pitchFamily="34" charset="0"/>
              </a:rPr>
              <a:t>+</a:t>
            </a:r>
          </a:p>
        </p:txBody>
      </p:sp>
      <p:cxnSp>
        <p:nvCxnSpPr>
          <p:cNvPr id="3101" name="Straight Arrow Connector 58"/>
          <p:cNvCxnSpPr>
            <a:cxnSpLocks noChangeShapeType="1"/>
            <a:stCxn id="32" idx="1"/>
          </p:cNvCxnSpPr>
          <p:nvPr/>
        </p:nvCxnSpPr>
        <p:spPr bwMode="auto">
          <a:xfrm rot="16200000" flipH="1">
            <a:off x="8108157" y="4769644"/>
            <a:ext cx="1587" cy="962025"/>
          </a:xfrm>
          <a:prstGeom prst="straightConnector1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102" name="Straight Arrow Connector 66"/>
          <p:cNvCxnSpPr>
            <a:cxnSpLocks noChangeShapeType="1"/>
          </p:cNvCxnSpPr>
          <p:nvPr/>
        </p:nvCxnSpPr>
        <p:spPr bwMode="auto">
          <a:xfrm rot="5400000" flipH="1" flipV="1">
            <a:off x="8117682" y="4934744"/>
            <a:ext cx="0" cy="960437"/>
          </a:xfrm>
          <a:prstGeom prst="straightConnector1">
            <a:avLst/>
          </a:prstGeom>
          <a:noFill/>
          <a:ln w="19050">
            <a:solidFill>
              <a:srgbClr val="0000FF"/>
            </a:solidFill>
            <a:prstDash val="sysDash"/>
            <a:round/>
            <a:headEnd/>
            <a:tailEnd type="triangle" w="med" len="med"/>
          </a:ln>
        </p:spPr>
      </p:cxnSp>
      <p:sp>
        <p:nvSpPr>
          <p:cNvPr id="3103" name="Text Box 53"/>
          <p:cNvSpPr txBox="1">
            <a:spLocks noChangeArrowheads="1"/>
          </p:cNvSpPr>
          <p:nvPr/>
        </p:nvSpPr>
        <p:spPr bwMode="auto">
          <a:xfrm>
            <a:off x="8472488" y="4849813"/>
            <a:ext cx="317500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FF0000"/>
                </a:solidFill>
                <a:latin typeface="Calibri" pitchFamily="34" charset="0"/>
              </a:rPr>
              <a:t>ν</a:t>
            </a:r>
            <a:r>
              <a:rPr lang="en-GB" sz="2400" i="1" baseline="-25000">
                <a:solidFill>
                  <a:srgbClr val="FF0000"/>
                </a:solidFill>
                <a:latin typeface="Calibri" pitchFamily="34" charset="0"/>
              </a:rPr>
              <a:t>μ</a:t>
            </a:r>
          </a:p>
        </p:txBody>
      </p:sp>
      <p:sp>
        <p:nvSpPr>
          <p:cNvPr id="3104" name="Text Box 54"/>
          <p:cNvSpPr txBox="1">
            <a:spLocks noChangeArrowheads="1"/>
          </p:cNvSpPr>
          <p:nvPr/>
        </p:nvSpPr>
        <p:spPr bwMode="auto">
          <a:xfrm>
            <a:off x="8399463" y="5414963"/>
            <a:ext cx="342900" cy="25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i="1">
                <a:solidFill>
                  <a:srgbClr val="0000FF"/>
                </a:solidFill>
                <a:latin typeface="Calibri" pitchFamily="34" charset="0"/>
              </a:rPr>
              <a:t>ν</a:t>
            </a:r>
            <a:r>
              <a:rPr lang="en-US" sz="2400" i="1" baseline="-25000">
                <a:solidFill>
                  <a:srgbClr val="0000FF"/>
                </a:solidFill>
                <a:latin typeface="Calibri" pitchFamily="34" charset="0"/>
              </a:rPr>
              <a:t>μ</a:t>
            </a:r>
          </a:p>
        </p:txBody>
      </p:sp>
      <p:cxnSp>
        <p:nvCxnSpPr>
          <p:cNvPr id="3105" name="Straight Connector 77"/>
          <p:cNvCxnSpPr>
            <a:cxnSpLocks noChangeShapeType="1"/>
          </p:cNvCxnSpPr>
          <p:nvPr/>
        </p:nvCxnSpPr>
        <p:spPr bwMode="auto">
          <a:xfrm rot="10800000">
            <a:off x="8475663" y="4876800"/>
            <a:ext cx="136525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3106" name="Freeform 43"/>
          <p:cNvSpPr>
            <a:spLocks noChangeArrowheads="1"/>
          </p:cNvSpPr>
          <p:nvPr/>
        </p:nvSpPr>
        <p:spPr bwMode="auto">
          <a:xfrm>
            <a:off x="1306513" y="5233988"/>
            <a:ext cx="6323012" cy="317500"/>
          </a:xfrm>
          <a:custGeom>
            <a:avLst/>
            <a:gdLst>
              <a:gd name="T0" fmla="*/ 0 w 6322785"/>
              <a:gd name="T1" fmla="*/ 0 h 317501"/>
              <a:gd name="T2" fmla="*/ 1481293 w 6322785"/>
              <a:gd name="T3" fmla="*/ 281165 h 317501"/>
              <a:gd name="T4" fmla="*/ 4970984 w 6322785"/>
              <a:gd name="T5" fmla="*/ 217665 h 317501"/>
              <a:gd name="T6" fmla="*/ 6334140 w 6322785"/>
              <a:gd name="T7" fmla="*/ 181379 h 317501"/>
              <a:gd name="T8" fmla="*/ 0 60000 65536"/>
              <a:gd name="T9" fmla="*/ 0 60000 65536"/>
              <a:gd name="T10" fmla="*/ 0 60000 65536"/>
              <a:gd name="T11" fmla="*/ 0 60000 65536"/>
              <a:gd name="T12" fmla="*/ 0 w 6322785"/>
              <a:gd name="T13" fmla="*/ 0 h 317501"/>
              <a:gd name="T14" fmla="*/ 6322785 w 6322785"/>
              <a:gd name="T15" fmla="*/ 317501 h 3175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22785" h="317501">
                <a:moveTo>
                  <a:pt x="0" y="0"/>
                </a:moveTo>
                <a:cubicBezTo>
                  <a:pt x="325815" y="122464"/>
                  <a:pt x="651631" y="244929"/>
                  <a:pt x="1478643" y="281215"/>
                </a:cubicBezTo>
                <a:cubicBezTo>
                  <a:pt x="2305655" y="317501"/>
                  <a:pt x="4962071" y="217715"/>
                  <a:pt x="4962071" y="217715"/>
                </a:cubicBezTo>
                <a:lnTo>
                  <a:pt x="6322785" y="181429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55"/>
          <p:cNvSpPr>
            <a:spLocks noChangeArrowheads="1"/>
          </p:cNvSpPr>
          <p:nvPr/>
        </p:nvSpPr>
        <p:spPr bwMode="auto">
          <a:xfrm>
            <a:off x="1316038" y="4154488"/>
            <a:ext cx="4598987" cy="1079500"/>
          </a:xfrm>
          <a:custGeom>
            <a:avLst/>
            <a:gdLst>
              <a:gd name="T0" fmla="*/ 0 w 4599214"/>
              <a:gd name="T1" fmla="*/ 1079500 h 1079500"/>
              <a:gd name="T2" fmla="*/ 3067634 w 4599214"/>
              <a:gd name="T3" fmla="*/ 752929 h 1079500"/>
              <a:gd name="T4" fmla="*/ 4587876 w 4599214"/>
              <a:gd name="T5" fmla="*/ 0 h 1079500"/>
              <a:gd name="T6" fmla="*/ 0 60000 65536"/>
              <a:gd name="T7" fmla="*/ 0 60000 65536"/>
              <a:gd name="T8" fmla="*/ 0 60000 65536"/>
              <a:gd name="T9" fmla="*/ 0 w 4599214"/>
              <a:gd name="T10" fmla="*/ 0 h 1079500"/>
              <a:gd name="T11" fmla="*/ 4599214 w 4599214"/>
              <a:gd name="T12" fmla="*/ 1079500 h 1079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99214" h="1079500">
                <a:moveTo>
                  <a:pt x="0" y="1079500"/>
                </a:moveTo>
                <a:cubicBezTo>
                  <a:pt x="1154339" y="1006173"/>
                  <a:pt x="2308678" y="932846"/>
                  <a:pt x="3075214" y="752929"/>
                </a:cubicBezTo>
                <a:cubicBezTo>
                  <a:pt x="3841750" y="573012"/>
                  <a:pt x="4345214" y="122464"/>
                  <a:pt x="4599214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8" name="Text Box 19"/>
          <p:cNvSpPr txBox="1">
            <a:spLocks noChangeAspect="1" noChangeArrowheads="1"/>
          </p:cNvSpPr>
          <p:nvPr/>
        </p:nvSpPr>
        <p:spPr bwMode="auto">
          <a:xfrm>
            <a:off x="1230313" y="1219200"/>
            <a:ext cx="189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Helvetica" pitchFamily="34" charset="0"/>
              </a:rPr>
              <a:t>Monte Carlo</a:t>
            </a: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304800" y="228600"/>
            <a:ext cx="8382000" cy="639763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</p:spPr>
        <p:txBody>
          <a:bodyPr/>
          <a:lstStyle/>
          <a:p>
            <a:pPr algn="ctr" eaLnBrk="0" hangingPunct="0">
              <a:defRPr/>
            </a:pPr>
            <a:r>
              <a:rPr lang="en-US" sz="4000" kern="0" dirty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Neutrino Mode</a:t>
            </a:r>
            <a:endParaRPr lang="en-US" sz="4000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304800" y="228600"/>
            <a:ext cx="8382000" cy="63976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algn="ctr" eaLnBrk="0" hangingPunct="0">
              <a:defRPr/>
            </a:pPr>
            <a:r>
              <a:rPr lang="en-US" sz="4000" kern="0" dirty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Antineutrino Mode</a:t>
            </a:r>
            <a:endParaRPr lang="en-US" sz="4000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9093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3CBA5EE-ABB3-4A60-AA21-F15937751CE3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4102" name="Picture 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9788"/>
            <a:ext cx="4572000" cy="318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103" name="Group 44"/>
          <p:cNvGrpSpPr>
            <a:grpSpLocks/>
          </p:cNvGrpSpPr>
          <p:nvPr/>
        </p:nvGrpSpPr>
        <p:grpSpPr bwMode="auto">
          <a:xfrm>
            <a:off x="6538913" y="4495800"/>
            <a:ext cx="2605087" cy="1577975"/>
            <a:chOff x="6538625" y="4487631"/>
            <a:chExt cx="2605376" cy="1578820"/>
          </a:xfrm>
        </p:grpSpPr>
        <p:sp>
          <p:nvSpPr>
            <p:cNvPr id="4138" name="Rectangle 5"/>
            <p:cNvSpPr>
              <a:spLocks noChangeArrowheads="1"/>
            </p:cNvSpPr>
            <p:nvPr/>
          </p:nvSpPr>
          <p:spPr bwMode="auto">
            <a:xfrm>
              <a:off x="6667226" y="4487631"/>
              <a:ext cx="2476775" cy="1578820"/>
            </a:xfrm>
            <a:prstGeom prst="rect">
              <a:avLst/>
            </a:prstGeom>
            <a:gradFill rotWithShape="1">
              <a:gsLst>
                <a:gs pos="0">
                  <a:srgbClr val="606060"/>
                </a:gs>
                <a:gs pos="66000">
                  <a:srgbClr val="E6E6E6"/>
                </a:gs>
                <a:gs pos="100000">
                  <a:srgbClr val="606060"/>
                </a:gs>
              </a:gsLst>
              <a:lin ang="16200000"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39" name="Oval 6"/>
            <p:cNvSpPr>
              <a:spLocks noChangeArrowheads="1"/>
            </p:cNvSpPr>
            <p:nvPr/>
          </p:nvSpPr>
          <p:spPr bwMode="auto">
            <a:xfrm>
              <a:off x="6538625" y="4513045"/>
              <a:ext cx="300070" cy="1527993"/>
            </a:xfrm>
            <a:prstGeom prst="ellipse">
              <a:avLst/>
            </a:prstGeom>
            <a:gradFill rotWithShape="1">
              <a:gsLst>
                <a:gs pos="0">
                  <a:srgbClr val="606060"/>
                </a:gs>
                <a:gs pos="42000">
                  <a:srgbClr val="FFFFFF"/>
                </a:gs>
                <a:gs pos="100000">
                  <a:srgbClr val="606060"/>
                </a:gs>
              </a:gsLst>
              <a:lin ang="16200000"/>
            </a:gradFill>
            <a:ln w="50800" algn="ctr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4104" name="Picture 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9788"/>
            <a:ext cx="4572000" cy="318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5" name="Picture 45"/>
          <p:cNvPicPr>
            <a:picLocks noChangeAspect="1" noChangeArrowheads="1"/>
          </p:cNvPicPr>
          <p:nvPr/>
        </p:nvPicPr>
        <p:blipFill>
          <a:blip r:embed="rId6" cstate="print"/>
          <a:srcRect t="38414" r="1350" b="40710"/>
          <a:stretch>
            <a:fillRect/>
          </a:stretch>
        </p:blipFill>
        <p:spPr bwMode="auto">
          <a:xfrm>
            <a:off x="1016000" y="4705350"/>
            <a:ext cx="1636713" cy="112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6" name="Picture 46"/>
          <p:cNvPicPr>
            <a:picLocks noChangeAspect="1" noChangeArrowheads="1"/>
          </p:cNvPicPr>
          <p:nvPr/>
        </p:nvPicPr>
        <p:blipFill>
          <a:blip r:embed="rId7" cstate="print"/>
          <a:srcRect l="813" t="33955" b="29608"/>
          <a:stretch>
            <a:fillRect/>
          </a:stretch>
        </p:blipFill>
        <p:spPr bwMode="auto">
          <a:xfrm>
            <a:off x="3578225" y="4706938"/>
            <a:ext cx="24701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7" name="Right Arrow 55"/>
          <p:cNvSpPr>
            <a:spLocks noChangeArrowheads="1"/>
          </p:cNvSpPr>
          <p:nvPr/>
        </p:nvSpPr>
        <p:spPr bwMode="auto">
          <a:xfrm>
            <a:off x="231775" y="5156200"/>
            <a:ext cx="771525" cy="173038"/>
          </a:xfrm>
          <a:prstGeom prst="rightArrow">
            <a:avLst>
              <a:gd name="adj1" fmla="val 50000"/>
              <a:gd name="adj2" fmla="val 49541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108" name="TextBox 56"/>
          <p:cNvSpPr txBox="1">
            <a:spLocks noChangeArrowheads="1"/>
          </p:cNvSpPr>
          <p:nvPr/>
        </p:nvSpPr>
        <p:spPr bwMode="auto">
          <a:xfrm>
            <a:off x="0" y="5354638"/>
            <a:ext cx="1450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</a:rPr>
              <a:t>120 GeV protons</a:t>
            </a:r>
          </a:p>
        </p:txBody>
      </p:sp>
      <p:sp>
        <p:nvSpPr>
          <p:cNvPr id="16" name="TextBox 63"/>
          <p:cNvSpPr txBox="1">
            <a:spLocks noChangeArrowheads="1"/>
          </p:cNvSpPr>
          <p:nvPr/>
        </p:nvSpPr>
        <p:spPr bwMode="auto">
          <a:xfrm>
            <a:off x="2282825" y="4260850"/>
            <a:ext cx="1870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n-lt"/>
                <a:ea typeface="Euphemia UCAS" charset="0"/>
                <a:cs typeface="Euphemia UCAS" charset="0"/>
              </a:rPr>
              <a:t>Focusing Horns</a:t>
            </a:r>
          </a:p>
        </p:txBody>
      </p:sp>
      <p:cxnSp>
        <p:nvCxnSpPr>
          <p:cNvPr id="4110" name="Straight Arrow Connector 68"/>
          <p:cNvCxnSpPr>
            <a:cxnSpLocks noChangeShapeType="1"/>
            <a:stCxn id="16" idx="2"/>
          </p:cNvCxnSpPr>
          <p:nvPr/>
        </p:nvCxnSpPr>
        <p:spPr bwMode="auto">
          <a:xfrm rot="16200000" flipH="1">
            <a:off x="3703638" y="4175125"/>
            <a:ext cx="187325" cy="115887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11" name="Straight Arrow Connector 71"/>
          <p:cNvCxnSpPr>
            <a:cxnSpLocks noChangeShapeType="1"/>
            <a:stCxn id="16" idx="2"/>
          </p:cNvCxnSpPr>
          <p:nvPr/>
        </p:nvCxnSpPr>
        <p:spPr bwMode="auto">
          <a:xfrm rot="5400000">
            <a:off x="2532062" y="4291013"/>
            <a:ext cx="315913" cy="1055688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112" name="Line 65"/>
          <p:cNvSpPr>
            <a:spLocks noChangeShapeType="1"/>
          </p:cNvSpPr>
          <p:nvPr/>
        </p:nvSpPr>
        <p:spPr bwMode="auto">
          <a:xfrm>
            <a:off x="7232650" y="4484688"/>
            <a:ext cx="0" cy="1573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13" name="Line 65"/>
          <p:cNvSpPr>
            <a:spLocks noChangeShapeType="1"/>
          </p:cNvSpPr>
          <p:nvPr/>
        </p:nvSpPr>
        <p:spPr bwMode="auto">
          <a:xfrm flipV="1">
            <a:off x="6657975" y="6211888"/>
            <a:ext cx="2486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79"/>
          <p:cNvSpPr txBox="1">
            <a:spLocks noChangeArrowheads="1"/>
          </p:cNvSpPr>
          <p:nvPr/>
        </p:nvSpPr>
        <p:spPr bwMode="auto">
          <a:xfrm>
            <a:off x="7254875" y="4689475"/>
            <a:ext cx="871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  <a:ea typeface="Arial" charset="0"/>
                <a:cs typeface="Arial" charset="0"/>
              </a:rPr>
              <a:t>2 </a:t>
            </a:r>
            <a:r>
              <a:rPr lang="en-US" sz="2000" dirty="0" err="1">
                <a:latin typeface="+mn-lt"/>
                <a:ea typeface="Arial" charset="0"/>
                <a:cs typeface="Arial" charset="0"/>
              </a:rPr>
              <a:t>m</a:t>
            </a:r>
            <a:endParaRPr lang="en-US" sz="200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2" name="TextBox 80"/>
          <p:cNvSpPr txBox="1">
            <a:spLocks noChangeArrowheads="1"/>
          </p:cNvSpPr>
          <p:nvPr/>
        </p:nvSpPr>
        <p:spPr bwMode="auto">
          <a:xfrm>
            <a:off x="6904038" y="6257925"/>
            <a:ext cx="1039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n-lt"/>
                <a:ea typeface="Euphemia UCAS" charset="0"/>
                <a:cs typeface="Euphemia UCAS" charset="0"/>
              </a:rPr>
              <a:t>675 </a:t>
            </a:r>
            <a:r>
              <a:rPr lang="en-US" sz="2000" dirty="0" err="1">
                <a:latin typeface="+mn-lt"/>
                <a:ea typeface="Euphemia UCAS" charset="0"/>
                <a:cs typeface="Euphemia UCAS" charset="0"/>
              </a:rPr>
              <a:t>m</a:t>
            </a:r>
            <a:endParaRPr lang="en-US" sz="2000" dirty="0">
              <a:latin typeface="+mn-lt"/>
              <a:ea typeface="Euphemia UCAS" charset="0"/>
              <a:cs typeface="Euphemia UCAS" charset="0"/>
            </a:endParaRPr>
          </a:p>
        </p:txBody>
      </p:sp>
      <p:sp>
        <p:nvSpPr>
          <p:cNvPr id="4116" name="Line 65"/>
          <p:cNvSpPr>
            <a:spLocks noChangeShapeType="1"/>
          </p:cNvSpPr>
          <p:nvPr/>
        </p:nvSpPr>
        <p:spPr bwMode="auto">
          <a:xfrm flipV="1">
            <a:off x="1219200" y="6211888"/>
            <a:ext cx="4794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86"/>
          <p:cNvSpPr txBox="1">
            <a:spLocks noChangeArrowheads="1"/>
          </p:cNvSpPr>
          <p:nvPr/>
        </p:nvSpPr>
        <p:spPr bwMode="auto">
          <a:xfrm>
            <a:off x="3203575" y="6257925"/>
            <a:ext cx="103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n-lt"/>
                <a:ea typeface="Euphemia UCAS" charset="0"/>
                <a:cs typeface="Euphemia UCAS" charset="0"/>
              </a:rPr>
              <a:t>15 </a:t>
            </a:r>
            <a:r>
              <a:rPr lang="en-US" sz="2000" dirty="0" err="1">
                <a:latin typeface="+mn-lt"/>
                <a:ea typeface="Euphemia UCAS" charset="0"/>
                <a:cs typeface="Euphemia UCAS" charset="0"/>
              </a:rPr>
              <a:t>m</a:t>
            </a:r>
            <a:endParaRPr lang="en-US" sz="2000" dirty="0">
              <a:latin typeface="+mn-lt"/>
              <a:ea typeface="Euphemia UCAS" charset="0"/>
              <a:cs typeface="Euphemia UCAS" charset="0"/>
            </a:endParaRPr>
          </a:p>
        </p:txBody>
      </p:sp>
      <p:sp>
        <p:nvSpPr>
          <p:cNvPr id="4118" name="Line 65"/>
          <p:cNvSpPr>
            <a:spLocks noChangeShapeType="1"/>
          </p:cNvSpPr>
          <p:nvPr/>
        </p:nvSpPr>
        <p:spPr bwMode="auto">
          <a:xfrm flipV="1">
            <a:off x="6013450" y="6218238"/>
            <a:ext cx="636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Box 88"/>
          <p:cNvSpPr txBox="1">
            <a:spLocks noChangeArrowheads="1"/>
          </p:cNvSpPr>
          <p:nvPr/>
        </p:nvSpPr>
        <p:spPr bwMode="auto">
          <a:xfrm>
            <a:off x="5843588" y="6256338"/>
            <a:ext cx="104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n-lt"/>
                <a:ea typeface="Euphemia UCAS" charset="0"/>
                <a:cs typeface="Euphemia UCAS" charset="0"/>
              </a:rPr>
              <a:t>30 </a:t>
            </a:r>
            <a:r>
              <a:rPr lang="en-US" sz="2000" dirty="0" err="1">
                <a:latin typeface="+mn-lt"/>
                <a:ea typeface="Euphemia UCAS" charset="0"/>
                <a:cs typeface="Euphemia UCAS" charset="0"/>
              </a:rPr>
              <a:t>m</a:t>
            </a:r>
            <a:endParaRPr lang="en-US" sz="2000" dirty="0">
              <a:latin typeface="+mn-lt"/>
              <a:ea typeface="Euphemia UCAS" charset="0"/>
              <a:cs typeface="Euphemia UCAS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520950" y="2276475"/>
          <a:ext cx="1525588" cy="1030288"/>
        </p:xfrm>
        <a:graphic>
          <a:graphicData uri="http://schemas.openxmlformats.org/presentationml/2006/ole">
            <p:oleObj spid="_x0000_s4098" name="Equation" r:id="rId8" imgW="977900" imgH="660400" progId="Equation.3">
              <p:embed/>
            </p:oleObj>
          </a:graphicData>
        </a:graphic>
      </p:graphicFrame>
      <p:cxnSp>
        <p:nvCxnSpPr>
          <p:cNvPr id="4120" name="Straight Arrow Connector 67"/>
          <p:cNvCxnSpPr>
            <a:cxnSpLocks noChangeShapeType="1"/>
          </p:cNvCxnSpPr>
          <p:nvPr/>
        </p:nvCxnSpPr>
        <p:spPr bwMode="auto">
          <a:xfrm rot="16200000" flipH="1">
            <a:off x="750888" y="4664075"/>
            <a:ext cx="534988" cy="5032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" name="TextBox 62"/>
          <p:cNvSpPr txBox="1">
            <a:spLocks noChangeArrowheads="1"/>
          </p:cNvSpPr>
          <p:nvPr/>
        </p:nvSpPr>
        <p:spPr bwMode="auto">
          <a:xfrm>
            <a:off x="246063" y="4279900"/>
            <a:ext cx="104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n-lt"/>
                <a:ea typeface="Euphemia UCAS" charset="0"/>
                <a:cs typeface="Euphemia UCAS" charset="0"/>
              </a:rPr>
              <a:t>Target</a:t>
            </a:r>
          </a:p>
        </p:txBody>
      </p:sp>
      <p:sp>
        <p:nvSpPr>
          <p:cNvPr id="4122" name="AutoShape 66"/>
          <p:cNvSpPr>
            <a:spLocks noChangeArrowheads="1"/>
          </p:cNvSpPr>
          <p:nvPr/>
        </p:nvSpPr>
        <p:spPr bwMode="auto">
          <a:xfrm>
            <a:off x="1235075" y="1536700"/>
            <a:ext cx="2719388" cy="731838"/>
          </a:xfrm>
          <a:prstGeom prst="roundRect">
            <a:avLst>
              <a:gd name="adj" fmla="val 282"/>
            </a:avLst>
          </a:prstGeom>
          <a:noFill/>
          <a:ln w="18360">
            <a:noFill/>
            <a:round/>
            <a:headEnd/>
            <a:tailEnd/>
          </a:ln>
        </p:spPr>
        <p:txBody>
          <a:bodyPr/>
          <a:lstStyle/>
          <a:p>
            <a:r>
              <a:rPr lang="en-GB" b="1">
                <a:solidFill>
                  <a:srgbClr val="000000"/>
                </a:solidFill>
                <a:latin typeface="Euphemia UCAS" pitchFamily="31" charset="0"/>
              </a:rPr>
              <a:t>Neutrino mode</a:t>
            </a:r>
          </a:p>
          <a:p>
            <a:r>
              <a:rPr lang="en-US">
                <a:latin typeface="Euphemia UCAS" pitchFamily="31" charset="0"/>
                <a:cs typeface="Times New Roman" pitchFamily="18" charset="0"/>
              </a:rPr>
              <a:t>Horns focus </a:t>
            </a:r>
            <a:r>
              <a:rPr lang="en-US" sz="2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GB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123" name="Picture 38" descr="RFHC.pdf"/>
          <p:cNvPicPr>
            <a:picLocks noChangeAspect="1"/>
          </p:cNvPicPr>
          <p:nvPr/>
        </p:nvPicPr>
        <p:blipFill>
          <a:blip r:embed="rId9" cstate="print"/>
          <a:srcRect r="92253" b="14705"/>
          <a:stretch>
            <a:fillRect/>
          </a:stretch>
        </p:blipFill>
        <p:spPr bwMode="auto">
          <a:xfrm>
            <a:off x="0" y="893763"/>
            <a:ext cx="37147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65"/>
          <p:cNvSpPr txBox="1">
            <a:spLocks noChangeArrowheads="1"/>
          </p:cNvSpPr>
          <p:nvPr/>
        </p:nvSpPr>
        <p:spPr bwMode="auto">
          <a:xfrm>
            <a:off x="7500938" y="4152900"/>
            <a:ext cx="164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n-lt"/>
                <a:ea typeface="Euphemia UCAS" charset="0"/>
                <a:cs typeface="Euphemia UCAS" charset="0"/>
              </a:rPr>
              <a:t>Decay Pipe</a:t>
            </a:r>
          </a:p>
        </p:txBody>
      </p:sp>
      <p:sp>
        <p:nvSpPr>
          <p:cNvPr id="33" name="Line 50"/>
          <p:cNvSpPr>
            <a:spLocks noChangeShapeType="1"/>
          </p:cNvSpPr>
          <p:nvPr/>
        </p:nvSpPr>
        <p:spPr bwMode="auto">
          <a:xfrm flipV="1">
            <a:off x="1293813" y="5249863"/>
            <a:ext cx="6334125" cy="0"/>
          </a:xfrm>
          <a:prstGeom prst="line">
            <a:avLst/>
          </a:prstGeom>
          <a:noFill/>
          <a:ln w="1908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4126" name="Text Box 53"/>
          <p:cNvSpPr txBox="1">
            <a:spLocks noChangeArrowheads="1"/>
          </p:cNvSpPr>
          <p:nvPr/>
        </p:nvSpPr>
        <p:spPr bwMode="auto">
          <a:xfrm>
            <a:off x="2960688" y="4730750"/>
            <a:ext cx="317500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0000FF"/>
                </a:solidFill>
                <a:latin typeface="Calibri" pitchFamily="34" charset="0"/>
              </a:rPr>
              <a:t>π</a:t>
            </a:r>
            <a:r>
              <a:rPr lang="en-GB" sz="2400" i="1" baseline="33000">
                <a:solidFill>
                  <a:srgbClr val="0000FF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4127" name="Text Box 54"/>
          <p:cNvSpPr txBox="1">
            <a:spLocks noChangeArrowheads="1"/>
          </p:cNvSpPr>
          <p:nvPr/>
        </p:nvSpPr>
        <p:spPr bwMode="auto">
          <a:xfrm>
            <a:off x="2908300" y="5565775"/>
            <a:ext cx="342900" cy="25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FF0000"/>
                </a:solidFill>
                <a:latin typeface="Calibri" pitchFamily="34" charset="0"/>
              </a:rPr>
              <a:t>π</a:t>
            </a:r>
            <a:r>
              <a:rPr lang="en-GB" sz="2400" i="1" baseline="330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cxnSp>
        <p:nvCxnSpPr>
          <p:cNvPr id="4128" name="Straight Arrow Connector 58"/>
          <p:cNvCxnSpPr>
            <a:cxnSpLocks noChangeShapeType="1"/>
            <a:stCxn id="33" idx="1"/>
          </p:cNvCxnSpPr>
          <p:nvPr/>
        </p:nvCxnSpPr>
        <p:spPr bwMode="auto">
          <a:xfrm rot="16200000" flipH="1">
            <a:off x="8108157" y="4769644"/>
            <a:ext cx="1587" cy="962025"/>
          </a:xfrm>
          <a:prstGeom prst="straightConnector1">
            <a:avLst/>
          </a:prstGeom>
          <a:noFill/>
          <a:ln w="19050">
            <a:solidFill>
              <a:srgbClr val="0000FF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4129" name="Straight Arrow Connector 66"/>
          <p:cNvCxnSpPr>
            <a:cxnSpLocks noChangeShapeType="1"/>
          </p:cNvCxnSpPr>
          <p:nvPr/>
        </p:nvCxnSpPr>
        <p:spPr bwMode="auto">
          <a:xfrm rot="5400000" flipH="1" flipV="1">
            <a:off x="8117682" y="4934744"/>
            <a:ext cx="0" cy="960437"/>
          </a:xfrm>
          <a:prstGeom prst="straightConnector1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</p:cxnSp>
      <p:sp>
        <p:nvSpPr>
          <p:cNvPr id="4130" name="Text Box 53"/>
          <p:cNvSpPr txBox="1">
            <a:spLocks noChangeArrowheads="1"/>
          </p:cNvSpPr>
          <p:nvPr/>
        </p:nvSpPr>
        <p:spPr bwMode="auto">
          <a:xfrm>
            <a:off x="8472488" y="4849813"/>
            <a:ext cx="317500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0000FF"/>
                </a:solidFill>
                <a:latin typeface="Calibri" pitchFamily="34" charset="0"/>
              </a:rPr>
              <a:t>ν</a:t>
            </a:r>
            <a:r>
              <a:rPr lang="en-GB" sz="2400" i="1" baseline="-25000">
                <a:solidFill>
                  <a:srgbClr val="0000FF"/>
                </a:solidFill>
                <a:latin typeface="Calibri" pitchFamily="34" charset="0"/>
              </a:rPr>
              <a:t>μ</a:t>
            </a:r>
          </a:p>
        </p:txBody>
      </p:sp>
      <p:sp>
        <p:nvSpPr>
          <p:cNvPr id="4131" name="Text Box 54"/>
          <p:cNvSpPr txBox="1">
            <a:spLocks noChangeArrowheads="1"/>
          </p:cNvSpPr>
          <p:nvPr/>
        </p:nvSpPr>
        <p:spPr bwMode="auto">
          <a:xfrm>
            <a:off x="8474075" y="5486400"/>
            <a:ext cx="342900" cy="25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i="1">
                <a:solidFill>
                  <a:srgbClr val="FF0000"/>
                </a:solidFill>
                <a:latin typeface="Calibri" pitchFamily="34" charset="0"/>
              </a:rPr>
              <a:t>ν</a:t>
            </a:r>
            <a:r>
              <a:rPr lang="en-US" sz="2400" i="1" baseline="-25000">
                <a:solidFill>
                  <a:srgbClr val="FF0000"/>
                </a:solidFill>
                <a:latin typeface="Calibri" pitchFamily="34" charset="0"/>
              </a:rPr>
              <a:t>μ</a:t>
            </a:r>
          </a:p>
        </p:txBody>
      </p:sp>
      <p:cxnSp>
        <p:nvCxnSpPr>
          <p:cNvPr id="4132" name="Straight Connector 77"/>
          <p:cNvCxnSpPr>
            <a:cxnSpLocks noChangeShapeType="1"/>
          </p:cNvCxnSpPr>
          <p:nvPr/>
        </p:nvCxnSpPr>
        <p:spPr bwMode="auto">
          <a:xfrm rot="10800000">
            <a:off x="8474075" y="5561013"/>
            <a:ext cx="136525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</p:cxnSp>
      <p:sp>
        <p:nvSpPr>
          <p:cNvPr id="4133" name="Freeform 43"/>
          <p:cNvSpPr>
            <a:spLocks noChangeArrowheads="1"/>
          </p:cNvSpPr>
          <p:nvPr/>
        </p:nvSpPr>
        <p:spPr bwMode="auto">
          <a:xfrm>
            <a:off x="1306513" y="5233988"/>
            <a:ext cx="6323012" cy="317500"/>
          </a:xfrm>
          <a:custGeom>
            <a:avLst/>
            <a:gdLst>
              <a:gd name="T0" fmla="*/ 0 w 6322785"/>
              <a:gd name="T1" fmla="*/ 0 h 317501"/>
              <a:gd name="T2" fmla="*/ 1481293 w 6322785"/>
              <a:gd name="T3" fmla="*/ 281165 h 317501"/>
              <a:gd name="T4" fmla="*/ 4970984 w 6322785"/>
              <a:gd name="T5" fmla="*/ 217665 h 317501"/>
              <a:gd name="T6" fmla="*/ 6334140 w 6322785"/>
              <a:gd name="T7" fmla="*/ 181379 h 317501"/>
              <a:gd name="T8" fmla="*/ 0 60000 65536"/>
              <a:gd name="T9" fmla="*/ 0 60000 65536"/>
              <a:gd name="T10" fmla="*/ 0 60000 65536"/>
              <a:gd name="T11" fmla="*/ 0 60000 65536"/>
              <a:gd name="T12" fmla="*/ 0 w 6322785"/>
              <a:gd name="T13" fmla="*/ 0 h 317501"/>
              <a:gd name="T14" fmla="*/ 6322785 w 6322785"/>
              <a:gd name="T15" fmla="*/ 317501 h 3175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22785" h="317501">
                <a:moveTo>
                  <a:pt x="0" y="0"/>
                </a:moveTo>
                <a:cubicBezTo>
                  <a:pt x="325815" y="122464"/>
                  <a:pt x="651631" y="244929"/>
                  <a:pt x="1478643" y="281215"/>
                </a:cubicBezTo>
                <a:cubicBezTo>
                  <a:pt x="2305655" y="317501"/>
                  <a:pt x="4962071" y="217715"/>
                  <a:pt x="4962071" y="217715"/>
                </a:cubicBezTo>
                <a:lnTo>
                  <a:pt x="6322785" y="181429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4" name="Freeform 55"/>
          <p:cNvSpPr>
            <a:spLocks noChangeArrowheads="1"/>
          </p:cNvSpPr>
          <p:nvPr/>
        </p:nvSpPr>
        <p:spPr bwMode="auto">
          <a:xfrm>
            <a:off x="1316038" y="4154488"/>
            <a:ext cx="4598987" cy="1079500"/>
          </a:xfrm>
          <a:custGeom>
            <a:avLst/>
            <a:gdLst>
              <a:gd name="T0" fmla="*/ 0 w 4599214"/>
              <a:gd name="T1" fmla="*/ 1079500 h 1079500"/>
              <a:gd name="T2" fmla="*/ 3067634 w 4599214"/>
              <a:gd name="T3" fmla="*/ 752929 h 1079500"/>
              <a:gd name="T4" fmla="*/ 4587876 w 4599214"/>
              <a:gd name="T5" fmla="*/ 0 h 1079500"/>
              <a:gd name="T6" fmla="*/ 0 60000 65536"/>
              <a:gd name="T7" fmla="*/ 0 60000 65536"/>
              <a:gd name="T8" fmla="*/ 0 60000 65536"/>
              <a:gd name="T9" fmla="*/ 0 w 4599214"/>
              <a:gd name="T10" fmla="*/ 0 h 1079500"/>
              <a:gd name="T11" fmla="*/ 4599214 w 4599214"/>
              <a:gd name="T12" fmla="*/ 1079500 h 1079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99214" h="1079500">
                <a:moveTo>
                  <a:pt x="0" y="1079500"/>
                </a:moveTo>
                <a:cubicBezTo>
                  <a:pt x="1154339" y="1006173"/>
                  <a:pt x="2308678" y="932846"/>
                  <a:pt x="3075214" y="752929"/>
                </a:cubicBezTo>
                <a:cubicBezTo>
                  <a:pt x="3841750" y="573012"/>
                  <a:pt x="4345214" y="122464"/>
                  <a:pt x="4599214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5" name="Text Box 19"/>
          <p:cNvSpPr txBox="1">
            <a:spLocks noChangeAspect="1" noChangeArrowheads="1"/>
          </p:cNvSpPr>
          <p:nvPr/>
        </p:nvSpPr>
        <p:spPr bwMode="auto">
          <a:xfrm>
            <a:off x="1230313" y="1219200"/>
            <a:ext cx="189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Helvetica" pitchFamily="34" charset="0"/>
              </a:rPr>
              <a:t>Monte Carlo</a:t>
            </a:r>
          </a:p>
        </p:txBody>
      </p:sp>
      <p:sp>
        <p:nvSpPr>
          <p:cNvPr id="4136" name="AutoShape 66"/>
          <p:cNvSpPr>
            <a:spLocks noChangeArrowheads="1"/>
          </p:cNvSpPr>
          <p:nvPr/>
        </p:nvSpPr>
        <p:spPr bwMode="auto">
          <a:xfrm>
            <a:off x="5551488" y="1247775"/>
            <a:ext cx="2719387" cy="1077913"/>
          </a:xfrm>
          <a:prstGeom prst="roundRect">
            <a:avLst>
              <a:gd name="adj" fmla="val 282"/>
            </a:avLst>
          </a:prstGeom>
          <a:noFill/>
          <a:ln w="18360">
            <a:noFill/>
            <a:round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Helvetica" pitchFamily="34" charset="0"/>
              </a:rPr>
              <a:t>Monte Carlo</a:t>
            </a:r>
            <a:endParaRPr lang="en-GB">
              <a:solidFill>
                <a:srgbClr val="000000"/>
              </a:solidFill>
              <a:latin typeface="Euphemia UCAS" pitchFamily="31" charset="0"/>
            </a:endParaRPr>
          </a:p>
          <a:p>
            <a:r>
              <a:rPr lang="en-GB" b="1">
                <a:solidFill>
                  <a:srgbClr val="000000"/>
                </a:solidFill>
                <a:latin typeface="Euphemia UCAS" pitchFamily="31" charset="0"/>
              </a:rPr>
              <a:t>Antineutrino mode</a:t>
            </a:r>
          </a:p>
          <a:p>
            <a:r>
              <a:rPr lang="en-US">
                <a:latin typeface="Euphemia UCAS" pitchFamily="31" charset="0"/>
                <a:cs typeface="Times New Roman" pitchFamily="18" charset="0"/>
              </a:rPr>
              <a:t>Horns focus </a:t>
            </a:r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GB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835775" y="2238375"/>
          <a:ext cx="1527175" cy="1030288"/>
        </p:xfrm>
        <a:graphic>
          <a:graphicData uri="http://schemas.openxmlformats.org/presentationml/2006/ole">
            <p:oleObj spid="_x0000_s4099" name="Equation" r:id="rId10" imgW="977900" imgH="660400" progId="Equation.3">
              <p:embed/>
            </p:oleObj>
          </a:graphicData>
        </a:graphic>
      </p:graphicFrame>
      <p:pic>
        <p:nvPicPr>
          <p:cNvPr id="4137" name="Picture 43" descr="RFHC.pdf"/>
          <p:cNvPicPr>
            <a:picLocks noChangeAspect="1"/>
          </p:cNvPicPr>
          <p:nvPr/>
        </p:nvPicPr>
        <p:blipFill>
          <a:blip r:embed="rId9" cstate="print"/>
          <a:srcRect r="92253" b="14705"/>
          <a:stretch>
            <a:fillRect/>
          </a:stretch>
        </p:blipFill>
        <p:spPr bwMode="auto">
          <a:xfrm>
            <a:off x="4557713" y="893763"/>
            <a:ext cx="37147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27148</TotalTime>
  <Words>1339</Words>
  <Application>Microsoft Office PowerPoint</Application>
  <PresentationFormat>On-screen Show (4:3)</PresentationFormat>
  <Paragraphs>322</Paragraphs>
  <Slides>31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Equation</vt:lpstr>
      <vt:lpstr>MathType 6.0 Equation</vt:lpstr>
      <vt:lpstr>The Latest MINOS Results</vt:lpstr>
      <vt:lpstr>Neutrino Mixing</vt:lpstr>
      <vt:lpstr>MINOS Physics Goals</vt:lpstr>
      <vt:lpstr>Slide 4</vt:lpstr>
      <vt:lpstr>Detector Technology</vt:lpstr>
      <vt:lpstr>Neutrino Interactions in Detectors</vt:lpstr>
      <vt:lpstr>NuMI Beam</vt:lpstr>
      <vt:lpstr>Slide 8</vt:lpstr>
      <vt:lpstr>Slide 9</vt:lpstr>
      <vt:lpstr>The MINOS Exposure History (2005-2012)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Library Event Matching (LEM) Particle ID</vt:lpstr>
      <vt:lpstr>Slide 23</vt:lpstr>
      <vt:lpstr>Slide 24</vt:lpstr>
      <vt:lpstr>MINOS → MINOS+ </vt:lpstr>
      <vt:lpstr>Slide 26</vt:lpstr>
      <vt:lpstr>Acknowledgments</vt:lpstr>
      <vt:lpstr>Back Up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Justification to request more statistics on atmospheric neutrinos MC</dc:title>
  <dc:creator>Xinjie Qiu</dc:creator>
  <cp:lastModifiedBy>Xinjie Qiu</cp:lastModifiedBy>
  <cp:revision>1072</cp:revision>
  <dcterms:created xsi:type="dcterms:W3CDTF">2010-09-02T05:46:43Z</dcterms:created>
  <dcterms:modified xsi:type="dcterms:W3CDTF">2012-09-18T20:42:34Z</dcterms:modified>
</cp:coreProperties>
</file>