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73" r:id="rId4"/>
    <p:sldId id="271" r:id="rId5"/>
    <p:sldId id="280" r:id="rId6"/>
    <p:sldId id="264" r:id="rId7"/>
    <p:sldId id="265" r:id="rId8"/>
    <p:sldId id="278" r:id="rId9"/>
    <p:sldId id="279" r:id="rId10"/>
    <p:sldId id="266" r:id="rId11"/>
    <p:sldId id="257" r:id="rId12"/>
    <p:sldId id="267" r:id="rId13"/>
    <p:sldId id="268" r:id="rId14"/>
    <p:sldId id="269" r:id="rId15"/>
    <p:sldId id="274" r:id="rId16"/>
    <p:sldId id="277" r:id="rId17"/>
    <p:sldId id="275" r:id="rId18"/>
  </p:sldIdLst>
  <p:sldSz cx="9144000" cy="6858000" type="screen4x3"/>
  <p:notesSz cx="7315200" cy="9601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3E08"/>
    <a:srgbClr val="E4600E"/>
    <a:srgbClr val="FF63BF"/>
    <a:srgbClr val="95B3D7"/>
    <a:srgbClr val="01CF04"/>
    <a:srgbClr val="00C002"/>
    <a:srgbClr val="A20000"/>
    <a:srgbClr val="E4E4E4"/>
    <a:srgbClr val="760000"/>
    <a:srgbClr val="FFFF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6" autoAdjust="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72" y="-108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1F669AC2-16F2-4185-A820-61AC7A2A711F}" type="datetimeFigureOut">
              <a:rPr lang="en-GB"/>
              <a:pPr/>
              <a:t>14/05/2013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9F4AA2A1-1000-4828-A42A-977A13889D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22987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A2A1-1000-4828-A42A-977A13889DB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1000">
              <a:schemeClr val="bg1">
                <a:lumMod val="9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rrowheads="1"/>
          </p:cNvSpPr>
          <p:nvPr/>
        </p:nvSpPr>
        <p:spPr bwMode="auto">
          <a:xfrm rot="21060000">
            <a:off x="5683250" y="-442913"/>
            <a:ext cx="4608513" cy="2736851"/>
          </a:xfrm>
          <a:prstGeom prst="ellipse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 rot="360000">
            <a:off x="950913" y="2106613"/>
            <a:ext cx="9645650" cy="5657850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36600"/>
            <a:ext cx="38957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2011-Nov-24-ALICE_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1728788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2123728" y="4798058"/>
            <a:ext cx="6768752" cy="647166"/>
          </a:xfrm>
        </p:spPr>
        <p:txBody>
          <a:bodyPr>
            <a:normAutofit/>
          </a:bodyPr>
          <a:lstStyle>
            <a:lvl1pPr marL="0" indent="0" algn="ctr">
              <a:buNone/>
              <a:defRPr sz="280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33" name="Title Placeholder 1"/>
          <p:cNvSpPr>
            <a:spLocks noGrp="1"/>
          </p:cNvSpPr>
          <p:nvPr>
            <p:ph type="title"/>
          </p:nvPr>
        </p:nvSpPr>
        <p:spPr>
          <a:xfrm>
            <a:off x="2123728" y="2636912"/>
            <a:ext cx="6768752" cy="2088232"/>
          </a:xfrm>
          <a:prstGeom prst="rect">
            <a:avLst/>
          </a:prstGeom>
          <a:effectLst/>
        </p:spPr>
        <p:txBody>
          <a:bodyPr rtlCol="0">
            <a:noAutofit/>
          </a:bodyPr>
          <a:lstStyle>
            <a:lvl1pPr>
              <a:defRPr sz="4600" b="1" i="0">
                <a:solidFill>
                  <a:srgbClr val="760000"/>
                </a:solidFill>
                <a:effectLst/>
                <a:latin typeface="+mj-lt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3"/>
          </p:nvPr>
        </p:nvSpPr>
        <p:spPr>
          <a:xfrm>
            <a:off x="3059832" y="5517232"/>
            <a:ext cx="4896544" cy="936104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Helvetica Neu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554958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448425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16-May-13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0" y="6453188"/>
            <a:ext cx="6408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50" y="6448425"/>
            <a:ext cx="514350" cy="365125"/>
          </a:xfrm>
        </p:spPr>
        <p:txBody>
          <a:bodyPr/>
          <a:lstStyle>
            <a:lvl1pPr>
              <a:defRPr/>
            </a:lvl1pPr>
          </a:lstStyle>
          <a:p>
            <a:fld id="{1CF2D390-397B-4E9C-B19E-843DA25E0A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8049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448425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16-May-13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0" y="6453188"/>
            <a:ext cx="6408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50" y="6448425"/>
            <a:ext cx="514350" cy="365125"/>
          </a:xfrm>
        </p:spPr>
        <p:txBody>
          <a:bodyPr/>
          <a:lstStyle>
            <a:lvl1pPr>
              <a:defRPr/>
            </a:lvl1pPr>
          </a:lstStyle>
          <a:p>
            <a:fld id="{3A875799-AA71-464F-8424-757F77D2CF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0928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11000">
              <a:schemeClr val="bg1">
                <a:lumMod val="9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 rot="21060000">
            <a:off x="5621338" y="-298450"/>
            <a:ext cx="4608512" cy="2735263"/>
          </a:xfrm>
          <a:prstGeom prst="ellipse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Oval 3"/>
          <p:cNvSpPr/>
          <p:nvPr/>
        </p:nvSpPr>
        <p:spPr>
          <a:xfrm rot="360000">
            <a:off x="1314450" y="2281238"/>
            <a:ext cx="9048750" cy="5659437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8" descr="2011-Nov-24-ALICE_log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30175"/>
            <a:ext cx="17272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28775"/>
            <a:ext cx="389572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 txBox="1">
            <a:spLocks/>
          </p:cNvSpPr>
          <p:nvPr/>
        </p:nvSpPr>
        <p:spPr bwMode="auto">
          <a:xfrm>
            <a:off x="3708400" y="3886200"/>
            <a:ext cx="5038725" cy="1846263"/>
          </a:xfrm>
          <a:prstGeom prst="rect">
            <a:avLst/>
          </a:prstGeom>
          <a:noFill/>
          <a:ln>
            <a:noFill/>
          </a:ln>
          <a:effectLst>
            <a:outerShdw blurRad="38100" dist="50800" dir="2700000" algn="tl" rotWithShape="0">
              <a:srgbClr val="595959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600" b="1" i="0" kern="1200">
                <a:solidFill>
                  <a:srgbClr val="760000"/>
                </a:solidFill>
                <a:effectLst>
                  <a:outerShdw blurRad="50800" dist="38100" dir="2700000">
                    <a:schemeClr val="bg1">
                      <a:lumMod val="50000"/>
                    </a:schemeClr>
                  </a:outerShdw>
                </a:effectLst>
                <a:latin typeface="Helvetica Neue"/>
                <a:ea typeface="+mj-ea"/>
                <a:cs typeface="Helvetica Neue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79712" y="4149080"/>
            <a:ext cx="6624736" cy="1143000"/>
          </a:xfrm>
        </p:spPr>
        <p:txBody>
          <a:bodyPr/>
          <a:lstStyle>
            <a:lvl1pPr>
              <a:defRPr lang="en-US" sz="4600" b="1" i="0" kern="1200" dirty="0" smtClean="0">
                <a:solidFill>
                  <a:srgbClr val="760000"/>
                </a:solidFill>
                <a:effectLst/>
                <a:latin typeface="+mj-lt"/>
                <a:ea typeface="+mj-ea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98886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971551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25400" dist="38100" dir="5400000" rotWithShape="0">
              <a:srgbClr val="7F7F7F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-26988"/>
            <a:ext cx="14303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2011-Nov-24-ALICE_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54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>
            <a:lvl1pPr marL="342900" indent="-342900">
              <a:buClr>
                <a:srgbClr val="A20000"/>
              </a:buClr>
              <a:buFont typeface="Book Antiqua" pitchFamily="18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defRPr>
            </a:lvl1pPr>
            <a:lvl2pPr marL="742950" indent="-285750">
              <a:buClr>
                <a:srgbClr val="A20000"/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defRPr>
            </a:lvl2pPr>
            <a:lvl3pPr marL="1143000" indent="-228600">
              <a:buClr>
                <a:srgbClr val="A20000"/>
              </a:buClr>
              <a:buFont typeface="Courier New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defRPr>
            </a:lvl3pPr>
            <a:lvl4pPr marL="1600200" indent="-228600">
              <a:buClr>
                <a:srgbClr val="A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defRPr>
            </a:lvl4pPr>
            <a:lvl5pPr marL="2057400" indent="-228600">
              <a:buClr>
                <a:srgbClr val="A20000"/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593" y="116632"/>
            <a:ext cx="6624736" cy="648072"/>
          </a:xfrm>
        </p:spPr>
        <p:txBody>
          <a:bodyPr>
            <a:noAutofit/>
          </a:bodyPr>
          <a:lstStyle>
            <a:lvl1pPr>
              <a:defRPr sz="3200">
                <a:solidFill>
                  <a:srgbClr val="A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448425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0" y="6453188"/>
            <a:ext cx="6408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50" y="6448425"/>
            <a:ext cx="514350" cy="365125"/>
          </a:xfrm>
        </p:spPr>
        <p:txBody>
          <a:bodyPr/>
          <a:lstStyle>
            <a:lvl1pPr>
              <a:defRPr/>
            </a:lvl1pPr>
          </a:lstStyle>
          <a:p>
            <a:fld id="{60CE1388-4124-4F14-8168-C76AB9CA5C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9222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chemeClr val="bg1"/>
            </a:gs>
            <a:gs pos="38000">
              <a:schemeClr val="bg1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rrowheads="1"/>
          </p:cNvSpPr>
          <p:nvPr userDrawn="1"/>
        </p:nvSpPr>
        <p:spPr bwMode="auto">
          <a:xfrm rot="21060000">
            <a:off x="5683250" y="-442913"/>
            <a:ext cx="4608513" cy="2736851"/>
          </a:xfrm>
          <a:prstGeom prst="ellipse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/>
          <p:cNvSpPr/>
          <p:nvPr userDrawn="1"/>
        </p:nvSpPr>
        <p:spPr>
          <a:xfrm rot="360000">
            <a:off x="921762" y="2117425"/>
            <a:ext cx="9645650" cy="5657850"/>
          </a:xfrm>
          <a:prstGeom prst="ellipse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36600"/>
            <a:ext cx="38957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78203"/>
            <a:ext cx="7560840" cy="12550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672" y="3501007"/>
            <a:ext cx="7560840" cy="86409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2011-Nov-24-ALICE_log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50"/>
            <a:ext cx="1728788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5461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971551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25400" dist="38100" dir="5400000" rotWithShape="0">
              <a:srgbClr val="7F7F7F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-26988"/>
            <a:ext cx="14303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2011-Nov-24-ALICE_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54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3885"/>
            <a:ext cx="4038600" cy="5217443"/>
          </a:xfrm>
        </p:spPr>
        <p:txBody>
          <a:bodyPr/>
          <a:lstStyle>
            <a:lvl1pPr marL="342900" indent="-342900">
              <a:buClr>
                <a:srgbClr val="A20000"/>
              </a:buClr>
              <a:buFont typeface="Book Antiqua" pitchFamily="18" charset="0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 Neue"/>
              </a:defRPr>
            </a:lvl1pPr>
            <a:lvl2pPr marL="742950" indent="-285750">
              <a:buClr>
                <a:srgbClr val="A2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 Neue"/>
              </a:defRPr>
            </a:lvl2pPr>
            <a:lvl3pPr marL="1143000" indent="-228600">
              <a:buClr>
                <a:srgbClr val="A20000"/>
              </a:buClr>
              <a:buFont typeface="Courier New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 Neue"/>
              </a:defRPr>
            </a:lvl3pPr>
            <a:lvl4pPr marL="1600200" indent="-228600">
              <a:buClr>
                <a:srgbClr val="A2000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 Neue"/>
              </a:defRPr>
            </a:lvl4pPr>
            <a:lvl5pPr marL="2057400" indent="-228600">
              <a:buClr>
                <a:srgbClr val="A20000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3885"/>
            <a:ext cx="4038600" cy="5217443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A20000"/>
              </a:buClr>
              <a:buFont typeface="Book Antiqua" pitchFamily="18" charset="0"/>
              <a:buChar char="•"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Helvetica Neue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A20000"/>
              </a:buClr>
              <a:buFont typeface="Wingdings" pitchFamily="2" charset="2"/>
              <a:buChar char="§"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Helvetica Neue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A20000"/>
              </a:buClr>
              <a:buFont typeface="Courier New" pitchFamily="49" charset="0"/>
              <a:buChar char="o"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Helvetica Neue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A20000"/>
              </a:buClr>
              <a:buFont typeface="Arial" pitchFamily="34" charset="0"/>
              <a:buChar char="•"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Helvetica Neue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A20000"/>
              </a:buClr>
              <a:buFont typeface="Arial" pitchFamily="34" charset="0"/>
              <a:buChar char="•"/>
              <a:defRPr lang="en-GB" sz="2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Helvetica Neu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99593" y="116632"/>
            <a:ext cx="6624736" cy="648072"/>
          </a:xfrm>
        </p:spPr>
        <p:txBody>
          <a:bodyPr>
            <a:noAutofit/>
          </a:bodyPr>
          <a:lstStyle>
            <a:lvl1pPr>
              <a:defRPr sz="3200">
                <a:solidFill>
                  <a:srgbClr val="A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448425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16-May-13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0" y="6453188"/>
            <a:ext cx="6408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50" y="6448425"/>
            <a:ext cx="514350" cy="365125"/>
          </a:xfrm>
        </p:spPr>
        <p:txBody>
          <a:bodyPr/>
          <a:lstStyle>
            <a:lvl1pPr>
              <a:defRPr/>
            </a:lvl1pPr>
          </a:lstStyle>
          <a:p>
            <a:fld id="{56597023-B59F-4ABB-B667-F1F960D3AE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9986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448425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16-May-13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0" y="6453188"/>
            <a:ext cx="6408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50" y="6448425"/>
            <a:ext cx="514350" cy="365125"/>
          </a:xfrm>
        </p:spPr>
        <p:txBody>
          <a:bodyPr/>
          <a:lstStyle>
            <a:lvl1pPr>
              <a:defRPr/>
            </a:lvl1pPr>
          </a:lstStyle>
          <a:p>
            <a:fld id="{0BC4F774-EE94-4974-89FD-1D9844C853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114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71551"/>
          </a:xfrm>
          <a:prstGeom prst="rect">
            <a:avLst/>
          </a:prstGeom>
          <a:solidFill>
            <a:srgbClr val="E4E4E4"/>
          </a:solidFill>
          <a:ln>
            <a:noFill/>
          </a:ln>
          <a:effectLst>
            <a:outerShdw blurRad="25400" dist="38100" dir="5400000" rotWithShape="0">
              <a:srgbClr val="7F7F7F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-26988"/>
            <a:ext cx="14303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2011-Nov-24-ALICE_log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54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99593" y="116632"/>
            <a:ext cx="6624736" cy="648072"/>
          </a:xfrm>
        </p:spPr>
        <p:txBody>
          <a:bodyPr>
            <a:noAutofit/>
          </a:bodyPr>
          <a:lstStyle>
            <a:lvl1pPr>
              <a:defRPr sz="3200">
                <a:solidFill>
                  <a:srgbClr val="A2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448425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16-May-13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0" y="6453188"/>
            <a:ext cx="6408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50" y="6448425"/>
            <a:ext cx="514350" cy="365125"/>
          </a:xfrm>
        </p:spPr>
        <p:txBody>
          <a:bodyPr/>
          <a:lstStyle>
            <a:lvl1pPr>
              <a:defRPr/>
            </a:lvl1pPr>
          </a:lstStyle>
          <a:p>
            <a:fld id="{C5C9253D-E283-4707-9EA8-27BB3FB119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831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448425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16-May-13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0" y="6453188"/>
            <a:ext cx="6408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50" y="6448425"/>
            <a:ext cx="514350" cy="365125"/>
          </a:xfrm>
        </p:spPr>
        <p:txBody>
          <a:bodyPr/>
          <a:lstStyle>
            <a:lvl1pPr>
              <a:defRPr/>
            </a:lvl1pPr>
          </a:lstStyle>
          <a:p>
            <a:fld id="{F28C4CF1-4F82-4847-9946-F78C074CEF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5852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448425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16-May-13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0" y="6453188"/>
            <a:ext cx="6408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50" y="6448425"/>
            <a:ext cx="514350" cy="365125"/>
          </a:xfrm>
        </p:spPr>
        <p:txBody>
          <a:bodyPr/>
          <a:lstStyle>
            <a:lvl1pPr>
              <a:defRPr/>
            </a:lvl1pPr>
          </a:lstStyle>
          <a:p>
            <a:fld id="{953F1573-7571-4791-B2C0-EC5913F842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91207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bg1">
              <a:lumMod val="75000"/>
            </a:schemeClr>
          </a:solidFill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6250" y="6448425"/>
            <a:ext cx="100012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16-May-13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19250" y="6453188"/>
            <a:ext cx="6408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50" y="6448425"/>
            <a:ext cx="514350" cy="365125"/>
          </a:xfrm>
        </p:spPr>
        <p:txBody>
          <a:bodyPr/>
          <a:lstStyle>
            <a:lvl1pPr>
              <a:defRPr/>
            </a:lvl1pPr>
          </a:lstStyle>
          <a:p>
            <a:fld id="{338B210D-906F-425B-B3B4-1FE06025033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-26988"/>
            <a:ext cx="14303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1-Nov-24-ALICE_log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754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1658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101845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Book Antiqua" pitchFamily="18" charset="0"/>
              </a:defRPr>
            </a:lvl1pPr>
          </a:lstStyle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448251"/>
            <a:ext cx="6355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8640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Book Antiqua" pitchFamily="18" charset="0"/>
              </a:defRPr>
            </a:lvl1pPr>
          </a:lstStyle>
          <a:p>
            <a:fld id="{38F45617-9F3A-4E87-BDDE-9F7930D5649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A20000"/>
          </a:solidFill>
          <a:latin typeface="Book Antiqua" pitchFamily="18" charset="0"/>
          <a:ea typeface="MS PGothic" pitchFamily="34" charset="-128"/>
          <a:cs typeface="Book Antiqua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20000"/>
          </a:solidFill>
          <a:latin typeface="Helvetica Neue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20000"/>
          </a:solidFill>
          <a:latin typeface="Helvetica Neue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20000"/>
          </a:solidFill>
          <a:latin typeface="Helvetica Neue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20000"/>
          </a:solidFill>
          <a:latin typeface="Helvetica Neue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20000"/>
          </a:solidFill>
          <a:latin typeface="Helvetica Neue" charset="0"/>
          <a:ea typeface="MS PGothic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20000"/>
          </a:solidFill>
          <a:latin typeface="Helvetica Neue" charset="0"/>
          <a:ea typeface="MS PGothic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20000"/>
          </a:solidFill>
          <a:latin typeface="Helvetica Neue" charset="0"/>
          <a:ea typeface="MS PGothic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A20000"/>
          </a:solidFill>
          <a:latin typeface="Helvetica Neue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20000"/>
        </a:buClr>
        <a:buFont typeface="Book Antiqua" pitchFamily="18" charset="0"/>
        <a:buChar char="•"/>
        <a:defRPr sz="3200" kern="1200">
          <a:solidFill>
            <a:srgbClr val="595959"/>
          </a:solidFill>
          <a:latin typeface="+mj-lt"/>
          <a:ea typeface="MS PGothic" pitchFamily="34" charset="-128"/>
          <a:cs typeface="Helvetica Neue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20000"/>
        </a:buClr>
        <a:buFont typeface="Wingdings" pitchFamily="2" charset="2"/>
        <a:buChar char="§"/>
        <a:defRPr sz="2800" kern="1200">
          <a:solidFill>
            <a:srgbClr val="595959"/>
          </a:solidFill>
          <a:latin typeface="+mj-lt"/>
          <a:ea typeface="MS PGothic" pitchFamily="34" charset="-128"/>
          <a:cs typeface="Helvetica Neue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20000"/>
        </a:buClr>
        <a:buFont typeface="Courier New" pitchFamily="49" charset="0"/>
        <a:buChar char="o"/>
        <a:defRPr sz="2400" kern="1200">
          <a:solidFill>
            <a:srgbClr val="595959"/>
          </a:solidFill>
          <a:latin typeface="+mj-lt"/>
          <a:ea typeface="MS PGothic" pitchFamily="34" charset="-128"/>
          <a:cs typeface="Helvetica Neue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20000"/>
        </a:buClr>
        <a:buFont typeface="Arial" pitchFamily="34" charset="0"/>
        <a:buChar char="•"/>
        <a:defRPr sz="2000" kern="1200">
          <a:solidFill>
            <a:srgbClr val="595959"/>
          </a:solidFill>
          <a:latin typeface="+mj-lt"/>
          <a:ea typeface="MS PGothic" pitchFamily="34" charset="-128"/>
          <a:cs typeface="Helvetica Neue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20000"/>
        </a:buClr>
        <a:buFont typeface="Arial" pitchFamily="34" charset="0"/>
        <a:buChar char="•"/>
        <a:defRPr sz="2000" kern="1200">
          <a:solidFill>
            <a:srgbClr val="595959"/>
          </a:solidFill>
          <a:latin typeface="+mj-lt"/>
          <a:ea typeface="MS PGothic" pitchFamily="34" charset="-128"/>
          <a:cs typeface="Helvetica Neue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491880" y="5085184"/>
            <a:ext cx="4824536" cy="79208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b="1" dirty="0" err="1" smtClean="0"/>
              <a:t>Costin</a:t>
            </a:r>
            <a:r>
              <a:rPr lang="en-US" b="1" dirty="0" smtClean="0"/>
              <a:t> </a:t>
            </a:r>
            <a:r>
              <a:rPr lang="en-US" b="1" dirty="0" err="1" smtClean="0"/>
              <a:t>Ionita</a:t>
            </a:r>
            <a:r>
              <a:rPr lang="en-US" b="1" dirty="0" smtClean="0"/>
              <a:t>, CERN</a:t>
            </a:r>
          </a:p>
          <a:p>
            <a:pPr algn="r"/>
            <a:r>
              <a:rPr lang="en-US" sz="2100" b="1" dirty="0" smtClean="0"/>
              <a:t>for  the ALICE DAQ collaboration</a:t>
            </a:r>
          </a:p>
          <a:p>
            <a:pPr algn="r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Expert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2843808" y="5733256"/>
            <a:ext cx="5472608" cy="576064"/>
          </a:xfrm>
        </p:spPr>
        <p:txBody>
          <a:bodyPr>
            <a:normAutofit fontScale="92500"/>
          </a:bodyPr>
          <a:lstStyle/>
          <a:p>
            <a:pPr algn="r"/>
            <a:r>
              <a:rPr lang="en-US" dirty="0" smtClean="0"/>
              <a:t>ACAT 2013, Beijing, May 16</a:t>
            </a:r>
            <a:r>
              <a:rPr lang="en-US" baseline="30000" dirty="0" smtClean="0"/>
              <a:t>th</a:t>
            </a:r>
            <a:r>
              <a:rPr lang="en-US" dirty="0" smtClean="0"/>
              <a:t>  – 21</a:t>
            </a:r>
            <a:r>
              <a:rPr lang="en-US" baseline="30000" dirty="0" smtClean="0"/>
              <a:t>st</a:t>
            </a:r>
            <a:r>
              <a:rPr lang="en-US" dirty="0" smtClean="0"/>
              <a:t> 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680520"/>
          </a:xfrm>
        </p:spPr>
        <p:txBody>
          <a:bodyPr anchor="ctr"/>
          <a:lstStyle/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Prolog cannot deal natively with the root causes for a failure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Work-around solution using its built-in backtracking mechanism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check_granted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(X) :-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granted(X); 	% </a:t>
            </a:r>
            <a:r>
              <a:rPr lang="en-US" sz="2000" dirty="0" smtClean="0"/>
              <a:t>if true, continue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failures(F), 	% </a:t>
            </a:r>
            <a:r>
              <a:rPr lang="en-US" sz="2000" dirty="0" smtClean="0"/>
              <a:t>get the list of current failures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append(F,[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X,'not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granted'],F2), % </a:t>
            </a:r>
            <a:r>
              <a:rPr lang="en-US" sz="2000" dirty="0" smtClean="0"/>
              <a:t>append new failure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retractall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(failures(_)), 	    % </a:t>
            </a:r>
            <a:r>
              <a:rPr lang="en-US" sz="2000" dirty="0" smtClean="0"/>
              <a:t>remove old list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assert(failures(F2)), fail.    % </a:t>
            </a:r>
            <a:r>
              <a:rPr lang="en-US" sz="2000" dirty="0" smtClean="0"/>
              <a:t>assert new list and return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 and reasoning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Storing failure reasons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rchitec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55805"/>
            <a:ext cx="7848872" cy="51140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7308304" y="3645024"/>
            <a:ext cx="432048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51520" y="5013176"/>
            <a:ext cx="432048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51520" y="1340768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635896" y="213285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1" grpId="2" animBg="1"/>
      <p:bldP spid="12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680520"/>
          </a:xfrm>
        </p:spPr>
        <p:txBody>
          <a:bodyPr anchor="ctr"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Split the problem in smaller chunks that can be analyzed independently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Attempt to recursively solve each problem until the most specific diagnose is found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Limitation: not all problems can be detected a priori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/>
              <a:t>Runtime analysis is also needed, for instance to detect processes that have crashed during the run and need to be restarted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A priori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detection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680520"/>
          </a:xfrm>
        </p:spPr>
        <p:txBody>
          <a:bodyPr anchor="ctr"/>
          <a:lstStyle/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Use the information stored by the logging system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Identify frequently occurring faults and, using expert knowledge, define rules to handle them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Unlike a priori diagnosis,  run-time analysis is not real-time</a:t>
            </a:r>
          </a:p>
          <a:p>
            <a:pPr lvl="1">
              <a:buClrTx/>
            </a:pPr>
            <a:r>
              <a:rPr lang="en-US" sz="2000" dirty="0" smtClean="0"/>
              <a:t>wait until the events have been stored in the database</a:t>
            </a:r>
          </a:p>
          <a:p>
            <a:pPr lvl="1">
              <a:buClrTx/>
            </a:pPr>
            <a:r>
              <a:rPr lang="en-US" sz="2000" dirty="0" smtClean="0"/>
              <a:t>however, no action can be performed before a run stops anyway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Run-time failures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creenshot-Expert_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884" y="2209461"/>
            <a:ext cx="8685730" cy="37398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Recursive diagnosis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9512" y="5517232"/>
            <a:ext cx="21602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16216" y="5517232"/>
            <a:ext cx="21602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72200" y="2420888"/>
            <a:ext cx="2520280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5536" y="602128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Check whether a run can start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3520" y="602128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Check why the previous run failed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34076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Check specific actions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940152" y="1700808"/>
            <a:ext cx="648072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292080" y="5733256"/>
            <a:ext cx="115212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483768" y="5733256"/>
            <a:ext cx="93610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ECS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vs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 Expert system</a:t>
            </a:r>
          </a:p>
          <a:p>
            <a:endParaRPr lang="en-US" dirty="0"/>
          </a:p>
        </p:txBody>
      </p:sp>
      <p:pic>
        <p:nvPicPr>
          <p:cNvPr id="2050" name="Picture 2" descr="C:\Users\costin\Desktop\acat\presentation\img\Screenshot-Expert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8712968" cy="3751546"/>
          </a:xfrm>
          <a:prstGeom prst="rect">
            <a:avLst/>
          </a:prstGeom>
          <a:noFill/>
        </p:spPr>
      </p:pic>
      <p:pic>
        <p:nvPicPr>
          <p:cNvPr id="1026" name="Picture 2" descr="C:\Users\costin\Desktop\acat\presentation\img\ECS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4166856" cy="452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680520"/>
          </a:xfrm>
        </p:spPr>
        <p:txBody>
          <a:bodyPr anchor="ctr"/>
          <a:lstStyle/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Instead of being just an assistant, allow the system to perform actions on behalf of users</a:t>
            </a:r>
          </a:p>
          <a:p>
            <a:pPr lvl="1">
              <a:buClrTx/>
            </a:pPr>
            <a:r>
              <a:rPr lang="en-US" sz="2000" dirty="0" smtClean="0"/>
              <a:t>e.g. run scripts, send email alerts etc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Improve user experience</a:t>
            </a:r>
          </a:p>
          <a:p>
            <a:pPr lvl="1">
              <a:buClrTx/>
            </a:pPr>
            <a:r>
              <a:rPr lang="en-US" sz="2000" dirty="0" smtClean="0"/>
              <a:t>Integrate the expert system GUI within the ECS</a:t>
            </a:r>
          </a:p>
          <a:p>
            <a:pPr lvl="1">
              <a:buClrTx/>
            </a:pPr>
            <a:r>
              <a:rPr lang="en-US" sz="2000" dirty="0" smtClean="0"/>
              <a:t>Revamp the GUI using more modern technologies</a:t>
            </a:r>
          </a:p>
          <a:p>
            <a:pPr lvl="1">
              <a:buClrTx/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9" name="Content Placeholder 8" descr="ques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7000" y="1941512"/>
            <a:ext cx="6350000" cy="369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686800" cy="4680520"/>
          </a:xfrm>
        </p:spPr>
        <p:txBody>
          <a:bodyPr anchor="ctr"/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Study the physics of quark-gluon plasma </a:t>
            </a:r>
            <a:r>
              <a:rPr lang="en-US" sz="2400" smtClean="0"/>
              <a:t>using </a:t>
            </a:r>
            <a:r>
              <a:rPr lang="en-US" sz="2400" smtClean="0"/>
              <a:t>heavy-ion </a:t>
            </a:r>
            <a:r>
              <a:rPr lang="en-US" sz="2400" dirty="0" smtClean="0"/>
              <a:t>collisions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/>
              <a:t>Comprises a set of 18 detectors that measure different aspects of a collision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/>
              <a:t>e.g. number of resulting particles,  trajectories, radiation emitted etc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Operations are controlled using an experiment control system (ECS)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/>
              <a:t>receives status information from the ‘online systems’ </a:t>
            </a:r>
          </a:p>
          <a:p>
            <a:pPr lvl="1">
              <a:buClr>
                <a:schemeClr val="tx1"/>
              </a:buClr>
            </a:pPr>
            <a:r>
              <a:rPr lang="en-US" sz="2000" dirty="0" smtClean="0"/>
              <a:t>sends commands to them through interfaces based on Finite State Machines (FSM).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/>
              <a:t>Costin</a:t>
            </a:r>
            <a:r>
              <a:rPr lang="en-GB" dirty="0" smtClean="0"/>
              <a:t> </a:t>
            </a:r>
            <a:r>
              <a:rPr lang="en-GB" dirty="0" err="1" smtClean="0"/>
              <a:t>Ionita</a:t>
            </a:r>
            <a:r>
              <a:rPr lang="en-GB" dirty="0" smtClean="0"/>
              <a:t>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ALICE – A Large Ion Collider Experiment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expert knowledge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139952" y="1340768"/>
            <a:ext cx="4752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 Shifters are not expert users of the system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Helvetica Neue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 When they cannot solve the problem, shifters reach for the on-call expert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4077072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 Not all problems require advanced expert knowledge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Helvetica Neue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 Some issues can be diagnosed and solved just by inspecting the state of certain sub-systems</a:t>
            </a:r>
          </a:p>
        </p:txBody>
      </p:sp>
      <p:pic>
        <p:nvPicPr>
          <p:cNvPr id="1026" name="Picture 2" descr="C:\Users\costin\Desktop\acat\presentation\img\a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348372" cy="2232248"/>
          </a:xfrm>
          <a:prstGeom prst="rect">
            <a:avLst/>
          </a:prstGeom>
          <a:noFill/>
        </p:spPr>
      </p:pic>
      <p:pic>
        <p:nvPicPr>
          <p:cNvPr id="1027" name="Picture 3" descr="C:\Users\costin\Desktop\acat\presentation\img\interven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3212976"/>
            <a:ext cx="454360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 anchor="ctr"/>
          <a:lstStyle/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Assist human shifters in the ALICE control room</a:t>
            </a:r>
          </a:p>
          <a:p>
            <a:pPr lvl="1">
              <a:buClrTx/>
            </a:pPr>
            <a:r>
              <a:rPr lang="en-US" sz="2400" dirty="0" smtClean="0"/>
              <a:t>Diagnose potential issues</a:t>
            </a:r>
          </a:p>
          <a:p>
            <a:pPr lvl="1">
              <a:buClrTx/>
            </a:pPr>
            <a:r>
              <a:rPr lang="en-US" sz="2400" dirty="0" smtClean="0"/>
              <a:t>Make smart recommendations for troubleshooting</a:t>
            </a:r>
            <a:endParaRPr lang="en-US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Improve the efficiency of shifters with limited expertise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Reduce the number of interventions of on-call people</a:t>
            </a:r>
          </a:p>
          <a:p>
            <a:pPr>
              <a:buClrTx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expert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Goals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general exper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4167" y="1759902"/>
            <a:ext cx="7195667" cy="333819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generic </a:t>
            </a:r>
            <a:r>
              <a:rPr lang="en-US" dirty="0" smtClean="0"/>
              <a:t>expert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Helvetica Neue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 anchor="ctr"/>
          <a:lstStyle/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Facts - logic predicates that describe a given object</a:t>
            </a:r>
          </a:p>
          <a:p>
            <a:pPr lvl="1">
              <a:buClrTx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running(a)</a:t>
            </a:r>
            <a:r>
              <a:rPr lang="en-US" sz="2400" dirty="0" smtClean="0"/>
              <a:t> indicates detector </a:t>
            </a:r>
            <a:r>
              <a:rPr lang="en-US" sz="2400" i="1" dirty="0" smtClean="0"/>
              <a:t>a</a:t>
            </a:r>
            <a:r>
              <a:rPr lang="en-US" sz="2400" dirty="0" smtClean="0"/>
              <a:t> is running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Rules - Horn clauses that are used to reason whether a goal/action can be satisfied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rc_servers_available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([H|T]) :-</a:t>
            </a:r>
          </a:p>
          <a:p>
            <a:pPr lvl="1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check_running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(H),</a:t>
            </a:r>
          </a:p>
          <a:p>
            <a:pPr lvl="1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check_not_locked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(H),!,</a:t>
            </a:r>
          </a:p>
          <a:p>
            <a:pPr lvl="1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rc_servers_available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(T).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 and reasoning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Facts &amp; rules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 anchor="t"/>
          <a:lstStyle/>
          <a:p>
            <a:pPr>
              <a:buClrTx/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Given some facts, work forward through inference net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Discovers what conclusions can be derived from data 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Tx/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 and reasoning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Forward chaining</a:t>
            </a:r>
          </a:p>
          <a:p>
            <a:endParaRPr lang="en-US" dirty="0"/>
          </a:p>
        </p:txBody>
      </p:sp>
      <p:pic>
        <p:nvPicPr>
          <p:cNvPr id="10" name="Picture 9" descr="forward chai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837" y="3068960"/>
            <a:ext cx="6992326" cy="3439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680520"/>
          </a:xfrm>
        </p:spPr>
        <p:txBody>
          <a:bodyPr anchor="t"/>
          <a:lstStyle/>
          <a:p>
            <a:endParaRPr lang="en-US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Work backwards looking for justifications for the decision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Eventually, each decision must be justified by facts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 and reasoning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Backward chaining</a:t>
            </a:r>
          </a:p>
          <a:p>
            <a:endParaRPr lang="en-US" dirty="0"/>
          </a:p>
        </p:txBody>
      </p:sp>
      <p:pic>
        <p:nvPicPr>
          <p:cNvPr id="10" name="Picture 9" descr="backward chai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4416" y="3105391"/>
            <a:ext cx="6935168" cy="3419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80520"/>
          </a:xfrm>
        </p:spPr>
        <p:txBody>
          <a:bodyPr anchor="t"/>
          <a:lstStyle/>
          <a:p>
            <a:endParaRPr lang="en-US" sz="2400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Forward chaining</a:t>
            </a:r>
          </a:p>
          <a:p>
            <a:pPr lvl="1">
              <a:buClrTx/>
            </a:pPr>
            <a:r>
              <a:rPr lang="en-US" sz="2400" dirty="0" smtClean="0"/>
              <a:t>process not directed towards a goal</a:t>
            </a:r>
          </a:p>
          <a:p>
            <a:pPr lvl="1">
              <a:buClrTx/>
            </a:pPr>
            <a:r>
              <a:rPr lang="en-US" sz="2400" dirty="0" smtClean="0">
                <a:solidFill>
                  <a:srgbClr val="FF0000"/>
                </a:solidFill>
              </a:rPr>
              <a:t>disadvantage: cannot establish the reasons why a goal could not be satisfied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Backward chaining</a:t>
            </a:r>
          </a:p>
          <a:p>
            <a:pPr lvl="1">
              <a:buClrTx/>
            </a:pPr>
            <a:r>
              <a:rPr lang="en-US" sz="2400" dirty="0" smtClean="0"/>
              <a:t>backtrack whenever a predicate cannot be satisfied</a:t>
            </a:r>
          </a:p>
          <a:p>
            <a:pPr lvl="1">
              <a:buClrTx/>
            </a:pPr>
            <a:r>
              <a:rPr lang="en-US" sz="2400" dirty="0" smtClean="0">
                <a:solidFill>
                  <a:srgbClr val="FF0000"/>
                </a:solidFill>
              </a:rPr>
              <a:t>use this feature to store all reasons for which a certain action could not be performed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sz="2400" dirty="0" smtClean="0"/>
              <a:t>Choose Prolog as an inference engine</a:t>
            </a:r>
          </a:p>
          <a:p>
            <a:pPr>
              <a:buClrTx/>
              <a:buFont typeface="Wingdings" pitchFamily="2" charset="2"/>
              <a:buChar char="§"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 and reasoning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16-May-13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Costin Ionita, ACAT 2013 Beijing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1388-4124-4F14-8168-C76AB9CA5C4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19675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Forward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vs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Helvetica Neue"/>
              </a:rPr>
              <a:t> backward chaining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-10-05_ALICE-DAQ-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2012-10-05_ALICE-DAQ-presentation_template</Template>
  <TotalTime>3757</TotalTime>
  <Words>707</Words>
  <Application>Microsoft Office PowerPoint</Application>
  <PresentationFormat>On-screen Show (4:3)</PresentationFormat>
  <Paragraphs>158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2012-10-05_ALICE-DAQ-presentation_template</vt:lpstr>
      <vt:lpstr>ALICE Expert System</vt:lpstr>
      <vt:lpstr>Introduction</vt:lpstr>
      <vt:lpstr>The need for expert knowledge</vt:lpstr>
      <vt:lpstr>ALICE expert system</vt:lpstr>
      <vt:lpstr>A generic expert system</vt:lpstr>
      <vt:lpstr>Knowledge representation and reasoning</vt:lpstr>
      <vt:lpstr>Knowledge representation and reasoning</vt:lpstr>
      <vt:lpstr>Knowledge representation and reasoning</vt:lpstr>
      <vt:lpstr>Knowledge representation and reasoning</vt:lpstr>
      <vt:lpstr>Knowledge representation and reasoning</vt:lpstr>
      <vt:lpstr>Architecture</vt:lpstr>
      <vt:lpstr>Diagnosis</vt:lpstr>
      <vt:lpstr>Diagnosis</vt:lpstr>
      <vt:lpstr>Use cases</vt:lpstr>
      <vt:lpstr>Use cases</vt:lpstr>
      <vt:lpstr>Future work</vt:lpstr>
      <vt:lpstr> 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Farm Monitoring Tools evaluation</dc:title>
  <dc:creator>Adriana Telesca</dc:creator>
  <cp:lastModifiedBy>costin</cp:lastModifiedBy>
  <cp:revision>191</cp:revision>
  <dcterms:created xsi:type="dcterms:W3CDTF">2012-10-05T10:41:37Z</dcterms:created>
  <dcterms:modified xsi:type="dcterms:W3CDTF">2013-05-14T12:17:02Z</dcterms:modified>
</cp:coreProperties>
</file>