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95" r:id="rId2"/>
  </p:sldMasterIdLst>
  <p:notesMasterIdLst>
    <p:notesMasterId r:id="rId31"/>
  </p:notesMasterIdLst>
  <p:handoutMasterIdLst>
    <p:handoutMasterId r:id="rId32"/>
  </p:handoutMasterIdLst>
  <p:sldIdLst>
    <p:sldId id="530" r:id="rId3"/>
    <p:sldId id="513" r:id="rId4"/>
    <p:sldId id="433" r:id="rId5"/>
    <p:sldId id="495" r:id="rId6"/>
    <p:sldId id="480" r:id="rId7"/>
    <p:sldId id="496" r:id="rId8"/>
    <p:sldId id="481" r:id="rId9"/>
    <p:sldId id="525" r:id="rId10"/>
    <p:sldId id="519" r:id="rId11"/>
    <p:sldId id="521" r:id="rId12"/>
    <p:sldId id="529" r:id="rId13"/>
    <p:sldId id="520" r:id="rId14"/>
    <p:sldId id="522" r:id="rId15"/>
    <p:sldId id="514" r:id="rId16"/>
    <p:sldId id="517" r:id="rId17"/>
    <p:sldId id="518" r:id="rId18"/>
    <p:sldId id="526" r:id="rId19"/>
    <p:sldId id="443" r:id="rId20"/>
    <p:sldId id="445" r:id="rId21"/>
    <p:sldId id="446" r:id="rId22"/>
    <p:sldId id="447" r:id="rId23"/>
    <p:sldId id="528" r:id="rId24"/>
    <p:sldId id="487" r:id="rId25"/>
    <p:sldId id="501" r:id="rId26"/>
    <p:sldId id="527" r:id="rId27"/>
    <p:sldId id="512" r:id="rId28"/>
    <p:sldId id="523" r:id="rId29"/>
    <p:sldId id="524" r:id="rId30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1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660"/>
  </p:normalViewPr>
  <p:slideViewPr>
    <p:cSldViewPr>
      <p:cViewPr varScale="1">
        <p:scale>
          <a:sx n="113" d="100"/>
          <a:sy n="113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DF66DE-58AD-B941-87BA-5F4566A897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988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43915A-D0C3-F84E-8725-6A92FB07EB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692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3915A-D0C3-F84E-8725-6A92FB07EB1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41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78CC11-84CD-4D48-96D9-955B645835D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355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10298E-6C90-394B-8CA6-758BF8825F6C}" type="datetime1">
              <a:rPr lang="en-US" sz="1200"/>
              <a:pPr eaLnBrk="1" hangingPunct="1"/>
              <a:t>5/18/13</a:t>
            </a:fld>
            <a:endParaRPr lang="en-US" sz="1200"/>
          </a:p>
        </p:txBody>
      </p:sp>
      <p:sp>
        <p:nvSpPr>
          <p:cNvPr id="23557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21st CBM collaboration 8-12 April 2013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1.WMF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21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2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sh_new_e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ootdrawing.gif"/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22860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1535905" cy="1143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1532508" cy="1006192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1304543" cy="9784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C0F9-E26C-E645-9F47-C59BC2257C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1535905" cy="113746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7919596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D2CD-7657-924F-BC49-816AE032A2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20450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BDEE-382D-E343-A279-BAF7270C3C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87713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B518-B7A6-D641-91EB-2019CA9B0E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61985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6F39-361B-D84E-9A98-B0ED5069DB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97410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6CEA-3E19-D44D-86F8-E683D3CEC5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6925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00AB9-3473-FF43-90B1-58229417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Al-Turany,  ACAT 2013, Beijing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sh_new_e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1535905" cy="1143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1532508" cy="1006192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4" y="2286000"/>
            <a:ext cx="1422399" cy="1066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C0F9-E26C-E645-9F47-C59BC2257C5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09800"/>
            <a:ext cx="1480267" cy="113746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82" y="1591572"/>
            <a:ext cx="1343618" cy="106323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05200"/>
            <a:ext cx="1676400" cy="1066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75" y="3505200"/>
            <a:ext cx="1461577" cy="990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679994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sh_new_e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1905000" cy="13755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4" y="1600200"/>
            <a:ext cx="1963054" cy="154218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286000" cy="17336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C0F9-E26C-E645-9F47-C59BC2257C5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1981200" cy="120944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1981200" cy="114221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6" y="4724400"/>
            <a:ext cx="1859974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386222"/>
            <a:ext cx="1891189" cy="120457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0600"/>
            <a:ext cx="1542367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4" y="4267200"/>
            <a:ext cx="1543205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309736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12700"/>
            <a:ext cx="9158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otdrawing.gif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2362200" cy="310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124200" cy="144779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4958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B70C-15C4-DB46-A3C4-DEFB465F2D9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359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15124" y="-34336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1763817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2337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sh_new_e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1905000" cy="13755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4" y="1600200"/>
            <a:ext cx="1963054" cy="154218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286000" cy="17336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C0F9-E26C-E645-9F47-C59BC2257C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1981200" cy="120944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1981200" cy="114221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6" y="4724400"/>
            <a:ext cx="1859974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386222"/>
            <a:ext cx="1891189" cy="120457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0600"/>
            <a:ext cx="1542367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4" y="4267200"/>
            <a:ext cx="1543205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888721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15124" y="-34336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282" y="1995487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486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0" y="0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LS01948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3326">
            <a:off x="851306" y="2301120"/>
            <a:ext cx="221044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42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122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079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5384-19EE-C945-9983-0EED99A2A59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8622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9B22-7BBC-324C-B7BB-D20099B966C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3203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7B6B-A149-F945-A743-356B416BC50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0009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8250-3749-E240-83FB-D0B3D6841FC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234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D2CD-7657-924F-BC49-816AE032A24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7551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BDEE-382D-E343-A279-BAF7270C3CD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211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12700"/>
            <a:ext cx="9158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otdrawing.gif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2362200" cy="310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124200" cy="144779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4958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B70C-15C4-DB46-A3C4-DEFB465F2D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3513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B518-B7A6-D641-91EB-2019CA9B0EF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1997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6F39-361B-D84E-9A98-B0ED5069DBC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940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6CEA-3E19-D44D-86F8-E683D3CEC51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8244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1865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908175" y="44450"/>
            <a:ext cx="2266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it-IT" sz="2000" baseline="30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it-I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May </a:t>
            </a:r>
            <a:r>
              <a:rPr lang="en-GB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2012</a:t>
            </a:r>
          </a:p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Stefano Spataro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4356100" y="182563"/>
            <a:ext cx="0" cy="5826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2" descr="D:\svn\panda\Talks\20090907 - (Panda) Julich\header_mole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4450"/>
            <a:ext cx="482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D:\svn\panda\Talks\20090907 - (Panda) Julich\logouni_alldx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t="2779" r="22993" b="30569"/>
          <a:stretch>
            <a:fillRect/>
          </a:stretch>
        </p:blipFill>
        <p:spPr bwMode="auto">
          <a:xfrm>
            <a:off x="8323263" y="49213"/>
            <a:ext cx="6667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79388" y="836613"/>
            <a:ext cx="8785225" cy="0"/>
          </a:xfrm>
          <a:prstGeom prst="line">
            <a:avLst/>
          </a:prstGeom>
          <a:ln w="38100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5"/>
          <p:cNvSpPr txBox="1">
            <a:spLocks noChangeArrowheads="1"/>
          </p:cNvSpPr>
          <p:nvPr userDrawn="1"/>
        </p:nvSpPr>
        <p:spPr bwMode="auto">
          <a:xfrm>
            <a:off x="4429125" y="44450"/>
            <a:ext cx="3238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Event Reconstruction in the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PandaRoot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44925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1" y="1066799"/>
            <a:ext cx="1763817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8442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9475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5384-19EE-C945-9983-0EED99A2A5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2619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9B22-7BBC-324C-B7BB-D20099B966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19448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7B6B-A149-F945-A743-356B416BC5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42930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8250-3749-E240-83FB-D0B3D6841F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06182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4211320-112A-1443-AFA7-390941751F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59399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/>
          <a:stretch>
            <a:fillRect/>
          </a:stretch>
        </p:blipFill>
        <p:spPr bwMode="auto">
          <a:xfrm>
            <a:off x="-12700" y="0"/>
            <a:ext cx="915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690" r:id="rId3"/>
    <p:sldLayoutId id="2147483691" r:id="rId4"/>
    <p:sldLayoutId id="2147483693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714" r:id="rId15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4211320-112A-1443-AFA7-390941751F4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399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/>
          <a:stretch>
            <a:fillRect/>
          </a:stretch>
        </p:blipFill>
        <p:spPr bwMode="auto">
          <a:xfrm>
            <a:off x="-12700" y="0"/>
            <a:ext cx="915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46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47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4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23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Georgia" charset="0"/>
              </a:rPr>
              <a:t>FairRoot</a:t>
            </a:r>
            <a:r>
              <a:rPr lang="en-US" dirty="0">
                <a:latin typeface="Georgia" charset="0"/>
              </a:rPr>
              <a:t> framework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6321287"/>
            <a:ext cx="5257800" cy="5334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>
                <a:latin typeface="Georgia" charset="0"/>
              </a:rPr>
              <a:t>Mohammad Al-Turany</a:t>
            </a:r>
          </a:p>
          <a:p>
            <a:pPr marL="0" indent="0" algn="ctr">
              <a:buNone/>
            </a:pPr>
            <a:r>
              <a:rPr lang="de-DE" dirty="0" smtClean="0">
                <a:latin typeface="Georgia" charset="0"/>
              </a:rPr>
              <a:t>(GSI-Scientific Computing) </a:t>
            </a:r>
            <a:endParaRPr lang="de-DE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23006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228600" y="1905000"/>
            <a:ext cx="8713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Oracle only solution base on server-side PL/SQL code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71550" y="2525713"/>
            <a:ext cx="1944688" cy="64928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11188" y="2814638"/>
            <a:ext cx="1943100" cy="649287"/>
          </a:xfrm>
          <a:prstGeom prst="rect">
            <a:avLst/>
          </a:prstGeom>
          <a:solidFill>
            <a:srgbClr val="FF9999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9999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3248025"/>
            <a:ext cx="1943100" cy="6477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161616"/>
                </a:solidFill>
                <a:latin typeface="+mn-lt"/>
              </a:rPr>
              <a:t>Generic </a:t>
            </a:r>
          </a:p>
          <a:p>
            <a:pPr algn="ctr"/>
            <a:r>
              <a:rPr lang="en-US" sz="1400" dirty="0" smtClean="0">
                <a:solidFill>
                  <a:srgbClr val="161616"/>
                </a:solidFill>
                <a:latin typeface="+mn-lt"/>
              </a:rPr>
              <a:t>parameter </a:t>
            </a:r>
            <a:r>
              <a:rPr lang="en-US" sz="1400" dirty="0">
                <a:solidFill>
                  <a:srgbClr val="161616"/>
                </a:solidFill>
                <a:latin typeface="+mn-lt"/>
              </a:rPr>
              <a:t>container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2914650" y="2525713"/>
            <a:ext cx="2230438" cy="1439862"/>
            <a:chOff x="1837" y="890"/>
            <a:chExt cx="1405" cy="907"/>
          </a:xfrm>
        </p:grpSpPr>
        <p:sp>
          <p:nvSpPr>
            <p:cNvPr id="27714" name="Rectangle 8"/>
            <p:cNvSpPr>
              <a:spLocks noChangeArrowheads="1"/>
            </p:cNvSpPr>
            <p:nvPr/>
          </p:nvSpPr>
          <p:spPr bwMode="auto">
            <a:xfrm>
              <a:off x="2426" y="890"/>
              <a:ext cx="816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15" name="Rectangle 9"/>
            <p:cNvSpPr>
              <a:spLocks noChangeArrowheads="1"/>
            </p:cNvSpPr>
            <p:nvPr/>
          </p:nvSpPr>
          <p:spPr bwMode="auto">
            <a:xfrm>
              <a:off x="2381" y="935"/>
              <a:ext cx="816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16" name="Rectangle 10"/>
            <p:cNvSpPr>
              <a:spLocks noChangeArrowheads="1"/>
            </p:cNvSpPr>
            <p:nvPr/>
          </p:nvSpPr>
          <p:spPr bwMode="auto">
            <a:xfrm>
              <a:off x="2336" y="981"/>
              <a:ext cx="816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17" name="Rectangle 11"/>
            <p:cNvSpPr>
              <a:spLocks noChangeArrowheads="1"/>
            </p:cNvSpPr>
            <p:nvPr/>
          </p:nvSpPr>
          <p:spPr bwMode="auto">
            <a:xfrm>
              <a:off x="2245" y="1117"/>
              <a:ext cx="816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18" name="Rectangle 12"/>
            <p:cNvSpPr>
              <a:spLocks noChangeArrowheads="1"/>
            </p:cNvSpPr>
            <p:nvPr/>
          </p:nvSpPr>
          <p:spPr bwMode="auto">
            <a:xfrm>
              <a:off x="2200" y="1162"/>
              <a:ext cx="816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19" name="Rectangle 13"/>
            <p:cNvSpPr>
              <a:spLocks noChangeArrowheads="1"/>
            </p:cNvSpPr>
            <p:nvPr/>
          </p:nvSpPr>
          <p:spPr bwMode="auto">
            <a:xfrm>
              <a:off x="2154" y="1207"/>
              <a:ext cx="816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20" name="Rectangle 14"/>
            <p:cNvSpPr>
              <a:spLocks noChangeArrowheads="1"/>
            </p:cNvSpPr>
            <p:nvPr/>
          </p:nvSpPr>
          <p:spPr bwMode="auto">
            <a:xfrm>
              <a:off x="2109" y="1253"/>
              <a:ext cx="816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21" name="Rectangle 15"/>
            <p:cNvSpPr>
              <a:spLocks noChangeArrowheads="1"/>
            </p:cNvSpPr>
            <p:nvPr/>
          </p:nvSpPr>
          <p:spPr bwMode="auto">
            <a:xfrm>
              <a:off x="2018" y="1389"/>
              <a:ext cx="816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22" name="Rectangle 16"/>
            <p:cNvSpPr>
              <a:spLocks noChangeArrowheads="1"/>
            </p:cNvSpPr>
            <p:nvPr/>
          </p:nvSpPr>
          <p:spPr bwMode="auto">
            <a:xfrm>
              <a:off x="1973" y="1434"/>
              <a:ext cx="816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23" name="Rectangle 17"/>
            <p:cNvSpPr>
              <a:spLocks noChangeArrowheads="1"/>
            </p:cNvSpPr>
            <p:nvPr/>
          </p:nvSpPr>
          <p:spPr bwMode="auto">
            <a:xfrm>
              <a:off x="1927" y="1480"/>
              <a:ext cx="816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24" name="Rectangle 18"/>
            <p:cNvSpPr>
              <a:spLocks noChangeArrowheads="1"/>
            </p:cNvSpPr>
            <p:nvPr/>
          </p:nvSpPr>
          <p:spPr bwMode="auto">
            <a:xfrm>
              <a:off x="1882" y="1525"/>
              <a:ext cx="816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837" y="1570"/>
              <a:ext cx="816" cy="227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solidFill>
                    <a:srgbClr val="161616"/>
                  </a:solidFill>
                  <a:latin typeface="+mn-lt"/>
                </a:rPr>
                <a:t>parameter</a:t>
              </a:r>
            </a:p>
          </p:txBody>
        </p:sp>
      </p:grpSp>
      <p:grpSp>
        <p:nvGrpSpPr>
          <p:cNvPr id="27656" name="Group 20"/>
          <p:cNvGrpSpPr>
            <a:grpSpLocks/>
          </p:cNvGrpSpPr>
          <p:nvPr/>
        </p:nvGrpSpPr>
        <p:grpSpPr bwMode="auto">
          <a:xfrm>
            <a:off x="5291138" y="2525713"/>
            <a:ext cx="1655762" cy="1439862"/>
            <a:chOff x="3333" y="1207"/>
            <a:chExt cx="1043" cy="907"/>
          </a:xfrm>
        </p:grpSpPr>
        <p:sp>
          <p:nvSpPr>
            <p:cNvPr id="27702" name="Rectangle 21"/>
            <p:cNvSpPr>
              <a:spLocks noChangeArrowheads="1"/>
            </p:cNvSpPr>
            <p:nvPr/>
          </p:nvSpPr>
          <p:spPr bwMode="auto">
            <a:xfrm>
              <a:off x="3968" y="1207"/>
              <a:ext cx="408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03" name="Rectangle 22"/>
            <p:cNvSpPr>
              <a:spLocks noChangeArrowheads="1"/>
            </p:cNvSpPr>
            <p:nvPr/>
          </p:nvSpPr>
          <p:spPr bwMode="auto">
            <a:xfrm>
              <a:off x="3877" y="1252"/>
              <a:ext cx="454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04" name="Rectangle 23"/>
            <p:cNvSpPr>
              <a:spLocks noChangeArrowheads="1"/>
            </p:cNvSpPr>
            <p:nvPr/>
          </p:nvSpPr>
          <p:spPr bwMode="auto">
            <a:xfrm>
              <a:off x="3832" y="1298"/>
              <a:ext cx="454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05" name="Rectangle 24"/>
            <p:cNvSpPr>
              <a:spLocks noChangeArrowheads="1"/>
            </p:cNvSpPr>
            <p:nvPr/>
          </p:nvSpPr>
          <p:spPr bwMode="auto">
            <a:xfrm>
              <a:off x="3741" y="1434"/>
              <a:ext cx="454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06" name="Rectangle 25"/>
            <p:cNvSpPr>
              <a:spLocks noChangeArrowheads="1"/>
            </p:cNvSpPr>
            <p:nvPr/>
          </p:nvSpPr>
          <p:spPr bwMode="auto">
            <a:xfrm>
              <a:off x="3696" y="1479"/>
              <a:ext cx="454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07" name="Rectangle 26"/>
            <p:cNvSpPr>
              <a:spLocks noChangeArrowheads="1"/>
            </p:cNvSpPr>
            <p:nvPr/>
          </p:nvSpPr>
          <p:spPr bwMode="auto">
            <a:xfrm>
              <a:off x="3650" y="1525"/>
              <a:ext cx="454" cy="226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08" name="Rectangle 27"/>
            <p:cNvSpPr>
              <a:spLocks noChangeArrowheads="1"/>
            </p:cNvSpPr>
            <p:nvPr/>
          </p:nvSpPr>
          <p:spPr bwMode="auto">
            <a:xfrm>
              <a:off x="3605" y="1570"/>
              <a:ext cx="454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09" name="Rectangle 28"/>
            <p:cNvSpPr>
              <a:spLocks noChangeArrowheads="1"/>
            </p:cNvSpPr>
            <p:nvPr/>
          </p:nvSpPr>
          <p:spPr bwMode="auto">
            <a:xfrm>
              <a:off x="3514" y="1706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10" name="Rectangle 29"/>
            <p:cNvSpPr>
              <a:spLocks noChangeArrowheads="1"/>
            </p:cNvSpPr>
            <p:nvPr/>
          </p:nvSpPr>
          <p:spPr bwMode="auto">
            <a:xfrm>
              <a:off x="3469" y="1751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11" name="Rectangle 30"/>
            <p:cNvSpPr>
              <a:spLocks noChangeArrowheads="1"/>
            </p:cNvSpPr>
            <p:nvPr/>
          </p:nvSpPr>
          <p:spPr bwMode="auto">
            <a:xfrm>
              <a:off x="3424" y="1797"/>
              <a:ext cx="453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12" name="Rectangle 31"/>
            <p:cNvSpPr>
              <a:spLocks noChangeArrowheads="1"/>
            </p:cNvSpPr>
            <p:nvPr/>
          </p:nvSpPr>
          <p:spPr bwMode="auto">
            <a:xfrm>
              <a:off x="3378" y="1842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33" y="1887"/>
              <a:ext cx="454" cy="227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solidFill>
                    <a:srgbClr val="161616"/>
                  </a:solidFill>
                  <a:latin typeface="+mn-lt"/>
                </a:rPr>
                <a:t>object</a:t>
              </a:r>
            </a:p>
          </p:txBody>
        </p:sp>
      </p:grpSp>
      <p:grpSp>
        <p:nvGrpSpPr>
          <p:cNvPr id="27657" name="Group 33"/>
          <p:cNvGrpSpPr>
            <a:grpSpLocks/>
          </p:cNvGrpSpPr>
          <p:nvPr/>
        </p:nvGrpSpPr>
        <p:grpSpPr bwMode="auto">
          <a:xfrm>
            <a:off x="6084888" y="2670175"/>
            <a:ext cx="1655762" cy="1439863"/>
            <a:chOff x="3878" y="1207"/>
            <a:chExt cx="1043" cy="907"/>
          </a:xfrm>
        </p:grpSpPr>
        <p:sp>
          <p:nvSpPr>
            <p:cNvPr id="27690" name="Rectangle 34"/>
            <p:cNvSpPr>
              <a:spLocks noChangeArrowheads="1"/>
            </p:cNvSpPr>
            <p:nvPr/>
          </p:nvSpPr>
          <p:spPr bwMode="auto">
            <a:xfrm>
              <a:off x="4513" y="1207"/>
              <a:ext cx="408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91" name="Rectangle 35"/>
            <p:cNvSpPr>
              <a:spLocks noChangeArrowheads="1"/>
            </p:cNvSpPr>
            <p:nvPr/>
          </p:nvSpPr>
          <p:spPr bwMode="auto">
            <a:xfrm>
              <a:off x="4422" y="1252"/>
              <a:ext cx="454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92" name="Rectangle 36"/>
            <p:cNvSpPr>
              <a:spLocks noChangeArrowheads="1"/>
            </p:cNvSpPr>
            <p:nvPr/>
          </p:nvSpPr>
          <p:spPr bwMode="auto">
            <a:xfrm>
              <a:off x="4377" y="1298"/>
              <a:ext cx="454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93" name="Rectangle 37"/>
            <p:cNvSpPr>
              <a:spLocks noChangeArrowheads="1"/>
            </p:cNvSpPr>
            <p:nvPr/>
          </p:nvSpPr>
          <p:spPr bwMode="auto">
            <a:xfrm>
              <a:off x="4286" y="1434"/>
              <a:ext cx="454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94" name="Rectangle 38"/>
            <p:cNvSpPr>
              <a:spLocks noChangeArrowheads="1"/>
            </p:cNvSpPr>
            <p:nvPr/>
          </p:nvSpPr>
          <p:spPr bwMode="auto">
            <a:xfrm>
              <a:off x="4241" y="1479"/>
              <a:ext cx="454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95" name="Rectangle 39"/>
            <p:cNvSpPr>
              <a:spLocks noChangeArrowheads="1"/>
            </p:cNvSpPr>
            <p:nvPr/>
          </p:nvSpPr>
          <p:spPr bwMode="auto">
            <a:xfrm>
              <a:off x="4195" y="1525"/>
              <a:ext cx="454" cy="226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96" name="Rectangle 40"/>
            <p:cNvSpPr>
              <a:spLocks noChangeArrowheads="1"/>
            </p:cNvSpPr>
            <p:nvPr/>
          </p:nvSpPr>
          <p:spPr bwMode="auto">
            <a:xfrm>
              <a:off x="4150" y="1570"/>
              <a:ext cx="454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97" name="Rectangle 41"/>
            <p:cNvSpPr>
              <a:spLocks noChangeArrowheads="1"/>
            </p:cNvSpPr>
            <p:nvPr/>
          </p:nvSpPr>
          <p:spPr bwMode="auto">
            <a:xfrm>
              <a:off x="4059" y="1706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98" name="Rectangle 42"/>
            <p:cNvSpPr>
              <a:spLocks noChangeArrowheads="1"/>
            </p:cNvSpPr>
            <p:nvPr/>
          </p:nvSpPr>
          <p:spPr bwMode="auto">
            <a:xfrm>
              <a:off x="4014" y="1751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99" name="Rectangle 43"/>
            <p:cNvSpPr>
              <a:spLocks noChangeArrowheads="1"/>
            </p:cNvSpPr>
            <p:nvPr/>
          </p:nvSpPr>
          <p:spPr bwMode="auto">
            <a:xfrm>
              <a:off x="3969" y="1797"/>
              <a:ext cx="453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00" name="Rectangle 44"/>
            <p:cNvSpPr>
              <a:spLocks noChangeArrowheads="1"/>
            </p:cNvSpPr>
            <p:nvPr/>
          </p:nvSpPr>
          <p:spPr bwMode="auto">
            <a:xfrm>
              <a:off x="3923" y="1842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01" name="Rectangle 45"/>
            <p:cNvSpPr>
              <a:spLocks noChangeArrowheads="1"/>
            </p:cNvSpPr>
            <p:nvPr/>
          </p:nvSpPr>
          <p:spPr bwMode="auto">
            <a:xfrm>
              <a:off x="3878" y="1887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grpSp>
        <p:nvGrpSpPr>
          <p:cNvPr id="27658" name="Group 46"/>
          <p:cNvGrpSpPr>
            <a:grpSpLocks/>
          </p:cNvGrpSpPr>
          <p:nvPr/>
        </p:nvGrpSpPr>
        <p:grpSpPr bwMode="auto">
          <a:xfrm>
            <a:off x="6877050" y="2814638"/>
            <a:ext cx="1655763" cy="1439862"/>
            <a:chOff x="4422" y="1207"/>
            <a:chExt cx="1043" cy="907"/>
          </a:xfrm>
        </p:grpSpPr>
        <p:sp>
          <p:nvSpPr>
            <p:cNvPr id="27678" name="Rectangle 47"/>
            <p:cNvSpPr>
              <a:spLocks noChangeArrowheads="1"/>
            </p:cNvSpPr>
            <p:nvPr/>
          </p:nvSpPr>
          <p:spPr bwMode="auto">
            <a:xfrm>
              <a:off x="5057" y="1207"/>
              <a:ext cx="408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79" name="Rectangle 48"/>
            <p:cNvSpPr>
              <a:spLocks noChangeArrowheads="1"/>
            </p:cNvSpPr>
            <p:nvPr/>
          </p:nvSpPr>
          <p:spPr bwMode="auto">
            <a:xfrm>
              <a:off x="4966" y="1252"/>
              <a:ext cx="454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0" name="Rectangle 49"/>
            <p:cNvSpPr>
              <a:spLocks noChangeArrowheads="1"/>
            </p:cNvSpPr>
            <p:nvPr/>
          </p:nvSpPr>
          <p:spPr bwMode="auto">
            <a:xfrm>
              <a:off x="4921" y="1298"/>
              <a:ext cx="454" cy="22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1" name="Rectangle 50"/>
            <p:cNvSpPr>
              <a:spLocks noChangeArrowheads="1"/>
            </p:cNvSpPr>
            <p:nvPr/>
          </p:nvSpPr>
          <p:spPr bwMode="auto">
            <a:xfrm>
              <a:off x="4830" y="1434"/>
              <a:ext cx="454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2" name="Rectangle 51"/>
            <p:cNvSpPr>
              <a:spLocks noChangeArrowheads="1"/>
            </p:cNvSpPr>
            <p:nvPr/>
          </p:nvSpPr>
          <p:spPr bwMode="auto">
            <a:xfrm>
              <a:off x="4785" y="1479"/>
              <a:ext cx="454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3" name="Rectangle 52"/>
            <p:cNvSpPr>
              <a:spLocks noChangeArrowheads="1"/>
            </p:cNvSpPr>
            <p:nvPr/>
          </p:nvSpPr>
          <p:spPr bwMode="auto">
            <a:xfrm>
              <a:off x="4739" y="1525"/>
              <a:ext cx="454" cy="226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4" name="Rectangle 53"/>
            <p:cNvSpPr>
              <a:spLocks noChangeArrowheads="1"/>
            </p:cNvSpPr>
            <p:nvPr/>
          </p:nvSpPr>
          <p:spPr bwMode="auto">
            <a:xfrm>
              <a:off x="4694" y="1570"/>
              <a:ext cx="454" cy="227"/>
            </a:xfrm>
            <a:prstGeom prst="rect">
              <a:avLst/>
            </a:prstGeom>
            <a:solidFill>
              <a:srgbClr val="FF99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5" name="Rectangle 54"/>
            <p:cNvSpPr>
              <a:spLocks noChangeArrowheads="1"/>
            </p:cNvSpPr>
            <p:nvPr/>
          </p:nvSpPr>
          <p:spPr bwMode="auto">
            <a:xfrm>
              <a:off x="4603" y="1706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6" name="Rectangle 55"/>
            <p:cNvSpPr>
              <a:spLocks noChangeArrowheads="1"/>
            </p:cNvSpPr>
            <p:nvPr/>
          </p:nvSpPr>
          <p:spPr bwMode="auto">
            <a:xfrm>
              <a:off x="4558" y="1751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7" name="Rectangle 56"/>
            <p:cNvSpPr>
              <a:spLocks noChangeArrowheads="1"/>
            </p:cNvSpPr>
            <p:nvPr/>
          </p:nvSpPr>
          <p:spPr bwMode="auto">
            <a:xfrm>
              <a:off x="4513" y="1797"/>
              <a:ext cx="453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8" name="Rectangle 57"/>
            <p:cNvSpPr>
              <a:spLocks noChangeArrowheads="1"/>
            </p:cNvSpPr>
            <p:nvPr/>
          </p:nvSpPr>
          <p:spPr bwMode="auto">
            <a:xfrm>
              <a:off x="4467" y="1842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89" name="Rectangle 58"/>
            <p:cNvSpPr>
              <a:spLocks noChangeArrowheads="1"/>
            </p:cNvSpPr>
            <p:nvPr/>
          </p:nvSpPr>
          <p:spPr bwMode="auto">
            <a:xfrm>
              <a:off x="4422" y="1887"/>
              <a:ext cx="454" cy="227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sp>
        <p:nvSpPr>
          <p:cNvPr id="27659" name="Line 63"/>
          <p:cNvSpPr>
            <a:spLocks noChangeShapeType="1"/>
          </p:cNvSpPr>
          <p:nvPr/>
        </p:nvSpPr>
        <p:spPr bwMode="auto">
          <a:xfrm flipH="1">
            <a:off x="2133600" y="3733800"/>
            <a:ext cx="9366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60" name="Line 64"/>
          <p:cNvSpPr>
            <a:spLocks noChangeShapeType="1"/>
          </p:cNvSpPr>
          <p:nvPr/>
        </p:nvSpPr>
        <p:spPr bwMode="auto">
          <a:xfrm flipH="1">
            <a:off x="2339975" y="3246438"/>
            <a:ext cx="10795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61" name="Line 65"/>
          <p:cNvSpPr>
            <a:spLocks noChangeShapeType="1"/>
          </p:cNvSpPr>
          <p:nvPr/>
        </p:nvSpPr>
        <p:spPr bwMode="auto">
          <a:xfrm flipH="1" flipV="1">
            <a:off x="2700338" y="2741613"/>
            <a:ext cx="1079500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62" name="Line 66"/>
          <p:cNvSpPr>
            <a:spLocks noChangeShapeType="1"/>
          </p:cNvSpPr>
          <p:nvPr/>
        </p:nvSpPr>
        <p:spPr bwMode="auto">
          <a:xfrm flipH="1">
            <a:off x="4067175" y="3751263"/>
            <a:ext cx="12969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63" name="Line 67"/>
          <p:cNvSpPr>
            <a:spLocks noChangeShapeType="1"/>
          </p:cNvSpPr>
          <p:nvPr/>
        </p:nvSpPr>
        <p:spPr bwMode="auto">
          <a:xfrm flipH="1">
            <a:off x="4500563" y="3246438"/>
            <a:ext cx="129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64" name="Line 68"/>
          <p:cNvSpPr>
            <a:spLocks noChangeShapeType="1"/>
          </p:cNvSpPr>
          <p:nvPr/>
        </p:nvSpPr>
        <p:spPr bwMode="auto">
          <a:xfrm flipH="1">
            <a:off x="4787900" y="2814638"/>
            <a:ext cx="13684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65" name="Text Box 71"/>
          <p:cNvSpPr txBox="1">
            <a:spLocks noChangeArrowheads="1"/>
          </p:cNvSpPr>
          <p:nvPr/>
        </p:nvSpPr>
        <p:spPr bwMode="auto">
          <a:xfrm>
            <a:off x="6877050" y="2309813"/>
            <a:ext cx="1871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+mn-lt"/>
              </a:rPr>
              <a:t>different versions</a:t>
            </a:r>
          </a:p>
        </p:txBody>
      </p:sp>
      <p:sp>
        <p:nvSpPr>
          <p:cNvPr id="67" name="AutoShape 72"/>
          <p:cNvSpPr>
            <a:spLocks noChangeArrowheads="1"/>
          </p:cNvSpPr>
          <p:nvPr/>
        </p:nvSpPr>
        <p:spPr bwMode="auto">
          <a:xfrm>
            <a:off x="250825" y="4470400"/>
            <a:ext cx="3673475" cy="9366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  <a:alpha val="53000"/>
            </a:schemeClr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latin typeface="+mn-lt"/>
              </a:rPr>
              <a:t>name</a:t>
            </a:r>
          </a:p>
          <a:p>
            <a:r>
              <a:rPr lang="en-US" sz="1600">
                <a:solidFill>
                  <a:srgbClr val="CC0000"/>
                </a:solidFill>
                <a:latin typeface="+mn-lt"/>
              </a:rPr>
              <a:t>type</a:t>
            </a:r>
            <a:r>
              <a:rPr lang="en-US" sz="1600">
                <a:solidFill>
                  <a:srgbClr val="161616"/>
                </a:solidFill>
                <a:latin typeface="+mn-lt"/>
              </a:rPr>
              <a:t>:  Int_t, Float_t, Double_t, Char_t,</a:t>
            </a:r>
          </a:p>
          <a:p>
            <a:r>
              <a:rPr lang="en-US" sz="1600">
                <a:solidFill>
                  <a:srgbClr val="161616"/>
                </a:solidFill>
                <a:latin typeface="+mn-lt"/>
              </a:rPr>
              <a:t>          Text_t, UChar_t, </a:t>
            </a:r>
            <a:r>
              <a:rPr lang="en-US" sz="1600">
                <a:solidFill>
                  <a:schemeClr val="accent2"/>
                </a:solidFill>
                <a:latin typeface="+mn-lt"/>
              </a:rPr>
              <a:t>class type</a:t>
            </a:r>
            <a:endParaRPr lang="en-US" sz="1600">
              <a:latin typeface="+mn-lt"/>
            </a:endParaRPr>
          </a:p>
        </p:txBody>
      </p:sp>
      <p:sp>
        <p:nvSpPr>
          <p:cNvPr id="27667" name="Line 73"/>
          <p:cNvSpPr>
            <a:spLocks noChangeShapeType="1"/>
          </p:cNvSpPr>
          <p:nvPr/>
        </p:nvSpPr>
        <p:spPr bwMode="auto">
          <a:xfrm flipH="1">
            <a:off x="2411413" y="4038600"/>
            <a:ext cx="792162" cy="3603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" name="AutoShape 74"/>
          <p:cNvSpPr>
            <a:spLocks noChangeArrowheads="1"/>
          </p:cNvSpPr>
          <p:nvPr/>
        </p:nvSpPr>
        <p:spPr bwMode="auto">
          <a:xfrm>
            <a:off x="4284663" y="4470400"/>
            <a:ext cx="4679950" cy="143986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rgbClr val="CC0000"/>
                </a:solidFill>
                <a:latin typeface="+mn-lt"/>
              </a:rPr>
              <a:t>stored as byte array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00002C"/>
                </a:solidFill>
                <a:latin typeface="+mn-lt"/>
              </a:rPr>
              <a:t>(RAW or BLOB)</a:t>
            </a:r>
          </a:p>
          <a:p>
            <a:r>
              <a:rPr lang="en-US" sz="1600" dirty="0">
                <a:solidFill>
                  <a:srgbClr val="00002C"/>
                </a:solidFill>
                <a:latin typeface="+mn-lt"/>
              </a:rPr>
              <a:t>number of values (single value or array)</a:t>
            </a:r>
          </a:p>
          <a:p>
            <a:r>
              <a:rPr lang="en-US" sz="1600" dirty="0">
                <a:solidFill>
                  <a:srgbClr val="00002C"/>
                </a:solidFill>
                <a:latin typeface="+mn-lt"/>
              </a:rPr>
              <a:t>class version</a:t>
            </a:r>
          </a:p>
          <a:p>
            <a:r>
              <a:rPr lang="en-US" sz="1600" dirty="0">
                <a:solidFill>
                  <a:srgbClr val="00002C"/>
                </a:solidFill>
                <a:latin typeface="+mn-lt"/>
              </a:rPr>
              <a:t>streamer info, root version for ROOT classes</a:t>
            </a:r>
          </a:p>
          <a:p>
            <a:r>
              <a:rPr lang="en-US" sz="1600" dirty="0">
                <a:solidFill>
                  <a:srgbClr val="CC0000"/>
                </a:solidFill>
                <a:latin typeface="+mn-lt"/>
              </a:rPr>
              <a:t>own version management</a:t>
            </a:r>
          </a:p>
        </p:txBody>
      </p:sp>
      <p:sp>
        <p:nvSpPr>
          <p:cNvPr id="27669" name="Text Box 78"/>
          <p:cNvSpPr txBox="1">
            <a:spLocks noChangeArrowheads="1"/>
          </p:cNvSpPr>
          <p:nvPr/>
        </p:nvSpPr>
        <p:spPr bwMode="auto">
          <a:xfrm>
            <a:off x="323850" y="5694363"/>
            <a:ext cx="33845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+mn-lt"/>
              </a:rPr>
              <a:t>any class derived from </a:t>
            </a:r>
            <a:r>
              <a:rPr lang="en-US" sz="1600" dirty="0" err="1">
                <a:latin typeface="+mn-lt"/>
              </a:rPr>
              <a:t>TObject</a:t>
            </a:r>
            <a:r>
              <a:rPr lang="en-US" sz="18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decoded in the analysis interface by ROOT streamer</a:t>
            </a:r>
          </a:p>
        </p:txBody>
      </p:sp>
      <p:sp>
        <p:nvSpPr>
          <p:cNvPr id="27670" name="Line 79"/>
          <p:cNvSpPr>
            <a:spLocks noChangeShapeType="1"/>
          </p:cNvSpPr>
          <p:nvPr/>
        </p:nvSpPr>
        <p:spPr bwMode="auto">
          <a:xfrm>
            <a:off x="4140200" y="5694363"/>
            <a:ext cx="2143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71" name="Line 80"/>
          <p:cNvSpPr>
            <a:spLocks noChangeShapeType="1"/>
          </p:cNvSpPr>
          <p:nvPr/>
        </p:nvSpPr>
        <p:spPr bwMode="auto">
          <a:xfrm>
            <a:off x="7380288" y="5694363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72" name="Line 81"/>
          <p:cNvSpPr>
            <a:spLocks noChangeShapeType="1"/>
          </p:cNvSpPr>
          <p:nvPr/>
        </p:nvSpPr>
        <p:spPr bwMode="auto">
          <a:xfrm>
            <a:off x="4140200" y="5694363"/>
            <a:ext cx="0" cy="504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73" name="Line 82"/>
          <p:cNvSpPr>
            <a:spLocks noChangeShapeType="1"/>
          </p:cNvSpPr>
          <p:nvPr/>
        </p:nvSpPr>
        <p:spPr bwMode="auto">
          <a:xfrm flipH="1">
            <a:off x="4932363" y="4038600"/>
            <a:ext cx="12239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74" name="Line 83"/>
          <p:cNvSpPr>
            <a:spLocks noChangeShapeType="1"/>
          </p:cNvSpPr>
          <p:nvPr/>
        </p:nvSpPr>
        <p:spPr bwMode="auto">
          <a:xfrm flipH="1">
            <a:off x="4932363" y="4183063"/>
            <a:ext cx="2016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75" name="Line 84"/>
          <p:cNvSpPr>
            <a:spLocks noChangeShapeType="1"/>
          </p:cNvSpPr>
          <p:nvPr/>
        </p:nvSpPr>
        <p:spPr bwMode="auto">
          <a:xfrm flipV="1">
            <a:off x="4932363" y="3751263"/>
            <a:ext cx="0" cy="431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76" name="Line 85"/>
          <p:cNvSpPr>
            <a:spLocks noChangeShapeType="1"/>
          </p:cNvSpPr>
          <p:nvPr/>
        </p:nvSpPr>
        <p:spPr bwMode="auto">
          <a:xfrm flipH="1">
            <a:off x="5003800" y="4110038"/>
            <a:ext cx="504825" cy="2889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677" name="Line 86"/>
          <p:cNvSpPr>
            <a:spLocks noChangeShapeType="1"/>
          </p:cNvSpPr>
          <p:nvPr/>
        </p:nvSpPr>
        <p:spPr bwMode="auto">
          <a:xfrm flipH="1">
            <a:off x="2051050" y="5334000"/>
            <a:ext cx="649288" cy="3603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534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FairRoot</a:t>
            </a:r>
            <a:r>
              <a:rPr lang="en-US" sz="3200" dirty="0"/>
              <a:t> DB </a:t>
            </a:r>
            <a:r>
              <a:rPr lang="en-US" sz="3200" dirty="0">
                <a:cs typeface="Arial" charset="0"/>
              </a:rPr>
              <a:t>Implementation </a:t>
            </a:r>
            <a:r>
              <a:rPr lang="en-US" sz="3200" dirty="0" smtClean="0">
                <a:cs typeface="Arial" charset="0"/>
              </a:rPr>
              <a:t>                      </a:t>
            </a:r>
            <a:r>
              <a:rPr lang="en-US" sz="3200" dirty="0" smtClean="0"/>
              <a:t>(</a:t>
            </a:r>
            <a:r>
              <a:rPr lang="en-US" sz="3200" dirty="0"/>
              <a:t>Old)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8600" y="1600200"/>
            <a:ext cx="1125140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017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FairRoot</a:t>
            </a:r>
            <a:r>
              <a:rPr lang="en-US" dirty="0" smtClean="0"/>
              <a:t> DB </a:t>
            </a:r>
            <a:r>
              <a:rPr lang="en-US" dirty="0" smtClean="0"/>
              <a:t>Design                                              (</a:t>
            </a:r>
            <a:r>
              <a:rPr lang="en-US" dirty="0" smtClean="0"/>
              <a:t>Old)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11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9" name="Rounded Rectangle 5"/>
          <p:cNvSpPr/>
          <p:nvPr/>
        </p:nvSpPr>
        <p:spPr bwMode="auto">
          <a:xfrm>
            <a:off x="381120" y="1861762"/>
            <a:ext cx="5397500" cy="2251960"/>
          </a:xfrm>
          <a:prstGeom prst="roundRect">
            <a:avLst>
              <a:gd name="adj" fmla="val 1887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0"/>
          <a:lstStyle/>
          <a:p>
            <a:pPr algn="ctr"/>
            <a:r>
              <a:rPr lang="en-US" sz="2000" b="1">
                <a:solidFill>
                  <a:srgbClr val="161616"/>
                </a:solidFill>
                <a:latin typeface="Arial" charset="0"/>
                <a:ea typeface="ＭＳ Ｐゴシック" charset="0"/>
                <a:cs typeface="Arial" charset="0"/>
              </a:rPr>
              <a:t> FairRoot</a:t>
            </a:r>
          </a:p>
        </p:txBody>
      </p:sp>
      <p:sp>
        <p:nvSpPr>
          <p:cNvPr id="30" name="Rectangle 6"/>
          <p:cNvSpPr/>
          <p:nvPr/>
        </p:nvSpPr>
        <p:spPr bwMode="auto">
          <a:xfrm>
            <a:off x="844670" y="2474012"/>
            <a:ext cx="1765300" cy="70406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Run Manager</a:t>
            </a:r>
          </a:p>
        </p:txBody>
      </p:sp>
      <p:sp>
        <p:nvSpPr>
          <p:cNvPr id="31" name="Rounded Rectangle 4"/>
          <p:cNvSpPr/>
          <p:nvPr/>
        </p:nvSpPr>
        <p:spPr bwMode="auto">
          <a:xfrm>
            <a:off x="3608674" y="2523687"/>
            <a:ext cx="1966913" cy="580027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n-US">
                <a:solidFill>
                  <a:srgbClr val="5B5B89"/>
                </a:solidFill>
                <a:latin typeface="Arial" charset="0"/>
                <a:ea typeface="ＭＳ Ｐゴシック" charset="0"/>
                <a:cs typeface="Arial" charset="0"/>
              </a:rPr>
              <a:t>RunTime Database</a:t>
            </a:r>
          </a:p>
        </p:txBody>
      </p:sp>
      <p:sp>
        <p:nvSpPr>
          <p:cNvPr id="32" name="Document 20"/>
          <p:cNvSpPr/>
          <p:nvPr/>
        </p:nvSpPr>
        <p:spPr bwMode="auto">
          <a:xfrm>
            <a:off x="7520374" y="1688880"/>
            <a:ext cx="1360488" cy="96202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ASCII File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Configuration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parameters.</a:t>
            </a:r>
          </a:p>
        </p:txBody>
      </p:sp>
      <p:sp>
        <p:nvSpPr>
          <p:cNvPr id="33" name="Rectangle 28"/>
          <p:cNvSpPr/>
          <p:nvPr/>
        </p:nvSpPr>
        <p:spPr bwMode="auto">
          <a:xfrm>
            <a:off x="882650" y="3566035"/>
            <a:ext cx="1727200" cy="3984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IO Manager</a:t>
            </a:r>
          </a:p>
        </p:txBody>
      </p:sp>
      <p:sp>
        <p:nvSpPr>
          <p:cNvPr id="34" name="Document 30"/>
          <p:cNvSpPr/>
          <p:nvPr/>
        </p:nvSpPr>
        <p:spPr bwMode="auto">
          <a:xfrm>
            <a:off x="995640" y="4572632"/>
            <a:ext cx="1360488" cy="700087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Root File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MC-points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Digits, etc</a:t>
            </a:r>
          </a:p>
        </p:txBody>
      </p:sp>
      <p:sp>
        <p:nvSpPr>
          <p:cNvPr id="35" name="Document 35"/>
          <p:cNvSpPr/>
          <p:nvPr/>
        </p:nvSpPr>
        <p:spPr bwMode="auto">
          <a:xfrm>
            <a:off x="7520374" y="2809343"/>
            <a:ext cx="1360488" cy="962025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Root File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Configuration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parameters.</a:t>
            </a:r>
          </a:p>
        </p:txBody>
      </p:sp>
      <p:cxnSp>
        <p:nvCxnSpPr>
          <p:cNvPr id="36" name="Straight Arrow Connector 8"/>
          <p:cNvCxnSpPr>
            <a:endCxn id="32" idx="1"/>
          </p:cNvCxnSpPr>
          <p:nvPr/>
        </p:nvCxnSpPr>
        <p:spPr>
          <a:xfrm flipV="1">
            <a:off x="5611813" y="2169893"/>
            <a:ext cx="1908561" cy="63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1"/>
          <p:cNvCxnSpPr/>
          <p:nvPr/>
        </p:nvCxnSpPr>
        <p:spPr>
          <a:xfrm>
            <a:off x="5611813" y="2809343"/>
            <a:ext cx="1900624" cy="2016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22"/>
          <p:cNvCxnSpPr>
            <a:endCxn id="34" idx="0"/>
          </p:cNvCxnSpPr>
          <p:nvPr/>
        </p:nvCxnSpPr>
        <p:spPr>
          <a:xfrm>
            <a:off x="1675884" y="3964498"/>
            <a:ext cx="0" cy="608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7512437" y="4826185"/>
            <a:ext cx="1368425" cy="504825"/>
          </a:xfrm>
          <a:prstGeom prst="can">
            <a:avLst>
              <a:gd name="adj" fmla="val 25000"/>
            </a:avLst>
          </a:prstGeom>
          <a:solidFill>
            <a:srgbClr val="FFFF00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Arial" charset="0"/>
              </a:rPr>
              <a:t>Oracle</a:t>
            </a:r>
          </a:p>
        </p:txBody>
      </p:sp>
      <p:cxnSp>
        <p:nvCxnSpPr>
          <p:cNvPr id="39" name="Straight Arrow Connector 8"/>
          <p:cNvCxnSpPr>
            <a:endCxn id="35" idx="1"/>
          </p:cNvCxnSpPr>
          <p:nvPr/>
        </p:nvCxnSpPr>
        <p:spPr>
          <a:xfrm>
            <a:off x="5611813" y="2809343"/>
            <a:ext cx="1908561" cy="481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8"/>
          <p:cNvCxnSpPr>
            <a:endCxn id="31" idx="1"/>
          </p:cNvCxnSpPr>
          <p:nvPr/>
        </p:nvCxnSpPr>
        <p:spPr>
          <a:xfrm>
            <a:off x="2609970" y="2809343"/>
            <a:ext cx="998704" cy="4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94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FairRoot</a:t>
            </a:r>
            <a:r>
              <a:rPr lang="en-US" dirty="0" smtClean="0"/>
              <a:t> DB extended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12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9" name="Rounded Rectangle 5"/>
          <p:cNvSpPr/>
          <p:nvPr/>
        </p:nvSpPr>
        <p:spPr bwMode="auto">
          <a:xfrm>
            <a:off x="381120" y="1861762"/>
            <a:ext cx="5397500" cy="2251960"/>
          </a:xfrm>
          <a:prstGeom prst="roundRect">
            <a:avLst>
              <a:gd name="adj" fmla="val 1887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0"/>
          <a:lstStyle/>
          <a:p>
            <a:pPr algn="ctr"/>
            <a:r>
              <a:rPr lang="en-US" sz="2000" b="1">
                <a:solidFill>
                  <a:srgbClr val="161616"/>
                </a:solidFill>
                <a:latin typeface="Arial" charset="0"/>
                <a:ea typeface="ＭＳ Ｐゴシック" charset="0"/>
                <a:cs typeface="Arial" charset="0"/>
              </a:rPr>
              <a:t> FairRoot</a:t>
            </a:r>
          </a:p>
        </p:txBody>
      </p:sp>
      <p:sp>
        <p:nvSpPr>
          <p:cNvPr id="30" name="Rectangle 6"/>
          <p:cNvSpPr/>
          <p:nvPr/>
        </p:nvSpPr>
        <p:spPr bwMode="auto">
          <a:xfrm>
            <a:off x="844670" y="2474012"/>
            <a:ext cx="1765300" cy="70406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Run Manager</a:t>
            </a:r>
          </a:p>
        </p:txBody>
      </p:sp>
      <p:sp>
        <p:nvSpPr>
          <p:cNvPr id="31" name="Rounded Rectangle 4"/>
          <p:cNvSpPr/>
          <p:nvPr/>
        </p:nvSpPr>
        <p:spPr bwMode="auto">
          <a:xfrm>
            <a:off x="3608674" y="2523687"/>
            <a:ext cx="1966913" cy="580027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n-US">
                <a:solidFill>
                  <a:srgbClr val="5B5B89"/>
                </a:solidFill>
                <a:latin typeface="Arial" charset="0"/>
                <a:ea typeface="ＭＳ Ｐゴシック" charset="0"/>
                <a:cs typeface="Arial" charset="0"/>
              </a:rPr>
              <a:t>RunTime Database</a:t>
            </a:r>
          </a:p>
        </p:txBody>
      </p:sp>
      <p:sp>
        <p:nvSpPr>
          <p:cNvPr id="32" name="Document 20"/>
          <p:cNvSpPr/>
          <p:nvPr/>
        </p:nvSpPr>
        <p:spPr bwMode="auto">
          <a:xfrm>
            <a:off x="7520374" y="1688880"/>
            <a:ext cx="1360488" cy="96202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ASCII File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Configuration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parameters.</a:t>
            </a:r>
          </a:p>
        </p:txBody>
      </p:sp>
      <p:sp>
        <p:nvSpPr>
          <p:cNvPr id="33" name="Rectangle 28"/>
          <p:cNvSpPr/>
          <p:nvPr/>
        </p:nvSpPr>
        <p:spPr bwMode="auto">
          <a:xfrm>
            <a:off x="882650" y="3566035"/>
            <a:ext cx="1727200" cy="3984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IO Manager</a:t>
            </a:r>
          </a:p>
        </p:txBody>
      </p:sp>
      <p:sp>
        <p:nvSpPr>
          <p:cNvPr id="34" name="Document 30"/>
          <p:cNvSpPr/>
          <p:nvPr/>
        </p:nvSpPr>
        <p:spPr bwMode="auto">
          <a:xfrm>
            <a:off x="995640" y="4572632"/>
            <a:ext cx="1360488" cy="700087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Root File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MC-points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Digits, etc</a:t>
            </a:r>
          </a:p>
        </p:txBody>
      </p:sp>
      <p:sp>
        <p:nvSpPr>
          <p:cNvPr id="35" name="Document 35"/>
          <p:cNvSpPr/>
          <p:nvPr/>
        </p:nvSpPr>
        <p:spPr bwMode="auto">
          <a:xfrm>
            <a:off x="7520374" y="2809343"/>
            <a:ext cx="1360488" cy="962025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Root File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Configuration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parameters.</a:t>
            </a:r>
          </a:p>
        </p:txBody>
      </p:sp>
      <p:cxnSp>
        <p:nvCxnSpPr>
          <p:cNvPr id="36" name="Straight Arrow Connector 8"/>
          <p:cNvCxnSpPr>
            <a:endCxn id="32" idx="1"/>
          </p:cNvCxnSpPr>
          <p:nvPr/>
        </p:nvCxnSpPr>
        <p:spPr>
          <a:xfrm flipV="1">
            <a:off x="5611813" y="2169893"/>
            <a:ext cx="1908561" cy="63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2"/>
          <p:cNvCxnSpPr>
            <a:endCxn id="34" idx="0"/>
          </p:cNvCxnSpPr>
          <p:nvPr/>
        </p:nvCxnSpPr>
        <p:spPr>
          <a:xfrm>
            <a:off x="1675884" y="3964498"/>
            <a:ext cx="0" cy="608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3764917" y="4459723"/>
            <a:ext cx="1663274" cy="547687"/>
          </a:xfrm>
          <a:prstGeom prst="rect">
            <a:avLst/>
          </a:prstGeom>
          <a:solidFill>
            <a:srgbClr val="FFFF00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Arial" charset="0"/>
              </a:rPr>
              <a:t>TSQLServer</a:t>
            </a: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7512437" y="4826185"/>
            <a:ext cx="1368425" cy="504825"/>
          </a:xfrm>
          <a:prstGeom prst="can">
            <a:avLst>
              <a:gd name="adj" fmla="val 25000"/>
            </a:avLst>
          </a:prstGeom>
          <a:solidFill>
            <a:srgbClr val="FFFF00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Arial" charset="0"/>
              </a:rPr>
              <a:t>Oracle</a:t>
            </a: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512437" y="5834248"/>
            <a:ext cx="1368425" cy="504825"/>
          </a:xfrm>
          <a:prstGeom prst="can">
            <a:avLst>
              <a:gd name="adj" fmla="val 25000"/>
            </a:avLst>
          </a:prstGeom>
          <a:solidFill>
            <a:srgbClr val="FFFF00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Arial" charset="0"/>
              </a:rPr>
              <a:t>Postgresql</a:t>
            </a:r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7512437" y="5331010"/>
            <a:ext cx="1368425" cy="504825"/>
          </a:xfrm>
          <a:prstGeom prst="can">
            <a:avLst>
              <a:gd name="adj" fmla="val 25000"/>
            </a:avLst>
          </a:prstGeom>
          <a:solidFill>
            <a:srgbClr val="FFFF00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Arial" charset="0"/>
              </a:rPr>
              <a:t>MySQL</a:t>
            </a:r>
          </a:p>
        </p:txBody>
      </p:sp>
      <p:cxnSp>
        <p:nvCxnSpPr>
          <p:cNvPr id="45" name="Elbow Connector 39"/>
          <p:cNvCxnSpPr>
            <a:stCxn id="41" idx="2"/>
            <a:endCxn id="42" idx="2"/>
          </p:cNvCxnSpPr>
          <p:nvPr/>
        </p:nvCxnSpPr>
        <p:spPr>
          <a:xfrm rot="16200000" flipH="1">
            <a:off x="6018901" y="3585062"/>
            <a:ext cx="71188" cy="2915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3"/>
          <p:cNvCxnSpPr>
            <a:stCxn id="41" idx="2"/>
            <a:endCxn id="44" idx="2"/>
          </p:cNvCxnSpPr>
          <p:nvPr/>
        </p:nvCxnSpPr>
        <p:spPr>
          <a:xfrm rot="16200000" flipH="1">
            <a:off x="5766489" y="3837474"/>
            <a:ext cx="576013" cy="2915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51"/>
          <p:cNvCxnSpPr>
            <a:stCxn id="41" idx="2"/>
            <a:endCxn id="43" idx="2"/>
          </p:cNvCxnSpPr>
          <p:nvPr/>
        </p:nvCxnSpPr>
        <p:spPr>
          <a:xfrm rot="16200000" flipH="1">
            <a:off x="5514870" y="4089093"/>
            <a:ext cx="1079251" cy="2915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53"/>
          <p:cNvCxnSpPr>
            <a:stCxn id="31" idx="2"/>
          </p:cNvCxnSpPr>
          <p:nvPr/>
        </p:nvCxnSpPr>
        <p:spPr>
          <a:xfrm>
            <a:off x="4592131" y="3103714"/>
            <a:ext cx="0" cy="318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23"/>
          <p:cNvSpPr>
            <a:spLocks noChangeArrowheads="1"/>
          </p:cNvSpPr>
          <p:nvPr/>
        </p:nvSpPr>
        <p:spPr bwMode="auto">
          <a:xfrm>
            <a:off x="3760494" y="3422187"/>
            <a:ext cx="1663274" cy="542311"/>
          </a:xfrm>
          <a:prstGeom prst="rect">
            <a:avLst/>
          </a:prstGeom>
          <a:solidFill>
            <a:srgbClr val="FFFF00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a typeface="Arial" charset="0"/>
              </a:rPr>
              <a:t>DB Interface</a:t>
            </a:r>
            <a:endParaRPr lang="en-US" dirty="0">
              <a:solidFill>
                <a:schemeClr val="accent5">
                  <a:lumMod val="10000"/>
                </a:schemeClr>
              </a:solidFill>
              <a:ea typeface="Arial" charset="0"/>
            </a:endParaRPr>
          </a:p>
        </p:txBody>
      </p:sp>
      <p:cxnSp>
        <p:nvCxnSpPr>
          <p:cNvPr id="50" name="Straight Arrow Connector 15"/>
          <p:cNvCxnSpPr>
            <a:stCxn id="49" idx="2"/>
            <a:endCxn id="41" idx="0"/>
          </p:cNvCxnSpPr>
          <p:nvPr/>
        </p:nvCxnSpPr>
        <p:spPr>
          <a:xfrm>
            <a:off x="4592131" y="3964498"/>
            <a:ext cx="4423" cy="495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8"/>
          <p:cNvCxnSpPr>
            <a:endCxn id="35" idx="1"/>
          </p:cNvCxnSpPr>
          <p:nvPr/>
        </p:nvCxnSpPr>
        <p:spPr>
          <a:xfrm>
            <a:off x="5611813" y="2809343"/>
            <a:ext cx="1908561" cy="481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9240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</a:t>
            </a:r>
            <a:r>
              <a:rPr lang="en-US" dirty="0"/>
              <a:t>-design </a:t>
            </a:r>
            <a:r>
              <a:rPr lang="en-US" dirty="0" smtClean="0"/>
              <a:t>Database interface based </a:t>
            </a:r>
            <a:r>
              <a:rPr lang="en-US" dirty="0"/>
              <a:t>on </a:t>
            </a:r>
            <a:r>
              <a:rPr lang="en-US" dirty="0" smtClean="0"/>
              <a:t>ROOT Database Connectivity (RDBC) </a:t>
            </a:r>
            <a:r>
              <a:rPr lang="en-US" dirty="0"/>
              <a:t>API which provides uniform interface to Oracle, MySQL, </a:t>
            </a:r>
            <a:r>
              <a:rPr lang="en-US" dirty="0" err="1"/>
              <a:t>PgSQL</a:t>
            </a:r>
            <a:r>
              <a:rPr lang="en-US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229601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Database Interface in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FairRoot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using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TSQLServer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(MySQL, Oracle,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PostGre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,... 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Allows multiple connections to </a:t>
            </a:r>
            <a:r>
              <a:rPr lang="en-US" sz="2000" dirty="0" err="1">
                <a:latin typeface="Arial" charset="0"/>
                <a:cs typeface="Arial" charset="0"/>
              </a:rPr>
              <a:t>Dbs</a:t>
            </a:r>
            <a:r>
              <a:rPr lang="en-US" sz="2000" dirty="0">
                <a:latin typeface="Arial" charset="0"/>
                <a:cs typeface="Arial" charset="0"/>
              </a:rPr>
              <a:t> at runtime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Adds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Version Management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Data type: Real and/or MC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Detector type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Date and Time Range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Reduces SQL coding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Simple Predefined Table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Only Simple SQL used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Ultimately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Generic Container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Handles Write/Read access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20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19460" name="ClipArt Placeholder 5" descr="220px-Jigsaw.png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7904" y="3009463"/>
            <a:ext cx="3974514" cy="326197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Al-Turany,  ACAT 2013, Beijing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00AB9-3473-FF43-90B1-58229417D2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0" y="4648200"/>
            <a:ext cx="7010400" cy="1676400"/>
          </a:xfrm>
          <a:prstGeom prst="rect">
            <a:avLst/>
          </a:prstGeom>
          <a:solidFill>
            <a:schemeClr val="tx1">
              <a:lumMod val="85000"/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0" y="1371600"/>
            <a:ext cx="7010400" cy="3124200"/>
          </a:xfrm>
          <a:prstGeom prst="rect">
            <a:avLst/>
          </a:prstGeom>
          <a:solidFill>
            <a:schemeClr val="tx1">
              <a:lumMod val="85000"/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Arial" charset="0"/>
                <a:cs typeface="Arial" charset="0"/>
              </a:rPr>
              <a:t>FairDB</a:t>
            </a:r>
            <a:r>
              <a:rPr lang="en-US" dirty="0">
                <a:latin typeface="Arial" charset="0"/>
                <a:cs typeface="Arial" charset="0"/>
              </a:rPr>
              <a:t> interface Concept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2667000"/>
            <a:ext cx="70104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4572000"/>
            <a:ext cx="70104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57400" y="1447800"/>
            <a:ext cx="1143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GUI</a:t>
            </a: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Report Queries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1447800"/>
            <a:ext cx="1905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Offline</a:t>
            </a: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Analysis Client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Monte Carlo Client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67400" y="1447800"/>
            <a:ext cx="1295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Online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Trigger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RunControl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0" y="2971800"/>
            <a:ext cx="3048000" cy="1676400"/>
          </a:xfrm>
          <a:prstGeom prst="ellipse">
            <a:avLst/>
          </a:prstGeom>
          <a:solidFill>
            <a:srgbClr val="FFFF00">
              <a:alpha val="71000"/>
            </a:srgb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61616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en-US" sz="1400" dirty="0">
              <a:solidFill>
                <a:srgbClr val="0D0D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rgbClr val="0D0DFF"/>
                </a:solidFill>
                <a:latin typeface="Arial" charset="0"/>
                <a:ea typeface="ＭＳ Ｐゴシック" charset="0"/>
                <a:cs typeface="Arial" charset="0"/>
              </a:rPr>
              <a:t> Connect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rgbClr val="0D0DFF"/>
                </a:solidFill>
                <a:latin typeface="Arial" charset="0"/>
                <a:ea typeface="ＭＳ Ｐゴシック" charset="0"/>
                <a:cs typeface="Arial" charset="0"/>
              </a:rPr>
              <a:t> SQL I/O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rgbClr val="0D0DFF"/>
                </a:solidFill>
                <a:latin typeface="Arial" charset="0"/>
                <a:ea typeface="ＭＳ Ｐゴシック" charset="0"/>
                <a:cs typeface="Arial" charset="0"/>
              </a:rPr>
              <a:t> Versions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rgbClr val="0D0DFF"/>
                </a:solidFill>
                <a:latin typeface="Arial" charset="0"/>
                <a:ea typeface="ＭＳ Ｐゴシック" charset="0"/>
                <a:cs typeface="Arial" charset="0"/>
              </a:rPr>
              <a:t> Caching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rgbClr val="0D0DFF"/>
                </a:solidFill>
                <a:latin typeface="Arial" charset="0"/>
                <a:ea typeface="ＭＳ Ｐゴシック" charset="0"/>
                <a:cs typeface="Arial" charset="0"/>
              </a:rPr>
              <a:t> Rollback </a:t>
            </a:r>
          </a:p>
          <a:p>
            <a:pPr algn="ctr">
              <a:defRPr/>
            </a:pPr>
            <a:endParaRPr lang="en-US" sz="1600" dirty="0">
              <a:solidFill>
                <a:srgbClr val="0D0D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en-US" sz="1600" dirty="0">
              <a:solidFill>
                <a:srgbClr val="0D0D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buFontTx/>
              <a:buChar char="-"/>
              <a:defRPr/>
            </a:pPr>
            <a:endParaRPr lang="en-US" dirty="0">
              <a:solidFill>
                <a:srgbClr val="16161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134243" flipH="1">
            <a:off x="3079750" y="2203450"/>
            <a:ext cx="79375" cy="1079500"/>
          </a:xfrm>
          <a:custGeom>
            <a:avLst/>
            <a:gdLst>
              <a:gd name="connsiteX0" fmla="*/ 0 w 1473200"/>
              <a:gd name="connsiteY0" fmla="*/ 25400 h 25400"/>
              <a:gd name="connsiteX1" fmla="*/ 1473200 w 1473200"/>
              <a:gd name="connsiteY1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200" h="25400">
                <a:moveTo>
                  <a:pt x="0" y="25400"/>
                </a:moveTo>
                <a:lnTo>
                  <a:pt x="1473200" y="0"/>
                </a:lnTo>
              </a:path>
            </a:pathLst>
          </a:custGeom>
          <a:ln w="12700" cmpd="sng">
            <a:solidFill>
              <a:schemeClr val="tx1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Freeform 16"/>
          <p:cNvSpPr/>
          <p:nvPr/>
        </p:nvSpPr>
        <p:spPr>
          <a:xfrm rot="19134243" flipV="1">
            <a:off x="5468938" y="2747963"/>
            <a:ext cx="1255712" cy="44450"/>
          </a:xfrm>
          <a:custGeom>
            <a:avLst/>
            <a:gdLst>
              <a:gd name="connsiteX0" fmla="*/ 0 w 1473200"/>
              <a:gd name="connsiteY0" fmla="*/ 25400 h 25400"/>
              <a:gd name="connsiteX1" fmla="*/ 1473200 w 1473200"/>
              <a:gd name="connsiteY1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200" h="25400">
                <a:moveTo>
                  <a:pt x="0" y="25400"/>
                </a:moveTo>
                <a:lnTo>
                  <a:pt x="1473200" y="0"/>
                </a:lnTo>
              </a:path>
            </a:pathLst>
          </a:custGeom>
          <a:ln w="12700" cmpd="sng">
            <a:solidFill>
              <a:schemeClr val="tx1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457200" y="1828800"/>
            <a:ext cx="70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LVL1</a:t>
            </a:r>
          </a:p>
        </p:txBody>
      </p:sp>
      <p:sp>
        <p:nvSpPr>
          <p:cNvPr id="22541" name="TextBox 18"/>
          <p:cNvSpPr txBox="1">
            <a:spLocks noChangeArrowheads="1"/>
          </p:cNvSpPr>
          <p:nvPr/>
        </p:nvSpPr>
        <p:spPr bwMode="auto">
          <a:xfrm>
            <a:off x="457200" y="3352800"/>
            <a:ext cx="70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LVL2</a:t>
            </a: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457200" y="5105400"/>
            <a:ext cx="70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LVL3</a:t>
            </a:r>
          </a:p>
        </p:txBody>
      </p:sp>
      <p:sp>
        <p:nvSpPr>
          <p:cNvPr id="22" name="Can 21"/>
          <p:cNvSpPr/>
          <p:nvPr/>
        </p:nvSpPr>
        <p:spPr>
          <a:xfrm>
            <a:off x="3962400" y="4953000"/>
            <a:ext cx="1143000" cy="838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DBMS</a:t>
            </a:r>
          </a:p>
        </p:txBody>
      </p:sp>
      <p:sp>
        <p:nvSpPr>
          <p:cNvPr id="23" name="Freeform 22"/>
          <p:cNvSpPr/>
          <p:nvPr/>
        </p:nvSpPr>
        <p:spPr>
          <a:xfrm rot="19134243">
            <a:off x="4321175" y="4284663"/>
            <a:ext cx="498475" cy="574675"/>
          </a:xfrm>
          <a:custGeom>
            <a:avLst/>
            <a:gdLst>
              <a:gd name="connsiteX0" fmla="*/ 0 w 1473200"/>
              <a:gd name="connsiteY0" fmla="*/ 25400 h 25400"/>
              <a:gd name="connsiteX1" fmla="*/ 1473200 w 1473200"/>
              <a:gd name="connsiteY1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200" h="25400">
                <a:moveTo>
                  <a:pt x="0" y="25400"/>
                </a:moveTo>
                <a:lnTo>
                  <a:pt x="1473200" y="0"/>
                </a:lnTo>
              </a:path>
            </a:pathLst>
          </a:custGeom>
          <a:ln w="12700" cmpd="sng">
            <a:solidFill>
              <a:schemeClr val="tx1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4114800" y="5105400"/>
            <a:ext cx="1143000" cy="838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DBMS</a:t>
            </a:r>
          </a:p>
        </p:txBody>
      </p:sp>
      <p:sp>
        <p:nvSpPr>
          <p:cNvPr id="19" name="Can 18"/>
          <p:cNvSpPr/>
          <p:nvPr/>
        </p:nvSpPr>
        <p:spPr>
          <a:xfrm>
            <a:off x="4267200" y="5257800"/>
            <a:ext cx="1143000" cy="838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DBMS</a:t>
            </a:r>
          </a:p>
        </p:txBody>
      </p:sp>
      <p:sp>
        <p:nvSpPr>
          <p:cNvPr id="20" name="Can 19"/>
          <p:cNvSpPr/>
          <p:nvPr/>
        </p:nvSpPr>
        <p:spPr>
          <a:xfrm>
            <a:off x="4419600" y="5410200"/>
            <a:ext cx="1143000" cy="838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DBMS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200" smtClean="0"/>
              <a:t>5/18/13</a:t>
            </a:r>
            <a:endParaRPr lang="en-US" sz="1200" smtClean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/>
              <a:t>M. Al-Turany,  ACAT 2013, Beijing</a:t>
            </a:r>
            <a:endParaRPr lang="en-US" sz="1200" smtClean="0"/>
          </a:p>
        </p:txBody>
      </p:sp>
      <p:sp>
        <p:nvSpPr>
          <p:cNvPr id="33" name="TextBox 32"/>
          <p:cNvSpPr txBox="1"/>
          <p:nvPr/>
        </p:nvSpPr>
        <p:spPr>
          <a:xfrm>
            <a:off x="3886200" y="4354513"/>
            <a:ext cx="1371600" cy="369887"/>
          </a:xfrm>
          <a:prstGeom prst="rect">
            <a:avLst/>
          </a:prstGeom>
          <a:solidFill>
            <a:srgbClr val="FFFF00"/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000090"/>
                </a:solidFill>
              </a:rPr>
              <a:t>TSqlServer</a:t>
            </a:r>
          </a:p>
        </p:txBody>
      </p:sp>
      <p:sp>
        <p:nvSpPr>
          <p:cNvPr id="34" name="Freeform 33"/>
          <p:cNvSpPr/>
          <p:nvPr/>
        </p:nvSpPr>
        <p:spPr>
          <a:xfrm rot="19134243" flipH="1" flipV="1">
            <a:off x="4621213" y="4703763"/>
            <a:ext cx="130175" cy="496887"/>
          </a:xfrm>
          <a:custGeom>
            <a:avLst/>
            <a:gdLst>
              <a:gd name="connsiteX0" fmla="*/ 0 w 1473200"/>
              <a:gd name="connsiteY0" fmla="*/ 25400 h 25400"/>
              <a:gd name="connsiteX1" fmla="*/ 1473200 w 1473200"/>
              <a:gd name="connsiteY1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200" h="25400">
                <a:moveTo>
                  <a:pt x="0" y="25400"/>
                </a:moveTo>
                <a:lnTo>
                  <a:pt x="1473200" y="0"/>
                </a:lnTo>
              </a:path>
            </a:pathLst>
          </a:custGeom>
          <a:ln w="12700" cmpd="sng">
            <a:solidFill>
              <a:schemeClr val="tx1"/>
            </a:solidFill>
            <a:prstDash val="dash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5" name="Freeform 34"/>
          <p:cNvSpPr/>
          <p:nvPr/>
        </p:nvSpPr>
        <p:spPr>
          <a:xfrm rot="19134243" flipH="1" flipV="1">
            <a:off x="4816475" y="4621213"/>
            <a:ext cx="46038" cy="798512"/>
          </a:xfrm>
          <a:custGeom>
            <a:avLst/>
            <a:gdLst>
              <a:gd name="connsiteX0" fmla="*/ 0 w 1473200"/>
              <a:gd name="connsiteY0" fmla="*/ 25400 h 25400"/>
              <a:gd name="connsiteX1" fmla="*/ 1473200 w 1473200"/>
              <a:gd name="connsiteY1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200" h="25400">
                <a:moveTo>
                  <a:pt x="0" y="25400"/>
                </a:moveTo>
                <a:lnTo>
                  <a:pt x="1473200" y="0"/>
                </a:lnTo>
              </a:path>
            </a:pathLst>
          </a:custGeom>
          <a:ln w="12700" cmpd="sng">
            <a:solidFill>
              <a:schemeClr val="tx1"/>
            </a:solidFill>
            <a:prstDash val="dash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7021512" y="2760663"/>
            <a:ext cx="2492375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000090"/>
                </a:solidFill>
              </a:rPr>
              <a:t>          C++, ROOT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7728744" y="5301456"/>
            <a:ext cx="1066800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000090"/>
                </a:solidFill>
              </a:rPr>
              <a:t>  SQL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400" y="2754313"/>
            <a:ext cx="1981200" cy="369887"/>
          </a:xfrm>
          <a:prstGeom prst="rect">
            <a:avLst/>
          </a:prstGeom>
          <a:solidFill>
            <a:srgbClr val="FFFF00"/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000090"/>
                </a:solidFill>
              </a:rPr>
              <a:t>FairDB Interface</a:t>
            </a:r>
          </a:p>
        </p:txBody>
      </p:sp>
      <p:sp>
        <p:nvSpPr>
          <p:cNvPr id="16" name="Freeform 15"/>
          <p:cNvSpPr/>
          <p:nvPr/>
        </p:nvSpPr>
        <p:spPr>
          <a:xfrm rot="19134243">
            <a:off x="4405313" y="2397125"/>
            <a:ext cx="314325" cy="363538"/>
          </a:xfrm>
          <a:custGeom>
            <a:avLst/>
            <a:gdLst>
              <a:gd name="connsiteX0" fmla="*/ 0 w 1473200"/>
              <a:gd name="connsiteY0" fmla="*/ 25400 h 25400"/>
              <a:gd name="connsiteX1" fmla="*/ 1473200 w 1473200"/>
              <a:gd name="connsiteY1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200" h="25400">
                <a:moveTo>
                  <a:pt x="0" y="25400"/>
                </a:moveTo>
                <a:lnTo>
                  <a:pt x="1473200" y="0"/>
                </a:lnTo>
              </a:path>
            </a:pathLst>
          </a:custGeom>
          <a:ln w="12700" cmpd="sng">
            <a:solidFill>
              <a:schemeClr val="tx1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200" y="533400"/>
            <a:ext cx="15166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i="1" dirty="0"/>
              <a:t>D. </a:t>
            </a:r>
            <a:r>
              <a:rPr lang="en-US" sz="2400" i="1" dirty="0" err="1"/>
              <a:t>Bertini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00AB9-3473-FF43-90B1-58229417D2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Version </a:t>
            </a:r>
            <a:r>
              <a:rPr lang="en-US" dirty="0" smtClean="0">
                <a:latin typeface="Arial" charset="0"/>
                <a:cs typeface="Arial" charset="0"/>
              </a:rPr>
              <a:t>Management</a:t>
            </a: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27650" name="Group 99"/>
          <p:cNvGrpSpPr>
            <a:grpSpLocks/>
          </p:cNvGrpSpPr>
          <p:nvPr/>
        </p:nvGrpSpPr>
        <p:grpSpPr bwMode="auto">
          <a:xfrm>
            <a:off x="1905000" y="1066800"/>
            <a:ext cx="5938838" cy="2597150"/>
            <a:chOff x="617282" y="1676400"/>
            <a:chExt cx="7652483" cy="2074606"/>
          </a:xfrm>
        </p:grpSpPr>
        <p:grpSp>
          <p:nvGrpSpPr>
            <p:cNvPr id="27669" name="Group 4"/>
            <p:cNvGrpSpPr>
              <a:grpSpLocks/>
            </p:cNvGrpSpPr>
            <p:nvPr/>
          </p:nvGrpSpPr>
          <p:grpSpPr bwMode="auto">
            <a:xfrm>
              <a:off x="2168525" y="2736850"/>
              <a:ext cx="1428750" cy="114300"/>
              <a:chOff x="1498" y="3183"/>
              <a:chExt cx="900" cy="72"/>
            </a:xfrm>
          </p:grpSpPr>
          <p:sp>
            <p:nvSpPr>
              <p:cNvPr id="27757" name="Freeform 5"/>
              <p:cNvSpPr>
                <a:spLocks/>
              </p:cNvSpPr>
              <p:nvPr/>
            </p:nvSpPr>
            <p:spPr bwMode="auto">
              <a:xfrm>
                <a:off x="1498" y="3183"/>
                <a:ext cx="901" cy="73"/>
              </a:xfrm>
              <a:custGeom>
                <a:avLst/>
                <a:gdLst>
                  <a:gd name="T0" fmla="*/ 0 w 3974"/>
                  <a:gd name="T1" fmla="*/ 0 h 321"/>
                  <a:gd name="T2" fmla="*/ 0 w 3974"/>
                  <a:gd name="T3" fmla="*/ 0 h 321"/>
                  <a:gd name="T4" fmla="*/ 0 w 3974"/>
                  <a:gd name="T5" fmla="*/ 0 h 321"/>
                  <a:gd name="T6" fmla="*/ 0 w 3974"/>
                  <a:gd name="T7" fmla="*/ 0 h 321"/>
                  <a:gd name="T8" fmla="*/ 0 w 3974"/>
                  <a:gd name="T9" fmla="*/ 0 h 321"/>
                  <a:gd name="T10" fmla="*/ 0 w 3974"/>
                  <a:gd name="T11" fmla="*/ 0 h 321"/>
                  <a:gd name="T12" fmla="*/ 0 w 3974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4"/>
                  <a:gd name="T22" fmla="*/ 0 h 321"/>
                  <a:gd name="T23" fmla="*/ 3974 w 397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4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79" y="0"/>
                    </a:lnTo>
                    <a:lnTo>
                      <a:pt x="3973" y="0"/>
                    </a:lnTo>
                    <a:lnTo>
                      <a:pt x="3973" y="240"/>
                    </a:lnTo>
                    <a:lnTo>
                      <a:pt x="3793" y="320"/>
                    </a:lnTo>
                    <a:lnTo>
                      <a:pt x="0" y="32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8" name="Freeform 6"/>
              <p:cNvSpPr>
                <a:spLocks/>
              </p:cNvSpPr>
              <p:nvPr/>
            </p:nvSpPr>
            <p:spPr bwMode="auto">
              <a:xfrm>
                <a:off x="1498" y="3183"/>
                <a:ext cx="901" cy="18"/>
              </a:xfrm>
              <a:custGeom>
                <a:avLst/>
                <a:gdLst>
                  <a:gd name="T0" fmla="*/ 0 w 3974"/>
                  <a:gd name="T1" fmla="*/ 0 h 80"/>
                  <a:gd name="T2" fmla="*/ 0 w 3974"/>
                  <a:gd name="T3" fmla="*/ 0 h 80"/>
                  <a:gd name="T4" fmla="*/ 0 w 3974"/>
                  <a:gd name="T5" fmla="*/ 0 h 80"/>
                  <a:gd name="T6" fmla="*/ 0 w 3974"/>
                  <a:gd name="T7" fmla="*/ 0 h 80"/>
                  <a:gd name="T8" fmla="*/ 0 w 3974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4"/>
                  <a:gd name="T16" fmla="*/ 0 h 80"/>
                  <a:gd name="T17" fmla="*/ 3974 w 397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4" h="80">
                    <a:moveTo>
                      <a:pt x="0" y="79"/>
                    </a:moveTo>
                    <a:lnTo>
                      <a:pt x="179" y="0"/>
                    </a:lnTo>
                    <a:lnTo>
                      <a:pt x="3973" y="0"/>
                    </a:lnTo>
                    <a:lnTo>
                      <a:pt x="3793" y="79"/>
                    </a:lnTo>
                    <a:lnTo>
                      <a:pt x="0" y="7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9" name="Freeform 7"/>
              <p:cNvSpPr>
                <a:spLocks/>
              </p:cNvSpPr>
              <p:nvPr/>
            </p:nvSpPr>
            <p:spPr bwMode="auto">
              <a:xfrm>
                <a:off x="2358" y="3183"/>
                <a:ext cx="41" cy="73"/>
              </a:xfrm>
              <a:custGeom>
                <a:avLst/>
                <a:gdLst>
                  <a:gd name="T0" fmla="*/ 0 w 181"/>
                  <a:gd name="T1" fmla="*/ 0 h 321"/>
                  <a:gd name="T2" fmla="*/ 0 w 181"/>
                  <a:gd name="T3" fmla="*/ 0 h 321"/>
                  <a:gd name="T4" fmla="*/ 0 w 181"/>
                  <a:gd name="T5" fmla="*/ 0 h 321"/>
                  <a:gd name="T6" fmla="*/ 0 w 181"/>
                  <a:gd name="T7" fmla="*/ 0 h 321"/>
                  <a:gd name="T8" fmla="*/ 0 w 181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321"/>
                  <a:gd name="T17" fmla="*/ 181 w 181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180" y="240"/>
                    </a:lnTo>
                    <a:lnTo>
                      <a:pt x="0" y="32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0" name="Group 8"/>
            <p:cNvGrpSpPr>
              <a:grpSpLocks/>
            </p:cNvGrpSpPr>
            <p:nvPr/>
          </p:nvGrpSpPr>
          <p:grpSpPr bwMode="auto">
            <a:xfrm>
              <a:off x="3533775" y="2736850"/>
              <a:ext cx="2339975" cy="114300"/>
              <a:chOff x="2358" y="3183"/>
              <a:chExt cx="1474" cy="72"/>
            </a:xfrm>
          </p:grpSpPr>
          <p:sp>
            <p:nvSpPr>
              <p:cNvPr id="27754" name="Freeform 9"/>
              <p:cNvSpPr>
                <a:spLocks/>
              </p:cNvSpPr>
              <p:nvPr/>
            </p:nvSpPr>
            <p:spPr bwMode="auto">
              <a:xfrm>
                <a:off x="2358" y="3183"/>
                <a:ext cx="1475" cy="73"/>
              </a:xfrm>
              <a:custGeom>
                <a:avLst/>
                <a:gdLst>
                  <a:gd name="T0" fmla="*/ 0 w 6503"/>
                  <a:gd name="T1" fmla="*/ 0 h 321"/>
                  <a:gd name="T2" fmla="*/ 0 w 6503"/>
                  <a:gd name="T3" fmla="*/ 0 h 321"/>
                  <a:gd name="T4" fmla="*/ 0 w 6503"/>
                  <a:gd name="T5" fmla="*/ 0 h 321"/>
                  <a:gd name="T6" fmla="*/ 0 w 6503"/>
                  <a:gd name="T7" fmla="*/ 0 h 321"/>
                  <a:gd name="T8" fmla="*/ 0 w 6503"/>
                  <a:gd name="T9" fmla="*/ 0 h 321"/>
                  <a:gd name="T10" fmla="*/ 0 w 6503"/>
                  <a:gd name="T11" fmla="*/ 0 h 321"/>
                  <a:gd name="T12" fmla="*/ 0 w 6503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03"/>
                  <a:gd name="T22" fmla="*/ 0 h 321"/>
                  <a:gd name="T23" fmla="*/ 6503 w 6503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03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6502" y="0"/>
                    </a:lnTo>
                    <a:lnTo>
                      <a:pt x="6502" y="240"/>
                    </a:lnTo>
                    <a:lnTo>
                      <a:pt x="6322" y="320"/>
                    </a:lnTo>
                    <a:lnTo>
                      <a:pt x="0" y="32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5" name="Freeform 10"/>
              <p:cNvSpPr>
                <a:spLocks/>
              </p:cNvSpPr>
              <p:nvPr/>
            </p:nvSpPr>
            <p:spPr bwMode="auto">
              <a:xfrm>
                <a:off x="2358" y="3183"/>
                <a:ext cx="1475" cy="18"/>
              </a:xfrm>
              <a:custGeom>
                <a:avLst/>
                <a:gdLst>
                  <a:gd name="T0" fmla="*/ 0 w 6503"/>
                  <a:gd name="T1" fmla="*/ 0 h 80"/>
                  <a:gd name="T2" fmla="*/ 0 w 6503"/>
                  <a:gd name="T3" fmla="*/ 0 h 80"/>
                  <a:gd name="T4" fmla="*/ 0 w 6503"/>
                  <a:gd name="T5" fmla="*/ 0 h 80"/>
                  <a:gd name="T6" fmla="*/ 0 w 6503"/>
                  <a:gd name="T7" fmla="*/ 0 h 80"/>
                  <a:gd name="T8" fmla="*/ 0 w 6503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03"/>
                  <a:gd name="T16" fmla="*/ 0 h 80"/>
                  <a:gd name="T17" fmla="*/ 6503 w 65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03" h="80">
                    <a:moveTo>
                      <a:pt x="0" y="79"/>
                    </a:moveTo>
                    <a:lnTo>
                      <a:pt x="180" y="0"/>
                    </a:lnTo>
                    <a:lnTo>
                      <a:pt x="6502" y="0"/>
                    </a:lnTo>
                    <a:lnTo>
                      <a:pt x="6322" y="79"/>
                    </a:lnTo>
                    <a:lnTo>
                      <a:pt x="0" y="7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6" name="Freeform 11"/>
              <p:cNvSpPr>
                <a:spLocks/>
              </p:cNvSpPr>
              <p:nvPr/>
            </p:nvSpPr>
            <p:spPr bwMode="auto">
              <a:xfrm>
                <a:off x="3791" y="3183"/>
                <a:ext cx="41" cy="73"/>
              </a:xfrm>
              <a:custGeom>
                <a:avLst/>
                <a:gdLst>
                  <a:gd name="T0" fmla="*/ 0 w 181"/>
                  <a:gd name="T1" fmla="*/ 0 h 321"/>
                  <a:gd name="T2" fmla="*/ 0 w 181"/>
                  <a:gd name="T3" fmla="*/ 0 h 321"/>
                  <a:gd name="T4" fmla="*/ 0 w 181"/>
                  <a:gd name="T5" fmla="*/ 0 h 321"/>
                  <a:gd name="T6" fmla="*/ 0 w 181"/>
                  <a:gd name="T7" fmla="*/ 0 h 321"/>
                  <a:gd name="T8" fmla="*/ 0 w 181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321"/>
                  <a:gd name="T17" fmla="*/ 181 w 181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180" y="240"/>
                    </a:lnTo>
                    <a:lnTo>
                      <a:pt x="0" y="32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1" name="Group 12"/>
            <p:cNvGrpSpPr>
              <a:grpSpLocks/>
            </p:cNvGrpSpPr>
            <p:nvPr/>
          </p:nvGrpSpPr>
          <p:grpSpPr bwMode="auto">
            <a:xfrm>
              <a:off x="5808663" y="2736850"/>
              <a:ext cx="909637" cy="114300"/>
              <a:chOff x="3791" y="3183"/>
              <a:chExt cx="573" cy="72"/>
            </a:xfrm>
          </p:grpSpPr>
          <p:sp>
            <p:nvSpPr>
              <p:cNvPr id="27751" name="Freeform 13"/>
              <p:cNvSpPr>
                <a:spLocks/>
              </p:cNvSpPr>
              <p:nvPr/>
            </p:nvSpPr>
            <p:spPr bwMode="auto">
              <a:xfrm>
                <a:off x="3791" y="3183"/>
                <a:ext cx="574" cy="73"/>
              </a:xfrm>
              <a:custGeom>
                <a:avLst/>
                <a:gdLst>
                  <a:gd name="T0" fmla="*/ 0 w 2530"/>
                  <a:gd name="T1" fmla="*/ 0 h 321"/>
                  <a:gd name="T2" fmla="*/ 0 w 2530"/>
                  <a:gd name="T3" fmla="*/ 0 h 321"/>
                  <a:gd name="T4" fmla="*/ 0 w 2530"/>
                  <a:gd name="T5" fmla="*/ 0 h 321"/>
                  <a:gd name="T6" fmla="*/ 0 w 2530"/>
                  <a:gd name="T7" fmla="*/ 0 h 321"/>
                  <a:gd name="T8" fmla="*/ 0 w 2530"/>
                  <a:gd name="T9" fmla="*/ 0 h 321"/>
                  <a:gd name="T10" fmla="*/ 0 w 2530"/>
                  <a:gd name="T11" fmla="*/ 0 h 321"/>
                  <a:gd name="T12" fmla="*/ 0 w 2530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0"/>
                  <a:gd name="T22" fmla="*/ 0 h 321"/>
                  <a:gd name="T23" fmla="*/ 2530 w 2530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0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2529" y="0"/>
                    </a:lnTo>
                    <a:lnTo>
                      <a:pt x="2529" y="240"/>
                    </a:lnTo>
                    <a:lnTo>
                      <a:pt x="2349" y="32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FFCC99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2" name="Freeform 14"/>
              <p:cNvSpPr>
                <a:spLocks/>
              </p:cNvSpPr>
              <p:nvPr/>
            </p:nvSpPr>
            <p:spPr bwMode="auto">
              <a:xfrm>
                <a:off x="3791" y="3183"/>
                <a:ext cx="574" cy="18"/>
              </a:xfrm>
              <a:custGeom>
                <a:avLst/>
                <a:gdLst>
                  <a:gd name="T0" fmla="*/ 0 w 2530"/>
                  <a:gd name="T1" fmla="*/ 0 h 80"/>
                  <a:gd name="T2" fmla="*/ 0 w 2530"/>
                  <a:gd name="T3" fmla="*/ 0 h 80"/>
                  <a:gd name="T4" fmla="*/ 0 w 2530"/>
                  <a:gd name="T5" fmla="*/ 0 h 80"/>
                  <a:gd name="T6" fmla="*/ 0 w 2530"/>
                  <a:gd name="T7" fmla="*/ 0 h 80"/>
                  <a:gd name="T8" fmla="*/ 0 w 2530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0"/>
                  <a:gd name="T16" fmla="*/ 0 h 80"/>
                  <a:gd name="T17" fmla="*/ 2530 w 253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0" h="80">
                    <a:moveTo>
                      <a:pt x="0" y="79"/>
                    </a:moveTo>
                    <a:lnTo>
                      <a:pt x="180" y="0"/>
                    </a:lnTo>
                    <a:lnTo>
                      <a:pt x="2529" y="0"/>
                    </a:lnTo>
                    <a:lnTo>
                      <a:pt x="2349" y="79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FFDFA7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3" name="Freeform 15"/>
              <p:cNvSpPr>
                <a:spLocks/>
              </p:cNvSpPr>
              <p:nvPr/>
            </p:nvSpPr>
            <p:spPr bwMode="auto">
              <a:xfrm>
                <a:off x="4324" y="3183"/>
                <a:ext cx="41" cy="73"/>
              </a:xfrm>
              <a:custGeom>
                <a:avLst/>
                <a:gdLst>
                  <a:gd name="T0" fmla="*/ 0 w 181"/>
                  <a:gd name="T1" fmla="*/ 0 h 321"/>
                  <a:gd name="T2" fmla="*/ 0 w 181"/>
                  <a:gd name="T3" fmla="*/ 0 h 321"/>
                  <a:gd name="T4" fmla="*/ 0 w 181"/>
                  <a:gd name="T5" fmla="*/ 0 h 321"/>
                  <a:gd name="T6" fmla="*/ 0 w 181"/>
                  <a:gd name="T7" fmla="*/ 0 h 321"/>
                  <a:gd name="T8" fmla="*/ 0 w 181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321"/>
                  <a:gd name="T17" fmla="*/ 181 w 181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180" y="24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DBAF83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72" name="Line 16"/>
            <p:cNvSpPr>
              <a:spLocks noChangeShapeType="1"/>
            </p:cNvSpPr>
            <p:nvPr/>
          </p:nvSpPr>
          <p:spPr bwMode="auto">
            <a:xfrm>
              <a:off x="2232025" y="1757363"/>
              <a:ext cx="1588" cy="979487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17"/>
            <p:cNvSpPr>
              <a:spLocks noChangeShapeType="1"/>
            </p:cNvSpPr>
            <p:nvPr/>
          </p:nvSpPr>
          <p:spPr bwMode="auto">
            <a:xfrm>
              <a:off x="6654800" y="2824163"/>
              <a:ext cx="781050" cy="1587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18"/>
            <p:cNvSpPr>
              <a:spLocks noChangeShapeType="1"/>
            </p:cNvSpPr>
            <p:nvPr/>
          </p:nvSpPr>
          <p:spPr bwMode="auto">
            <a:xfrm flipH="1">
              <a:off x="1060450" y="2938463"/>
              <a:ext cx="912813" cy="43180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5" name="Group 19"/>
            <p:cNvGrpSpPr>
              <a:grpSpLocks/>
            </p:cNvGrpSpPr>
            <p:nvPr/>
          </p:nvGrpSpPr>
          <p:grpSpPr bwMode="auto">
            <a:xfrm>
              <a:off x="2103438" y="2765425"/>
              <a:ext cx="1168400" cy="114300"/>
              <a:chOff x="1457" y="3201"/>
              <a:chExt cx="736" cy="72"/>
            </a:xfrm>
          </p:grpSpPr>
          <p:sp>
            <p:nvSpPr>
              <p:cNvPr id="27748" name="Freeform 20"/>
              <p:cNvSpPr>
                <a:spLocks/>
              </p:cNvSpPr>
              <p:nvPr/>
            </p:nvSpPr>
            <p:spPr bwMode="auto">
              <a:xfrm>
                <a:off x="1457" y="3201"/>
                <a:ext cx="737" cy="73"/>
              </a:xfrm>
              <a:custGeom>
                <a:avLst/>
                <a:gdLst>
                  <a:gd name="T0" fmla="*/ 0 w 3252"/>
                  <a:gd name="T1" fmla="*/ 0 h 321"/>
                  <a:gd name="T2" fmla="*/ 0 w 3252"/>
                  <a:gd name="T3" fmla="*/ 0 h 321"/>
                  <a:gd name="T4" fmla="*/ 0 w 3252"/>
                  <a:gd name="T5" fmla="*/ 0 h 321"/>
                  <a:gd name="T6" fmla="*/ 0 w 3252"/>
                  <a:gd name="T7" fmla="*/ 0 h 321"/>
                  <a:gd name="T8" fmla="*/ 0 w 3252"/>
                  <a:gd name="T9" fmla="*/ 0 h 321"/>
                  <a:gd name="T10" fmla="*/ 0 w 3252"/>
                  <a:gd name="T11" fmla="*/ 0 h 321"/>
                  <a:gd name="T12" fmla="*/ 0 w 3252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52"/>
                  <a:gd name="T22" fmla="*/ 0 h 321"/>
                  <a:gd name="T23" fmla="*/ 3252 w 3252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52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79" y="0"/>
                    </a:lnTo>
                    <a:lnTo>
                      <a:pt x="3251" y="0"/>
                    </a:lnTo>
                    <a:lnTo>
                      <a:pt x="3251" y="240"/>
                    </a:lnTo>
                    <a:lnTo>
                      <a:pt x="3072" y="32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FF99CC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9" name="Freeform 21"/>
              <p:cNvSpPr>
                <a:spLocks/>
              </p:cNvSpPr>
              <p:nvPr/>
            </p:nvSpPr>
            <p:spPr bwMode="auto">
              <a:xfrm>
                <a:off x="1457" y="3201"/>
                <a:ext cx="737" cy="18"/>
              </a:xfrm>
              <a:custGeom>
                <a:avLst/>
                <a:gdLst>
                  <a:gd name="T0" fmla="*/ 0 w 3252"/>
                  <a:gd name="T1" fmla="*/ 0 h 81"/>
                  <a:gd name="T2" fmla="*/ 0 w 3252"/>
                  <a:gd name="T3" fmla="*/ 0 h 81"/>
                  <a:gd name="T4" fmla="*/ 0 w 3252"/>
                  <a:gd name="T5" fmla="*/ 0 h 81"/>
                  <a:gd name="T6" fmla="*/ 0 w 3252"/>
                  <a:gd name="T7" fmla="*/ 0 h 81"/>
                  <a:gd name="T8" fmla="*/ 0 w 3252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52"/>
                  <a:gd name="T16" fmla="*/ 0 h 81"/>
                  <a:gd name="T17" fmla="*/ 3252 w 3252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52" h="81">
                    <a:moveTo>
                      <a:pt x="0" y="80"/>
                    </a:moveTo>
                    <a:lnTo>
                      <a:pt x="179" y="0"/>
                    </a:lnTo>
                    <a:lnTo>
                      <a:pt x="3251" y="0"/>
                    </a:lnTo>
                    <a:lnTo>
                      <a:pt x="3072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A7D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0" name="Freeform 22"/>
              <p:cNvSpPr>
                <a:spLocks/>
              </p:cNvSpPr>
              <p:nvPr/>
            </p:nvSpPr>
            <p:spPr bwMode="auto">
              <a:xfrm>
                <a:off x="2153" y="3201"/>
                <a:ext cx="41" cy="73"/>
              </a:xfrm>
              <a:custGeom>
                <a:avLst/>
                <a:gdLst>
                  <a:gd name="T0" fmla="*/ 0 w 180"/>
                  <a:gd name="T1" fmla="*/ 0 h 321"/>
                  <a:gd name="T2" fmla="*/ 0 w 180"/>
                  <a:gd name="T3" fmla="*/ 0 h 321"/>
                  <a:gd name="T4" fmla="*/ 0 w 180"/>
                  <a:gd name="T5" fmla="*/ 0 h 321"/>
                  <a:gd name="T6" fmla="*/ 0 w 180"/>
                  <a:gd name="T7" fmla="*/ 0 h 321"/>
                  <a:gd name="T8" fmla="*/ 0 w 180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321"/>
                  <a:gd name="T17" fmla="*/ 180 w 180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79" y="0"/>
                    </a:lnTo>
                    <a:lnTo>
                      <a:pt x="179" y="24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DB83A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6" name="Group 23"/>
            <p:cNvGrpSpPr>
              <a:grpSpLocks/>
            </p:cNvGrpSpPr>
            <p:nvPr/>
          </p:nvGrpSpPr>
          <p:grpSpPr bwMode="auto">
            <a:xfrm>
              <a:off x="3208338" y="2765425"/>
              <a:ext cx="1428750" cy="114300"/>
              <a:chOff x="2153" y="3201"/>
              <a:chExt cx="900" cy="72"/>
            </a:xfrm>
          </p:grpSpPr>
          <p:sp>
            <p:nvSpPr>
              <p:cNvPr id="27745" name="Freeform 24"/>
              <p:cNvSpPr>
                <a:spLocks/>
              </p:cNvSpPr>
              <p:nvPr/>
            </p:nvSpPr>
            <p:spPr bwMode="auto">
              <a:xfrm>
                <a:off x="2153" y="3201"/>
                <a:ext cx="901" cy="73"/>
              </a:xfrm>
              <a:custGeom>
                <a:avLst/>
                <a:gdLst>
                  <a:gd name="T0" fmla="*/ 0 w 3974"/>
                  <a:gd name="T1" fmla="*/ 0 h 321"/>
                  <a:gd name="T2" fmla="*/ 0 w 3974"/>
                  <a:gd name="T3" fmla="*/ 0 h 321"/>
                  <a:gd name="T4" fmla="*/ 0 w 3974"/>
                  <a:gd name="T5" fmla="*/ 0 h 321"/>
                  <a:gd name="T6" fmla="*/ 0 w 3974"/>
                  <a:gd name="T7" fmla="*/ 0 h 321"/>
                  <a:gd name="T8" fmla="*/ 0 w 3974"/>
                  <a:gd name="T9" fmla="*/ 0 h 321"/>
                  <a:gd name="T10" fmla="*/ 0 w 3974"/>
                  <a:gd name="T11" fmla="*/ 0 h 321"/>
                  <a:gd name="T12" fmla="*/ 0 w 3974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4"/>
                  <a:gd name="T22" fmla="*/ 0 h 321"/>
                  <a:gd name="T23" fmla="*/ 3974 w 397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4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79" y="0"/>
                    </a:lnTo>
                    <a:lnTo>
                      <a:pt x="3973" y="0"/>
                    </a:lnTo>
                    <a:lnTo>
                      <a:pt x="3973" y="240"/>
                    </a:lnTo>
                    <a:lnTo>
                      <a:pt x="3791" y="32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FF99CC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6" name="Freeform 25"/>
              <p:cNvSpPr>
                <a:spLocks/>
              </p:cNvSpPr>
              <p:nvPr/>
            </p:nvSpPr>
            <p:spPr bwMode="auto">
              <a:xfrm>
                <a:off x="2153" y="3201"/>
                <a:ext cx="901" cy="18"/>
              </a:xfrm>
              <a:custGeom>
                <a:avLst/>
                <a:gdLst>
                  <a:gd name="T0" fmla="*/ 0 w 3974"/>
                  <a:gd name="T1" fmla="*/ 0 h 81"/>
                  <a:gd name="T2" fmla="*/ 0 w 3974"/>
                  <a:gd name="T3" fmla="*/ 0 h 81"/>
                  <a:gd name="T4" fmla="*/ 0 w 3974"/>
                  <a:gd name="T5" fmla="*/ 0 h 81"/>
                  <a:gd name="T6" fmla="*/ 0 w 3974"/>
                  <a:gd name="T7" fmla="*/ 0 h 81"/>
                  <a:gd name="T8" fmla="*/ 0 w 397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4"/>
                  <a:gd name="T16" fmla="*/ 0 h 81"/>
                  <a:gd name="T17" fmla="*/ 3974 w 397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4" h="81">
                    <a:moveTo>
                      <a:pt x="0" y="80"/>
                    </a:moveTo>
                    <a:lnTo>
                      <a:pt x="179" y="0"/>
                    </a:lnTo>
                    <a:lnTo>
                      <a:pt x="3973" y="0"/>
                    </a:lnTo>
                    <a:lnTo>
                      <a:pt x="3791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A7D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7" name="Freeform 26"/>
              <p:cNvSpPr>
                <a:spLocks/>
              </p:cNvSpPr>
              <p:nvPr/>
            </p:nvSpPr>
            <p:spPr bwMode="auto">
              <a:xfrm>
                <a:off x="3013" y="3201"/>
                <a:ext cx="41" cy="73"/>
              </a:xfrm>
              <a:custGeom>
                <a:avLst/>
                <a:gdLst>
                  <a:gd name="T0" fmla="*/ 0 w 183"/>
                  <a:gd name="T1" fmla="*/ 0 h 321"/>
                  <a:gd name="T2" fmla="*/ 0 w 183"/>
                  <a:gd name="T3" fmla="*/ 0 h 321"/>
                  <a:gd name="T4" fmla="*/ 0 w 183"/>
                  <a:gd name="T5" fmla="*/ 0 h 321"/>
                  <a:gd name="T6" fmla="*/ 0 w 183"/>
                  <a:gd name="T7" fmla="*/ 0 h 321"/>
                  <a:gd name="T8" fmla="*/ 0 w 183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321"/>
                  <a:gd name="T17" fmla="*/ 183 w 183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82" y="0"/>
                    </a:lnTo>
                    <a:lnTo>
                      <a:pt x="182" y="24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DB83A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7" name="Group 27"/>
            <p:cNvGrpSpPr>
              <a:grpSpLocks/>
            </p:cNvGrpSpPr>
            <p:nvPr/>
          </p:nvGrpSpPr>
          <p:grpSpPr bwMode="auto">
            <a:xfrm>
              <a:off x="4573588" y="2765425"/>
              <a:ext cx="1754187" cy="114300"/>
              <a:chOff x="3013" y="3201"/>
              <a:chExt cx="1105" cy="72"/>
            </a:xfrm>
          </p:grpSpPr>
          <p:sp>
            <p:nvSpPr>
              <p:cNvPr id="27742" name="Freeform 28"/>
              <p:cNvSpPr>
                <a:spLocks/>
              </p:cNvSpPr>
              <p:nvPr/>
            </p:nvSpPr>
            <p:spPr bwMode="auto">
              <a:xfrm>
                <a:off x="3013" y="3201"/>
                <a:ext cx="1106" cy="73"/>
              </a:xfrm>
              <a:custGeom>
                <a:avLst/>
                <a:gdLst>
                  <a:gd name="T0" fmla="*/ 0 w 4878"/>
                  <a:gd name="T1" fmla="*/ 0 h 321"/>
                  <a:gd name="T2" fmla="*/ 0 w 4878"/>
                  <a:gd name="T3" fmla="*/ 0 h 321"/>
                  <a:gd name="T4" fmla="*/ 0 w 4878"/>
                  <a:gd name="T5" fmla="*/ 0 h 321"/>
                  <a:gd name="T6" fmla="*/ 0 w 4878"/>
                  <a:gd name="T7" fmla="*/ 0 h 321"/>
                  <a:gd name="T8" fmla="*/ 0 w 4878"/>
                  <a:gd name="T9" fmla="*/ 0 h 321"/>
                  <a:gd name="T10" fmla="*/ 0 w 4878"/>
                  <a:gd name="T11" fmla="*/ 0 h 321"/>
                  <a:gd name="T12" fmla="*/ 0 w 4878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78"/>
                  <a:gd name="T22" fmla="*/ 0 h 321"/>
                  <a:gd name="T23" fmla="*/ 4878 w 4878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78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80" y="0"/>
                    </a:lnTo>
                    <a:lnTo>
                      <a:pt x="4877" y="0"/>
                    </a:lnTo>
                    <a:lnTo>
                      <a:pt x="4877" y="240"/>
                    </a:lnTo>
                    <a:lnTo>
                      <a:pt x="4695" y="32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FF99CC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3" name="Freeform 29"/>
              <p:cNvSpPr>
                <a:spLocks/>
              </p:cNvSpPr>
              <p:nvPr/>
            </p:nvSpPr>
            <p:spPr bwMode="auto">
              <a:xfrm>
                <a:off x="3013" y="3201"/>
                <a:ext cx="1106" cy="18"/>
              </a:xfrm>
              <a:custGeom>
                <a:avLst/>
                <a:gdLst>
                  <a:gd name="T0" fmla="*/ 0 w 4878"/>
                  <a:gd name="T1" fmla="*/ 0 h 81"/>
                  <a:gd name="T2" fmla="*/ 0 w 4878"/>
                  <a:gd name="T3" fmla="*/ 0 h 81"/>
                  <a:gd name="T4" fmla="*/ 0 w 4878"/>
                  <a:gd name="T5" fmla="*/ 0 h 81"/>
                  <a:gd name="T6" fmla="*/ 0 w 4878"/>
                  <a:gd name="T7" fmla="*/ 0 h 81"/>
                  <a:gd name="T8" fmla="*/ 0 w 487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8"/>
                  <a:gd name="T16" fmla="*/ 0 h 81"/>
                  <a:gd name="T17" fmla="*/ 4878 w 487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8" h="81">
                    <a:moveTo>
                      <a:pt x="0" y="80"/>
                    </a:moveTo>
                    <a:lnTo>
                      <a:pt x="180" y="0"/>
                    </a:lnTo>
                    <a:lnTo>
                      <a:pt x="4877" y="0"/>
                    </a:lnTo>
                    <a:lnTo>
                      <a:pt x="4695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A7D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4" name="Freeform 30"/>
              <p:cNvSpPr>
                <a:spLocks/>
              </p:cNvSpPr>
              <p:nvPr/>
            </p:nvSpPr>
            <p:spPr bwMode="auto">
              <a:xfrm>
                <a:off x="4078" y="3201"/>
                <a:ext cx="41" cy="73"/>
              </a:xfrm>
              <a:custGeom>
                <a:avLst/>
                <a:gdLst>
                  <a:gd name="T0" fmla="*/ 0 w 183"/>
                  <a:gd name="T1" fmla="*/ 0 h 321"/>
                  <a:gd name="T2" fmla="*/ 0 w 183"/>
                  <a:gd name="T3" fmla="*/ 0 h 321"/>
                  <a:gd name="T4" fmla="*/ 0 w 183"/>
                  <a:gd name="T5" fmla="*/ 0 h 321"/>
                  <a:gd name="T6" fmla="*/ 0 w 183"/>
                  <a:gd name="T7" fmla="*/ 0 h 321"/>
                  <a:gd name="T8" fmla="*/ 0 w 183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321"/>
                  <a:gd name="T17" fmla="*/ 183 w 183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82" y="0"/>
                    </a:lnTo>
                    <a:lnTo>
                      <a:pt x="182" y="24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DB83A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8" name="Group 31"/>
            <p:cNvGrpSpPr>
              <a:grpSpLocks/>
            </p:cNvGrpSpPr>
            <p:nvPr/>
          </p:nvGrpSpPr>
          <p:grpSpPr bwMode="auto">
            <a:xfrm>
              <a:off x="2038350" y="2794000"/>
              <a:ext cx="1754188" cy="114300"/>
              <a:chOff x="1416" y="3219"/>
              <a:chExt cx="1105" cy="72"/>
            </a:xfrm>
          </p:grpSpPr>
          <p:sp>
            <p:nvSpPr>
              <p:cNvPr id="27739" name="Freeform 32"/>
              <p:cNvSpPr>
                <a:spLocks/>
              </p:cNvSpPr>
              <p:nvPr/>
            </p:nvSpPr>
            <p:spPr bwMode="auto">
              <a:xfrm>
                <a:off x="1416" y="3219"/>
                <a:ext cx="1106" cy="73"/>
              </a:xfrm>
              <a:custGeom>
                <a:avLst/>
                <a:gdLst>
                  <a:gd name="T0" fmla="*/ 0 w 4878"/>
                  <a:gd name="T1" fmla="*/ 0 h 322"/>
                  <a:gd name="T2" fmla="*/ 0 w 4878"/>
                  <a:gd name="T3" fmla="*/ 0 h 322"/>
                  <a:gd name="T4" fmla="*/ 0 w 4878"/>
                  <a:gd name="T5" fmla="*/ 0 h 322"/>
                  <a:gd name="T6" fmla="*/ 0 w 4878"/>
                  <a:gd name="T7" fmla="*/ 0 h 322"/>
                  <a:gd name="T8" fmla="*/ 0 w 4878"/>
                  <a:gd name="T9" fmla="*/ 0 h 322"/>
                  <a:gd name="T10" fmla="*/ 0 w 4878"/>
                  <a:gd name="T11" fmla="*/ 0 h 322"/>
                  <a:gd name="T12" fmla="*/ 0 w 4878"/>
                  <a:gd name="T13" fmla="*/ 0 h 3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78"/>
                  <a:gd name="T22" fmla="*/ 0 h 322"/>
                  <a:gd name="T23" fmla="*/ 4878 w 4878"/>
                  <a:gd name="T24" fmla="*/ 322 h 3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78" h="322">
                    <a:moveTo>
                      <a:pt x="0" y="321"/>
                    </a:moveTo>
                    <a:lnTo>
                      <a:pt x="0" y="80"/>
                    </a:lnTo>
                    <a:lnTo>
                      <a:pt x="181" y="0"/>
                    </a:lnTo>
                    <a:lnTo>
                      <a:pt x="4877" y="0"/>
                    </a:lnTo>
                    <a:lnTo>
                      <a:pt x="4877" y="240"/>
                    </a:lnTo>
                    <a:lnTo>
                      <a:pt x="4697" y="321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99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0" name="Freeform 33"/>
              <p:cNvSpPr>
                <a:spLocks/>
              </p:cNvSpPr>
              <p:nvPr/>
            </p:nvSpPr>
            <p:spPr bwMode="auto">
              <a:xfrm>
                <a:off x="1416" y="3219"/>
                <a:ext cx="1106" cy="18"/>
              </a:xfrm>
              <a:custGeom>
                <a:avLst/>
                <a:gdLst>
                  <a:gd name="T0" fmla="*/ 0 w 4878"/>
                  <a:gd name="T1" fmla="*/ 0 h 81"/>
                  <a:gd name="T2" fmla="*/ 0 w 4878"/>
                  <a:gd name="T3" fmla="*/ 0 h 81"/>
                  <a:gd name="T4" fmla="*/ 0 w 4878"/>
                  <a:gd name="T5" fmla="*/ 0 h 81"/>
                  <a:gd name="T6" fmla="*/ 0 w 4878"/>
                  <a:gd name="T7" fmla="*/ 0 h 81"/>
                  <a:gd name="T8" fmla="*/ 0 w 487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8"/>
                  <a:gd name="T16" fmla="*/ 0 h 81"/>
                  <a:gd name="T17" fmla="*/ 4878 w 487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8" h="81">
                    <a:moveTo>
                      <a:pt x="0" y="80"/>
                    </a:moveTo>
                    <a:lnTo>
                      <a:pt x="181" y="0"/>
                    </a:lnTo>
                    <a:lnTo>
                      <a:pt x="4877" y="0"/>
                    </a:lnTo>
                    <a:lnTo>
                      <a:pt x="4697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FFA7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1" name="Freeform 34"/>
              <p:cNvSpPr>
                <a:spLocks/>
              </p:cNvSpPr>
              <p:nvPr/>
            </p:nvSpPr>
            <p:spPr bwMode="auto">
              <a:xfrm>
                <a:off x="2481" y="3219"/>
                <a:ext cx="41" cy="73"/>
              </a:xfrm>
              <a:custGeom>
                <a:avLst/>
                <a:gdLst>
                  <a:gd name="T0" fmla="*/ 0 w 181"/>
                  <a:gd name="T1" fmla="*/ 0 h 322"/>
                  <a:gd name="T2" fmla="*/ 0 w 181"/>
                  <a:gd name="T3" fmla="*/ 0 h 322"/>
                  <a:gd name="T4" fmla="*/ 0 w 181"/>
                  <a:gd name="T5" fmla="*/ 0 h 322"/>
                  <a:gd name="T6" fmla="*/ 0 w 181"/>
                  <a:gd name="T7" fmla="*/ 0 h 322"/>
                  <a:gd name="T8" fmla="*/ 0 w 181"/>
                  <a:gd name="T9" fmla="*/ 0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322"/>
                  <a:gd name="T17" fmla="*/ 181 w 181"/>
                  <a:gd name="T18" fmla="*/ 322 h 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322">
                    <a:moveTo>
                      <a:pt x="0" y="321"/>
                    </a:moveTo>
                    <a:lnTo>
                      <a:pt x="0" y="80"/>
                    </a:lnTo>
                    <a:lnTo>
                      <a:pt x="180" y="0"/>
                    </a:lnTo>
                    <a:lnTo>
                      <a:pt x="180" y="240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DBDB83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9" name="Group 35"/>
            <p:cNvGrpSpPr>
              <a:grpSpLocks/>
            </p:cNvGrpSpPr>
            <p:nvPr/>
          </p:nvGrpSpPr>
          <p:grpSpPr bwMode="auto">
            <a:xfrm>
              <a:off x="3729038" y="2794000"/>
              <a:ext cx="1428750" cy="114300"/>
              <a:chOff x="2481" y="3219"/>
              <a:chExt cx="900" cy="72"/>
            </a:xfrm>
          </p:grpSpPr>
          <p:sp>
            <p:nvSpPr>
              <p:cNvPr id="27736" name="Freeform 36"/>
              <p:cNvSpPr>
                <a:spLocks/>
              </p:cNvSpPr>
              <p:nvPr/>
            </p:nvSpPr>
            <p:spPr bwMode="auto">
              <a:xfrm>
                <a:off x="2481" y="3219"/>
                <a:ext cx="901" cy="73"/>
              </a:xfrm>
              <a:custGeom>
                <a:avLst/>
                <a:gdLst>
                  <a:gd name="T0" fmla="*/ 0 w 3974"/>
                  <a:gd name="T1" fmla="*/ 0 h 322"/>
                  <a:gd name="T2" fmla="*/ 0 w 3974"/>
                  <a:gd name="T3" fmla="*/ 0 h 322"/>
                  <a:gd name="T4" fmla="*/ 0 w 3974"/>
                  <a:gd name="T5" fmla="*/ 0 h 322"/>
                  <a:gd name="T6" fmla="*/ 0 w 3974"/>
                  <a:gd name="T7" fmla="*/ 0 h 322"/>
                  <a:gd name="T8" fmla="*/ 0 w 3974"/>
                  <a:gd name="T9" fmla="*/ 0 h 322"/>
                  <a:gd name="T10" fmla="*/ 0 w 3974"/>
                  <a:gd name="T11" fmla="*/ 0 h 322"/>
                  <a:gd name="T12" fmla="*/ 0 w 3974"/>
                  <a:gd name="T13" fmla="*/ 0 h 3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4"/>
                  <a:gd name="T22" fmla="*/ 0 h 322"/>
                  <a:gd name="T23" fmla="*/ 3974 w 3974"/>
                  <a:gd name="T24" fmla="*/ 322 h 3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4" h="322">
                    <a:moveTo>
                      <a:pt x="0" y="321"/>
                    </a:moveTo>
                    <a:lnTo>
                      <a:pt x="0" y="80"/>
                    </a:lnTo>
                    <a:lnTo>
                      <a:pt x="180" y="0"/>
                    </a:lnTo>
                    <a:lnTo>
                      <a:pt x="3973" y="0"/>
                    </a:lnTo>
                    <a:lnTo>
                      <a:pt x="3973" y="240"/>
                    </a:lnTo>
                    <a:lnTo>
                      <a:pt x="3795" y="321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99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7" name="Freeform 37"/>
              <p:cNvSpPr>
                <a:spLocks/>
              </p:cNvSpPr>
              <p:nvPr/>
            </p:nvSpPr>
            <p:spPr bwMode="auto">
              <a:xfrm>
                <a:off x="2481" y="3219"/>
                <a:ext cx="901" cy="18"/>
              </a:xfrm>
              <a:custGeom>
                <a:avLst/>
                <a:gdLst>
                  <a:gd name="T0" fmla="*/ 0 w 3974"/>
                  <a:gd name="T1" fmla="*/ 0 h 81"/>
                  <a:gd name="T2" fmla="*/ 0 w 3974"/>
                  <a:gd name="T3" fmla="*/ 0 h 81"/>
                  <a:gd name="T4" fmla="*/ 0 w 3974"/>
                  <a:gd name="T5" fmla="*/ 0 h 81"/>
                  <a:gd name="T6" fmla="*/ 0 w 3974"/>
                  <a:gd name="T7" fmla="*/ 0 h 81"/>
                  <a:gd name="T8" fmla="*/ 0 w 397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4"/>
                  <a:gd name="T16" fmla="*/ 0 h 81"/>
                  <a:gd name="T17" fmla="*/ 3974 w 397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4" h="81">
                    <a:moveTo>
                      <a:pt x="0" y="80"/>
                    </a:moveTo>
                    <a:lnTo>
                      <a:pt x="180" y="0"/>
                    </a:lnTo>
                    <a:lnTo>
                      <a:pt x="3973" y="0"/>
                    </a:lnTo>
                    <a:lnTo>
                      <a:pt x="3795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FFA7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8" name="Freeform 38"/>
              <p:cNvSpPr>
                <a:spLocks/>
              </p:cNvSpPr>
              <p:nvPr/>
            </p:nvSpPr>
            <p:spPr bwMode="auto">
              <a:xfrm>
                <a:off x="3341" y="3219"/>
                <a:ext cx="41" cy="73"/>
              </a:xfrm>
              <a:custGeom>
                <a:avLst/>
                <a:gdLst>
                  <a:gd name="T0" fmla="*/ 0 w 179"/>
                  <a:gd name="T1" fmla="*/ 0 h 322"/>
                  <a:gd name="T2" fmla="*/ 0 w 179"/>
                  <a:gd name="T3" fmla="*/ 0 h 322"/>
                  <a:gd name="T4" fmla="*/ 0 w 179"/>
                  <a:gd name="T5" fmla="*/ 0 h 322"/>
                  <a:gd name="T6" fmla="*/ 0 w 179"/>
                  <a:gd name="T7" fmla="*/ 0 h 322"/>
                  <a:gd name="T8" fmla="*/ 0 w 179"/>
                  <a:gd name="T9" fmla="*/ 0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322"/>
                  <a:gd name="T17" fmla="*/ 179 w 179"/>
                  <a:gd name="T18" fmla="*/ 322 h 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322">
                    <a:moveTo>
                      <a:pt x="0" y="321"/>
                    </a:moveTo>
                    <a:lnTo>
                      <a:pt x="0" y="80"/>
                    </a:lnTo>
                    <a:lnTo>
                      <a:pt x="178" y="0"/>
                    </a:lnTo>
                    <a:lnTo>
                      <a:pt x="178" y="240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DBDB83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0" name="Group 39"/>
            <p:cNvGrpSpPr>
              <a:grpSpLocks/>
            </p:cNvGrpSpPr>
            <p:nvPr/>
          </p:nvGrpSpPr>
          <p:grpSpPr bwMode="auto">
            <a:xfrm>
              <a:off x="5094288" y="2794000"/>
              <a:ext cx="1168400" cy="114300"/>
              <a:chOff x="3341" y="3219"/>
              <a:chExt cx="736" cy="72"/>
            </a:xfrm>
          </p:grpSpPr>
          <p:sp>
            <p:nvSpPr>
              <p:cNvPr id="27733" name="Freeform 40"/>
              <p:cNvSpPr>
                <a:spLocks/>
              </p:cNvSpPr>
              <p:nvPr/>
            </p:nvSpPr>
            <p:spPr bwMode="auto">
              <a:xfrm>
                <a:off x="3341" y="3219"/>
                <a:ext cx="737" cy="73"/>
              </a:xfrm>
              <a:custGeom>
                <a:avLst/>
                <a:gdLst>
                  <a:gd name="T0" fmla="*/ 0 w 3252"/>
                  <a:gd name="T1" fmla="*/ 0 h 322"/>
                  <a:gd name="T2" fmla="*/ 0 w 3252"/>
                  <a:gd name="T3" fmla="*/ 0 h 322"/>
                  <a:gd name="T4" fmla="*/ 0 w 3252"/>
                  <a:gd name="T5" fmla="*/ 0 h 322"/>
                  <a:gd name="T6" fmla="*/ 0 w 3252"/>
                  <a:gd name="T7" fmla="*/ 0 h 322"/>
                  <a:gd name="T8" fmla="*/ 0 w 3252"/>
                  <a:gd name="T9" fmla="*/ 0 h 322"/>
                  <a:gd name="T10" fmla="*/ 0 w 3252"/>
                  <a:gd name="T11" fmla="*/ 0 h 322"/>
                  <a:gd name="T12" fmla="*/ 0 w 3252"/>
                  <a:gd name="T13" fmla="*/ 0 h 3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52"/>
                  <a:gd name="T22" fmla="*/ 0 h 322"/>
                  <a:gd name="T23" fmla="*/ 3252 w 3252"/>
                  <a:gd name="T24" fmla="*/ 322 h 3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52" h="322">
                    <a:moveTo>
                      <a:pt x="0" y="321"/>
                    </a:moveTo>
                    <a:lnTo>
                      <a:pt x="0" y="80"/>
                    </a:lnTo>
                    <a:lnTo>
                      <a:pt x="179" y="0"/>
                    </a:lnTo>
                    <a:lnTo>
                      <a:pt x="3251" y="0"/>
                    </a:lnTo>
                    <a:lnTo>
                      <a:pt x="3251" y="240"/>
                    </a:lnTo>
                    <a:lnTo>
                      <a:pt x="3070" y="321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99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4" name="Freeform 41"/>
              <p:cNvSpPr>
                <a:spLocks/>
              </p:cNvSpPr>
              <p:nvPr/>
            </p:nvSpPr>
            <p:spPr bwMode="auto">
              <a:xfrm>
                <a:off x="3341" y="3219"/>
                <a:ext cx="737" cy="18"/>
              </a:xfrm>
              <a:custGeom>
                <a:avLst/>
                <a:gdLst>
                  <a:gd name="T0" fmla="*/ 0 w 3252"/>
                  <a:gd name="T1" fmla="*/ 0 h 81"/>
                  <a:gd name="T2" fmla="*/ 0 w 3252"/>
                  <a:gd name="T3" fmla="*/ 0 h 81"/>
                  <a:gd name="T4" fmla="*/ 0 w 3252"/>
                  <a:gd name="T5" fmla="*/ 0 h 81"/>
                  <a:gd name="T6" fmla="*/ 0 w 3252"/>
                  <a:gd name="T7" fmla="*/ 0 h 81"/>
                  <a:gd name="T8" fmla="*/ 0 w 3252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52"/>
                  <a:gd name="T16" fmla="*/ 0 h 81"/>
                  <a:gd name="T17" fmla="*/ 3252 w 3252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52" h="81">
                    <a:moveTo>
                      <a:pt x="0" y="80"/>
                    </a:moveTo>
                    <a:lnTo>
                      <a:pt x="179" y="0"/>
                    </a:lnTo>
                    <a:lnTo>
                      <a:pt x="3251" y="0"/>
                    </a:lnTo>
                    <a:lnTo>
                      <a:pt x="3070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FFA7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5" name="Freeform 42"/>
              <p:cNvSpPr>
                <a:spLocks/>
              </p:cNvSpPr>
              <p:nvPr/>
            </p:nvSpPr>
            <p:spPr bwMode="auto">
              <a:xfrm>
                <a:off x="4037" y="3219"/>
                <a:ext cx="41" cy="73"/>
              </a:xfrm>
              <a:custGeom>
                <a:avLst/>
                <a:gdLst>
                  <a:gd name="T0" fmla="*/ 0 w 182"/>
                  <a:gd name="T1" fmla="*/ 0 h 322"/>
                  <a:gd name="T2" fmla="*/ 0 w 182"/>
                  <a:gd name="T3" fmla="*/ 0 h 322"/>
                  <a:gd name="T4" fmla="*/ 0 w 182"/>
                  <a:gd name="T5" fmla="*/ 0 h 322"/>
                  <a:gd name="T6" fmla="*/ 0 w 182"/>
                  <a:gd name="T7" fmla="*/ 0 h 322"/>
                  <a:gd name="T8" fmla="*/ 0 w 182"/>
                  <a:gd name="T9" fmla="*/ 0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322"/>
                  <a:gd name="T17" fmla="*/ 182 w 182"/>
                  <a:gd name="T18" fmla="*/ 322 h 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322">
                    <a:moveTo>
                      <a:pt x="0" y="321"/>
                    </a:moveTo>
                    <a:lnTo>
                      <a:pt x="0" y="80"/>
                    </a:lnTo>
                    <a:lnTo>
                      <a:pt x="181" y="0"/>
                    </a:lnTo>
                    <a:lnTo>
                      <a:pt x="181" y="240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DBDB83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1" name="Group 43"/>
            <p:cNvGrpSpPr>
              <a:grpSpLocks/>
            </p:cNvGrpSpPr>
            <p:nvPr/>
          </p:nvGrpSpPr>
          <p:grpSpPr bwMode="auto">
            <a:xfrm>
              <a:off x="1973263" y="2824163"/>
              <a:ext cx="714375" cy="114300"/>
              <a:chOff x="1375" y="3238"/>
              <a:chExt cx="450" cy="72"/>
            </a:xfrm>
          </p:grpSpPr>
          <p:sp>
            <p:nvSpPr>
              <p:cNvPr id="27730" name="Freeform 44"/>
              <p:cNvSpPr>
                <a:spLocks/>
              </p:cNvSpPr>
              <p:nvPr/>
            </p:nvSpPr>
            <p:spPr bwMode="auto">
              <a:xfrm>
                <a:off x="1375" y="3238"/>
                <a:ext cx="451" cy="73"/>
              </a:xfrm>
              <a:custGeom>
                <a:avLst/>
                <a:gdLst>
                  <a:gd name="T0" fmla="*/ 0 w 1987"/>
                  <a:gd name="T1" fmla="*/ 0 h 321"/>
                  <a:gd name="T2" fmla="*/ 0 w 1987"/>
                  <a:gd name="T3" fmla="*/ 0 h 321"/>
                  <a:gd name="T4" fmla="*/ 0 w 1987"/>
                  <a:gd name="T5" fmla="*/ 0 h 321"/>
                  <a:gd name="T6" fmla="*/ 0 w 1987"/>
                  <a:gd name="T7" fmla="*/ 0 h 321"/>
                  <a:gd name="T8" fmla="*/ 0 w 1987"/>
                  <a:gd name="T9" fmla="*/ 0 h 321"/>
                  <a:gd name="T10" fmla="*/ 0 w 1987"/>
                  <a:gd name="T11" fmla="*/ 0 h 321"/>
                  <a:gd name="T12" fmla="*/ 0 w 1987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87"/>
                  <a:gd name="T22" fmla="*/ 0 h 321"/>
                  <a:gd name="T23" fmla="*/ 1987 w 1987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87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80" y="0"/>
                    </a:lnTo>
                    <a:lnTo>
                      <a:pt x="1986" y="0"/>
                    </a:lnTo>
                    <a:lnTo>
                      <a:pt x="1986" y="240"/>
                    </a:lnTo>
                    <a:lnTo>
                      <a:pt x="1805" y="32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CCFF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1" name="Freeform 45"/>
              <p:cNvSpPr>
                <a:spLocks/>
              </p:cNvSpPr>
              <p:nvPr/>
            </p:nvSpPr>
            <p:spPr bwMode="auto">
              <a:xfrm>
                <a:off x="1375" y="3238"/>
                <a:ext cx="451" cy="18"/>
              </a:xfrm>
              <a:custGeom>
                <a:avLst/>
                <a:gdLst>
                  <a:gd name="T0" fmla="*/ 0 w 1987"/>
                  <a:gd name="T1" fmla="*/ 0 h 81"/>
                  <a:gd name="T2" fmla="*/ 0 w 1987"/>
                  <a:gd name="T3" fmla="*/ 0 h 81"/>
                  <a:gd name="T4" fmla="*/ 0 w 1987"/>
                  <a:gd name="T5" fmla="*/ 0 h 81"/>
                  <a:gd name="T6" fmla="*/ 0 w 1987"/>
                  <a:gd name="T7" fmla="*/ 0 h 81"/>
                  <a:gd name="T8" fmla="*/ 0 w 1987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7"/>
                  <a:gd name="T16" fmla="*/ 0 h 81"/>
                  <a:gd name="T17" fmla="*/ 1987 w 198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7" h="81">
                    <a:moveTo>
                      <a:pt x="0" y="80"/>
                    </a:moveTo>
                    <a:lnTo>
                      <a:pt x="180" y="0"/>
                    </a:lnTo>
                    <a:lnTo>
                      <a:pt x="1986" y="0"/>
                    </a:lnTo>
                    <a:lnTo>
                      <a:pt x="1805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DFFF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2" name="Freeform 46"/>
              <p:cNvSpPr>
                <a:spLocks/>
              </p:cNvSpPr>
              <p:nvPr/>
            </p:nvSpPr>
            <p:spPr bwMode="auto">
              <a:xfrm>
                <a:off x="1784" y="3238"/>
                <a:ext cx="41" cy="73"/>
              </a:xfrm>
              <a:custGeom>
                <a:avLst/>
                <a:gdLst>
                  <a:gd name="T0" fmla="*/ 0 w 182"/>
                  <a:gd name="T1" fmla="*/ 0 h 321"/>
                  <a:gd name="T2" fmla="*/ 0 w 182"/>
                  <a:gd name="T3" fmla="*/ 0 h 321"/>
                  <a:gd name="T4" fmla="*/ 0 w 182"/>
                  <a:gd name="T5" fmla="*/ 0 h 321"/>
                  <a:gd name="T6" fmla="*/ 0 w 182"/>
                  <a:gd name="T7" fmla="*/ 0 h 321"/>
                  <a:gd name="T8" fmla="*/ 0 w 182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321"/>
                  <a:gd name="T17" fmla="*/ 182 w 182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81" y="0"/>
                    </a:lnTo>
                    <a:lnTo>
                      <a:pt x="181" y="24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AFDBDB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2" name="Group 47"/>
            <p:cNvGrpSpPr>
              <a:grpSpLocks/>
            </p:cNvGrpSpPr>
            <p:nvPr/>
          </p:nvGrpSpPr>
          <p:grpSpPr bwMode="auto">
            <a:xfrm>
              <a:off x="2622550" y="2824163"/>
              <a:ext cx="1884363" cy="114300"/>
              <a:chOff x="1784" y="3238"/>
              <a:chExt cx="1187" cy="72"/>
            </a:xfrm>
          </p:grpSpPr>
          <p:sp>
            <p:nvSpPr>
              <p:cNvPr id="27727" name="Freeform 48"/>
              <p:cNvSpPr>
                <a:spLocks/>
              </p:cNvSpPr>
              <p:nvPr/>
            </p:nvSpPr>
            <p:spPr bwMode="auto">
              <a:xfrm>
                <a:off x="1784" y="3238"/>
                <a:ext cx="1188" cy="73"/>
              </a:xfrm>
              <a:custGeom>
                <a:avLst/>
                <a:gdLst>
                  <a:gd name="T0" fmla="*/ 0 w 5237"/>
                  <a:gd name="T1" fmla="*/ 0 h 321"/>
                  <a:gd name="T2" fmla="*/ 0 w 5237"/>
                  <a:gd name="T3" fmla="*/ 0 h 321"/>
                  <a:gd name="T4" fmla="*/ 0 w 5237"/>
                  <a:gd name="T5" fmla="*/ 0 h 321"/>
                  <a:gd name="T6" fmla="*/ 0 w 5237"/>
                  <a:gd name="T7" fmla="*/ 0 h 321"/>
                  <a:gd name="T8" fmla="*/ 0 w 5237"/>
                  <a:gd name="T9" fmla="*/ 0 h 321"/>
                  <a:gd name="T10" fmla="*/ 0 w 5237"/>
                  <a:gd name="T11" fmla="*/ 0 h 321"/>
                  <a:gd name="T12" fmla="*/ 0 w 5237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37"/>
                  <a:gd name="T22" fmla="*/ 0 h 321"/>
                  <a:gd name="T23" fmla="*/ 5237 w 5237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37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79" y="0"/>
                    </a:lnTo>
                    <a:lnTo>
                      <a:pt x="5236" y="0"/>
                    </a:lnTo>
                    <a:lnTo>
                      <a:pt x="5236" y="240"/>
                    </a:lnTo>
                    <a:lnTo>
                      <a:pt x="5057" y="32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CCFF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8" name="Freeform 49"/>
              <p:cNvSpPr>
                <a:spLocks/>
              </p:cNvSpPr>
              <p:nvPr/>
            </p:nvSpPr>
            <p:spPr bwMode="auto">
              <a:xfrm>
                <a:off x="1784" y="3238"/>
                <a:ext cx="1188" cy="18"/>
              </a:xfrm>
              <a:custGeom>
                <a:avLst/>
                <a:gdLst>
                  <a:gd name="T0" fmla="*/ 0 w 5237"/>
                  <a:gd name="T1" fmla="*/ 0 h 81"/>
                  <a:gd name="T2" fmla="*/ 0 w 5237"/>
                  <a:gd name="T3" fmla="*/ 0 h 81"/>
                  <a:gd name="T4" fmla="*/ 0 w 5237"/>
                  <a:gd name="T5" fmla="*/ 0 h 81"/>
                  <a:gd name="T6" fmla="*/ 0 w 5237"/>
                  <a:gd name="T7" fmla="*/ 0 h 81"/>
                  <a:gd name="T8" fmla="*/ 0 w 5237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7"/>
                  <a:gd name="T16" fmla="*/ 0 h 81"/>
                  <a:gd name="T17" fmla="*/ 5237 w 523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7" h="81">
                    <a:moveTo>
                      <a:pt x="0" y="80"/>
                    </a:moveTo>
                    <a:lnTo>
                      <a:pt x="179" y="0"/>
                    </a:lnTo>
                    <a:lnTo>
                      <a:pt x="5236" y="0"/>
                    </a:lnTo>
                    <a:lnTo>
                      <a:pt x="5057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DFFF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9" name="Freeform 50"/>
              <p:cNvSpPr>
                <a:spLocks/>
              </p:cNvSpPr>
              <p:nvPr/>
            </p:nvSpPr>
            <p:spPr bwMode="auto">
              <a:xfrm>
                <a:off x="2931" y="3238"/>
                <a:ext cx="41" cy="73"/>
              </a:xfrm>
              <a:custGeom>
                <a:avLst/>
                <a:gdLst>
                  <a:gd name="T0" fmla="*/ 0 w 180"/>
                  <a:gd name="T1" fmla="*/ 0 h 321"/>
                  <a:gd name="T2" fmla="*/ 0 w 180"/>
                  <a:gd name="T3" fmla="*/ 0 h 321"/>
                  <a:gd name="T4" fmla="*/ 0 w 180"/>
                  <a:gd name="T5" fmla="*/ 0 h 321"/>
                  <a:gd name="T6" fmla="*/ 0 w 180"/>
                  <a:gd name="T7" fmla="*/ 0 h 321"/>
                  <a:gd name="T8" fmla="*/ 0 w 180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321"/>
                  <a:gd name="T17" fmla="*/ 180 w 180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79" y="0"/>
                    </a:lnTo>
                    <a:lnTo>
                      <a:pt x="179" y="24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AFDBDB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3" name="Group 51"/>
            <p:cNvGrpSpPr>
              <a:grpSpLocks/>
            </p:cNvGrpSpPr>
            <p:nvPr/>
          </p:nvGrpSpPr>
          <p:grpSpPr bwMode="auto">
            <a:xfrm>
              <a:off x="4443413" y="2824163"/>
              <a:ext cx="909637" cy="114300"/>
              <a:chOff x="2931" y="3238"/>
              <a:chExt cx="573" cy="72"/>
            </a:xfrm>
          </p:grpSpPr>
          <p:sp>
            <p:nvSpPr>
              <p:cNvPr id="27724" name="Freeform 52"/>
              <p:cNvSpPr>
                <a:spLocks/>
              </p:cNvSpPr>
              <p:nvPr/>
            </p:nvSpPr>
            <p:spPr bwMode="auto">
              <a:xfrm>
                <a:off x="2931" y="3238"/>
                <a:ext cx="574" cy="73"/>
              </a:xfrm>
              <a:custGeom>
                <a:avLst/>
                <a:gdLst>
                  <a:gd name="T0" fmla="*/ 0 w 2529"/>
                  <a:gd name="T1" fmla="*/ 0 h 321"/>
                  <a:gd name="T2" fmla="*/ 0 w 2529"/>
                  <a:gd name="T3" fmla="*/ 0 h 321"/>
                  <a:gd name="T4" fmla="*/ 0 w 2529"/>
                  <a:gd name="T5" fmla="*/ 0 h 321"/>
                  <a:gd name="T6" fmla="*/ 0 w 2529"/>
                  <a:gd name="T7" fmla="*/ 0 h 321"/>
                  <a:gd name="T8" fmla="*/ 0 w 2529"/>
                  <a:gd name="T9" fmla="*/ 0 h 321"/>
                  <a:gd name="T10" fmla="*/ 0 w 2529"/>
                  <a:gd name="T11" fmla="*/ 0 h 321"/>
                  <a:gd name="T12" fmla="*/ 0 w 2529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9"/>
                  <a:gd name="T22" fmla="*/ 0 h 321"/>
                  <a:gd name="T23" fmla="*/ 2529 w 2529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9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79" y="0"/>
                    </a:lnTo>
                    <a:lnTo>
                      <a:pt x="2528" y="0"/>
                    </a:lnTo>
                    <a:lnTo>
                      <a:pt x="2528" y="240"/>
                    </a:lnTo>
                    <a:lnTo>
                      <a:pt x="2349" y="32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CCFF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5" name="Freeform 53"/>
              <p:cNvSpPr>
                <a:spLocks/>
              </p:cNvSpPr>
              <p:nvPr/>
            </p:nvSpPr>
            <p:spPr bwMode="auto">
              <a:xfrm>
                <a:off x="2931" y="3238"/>
                <a:ext cx="574" cy="18"/>
              </a:xfrm>
              <a:custGeom>
                <a:avLst/>
                <a:gdLst>
                  <a:gd name="T0" fmla="*/ 0 w 2529"/>
                  <a:gd name="T1" fmla="*/ 0 h 81"/>
                  <a:gd name="T2" fmla="*/ 0 w 2529"/>
                  <a:gd name="T3" fmla="*/ 0 h 81"/>
                  <a:gd name="T4" fmla="*/ 0 w 2529"/>
                  <a:gd name="T5" fmla="*/ 0 h 81"/>
                  <a:gd name="T6" fmla="*/ 0 w 2529"/>
                  <a:gd name="T7" fmla="*/ 0 h 81"/>
                  <a:gd name="T8" fmla="*/ 0 w 2529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9"/>
                  <a:gd name="T16" fmla="*/ 0 h 81"/>
                  <a:gd name="T17" fmla="*/ 2529 w 252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9" h="81">
                    <a:moveTo>
                      <a:pt x="0" y="80"/>
                    </a:moveTo>
                    <a:lnTo>
                      <a:pt x="179" y="0"/>
                    </a:lnTo>
                    <a:lnTo>
                      <a:pt x="2528" y="0"/>
                    </a:lnTo>
                    <a:lnTo>
                      <a:pt x="2349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DFFF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6" name="Freeform 54"/>
              <p:cNvSpPr>
                <a:spLocks/>
              </p:cNvSpPr>
              <p:nvPr/>
            </p:nvSpPr>
            <p:spPr bwMode="auto">
              <a:xfrm>
                <a:off x="3464" y="3238"/>
                <a:ext cx="41" cy="73"/>
              </a:xfrm>
              <a:custGeom>
                <a:avLst/>
                <a:gdLst>
                  <a:gd name="T0" fmla="*/ 0 w 180"/>
                  <a:gd name="T1" fmla="*/ 0 h 321"/>
                  <a:gd name="T2" fmla="*/ 0 w 180"/>
                  <a:gd name="T3" fmla="*/ 0 h 321"/>
                  <a:gd name="T4" fmla="*/ 0 w 180"/>
                  <a:gd name="T5" fmla="*/ 0 h 321"/>
                  <a:gd name="T6" fmla="*/ 0 w 180"/>
                  <a:gd name="T7" fmla="*/ 0 h 321"/>
                  <a:gd name="T8" fmla="*/ 0 w 180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321"/>
                  <a:gd name="T17" fmla="*/ 180 w 180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321">
                    <a:moveTo>
                      <a:pt x="0" y="320"/>
                    </a:moveTo>
                    <a:lnTo>
                      <a:pt x="0" y="80"/>
                    </a:lnTo>
                    <a:lnTo>
                      <a:pt x="179" y="0"/>
                    </a:lnTo>
                    <a:lnTo>
                      <a:pt x="179" y="24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AFDBDB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4" name="Group 55"/>
            <p:cNvGrpSpPr>
              <a:grpSpLocks/>
            </p:cNvGrpSpPr>
            <p:nvPr/>
          </p:nvGrpSpPr>
          <p:grpSpPr bwMode="auto">
            <a:xfrm>
              <a:off x="2168525" y="2651125"/>
              <a:ext cx="1428750" cy="114300"/>
              <a:chOff x="1498" y="3129"/>
              <a:chExt cx="900" cy="72"/>
            </a:xfrm>
          </p:grpSpPr>
          <p:sp>
            <p:nvSpPr>
              <p:cNvPr id="27721" name="Freeform 56"/>
              <p:cNvSpPr>
                <a:spLocks/>
              </p:cNvSpPr>
              <p:nvPr/>
            </p:nvSpPr>
            <p:spPr bwMode="auto">
              <a:xfrm>
                <a:off x="1498" y="3129"/>
                <a:ext cx="901" cy="73"/>
              </a:xfrm>
              <a:custGeom>
                <a:avLst/>
                <a:gdLst>
                  <a:gd name="T0" fmla="*/ 0 w 3974"/>
                  <a:gd name="T1" fmla="*/ 0 h 321"/>
                  <a:gd name="T2" fmla="*/ 0 w 3974"/>
                  <a:gd name="T3" fmla="*/ 0 h 321"/>
                  <a:gd name="T4" fmla="*/ 0 w 3974"/>
                  <a:gd name="T5" fmla="*/ 0 h 321"/>
                  <a:gd name="T6" fmla="*/ 0 w 3974"/>
                  <a:gd name="T7" fmla="*/ 0 h 321"/>
                  <a:gd name="T8" fmla="*/ 0 w 3974"/>
                  <a:gd name="T9" fmla="*/ 0 h 321"/>
                  <a:gd name="T10" fmla="*/ 0 w 3974"/>
                  <a:gd name="T11" fmla="*/ 0 h 321"/>
                  <a:gd name="T12" fmla="*/ 0 w 3974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4"/>
                  <a:gd name="T22" fmla="*/ 0 h 321"/>
                  <a:gd name="T23" fmla="*/ 3974 w 397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4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79" y="0"/>
                    </a:lnTo>
                    <a:lnTo>
                      <a:pt x="3973" y="0"/>
                    </a:lnTo>
                    <a:lnTo>
                      <a:pt x="3973" y="240"/>
                    </a:lnTo>
                    <a:lnTo>
                      <a:pt x="3793" y="320"/>
                    </a:lnTo>
                    <a:lnTo>
                      <a:pt x="0" y="32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2" name="Freeform 57"/>
              <p:cNvSpPr>
                <a:spLocks/>
              </p:cNvSpPr>
              <p:nvPr/>
            </p:nvSpPr>
            <p:spPr bwMode="auto">
              <a:xfrm>
                <a:off x="1498" y="3129"/>
                <a:ext cx="901" cy="18"/>
              </a:xfrm>
              <a:custGeom>
                <a:avLst/>
                <a:gdLst>
                  <a:gd name="T0" fmla="*/ 0 w 3974"/>
                  <a:gd name="T1" fmla="*/ 0 h 80"/>
                  <a:gd name="T2" fmla="*/ 0 w 3974"/>
                  <a:gd name="T3" fmla="*/ 0 h 80"/>
                  <a:gd name="T4" fmla="*/ 0 w 3974"/>
                  <a:gd name="T5" fmla="*/ 0 h 80"/>
                  <a:gd name="T6" fmla="*/ 0 w 3974"/>
                  <a:gd name="T7" fmla="*/ 0 h 80"/>
                  <a:gd name="T8" fmla="*/ 0 w 3974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4"/>
                  <a:gd name="T16" fmla="*/ 0 h 80"/>
                  <a:gd name="T17" fmla="*/ 3974 w 397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4" h="80">
                    <a:moveTo>
                      <a:pt x="0" y="79"/>
                    </a:moveTo>
                    <a:lnTo>
                      <a:pt x="179" y="0"/>
                    </a:lnTo>
                    <a:lnTo>
                      <a:pt x="3973" y="0"/>
                    </a:lnTo>
                    <a:lnTo>
                      <a:pt x="3793" y="79"/>
                    </a:lnTo>
                    <a:lnTo>
                      <a:pt x="0" y="7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3" name="Freeform 58"/>
              <p:cNvSpPr>
                <a:spLocks/>
              </p:cNvSpPr>
              <p:nvPr/>
            </p:nvSpPr>
            <p:spPr bwMode="auto">
              <a:xfrm>
                <a:off x="2358" y="3129"/>
                <a:ext cx="41" cy="73"/>
              </a:xfrm>
              <a:custGeom>
                <a:avLst/>
                <a:gdLst>
                  <a:gd name="T0" fmla="*/ 0 w 181"/>
                  <a:gd name="T1" fmla="*/ 0 h 321"/>
                  <a:gd name="T2" fmla="*/ 0 w 181"/>
                  <a:gd name="T3" fmla="*/ 0 h 321"/>
                  <a:gd name="T4" fmla="*/ 0 w 181"/>
                  <a:gd name="T5" fmla="*/ 0 h 321"/>
                  <a:gd name="T6" fmla="*/ 0 w 181"/>
                  <a:gd name="T7" fmla="*/ 0 h 321"/>
                  <a:gd name="T8" fmla="*/ 0 w 181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321"/>
                  <a:gd name="T17" fmla="*/ 181 w 181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180" y="240"/>
                    </a:lnTo>
                    <a:lnTo>
                      <a:pt x="0" y="32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5" name="Group 59"/>
            <p:cNvGrpSpPr>
              <a:grpSpLocks/>
            </p:cNvGrpSpPr>
            <p:nvPr/>
          </p:nvGrpSpPr>
          <p:grpSpPr bwMode="auto">
            <a:xfrm>
              <a:off x="3533775" y="2651125"/>
              <a:ext cx="974725" cy="114300"/>
              <a:chOff x="2358" y="3129"/>
              <a:chExt cx="614" cy="72"/>
            </a:xfrm>
          </p:grpSpPr>
          <p:sp>
            <p:nvSpPr>
              <p:cNvPr id="27718" name="Freeform 60"/>
              <p:cNvSpPr>
                <a:spLocks/>
              </p:cNvSpPr>
              <p:nvPr/>
            </p:nvSpPr>
            <p:spPr bwMode="auto">
              <a:xfrm>
                <a:off x="2358" y="3129"/>
                <a:ext cx="615" cy="73"/>
              </a:xfrm>
              <a:custGeom>
                <a:avLst/>
                <a:gdLst>
                  <a:gd name="T0" fmla="*/ 0 w 2711"/>
                  <a:gd name="T1" fmla="*/ 0 h 321"/>
                  <a:gd name="T2" fmla="*/ 0 w 2711"/>
                  <a:gd name="T3" fmla="*/ 0 h 321"/>
                  <a:gd name="T4" fmla="*/ 0 w 2711"/>
                  <a:gd name="T5" fmla="*/ 0 h 321"/>
                  <a:gd name="T6" fmla="*/ 0 w 2711"/>
                  <a:gd name="T7" fmla="*/ 0 h 321"/>
                  <a:gd name="T8" fmla="*/ 0 w 2711"/>
                  <a:gd name="T9" fmla="*/ 0 h 321"/>
                  <a:gd name="T10" fmla="*/ 0 w 2711"/>
                  <a:gd name="T11" fmla="*/ 0 h 321"/>
                  <a:gd name="T12" fmla="*/ 0 w 2711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1"/>
                  <a:gd name="T22" fmla="*/ 0 h 321"/>
                  <a:gd name="T23" fmla="*/ 2711 w 2711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1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2710" y="0"/>
                    </a:lnTo>
                    <a:lnTo>
                      <a:pt x="2710" y="240"/>
                    </a:lnTo>
                    <a:lnTo>
                      <a:pt x="2529" y="32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FFCC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9" name="Freeform 61"/>
              <p:cNvSpPr>
                <a:spLocks/>
              </p:cNvSpPr>
              <p:nvPr/>
            </p:nvSpPr>
            <p:spPr bwMode="auto">
              <a:xfrm>
                <a:off x="2358" y="3129"/>
                <a:ext cx="615" cy="18"/>
              </a:xfrm>
              <a:custGeom>
                <a:avLst/>
                <a:gdLst>
                  <a:gd name="T0" fmla="*/ 0 w 2711"/>
                  <a:gd name="T1" fmla="*/ 0 h 80"/>
                  <a:gd name="T2" fmla="*/ 0 w 2711"/>
                  <a:gd name="T3" fmla="*/ 0 h 80"/>
                  <a:gd name="T4" fmla="*/ 0 w 2711"/>
                  <a:gd name="T5" fmla="*/ 0 h 80"/>
                  <a:gd name="T6" fmla="*/ 0 w 2711"/>
                  <a:gd name="T7" fmla="*/ 0 h 80"/>
                  <a:gd name="T8" fmla="*/ 0 w 2711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1"/>
                  <a:gd name="T16" fmla="*/ 0 h 80"/>
                  <a:gd name="T17" fmla="*/ 2711 w 2711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1" h="80">
                    <a:moveTo>
                      <a:pt x="0" y="79"/>
                    </a:moveTo>
                    <a:lnTo>
                      <a:pt x="180" y="0"/>
                    </a:lnTo>
                    <a:lnTo>
                      <a:pt x="2710" y="0"/>
                    </a:lnTo>
                    <a:lnTo>
                      <a:pt x="2529" y="79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FFDF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0" name="Freeform 62"/>
              <p:cNvSpPr>
                <a:spLocks/>
              </p:cNvSpPr>
              <p:nvPr/>
            </p:nvSpPr>
            <p:spPr bwMode="auto">
              <a:xfrm>
                <a:off x="2931" y="3129"/>
                <a:ext cx="41" cy="73"/>
              </a:xfrm>
              <a:custGeom>
                <a:avLst/>
                <a:gdLst>
                  <a:gd name="T0" fmla="*/ 0 w 182"/>
                  <a:gd name="T1" fmla="*/ 0 h 321"/>
                  <a:gd name="T2" fmla="*/ 0 w 182"/>
                  <a:gd name="T3" fmla="*/ 0 h 321"/>
                  <a:gd name="T4" fmla="*/ 0 w 182"/>
                  <a:gd name="T5" fmla="*/ 0 h 321"/>
                  <a:gd name="T6" fmla="*/ 0 w 182"/>
                  <a:gd name="T7" fmla="*/ 0 h 321"/>
                  <a:gd name="T8" fmla="*/ 0 w 182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321"/>
                  <a:gd name="T17" fmla="*/ 182 w 182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81" y="0"/>
                    </a:lnTo>
                    <a:lnTo>
                      <a:pt x="181" y="240"/>
                    </a:lnTo>
                    <a:lnTo>
                      <a:pt x="0" y="320"/>
                    </a:lnTo>
                  </a:path>
                </a:pathLst>
              </a:custGeom>
              <a:solidFill>
                <a:srgbClr val="DBAF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6" name="Group 63"/>
            <p:cNvGrpSpPr>
              <a:grpSpLocks/>
            </p:cNvGrpSpPr>
            <p:nvPr/>
          </p:nvGrpSpPr>
          <p:grpSpPr bwMode="auto">
            <a:xfrm>
              <a:off x="4443413" y="2651125"/>
              <a:ext cx="1428750" cy="114300"/>
              <a:chOff x="2931" y="3129"/>
              <a:chExt cx="900" cy="72"/>
            </a:xfrm>
          </p:grpSpPr>
          <p:sp>
            <p:nvSpPr>
              <p:cNvPr id="27715" name="Freeform 64"/>
              <p:cNvSpPr>
                <a:spLocks/>
              </p:cNvSpPr>
              <p:nvPr/>
            </p:nvSpPr>
            <p:spPr bwMode="auto">
              <a:xfrm>
                <a:off x="2931" y="3129"/>
                <a:ext cx="901" cy="73"/>
              </a:xfrm>
              <a:custGeom>
                <a:avLst/>
                <a:gdLst>
                  <a:gd name="T0" fmla="*/ 0 w 3974"/>
                  <a:gd name="T1" fmla="*/ 0 h 321"/>
                  <a:gd name="T2" fmla="*/ 0 w 3974"/>
                  <a:gd name="T3" fmla="*/ 0 h 321"/>
                  <a:gd name="T4" fmla="*/ 0 w 3974"/>
                  <a:gd name="T5" fmla="*/ 0 h 321"/>
                  <a:gd name="T6" fmla="*/ 0 w 3974"/>
                  <a:gd name="T7" fmla="*/ 0 h 321"/>
                  <a:gd name="T8" fmla="*/ 0 w 3974"/>
                  <a:gd name="T9" fmla="*/ 0 h 321"/>
                  <a:gd name="T10" fmla="*/ 0 w 3974"/>
                  <a:gd name="T11" fmla="*/ 0 h 321"/>
                  <a:gd name="T12" fmla="*/ 0 w 3974"/>
                  <a:gd name="T13" fmla="*/ 0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4"/>
                  <a:gd name="T22" fmla="*/ 0 h 321"/>
                  <a:gd name="T23" fmla="*/ 3974 w 397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4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79" y="0"/>
                    </a:lnTo>
                    <a:lnTo>
                      <a:pt x="3973" y="0"/>
                    </a:lnTo>
                    <a:lnTo>
                      <a:pt x="3973" y="240"/>
                    </a:lnTo>
                    <a:lnTo>
                      <a:pt x="3793" y="320"/>
                    </a:lnTo>
                    <a:lnTo>
                      <a:pt x="0" y="32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6" name="Freeform 65"/>
              <p:cNvSpPr>
                <a:spLocks/>
              </p:cNvSpPr>
              <p:nvPr/>
            </p:nvSpPr>
            <p:spPr bwMode="auto">
              <a:xfrm>
                <a:off x="2931" y="3129"/>
                <a:ext cx="901" cy="18"/>
              </a:xfrm>
              <a:custGeom>
                <a:avLst/>
                <a:gdLst>
                  <a:gd name="T0" fmla="*/ 0 w 3974"/>
                  <a:gd name="T1" fmla="*/ 0 h 80"/>
                  <a:gd name="T2" fmla="*/ 0 w 3974"/>
                  <a:gd name="T3" fmla="*/ 0 h 80"/>
                  <a:gd name="T4" fmla="*/ 0 w 3974"/>
                  <a:gd name="T5" fmla="*/ 0 h 80"/>
                  <a:gd name="T6" fmla="*/ 0 w 3974"/>
                  <a:gd name="T7" fmla="*/ 0 h 80"/>
                  <a:gd name="T8" fmla="*/ 0 w 3974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4"/>
                  <a:gd name="T16" fmla="*/ 0 h 80"/>
                  <a:gd name="T17" fmla="*/ 3974 w 397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4" h="80">
                    <a:moveTo>
                      <a:pt x="0" y="79"/>
                    </a:moveTo>
                    <a:lnTo>
                      <a:pt x="179" y="0"/>
                    </a:lnTo>
                    <a:lnTo>
                      <a:pt x="3973" y="0"/>
                    </a:lnTo>
                    <a:lnTo>
                      <a:pt x="3793" y="79"/>
                    </a:lnTo>
                    <a:lnTo>
                      <a:pt x="0" y="7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7" name="Freeform 66"/>
              <p:cNvSpPr>
                <a:spLocks/>
              </p:cNvSpPr>
              <p:nvPr/>
            </p:nvSpPr>
            <p:spPr bwMode="auto">
              <a:xfrm>
                <a:off x="3791" y="3129"/>
                <a:ext cx="41" cy="73"/>
              </a:xfrm>
              <a:custGeom>
                <a:avLst/>
                <a:gdLst>
                  <a:gd name="T0" fmla="*/ 0 w 181"/>
                  <a:gd name="T1" fmla="*/ 0 h 321"/>
                  <a:gd name="T2" fmla="*/ 0 w 181"/>
                  <a:gd name="T3" fmla="*/ 0 h 321"/>
                  <a:gd name="T4" fmla="*/ 0 w 181"/>
                  <a:gd name="T5" fmla="*/ 0 h 321"/>
                  <a:gd name="T6" fmla="*/ 0 w 181"/>
                  <a:gd name="T7" fmla="*/ 0 h 321"/>
                  <a:gd name="T8" fmla="*/ 0 w 181"/>
                  <a:gd name="T9" fmla="*/ 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321"/>
                  <a:gd name="T17" fmla="*/ 181 w 181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321">
                    <a:moveTo>
                      <a:pt x="0" y="320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180" y="240"/>
                    </a:lnTo>
                    <a:lnTo>
                      <a:pt x="0" y="32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7" name="Group 67"/>
            <p:cNvGrpSpPr>
              <a:grpSpLocks/>
            </p:cNvGrpSpPr>
            <p:nvPr/>
          </p:nvGrpSpPr>
          <p:grpSpPr bwMode="auto">
            <a:xfrm>
              <a:off x="2168525" y="2563813"/>
              <a:ext cx="1428750" cy="114300"/>
              <a:chOff x="1498" y="3074"/>
              <a:chExt cx="900" cy="72"/>
            </a:xfrm>
          </p:grpSpPr>
          <p:sp>
            <p:nvSpPr>
              <p:cNvPr id="27712" name="Freeform 68"/>
              <p:cNvSpPr>
                <a:spLocks/>
              </p:cNvSpPr>
              <p:nvPr/>
            </p:nvSpPr>
            <p:spPr bwMode="auto">
              <a:xfrm>
                <a:off x="1498" y="3074"/>
                <a:ext cx="901" cy="73"/>
              </a:xfrm>
              <a:custGeom>
                <a:avLst/>
                <a:gdLst>
                  <a:gd name="T0" fmla="*/ 0 w 3974"/>
                  <a:gd name="T1" fmla="*/ 0 h 320"/>
                  <a:gd name="T2" fmla="*/ 0 w 3974"/>
                  <a:gd name="T3" fmla="*/ 0 h 320"/>
                  <a:gd name="T4" fmla="*/ 0 w 3974"/>
                  <a:gd name="T5" fmla="*/ 0 h 320"/>
                  <a:gd name="T6" fmla="*/ 0 w 3974"/>
                  <a:gd name="T7" fmla="*/ 0 h 320"/>
                  <a:gd name="T8" fmla="*/ 0 w 3974"/>
                  <a:gd name="T9" fmla="*/ 0 h 320"/>
                  <a:gd name="T10" fmla="*/ 0 w 3974"/>
                  <a:gd name="T11" fmla="*/ 0 h 320"/>
                  <a:gd name="T12" fmla="*/ 0 w 3974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4"/>
                  <a:gd name="T22" fmla="*/ 0 h 320"/>
                  <a:gd name="T23" fmla="*/ 3974 w 3974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4" h="320">
                    <a:moveTo>
                      <a:pt x="0" y="319"/>
                    </a:moveTo>
                    <a:lnTo>
                      <a:pt x="0" y="79"/>
                    </a:lnTo>
                    <a:lnTo>
                      <a:pt x="179" y="0"/>
                    </a:lnTo>
                    <a:lnTo>
                      <a:pt x="3973" y="0"/>
                    </a:lnTo>
                    <a:lnTo>
                      <a:pt x="3973" y="240"/>
                    </a:lnTo>
                    <a:lnTo>
                      <a:pt x="3793" y="319"/>
                    </a:lnTo>
                    <a:lnTo>
                      <a:pt x="0" y="319"/>
                    </a:lnTo>
                  </a:path>
                </a:pathLst>
              </a:custGeom>
              <a:solidFill>
                <a:srgbClr val="FF99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3" name="Freeform 69"/>
              <p:cNvSpPr>
                <a:spLocks/>
              </p:cNvSpPr>
              <p:nvPr/>
            </p:nvSpPr>
            <p:spPr bwMode="auto">
              <a:xfrm>
                <a:off x="1498" y="3074"/>
                <a:ext cx="901" cy="18"/>
              </a:xfrm>
              <a:custGeom>
                <a:avLst/>
                <a:gdLst>
                  <a:gd name="T0" fmla="*/ 0 w 3974"/>
                  <a:gd name="T1" fmla="*/ 0 h 80"/>
                  <a:gd name="T2" fmla="*/ 0 w 3974"/>
                  <a:gd name="T3" fmla="*/ 0 h 80"/>
                  <a:gd name="T4" fmla="*/ 0 w 3974"/>
                  <a:gd name="T5" fmla="*/ 0 h 80"/>
                  <a:gd name="T6" fmla="*/ 0 w 3974"/>
                  <a:gd name="T7" fmla="*/ 0 h 80"/>
                  <a:gd name="T8" fmla="*/ 0 w 3974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4"/>
                  <a:gd name="T16" fmla="*/ 0 h 80"/>
                  <a:gd name="T17" fmla="*/ 3974 w 397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4" h="80">
                    <a:moveTo>
                      <a:pt x="0" y="79"/>
                    </a:moveTo>
                    <a:lnTo>
                      <a:pt x="179" y="0"/>
                    </a:lnTo>
                    <a:lnTo>
                      <a:pt x="3973" y="0"/>
                    </a:lnTo>
                    <a:lnTo>
                      <a:pt x="3793" y="79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FFA7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4" name="Freeform 70"/>
              <p:cNvSpPr>
                <a:spLocks/>
              </p:cNvSpPr>
              <p:nvPr/>
            </p:nvSpPr>
            <p:spPr bwMode="auto">
              <a:xfrm>
                <a:off x="2358" y="3074"/>
                <a:ext cx="41" cy="73"/>
              </a:xfrm>
              <a:custGeom>
                <a:avLst/>
                <a:gdLst>
                  <a:gd name="T0" fmla="*/ 0 w 181"/>
                  <a:gd name="T1" fmla="*/ 0 h 320"/>
                  <a:gd name="T2" fmla="*/ 0 w 181"/>
                  <a:gd name="T3" fmla="*/ 0 h 320"/>
                  <a:gd name="T4" fmla="*/ 0 w 181"/>
                  <a:gd name="T5" fmla="*/ 0 h 320"/>
                  <a:gd name="T6" fmla="*/ 0 w 181"/>
                  <a:gd name="T7" fmla="*/ 0 h 320"/>
                  <a:gd name="T8" fmla="*/ 0 w 181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320"/>
                  <a:gd name="T17" fmla="*/ 181 w 181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320">
                    <a:moveTo>
                      <a:pt x="0" y="319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180" y="240"/>
                    </a:lnTo>
                    <a:lnTo>
                      <a:pt x="0" y="319"/>
                    </a:lnTo>
                  </a:path>
                </a:pathLst>
              </a:custGeom>
              <a:solidFill>
                <a:srgbClr val="DB83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8" name="Group 71"/>
            <p:cNvGrpSpPr>
              <a:grpSpLocks/>
            </p:cNvGrpSpPr>
            <p:nvPr/>
          </p:nvGrpSpPr>
          <p:grpSpPr bwMode="auto">
            <a:xfrm>
              <a:off x="3533775" y="2563813"/>
              <a:ext cx="974725" cy="114300"/>
              <a:chOff x="2358" y="3074"/>
              <a:chExt cx="614" cy="72"/>
            </a:xfrm>
          </p:grpSpPr>
          <p:sp>
            <p:nvSpPr>
              <p:cNvPr id="27709" name="Freeform 72"/>
              <p:cNvSpPr>
                <a:spLocks/>
              </p:cNvSpPr>
              <p:nvPr/>
            </p:nvSpPr>
            <p:spPr bwMode="auto">
              <a:xfrm>
                <a:off x="2358" y="3074"/>
                <a:ext cx="615" cy="73"/>
              </a:xfrm>
              <a:custGeom>
                <a:avLst/>
                <a:gdLst>
                  <a:gd name="T0" fmla="*/ 0 w 2711"/>
                  <a:gd name="T1" fmla="*/ 0 h 320"/>
                  <a:gd name="T2" fmla="*/ 0 w 2711"/>
                  <a:gd name="T3" fmla="*/ 0 h 320"/>
                  <a:gd name="T4" fmla="*/ 0 w 2711"/>
                  <a:gd name="T5" fmla="*/ 0 h 320"/>
                  <a:gd name="T6" fmla="*/ 0 w 2711"/>
                  <a:gd name="T7" fmla="*/ 0 h 320"/>
                  <a:gd name="T8" fmla="*/ 0 w 2711"/>
                  <a:gd name="T9" fmla="*/ 0 h 320"/>
                  <a:gd name="T10" fmla="*/ 0 w 2711"/>
                  <a:gd name="T11" fmla="*/ 0 h 320"/>
                  <a:gd name="T12" fmla="*/ 0 w 2711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1"/>
                  <a:gd name="T22" fmla="*/ 0 h 320"/>
                  <a:gd name="T23" fmla="*/ 2711 w 2711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1" h="320">
                    <a:moveTo>
                      <a:pt x="0" y="319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2710" y="0"/>
                    </a:lnTo>
                    <a:lnTo>
                      <a:pt x="2710" y="240"/>
                    </a:lnTo>
                    <a:lnTo>
                      <a:pt x="2529" y="319"/>
                    </a:lnTo>
                    <a:lnTo>
                      <a:pt x="0" y="31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0" name="Freeform 73"/>
              <p:cNvSpPr>
                <a:spLocks/>
              </p:cNvSpPr>
              <p:nvPr/>
            </p:nvSpPr>
            <p:spPr bwMode="auto">
              <a:xfrm>
                <a:off x="2358" y="3074"/>
                <a:ext cx="615" cy="18"/>
              </a:xfrm>
              <a:custGeom>
                <a:avLst/>
                <a:gdLst>
                  <a:gd name="T0" fmla="*/ 0 w 2711"/>
                  <a:gd name="T1" fmla="*/ 0 h 80"/>
                  <a:gd name="T2" fmla="*/ 0 w 2711"/>
                  <a:gd name="T3" fmla="*/ 0 h 80"/>
                  <a:gd name="T4" fmla="*/ 0 w 2711"/>
                  <a:gd name="T5" fmla="*/ 0 h 80"/>
                  <a:gd name="T6" fmla="*/ 0 w 2711"/>
                  <a:gd name="T7" fmla="*/ 0 h 80"/>
                  <a:gd name="T8" fmla="*/ 0 w 2711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1"/>
                  <a:gd name="T16" fmla="*/ 0 h 80"/>
                  <a:gd name="T17" fmla="*/ 2711 w 2711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1" h="80">
                    <a:moveTo>
                      <a:pt x="0" y="79"/>
                    </a:moveTo>
                    <a:lnTo>
                      <a:pt x="180" y="0"/>
                    </a:lnTo>
                    <a:lnTo>
                      <a:pt x="2710" y="0"/>
                    </a:lnTo>
                    <a:lnTo>
                      <a:pt x="2529" y="79"/>
                    </a:lnTo>
                    <a:lnTo>
                      <a:pt x="0" y="7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1" name="Freeform 74"/>
              <p:cNvSpPr>
                <a:spLocks/>
              </p:cNvSpPr>
              <p:nvPr/>
            </p:nvSpPr>
            <p:spPr bwMode="auto">
              <a:xfrm>
                <a:off x="2931" y="3074"/>
                <a:ext cx="41" cy="73"/>
              </a:xfrm>
              <a:custGeom>
                <a:avLst/>
                <a:gdLst>
                  <a:gd name="T0" fmla="*/ 0 w 182"/>
                  <a:gd name="T1" fmla="*/ 0 h 320"/>
                  <a:gd name="T2" fmla="*/ 0 w 182"/>
                  <a:gd name="T3" fmla="*/ 0 h 320"/>
                  <a:gd name="T4" fmla="*/ 0 w 182"/>
                  <a:gd name="T5" fmla="*/ 0 h 320"/>
                  <a:gd name="T6" fmla="*/ 0 w 182"/>
                  <a:gd name="T7" fmla="*/ 0 h 320"/>
                  <a:gd name="T8" fmla="*/ 0 w 182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320"/>
                  <a:gd name="T17" fmla="*/ 182 w 182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320">
                    <a:moveTo>
                      <a:pt x="0" y="319"/>
                    </a:moveTo>
                    <a:lnTo>
                      <a:pt x="0" y="79"/>
                    </a:lnTo>
                    <a:lnTo>
                      <a:pt x="181" y="0"/>
                    </a:lnTo>
                    <a:lnTo>
                      <a:pt x="181" y="240"/>
                    </a:lnTo>
                    <a:lnTo>
                      <a:pt x="0" y="31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89" name="Group 75"/>
            <p:cNvGrpSpPr>
              <a:grpSpLocks/>
            </p:cNvGrpSpPr>
            <p:nvPr/>
          </p:nvGrpSpPr>
          <p:grpSpPr bwMode="auto">
            <a:xfrm>
              <a:off x="4443413" y="2563813"/>
              <a:ext cx="1428750" cy="114300"/>
              <a:chOff x="2931" y="3074"/>
              <a:chExt cx="900" cy="72"/>
            </a:xfrm>
          </p:grpSpPr>
          <p:sp>
            <p:nvSpPr>
              <p:cNvPr id="27706" name="Freeform 76"/>
              <p:cNvSpPr>
                <a:spLocks/>
              </p:cNvSpPr>
              <p:nvPr/>
            </p:nvSpPr>
            <p:spPr bwMode="auto">
              <a:xfrm>
                <a:off x="2931" y="3074"/>
                <a:ext cx="901" cy="73"/>
              </a:xfrm>
              <a:custGeom>
                <a:avLst/>
                <a:gdLst>
                  <a:gd name="T0" fmla="*/ 0 w 3974"/>
                  <a:gd name="T1" fmla="*/ 0 h 320"/>
                  <a:gd name="T2" fmla="*/ 0 w 3974"/>
                  <a:gd name="T3" fmla="*/ 0 h 320"/>
                  <a:gd name="T4" fmla="*/ 0 w 3974"/>
                  <a:gd name="T5" fmla="*/ 0 h 320"/>
                  <a:gd name="T6" fmla="*/ 0 w 3974"/>
                  <a:gd name="T7" fmla="*/ 0 h 320"/>
                  <a:gd name="T8" fmla="*/ 0 w 3974"/>
                  <a:gd name="T9" fmla="*/ 0 h 320"/>
                  <a:gd name="T10" fmla="*/ 0 w 3974"/>
                  <a:gd name="T11" fmla="*/ 0 h 320"/>
                  <a:gd name="T12" fmla="*/ 0 w 3974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4"/>
                  <a:gd name="T22" fmla="*/ 0 h 320"/>
                  <a:gd name="T23" fmla="*/ 3974 w 3974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4" h="320">
                    <a:moveTo>
                      <a:pt x="0" y="319"/>
                    </a:moveTo>
                    <a:lnTo>
                      <a:pt x="0" y="79"/>
                    </a:lnTo>
                    <a:lnTo>
                      <a:pt x="179" y="0"/>
                    </a:lnTo>
                    <a:lnTo>
                      <a:pt x="3973" y="0"/>
                    </a:lnTo>
                    <a:lnTo>
                      <a:pt x="3973" y="240"/>
                    </a:lnTo>
                    <a:lnTo>
                      <a:pt x="3793" y="319"/>
                    </a:lnTo>
                    <a:lnTo>
                      <a:pt x="0" y="319"/>
                    </a:lnTo>
                  </a:path>
                </a:pathLst>
              </a:custGeom>
              <a:solidFill>
                <a:srgbClr val="FF99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7" name="Freeform 77"/>
              <p:cNvSpPr>
                <a:spLocks/>
              </p:cNvSpPr>
              <p:nvPr/>
            </p:nvSpPr>
            <p:spPr bwMode="auto">
              <a:xfrm>
                <a:off x="2931" y="3074"/>
                <a:ext cx="901" cy="18"/>
              </a:xfrm>
              <a:custGeom>
                <a:avLst/>
                <a:gdLst>
                  <a:gd name="T0" fmla="*/ 0 w 3974"/>
                  <a:gd name="T1" fmla="*/ 0 h 80"/>
                  <a:gd name="T2" fmla="*/ 0 w 3974"/>
                  <a:gd name="T3" fmla="*/ 0 h 80"/>
                  <a:gd name="T4" fmla="*/ 0 w 3974"/>
                  <a:gd name="T5" fmla="*/ 0 h 80"/>
                  <a:gd name="T6" fmla="*/ 0 w 3974"/>
                  <a:gd name="T7" fmla="*/ 0 h 80"/>
                  <a:gd name="T8" fmla="*/ 0 w 3974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4"/>
                  <a:gd name="T16" fmla="*/ 0 h 80"/>
                  <a:gd name="T17" fmla="*/ 3974 w 397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4" h="80">
                    <a:moveTo>
                      <a:pt x="0" y="79"/>
                    </a:moveTo>
                    <a:lnTo>
                      <a:pt x="179" y="0"/>
                    </a:lnTo>
                    <a:lnTo>
                      <a:pt x="3973" y="0"/>
                    </a:lnTo>
                    <a:lnTo>
                      <a:pt x="3793" y="79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FFA7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8" name="Freeform 78"/>
              <p:cNvSpPr>
                <a:spLocks/>
              </p:cNvSpPr>
              <p:nvPr/>
            </p:nvSpPr>
            <p:spPr bwMode="auto">
              <a:xfrm>
                <a:off x="3791" y="3074"/>
                <a:ext cx="41" cy="73"/>
              </a:xfrm>
              <a:custGeom>
                <a:avLst/>
                <a:gdLst>
                  <a:gd name="T0" fmla="*/ 0 w 181"/>
                  <a:gd name="T1" fmla="*/ 0 h 320"/>
                  <a:gd name="T2" fmla="*/ 0 w 181"/>
                  <a:gd name="T3" fmla="*/ 0 h 320"/>
                  <a:gd name="T4" fmla="*/ 0 w 181"/>
                  <a:gd name="T5" fmla="*/ 0 h 320"/>
                  <a:gd name="T6" fmla="*/ 0 w 181"/>
                  <a:gd name="T7" fmla="*/ 0 h 320"/>
                  <a:gd name="T8" fmla="*/ 0 w 181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320"/>
                  <a:gd name="T17" fmla="*/ 181 w 181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320">
                    <a:moveTo>
                      <a:pt x="0" y="319"/>
                    </a:moveTo>
                    <a:lnTo>
                      <a:pt x="0" y="79"/>
                    </a:lnTo>
                    <a:lnTo>
                      <a:pt x="180" y="0"/>
                    </a:lnTo>
                    <a:lnTo>
                      <a:pt x="180" y="240"/>
                    </a:lnTo>
                    <a:lnTo>
                      <a:pt x="0" y="319"/>
                    </a:lnTo>
                  </a:path>
                </a:pathLst>
              </a:custGeom>
              <a:solidFill>
                <a:srgbClr val="DB83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90" name="Group 79"/>
            <p:cNvGrpSpPr>
              <a:grpSpLocks/>
            </p:cNvGrpSpPr>
            <p:nvPr/>
          </p:nvGrpSpPr>
          <p:grpSpPr bwMode="auto">
            <a:xfrm>
              <a:off x="3208338" y="2679700"/>
              <a:ext cx="1428750" cy="114300"/>
              <a:chOff x="2153" y="3147"/>
              <a:chExt cx="900" cy="72"/>
            </a:xfrm>
          </p:grpSpPr>
          <p:sp>
            <p:nvSpPr>
              <p:cNvPr id="27703" name="Freeform 80"/>
              <p:cNvSpPr>
                <a:spLocks/>
              </p:cNvSpPr>
              <p:nvPr/>
            </p:nvSpPr>
            <p:spPr bwMode="auto">
              <a:xfrm>
                <a:off x="2153" y="3147"/>
                <a:ext cx="901" cy="73"/>
              </a:xfrm>
              <a:custGeom>
                <a:avLst/>
                <a:gdLst>
                  <a:gd name="T0" fmla="*/ 0 w 3974"/>
                  <a:gd name="T1" fmla="*/ 0 h 322"/>
                  <a:gd name="T2" fmla="*/ 0 w 3974"/>
                  <a:gd name="T3" fmla="*/ 0 h 322"/>
                  <a:gd name="T4" fmla="*/ 0 w 3974"/>
                  <a:gd name="T5" fmla="*/ 0 h 322"/>
                  <a:gd name="T6" fmla="*/ 0 w 3974"/>
                  <a:gd name="T7" fmla="*/ 0 h 322"/>
                  <a:gd name="T8" fmla="*/ 0 w 3974"/>
                  <a:gd name="T9" fmla="*/ 0 h 322"/>
                  <a:gd name="T10" fmla="*/ 0 w 3974"/>
                  <a:gd name="T11" fmla="*/ 0 h 322"/>
                  <a:gd name="T12" fmla="*/ 0 w 3974"/>
                  <a:gd name="T13" fmla="*/ 0 h 3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4"/>
                  <a:gd name="T22" fmla="*/ 0 h 322"/>
                  <a:gd name="T23" fmla="*/ 3974 w 3974"/>
                  <a:gd name="T24" fmla="*/ 322 h 3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4" h="322">
                    <a:moveTo>
                      <a:pt x="0" y="321"/>
                    </a:moveTo>
                    <a:lnTo>
                      <a:pt x="0" y="81"/>
                    </a:lnTo>
                    <a:lnTo>
                      <a:pt x="179" y="0"/>
                    </a:lnTo>
                    <a:lnTo>
                      <a:pt x="3973" y="0"/>
                    </a:lnTo>
                    <a:lnTo>
                      <a:pt x="3973" y="241"/>
                    </a:lnTo>
                    <a:lnTo>
                      <a:pt x="3791" y="321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00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4" name="Freeform 81"/>
              <p:cNvSpPr>
                <a:spLocks/>
              </p:cNvSpPr>
              <p:nvPr/>
            </p:nvSpPr>
            <p:spPr bwMode="auto">
              <a:xfrm>
                <a:off x="2153" y="3147"/>
                <a:ext cx="901" cy="19"/>
              </a:xfrm>
              <a:custGeom>
                <a:avLst/>
                <a:gdLst>
                  <a:gd name="T0" fmla="*/ 0 w 3974"/>
                  <a:gd name="T1" fmla="*/ 0 h 82"/>
                  <a:gd name="T2" fmla="*/ 0 w 3974"/>
                  <a:gd name="T3" fmla="*/ 0 h 82"/>
                  <a:gd name="T4" fmla="*/ 0 w 3974"/>
                  <a:gd name="T5" fmla="*/ 0 h 82"/>
                  <a:gd name="T6" fmla="*/ 0 w 3974"/>
                  <a:gd name="T7" fmla="*/ 0 h 82"/>
                  <a:gd name="T8" fmla="*/ 0 w 3974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4"/>
                  <a:gd name="T16" fmla="*/ 0 h 82"/>
                  <a:gd name="T17" fmla="*/ 3974 w 3974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4" h="82">
                    <a:moveTo>
                      <a:pt x="0" y="81"/>
                    </a:moveTo>
                    <a:lnTo>
                      <a:pt x="179" y="0"/>
                    </a:lnTo>
                    <a:lnTo>
                      <a:pt x="3973" y="0"/>
                    </a:lnTo>
                    <a:lnTo>
                      <a:pt x="3791" y="81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FF00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5" name="Freeform 82"/>
              <p:cNvSpPr>
                <a:spLocks/>
              </p:cNvSpPr>
              <p:nvPr/>
            </p:nvSpPr>
            <p:spPr bwMode="auto">
              <a:xfrm>
                <a:off x="3013" y="3147"/>
                <a:ext cx="41" cy="73"/>
              </a:xfrm>
              <a:custGeom>
                <a:avLst/>
                <a:gdLst>
                  <a:gd name="T0" fmla="*/ 0 w 183"/>
                  <a:gd name="T1" fmla="*/ 0 h 322"/>
                  <a:gd name="T2" fmla="*/ 0 w 183"/>
                  <a:gd name="T3" fmla="*/ 0 h 322"/>
                  <a:gd name="T4" fmla="*/ 0 w 183"/>
                  <a:gd name="T5" fmla="*/ 0 h 322"/>
                  <a:gd name="T6" fmla="*/ 0 w 183"/>
                  <a:gd name="T7" fmla="*/ 0 h 322"/>
                  <a:gd name="T8" fmla="*/ 0 w 183"/>
                  <a:gd name="T9" fmla="*/ 0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322"/>
                  <a:gd name="T17" fmla="*/ 183 w 183"/>
                  <a:gd name="T18" fmla="*/ 322 h 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322">
                    <a:moveTo>
                      <a:pt x="0" y="321"/>
                    </a:moveTo>
                    <a:lnTo>
                      <a:pt x="0" y="81"/>
                    </a:lnTo>
                    <a:lnTo>
                      <a:pt x="182" y="0"/>
                    </a:lnTo>
                    <a:lnTo>
                      <a:pt x="182" y="241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DB00DB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91" name="Group 83"/>
            <p:cNvGrpSpPr>
              <a:grpSpLocks/>
            </p:cNvGrpSpPr>
            <p:nvPr/>
          </p:nvGrpSpPr>
          <p:grpSpPr bwMode="auto">
            <a:xfrm>
              <a:off x="4573588" y="2679700"/>
              <a:ext cx="779462" cy="114300"/>
              <a:chOff x="3013" y="3147"/>
              <a:chExt cx="491" cy="72"/>
            </a:xfrm>
          </p:grpSpPr>
          <p:sp>
            <p:nvSpPr>
              <p:cNvPr id="27700" name="Freeform 84"/>
              <p:cNvSpPr>
                <a:spLocks/>
              </p:cNvSpPr>
              <p:nvPr/>
            </p:nvSpPr>
            <p:spPr bwMode="auto">
              <a:xfrm>
                <a:off x="3013" y="3147"/>
                <a:ext cx="492" cy="73"/>
              </a:xfrm>
              <a:custGeom>
                <a:avLst/>
                <a:gdLst>
                  <a:gd name="T0" fmla="*/ 0 w 2169"/>
                  <a:gd name="T1" fmla="*/ 0 h 322"/>
                  <a:gd name="T2" fmla="*/ 0 w 2169"/>
                  <a:gd name="T3" fmla="*/ 0 h 322"/>
                  <a:gd name="T4" fmla="*/ 0 w 2169"/>
                  <a:gd name="T5" fmla="*/ 0 h 322"/>
                  <a:gd name="T6" fmla="*/ 0 w 2169"/>
                  <a:gd name="T7" fmla="*/ 0 h 322"/>
                  <a:gd name="T8" fmla="*/ 0 w 2169"/>
                  <a:gd name="T9" fmla="*/ 0 h 322"/>
                  <a:gd name="T10" fmla="*/ 0 w 2169"/>
                  <a:gd name="T11" fmla="*/ 0 h 322"/>
                  <a:gd name="T12" fmla="*/ 0 w 2169"/>
                  <a:gd name="T13" fmla="*/ 0 h 3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9"/>
                  <a:gd name="T22" fmla="*/ 0 h 322"/>
                  <a:gd name="T23" fmla="*/ 2169 w 2169"/>
                  <a:gd name="T24" fmla="*/ 322 h 3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9" h="322">
                    <a:moveTo>
                      <a:pt x="0" y="321"/>
                    </a:moveTo>
                    <a:lnTo>
                      <a:pt x="0" y="81"/>
                    </a:lnTo>
                    <a:lnTo>
                      <a:pt x="180" y="0"/>
                    </a:lnTo>
                    <a:lnTo>
                      <a:pt x="2168" y="0"/>
                    </a:lnTo>
                    <a:lnTo>
                      <a:pt x="2168" y="241"/>
                    </a:lnTo>
                    <a:lnTo>
                      <a:pt x="1987" y="321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00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1" name="Freeform 85"/>
              <p:cNvSpPr>
                <a:spLocks/>
              </p:cNvSpPr>
              <p:nvPr/>
            </p:nvSpPr>
            <p:spPr bwMode="auto">
              <a:xfrm>
                <a:off x="3013" y="3147"/>
                <a:ext cx="492" cy="19"/>
              </a:xfrm>
              <a:custGeom>
                <a:avLst/>
                <a:gdLst>
                  <a:gd name="T0" fmla="*/ 0 w 2169"/>
                  <a:gd name="T1" fmla="*/ 0 h 82"/>
                  <a:gd name="T2" fmla="*/ 0 w 2169"/>
                  <a:gd name="T3" fmla="*/ 0 h 82"/>
                  <a:gd name="T4" fmla="*/ 0 w 2169"/>
                  <a:gd name="T5" fmla="*/ 0 h 82"/>
                  <a:gd name="T6" fmla="*/ 0 w 2169"/>
                  <a:gd name="T7" fmla="*/ 0 h 82"/>
                  <a:gd name="T8" fmla="*/ 0 w 2169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9"/>
                  <a:gd name="T16" fmla="*/ 0 h 82"/>
                  <a:gd name="T17" fmla="*/ 2169 w 2169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9" h="82">
                    <a:moveTo>
                      <a:pt x="0" y="81"/>
                    </a:moveTo>
                    <a:lnTo>
                      <a:pt x="180" y="0"/>
                    </a:lnTo>
                    <a:lnTo>
                      <a:pt x="2168" y="0"/>
                    </a:lnTo>
                    <a:lnTo>
                      <a:pt x="1987" y="81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FF00FF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2" name="Freeform 86"/>
              <p:cNvSpPr>
                <a:spLocks/>
              </p:cNvSpPr>
              <p:nvPr/>
            </p:nvSpPr>
            <p:spPr bwMode="auto">
              <a:xfrm>
                <a:off x="3464" y="3147"/>
                <a:ext cx="41" cy="73"/>
              </a:xfrm>
              <a:custGeom>
                <a:avLst/>
                <a:gdLst>
                  <a:gd name="T0" fmla="*/ 0 w 182"/>
                  <a:gd name="T1" fmla="*/ 0 h 322"/>
                  <a:gd name="T2" fmla="*/ 0 w 182"/>
                  <a:gd name="T3" fmla="*/ 0 h 322"/>
                  <a:gd name="T4" fmla="*/ 0 w 182"/>
                  <a:gd name="T5" fmla="*/ 0 h 322"/>
                  <a:gd name="T6" fmla="*/ 0 w 182"/>
                  <a:gd name="T7" fmla="*/ 0 h 322"/>
                  <a:gd name="T8" fmla="*/ 0 w 182"/>
                  <a:gd name="T9" fmla="*/ 0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322"/>
                  <a:gd name="T17" fmla="*/ 182 w 182"/>
                  <a:gd name="T18" fmla="*/ 322 h 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322">
                    <a:moveTo>
                      <a:pt x="0" y="321"/>
                    </a:moveTo>
                    <a:lnTo>
                      <a:pt x="0" y="81"/>
                    </a:lnTo>
                    <a:lnTo>
                      <a:pt x="181" y="0"/>
                    </a:lnTo>
                    <a:lnTo>
                      <a:pt x="181" y="241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DB00DB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" name="Text Box 87"/>
            <p:cNvSpPr txBox="1">
              <a:spLocks noChangeArrowheads="1"/>
            </p:cNvSpPr>
            <p:nvPr/>
          </p:nvSpPr>
          <p:spPr bwMode="auto">
            <a:xfrm>
              <a:off x="1257546" y="3284346"/>
              <a:ext cx="1227343" cy="375357"/>
            </a:xfrm>
            <a:prstGeom prst="rect">
              <a:avLst/>
            </a:prstGeom>
            <a:noFill/>
            <a:ln w="9525">
              <a:noFill/>
              <a:miter lim="800000"/>
              <a:headEnd type="triangle" w="lg" len="lg"/>
              <a:tailEnd/>
            </a:ln>
          </p:spPr>
          <p:txBody>
            <a:bodyPr wrap="none" lIns="92160" tIns="46080" rIns="92160" bIns="4608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888"/>
                </a:spcBef>
                <a:buClr>
                  <a:srgbClr val="F8F8D3"/>
                </a:buClr>
                <a:buSzPct val="100000"/>
                <a:buFont typeface="Times New Roman" charset="0"/>
                <a:buNone/>
                <a:defRPr/>
              </a:pPr>
              <a:r>
                <a:rPr lang="en-GB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HG Mincho Light J" charset="0"/>
                </a:rPr>
                <a:t>Detector</a:t>
              </a:r>
            </a:p>
          </p:txBody>
        </p:sp>
        <p:sp>
          <p:nvSpPr>
            <p:cNvPr id="180" name="Text Box 88"/>
            <p:cNvSpPr txBox="1">
              <a:spLocks noChangeArrowheads="1"/>
            </p:cNvSpPr>
            <p:nvPr/>
          </p:nvSpPr>
          <p:spPr bwMode="auto">
            <a:xfrm>
              <a:off x="7490402" y="2441063"/>
              <a:ext cx="779363" cy="375357"/>
            </a:xfrm>
            <a:prstGeom prst="rect">
              <a:avLst/>
            </a:prstGeom>
            <a:noFill/>
            <a:ln w="9525">
              <a:noFill/>
              <a:miter lim="800000"/>
              <a:headEnd type="triangle" w="lg" len="lg"/>
              <a:tailEnd/>
            </a:ln>
          </p:spPr>
          <p:txBody>
            <a:bodyPr wrap="none" lIns="92160" tIns="46080" rIns="92160" bIns="4608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888"/>
                </a:spcBef>
                <a:buClr>
                  <a:srgbClr val="F8F8D3"/>
                </a:buClr>
                <a:buSzPct val="100000"/>
                <a:buFont typeface="Times New Roman" charset="0"/>
                <a:buNone/>
                <a:defRPr/>
              </a:pPr>
              <a:r>
                <a:rPr lang="en-GB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HG Mincho Light J" charset="0"/>
                </a:rPr>
                <a:t>Time</a:t>
              </a:r>
            </a:p>
          </p:txBody>
        </p:sp>
        <p:sp>
          <p:nvSpPr>
            <p:cNvPr id="181" name="Text Box 89"/>
            <p:cNvSpPr txBox="1">
              <a:spLocks noChangeArrowheads="1"/>
            </p:cNvSpPr>
            <p:nvPr/>
          </p:nvSpPr>
          <p:spPr bwMode="auto">
            <a:xfrm>
              <a:off x="2390793" y="1676400"/>
              <a:ext cx="1112791" cy="374089"/>
            </a:xfrm>
            <a:prstGeom prst="rect">
              <a:avLst/>
            </a:prstGeom>
            <a:noFill/>
            <a:ln w="9525">
              <a:noFill/>
              <a:miter lim="800000"/>
              <a:headEnd type="triangle" w="lg" len="lg"/>
              <a:tailEnd/>
            </a:ln>
          </p:spPr>
          <p:txBody>
            <a:bodyPr wrap="none" lIns="92160" tIns="46080" rIns="92160" bIns="4608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888"/>
                </a:spcBef>
                <a:buClr>
                  <a:srgbClr val="F8F8D3"/>
                </a:buClr>
                <a:buSzPct val="100000"/>
                <a:buFont typeface="Times New Roman" charset="0"/>
                <a:buNone/>
                <a:defRPr/>
              </a:pPr>
              <a:r>
                <a:rPr lang="en-GB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HG Mincho Light J" charset="0"/>
                </a:rPr>
                <a:t>Version</a:t>
              </a:r>
            </a:p>
          </p:txBody>
        </p:sp>
        <p:sp>
          <p:nvSpPr>
            <p:cNvPr id="90" name="Right Brace 89"/>
            <p:cNvSpPr/>
            <p:nvPr/>
          </p:nvSpPr>
          <p:spPr>
            <a:xfrm rot="5400000">
              <a:off x="4686136" y="2759118"/>
              <a:ext cx="457783" cy="838684"/>
            </a:xfrm>
            <a:prstGeom prst="rightBrac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696" name="TextBox 90"/>
            <p:cNvSpPr txBox="1">
              <a:spLocks noChangeArrowheads="1"/>
            </p:cNvSpPr>
            <p:nvPr/>
          </p:nvSpPr>
          <p:spPr bwMode="auto">
            <a:xfrm>
              <a:off x="3464676" y="3381118"/>
              <a:ext cx="277177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Validity time range (UTC)</a:t>
              </a:r>
            </a:p>
          </p:txBody>
        </p:sp>
        <p:sp>
          <p:nvSpPr>
            <p:cNvPr id="27697" name="TextBox 91"/>
            <p:cNvSpPr txBox="1">
              <a:spLocks noChangeArrowheads="1"/>
            </p:cNvSpPr>
            <p:nvPr/>
          </p:nvSpPr>
          <p:spPr bwMode="auto">
            <a:xfrm>
              <a:off x="1187456" y="2339975"/>
              <a:ext cx="1197174" cy="28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STS CAL</a:t>
              </a:r>
            </a:p>
          </p:txBody>
        </p:sp>
        <p:sp>
          <p:nvSpPr>
            <p:cNvPr id="27698" name="TextBox 92"/>
            <p:cNvSpPr txBox="1">
              <a:spLocks noChangeArrowheads="1"/>
            </p:cNvSpPr>
            <p:nvPr/>
          </p:nvSpPr>
          <p:spPr bwMode="auto">
            <a:xfrm>
              <a:off x="948660" y="2492375"/>
              <a:ext cx="877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MVD CAL</a:t>
              </a:r>
            </a:p>
          </p:txBody>
        </p:sp>
        <p:sp>
          <p:nvSpPr>
            <p:cNvPr id="27699" name="TextBox 93"/>
            <p:cNvSpPr txBox="1">
              <a:spLocks noChangeArrowheads="1"/>
            </p:cNvSpPr>
            <p:nvPr/>
          </p:nvSpPr>
          <p:spPr bwMode="auto">
            <a:xfrm>
              <a:off x="617282" y="2673350"/>
              <a:ext cx="990599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MVD TEMP</a:t>
              </a:r>
            </a:p>
          </p:txBody>
        </p:sp>
      </p:grpSp>
      <p:grpSp>
        <p:nvGrpSpPr>
          <p:cNvPr id="27654" name="Group 107"/>
          <p:cNvGrpSpPr>
            <a:grpSpLocks/>
          </p:cNvGrpSpPr>
          <p:nvPr/>
        </p:nvGrpSpPr>
        <p:grpSpPr bwMode="auto">
          <a:xfrm>
            <a:off x="2286000" y="4341813"/>
            <a:ext cx="4953000" cy="1296987"/>
            <a:chOff x="2286000" y="4189412"/>
            <a:chExt cx="4953000" cy="1296988"/>
          </a:xfrm>
        </p:grpSpPr>
        <p:sp>
          <p:nvSpPr>
            <p:cNvPr id="105" name="Rectangle 104"/>
            <p:cNvSpPr/>
            <p:nvPr/>
          </p:nvSpPr>
          <p:spPr>
            <a:xfrm>
              <a:off x="2971800" y="4190999"/>
              <a:ext cx="3886200" cy="381000"/>
            </a:xfrm>
            <a:prstGeom prst="rect">
              <a:avLst/>
            </a:prstGeom>
            <a:solidFill>
              <a:schemeClr val="tx2">
                <a:lumMod val="50000"/>
                <a:alpha val="93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810000" y="4190999"/>
              <a:ext cx="3048000" cy="762001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724400" y="4190999"/>
              <a:ext cx="2133600" cy="1295401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2286000" y="4189412"/>
              <a:ext cx="4953000" cy="1587"/>
            </a:xfrm>
            <a:prstGeom prst="straightConnector1">
              <a:avLst/>
            </a:prstGeom>
            <a:ln w="38100" cmpd="sng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6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53022"/>
              </p:ext>
            </p:extLst>
          </p:nvPr>
        </p:nvGraphicFramePr>
        <p:xfrm>
          <a:off x="2960688" y="3930650"/>
          <a:ext cx="2524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Equation" r:id="rId3" imgW="139700" imgH="215900" progId="Equation.3">
                  <p:embed/>
                </p:oleObj>
              </mc:Choice>
              <mc:Fallback>
                <p:oleObj name="Equation" r:id="rId3" imgW="139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3930650"/>
                        <a:ext cx="252412" cy="369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48869"/>
              </p:ext>
            </p:extLst>
          </p:nvPr>
        </p:nvGraphicFramePr>
        <p:xfrm>
          <a:off x="3821113" y="3962400"/>
          <a:ext cx="2063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962400"/>
                        <a:ext cx="206375" cy="304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891453"/>
              </p:ext>
            </p:extLst>
          </p:nvPr>
        </p:nvGraphicFramePr>
        <p:xfrm>
          <a:off x="4713288" y="3941763"/>
          <a:ext cx="2508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Equation" r:id="rId7" imgW="139700" imgH="203200" progId="Equation.3">
                  <p:embed/>
                </p:oleObj>
              </mc:Choice>
              <mc:Fallback>
                <p:oleObj name="Equation" r:id="rId7" imgW="139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3941763"/>
                        <a:ext cx="250825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08782"/>
              </p:ext>
            </p:extLst>
          </p:nvPr>
        </p:nvGraphicFramePr>
        <p:xfrm>
          <a:off x="6754813" y="3930650"/>
          <a:ext cx="4349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tion" r:id="rId9" imgW="241300" imgH="215900" progId="Equation.3">
                  <p:embed/>
                </p:oleObj>
              </mc:Choice>
              <mc:Fallback>
                <p:oleObj name="Equation" r:id="rId9" imgW="24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3930650"/>
                        <a:ext cx="434975" cy="369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Arrow Connector 112"/>
          <p:cNvCxnSpPr/>
          <p:nvPr/>
        </p:nvCxnSpPr>
        <p:spPr>
          <a:xfrm rot="5400000" flipH="1" flipV="1">
            <a:off x="4040188" y="5410200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 Box 88"/>
          <p:cNvSpPr txBox="1">
            <a:spLocks noChangeArrowheads="1"/>
          </p:cNvSpPr>
          <p:nvPr/>
        </p:nvSpPr>
        <p:spPr bwMode="auto">
          <a:xfrm>
            <a:off x="3200400" y="5824538"/>
            <a:ext cx="2667000" cy="347662"/>
          </a:xfrm>
          <a:prstGeom prst="rect">
            <a:avLst/>
          </a:prstGeom>
          <a:ln>
            <a:headEnd type="triangle" w="lg" len="lg"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88"/>
              </a:spcBef>
              <a:buClr>
                <a:srgbClr val="F8F8D3"/>
              </a:buClr>
              <a:buSzPct val="100000"/>
              <a:buFont typeface="Times New Roman" charset="0"/>
              <a:buNone/>
              <a:defRPr/>
            </a:pPr>
            <a:r>
              <a:rPr lang="en-GB" sz="1800" smtClean="0">
                <a:solidFill>
                  <a:srgbClr val="25253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G Mincho Light J" charset="0"/>
              </a:rPr>
              <a:t>RunID </a:t>
            </a:r>
            <a:r>
              <a:rPr lang="en-GB" sz="1800" smtClean="0">
                <a:solidFill>
                  <a:srgbClr val="25253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G Mincho Light J" charset="0"/>
                <a:sym typeface="Wingdings" charset="0"/>
              </a:rPr>
              <a:t></a:t>
            </a:r>
            <a:r>
              <a:rPr lang="en-GB" sz="1800" smtClean="0">
                <a:solidFill>
                  <a:srgbClr val="25253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G Mincho Light J" charset="0"/>
              </a:rPr>
              <a:t> t</a:t>
            </a:r>
          </a:p>
        </p:txBody>
      </p:sp>
      <p:graphicFrame>
        <p:nvGraphicFramePr>
          <p:cNvPr id="2766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15238"/>
              </p:ext>
            </p:extLst>
          </p:nvPr>
        </p:nvGraphicFramePr>
        <p:xfrm>
          <a:off x="3032125" y="4395788"/>
          <a:ext cx="635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tion" r:id="rId11" imgW="469900" imgH="215900" progId="Equation.3">
                  <p:embed/>
                </p:oleObj>
              </mc:Choice>
              <mc:Fallback>
                <p:oleObj name="Equation" r:id="rId11" imgW="469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4395788"/>
                        <a:ext cx="635000" cy="276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7"/>
          <p:cNvGraphicFramePr>
            <a:graphicFrameLocks noChangeAspect="1"/>
          </p:cNvGraphicFramePr>
          <p:nvPr/>
        </p:nvGraphicFramePr>
        <p:xfrm>
          <a:off x="3989388" y="4800600"/>
          <a:ext cx="5826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13" imgW="431800" imgH="177800" progId="Equation.3">
                  <p:embed/>
                </p:oleObj>
              </mc:Choice>
              <mc:Fallback>
                <p:oleObj name="Equation" r:id="rId13" imgW="431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800600"/>
                        <a:ext cx="582612" cy="228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8"/>
          <p:cNvGraphicFramePr>
            <a:graphicFrameLocks noChangeAspect="1"/>
          </p:cNvGraphicFramePr>
          <p:nvPr/>
        </p:nvGraphicFramePr>
        <p:xfrm>
          <a:off x="5402263" y="5257800"/>
          <a:ext cx="6175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tion" r:id="rId15" imgW="457200" imgH="177800" progId="Equation.3">
                  <p:embed/>
                </p:oleObj>
              </mc:Choice>
              <mc:Fallback>
                <p:oleObj name="Equation" r:id="rId15" imgW="457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5257800"/>
                        <a:ext cx="617537" cy="228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9"/>
          <p:cNvGraphicFramePr>
            <a:graphicFrameLocks noChangeAspect="1"/>
          </p:cNvGraphicFramePr>
          <p:nvPr/>
        </p:nvGraphicFramePr>
        <p:xfrm>
          <a:off x="4724400" y="5861050"/>
          <a:ext cx="787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17" imgW="584200" imgH="241300" progId="Equation.3">
                  <p:embed/>
                </p:oleObj>
              </mc:Choice>
              <mc:Fallback>
                <p:oleObj name="Equation" r:id="rId17" imgW="584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861050"/>
                        <a:ext cx="787400" cy="31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113"/>
          <p:cNvSpPr/>
          <p:nvPr/>
        </p:nvSpPr>
        <p:spPr>
          <a:xfrm>
            <a:off x="7315200" y="533400"/>
            <a:ext cx="15166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i="1" dirty="0"/>
              <a:t>D. </a:t>
            </a:r>
            <a:r>
              <a:rPr lang="en-US" sz="2400" i="1" dirty="0" err="1"/>
              <a:t>Bertini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117" name="Text Box 88"/>
          <p:cNvSpPr txBox="1">
            <a:spLocks noChangeArrowheads="1"/>
          </p:cNvSpPr>
          <p:nvPr/>
        </p:nvSpPr>
        <p:spPr bwMode="auto">
          <a:xfrm>
            <a:off x="7391400" y="3886200"/>
            <a:ext cx="604838" cy="469901"/>
          </a:xfrm>
          <a:prstGeom prst="rect">
            <a:avLst/>
          </a:prstGeom>
          <a:noFill/>
          <a:ln w="9525">
            <a:noFill/>
            <a:miter lim="800000"/>
            <a:headEnd type="triangle" w="lg" len="lg"/>
            <a:tailEnd/>
          </a:ln>
        </p:spPr>
        <p:txBody>
          <a:bodyPr wrap="none" lIns="92160" tIns="46080" rIns="9216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88"/>
              </a:spcBef>
              <a:buClr>
                <a:srgbClr val="F8F8D3"/>
              </a:buClr>
              <a:buSzPct val="100000"/>
              <a:buFont typeface="Times New Roman" charset="0"/>
              <a:buNone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HG Mincho Light J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160886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Version Management </a:t>
            </a:r>
          </a:p>
        </p:txBody>
      </p:sp>
      <p:sp>
        <p:nvSpPr>
          <p:cNvPr id="28674" name="TextBox 96"/>
          <p:cNvSpPr txBox="1">
            <a:spLocks noChangeArrowheads="1"/>
          </p:cNvSpPr>
          <p:nvPr/>
        </p:nvSpPr>
        <p:spPr bwMode="auto">
          <a:xfrm>
            <a:off x="838200" y="1143000"/>
            <a:ext cx="701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 sz="1800" dirty="0">
                <a:solidFill>
                  <a:srgbClr val="000000"/>
                </a:solidFill>
              </a:rPr>
              <a:t>                    </a:t>
            </a:r>
            <a:r>
              <a:rPr lang="en-US" sz="1800" b="1" dirty="0">
                <a:solidFill>
                  <a:srgbClr val="000000"/>
                </a:solidFill>
              </a:rPr>
              <a:t>The Query process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 sz="1800" dirty="0"/>
              <a:t>Context ( </a:t>
            </a:r>
            <a:r>
              <a:rPr lang="en-US" sz="1800" dirty="0" err="1"/>
              <a:t>Timestamp,Detector,Version</a:t>
            </a:r>
            <a:r>
              <a:rPr lang="en-US" sz="1800" dirty="0"/>
              <a:t>) is the primary key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 sz="1800" dirty="0"/>
              <a:t>Context converted to unique </a:t>
            </a:r>
            <a:r>
              <a:rPr lang="en-US" sz="1800" dirty="0" err="1"/>
              <a:t>SeqNo</a:t>
            </a:r>
            <a:endParaRPr lang="en-US" sz="1800" dirty="0"/>
          </a:p>
          <a:p>
            <a:pPr lvl="1" eaLnBrk="1" hangingPunct="1">
              <a:buFont typeface="Arial" charset="0"/>
              <a:buAutoNum type="arabicPeriod"/>
            </a:pPr>
            <a:r>
              <a:rPr lang="en-US" sz="1800" dirty="0" err="1"/>
              <a:t>SeqNo</a:t>
            </a:r>
            <a:r>
              <a:rPr lang="en-US" sz="1800" dirty="0"/>
              <a:t> used as keys to access all rows in main table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 sz="1800" dirty="0"/>
              <a:t>System gives user access of all such rows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1800" dirty="0"/>
              <a:t> </a:t>
            </a:r>
          </a:p>
          <a:p>
            <a:pPr lvl="1" eaLnBrk="1" hangingPunct="1">
              <a:buFont typeface="Arial" charset="0"/>
              <a:buChar char="•"/>
            </a:pPr>
            <a:endParaRPr lang="en-US" sz="1800" dirty="0"/>
          </a:p>
        </p:txBody>
      </p:sp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2667000" y="4191000"/>
          <a:ext cx="3200400" cy="8661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</a:tblGrid>
              <a:tr h="2887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marT="36089" marB="36089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6089" marB="36089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6089" marB="36089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/>
                        <a:t>SEQNo</a:t>
                      </a:r>
                      <a:endParaRPr lang="en-US" sz="1100" b="0" i="0" dirty="0"/>
                    </a:p>
                  </a:txBody>
                  <a:tcPr marT="36089" marB="36089"/>
                </a:tc>
              </a:tr>
              <a:tr h="2887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6089" marB="36089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6089" marB="36089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6089" marB="36089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6089" marB="36089"/>
                </a:tc>
              </a:tr>
              <a:tr h="2887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6089" marB="36089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6089" marB="36089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6089" marB="36089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6089" marB="36089"/>
                </a:tc>
              </a:tr>
            </a:tbl>
          </a:graphicData>
        </a:graphic>
      </p:graphicFrame>
      <p:sp>
        <p:nvSpPr>
          <p:cNvPr id="103" name="Rectangle 102"/>
          <p:cNvSpPr/>
          <p:nvPr/>
        </p:nvSpPr>
        <p:spPr>
          <a:xfrm>
            <a:off x="2667000" y="4495800"/>
            <a:ext cx="3200400" cy="3048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4" name="Left Brace 103"/>
          <p:cNvSpPr/>
          <p:nvPr/>
        </p:nvSpPr>
        <p:spPr>
          <a:xfrm rot="5400000">
            <a:off x="3726656" y="2743994"/>
            <a:ext cx="319088" cy="2438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1905000" y="4648200"/>
            <a:ext cx="6858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1" name="TextBox 107"/>
          <p:cNvSpPr txBox="1">
            <a:spLocks noChangeArrowheads="1"/>
          </p:cNvSpPr>
          <p:nvPr/>
        </p:nvSpPr>
        <p:spPr bwMode="auto">
          <a:xfrm>
            <a:off x="762000" y="4267200"/>
            <a:ext cx="1069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Context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matched</a:t>
            </a:r>
          </a:p>
        </p:txBody>
      </p:sp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6781800" y="3505200"/>
          <a:ext cx="2286000" cy="28955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787400"/>
                <a:gridCol w="787400"/>
                <a:gridCol w="711200"/>
              </a:tblGrid>
              <a:tr h="41365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SeqNO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 1 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 </a:t>
                      </a:r>
                      <a:r>
                        <a:rPr lang="en-US" sz="1200" dirty="0" err="1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0" name="Straight Arrow Connector 109"/>
          <p:cNvCxnSpPr/>
          <p:nvPr/>
        </p:nvCxnSpPr>
        <p:spPr>
          <a:xfrm flipV="1">
            <a:off x="5867400" y="4495800"/>
            <a:ext cx="9144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17" idx="3"/>
          </p:cNvCxnSpPr>
          <p:nvPr/>
        </p:nvCxnSpPr>
        <p:spPr>
          <a:xfrm>
            <a:off x="5867400" y="4648200"/>
            <a:ext cx="9144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H="1">
            <a:off x="5524500" y="4991100"/>
            <a:ext cx="1600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6" name="TextBox 115"/>
          <p:cNvSpPr txBox="1">
            <a:spLocks noChangeArrowheads="1"/>
          </p:cNvSpPr>
          <p:nvPr/>
        </p:nvSpPr>
        <p:spPr bwMode="auto">
          <a:xfrm>
            <a:off x="3068638" y="3440113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Validity Frame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105400" y="4495800"/>
            <a:ext cx="762000" cy="304800"/>
          </a:xfrm>
          <a:prstGeom prst="rect">
            <a:avLst/>
          </a:prstGeom>
          <a:solidFill>
            <a:srgbClr val="FF6600">
              <a:alpha val="9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900001020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781800" y="4343400"/>
            <a:ext cx="762000" cy="381000"/>
          </a:xfrm>
          <a:prstGeom prst="rect">
            <a:avLst/>
          </a:prstGeom>
          <a:solidFill>
            <a:srgbClr val="FF6600">
              <a:alpha val="9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900001020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781800" y="5181600"/>
            <a:ext cx="762000" cy="381000"/>
          </a:xfrm>
          <a:prstGeom prst="rect">
            <a:avLst/>
          </a:prstGeom>
          <a:solidFill>
            <a:srgbClr val="FF6600">
              <a:alpha val="9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900001020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781800" y="6019800"/>
            <a:ext cx="762000" cy="381000"/>
          </a:xfrm>
          <a:prstGeom prst="rect">
            <a:avLst/>
          </a:prstGeom>
          <a:solidFill>
            <a:srgbClr val="FF6600">
              <a:alpha val="9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900001020</a:t>
            </a:r>
          </a:p>
        </p:txBody>
      </p:sp>
      <p:sp>
        <p:nvSpPr>
          <p:cNvPr id="28691" name="TextBox 121"/>
          <p:cNvSpPr txBox="1">
            <a:spLocks noChangeArrowheads="1"/>
          </p:cNvSpPr>
          <p:nvPr/>
        </p:nvSpPr>
        <p:spPr bwMode="auto">
          <a:xfrm>
            <a:off x="381000" y="563880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Bigtable</a:t>
            </a:r>
            <a:r>
              <a:rPr lang="en-US" sz="1400" i="1"/>
              <a:t> a Distributed Storage System for</a:t>
            </a:r>
          </a:p>
          <a:p>
            <a:pPr eaLnBrk="1" hangingPunct="1"/>
            <a:r>
              <a:rPr lang="en-US" sz="1400" i="1"/>
              <a:t>Structured Data, Google inc. OSDI 2006</a:t>
            </a:r>
          </a:p>
        </p:txBody>
      </p:sp>
      <p:sp>
        <p:nvSpPr>
          <p:cNvPr id="28692" name="TextBox 122"/>
          <p:cNvSpPr txBox="1">
            <a:spLocks noChangeArrowheads="1"/>
          </p:cNvSpPr>
          <p:nvPr/>
        </p:nvSpPr>
        <p:spPr bwMode="auto">
          <a:xfrm>
            <a:off x="3048000" y="5029200"/>
            <a:ext cx="214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Auxiliary validity table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543800" y="4343400"/>
            <a:ext cx="1524000" cy="3810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43800" y="5181600"/>
            <a:ext cx="1524000" cy="3810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543800" y="6019800"/>
            <a:ext cx="1524000" cy="3810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533400"/>
            <a:ext cx="15166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i="1" dirty="0"/>
              <a:t>D. </a:t>
            </a:r>
            <a:r>
              <a:rPr lang="en-US" sz="2400" i="1" dirty="0" err="1"/>
              <a:t>Bertini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6954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Testing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590800"/>
            <a:ext cx="3524050" cy="28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30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building syste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400" dirty="0" err="1" smtClean="0"/>
              <a:t>CMake</a:t>
            </a:r>
            <a:endParaRPr lang="en-US" sz="2400" dirty="0"/>
          </a:p>
          <a:p>
            <a:pPr lvl="1">
              <a:buFontTx/>
              <a:buChar char="–"/>
            </a:pPr>
            <a:r>
              <a:rPr lang="en-US" sz="2000" dirty="0" smtClean="0"/>
              <a:t>Creates  </a:t>
            </a:r>
            <a:r>
              <a:rPr lang="en-US" sz="2000" dirty="0" err="1" smtClean="0"/>
              <a:t>Makefiles</a:t>
            </a:r>
            <a:r>
              <a:rPr lang="en-US" sz="2000" dirty="0" smtClean="0"/>
              <a:t> (and/or project files) </a:t>
            </a:r>
            <a:r>
              <a:rPr lang="en-US" sz="2000" dirty="0"/>
              <a:t>for different platforms.</a:t>
            </a:r>
          </a:p>
          <a:p>
            <a:pPr lvl="1">
              <a:buFontTx/>
              <a:buChar char="–"/>
            </a:pPr>
            <a:r>
              <a:rPr lang="en-US" sz="2000" dirty="0"/>
              <a:t>Test support.</a:t>
            </a:r>
          </a:p>
          <a:p>
            <a:pPr lvl="1">
              <a:buFontTx/>
              <a:buChar char="–"/>
            </a:pPr>
            <a:r>
              <a:rPr lang="en-US" sz="2000" dirty="0"/>
              <a:t>Large user base assures support.</a:t>
            </a:r>
          </a:p>
          <a:p>
            <a:pPr>
              <a:buFontTx/>
              <a:buChar char="•"/>
            </a:pPr>
            <a:r>
              <a:rPr lang="en-US" sz="2400" dirty="0" err="1"/>
              <a:t>CDash</a:t>
            </a:r>
            <a:r>
              <a:rPr lang="en-US" sz="2400" dirty="0"/>
              <a:t> to handle data created with </a:t>
            </a:r>
            <a:r>
              <a:rPr lang="en-US" sz="2400" dirty="0" err="1"/>
              <a:t>CMake</a:t>
            </a:r>
            <a:endParaRPr lang="en-US" sz="2400" dirty="0"/>
          </a:p>
          <a:p>
            <a:pPr lvl="1">
              <a:buFontTx/>
              <a:buChar char="–"/>
            </a:pPr>
            <a:r>
              <a:rPr lang="en-US" sz="2000" dirty="0"/>
              <a:t>PHP framework</a:t>
            </a:r>
          </a:p>
          <a:p>
            <a:pPr lvl="1">
              <a:buFontTx/>
              <a:buChar char="–"/>
            </a:pPr>
            <a:r>
              <a:rPr lang="en-US" sz="2000" dirty="0"/>
              <a:t>MySQL database</a:t>
            </a:r>
          </a:p>
          <a:p>
            <a:pPr>
              <a:buFontTx/>
              <a:buChar char="•"/>
            </a:pPr>
            <a:r>
              <a:rPr lang="en-US" sz="2400" dirty="0"/>
              <a:t>Both tools are open source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5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600" y="53340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If someone experiments with new features in his local working copy and </a:t>
            </a:r>
            <a:r>
              <a:rPr lang="en-US" dirty="0" smtClean="0"/>
              <a:t>wants </a:t>
            </a:r>
            <a:r>
              <a:rPr lang="en-US" dirty="0"/>
              <a:t>to test them (experimental build)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5943600"/>
            <a:ext cx="2408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Central SVN repository</a:t>
            </a:r>
            <a:endParaRPr lang="en-US" dirty="0"/>
          </a:p>
        </p:txBody>
      </p:sp>
      <p:pic>
        <p:nvPicPr>
          <p:cNvPr id="9" name="Picture 8" descr="MPj043869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1219200" cy="18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1143000" y="3657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1000" y="4191000"/>
            <a:ext cx="15740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1. Update </a:t>
            </a:r>
            <a:r>
              <a:rPr lang="en-US" sz="1200" b="1" dirty="0" smtClean="0">
                <a:solidFill>
                  <a:schemeClr val="tx1"/>
                </a:solidFill>
              </a:rPr>
              <a:t>  (</a:t>
            </a:r>
            <a:r>
              <a:rPr lang="en-US" sz="1200" b="1" dirty="0">
                <a:solidFill>
                  <a:schemeClr val="tx1"/>
                </a:solidFill>
              </a:rPr>
              <a:t>optional)</a:t>
            </a:r>
            <a:endParaRPr 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2400" y="1524000"/>
            <a:ext cx="2168157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b="1" dirty="0"/>
              <a:t>2. Configure, build and </a:t>
            </a:r>
            <a:r>
              <a:rPr lang="en-US" sz="1200" b="1" dirty="0" smtClean="0"/>
              <a:t>test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b="1" dirty="0"/>
              <a:t> </a:t>
            </a:r>
            <a:r>
              <a:rPr lang="en-US" sz="1200" b="1" dirty="0" smtClean="0"/>
              <a:t>       on </a:t>
            </a:r>
            <a:r>
              <a:rPr lang="en-US" sz="1200" b="1" dirty="0"/>
              <a:t>local machine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057400" y="27432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886200" y="3352800"/>
            <a:ext cx="609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CMake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91000" cy="31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86000" y="2057400"/>
            <a:ext cx="20713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3. Send results </a:t>
            </a:r>
            <a:r>
              <a:rPr lang="en-US" sz="1200" b="1" dirty="0" smtClean="0">
                <a:solidFill>
                  <a:schemeClr val="tx1"/>
                </a:solidFill>
              </a:rPr>
              <a:t>automatically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     </a:t>
            </a:r>
            <a:r>
              <a:rPr lang="en-US" sz="1200" b="1" dirty="0" smtClean="0">
                <a:solidFill>
                  <a:schemeClr val="tx1"/>
                </a:solidFill>
              </a:rPr>
              <a:t>to </a:t>
            </a:r>
            <a:r>
              <a:rPr lang="en-US" sz="1200" b="1" dirty="0">
                <a:solidFill>
                  <a:schemeClr val="tx1"/>
                </a:solidFill>
              </a:rPr>
              <a:t>central web page</a:t>
            </a:r>
            <a:r>
              <a:rPr lang="en-US" dirty="0"/>
              <a:t> 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819400" y="5943600"/>
            <a:ext cx="2106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5. Developer check results</a:t>
            </a:r>
            <a:endParaRPr lang="en-US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334000" y="4800600"/>
            <a:ext cx="29467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4. Dashboard </a:t>
            </a:r>
            <a:r>
              <a:rPr lang="en-US" sz="1200" b="1" dirty="0" smtClean="0">
                <a:solidFill>
                  <a:schemeClr val="tx1"/>
                </a:solidFill>
              </a:rPr>
              <a:t>prepares </a:t>
            </a:r>
            <a:r>
              <a:rPr lang="en-US" sz="1200" b="1" dirty="0">
                <a:solidFill>
                  <a:schemeClr val="tx1"/>
                </a:solidFill>
              </a:rPr>
              <a:t>and display results </a:t>
            </a:r>
            <a:endParaRPr lang="en-US" dirty="0"/>
          </a:p>
        </p:txBody>
      </p:sp>
      <p:pic>
        <p:nvPicPr>
          <p:cNvPr id="22" name="Picture 4" descr="MPj04331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1600200" cy="10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2" grpId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Talk: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Database </a:t>
            </a:r>
            <a:r>
              <a:rPr lang="en-US" dirty="0"/>
              <a:t>redesign </a:t>
            </a:r>
            <a:endParaRPr lang="en-US" dirty="0" smtClean="0"/>
          </a:p>
          <a:p>
            <a:r>
              <a:rPr lang="en-US" dirty="0" smtClean="0"/>
              <a:t>Building and testing system</a:t>
            </a:r>
            <a:endParaRPr lang="en-US" dirty="0" smtClean="0"/>
          </a:p>
          <a:p>
            <a:r>
              <a:rPr lang="en-US" dirty="0" smtClean="0"/>
              <a:t>Online  reconstruction and analysis </a:t>
            </a:r>
          </a:p>
          <a:p>
            <a:pPr lvl="1"/>
            <a:r>
              <a:rPr lang="en-US" dirty="0" smtClean="0"/>
              <a:t>Transport </a:t>
            </a:r>
            <a:r>
              <a:rPr lang="en-US" dirty="0"/>
              <a:t>data using message queuing technology </a:t>
            </a:r>
            <a:endParaRPr lang="en-US" dirty="0" smtClean="0"/>
          </a:p>
          <a:p>
            <a:r>
              <a:rPr lang="en-US" dirty="0" smtClean="0"/>
              <a:t>Test beams support</a:t>
            </a:r>
          </a:p>
          <a:p>
            <a:pPr lvl="1"/>
            <a:r>
              <a:rPr lang="en-US" dirty="0" smtClean="0"/>
              <a:t>Support direct communication </a:t>
            </a:r>
            <a:r>
              <a:rPr lang="en-US" dirty="0" smtClean="0"/>
              <a:t>with  DAQ Systems</a:t>
            </a:r>
            <a:endParaRPr lang="en-US" dirty="0"/>
          </a:p>
          <a:p>
            <a:r>
              <a:rPr lang="en-US" dirty="0" smtClean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8250-3749-E240-83FB-D0B3D6841FC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2714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If new code enters the central code base (continuous build)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8250-3749-E240-83FB-D0B3D6841FC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132600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Central </a:t>
            </a:r>
            <a:r>
              <a:rPr lang="en-US" sz="1600" b="1" dirty="0" smtClean="0">
                <a:solidFill>
                  <a:schemeClr val="tx1"/>
                </a:solidFill>
              </a:rPr>
              <a:t>SVN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repository</a:t>
            </a:r>
            <a:endParaRPr lang="en-US" dirty="0"/>
          </a:p>
        </p:txBody>
      </p:sp>
      <p:pic>
        <p:nvPicPr>
          <p:cNvPr id="12" name="Picture 5" descr="MPj043869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295400" cy="19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33400" y="2819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3429000"/>
            <a:ext cx="1371600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en-US" sz="1200" b="1" dirty="0" smtClean="0"/>
              <a:t>Developer</a:t>
            </a:r>
          </a:p>
          <a:p>
            <a:pPr marL="0" indent="0">
              <a:spcBef>
                <a:spcPct val="20000"/>
              </a:spcBef>
            </a:pPr>
            <a:r>
              <a:rPr lang="en-US" sz="1200" b="1" dirty="0" smtClean="0"/>
              <a:t>     commit </a:t>
            </a:r>
            <a:r>
              <a:rPr lang="en-US" sz="1200" b="1" dirty="0" smtClean="0"/>
              <a:t>code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58000" y="1371600"/>
            <a:ext cx="2168157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b="1" dirty="0"/>
              <a:t>4</a:t>
            </a:r>
            <a:r>
              <a:rPr lang="en-US" sz="1200" b="1" dirty="0" smtClean="0"/>
              <a:t>. </a:t>
            </a:r>
            <a:r>
              <a:rPr lang="en-US" sz="1200" b="1" dirty="0"/>
              <a:t>Configure, build and </a:t>
            </a:r>
            <a:r>
              <a:rPr lang="en-US" sz="1200" b="1" dirty="0" smtClean="0"/>
              <a:t>test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b="1" dirty="0"/>
              <a:t> </a:t>
            </a:r>
            <a:r>
              <a:rPr lang="en-US" sz="1200" b="1" dirty="0" smtClean="0"/>
              <a:t>      on </a:t>
            </a:r>
            <a:r>
              <a:rPr lang="en-US" sz="1200" b="1" dirty="0"/>
              <a:t>local machine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248400" y="23622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1" descr="CMake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51492"/>
            <a:ext cx="4114800" cy="31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934200" y="1905000"/>
            <a:ext cx="2209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Send results </a:t>
            </a:r>
            <a:r>
              <a:rPr lang="en-US" sz="1200" b="1" dirty="0" smtClean="0">
                <a:solidFill>
                  <a:schemeClr val="tx1"/>
                </a:solidFill>
              </a:rPr>
              <a:t>automatically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to </a:t>
            </a:r>
            <a:r>
              <a:rPr lang="en-US" sz="1200" b="1" dirty="0">
                <a:solidFill>
                  <a:schemeClr val="tx1"/>
                </a:solidFill>
              </a:rPr>
              <a:t>central web page</a:t>
            </a:r>
            <a:r>
              <a:rPr lang="en-US" dirty="0"/>
              <a:t> </a:t>
            </a: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876800" y="914400"/>
            <a:ext cx="2239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Dedicated test server</a:t>
            </a:r>
            <a:endParaRPr lang="en-US" dirty="0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962400" y="18288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886200" y="1295400"/>
            <a:ext cx="1447800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b="1" dirty="0"/>
              <a:t>3</a:t>
            </a:r>
            <a:r>
              <a:rPr lang="en-US" sz="1200" b="1" dirty="0" smtClean="0"/>
              <a:t>. </a:t>
            </a:r>
            <a:r>
              <a:rPr lang="en-US" sz="1200" b="1" dirty="0"/>
              <a:t>SVN </a:t>
            </a:r>
            <a:r>
              <a:rPr lang="en-US" sz="1200" b="1" dirty="0" smtClean="0"/>
              <a:t>triggers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b="1" dirty="0" smtClean="0"/>
              <a:t> </a:t>
            </a:r>
            <a:r>
              <a:rPr lang="en-US" sz="1200" b="1" dirty="0"/>
              <a:t>test server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1752600" y="41910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133600" y="4343400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/>
              <a:t>7</a:t>
            </a:r>
            <a:r>
              <a:rPr lang="en-US" sz="1200" b="1" dirty="0" smtClean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In case of problems </a:t>
            </a:r>
            <a:r>
              <a:rPr lang="en-US" sz="1200" b="1" dirty="0" smtClean="0">
                <a:solidFill>
                  <a:schemeClr val="tx1"/>
                </a:solidFill>
              </a:rPr>
              <a:t> Dashboard sends an </a:t>
            </a:r>
            <a:r>
              <a:rPr lang="en-US" sz="1200" b="1" dirty="0">
                <a:solidFill>
                  <a:schemeClr val="tx1"/>
                </a:solidFill>
              </a:rPr>
              <a:t>E-mail to </a:t>
            </a:r>
            <a:r>
              <a:rPr lang="en-US" sz="1200" b="1" dirty="0" smtClean="0">
                <a:solidFill>
                  <a:schemeClr val="tx1"/>
                </a:solidFill>
              </a:rPr>
              <a:t>Developer and </a:t>
            </a:r>
            <a:r>
              <a:rPr lang="en-US" sz="1200" b="1" dirty="0">
                <a:solidFill>
                  <a:schemeClr val="tx1"/>
                </a:solidFill>
              </a:rPr>
              <a:t>Administrator</a:t>
            </a:r>
            <a:endParaRPr lang="en-US" dirty="0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486400" y="6096000"/>
            <a:ext cx="3276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/>
              <a:t>6</a:t>
            </a:r>
            <a:r>
              <a:rPr lang="en-US" sz="1200" b="1" dirty="0" smtClean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Dashboard </a:t>
            </a:r>
            <a:r>
              <a:rPr lang="en-US" sz="1200" b="1" dirty="0" smtClean="0">
                <a:solidFill>
                  <a:schemeClr val="tx1"/>
                </a:solidFill>
              </a:rPr>
              <a:t>prepares and display </a:t>
            </a:r>
            <a:r>
              <a:rPr lang="en-US" sz="1200" b="1" dirty="0">
                <a:solidFill>
                  <a:schemeClr val="tx1"/>
                </a:solidFill>
              </a:rPr>
              <a:t>results </a:t>
            </a:r>
            <a:endParaRPr lang="en-US" dirty="0"/>
          </a:p>
        </p:txBody>
      </p:sp>
      <p:pic>
        <p:nvPicPr>
          <p:cNvPr id="30" name="Picture 4" descr="MPj04331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57800"/>
            <a:ext cx="1600200" cy="10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4038600" y="49530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524000" y="1295400"/>
            <a:ext cx="1447800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b="1" dirty="0"/>
              <a:t>2</a:t>
            </a:r>
            <a:r>
              <a:rPr lang="en-US" sz="1200" b="1" dirty="0" smtClean="0"/>
              <a:t>. Basic checks: </a:t>
            </a:r>
            <a:endParaRPr lang="en-US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Style, </a:t>
            </a:r>
            <a:r>
              <a:rPr lang="en-US" sz="1200" b="1" dirty="0" err="1" smtClean="0">
                <a:solidFill>
                  <a:schemeClr val="accent2"/>
                </a:solidFill>
              </a:rPr>
              <a:t>etc</a:t>
            </a:r>
            <a:endParaRPr lang="en-US" sz="1200" b="1" dirty="0" smtClean="0"/>
          </a:p>
        </p:txBody>
      </p:sp>
      <p:sp>
        <p:nvSpPr>
          <p:cNvPr id="6" name="Oval 5"/>
          <p:cNvSpPr/>
          <p:nvPr/>
        </p:nvSpPr>
        <p:spPr>
          <a:xfrm>
            <a:off x="2971800" y="1447800"/>
            <a:ext cx="914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Pass</a:t>
            </a:r>
            <a:endParaRPr lang="en-US" sz="1800" dirty="0"/>
          </a:p>
        </p:txBody>
      </p:sp>
      <p:sp>
        <p:nvSpPr>
          <p:cNvPr id="32" name="Oval 31"/>
          <p:cNvSpPr/>
          <p:nvPr/>
        </p:nvSpPr>
        <p:spPr>
          <a:xfrm>
            <a:off x="2362200" y="2286000"/>
            <a:ext cx="914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Fail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600200" y="1905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H="1">
            <a:off x="1447800" y="28956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971800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Reject commit</a:t>
            </a:r>
            <a:endParaRPr lang="en-US" dirty="0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1524000" y="18288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/>
      <p:bldP spid="16" grpId="0" animBg="1"/>
      <p:bldP spid="19" grpId="0"/>
      <p:bldP spid="22" grpId="0"/>
      <p:bldP spid="23" grpId="0" animBg="1"/>
      <p:bldP spid="24" grpId="0"/>
      <p:bldP spid="27" grpId="0" animBg="1"/>
      <p:bldP spid="28" grpId="0"/>
      <p:bldP spid="29" grpId="0"/>
      <p:bldP spid="31" grpId="0" animBg="1"/>
      <p:bldP spid="26" grpId="0"/>
      <p:bldP spid="26" grpId="1"/>
      <p:bldP spid="6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7" grpId="0"/>
      <p:bldP spid="7" grpId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time </a:t>
            </a:r>
            <a:r>
              <a:rPr lang="en-US" dirty="0"/>
              <a:t>to time a full check on all supported platforms should be </a:t>
            </a:r>
            <a:r>
              <a:rPr lang="en-US" dirty="0" smtClean="0"/>
              <a:t>done (</a:t>
            </a:r>
            <a:r>
              <a:rPr lang="en-US" dirty="0"/>
              <a:t>nightly build)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8250-3749-E240-83FB-D0B3D6841FC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447800"/>
            <a:ext cx="2408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Central SVN repository</a:t>
            </a:r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838200" y="3276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9600" y="3505200"/>
            <a:ext cx="8173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1. </a:t>
            </a:r>
            <a:r>
              <a:rPr lang="en-US" sz="1200" b="1" dirty="0">
                <a:solidFill>
                  <a:schemeClr val="tx1"/>
                </a:solidFill>
              </a:rPr>
              <a:t>Update </a:t>
            </a:r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828800" y="44958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1" descr="CMake_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40386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286000" y="4724400"/>
            <a:ext cx="2284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2. Send results automatically</a:t>
            </a:r>
          </a:p>
          <a:p>
            <a:r>
              <a:rPr lang="en-US" sz="1200" b="1">
                <a:solidFill>
                  <a:schemeClr val="tx1"/>
                </a:solidFill>
              </a:rPr>
              <a:t>    to central web page</a:t>
            </a:r>
            <a:r>
              <a:rPr lang="en-US"/>
              <a:t>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715000" y="3048000"/>
            <a:ext cx="29467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3. Dashboard </a:t>
            </a:r>
            <a:r>
              <a:rPr lang="en-US" sz="1200" b="1" dirty="0" smtClean="0">
                <a:solidFill>
                  <a:schemeClr val="tx1"/>
                </a:solidFill>
              </a:rPr>
              <a:t>prepares </a:t>
            </a:r>
            <a:r>
              <a:rPr lang="en-US" sz="1200" b="1" dirty="0">
                <a:solidFill>
                  <a:schemeClr val="tx1"/>
                </a:solidFill>
              </a:rPr>
              <a:t>and display results </a:t>
            </a:r>
            <a:endParaRPr lang="en-US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362200" y="2819400"/>
            <a:ext cx="22098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4. In case of problems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    Dashboard sends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    an E-mail to Developer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    and Administrator</a:t>
            </a:r>
            <a:endParaRPr lang="en-US" dirty="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4267200" y="2667000"/>
            <a:ext cx="838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724400" y="1600200"/>
            <a:ext cx="457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5. In the morning Developers and Administrators check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their mails and the dashboard. And the development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cycle starts again</a:t>
            </a:r>
            <a:endParaRPr lang="en-US" sz="1400" dirty="0"/>
          </a:p>
        </p:txBody>
      </p:sp>
      <p:pic>
        <p:nvPicPr>
          <p:cNvPr id="22" name="Picture 4" descr="MPj043318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1600200" cy="10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2" grpId="0"/>
      <p:bldP spid="13" grpId="0"/>
      <p:bldP spid="19" grpId="0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New Data </a:t>
            </a:r>
            <a:r>
              <a:rPr lang="en-US" dirty="0"/>
              <a:t>transfer layer for </a:t>
            </a:r>
            <a:r>
              <a:rPr lang="en-US" dirty="0" err="1"/>
              <a:t>FairRoot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8250-3749-E240-83FB-D0B3D6841FC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1646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transfer </a:t>
            </a:r>
            <a:r>
              <a:rPr lang="en-US" dirty="0"/>
              <a:t>layer for </a:t>
            </a:r>
            <a:r>
              <a:rPr lang="en-US" dirty="0" err="1" smtClean="0"/>
              <a:t>FairRoot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FairRoot</a:t>
            </a:r>
            <a:r>
              <a:rPr lang="en-US" dirty="0" smtClean="0"/>
              <a:t> must be extended to support the continuous pipeline-processing scenario of the online analysis</a:t>
            </a:r>
          </a:p>
          <a:p>
            <a:r>
              <a:rPr lang="en-US" dirty="0" smtClean="0"/>
              <a:t>Tasks have to be put on different compute nodes</a:t>
            </a:r>
          </a:p>
          <a:p>
            <a:r>
              <a:rPr lang="en-US" dirty="0" smtClean="0"/>
              <a:t>Transport data using message queuing technology </a:t>
            </a:r>
            <a:endParaRPr lang="en-US" dirty="0"/>
          </a:p>
          <a:p>
            <a:r>
              <a:rPr lang="en-US" dirty="0" smtClean="0"/>
              <a:t>Scheme would also allow to enable concurrency in </a:t>
            </a:r>
            <a:r>
              <a:rPr lang="en-US" dirty="0" err="1" smtClean="0"/>
              <a:t>FairRoot</a:t>
            </a:r>
            <a:r>
              <a:rPr lang="en-US" dirty="0" smtClean="0"/>
              <a:t> for offline analysis</a:t>
            </a:r>
          </a:p>
          <a:p>
            <a:r>
              <a:rPr lang="en-US" dirty="0" smtClean="0"/>
              <a:t>The long term plan is to have the same framework for online and offline</a:t>
            </a:r>
          </a:p>
          <a:p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23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25859" y="8009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486400"/>
            <a:ext cx="8534400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Flexible data transport for the online reconstruction of FAIR </a:t>
            </a:r>
            <a:r>
              <a:rPr lang="en-US" sz="1600" b="1" dirty="0" smtClean="0"/>
              <a:t>experiments</a:t>
            </a:r>
          </a:p>
          <a:p>
            <a:r>
              <a:rPr lang="en-US" sz="1600" dirty="0"/>
              <a:t>http://</a:t>
            </a:r>
            <a:r>
              <a:rPr lang="en-US" sz="1600" dirty="0" err="1"/>
              <a:t>indico.ihep.ac.cn</a:t>
            </a:r>
            <a:r>
              <a:rPr lang="en-US" sz="1600" dirty="0"/>
              <a:t>/</a:t>
            </a:r>
            <a:r>
              <a:rPr lang="en-US" sz="1600" dirty="0" err="1"/>
              <a:t>contributionDisplay.py?contribId</a:t>
            </a:r>
            <a:r>
              <a:rPr lang="en-US" sz="1600" dirty="0"/>
              <a:t>=72&amp;sessionId=3&amp;confId=2813</a:t>
            </a:r>
          </a:p>
        </p:txBody>
      </p:sp>
    </p:spTree>
    <p:extLst>
      <p:ext uri="{BB962C8B-B14F-4D97-AF65-F5344CB8AC3E}">
        <p14:creationId xmlns:p14="http://schemas.microsoft.com/office/powerpoint/2010/main" val="17843582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934097" y="2532065"/>
            <a:ext cx="2667000" cy="36617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ZeroMQ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6992" y="2532064"/>
            <a:ext cx="3693049" cy="36617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Root (Event loop)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010" y="2664510"/>
            <a:ext cx="1647637" cy="2804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FairRootManager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435017" y="2664510"/>
            <a:ext cx="1206960" cy="2804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FairRunAna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93699" y="2664510"/>
            <a:ext cx="1206960" cy="2804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FairTasks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400" dirty="0" err="1" smtClean="0"/>
              <a:t>Init</a:t>
            </a:r>
            <a:r>
              <a:rPr lang="en-US" sz="1400" dirty="0" smtClean="0"/>
              <a:t>()</a:t>
            </a:r>
          </a:p>
          <a:p>
            <a:pPr algn="ctr"/>
            <a:r>
              <a:rPr lang="en-US" sz="1400" dirty="0" smtClean="0"/>
              <a:t>Re-</a:t>
            </a:r>
            <a:r>
              <a:rPr lang="en-US" sz="1400" dirty="0" err="1" smtClean="0"/>
              <a:t>Init</a:t>
            </a:r>
            <a:r>
              <a:rPr lang="en-US" sz="1400" dirty="0" smtClean="0"/>
              <a:t>()</a:t>
            </a:r>
          </a:p>
          <a:p>
            <a:pPr algn="ctr"/>
            <a:r>
              <a:rPr lang="en-US" sz="1400" dirty="0" smtClean="0"/>
              <a:t>Exec()</a:t>
            </a:r>
          </a:p>
          <a:p>
            <a:pPr algn="ctr"/>
            <a:r>
              <a:rPr lang="en-US" sz="1400" dirty="0" smtClean="0"/>
              <a:t>Finish()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66171" y="2664510"/>
            <a:ext cx="2040584" cy="2804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FairMQProcessorTask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lvl="0" algn="ctr"/>
            <a:r>
              <a:rPr lang="en-US" sz="1400" dirty="0" err="1">
                <a:solidFill>
                  <a:prstClr val="white"/>
                </a:solidFill>
              </a:rPr>
              <a:t>Init</a:t>
            </a:r>
            <a:r>
              <a:rPr lang="en-US" sz="1400" dirty="0">
                <a:solidFill>
                  <a:prstClr val="white"/>
                </a:solidFill>
              </a:rPr>
              <a:t>()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</a:rPr>
              <a:t>Re-</a:t>
            </a:r>
            <a:r>
              <a:rPr lang="en-US" sz="1400" dirty="0" err="1">
                <a:solidFill>
                  <a:prstClr val="white"/>
                </a:solidFill>
              </a:rPr>
              <a:t>Init</a:t>
            </a:r>
            <a:r>
              <a:rPr lang="en-US" sz="1400" dirty="0">
                <a:solidFill>
                  <a:prstClr val="white"/>
                </a:solidFill>
              </a:rPr>
              <a:t>()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</a:rPr>
              <a:t>Exec()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</a:rPr>
              <a:t>Finish()</a:t>
            </a:r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29435" y="3646172"/>
            <a:ext cx="764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29435" y="3876482"/>
            <a:ext cx="764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29435" y="4103372"/>
            <a:ext cx="764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29435" y="4360474"/>
            <a:ext cx="764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  <a:endCxn id="7" idx="3"/>
          </p:cNvCxnSpPr>
          <p:nvPr/>
        </p:nvCxnSpPr>
        <p:spPr>
          <a:xfrm flipH="1">
            <a:off x="1916647" y="4066884"/>
            <a:ext cx="5183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00659" y="3646172"/>
            <a:ext cx="1386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500659" y="3873063"/>
            <a:ext cx="1386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00659" y="4071256"/>
            <a:ext cx="1386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500659" y="4304985"/>
            <a:ext cx="1386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86992" y="1456911"/>
            <a:ext cx="8414105" cy="654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 Files, </a:t>
            </a:r>
            <a:r>
              <a:rPr lang="en-US" dirty="0" err="1" smtClean="0"/>
              <a:t>Lmd</a:t>
            </a:r>
            <a:r>
              <a:rPr lang="en-US" dirty="0" smtClean="0"/>
              <a:t> Files, Remote event server, …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090774" y="2111352"/>
            <a:ext cx="7792" cy="732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0"/>
          </p:cNvCxnSpPr>
          <p:nvPr/>
        </p:nvCxnSpPr>
        <p:spPr>
          <a:xfrm flipV="1">
            <a:off x="7267597" y="2165891"/>
            <a:ext cx="0" cy="366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7074" y="750250"/>
            <a:ext cx="546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we are going with </a:t>
            </a:r>
            <a:r>
              <a:rPr lang="en-US" sz="2400" dirty="0" err="1" smtClean="0"/>
              <a:t>FairRoot</a:t>
            </a:r>
            <a:r>
              <a:rPr lang="en-US" sz="2400" dirty="0" smtClean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17562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8D2CD-7657-924F-BC49-816AE032A24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057400" y="2362201"/>
            <a:ext cx="5562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Online (Test beams) support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58851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0800" y="1524000"/>
            <a:ext cx="2667000" cy="3657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FairRoot</a:t>
            </a:r>
            <a:r>
              <a:rPr lang="en-US" dirty="0" smtClean="0"/>
              <a:t> Analysis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49" name="Rounded Rectangle 48"/>
          <p:cNvSpPr/>
          <p:nvPr/>
        </p:nvSpPr>
        <p:spPr>
          <a:xfrm>
            <a:off x="2971800" y="1981200"/>
            <a:ext cx="2057400" cy="304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Source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2" name="Title 5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Data sources and histogram server for online monitoring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8D2CD-7657-924F-BC49-816AE032A24A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2362200"/>
            <a:ext cx="1905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DAQ</a:t>
            </a:r>
          </a:p>
          <a:p>
            <a:pPr algn="ctr"/>
            <a:r>
              <a:rPr lang="en-US" dirty="0" smtClean="0"/>
              <a:t>(MBS, …)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3276600"/>
            <a:ext cx="19050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Remote event server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0" y="3276600"/>
            <a:ext cx="19050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Remote event server client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0" y="2400300"/>
            <a:ext cx="1905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MBS client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133600" y="274320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1"/>
            <a:endCxn id="6" idx="3"/>
          </p:cNvCxnSpPr>
          <p:nvPr/>
        </p:nvCxnSpPr>
        <p:spPr>
          <a:xfrm flipH="1">
            <a:off x="2133600" y="377190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934200" y="4495800"/>
            <a:ext cx="1295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monitor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086600" y="4648200"/>
            <a:ext cx="1295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monitor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239000" y="4800600"/>
            <a:ext cx="1295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monitor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7391400" y="4953000"/>
            <a:ext cx="1295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monitor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543800" y="5105400"/>
            <a:ext cx="1295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monitor</a:t>
            </a:r>
            <a:endParaRPr lang="en-US" dirty="0"/>
          </a:p>
        </p:txBody>
      </p:sp>
      <p:cxnSp>
        <p:nvCxnSpPr>
          <p:cNvPr id="30" name="Straight Connector 29"/>
          <p:cNvCxnSpPr>
            <a:endCxn id="24" idx="0"/>
          </p:cNvCxnSpPr>
          <p:nvPr/>
        </p:nvCxnSpPr>
        <p:spPr>
          <a:xfrm flipH="1">
            <a:off x="7581900" y="2743200"/>
            <a:ext cx="381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5" idx="0"/>
          </p:cNvCxnSpPr>
          <p:nvPr/>
        </p:nvCxnSpPr>
        <p:spPr>
          <a:xfrm flipH="1">
            <a:off x="7734300" y="2667000"/>
            <a:ext cx="38100" cy="1981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86700" y="2667000"/>
            <a:ext cx="3810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039100" y="2590800"/>
            <a:ext cx="38100" cy="236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191500" y="2819400"/>
            <a:ext cx="3810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010400" y="1524000"/>
            <a:ext cx="1752600" cy="1524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Histogram server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228600" y="4514850"/>
            <a:ext cx="1905000" cy="266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…..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048000" y="4495800"/>
            <a:ext cx="19050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....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133600" y="464820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791200" y="1600200"/>
            <a:ext cx="685800" cy="2819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System Directory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334000" y="2057400"/>
            <a:ext cx="3810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>
            <a:off x="6553200" y="2057400"/>
            <a:ext cx="3810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274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creen Shot 2013-04-10 at 9.47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33400"/>
            <a:ext cx="5229471" cy="5670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419" y="763515"/>
            <a:ext cx="332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Data Source for </a:t>
            </a:r>
            <a:r>
              <a:rPr lang="en-US" dirty="0" err="1" smtClean="0"/>
              <a:t>FairRoot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419" y="1480284"/>
            <a:ext cx="3322657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client for the GSI remote event server is </a:t>
            </a:r>
            <a:r>
              <a:rPr lang="en-US" dirty="0" smtClean="0"/>
              <a:t>implemented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Incoming data </a:t>
            </a:r>
            <a:r>
              <a:rPr lang="en-US" dirty="0" smtClean="0"/>
              <a:t>can be saved to root objects/files </a:t>
            </a:r>
            <a:r>
              <a:rPr lang="en-US" dirty="0" smtClean="0"/>
              <a:t>processed </a:t>
            </a:r>
            <a:r>
              <a:rPr lang="en-US" dirty="0" smtClean="0"/>
              <a:t>on the fly </a:t>
            </a:r>
            <a:r>
              <a:rPr lang="en-US" dirty="0" smtClean="0"/>
              <a:t>with offline code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36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200400"/>
          </a:xfrm>
        </p:spPr>
        <p:txBody>
          <a:bodyPr/>
          <a:lstStyle/>
          <a:p>
            <a:r>
              <a:rPr lang="en-US" dirty="0" smtClean="0"/>
              <a:t>In the last year we moved from event by event simulation to time based (pile up simulation)</a:t>
            </a:r>
          </a:p>
          <a:p>
            <a:r>
              <a:rPr lang="en-US" dirty="0" smtClean="0"/>
              <a:t>The database interface has been re-designed </a:t>
            </a:r>
          </a:p>
          <a:p>
            <a:r>
              <a:rPr lang="en-US" dirty="0" smtClean="0"/>
              <a:t>With the new source design, the offline code can run online and can be used for online monitoring</a:t>
            </a:r>
          </a:p>
          <a:p>
            <a:r>
              <a:rPr lang="en-US" dirty="0" smtClean="0"/>
              <a:t>We are moving slowly toward massage passing concept.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8D2CD-7657-924F-BC49-816AE032A24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3962400" y="5181600"/>
            <a:ext cx="1109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Thanks!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469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477000" cy="2362200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smtClean="0"/>
              <a:t> </a:t>
            </a:r>
            <a:r>
              <a:rPr lang="en-US" dirty="0" err="1" smtClean="0"/>
              <a:t>FairRoot</a:t>
            </a:r>
            <a:r>
              <a:rPr lang="en-US" dirty="0" smtClean="0"/>
              <a:t> </a:t>
            </a:r>
            <a:r>
              <a:rPr lang="en-US" dirty="0"/>
              <a:t>Framework?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why </a:t>
            </a:r>
            <a:r>
              <a:rPr lang="en-US" dirty="0" smtClean="0"/>
              <a:t>it is needed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B70C-15C4-DB46-A3C4-DEFB465F2D9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124200" y="5715000"/>
            <a:ext cx="264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fairroot.gsi.de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3886200"/>
            <a:ext cx="8229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Simulation-, Reconstruction-, and Analysis-Framework (not only) for the FAIR </a:t>
            </a:r>
            <a:r>
              <a:rPr lang="en-US" dirty="0" smtClean="0"/>
              <a:t>experiments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2003 started as 2 person project for the CBM </a:t>
            </a:r>
            <a:r>
              <a:rPr lang="en-US" dirty="0" smtClean="0"/>
              <a:t>experiment at FAIR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Long list of base and/or ready to use modules and base classes of needed by the particle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Initially designed and implemented for CBM collaboration at GSI with following goals :(</a:t>
            </a:r>
            <a:r>
              <a:rPr lang="en-US" dirty="0" smtClean="0"/>
              <a:t>2003)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61248" cy="49067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Decouple the detector simulation description from the simulation engine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different simulation </a:t>
            </a:r>
            <a:r>
              <a:rPr lang="en-US" dirty="0" smtClean="0"/>
              <a:t>engines </a:t>
            </a:r>
            <a:r>
              <a:rPr lang="en-US" dirty="0"/>
              <a:t>(Geant3, Geant4, …) with the same user code (</a:t>
            </a:r>
            <a:r>
              <a:rPr lang="en-US" dirty="0" smtClean="0"/>
              <a:t>Virtual Monte Carlo)</a:t>
            </a:r>
            <a:endParaRPr lang="en-US" dirty="0"/>
          </a:p>
          <a:p>
            <a:r>
              <a:rPr lang="en-US" dirty="0"/>
              <a:t>Reuse existing software and </a:t>
            </a:r>
            <a:r>
              <a:rPr lang="en-US" dirty="0" smtClean="0"/>
              <a:t>tools, use </a:t>
            </a:r>
            <a:r>
              <a:rPr lang="en-US" dirty="0" smtClean="0"/>
              <a:t>standards as much as possible</a:t>
            </a:r>
            <a:endParaRPr lang="en-US" dirty="0" smtClean="0"/>
          </a:p>
          <a:p>
            <a:r>
              <a:rPr lang="en-US" dirty="0" smtClean="0"/>
              <a:t>Code should run on all platforms</a:t>
            </a:r>
            <a:endParaRPr lang="en-US" dirty="0"/>
          </a:p>
          <a:p>
            <a:r>
              <a:rPr lang="en-US" dirty="0" smtClean="0"/>
              <a:t>The Framework </a:t>
            </a:r>
            <a:r>
              <a:rPr lang="en-US" dirty="0" smtClean="0"/>
              <a:t>should be </a:t>
            </a:r>
          </a:p>
          <a:p>
            <a:pPr lvl="1"/>
            <a:r>
              <a:rPr lang="en-US" dirty="0" smtClean="0"/>
              <a:t>Easy to install</a:t>
            </a:r>
          </a:p>
          <a:p>
            <a:pPr lvl="1"/>
            <a:r>
              <a:rPr lang="en-US" dirty="0" smtClean="0"/>
              <a:t>Easy to use </a:t>
            </a:r>
          </a:p>
          <a:p>
            <a:pPr lvl="1"/>
            <a:r>
              <a:rPr lang="en-US" dirty="0" smtClean="0"/>
              <a:t>Should allow fast development cycles</a:t>
            </a:r>
          </a:p>
          <a:p>
            <a:pPr lvl="1"/>
            <a:r>
              <a:rPr lang="en-US" dirty="0" smtClean="0"/>
              <a:t>Flexible to easily change experimental setup </a:t>
            </a:r>
          </a:p>
          <a:p>
            <a:pPr lvl="1"/>
            <a:r>
              <a:rPr lang="en-US" dirty="0" smtClean="0"/>
              <a:t>Extensible for new developments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 sz="1400" smtClean="0">
                <a:solidFill>
                  <a:schemeClr val="tx2"/>
                </a:solidFill>
              </a:rPr>
              <a:t>5/18/13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nl-NL" sz="1400" smtClean="0">
                <a:solidFill>
                  <a:schemeClr val="tx2"/>
                </a:solidFill>
              </a:rPr>
              <a:t>M. Al-Turany,  ACAT 2013, Beijing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4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055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Shape 252"/>
          <p:cNvSpPr>
            <a:spLocks noChangeArrowheads="1"/>
          </p:cNvSpPr>
          <p:nvPr/>
        </p:nvSpPr>
        <p:spPr bwMode="auto">
          <a:xfrm flipV="1">
            <a:off x="3835744" y="3624196"/>
            <a:ext cx="1609662" cy="384234"/>
          </a:xfrm>
          <a:prstGeom prst="chevron">
            <a:avLst>
              <a:gd name="adj" fmla="val 19123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96" name="AutoShape 252"/>
          <p:cNvSpPr>
            <a:spLocks noChangeArrowheads="1"/>
          </p:cNvSpPr>
          <p:nvPr/>
        </p:nvSpPr>
        <p:spPr bwMode="auto">
          <a:xfrm flipV="1">
            <a:off x="2124525" y="3624196"/>
            <a:ext cx="1685476" cy="384234"/>
          </a:xfrm>
          <a:prstGeom prst="chevron">
            <a:avLst>
              <a:gd name="adj" fmla="val 19123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111" name="AutoShape 250"/>
          <p:cNvSpPr>
            <a:spLocks noChangeArrowheads="1"/>
          </p:cNvSpPr>
          <p:nvPr/>
        </p:nvSpPr>
        <p:spPr bwMode="auto">
          <a:xfrm flipV="1">
            <a:off x="233361" y="3610860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126" name="AutoShape 252"/>
          <p:cNvSpPr>
            <a:spLocks noChangeArrowheads="1"/>
          </p:cNvSpPr>
          <p:nvPr/>
        </p:nvSpPr>
        <p:spPr bwMode="auto">
          <a:xfrm flipV="1">
            <a:off x="371897" y="3610860"/>
            <a:ext cx="1685503" cy="384234"/>
          </a:xfrm>
          <a:prstGeom prst="chevron">
            <a:avLst>
              <a:gd name="adj" fmla="val 19124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noProof="1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136" name="AutoShape 266"/>
          <p:cNvSpPr>
            <a:spLocks noChangeArrowheads="1"/>
          </p:cNvSpPr>
          <p:nvPr/>
        </p:nvSpPr>
        <p:spPr bwMode="auto">
          <a:xfrm flipV="1">
            <a:off x="1981848" y="3624196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137" name="AutoShape 282"/>
          <p:cNvSpPr>
            <a:spLocks noChangeArrowheads="1"/>
          </p:cNvSpPr>
          <p:nvPr/>
        </p:nvSpPr>
        <p:spPr bwMode="auto">
          <a:xfrm flipV="1">
            <a:off x="3713615" y="3624196"/>
            <a:ext cx="192772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138" name="AutoShape 296"/>
          <p:cNvSpPr>
            <a:spLocks noChangeArrowheads="1"/>
          </p:cNvSpPr>
          <p:nvPr/>
        </p:nvSpPr>
        <p:spPr bwMode="auto">
          <a:xfrm flipV="1">
            <a:off x="5349925" y="3636648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139" name="AutoShape 252"/>
          <p:cNvSpPr>
            <a:spLocks noChangeArrowheads="1"/>
          </p:cNvSpPr>
          <p:nvPr/>
        </p:nvSpPr>
        <p:spPr bwMode="auto">
          <a:xfrm flipV="1">
            <a:off x="5480190" y="3636648"/>
            <a:ext cx="1524000" cy="384234"/>
          </a:xfrm>
          <a:prstGeom prst="chevron">
            <a:avLst>
              <a:gd name="adj" fmla="val 19124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140" name="AutoShape 296"/>
          <p:cNvSpPr>
            <a:spLocks noChangeArrowheads="1"/>
          </p:cNvSpPr>
          <p:nvPr/>
        </p:nvSpPr>
        <p:spPr bwMode="auto">
          <a:xfrm flipV="1">
            <a:off x="6940505" y="3636589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145" name="Nedadgående pil 144"/>
          <p:cNvSpPr>
            <a:spLocks noChangeArrowheads="1"/>
          </p:cNvSpPr>
          <p:nvPr/>
        </p:nvSpPr>
        <p:spPr bwMode="auto">
          <a:xfrm>
            <a:off x="180975" y="313213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49" name="Rektangel 148"/>
          <p:cNvSpPr>
            <a:spLocks noChangeArrowheads="1"/>
          </p:cNvSpPr>
          <p:nvPr/>
        </p:nvSpPr>
        <p:spPr bwMode="auto">
          <a:xfrm>
            <a:off x="207963" y="1933575"/>
            <a:ext cx="139382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51" name="Nedadgående pil 150"/>
          <p:cNvSpPr>
            <a:spLocks noChangeArrowheads="1"/>
          </p:cNvSpPr>
          <p:nvPr/>
        </p:nvSpPr>
        <p:spPr bwMode="auto">
          <a:xfrm flipV="1">
            <a:off x="1062038" y="3900488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54" name="Rektangel 153"/>
          <p:cNvSpPr>
            <a:spLocks noChangeArrowheads="1"/>
          </p:cNvSpPr>
          <p:nvPr/>
        </p:nvSpPr>
        <p:spPr bwMode="auto">
          <a:xfrm>
            <a:off x="479425" y="4346575"/>
            <a:ext cx="1395413" cy="14890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295" name="Rektangel 160"/>
          <p:cNvSpPr>
            <a:spLocks noChangeArrowheads="1"/>
          </p:cNvSpPr>
          <p:nvPr/>
        </p:nvSpPr>
        <p:spPr bwMode="auto">
          <a:xfrm>
            <a:off x="228600" y="1981200"/>
            <a:ext cx="1304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Start testing the VMC  concept for CBM</a:t>
            </a:r>
            <a:endParaRPr lang="en-US" sz="14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296" name="Rektangel 161"/>
          <p:cNvSpPr>
            <a:spLocks noChangeArrowheads="1"/>
          </p:cNvSpPr>
          <p:nvPr/>
        </p:nvSpPr>
        <p:spPr bwMode="auto">
          <a:xfrm>
            <a:off x="538163" y="4445000"/>
            <a:ext cx="1306512" cy="7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First Release of CbmRoot </a:t>
            </a:r>
          </a:p>
          <a:p>
            <a:pPr defTabSz="801688">
              <a:spcBef>
                <a:spcPct val="20000"/>
              </a:spcBef>
            </a:pP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65" name="Nedadgående pil 164"/>
          <p:cNvSpPr>
            <a:spLocks noChangeArrowheads="1"/>
          </p:cNvSpPr>
          <p:nvPr/>
        </p:nvSpPr>
        <p:spPr bwMode="auto">
          <a:xfrm flipV="1">
            <a:off x="2856053" y="3904299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66" name="Rektangel 165"/>
          <p:cNvSpPr>
            <a:spLocks noChangeArrowheads="1"/>
          </p:cNvSpPr>
          <p:nvPr/>
        </p:nvSpPr>
        <p:spPr bwMode="auto">
          <a:xfrm>
            <a:off x="2273440" y="4350386"/>
            <a:ext cx="1395413" cy="14890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299" name="Rektangel 167"/>
          <p:cNvSpPr>
            <a:spLocks noChangeArrowheads="1"/>
          </p:cNvSpPr>
          <p:nvPr/>
        </p:nvSpPr>
        <p:spPr bwMode="auto">
          <a:xfrm>
            <a:off x="2332178" y="4448811"/>
            <a:ext cx="1306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MPD (NICA) start also using </a:t>
            </a: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FairRoot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69" name="Nedadgående pil 168"/>
          <p:cNvSpPr>
            <a:spLocks noChangeArrowheads="1"/>
          </p:cNvSpPr>
          <p:nvPr/>
        </p:nvSpPr>
        <p:spPr bwMode="auto">
          <a:xfrm flipV="1">
            <a:off x="4786593" y="3942399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0" name="Rektangel 169"/>
          <p:cNvSpPr>
            <a:spLocks noChangeArrowheads="1"/>
          </p:cNvSpPr>
          <p:nvPr/>
        </p:nvSpPr>
        <p:spPr bwMode="auto">
          <a:xfrm>
            <a:off x="4135065" y="4340861"/>
            <a:ext cx="1395413" cy="14890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302" name="Rektangel 170"/>
          <p:cNvSpPr>
            <a:spLocks noChangeArrowheads="1"/>
          </p:cNvSpPr>
          <p:nvPr/>
        </p:nvSpPr>
        <p:spPr bwMode="auto">
          <a:xfrm>
            <a:off x="4223966" y="4579483"/>
            <a:ext cx="1306512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ASYEOS joined</a:t>
            </a:r>
          </a:p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(ASYEOSRoot)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72" name="Nedadgående pil 171"/>
          <p:cNvSpPr>
            <a:spLocks noChangeArrowheads="1"/>
          </p:cNvSpPr>
          <p:nvPr/>
        </p:nvSpPr>
        <p:spPr bwMode="auto">
          <a:xfrm flipV="1">
            <a:off x="6409765" y="3920174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3" name="Rektangel 172"/>
          <p:cNvSpPr>
            <a:spLocks noChangeArrowheads="1"/>
          </p:cNvSpPr>
          <p:nvPr/>
        </p:nvSpPr>
        <p:spPr bwMode="auto">
          <a:xfrm>
            <a:off x="5918947" y="4338322"/>
            <a:ext cx="1395413" cy="14890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305" name="Rektangel 173"/>
          <p:cNvSpPr>
            <a:spLocks noChangeArrowheads="1"/>
          </p:cNvSpPr>
          <p:nvPr/>
        </p:nvSpPr>
        <p:spPr bwMode="auto">
          <a:xfrm>
            <a:off x="5980253" y="4448811"/>
            <a:ext cx="13065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GEM-TPC seperated from PANDA branch (FOPIRoot)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75" name="Nedadgående pil 174"/>
          <p:cNvSpPr>
            <a:spLocks noChangeArrowheads="1"/>
          </p:cNvSpPr>
          <p:nvPr/>
        </p:nvSpPr>
        <p:spPr bwMode="auto">
          <a:xfrm>
            <a:off x="1927365" y="3145474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6" name="Rektangel 175"/>
          <p:cNvSpPr>
            <a:spLocks noChangeArrowheads="1"/>
          </p:cNvSpPr>
          <p:nvPr/>
        </p:nvSpPr>
        <p:spPr bwMode="auto">
          <a:xfrm>
            <a:off x="1954353" y="1946911"/>
            <a:ext cx="139382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308" name="Rektangel 176"/>
          <p:cNvSpPr>
            <a:spLocks noChangeArrowheads="1"/>
          </p:cNvSpPr>
          <p:nvPr/>
        </p:nvSpPr>
        <p:spPr bwMode="auto">
          <a:xfrm>
            <a:off x="2013090" y="2043749"/>
            <a:ext cx="1304925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Panda decided to join-&gt;</a:t>
            </a:r>
          </a:p>
          <a:p>
            <a:pPr defTabSz="801688">
              <a:spcBef>
                <a:spcPct val="20000"/>
              </a:spcBef>
            </a:pPr>
            <a:r>
              <a:rPr lang="en-US" sz="1400" b="1" noProof="1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FairRoot: same Base package for different </a:t>
            </a: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experiments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78" name="Nedadgående pil 177"/>
          <p:cNvSpPr>
            <a:spLocks noChangeArrowheads="1"/>
          </p:cNvSpPr>
          <p:nvPr/>
        </p:nvSpPr>
        <p:spPr bwMode="auto">
          <a:xfrm>
            <a:off x="4510368" y="3145474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79" name="Rektangel 178"/>
          <p:cNvSpPr>
            <a:spLocks noChangeArrowheads="1"/>
          </p:cNvSpPr>
          <p:nvPr/>
        </p:nvSpPr>
        <p:spPr bwMode="auto">
          <a:xfrm>
            <a:off x="3667406" y="1933575"/>
            <a:ext cx="139382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311" name="Rektangel 179"/>
          <p:cNvSpPr>
            <a:spLocks noChangeArrowheads="1"/>
          </p:cNvSpPr>
          <p:nvPr/>
        </p:nvSpPr>
        <p:spPr bwMode="auto">
          <a:xfrm>
            <a:off x="3789503" y="2197637"/>
            <a:ext cx="1304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R3B joined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81" name="Nedadgående pil 180"/>
          <p:cNvSpPr>
            <a:spLocks noChangeArrowheads="1"/>
          </p:cNvSpPr>
          <p:nvPr/>
        </p:nvSpPr>
        <p:spPr bwMode="auto">
          <a:xfrm>
            <a:off x="5804180" y="3162937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82" name="Rektangel 181"/>
          <p:cNvSpPr>
            <a:spLocks noChangeArrowheads="1"/>
          </p:cNvSpPr>
          <p:nvPr/>
        </p:nvSpPr>
        <p:spPr bwMode="auto">
          <a:xfrm>
            <a:off x="5610365" y="1964374"/>
            <a:ext cx="139382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2314" name="Rektangel 183"/>
          <p:cNvSpPr>
            <a:spLocks noChangeArrowheads="1"/>
          </p:cNvSpPr>
          <p:nvPr/>
        </p:nvSpPr>
        <p:spPr bwMode="auto">
          <a:xfrm>
            <a:off x="5678627" y="2061212"/>
            <a:ext cx="130492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EIC (Electron Ion Collider BNL)</a:t>
            </a:r>
          </a:p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EICRoot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315" name="Rektangel 185"/>
          <p:cNvSpPr>
            <a:spLocks noChangeArrowheads="1"/>
          </p:cNvSpPr>
          <p:nvPr/>
        </p:nvSpPr>
        <p:spPr bwMode="auto">
          <a:xfrm>
            <a:off x="5610365" y="3709475"/>
            <a:ext cx="1020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2011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316" name="Rektangel 186"/>
          <p:cNvSpPr>
            <a:spLocks noChangeArrowheads="1"/>
          </p:cNvSpPr>
          <p:nvPr/>
        </p:nvSpPr>
        <p:spPr bwMode="auto">
          <a:xfrm>
            <a:off x="4060172" y="3670300"/>
            <a:ext cx="102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2010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317" name="Rektangel 188"/>
          <p:cNvSpPr>
            <a:spLocks noChangeArrowheads="1"/>
          </p:cNvSpPr>
          <p:nvPr/>
        </p:nvSpPr>
        <p:spPr bwMode="auto">
          <a:xfrm>
            <a:off x="2487753" y="3704274"/>
            <a:ext cx="102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2006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318" name="Rektangel 189"/>
          <p:cNvSpPr>
            <a:spLocks noChangeArrowheads="1"/>
          </p:cNvSpPr>
          <p:nvPr/>
        </p:nvSpPr>
        <p:spPr bwMode="auto">
          <a:xfrm>
            <a:off x="668338" y="3671888"/>
            <a:ext cx="102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2004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2320" name="Rectangle 8"/>
          <p:cNvSpPr>
            <a:spLocks noChangeArrowheads="1"/>
          </p:cNvSpPr>
          <p:nvPr/>
        </p:nvSpPr>
        <p:spPr bwMode="gray">
          <a:xfrm>
            <a:off x="250311" y="243092"/>
            <a:ext cx="85201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de-DE" sz="2800" b="1" dirty="0" err="1" smtClean="0">
                <a:solidFill>
                  <a:srgbClr val="321900"/>
                </a:solidFill>
                <a:latin typeface="Calibri" pitchFamily="-111" charset="0"/>
              </a:rPr>
              <a:t>FairRoot</a:t>
            </a:r>
            <a:r>
              <a:rPr lang="de-DE" sz="2800" b="1" dirty="0" smtClean="0">
                <a:solidFill>
                  <a:srgbClr val="321900"/>
                </a:solidFill>
                <a:latin typeface="Calibri" pitchFamily="-111" charset="0"/>
              </a:rPr>
              <a:t> : Timeline</a:t>
            </a:r>
            <a:endParaRPr lang="de-DE" sz="2800" b="1" dirty="0">
              <a:solidFill>
                <a:srgbClr val="321900"/>
              </a:solidFill>
              <a:latin typeface="Calibri" pitchFamily="-11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160" y="4579483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Panda_v912_2D_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15" y="1003936"/>
            <a:ext cx="1447800" cy="976489"/>
          </a:xfrm>
          <a:prstGeom prst="rect">
            <a:avLst/>
          </a:prstGeom>
        </p:spPr>
      </p:pic>
      <p:pic>
        <p:nvPicPr>
          <p:cNvPr id="6" name="Picture 5" descr="Screen Shot 2012-03-29 at 8.07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7400"/>
            <a:ext cx="1447800" cy="872938"/>
          </a:xfrm>
          <a:prstGeom prst="rect">
            <a:avLst/>
          </a:prstGeom>
        </p:spPr>
      </p:pic>
      <p:pic>
        <p:nvPicPr>
          <p:cNvPr id="7" name="Picture 6" descr="Screen Shot 2012-03-29 at 8.09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84" y="1066800"/>
            <a:ext cx="1315834" cy="838200"/>
          </a:xfrm>
          <a:prstGeom prst="rect">
            <a:avLst/>
          </a:prstGeom>
        </p:spPr>
      </p:pic>
      <p:pic>
        <p:nvPicPr>
          <p:cNvPr id="8" name="Picture 7" descr="Screen Shot 2012-03-29 at 8.36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52" y="945199"/>
            <a:ext cx="1143000" cy="1020198"/>
          </a:xfrm>
          <a:prstGeom prst="rect">
            <a:avLst/>
          </a:prstGeom>
        </p:spPr>
      </p:pic>
      <p:pic>
        <p:nvPicPr>
          <p:cNvPr id="9" name="Picture 8" descr="fairroot_cave3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b="11428"/>
          <a:stretch/>
        </p:blipFill>
        <p:spPr>
          <a:xfrm>
            <a:off x="4191000" y="5881922"/>
            <a:ext cx="1457932" cy="944893"/>
          </a:xfrm>
          <a:prstGeom prst="rect">
            <a:avLst/>
          </a:prstGeom>
        </p:spPr>
      </p:pic>
      <p:pic>
        <p:nvPicPr>
          <p:cNvPr id="48" name="Picture 47" descr="Screen Shot 2012-03-29 at 9.24.12 A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3" t="16578"/>
          <a:stretch/>
        </p:blipFill>
        <p:spPr>
          <a:xfrm>
            <a:off x="6055005" y="5861050"/>
            <a:ext cx="1654596" cy="967222"/>
          </a:xfrm>
          <a:prstGeom prst="rect">
            <a:avLst/>
          </a:prstGeom>
        </p:spPr>
      </p:pic>
      <p:pic>
        <p:nvPicPr>
          <p:cNvPr id="10" name="Picture 9" descr="Screen Shot 2012-03-29 at 8.48.1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5" y="5935579"/>
            <a:ext cx="1189973" cy="914400"/>
          </a:xfrm>
          <a:prstGeom prst="rect">
            <a:avLst/>
          </a:prstGeom>
        </p:spPr>
      </p:pic>
      <p:pic>
        <p:nvPicPr>
          <p:cNvPr id="2" name="Picture 1" descr="FD00064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38200" cy="838200"/>
          </a:xfrm>
          <a:prstGeom prst="rect">
            <a:avLst/>
          </a:prstGeom>
        </p:spPr>
      </p:pic>
      <p:sp>
        <p:nvSpPr>
          <p:cNvPr id="49" name="AutoShape 252"/>
          <p:cNvSpPr>
            <a:spLocks noChangeArrowheads="1"/>
          </p:cNvSpPr>
          <p:nvPr/>
        </p:nvSpPr>
        <p:spPr bwMode="auto">
          <a:xfrm flipV="1">
            <a:off x="7029591" y="3624196"/>
            <a:ext cx="1047610" cy="384234"/>
          </a:xfrm>
          <a:prstGeom prst="chevron">
            <a:avLst>
              <a:gd name="adj" fmla="val 19124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0" name="Rektangel 185"/>
          <p:cNvSpPr>
            <a:spLocks noChangeArrowheads="1"/>
          </p:cNvSpPr>
          <p:nvPr/>
        </p:nvSpPr>
        <p:spPr bwMode="auto">
          <a:xfrm>
            <a:off x="7134505" y="3683636"/>
            <a:ext cx="1020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2012</a:t>
            </a:r>
            <a:endParaRPr lang="en-US" sz="1200" b="1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52" name="Rektangel 181"/>
          <p:cNvSpPr>
            <a:spLocks noChangeArrowheads="1"/>
          </p:cNvSpPr>
          <p:nvPr/>
        </p:nvSpPr>
        <p:spPr bwMode="auto">
          <a:xfrm>
            <a:off x="7270050" y="1950425"/>
            <a:ext cx="1393825" cy="14874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3" name="Rektangel 183"/>
          <p:cNvSpPr>
            <a:spLocks noChangeArrowheads="1"/>
          </p:cNvSpPr>
          <p:nvPr/>
        </p:nvSpPr>
        <p:spPr bwMode="auto">
          <a:xfrm>
            <a:off x="7338312" y="2047263"/>
            <a:ext cx="1304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dirty="0"/>
              <a:t>SOFIA (Studies On Fission with </a:t>
            </a:r>
            <a:r>
              <a:rPr lang="en-US" sz="1400" b="1" dirty="0" err="1"/>
              <a:t>Aladin</a:t>
            </a:r>
            <a:r>
              <a:rPr lang="en-US" sz="1400" b="1" dirty="0"/>
              <a:t>)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54" name="Nedadgående pil 180"/>
          <p:cNvSpPr>
            <a:spLocks noChangeArrowheads="1"/>
          </p:cNvSpPr>
          <p:nvPr/>
        </p:nvSpPr>
        <p:spPr bwMode="auto">
          <a:xfrm>
            <a:off x="7383277" y="3145474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pic>
        <p:nvPicPr>
          <p:cNvPr id="11" name="Picture 10" descr="Screen Shot 2012-09-22 at 2.07.32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65" y="1003937"/>
            <a:ext cx="1427470" cy="82894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8" name="AutoShape 252"/>
          <p:cNvSpPr>
            <a:spLocks noChangeArrowheads="1"/>
          </p:cNvSpPr>
          <p:nvPr/>
        </p:nvSpPr>
        <p:spPr bwMode="auto">
          <a:xfrm flipV="1">
            <a:off x="8077200" y="3636000"/>
            <a:ext cx="966399" cy="384234"/>
          </a:xfrm>
          <a:prstGeom prst="chevron">
            <a:avLst>
              <a:gd name="adj" fmla="val 19124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noProof="1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9" name="AutoShape 296"/>
          <p:cNvSpPr>
            <a:spLocks noChangeArrowheads="1"/>
          </p:cNvSpPr>
          <p:nvPr/>
        </p:nvSpPr>
        <p:spPr bwMode="auto">
          <a:xfrm flipV="1">
            <a:off x="8001000" y="3636000"/>
            <a:ext cx="194000" cy="384234"/>
          </a:xfrm>
          <a:prstGeom prst="chevron">
            <a:avLst>
              <a:gd name="adj" fmla="val 39616"/>
            </a:avLst>
          </a:prstGeom>
          <a:gradFill rotWithShape="1">
            <a:gsLst>
              <a:gs pos="0">
                <a:srgbClr val="020000"/>
              </a:gs>
              <a:gs pos="100000">
                <a:srgbClr val="E6E6E6">
                  <a:lumMod val="25000"/>
                </a:srgbClr>
              </a:gs>
            </a:gsLst>
            <a:lin ang="5400000" scaled="1"/>
          </a:gra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60" name="Nedadgående pil 171"/>
          <p:cNvSpPr>
            <a:spLocks noChangeArrowheads="1"/>
          </p:cNvSpPr>
          <p:nvPr/>
        </p:nvSpPr>
        <p:spPr bwMode="auto">
          <a:xfrm flipV="1">
            <a:off x="8229600" y="3962400"/>
            <a:ext cx="250825" cy="5365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61" name="Rektangel 173"/>
          <p:cNvSpPr>
            <a:spLocks noChangeArrowheads="1"/>
          </p:cNvSpPr>
          <p:nvPr/>
        </p:nvSpPr>
        <p:spPr bwMode="auto">
          <a:xfrm>
            <a:off x="7467600" y="4343400"/>
            <a:ext cx="1524000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ENSAR-ROOT</a:t>
            </a:r>
          </a:p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Collection of modules used by structural nuclear phsyics exp.</a:t>
            </a:r>
            <a:endParaRPr lang="en-US" sz="1200" noProof="1">
              <a:solidFill>
                <a:srgbClr val="080808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29600" y="3657600"/>
            <a:ext cx="496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noProof="1" smtClean="0">
                <a:solidFill>
                  <a:srgbClr val="080808"/>
                </a:solidFill>
                <a:latin typeface="Calibri" pitchFamily="-111" charset="0"/>
                <a:cs typeface="Arial" charset="0"/>
              </a:rPr>
              <a:t>2013</a:t>
            </a:r>
            <a:endParaRPr lang="en-US" sz="1200" dirty="0"/>
          </a:p>
        </p:txBody>
      </p:sp>
      <p:sp>
        <p:nvSpPr>
          <p:cNvPr id="65" name="Rektangel 172"/>
          <p:cNvSpPr>
            <a:spLocks noChangeArrowheads="1"/>
          </p:cNvSpPr>
          <p:nvPr/>
        </p:nvSpPr>
        <p:spPr bwMode="auto">
          <a:xfrm>
            <a:off x="7467600" y="4343400"/>
            <a:ext cx="1395413" cy="14890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9144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54864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5486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5486400"/>
            <a:ext cx="2133600" cy="365125"/>
          </a:xfrm>
        </p:spPr>
        <p:txBody>
          <a:bodyPr/>
          <a:lstStyle/>
          <a:p>
            <a:pPr>
              <a:defRPr/>
            </a:pPr>
            <a:fld id="{E22D8250-3749-E240-83FB-D0B3D6841FC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1" name="Datumsplatzhalter 3"/>
          <p:cNvSpPr txBox="1">
            <a:spLocks/>
          </p:cNvSpPr>
          <p:nvPr/>
        </p:nvSpPr>
        <p:spPr>
          <a:xfrm>
            <a:off x="7728347" y="5560818"/>
            <a:ext cx="882252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13.03.13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2" name="Fußzeilenplatzhalter 4"/>
          <p:cNvSpPr txBox="1">
            <a:spLocks/>
          </p:cNvSpPr>
          <p:nvPr/>
        </p:nvSpPr>
        <p:spPr>
          <a:xfrm>
            <a:off x="457200" y="5560818"/>
            <a:ext cx="5421083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Florian Uhlig                                        ROOT Users Workshop, Saas Fee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id="53" name="Gruppierung 41"/>
          <p:cNvGrpSpPr/>
          <p:nvPr/>
        </p:nvGrpSpPr>
        <p:grpSpPr>
          <a:xfrm>
            <a:off x="381000" y="3865758"/>
            <a:ext cx="8191560" cy="2060185"/>
            <a:chOff x="253912" y="4388256"/>
            <a:chExt cx="8191560" cy="2060185"/>
          </a:xfrm>
        </p:grpSpPr>
        <p:sp>
          <p:nvSpPr>
            <p:cNvPr id="54" name="Abgerundetes Rechteck 6"/>
            <p:cNvSpPr/>
            <p:nvPr/>
          </p:nvSpPr>
          <p:spPr>
            <a:xfrm>
              <a:off x="253912" y="4388256"/>
              <a:ext cx="8191560" cy="2060185"/>
            </a:xfrm>
            <a:prstGeom prst="roundRect">
              <a:avLst/>
            </a:prstGeom>
            <a:solidFill>
              <a:srgbClr val="D8B25C"/>
            </a:solidFill>
            <a:ln w="10000" cap="flat" cmpd="sng" algn="ctr">
              <a:solidFill>
                <a:srgbClr val="D8B25C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grpSp>
          <p:nvGrpSpPr>
            <p:cNvPr id="55" name="Gruppierung 39"/>
            <p:cNvGrpSpPr/>
            <p:nvPr/>
          </p:nvGrpSpPr>
          <p:grpSpPr>
            <a:xfrm>
              <a:off x="609600" y="4467857"/>
              <a:ext cx="4218076" cy="1971487"/>
              <a:chOff x="523164" y="4820441"/>
              <a:chExt cx="4218076" cy="1971487"/>
            </a:xfrm>
          </p:grpSpPr>
          <p:sp>
            <p:nvSpPr>
              <p:cNvPr id="63" name="Abgerundetes Rechteck 8"/>
              <p:cNvSpPr/>
              <p:nvPr/>
            </p:nvSpPr>
            <p:spPr>
              <a:xfrm>
                <a:off x="1724587" y="4820441"/>
                <a:ext cx="1049305" cy="480096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Root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4" name="Abgerundetes Rechteck 20"/>
              <p:cNvSpPr/>
              <p:nvPr/>
            </p:nvSpPr>
            <p:spPr>
              <a:xfrm>
                <a:off x="3056231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TEve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5" name="Abgerundetes Rechteck 21"/>
              <p:cNvSpPr/>
              <p:nvPr/>
            </p:nvSpPr>
            <p:spPr>
              <a:xfrm>
                <a:off x="1020982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ROOT IO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6" name="Abgerundetes Rechteck 22"/>
              <p:cNvSpPr/>
              <p:nvPr/>
            </p:nvSpPr>
            <p:spPr>
              <a:xfrm>
                <a:off x="2034611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TGeo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7" name="Abgerundetes Rechteck 23"/>
              <p:cNvSpPr/>
              <p:nvPr/>
            </p:nvSpPr>
            <p:spPr>
              <a:xfrm>
                <a:off x="2543727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TVirtualMC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8" name="Abgerundetes Rechteck 25"/>
              <p:cNvSpPr/>
              <p:nvPr/>
            </p:nvSpPr>
            <p:spPr>
              <a:xfrm>
                <a:off x="523164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Cint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9" name="Abgerundetes Rechteck 26"/>
              <p:cNvSpPr/>
              <p:nvPr/>
            </p:nvSpPr>
            <p:spPr>
              <a:xfrm>
                <a:off x="1522752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TTree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70" name="Rechteck 35"/>
              <p:cNvSpPr/>
              <p:nvPr/>
            </p:nvSpPr>
            <p:spPr>
              <a:xfrm>
                <a:off x="3955462" y="5801053"/>
                <a:ext cx="785778" cy="320374"/>
              </a:xfrm>
              <a:prstGeom prst="rect">
                <a:avLst/>
              </a:prstGeom>
              <a:solidFill>
                <a:srgbClr val="D8B25C"/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71" name="Abgerundetes Rechteck 24"/>
              <p:cNvSpPr/>
              <p:nvPr/>
            </p:nvSpPr>
            <p:spPr>
              <a:xfrm>
                <a:off x="3569678" y="5373130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Proof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uppierung 40"/>
            <p:cNvGrpSpPr/>
            <p:nvPr/>
          </p:nvGrpSpPr>
          <p:grpSpPr>
            <a:xfrm>
              <a:off x="5327119" y="4467857"/>
              <a:ext cx="2685075" cy="1971487"/>
              <a:chOff x="5195672" y="4824406"/>
              <a:chExt cx="2685075" cy="1971487"/>
            </a:xfrm>
          </p:grpSpPr>
          <p:sp>
            <p:nvSpPr>
              <p:cNvPr id="57" name="Abgerundetes Rechteck 27"/>
              <p:cNvSpPr/>
              <p:nvPr/>
            </p:nvSpPr>
            <p:spPr>
              <a:xfrm>
                <a:off x="6217891" y="5377095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Geant3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58" name="Abgerundetes Rechteck 28"/>
              <p:cNvSpPr/>
              <p:nvPr/>
            </p:nvSpPr>
            <p:spPr>
              <a:xfrm>
                <a:off x="5195672" y="5377095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Geant4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59" name="Abgerundetes Rechteck 30"/>
              <p:cNvSpPr/>
              <p:nvPr/>
            </p:nvSpPr>
            <p:spPr>
              <a:xfrm>
                <a:off x="5703057" y="5377095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Genat4_VMC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0" name="Abgerundetes Rechteck 33"/>
              <p:cNvSpPr/>
              <p:nvPr/>
            </p:nvSpPr>
            <p:spPr>
              <a:xfrm>
                <a:off x="5703057" y="4824406"/>
                <a:ext cx="1049305" cy="480096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Libraries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1" name="Rechteck 37"/>
              <p:cNvSpPr/>
              <p:nvPr/>
            </p:nvSpPr>
            <p:spPr>
              <a:xfrm>
                <a:off x="7094969" y="5801053"/>
                <a:ext cx="785778" cy="320374"/>
              </a:xfrm>
              <a:prstGeom prst="rect">
                <a:avLst/>
              </a:prstGeom>
              <a:solidFill>
                <a:srgbClr val="D8B25C"/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62" name="Abgerundetes Rechteck 29"/>
              <p:cNvSpPr/>
              <p:nvPr/>
            </p:nvSpPr>
            <p:spPr>
              <a:xfrm>
                <a:off x="6738398" y="5377095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VGM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uppierung 47"/>
          <p:cNvGrpSpPr/>
          <p:nvPr/>
        </p:nvGrpSpPr>
        <p:grpSpPr>
          <a:xfrm>
            <a:off x="381000" y="1747431"/>
            <a:ext cx="8141874" cy="2060185"/>
            <a:chOff x="533400" y="2617381"/>
            <a:chExt cx="8141874" cy="2060185"/>
          </a:xfrm>
        </p:grpSpPr>
        <p:sp>
          <p:nvSpPr>
            <p:cNvPr id="73" name="Abgerundetes Rechteck 7"/>
            <p:cNvSpPr/>
            <p:nvPr/>
          </p:nvSpPr>
          <p:spPr>
            <a:xfrm>
              <a:off x="533400" y="2617381"/>
              <a:ext cx="8141874" cy="2060185"/>
            </a:xfrm>
            <a:prstGeom prst="roundRect">
              <a:avLst/>
            </a:prstGeom>
            <a:solidFill>
              <a:srgbClr val="DD8047"/>
            </a:solidFill>
            <a:ln w="19050" cap="flat" cmpd="sng" algn="ctr">
              <a:solidFill>
                <a:srgbClr val="DD8047">
                  <a:shade val="5000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4" name="Abgerundetes Rechteck 32"/>
            <p:cNvSpPr/>
            <p:nvPr/>
          </p:nvSpPr>
          <p:spPr>
            <a:xfrm>
              <a:off x="3816932" y="2630763"/>
              <a:ext cx="1081534" cy="480096"/>
            </a:xfrm>
            <a:prstGeom prst="roundRect">
              <a:avLst/>
            </a:prstGeom>
            <a:solidFill>
              <a:srgbClr val="94B6D2"/>
            </a:solidFill>
            <a:ln w="10000" cap="flat" cmpd="sng" algn="ctr">
              <a:solidFill>
                <a:srgbClr val="94B6D2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FairRoot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grpSp>
          <p:nvGrpSpPr>
            <p:cNvPr id="75" name="Gruppierung 45"/>
            <p:cNvGrpSpPr/>
            <p:nvPr/>
          </p:nvGrpSpPr>
          <p:grpSpPr>
            <a:xfrm>
              <a:off x="917378" y="3201292"/>
              <a:ext cx="3404008" cy="1418798"/>
              <a:chOff x="917378" y="3201292"/>
              <a:chExt cx="3404008" cy="1418798"/>
            </a:xfrm>
          </p:grpSpPr>
          <p:sp>
            <p:nvSpPr>
              <p:cNvPr id="82" name="Rechteck 43"/>
              <p:cNvSpPr/>
              <p:nvPr/>
            </p:nvSpPr>
            <p:spPr>
              <a:xfrm>
                <a:off x="3535608" y="3665756"/>
                <a:ext cx="785778" cy="320374"/>
              </a:xfrm>
              <a:prstGeom prst="rect">
                <a:avLst/>
              </a:prstGeom>
              <a:solidFill>
                <a:srgbClr val="DD8047"/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83" name="Abgerundetes Rechteck 9"/>
              <p:cNvSpPr/>
              <p:nvPr/>
            </p:nvSpPr>
            <p:spPr>
              <a:xfrm>
                <a:off x="917378" y="3201292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Run Manager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84" name="Abgerundetes Rechteck 10"/>
              <p:cNvSpPr/>
              <p:nvPr/>
            </p:nvSpPr>
            <p:spPr>
              <a:xfrm>
                <a:off x="1468713" y="3201292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IO Manager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85" name="Abgerundetes Rechteck 11"/>
              <p:cNvSpPr/>
              <p:nvPr/>
            </p:nvSpPr>
            <p:spPr>
              <a:xfrm>
                <a:off x="3199361" y="3201292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Runtime DB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DB Interface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86" name="Abgerundetes Rechteck 12"/>
              <p:cNvSpPr/>
              <p:nvPr/>
            </p:nvSpPr>
            <p:spPr>
              <a:xfrm>
                <a:off x="2672948" y="3201292"/>
                <a:ext cx="469070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Event Display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87" name="Abgerundetes Rechteck 18"/>
              <p:cNvSpPr/>
              <p:nvPr/>
            </p:nvSpPr>
            <p:spPr>
              <a:xfrm>
                <a:off x="2015247" y="3201292"/>
                <a:ext cx="589059" cy="1418798"/>
              </a:xfrm>
              <a:prstGeom prst="roundRect">
                <a:avLst/>
              </a:prstGeom>
              <a:solidFill>
                <a:srgbClr val="94B6D2"/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MC Application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uppierung 46"/>
            <p:cNvGrpSpPr/>
            <p:nvPr/>
          </p:nvGrpSpPr>
          <p:grpSpPr>
            <a:xfrm>
              <a:off x="5141435" y="3202635"/>
              <a:ext cx="2980030" cy="1418798"/>
              <a:chOff x="5141435" y="3202635"/>
              <a:chExt cx="2980030" cy="1418798"/>
            </a:xfrm>
          </p:grpSpPr>
          <p:sp>
            <p:nvSpPr>
              <p:cNvPr id="77" name="Abgerundetes Rechteck 15"/>
              <p:cNvSpPr/>
              <p:nvPr/>
            </p:nvSpPr>
            <p:spPr>
              <a:xfrm>
                <a:off x="6278980" y="3202635"/>
                <a:ext cx="579807" cy="1418798"/>
              </a:xfrm>
              <a:prstGeom prst="roundRect">
                <a:avLst/>
              </a:prstGeom>
              <a:solidFill>
                <a:srgbClr val="94B6D2">
                  <a:lumMod val="75000"/>
                </a:srgbClr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Module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Detector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78" name="Abgerundetes Rechteck 16"/>
              <p:cNvSpPr/>
              <p:nvPr/>
            </p:nvSpPr>
            <p:spPr>
              <a:xfrm>
                <a:off x="5141435" y="3202635"/>
                <a:ext cx="469070" cy="1418798"/>
              </a:xfrm>
              <a:prstGeom prst="roundRect">
                <a:avLst/>
              </a:prstGeom>
              <a:solidFill>
                <a:srgbClr val="94B6D2">
                  <a:lumMod val="75000"/>
                </a:srgbClr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Task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79" name="Abgerundetes Rechteck 19"/>
              <p:cNvSpPr/>
              <p:nvPr/>
            </p:nvSpPr>
            <p:spPr>
              <a:xfrm>
                <a:off x="5662802" y="3202635"/>
                <a:ext cx="559605" cy="1418798"/>
              </a:xfrm>
              <a:prstGeom prst="roundRect">
                <a:avLst/>
              </a:prstGeom>
              <a:solidFill>
                <a:srgbClr val="94B6D2">
                  <a:lumMod val="75000"/>
                </a:srgbClr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Magnetic Field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80" name="Rechteck 44"/>
              <p:cNvSpPr/>
              <p:nvPr/>
            </p:nvSpPr>
            <p:spPr>
              <a:xfrm>
                <a:off x="7335687" y="3665756"/>
                <a:ext cx="785778" cy="320374"/>
              </a:xfrm>
              <a:prstGeom prst="rect">
                <a:avLst/>
              </a:prstGeom>
              <a:solidFill>
                <a:srgbClr val="DD8047"/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81" name="Abgerundetes Rechteck 13"/>
              <p:cNvSpPr/>
              <p:nvPr/>
            </p:nvSpPr>
            <p:spPr>
              <a:xfrm>
                <a:off x="6915992" y="3202635"/>
                <a:ext cx="552779" cy="1418798"/>
              </a:xfrm>
              <a:prstGeom prst="roundRect">
                <a:avLst/>
              </a:prstGeom>
              <a:solidFill>
                <a:srgbClr val="94B6D2">
                  <a:lumMod val="75000"/>
                </a:srgbClr>
              </a:solidFill>
              <a:ln w="10000" cap="flat" cmpd="sng" algn="ctr">
                <a:solidFill>
                  <a:srgbClr val="94B6D2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Event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Generator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</p:grpSp>
      <p:sp>
        <p:nvSpPr>
          <p:cNvPr id="88" name="Abgerundetes Rechteck 48"/>
          <p:cNvSpPr/>
          <p:nvPr/>
        </p:nvSpPr>
        <p:spPr>
          <a:xfrm>
            <a:off x="457200" y="777686"/>
            <a:ext cx="179093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CbmRoot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9" name="Abgerundetes Rechteck 49"/>
          <p:cNvSpPr/>
          <p:nvPr/>
        </p:nvSpPr>
        <p:spPr>
          <a:xfrm>
            <a:off x="441582" y="1263490"/>
            <a:ext cx="1806553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PandaRoot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0" name="Abgerundetes Rechteck 50"/>
          <p:cNvSpPr/>
          <p:nvPr/>
        </p:nvSpPr>
        <p:spPr>
          <a:xfrm>
            <a:off x="2481327" y="1263490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AsyEosRoot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1" name="Abgerundetes Rechteck 51"/>
          <p:cNvSpPr/>
          <p:nvPr/>
        </p:nvSpPr>
        <p:spPr>
          <a:xfrm>
            <a:off x="2481327" y="777686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R3BRoot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2" name="Abgerundetes Rechteck 54"/>
          <p:cNvSpPr/>
          <p:nvPr/>
        </p:nvSpPr>
        <p:spPr>
          <a:xfrm>
            <a:off x="4503978" y="777686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SofiaRoot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3" name="Abgerundetes Rechteck 55"/>
          <p:cNvSpPr/>
          <p:nvPr/>
        </p:nvSpPr>
        <p:spPr>
          <a:xfrm>
            <a:off x="6534766" y="777686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MPDRoot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4" name="Abgerundetes Rechteck 56"/>
          <p:cNvSpPr/>
          <p:nvPr/>
        </p:nvSpPr>
        <p:spPr>
          <a:xfrm>
            <a:off x="4489329" y="1274932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FopiRoot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5" name="Abgerundetes Rechteck 57"/>
          <p:cNvSpPr/>
          <p:nvPr/>
        </p:nvSpPr>
        <p:spPr>
          <a:xfrm>
            <a:off x="6534766" y="1274932"/>
            <a:ext cx="1770945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EICRoot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R3BRoot was presented today in Track 2:</a:t>
            </a:r>
          </a:p>
          <a:p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err="1"/>
              <a:t>indico.ihep.ac.cn</a:t>
            </a:r>
            <a:r>
              <a:rPr lang="en-US" sz="1800" dirty="0"/>
              <a:t>/</a:t>
            </a:r>
            <a:r>
              <a:rPr lang="en-US" sz="1800" dirty="0" err="1"/>
              <a:t>contributionDisplay.py?contribId</a:t>
            </a:r>
            <a:r>
              <a:rPr lang="en-US" sz="1800" dirty="0"/>
              <a:t>=43&amp;confId=2813</a:t>
            </a:r>
          </a:p>
        </p:txBody>
      </p:sp>
    </p:spTree>
    <p:extLst>
      <p:ext uri="{BB962C8B-B14F-4D97-AF65-F5344CB8AC3E}">
        <p14:creationId xmlns:p14="http://schemas.microsoft.com/office/powerpoint/2010/main" val="91454491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 1 12"/>
          <p:cNvSpPr/>
          <p:nvPr/>
        </p:nvSpPr>
        <p:spPr>
          <a:xfrm rot="21029084">
            <a:off x="3416340" y="2585874"/>
            <a:ext cx="5806204" cy="4017685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long list of people who have contributed pieces of code to </a:t>
            </a:r>
            <a:r>
              <a:rPr lang="en-US" dirty="0" err="1" smtClean="0"/>
              <a:t>FairRoot</a:t>
            </a:r>
            <a:r>
              <a:rPr lang="en-US" dirty="0" smtClean="0"/>
              <a:t> </a:t>
            </a:r>
            <a:r>
              <a:rPr lang="en-US" dirty="0"/>
              <a:t>since the project started </a:t>
            </a:r>
            <a:r>
              <a:rPr lang="en-US" dirty="0" smtClean="0"/>
              <a:t>end of 2003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C2A7B-F21C-4043-868A-AA9BD5C72C3C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58499" y="685800"/>
            <a:ext cx="4765675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Core Team: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4517" name="Text Placeholder 7"/>
          <p:cNvSpPr>
            <a:spLocks noGrp="1"/>
          </p:cNvSpPr>
          <p:nvPr>
            <p:ph type="body" idx="4294967295"/>
          </p:nvPr>
        </p:nvSpPr>
        <p:spPr>
          <a:xfrm>
            <a:off x="18774" y="1371600"/>
            <a:ext cx="5105400" cy="2286000"/>
          </a:xfrm>
        </p:spPr>
        <p:txBody>
          <a:bodyPr/>
          <a:lstStyle/>
          <a:p>
            <a:r>
              <a:rPr lang="en-US" sz="2000" dirty="0">
                <a:latin typeface="Georgia" charset="0"/>
              </a:rPr>
              <a:t>Mohammad Al-Turany         </a:t>
            </a:r>
            <a:r>
              <a:rPr lang="en-US" sz="2000" dirty="0" smtClean="0">
                <a:latin typeface="Georgia" charset="0"/>
              </a:rPr>
              <a:t>SC</a:t>
            </a:r>
            <a:endParaRPr lang="en-US" sz="2000" dirty="0">
              <a:latin typeface="Georgia" charset="0"/>
            </a:endParaRPr>
          </a:p>
          <a:p>
            <a:r>
              <a:rPr lang="en-US" sz="2000" dirty="0">
                <a:latin typeface="Georgia" charset="0"/>
              </a:rPr>
              <a:t>Denis </a:t>
            </a:r>
            <a:r>
              <a:rPr lang="en-US" sz="2000" dirty="0" err="1">
                <a:latin typeface="Georgia" charset="0"/>
              </a:rPr>
              <a:t>Bertini</a:t>
            </a:r>
            <a:r>
              <a:rPr lang="en-US" sz="2000" dirty="0">
                <a:latin typeface="Georgia" charset="0"/>
              </a:rPr>
              <a:t>                           </a:t>
            </a:r>
            <a:r>
              <a:rPr lang="en-US" sz="2000" dirty="0" smtClean="0">
                <a:latin typeface="Georgia" charset="0"/>
              </a:rPr>
              <a:t>SC</a:t>
            </a:r>
            <a:endParaRPr lang="en-US" sz="2000" dirty="0">
              <a:latin typeface="Georgia" charset="0"/>
            </a:endParaRPr>
          </a:p>
          <a:p>
            <a:r>
              <a:rPr lang="en-US" sz="2000" dirty="0">
                <a:latin typeface="Georgia" charset="0"/>
              </a:rPr>
              <a:t>Florian </a:t>
            </a:r>
            <a:r>
              <a:rPr lang="en-US" sz="2000" dirty="0" err="1">
                <a:latin typeface="Georgia" charset="0"/>
              </a:rPr>
              <a:t>Uhlig</a:t>
            </a:r>
            <a:r>
              <a:rPr lang="en-US" sz="2000" dirty="0">
                <a:latin typeface="Georgia" charset="0"/>
              </a:rPr>
              <a:t>                           CBM / </a:t>
            </a:r>
            <a:r>
              <a:rPr lang="en-US" sz="2000" dirty="0" smtClean="0">
                <a:latin typeface="Georgia" charset="0"/>
              </a:rPr>
              <a:t>SC</a:t>
            </a:r>
            <a:endParaRPr lang="en-US" sz="2000" dirty="0">
              <a:latin typeface="Georgia" charset="0"/>
            </a:endParaRPr>
          </a:p>
          <a:p>
            <a:r>
              <a:rPr lang="en-US" sz="2000" dirty="0" err="1">
                <a:latin typeface="Georgia" charset="0"/>
              </a:rPr>
              <a:t>Radek</a:t>
            </a:r>
            <a:r>
              <a:rPr lang="en-US" sz="2000" dirty="0">
                <a:latin typeface="Georgia" charset="0"/>
              </a:rPr>
              <a:t> </a:t>
            </a:r>
            <a:r>
              <a:rPr lang="en-US" sz="2000" dirty="0" err="1">
                <a:latin typeface="Georgia" charset="0"/>
              </a:rPr>
              <a:t>Karabowicz</a:t>
            </a:r>
            <a:r>
              <a:rPr lang="en-US" sz="2000" dirty="0">
                <a:latin typeface="Georgia" charset="0"/>
              </a:rPr>
              <a:t>                 PANDA / </a:t>
            </a:r>
            <a:r>
              <a:rPr lang="en-US" sz="2000" dirty="0" smtClean="0">
                <a:latin typeface="Georgia" charset="0"/>
              </a:rPr>
              <a:t>SC</a:t>
            </a:r>
          </a:p>
          <a:p>
            <a:r>
              <a:rPr lang="en-US" sz="2000" dirty="0" err="1">
                <a:latin typeface="Georgia" charset="0"/>
              </a:rPr>
              <a:t>Dmytro</a:t>
            </a:r>
            <a:r>
              <a:rPr lang="en-US" sz="2000" dirty="0">
                <a:latin typeface="Georgia" charset="0"/>
              </a:rPr>
              <a:t> </a:t>
            </a:r>
            <a:r>
              <a:rPr lang="en-US" sz="2000" dirty="0" err="1">
                <a:latin typeface="Georgia" charset="0"/>
              </a:rPr>
              <a:t>Kresan</a:t>
            </a:r>
            <a:r>
              <a:rPr lang="en-US" sz="2000" dirty="0">
                <a:latin typeface="Georgia" charset="0"/>
              </a:rPr>
              <a:t>               </a:t>
            </a:r>
            <a:r>
              <a:rPr lang="en-US" sz="2000" dirty="0" smtClean="0">
                <a:latin typeface="Georgia" charset="0"/>
              </a:rPr>
              <a:t>        R3B/ SC</a:t>
            </a:r>
            <a:endParaRPr lang="en-US" sz="2000" dirty="0">
              <a:latin typeface="Georgia" charset="0"/>
            </a:endParaRPr>
          </a:p>
          <a:p>
            <a:r>
              <a:rPr lang="en-US" sz="2000" dirty="0">
                <a:latin typeface="Georgia" charset="0"/>
              </a:rPr>
              <a:t>Tobias </a:t>
            </a:r>
            <a:r>
              <a:rPr lang="en-US" sz="2000" dirty="0" err="1">
                <a:latin typeface="Georgia" charset="0"/>
              </a:rPr>
              <a:t>Stockmanns</a:t>
            </a:r>
            <a:r>
              <a:rPr lang="en-US" sz="2000" dirty="0">
                <a:latin typeface="Georgia" charset="0"/>
              </a:rPr>
              <a:t>       </a:t>
            </a:r>
            <a:r>
              <a:rPr lang="en-US" sz="2000" dirty="0" smtClean="0">
                <a:latin typeface="Georgia" charset="0"/>
              </a:rPr>
              <a:t>        PANDA</a:t>
            </a:r>
            <a:endParaRPr lang="en-US" sz="2000" dirty="0">
              <a:latin typeface="Georgia" charset="0"/>
            </a:endParaRPr>
          </a:p>
          <a:p>
            <a:endParaRPr lang="en-US" sz="2000" dirty="0">
              <a:latin typeface="Georgia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2700" y="3962400"/>
            <a:ext cx="5070475" cy="914400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People participated </a:t>
            </a:r>
          </a:p>
          <a:p>
            <a:pPr>
              <a:defRPr/>
            </a:pPr>
            <a:r>
              <a:rPr lang="en-US" dirty="0" smtClean="0"/>
              <a:t>to major features:</a:t>
            </a:r>
          </a:p>
        </p:txBody>
      </p:sp>
      <p:sp>
        <p:nvSpPr>
          <p:cNvPr id="64522" name="Text Placeholder 7"/>
          <p:cNvSpPr txBox="1">
            <a:spLocks/>
          </p:cNvSpPr>
          <p:nvPr/>
        </p:nvSpPr>
        <p:spPr bwMode="auto">
          <a:xfrm>
            <a:off x="38100" y="4876800"/>
            <a:ext cx="51054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latin typeface="Georgia" charset="0"/>
              </a:rPr>
              <a:t>Ilse</a:t>
            </a:r>
            <a:r>
              <a:rPr lang="en-US" sz="2000" dirty="0">
                <a:latin typeface="Georgia" charset="0"/>
              </a:rPr>
              <a:t> </a:t>
            </a:r>
            <a:r>
              <a:rPr lang="en-US" sz="2000" dirty="0" err="1">
                <a:latin typeface="Georgia" charset="0"/>
              </a:rPr>
              <a:t>König</a:t>
            </a:r>
            <a:r>
              <a:rPr lang="en-US" sz="2000" dirty="0">
                <a:latin typeface="Georgia" charset="0"/>
              </a:rPr>
              <a:t>                        HADES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eorgia" charset="0"/>
              </a:rPr>
              <a:t>Volker </a:t>
            </a:r>
            <a:r>
              <a:rPr lang="en-US" sz="2000" dirty="0" err="1">
                <a:latin typeface="Georgia" charset="0"/>
              </a:rPr>
              <a:t>Friese</a:t>
            </a:r>
            <a:r>
              <a:rPr lang="en-US" sz="2000" dirty="0">
                <a:latin typeface="Georgia" charset="0"/>
              </a:rPr>
              <a:t>                   </a:t>
            </a:r>
            <a:r>
              <a:rPr lang="en-US" sz="2000" dirty="0" smtClean="0">
                <a:latin typeface="Georgia" charset="0"/>
              </a:rPr>
              <a:t>CBM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Georgia" charset="0"/>
              </a:rPr>
              <a:t>Olaf Hartman                  PANDA</a:t>
            </a:r>
            <a:endParaRPr lang="en-US" sz="2000" dirty="0">
              <a:latin typeface="Georgia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0" y="-25400"/>
            <a:ext cx="47656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0" kern="1200" cap="none">
                <a:solidFill>
                  <a:schemeClr val="tx1"/>
                </a:solidFill>
                <a:latin typeface="Georgia" pitchFamily="18" charset="0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j-ea"/>
                <a:cs typeface="+mj-cs"/>
              </a:rPr>
              <a:t>FairRoot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j-ea"/>
                <a:cs typeface="+mj-cs"/>
              </a:rPr>
              <a:t> Developers: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874" y="762000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19456" y="3549490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143000"/>
            <a:ext cx="3886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Student:</a:t>
            </a:r>
          </a:p>
          <a:p>
            <a:r>
              <a:rPr lang="en-US" dirty="0" smtClean="0"/>
              <a:t>Dennis Klein (finished 02.2013)</a:t>
            </a:r>
          </a:p>
          <a:p>
            <a:r>
              <a:rPr lang="en-US" dirty="0" smtClean="0"/>
              <a:t>Alexey </a:t>
            </a:r>
            <a:r>
              <a:rPr lang="en-US" sz="2400" dirty="0" err="1" smtClean="0"/>
              <a:t>Rybalchenko</a:t>
            </a:r>
            <a:r>
              <a:rPr lang="en-US" dirty="0" smtClean="0"/>
              <a:t>  (EE)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2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64517" grpId="0" build="p"/>
      <p:bldP spid="10" grpId="0"/>
      <p:bldP spid="6452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Re-Design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5/18/13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ACAT 2013, Beijing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B70C-15C4-DB46-A3C4-DEFB465F2D9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300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FairRoot</a:t>
            </a:r>
            <a:r>
              <a:rPr lang="en-US" dirty="0" smtClean="0"/>
              <a:t> DB </a:t>
            </a:r>
            <a:r>
              <a:rPr lang="en-US" dirty="0" smtClean="0"/>
              <a:t>Design                                              (</a:t>
            </a:r>
            <a:r>
              <a:rPr lang="en-US" dirty="0" smtClean="0"/>
              <a:t>Old)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9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9" name="Rounded Rectangle 5"/>
          <p:cNvSpPr/>
          <p:nvPr/>
        </p:nvSpPr>
        <p:spPr bwMode="auto">
          <a:xfrm>
            <a:off x="381120" y="1861762"/>
            <a:ext cx="5397500" cy="2251960"/>
          </a:xfrm>
          <a:prstGeom prst="roundRect">
            <a:avLst>
              <a:gd name="adj" fmla="val 1887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0"/>
          <a:lstStyle/>
          <a:p>
            <a:pPr algn="ctr"/>
            <a:r>
              <a:rPr lang="en-US" sz="2000" b="1">
                <a:solidFill>
                  <a:srgbClr val="161616"/>
                </a:solidFill>
                <a:latin typeface="Arial" charset="0"/>
                <a:ea typeface="ＭＳ Ｐゴシック" charset="0"/>
                <a:cs typeface="Arial" charset="0"/>
              </a:rPr>
              <a:t> FairRoot</a:t>
            </a:r>
          </a:p>
        </p:txBody>
      </p:sp>
      <p:sp>
        <p:nvSpPr>
          <p:cNvPr id="30" name="Rectangle 6"/>
          <p:cNvSpPr/>
          <p:nvPr/>
        </p:nvSpPr>
        <p:spPr bwMode="auto">
          <a:xfrm>
            <a:off x="844670" y="2474012"/>
            <a:ext cx="1765300" cy="70406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Run Manager</a:t>
            </a:r>
          </a:p>
        </p:txBody>
      </p:sp>
      <p:sp>
        <p:nvSpPr>
          <p:cNvPr id="31" name="Rounded Rectangle 4"/>
          <p:cNvSpPr/>
          <p:nvPr/>
        </p:nvSpPr>
        <p:spPr bwMode="auto">
          <a:xfrm>
            <a:off x="3608674" y="2523687"/>
            <a:ext cx="1966913" cy="580027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n-US">
                <a:solidFill>
                  <a:srgbClr val="5B5B89"/>
                </a:solidFill>
                <a:latin typeface="Arial" charset="0"/>
                <a:ea typeface="ＭＳ Ｐゴシック" charset="0"/>
                <a:cs typeface="Arial" charset="0"/>
              </a:rPr>
              <a:t>RunTime Database</a:t>
            </a:r>
          </a:p>
        </p:txBody>
      </p:sp>
      <p:sp>
        <p:nvSpPr>
          <p:cNvPr id="32" name="Document 20"/>
          <p:cNvSpPr/>
          <p:nvPr/>
        </p:nvSpPr>
        <p:spPr bwMode="auto">
          <a:xfrm>
            <a:off x="7520374" y="1688880"/>
            <a:ext cx="1360488" cy="96202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ASCII File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Configuration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parameters.</a:t>
            </a:r>
          </a:p>
        </p:txBody>
      </p:sp>
      <p:sp>
        <p:nvSpPr>
          <p:cNvPr id="33" name="Rectangle 28"/>
          <p:cNvSpPr/>
          <p:nvPr/>
        </p:nvSpPr>
        <p:spPr bwMode="auto">
          <a:xfrm>
            <a:off x="882650" y="3566035"/>
            <a:ext cx="1727200" cy="3984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IO Manager</a:t>
            </a:r>
          </a:p>
        </p:txBody>
      </p:sp>
      <p:sp>
        <p:nvSpPr>
          <p:cNvPr id="34" name="Document 30"/>
          <p:cNvSpPr/>
          <p:nvPr/>
        </p:nvSpPr>
        <p:spPr bwMode="auto">
          <a:xfrm>
            <a:off x="995640" y="4572632"/>
            <a:ext cx="1360488" cy="700087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Root File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MC-points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Digits, etc</a:t>
            </a:r>
          </a:p>
        </p:txBody>
      </p:sp>
      <p:sp>
        <p:nvSpPr>
          <p:cNvPr id="35" name="Document 35"/>
          <p:cNvSpPr/>
          <p:nvPr/>
        </p:nvSpPr>
        <p:spPr bwMode="auto">
          <a:xfrm>
            <a:off x="7520374" y="2809343"/>
            <a:ext cx="1360488" cy="962025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Root File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Configuration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parameters.</a:t>
            </a:r>
          </a:p>
        </p:txBody>
      </p:sp>
      <p:cxnSp>
        <p:nvCxnSpPr>
          <p:cNvPr id="36" name="Straight Arrow Connector 8"/>
          <p:cNvCxnSpPr>
            <a:endCxn id="32" idx="1"/>
          </p:cNvCxnSpPr>
          <p:nvPr/>
        </p:nvCxnSpPr>
        <p:spPr>
          <a:xfrm flipV="1">
            <a:off x="5611813" y="2169893"/>
            <a:ext cx="1908561" cy="63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1"/>
          <p:cNvCxnSpPr/>
          <p:nvPr/>
        </p:nvCxnSpPr>
        <p:spPr>
          <a:xfrm>
            <a:off x="5611813" y="2809343"/>
            <a:ext cx="1900624" cy="2016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22"/>
          <p:cNvCxnSpPr>
            <a:endCxn id="34" idx="0"/>
          </p:cNvCxnSpPr>
          <p:nvPr/>
        </p:nvCxnSpPr>
        <p:spPr>
          <a:xfrm>
            <a:off x="1675884" y="3964498"/>
            <a:ext cx="0" cy="608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7512437" y="4826185"/>
            <a:ext cx="1368425" cy="504825"/>
          </a:xfrm>
          <a:prstGeom prst="can">
            <a:avLst>
              <a:gd name="adj" fmla="val 25000"/>
            </a:avLst>
          </a:prstGeom>
          <a:solidFill>
            <a:srgbClr val="FFFF00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Arial" charset="0"/>
              </a:rPr>
              <a:t>Oracle</a:t>
            </a:r>
          </a:p>
        </p:txBody>
      </p:sp>
      <p:cxnSp>
        <p:nvCxnSpPr>
          <p:cNvPr id="39" name="Straight Arrow Connector 8"/>
          <p:cNvCxnSpPr>
            <a:endCxn id="35" idx="1"/>
          </p:cNvCxnSpPr>
          <p:nvPr/>
        </p:nvCxnSpPr>
        <p:spPr>
          <a:xfrm>
            <a:off x="5611813" y="2809343"/>
            <a:ext cx="1908561" cy="481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8"/>
          <p:cNvCxnSpPr>
            <a:endCxn id="31" idx="1"/>
          </p:cNvCxnSpPr>
          <p:nvPr/>
        </p:nvCxnSpPr>
        <p:spPr>
          <a:xfrm>
            <a:off x="2609970" y="2809343"/>
            <a:ext cx="998704" cy="4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5/18/13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ACAT 2013, Beijing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942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i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i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3833</TotalTime>
  <Words>1884</Words>
  <Application>Microsoft Macintosh PowerPoint</Application>
  <PresentationFormat>On-screen Show (4:3)</PresentationFormat>
  <Paragraphs>499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fair</vt:lpstr>
      <vt:lpstr>1_fair</vt:lpstr>
      <vt:lpstr>Equation</vt:lpstr>
      <vt:lpstr>FairRoot framework</vt:lpstr>
      <vt:lpstr>This Talk:</vt:lpstr>
      <vt:lpstr>What is  FairRoot Framework?  And why it is needed?</vt:lpstr>
      <vt:lpstr>Initially designed and implemented for CBM collaboration at GSI with following goals :(2003)</vt:lpstr>
      <vt:lpstr>PowerPoint Presentation</vt:lpstr>
      <vt:lpstr>Design</vt:lpstr>
      <vt:lpstr>Core Team:</vt:lpstr>
      <vt:lpstr>Database Re-Design</vt:lpstr>
      <vt:lpstr>FairRoot DB Design                                              (Old) </vt:lpstr>
      <vt:lpstr>PowerPoint Presentation</vt:lpstr>
      <vt:lpstr>FairRoot DB Design                                              (Old) </vt:lpstr>
      <vt:lpstr>FairRoot DB extended</vt:lpstr>
      <vt:lpstr>Re-design Database interface based on ROOT Database Connectivity (RDBC) API which provides uniform interface to Oracle, MySQL, PgSQL </vt:lpstr>
      <vt:lpstr>FairDB interface Concept</vt:lpstr>
      <vt:lpstr> Version Management</vt:lpstr>
      <vt:lpstr>Version Management </vt:lpstr>
      <vt:lpstr>Building &amp; Testing system </vt:lpstr>
      <vt:lpstr>Testing and building system</vt:lpstr>
      <vt:lpstr>If someone experiments with new features in his local working copy and wants to test them (experimental build) </vt:lpstr>
      <vt:lpstr>If new code enters the central code base (continuous build) </vt:lpstr>
      <vt:lpstr>From time to time a full check on all supported platforms should be done (nightly build) </vt:lpstr>
      <vt:lpstr>New Data transfer layer for FairRoot</vt:lpstr>
      <vt:lpstr>Data transfer layer for FairRoot</vt:lpstr>
      <vt:lpstr>PowerPoint Presentation</vt:lpstr>
      <vt:lpstr>PowerPoint Presentation</vt:lpstr>
      <vt:lpstr>New Data sources and histogram server for online monitoring  </vt:lpstr>
      <vt:lpstr>PowerPoint Presentation</vt:lpstr>
      <vt:lpstr>Summary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Simulation Framework</dc:title>
  <dc:creator>Mohammad Al-Turany</dc:creator>
  <cp:lastModifiedBy>test </cp:lastModifiedBy>
  <cp:revision>317</cp:revision>
  <dcterms:created xsi:type="dcterms:W3CDTF">2004-02-09T07:40:25Z</dcterms:created>
  <dcterms:modified xsi:type="dcterms:W3CDTF">2013-05-18T07:35:18Z</dcterms:modified>
</cp:coreProperties>
</file>