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2" r:id="rId1"/>
    <p:sldMasterId id="2147483695" r:id="rId2"/>
  </p:sldMasterIdLst>
  <p:notesMasterIdLst>
    <p:notesMasterId r:id="rId35"/>
  </p:notesMasterIdLst>
  <p:handoutMasterIdLst>
    <p:handoutMasterId r:id="rId36"/>
  </p:handoutMasterIdLst>
  <p:sldIdLst>
    <p:sldId id="483" r:id="rId3"/>
    <p:sldId id="531" r:id="rId4"/>
    <p:sldId id="519" r:id="rId5"/>
    <p:sldId id="532" r:id="rId6"/>
    <p:sldId id="529" r:id="rId7"/>
    <p:sldId id="530" r:id="rId8"/>
    <p:sldId id="485" r:id="rId9"/>
    <p:sldId id="518" r:id="rId10"/>
    <p:sldId id="486" r:id="rId11"/>
    <p:sldId id="525" r:id="rId12"/>
    <p:sldId id="526" r:id="rId13"/>
    <p:sldId id="517" r:id="rId14"/>
    <p:sldId id="488" r:id="rId15"/>
    <p:sldId id="489" r:id="rId16"/>
    <p:sldId id="527" r:id="rId17"/>
    <p:sldId id="490" r:id="rId18"/>
    <p:sldId id="502" r:id="rId19"/>
    <p:sldId id="509" r:id="rId20"/>
    <p:sldId id="510" r:id="rId21"/>
    <p:sldId id="507" r:id="rId22"/>
    <p:sldId id="511" r:id="rId23"/>
    <p:sldId id="508" r:id="rId24"/>
    <p:sldId id="514" r:id="rId25"/>
    <p:sldId id="491" r:id="rId26"/>
    <p:sldId id="520" r:id="rId27"/>
    <p:sldId id="493" r:id="rId28"/>
    <p:sldId id="501" r:id="rId29"/>
    <p:sldId id="528" r:id="rId30"/>
    <p:sldId id="504" r:id="rId31"/>
    <p:sldId id="505" r:id="rId32"/>
    <p:sldId id="506" r:id="rId33"/>
    <p:sldId id="503" r:id="rId34"/>
  </p:sldIdLst>
  <p:sldSz cx="9144000" cy="6858000" type="screen4x3"/>
  <p:notesSz cx="6781800" cy="99187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71B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16" autoAdjust="0"/>
    <p:restoredTop sz="94660"/>
  </p:normalViewPr>
  <p:slideViewPr>
    <p:cSldViewPr>
      <p:cViewPr varScale="1">
        <p:scale>
          <a:sx n="112" d="100"/>
          <a:sy n="112" d="100"/>
        </p:scale>
        <p:origin x="-27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3" d="100"/>
        <a:sy n="9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669626403083"/>
          <c:y val="0.03"/>
          <c:w val="0.865734628916066"/>
          <c:h val="0.6072782152230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10 Gbit</c:v>
                </c:pt>
              </c:strCache>
            </c:strRef>
          </c:tx>
          <c:invertIfNegative val="0"/>
          <c:cat>
            <c:strRef>
              <c:f>Sheet1!$A$2:$A$14</c:f>
              <c:strCache>
                <c:ptCount val="13"/>
                <c:pt idx="0">
                  <c:v>128 Byte</c:v>
                </c:pt>
                <c:pt idx="1">
                  <c:v>256 Byte</c:v>
                </c:pt>
                <c:pt idx="2">
                  <c:v>512 Byte</c:v>
                </c:pt>
                <c:pt idx="3">
                  <c:v>1 kByte</c:v>
                </c:pt>
                <c:pt idx="4">
                  <c:v>2 kByte</c:v>
                </c:pt>
                <c:pt idx="5">
                  <c:v>4 kByte</c:v>
                </c:pt>
                <c:pt idx="6">
                  <c:v>8 kByte</c:v>
                </c:pt>
                <c:pt idx="7">
                  <c:v>16 kByte</c:v>
                </c:pt>
                <c:pt idx="8">
                  <c:v>32 kByte</c:v>
                </c:pt>
                <c:pt idx="9">
                  <c:v>64 kByte</c:v>
                </c:pt>
                <c:pt idx="10">
                  <c:v>128 kByte</c:v>
                </c:pt>
                <c:pt idx="11">
                  <c:v>256 kByte</c:v>
                </c:pt>
                <c:pt idx="12">
                  <c:v>512 kByte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101.0</c:v>
                </c:pt>
                <c:pt idx="1">
                  <c:v>192.0</c:v>
                </c:pt>
                <c:pt idx="2">
                  <c:v>366.0</c:v>
                </c:pt>
                <c:pt idx="3">
                  <c:v>584.0</c:v>
                </c:pt>
                <c:pt idx="4">
                  <c:v>1064.0</c:v>
                </c:pt>
                <c:pt idx="5">
                  <c:v>936.0</c:v>
                </c:pt>
                <c:pt idx="6">
                  <c:v>902.0</c:v>
                </c:pt>
                <c:pt idx="7">
                  <c:v>975.0</c:v>
                </c:pt>
                <c:pt idx="8">
                  <c:v>1170.0</c:v>
                </c:pt>
                <c:pt idx="9">
                  <c:v>1172.0</c:v>
                </c:pt>
                <c:pt idx="10">
                  <c:v>1172.0</c:v>
                </c:pt>
                <c:pt idx="11">
                  <c:v>1179.0</c:v>
                </c:pt>
                <c:pt idx="12">
                  <c:v>1177.0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56 Gbit IB</c:v>
                </c:pt>
              </c:strCache>
            </c:strRef>
          </c:tx>
          <c:invertIfNegative val="0"/>
          <c:cat>
            <c:strRef>
              <c:f>Sheet1!$A$2:$A$14</c:f>
              <c:strCache>
                <c:ptCount val="13"/>
                <c:pt idx="0">
                  <c:v>128 Byte</c:v>
                </c:pt>
                <c:pt idx="1">
                  <c:v>256 Byte</c:v>
                </c:pt>
                <c:pt idx="2">
                  <c:v>512 Byte</c:v>
                </c:pt>
                <c:pt idx="3">
                  <c:v>1 kByte</c:v>
                </c:pt>
                <c:pt idx="4">
                  <c:v>2 kByte</c:v>
                </c:pt>
                <c:pt idx="5">
                  <c:v>4 kByte</c:v>
                </c:pt>
                <c:pt idx="6">
                  <c:v>8 kByte</c:v>
                </c:pt>
                <c:pt idx="7">
                  <c:v>16 kByte</c:v>
                </c:pt>
                <c:pt idx="8">
                  <c:v>32 kByte</c:v>
                </c:pt>
                <c:pt idx="9">
                  <c:v>64 kByte</c:v>
                </c:pt>
                <c:pt idx="10">
                  <c:v>128 kByte</c:v>
                </c:pt>
                <c:pt idx="11">
                  <c:v>256 kByte</c:v>
                </c:pt>
                <c:pt idx="12">
                  <c:v>512 kByte</c:v>
                </c:pt>
              </c:strCache>
            </c:strRef>
          </c:cat>
          <c:val>
            <c:numRef>
              <c:f>Sheet1!$C$2:$C$14</c:f>
              <c:numCache>
                <c:formatCode>General</c:formatCode>
                <c:ptCount val="13"/>
                <c:pt idx="0">
                  <c:v>76.0</c:v>
                </c:pt>
                <c:pt idx="1">
                  <c:v>141.0</c:v>
                </c:pt>
                <c:pt idx="2">
                  <c:v>212.0</c:v>
                </c:pt>
                <c:pt idx="3">
                  <c:v>357.0</c:v>
                </c:pt>
                <c:pt idx="4">
                  <c:v>445.0</c:v>
                </c:pt>
                <c:pt idx="5">
                  <c:v>538.0</c:v>
                </c:pt>
                <c:pt idx="6">
                  <c:v>583.0</c:v>
                </c:pt>
                <c:pt idx="7">
                  <c:v>651.0</c:v>
                </c:pt>
                <c:pt idx="8">
                  <c:v>881.0</c:v>
                </c:pt>
                <c:pt idx="9">
                  <c:v>1070.0</c:v>
                </c:pt>
                <c:pt idx="10">
                  <c:v>1248.0</c:v>
                </c:pt>
                <c:pt idx="11">
                  <c:v>1332.0</c:v>
                </c:pt>
                <c:pt idx="12">
                  <c:v>1328.0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-2058865240"/>
        <c:axId val="-2058533464"/>
      </c:barChart>
      <c:catAx>
        <c:axId val="-2058865240"/>
        <c:scaling>
          <c:orientation val="minMax"/>
        </c:scaling>
        <c:delete val="0"/>
        <c:axPos val="b"/>
        <c:majorTickMark val="none"/>
        <c:minorTickMark val="none"/>
        <c:tickLblPos val="nextTo"/>
        <c:crossAx val="-2058533464"/>
        <c:crosses val="autoZero"/>
        <c:auto val="1"/>
        <c:lblAlgn val="ctr"/>
        <c:lblOffset val="100"/>
        <c:noMultiLvlLbl val="0"/>
      </c:catAx>
      <c:valAx>
        <c:axId val="-20585334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-2058865240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175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175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0DF66DE-58AD-B941-87BA-5F4566A8970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79882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175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1225" y="744538"/>
            <a:ext cx="4959350" cy="3719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11700"/>
            <a:ext cx="5426075" cy="446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Click to edit Master text styles</a:t>
            </a:r>
          </a:p>
          <a:p>
            <a:pPr lvl="1"/>
            <a:r>
              <a:rPr lang="de-DE" noProof="0" smtClean="0"/>
              <a:t>Second level</a:t>
            </a:r>
          </a:p>
          <a:p>
            <a:pPr lvl="2"/>
            <a:r>
              <a:rPr lang="de-DE" noProof="0" smtClean="0"/>
              <a:t>Third level</a:t>
            </a:r>
          </a:p>
          <a:p>
            <a:pPr lvl="3"/>
            <a:r>
              <a:rPr lang="de-DE" noProof="0" smtClean="0"/>
              <a:t>Fourth level</a:t>
            </a:r>
          </a:p>
          <a:p>
            <a:pPr lvl="4"/>
            <a:r>
              <a:rPr lang="de-DE" noProof="0" smtClean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175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A43915A-D0C3-F84E-8725-6A92FB07EB1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96921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AB99C7A-0787-0B45-A56D-9D50DDAD9E49}" type="slidenum">
              <a:rPr lang="it-IT">
                <a:latin typeface="Calibri" charset="0"/>
              </a:rPr>
              <a:pPr eaLnBrk="1" hangingPunct="1"/>
              <a:t>3</a:t>
            </a:fld>
            <a:endParaRPr lang="it-IT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8A183-A957-2441-99A0-4AAEF8E5A3AC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2AB9B-40CA-794B-9B6F-53BBC6F999F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38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2AB9B-40CA-794B-9B6F-53BBC6F999F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985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jp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jpg"/><Relationship Id="rId7" Type="http://schemas.openxmlformats.org/officeDocument/2006/relationships/image" Target="../media/image7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4" Type="http://schemas.openxmlformats.org/officeDocument/2006/relationships/image" Target="../media/image20.jpeg"/><Relationship Id="rId5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jpeg"/><Relationship Id="rId3" Type="http://schemas.openxmlformats.org/officeDocument/2006/relationships/image" Target="../media/image21.W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jpeg"/><Relationship Id="rId3" Type="http://schemas.openxmlformats.org/officeDocument/2006/relationships/image" Target="../media/image27.png"/></Relationships>
</file>

<file path=ppt/slideLayouts/_rels/slideLayout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jpeg"/><Relationship Id="rId3" Type="http://schemas.openxmlformats.org/officeDocument/2006/relationships/image" Target="../media/image28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jpeg"/><Relationship Id="rId3" Type="http://schemas.openxmlformats.org/officeDocument/2006/relationships/image" Target="../media/image22.jpe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4" Type="http://schemas.openxmlformats.org/officeDocument/2006/relationships/image" Target="../media/image20.jpeg"/><Relationship Id="rId5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e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e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eg"/><Relationship Id="rId3" Type="http://schemas.openxmlformats.org/officeDocument/2006/relationships/image" Target="../media/image21.W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eg"/><Relationship Id="rId3" Type="http://schemas.openxmlformats.org/officeDocument/2006/relationships/image" Target="../media/image22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9144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mesh_new_e.jpg"/>
          <p:cNvPicPr>
            <a:picLocks noChangeAspect="1"/>
          </p:cNvPicPr>
          <p:nvPr/>
        </p:nvPicPr>
        <p:blipFill>
          <a:blip r:embed="rId3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3999" cy="556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rootdrawing.gif"/>
          <p:cNvPicPr>
            <a:picLocks noChangeAspect="1"/>
          </p:cNvPicPr>
          <p:nvPr/>
        </p:nvPicPr>
        <p:blipFill>
          <a:blip r:embed="rId4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514600"/>
            <a:ext cx="2286000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62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828800"/>
            <a:ext cx="1535905" cy="114300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828800"/>
            <a:ext cx="1532508" cy="1006192"/>
          </a:xfrm>
          <a:prstGeom prst="ellipse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alphaModFix amt="7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981200"/>
            <a:ext cx="1304543" cy="97840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81001"/>
            <a:ext cx="7772400" cy="761999"/>
          </a:xfrm>
        </p:spPr>
        <p:txBody>
          <a:bodyPr anchor="t"/>
          <a:lstStyle>
            <a:lvl1pPr algn="l">
              <a:defRPr>
                <a:latin typeface="Georgia" pitchFamily="18" charset="0"/>
              </a:defRPr>
            </a:lvl1pPr>
          </a:lstStyle>
          <a:p>
            <a:r>
              <a:rPr lang="de-DE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9948" y="1219200"/>
            <a:ext cx="5275052" cy="1295400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5/17/13</a:t>
            </a:r>
            <a:endParaRPr lang="de-DE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M. Al-Turany,  ACAT 2013, Beijing</a:t>
            </a:r>
            <a:endParaRPr lang="de-DE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CC0F9-E26C-E645-9F47-C59BC2257C5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057400"/>
            <a:ext cx="1535905" cy="1137469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87919596"/>
      </p:ext>
    </p:extLst>
  </p:cSld>
  <p:clrMapOvr>
    <a:masterClrMapping/>
  </p:clrMapOvr>
  <p:transition xmlns:p14="http://schemas.microsoft.com/office/powerpoint/2010/main" spd="slow">
    <p:blinds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5/17/13</a:t>
            </a:r>
            <a:endParaRPr lang="de-DE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M. Al-Turany,  ACAT 2013, Beijing</a:t>
            </a:r>
            <a:endParaRPr lang="de-DE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8D2CD-7657-924F-BC49-816AE032A24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0204509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3008313" cy="762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14400"/>
            <a:ext cx="5111750" cy="521176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0"/>
            <a:ext cx="3008313" cy="43735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5/17/13</a:t>
            </a:r>
            <a:endParaRPr lang="de-D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M. Al-Turany,  ACAT 2013, Beijing</a:t>
            </a:r>
            <a:endParaRPr lang="de-D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0BDEE-382D-E343-A279-BAF7270C3CD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5877131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5/17/13</a:t>
            </a:r>
            <a:endParaRPr lang="de-D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M. Al-Turany,  ACAT 2013, Beijing</a:t>
            </a:r>
            <a:endParaRPr lang="de-D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1B518-B7A6-D641-91EB-2019CA9B0EF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5619858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5/17/13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M. Al-Turany,  ACAT 2013, Beijing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F6F39-361B-D84E-9A98-B0ED5069DBC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5974108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0"/>
            <a:ext cx="2057400" cy="5211763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0"/>
            <a:ext cx="6019800" cy="5211763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5/17/13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M. Al-Turany,  ACAT 2013, Beijing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16CEA-3E19-D44D-86F8-E683D3CEC51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069255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9144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mesh_new_e.jpg"/>
          <p:cNvPicPr>
            <a:picLocks noChangeAspect="1"/>
          </p:cNvPicPr>
          <p:nvPr/>
        </p:nvPicPr>
        <p:blipFill>
          <a:blip r:embed="rId3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3999" cy="556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rootdrawing.gif"/>
          <p:cNvPicPr>
            <a:picLocks noChangeAspect="1"/>
          </p:cNvPicPr>
          <p:nvPr/>
        </p:nvPicPr>
        <p:blipFill>
          <a:blip r:embed="rId4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514600"/>
            <a:ext cx="2286000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62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600200"/>
            <a:ext cx="1535905" cy="114300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447800"/>
            <a:ext cx="1532508" cy="1006192"/>
          </a:xfrm>
          <a:prstGeom prst="ellipse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alphaModFix amt="7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44" y="2286000"/>
            <a:ext cx="1422399" cy="106680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81001"/>
            <a:ext cx="7772400" cy="761999"/>
          </a:xfrm>
        </p:spPr>
        <p:txBody>
          <a:bodyPr anchor="t"/>
          <a:lstStyle>
            <a:lvl1pPr algn="l">
              <a:defRPr>
                <a:latin typeface="Georgia" pitchFamily="18" charset="0"/>
              </a:defRPr>
            </a:lvl1pPr>
          </a:lstStyle>
          <a:p>
            <a:r>
              <a:rPr lang="de-DE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9948" y="1219200"/>
            <a:ext cx="5275052" cy="1295400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5/17/13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M. Al-Turany,  ACAT 2013, Beijing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CC0F9-E26C-E645-9F47-C59BC2257C56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209800"/>
            <a:ext cx="1480267" cy="1137469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982" y="1591572"/>
            <a:ext cx="1343618" cy="1063236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505200"/>
            <a:ext cx="1676400" cy="106680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375" y="3505200"/>
            <a:ext cx="1461577" cy="99060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56799944"/>
      </p:ext>
    </p:extLst>
  </p:cSld>
  <p:clrMapOvr>
    <a:masterClrMapping/>
  </p:clrMapOvr>
  <p:transition xmlns:p14="http://schemas.microsoft.com/office/powerpoint/2010/main" spd="slow">
    <p:blinds dir="vert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9144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mesh_new_e.jpg"/>
          <p:cNvPicPr>
            <a:picLocks noChangeAspect="1"/>
          </p:cNvPicPr>
          <p:nvPr/>
        </p:nvPicPr>
        <p:blipFill>
          <a:blip r:embed="rId3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3999" cy="556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rootdrawing.gif"/>
          <p:cNvPicPr>
            <a:picLocks noChangeAspect="1"/>
          </p:cNvPicPr>
          <p:nvPr/>
        </p:nvPicPr>
        <p:blipFill>
          <a:blip r:embed="rId4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514600"/>
            <a:ext cx="2286000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62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219200"/>
            <a:ext cx="1905000" cy="1375519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74" y="1600200"/>
            <a:ext cx="1963054" cy="1542185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200400"/>
            <a:ext cx="2286000" cy="1733642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81001"/>
            <a:ext cx="7772400" cy="761999"/>
          </a:xfrm>
        </p:spPr>
        <p:txBody>
          <a:bodyPr anchor="t"/>
          <a:lstStyle>
            <a:lvl1pPr algn="l">
              <a:defRPr>
                <a:latin typeface="Georgia" pitchFamily="18" charset="0"/>
              </a:defRPr>
            </a:lvl1pPr>
          </a:lstStyle>
          <a:p>
            <a:r>
              <a:rPr lang="de-DE" smtClean="0"/>
              <a:t>Click to edit Master 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5/17/13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M. Al-Turany,  ACAT 2013, Beijing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CC0F9-E26C-E645-9F47-C59BC2257C56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905000"/>
            <a:ext cx="1981200" cy="1209446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200400"/>
            <a:ext cx="1981200" cy="1142215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226" y="4724400"/>
            <a:ext cx="1859974" cy="125033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9" y="1386222"/>
            <a:ext cx="1891189" cy="120457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800600"/>
            <a:ext cx="1542367" cy="125033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784" y="4267200"/>
            <a:ext cx="1543205" cy="125033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343097360"/>
      </p:ext>
    </p:extLst>
  </p:cSld>
  <p:clrMapOvr>
    <a:masterClrMapping/>
  </p:clrMapOvr>
  <p:transition xmlns:p14="http://schemas.microsoft.com/office/powerpoint/2010/main" spd="slow">
    <p:blinds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" t="50810" r="45393" b="-591"/>
          <a:stretch>
            <a:fillRect/>
          </a:stretch>
        </p:blipFill>
        <p:spPr bwMode="auto">
          <a:xfrm>
            <a:off x="-14288" y="12700"/>
            <a:ext cx="9158288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ootdrawing.gif"/>
          <p:cNvPicPr>
            <a:picLocks noChangeAspect="1"/>
          </p:cNvPicPr>
          <p:nvPr userDrawn="1"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09800"/>
            <a:ext cx="2362200" cy="3104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43000"/>
            <a:ext cx="3124200" cy="1447799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4495800"/>
            <a:ext cx="9144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8304" y="1905000"/>
            <a:ext cx="5105400" cy="1143001"/>
          </a:xfrm>
        </p:spPr>
        <p:txBody>
          <a:bodyPr anchor="b">
            <a:normAutofit/>
          </a:bodyPr>
          <a:lstStyle>
            <a:lvl1pPr algn="l">
              <a:defRPr sz="3600" b="0" cap="none">
                <a:latin typeface="Georgia" pitchFamily="18" charset="0"/>
              </a:defRPr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0" y="3048000"/>
            <a:ext cx="5105400" cy="1500187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5/17/13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M. Al-Turany,  ACAT 2013, Beijing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5B70C-15C4-DB46-A3C4-DEFB465F2D90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03590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" t="50810" r="45393" b="-591"/>
          <a:stretch>
            <a:fillRect/>
          </a:stretch>
        </p:blipFill>
        <p:spPr bwMode="auto">
          <a:xfrm>
            <a:off x="15124" y="-34336"/>
            <a:ext cx="9158288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8304" y="1905000"/>
            <a:ext cx="5105400" cy="1143001"/>
          </a:xfrm>
        </p:spPr>
        <p:txBody>
          <a:bodyPr anchor="b">
            <a:normAutofit/>
          </a:bodyPr>
          <a:lstStyle>
            <a:lvl1pPr algn="l">
              <a:defRPr sz="3600" b="0" cap="none">
                <a:latin typeface="Georgia" pitchFamily="18" charset="0"/>
              </a:defRPr>
            </a:lvl1pPr>
          </a:lstStyle>
          <a:p>
            <a:r>
              <a:rPr lang="de-D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0" y="3048000"/>
            <a:ext cx="5105400" cy="1500187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5/17/13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M. Al-Turany,  ACAT 2013, Beijing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643E2-5058-9944-A604-7C2E6357C458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62000"/>
            <a:ext cx="1763817" cy="2013807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323379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" t="50810" r="45393" b="-591"/>
          <a:stretch>
            <a:fillRect/>
          </a:stretch>
        </p:blipFill>
        <p:spPr bwMode="auto">
          <a:xfrm>
            <a:off x="15124" y="-34336"/>
            <a:ext cx="9158288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8304" y="1905000"/>
            <a:ext cx="5105400" cy="1143001"/>
          </a:xfrm>
        </p:spPr>
        <p:txBody>
          <a:bodyPr anchor="b">
            <a:normAutofit/>
          </a:bodyPr>
          <a:lstStyle>
            <a:lvl1pPr algn="l">
              <a:defRPr sz="3600" b="0" cap="none">
                <a:latin typeface="Georgia" pitchFamily="18" charset="0"/>
              </a:defRPr>
            </a:lvl1pPr>
          </a:lstStyle>
          <a:p>
            <a:r>
              <a:rPr lang="de-D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0" y="3048000"/>
            <a:ext cx="5105400" cy="1500187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5/17/13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M. Al-Turany,  ACAT 2013, Beijing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643E2-5058-9944-A604-7C2E6357C458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981200"/>
            <a:ext cx="31877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4867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9144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mesh_new_e.jpg"/>
          <p:cNvPicPr>
            <a:picLocks noChangeAspect="1"/>
          </p:cNvPicPr>
          <p:nvPr/>
        </p:nvPicPr>
        <p:blipFill>
          <a:blip r:embed="rId3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3999" cy="556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rootdrawing.gif"/>
          <p:cNvPicPr>
            <a:picLocks noChangeAspect="1"/>
          </p:cNvPicPr>
          <p:nvPr/>
        </p:nvPicPr>
        <p:blipFill>
          <a:blip r:embed="rId4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514600"/>
            <a:ext cx="2286000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62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219200"/>
            <a:ext cx="1905000" cy="1375519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74" y="1600200"/>
            <a:ext cx="1963054" cy="1542185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200400"/>
            <a:ext cx="2286000" cy="1733642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81001"/>
            <a:ext cx="7772400" cy="761999"/>
          </a:xfrm>
        </p:spPr>
        <p:txBody>
          <a:bodyPr anchor="t"/>
          <a:lstStyle>
            <a:lvl1pPr algn="l">
              <a:defRPr>
                <a:latin typeface="Georgia" pitchFamily="18" charset="0"/>
              </a:defRPr>
            </a:lvl1pPr>
          </a:lstStyle>
          <a:p>
            <a:r>
              <a:rPr lang="de-DE" smtClean="0"/>
              <a:t>Click to edit Master 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5/17/13</a:t>
            </a:r>
            <a:endParaRPr lang="de-DE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M. Al-Turany,  ACAT 2013, Beijing</a:t>
            </a:r>
            <a:endParaRPr lang="de-DE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CC0F9-E26C-E645-9F47-C59BC2257C5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905000"/>
            <a:ext cx="1981200" cy="1209446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200400"/>
            <a:ext cx="1981200" cy="1142215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226" y="4724400"/>
            <a:ext cx="1859974" cy="125033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9" y="1386222"/>
            <a:ext cx="1891189" cy="120457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800600"/>
            <a:ext cx="1542367" cy="125033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784" y="4267200"/>
            <a:ext cx="1543205" cy="125033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38887210"/>
      </p:ext>
    </p:extLst>
  </p:cSld>
  <p:clrMapOvr>
    <a:masterClrMapping/>
  </p:clrMapOvr>
  <p:transition xmlns:p14="http://schemas.microsoft.com/office/powerpoint/2010/main" spd="slow">
    <p:blinds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" t="50810" r="45393" b="-591"/>
          <a:stretch>
            <a:fillRect/>
          </a:stretch>
        </p:blipFill>
        <p:spPr bwMode="auto">
          <a:xfrm>
            <a:off x="0" y="0"/>
            <a:ext cx="9158288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8304" y="1905000"/>
            <a:ext cx="5105400" cy="1143001"/>
          </a:xfrm>
        </p:spPr>
        <p:txBody>
          <a:bodyPr anchor="b">
            <a:normAutofit/>
          </a:bodyPr>
          <a:lstStyle>
            <a:lvl1pPr algn="l">
              <a:defRPr sz="3600" b="0" cap="none">
                <a:latin typeface="Georgia" pitchFamily="18" charset="0"/>
              </a:defRPr>
            </a:lvl1pPr>
          </a:lstStyle>
          <a:p>
            <a:r>
              <a:rPr lang="de-D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0" y="3048000"/>
            <a:ext cx="5105400" cy="1500187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5/17/13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M. Al-Turany,  ACAT 2013, Beijing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643E2-5058-9944-A604-7C2E6357C458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LS019486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3326">
            <a:off x="851306" y="2301120"/>
            <a:ext cx="2210447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14426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8304" y="1905000"/>
            <a:ext cx="5105400" cy="1143001"/>
          </a:xfrm>
        </p:spPr>
        <p:txBody>
          <a:bodyPr anchor="b">
            <a:normAutofit/>
          </a:bodyPr>
          <a:lstStyle>
            <a:lvl1pPr algn="l">
              <a:defRPr sz="3600" b="0" cap="none">
                <a:latin typeface="Georgia" pitchFamily="18" charset="0"/>
              </a:defRPr>
            </a:lvl1pPr>
          </a:lstStyle>
          <a:p>
            <a:r>
              <a:rPr lang="de-D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0" y="3048000"/>
            <a:ext cx="5105400" cy="1500187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5/17/13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M. Al-Turany,  ACAT 2013, Beijing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643E2-5058-9944-A604-7C2E6357C458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81226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" t="50810" r="45393" b="-591"/>
          <a:stretch>
            <a:fillRect/>
          </a:stretch>
        </p:blipFill>
        <p:spPr bwMode="auto">
          <a:xfrm>
            <a:off x="-14288" y="0"/>
            <a:ext cx="9158288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" y="1066799"/>
            <a:ext cx="1979920" cy="2013807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8304" y="1905000"/>
            <a:ext cx="5105400" cy="1143001"/>
          </a:xfrm>
        </p:spPr>
        <p:txBody>
          <a:bodyPr anchor="b">
            <a:normAutofit/>
          </a:bodyPr>
          <a:lstStyle>
            <a:lvl1pPr algn="l">
              <a:defRPr sz="3600" b="0" cap="none">
                <a:latin typeface="Georgia" pitchFamily="18" charset="0"/>
              </a:defRPr>
            </a:lvl1pPr>
          </a:lstStyle>
          <a:p>
            <a:r>
              <a:rPr lang="de-D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0" y="3048000"/>
            <a:ext cx="5105400" cy="1500187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5/17/13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M. Al-Turany,  ACAT 2013, Beijing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643E2-5058-9944-A604-7C2E6357C458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00792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</p:spPr>
        <p:txBody>
          <a:bodyPr anchor="t">
            <a:normAutofit/>
          </a:bodyPr>
          <a:lstStyle>
            <a:lvl1pPr algn="l">
              <a:defRPr sz="2800">
                <a:latin typeface="Georgia" pitchFamily="18" charset="0"/>
              </a:defRPr>
            </a:lvl1pPr>
          </a:lstStyle>
          <a:p>
            <a:r>
              <a:rPr lang="de-DE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42900" indent="-342900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sz="2000">
                <a:latin typeface="Georgia" pitchFamily="18" charset="0"/>
              </a:defRPr>
            </a:lvl1pPr>
            <a:lvl2pPr marL="571500" indent="-228600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sz="18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2000">
                <a:latin typeface="Georgia" pitchFamily="18" charset="0"/>
              </a:defRPr>
            </a:lvl4pPr>
            <a:lvl5pPr>
              <a:defRPr sz="2000">
                <a:latin typeface="Georgia" pitchFamily="18" charset="0"/>
              </a:defRPr>
            </a:lvl5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5/17/13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M. Al-Turany,  ACAT 2013, Beijing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F5384-19EE-C945-9983-0EED99A2A59C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586225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2973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2973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5/17/13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M. Al-Turany,  ACAT 2013, Beijing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D9B22-7BBC-324C-B7BB-D20099B966CE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332033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6096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5/17/13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M. Al-Turany,  ACAT 2013, Beijing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A7B6B-A149-F945-A743-356B416BC509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300090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de-DE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5/17/13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M. Al-Turany,  ACAT 2013, Beijing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D8250-3749-E240-83FB-D0B3D6841FC3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92347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5/17/13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M. Al-Turany,  ACAT 2013, Beijing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8D2CD-7657-924F-BC49-816AE032A24A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675519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3008313" cy="762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14400"/>
            <a:ext cx="5111750" cy="521176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0"/>
            <a:ext cx="3008313" cy="43735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5/17/13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M. Al-Turany,  ACAT 2013, Beijing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0BDEE-382D-E343-A279-BAF7270C3CDA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572116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5/17/13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M. Al-Turany,  ACAT 2013, Beijing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1B518-B7A6-D641-91EB-2019CA9B0EF2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719970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" t="50810" r="45393" b="-591"/>
          <a:stretch>
            <a:fillRect/>
          </a:stretch>
        </p:blipFill>
        <p:spPr bwMode="auto">
          <a:xfrm>
            <a:off x="-14288" y="12700"/>
            <a:ext cx="9158288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ootdrawing.gif"/>
          <p:cNvPicPr>
            <a:picLocks noChangeAspect="1"/>
          </p:cNvPicPr>
          <p:nvPr userDrawn="1"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09800"/>
            <a:ext cx="2362200" cy="3104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43000"/>
            <a:ext cx="3124200" cy="1447799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4495800"/>
            <a:ext cx="9144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8304" y="1905000"/>
            <a:ext cx="5105400" cy="1143001"/>
          </a:xfrm>
        </p:spPr>
        <p:txBody>
          <a:bodyPr anchor="b">
            <a:normAutofit/>
          </a:bodyPr>
          <a:lstStyle>
            <a:lvl1pPr algn="l">
              <a:defRPr sz="3600" b="0" cap="none">
                <a:latin typeface="Georgia" pitchFamily="18" charset="0"/>
              </a:defRPr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0" y="3048000"/>
            <a:ext cx="5105400" cy="1500187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5/17/13</a:t>
            </a:r>
            <a:endParaRPr lang="de-DE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de-DE" smtClean="0"/>
              <a:t>M. Al-Turany,  ACAT 2013, Beijing</a:t>
            </a:r>
            <a:endParaRPr lang="de-DE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5B70C-15C4-DB46-A3C4-DEFB465F2D9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53513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5/17/13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M. Al-Turany,  ACAT 2013, Beijing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F6F39-361B-D84E-9A98-B0ED5069DBCB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129408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0"/>
            <a:ext cx="2057400" cy="5211763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0"/>
            <a:ext cx="6019800" cy="5211763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5/17/13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M. Al-Turany,  ACAT 2013, Beijing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16CEA-3E19-D44D-86F8-E683D3CEC51A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582443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15888"/>
            <a:ext cx="18653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908175" y="44450"/>
            <a:ext cx="22669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22</a:t>
            </a:r>
            <a:r>
              <a:rPr lang="it-IT" sz="2000" baseline="30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it-IT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 May </a:t>
            </a:r>
            <a:r>
              <a:rPr lang="en-GB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2012</a:t>
            </a:r>
          </a:p>
          <a:p>
            <a:pPr algn="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Stefano Spataro</a:t>
            </a:r>
            <a:endParaRPr lang="en-US" sz="20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Line 16"/>
          <p:cNvSpPr>
            <a:spLocks noChangeShapeType="1"/>
          </p:cNvSpPr>
          <p:nvPr userDrawn="1"/>
        </p:nvSpPr>
        <p:spPr bwMode="auto">
          <a:xfrm>
            <a:off x="4356100" y="182563"/>
            <a:ext cx="0" cy="582612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2" descr="D:\svn\panda\Talks\20090907 - (Panda) Julich\header_mole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4450"/>
            <a:ext cx="4826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3" descr="D:\svn\panda\Talks\20090907 - (Panda) Julich\logouni_alldx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2" t="2779" r="22993" b="30569"/>
          <a:stretch>
            <a:fillRect/>
          </a:stretch>
        </p:blipFill>
        <p:spPr bwMode="auto">
          <a:xfrm>
            <a:off x="8323263" y="49213"/>
            <a:ext cx="6667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>
            <a:off x="179388" y="836613"/>
            <a:ext cx="8785225" cy="0"/>
          </a:xfrm>
          <a:prstGeom prst="line">
            <a:avLst/>
          </a:prstGeom>
          <a:ln w="38100" cmpd="dbl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15"/>
          <p:cNvSpPr txBox="1">
            <a:spLocks noChangeArrowheads="1"/>
          </p:cNvSpPr>
          <p:nvPr userDrawn="1"/>
        </p:nvSpPr>
        <p:spPr bwMode="auto">
          <a:xfrm>
            <a:off x="4429125" y="44450"/>
            <a:ext cx="32385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Event Reconstruction in the </a:t>
            </a:r>
            <a:r>
              <a:rPr lang="en-US" sz="2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PandaRoot</a:t>
            </a:r>
            <a:r>
              <a:rPr lang="en-US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framework</a:t>
            </a:r>
          </a:p>
        </p:txBody>
      </p:sp>
    </p:spTree>
    <p:extLst>
      <p:ext uri="{BB962C8B-B14F-4D97-AF65-F5344CB8AC3E}">
        <p14:creationId xmlns:p14="http://schemas.microsoft.com/office/powerpoint/2010/main" val="4492579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15888"/>
            <a:ext cx="18653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908175" y="44450"/>
            <a:ext cx="22669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rPr>
              <a:t>22</a:t>
            </a:r>
            <a:r>
              <a:rPr lang="it-IT" sz="2000" baseline="30000" dirty="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rPr>
              <a:t>th</a:t>
            </a:r>
            <a:r>
              <a:rPr lang="it-IT" sz="2000" dirty="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rPr>
              <a:t>  May </a:t>
            </a:r>
            <a:r>
              <a:rPr lang="en-GB" sz="2000" dirty="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rPr>
              <a:t>2012</a:t>
            </a:r>
          </a:p>
          <a:p>
            <a:pPr algn="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rPr>
              <a:t>Stefano Spataro</a:t>
            </a:r>
            <a:endParaRPr lang="en-US" sz="2000" dirty="0">
              <a:solidFill>
                <a:srgbClr val="000099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Line 16"/>
          <p:cNvSpPr>
            <a:spLocks noChangeShapeType="1"/>
          </p:cNvSpPr>
          <p:nvPr userDrawn="1"/>
        </p:nvSpPr>
        <p:spPr bwMode="auto">
          <a:xfrm>
            <a:off x="4356100" y="182563"/>
            <a:ext cx="0" cy="582612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Picture 22" descr="D:\svn\panda\Talks\20090907 - (Panda) Julich\header_mole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4450"/>
            <a:ext cx="4826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3" descr="D:\svn\panda\Talks\20090907 - (Panda) Julich\logouni_alldx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2" t="2779" r="22993" b="30569"/>
          <a:stretch>
            <a:fillRect/>
          </a:stretch>
        </p:blipFill>
        <p:spPr bwMode="auto">
          <a:xfrm>
            <a:off x="8323263" y="49213"/>
            <a:ext cx="6667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>
            <a:off x="179388" y="836613"/>
            <a:ext cx="8785225" cy="0"/>
          </a:xfrm>
          <a:prstGeom prst="line">
            <a:avLst/>
          </a:prstGeom>
          <a:ln w="38100" cmpd="dbl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15"/>
          <p:cNvSpPr txBox="1">
            <a:spLocks noChangeArrowheads="1"/>
          </p:cNvSpPr>
          <p:nvPr userDrawn="1"/>
        </p:nvSpPr>
        <p:spPr bwMode="auto">
          <a:xfrm>
            <a:off x="4429125" y="44450"/>
            <a:ext cx="32385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rPr>
              <a:t>Event Reconstruction in the </a:t>
            </a:r>
            <a:r>
              <a:rPr lang="en-US" sz="2000" dirty="0" err="1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rPr>
              <a:t>PandaRoot</a:t>
            </a:r>
            <a:r>
              <a:rPr lang="en-US" sz="2000" dirty="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rPr>
              <a:t> framework</a:t>
            </a:r>
          </a:p>
        </p:txBody>
      </p:sp>
    </p:spTree>
    <p:extLst>
      <p:ext uri="{BB962C8B-B14F-4D97-AF65-F5344CB8AC3E}">
        <p14:creationId xmlns:p14="http://schemas.microsoft.com/office/powerpoint/2010/main" val="83383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" t="50810" r="45393" b="-591"/>
          <a:stretch>
            <a:fillRect/>
          </a:stretch>
        </p:blipFill>
        <p:spPr bwMode="auto">
          <a:xfrm>
            <a:off x="-14288" y="0"/>
            <a:ext cx="9158288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51" y="1066799"/>
            <a:ext cx="1763817" cy="2013807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8304" y="1905000"/>
            <a:ext cx="5105400" cy="1143001"/>
          </a:xfrm>
        </p:spPr>
        <p:txBody>
          <a:bodyPr anchor="b">
            <a:normAutofit/>
          </a:bodyPr>
          <a:lstStyle>
            <a:lvl1pPr algn="l">
              <a:defRPr sz="3600" b="0" cap="none">
                <a:latin typeface="Georgia" pitchFamily="18" charset="0"/>
              </a:defRPr>
            </a:lvl1pPr>
          </a:lstStyle>
          <a:p>
            <a:r>
              <a:rPr lang="de-D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0" y="3048000"/>
            <a:ext cx="5105400" cy="1500187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5/17/13</a:t>
            </a:r>
            <a:endParaRPr lang="de-DE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M. Al-Turany,  ACAT 2013, Beijing</a:t>
            </a:r>
            <a:endParaRPr lang="de-DE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643E2-5058-9944-A604-7C2E6357C45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284425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" t="50810" r="45393" b="-591"/>
          <a:stretch>
            <a:fillRect/>
          </a:stretch>
        </p:blipFill>
        <p:spPr bwMode="auto">
          <a:xfrm>
            <a:off x="-14288" y="0"/>
            <a:ext cx="9158288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" y="1066799"/>
            <a:ext cx="1979920" cy="2013807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8304" y="1905000"/>
            <a:ext cx="5105400" cy="1143001"/>
          </a:xfrm>
        </p:spPr>
        <p:txBody>
          <a:bodyPr anchor="b">
            <a:normAutofit/>
          </a:bodyPr>
          <a:lstStyle>
            <a:lvl1pPr algn="l">
              <a:defRPr sz="3600" b="0" cap="none">
                <a:latin typeface="Georgia" pitchFamily="18" charset="0"/>
              </a:defRPr>
            </a:lvl1pPr>
          </a:lstStyle>
          <a:p>
            <a:r>
              <a:rPr lang="de-D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0" y="3048000"/>
            <a:ext cx="5105400" cy="1500187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5/17/13</a:t>
            </a:r>
            <a:endParaRPr lang="de-DE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M. Al-Turany,  ACAT 2013, Beijing</a:t>
            </a:r>
            <a:endParaRPr lang="de-DE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643E2-5058-9944-A604-7C2E6357C45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694758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</p:spPr>
        <p:txBody>
          <a:bodyPr anchor="t">
            <a:normAutofit/>
          </a:bodyPr>
          <a:lstStyle>
            <a:lvl1pPr algn="l">
              <a:defRPr sz="2800">
                <a:latin typeface="Georgia" pitchFamily="18" charset="0"/>
              </a:defRPr>
            </a:lvl1pPr>
          </a:lstStyle>
          <a:p>
            <a:r>
              <a:rPr lang="de-DE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42900" indent="-342900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sz="2000">
                <a:latin typeface="Georgia" pitchFamily="18" charset="0"/>
              </a:defRPr>
            </a:lvl1pPr>
            <a:lvl2pPr marL="571500" indent="-228600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sz="18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2000">
                <a:latin typeface="Georgia" pitchFamily="18" charset="0"/>
              </a:defRPr>
            </a:lvl4pPr>
            <a:lvl5pPr>
              <a:defRPr sz="2000">
                <a:latin typeface="Georgia" pitchFamily="18" charset="0"/>
              </a:defRPr>
            </a:lvl5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5/17/13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M. Al-Turany,  ACAT 2013, Beijing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F5384-19EE-C945-9983-0EED99A2A59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326196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2973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2973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5/17/13</a:t>
            </a:r>
            <a:endParaRPr lang="de-D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M. Al-Turany,  ACAT 2013, Beijing</a:t>
            </a:r>
            <a:endParaRPr lang="de-D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D9B22-7BBC-324C-B7BB-D20099B966C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3194488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6096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5/17/13</a:t>
            </a:r>
            <a:endParaRPr lang="de-D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M. Al-Turany,  ACAT 2013, Beijing</a:t>
            </a:r>
            <a:endParaRPr lang="de-DE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A7B6B-A149-F945-A743-356B416BC50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3429308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de-DE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5/17/13</a:t>
            </a:r>
            <a:endParaRPr lang="de-D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M. Al-Turany,  ACAT 2013, Beijing</a:t>
            </a:r>
            <a:endParaRPr lang="de-D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D8250-3749-E240-83FB-D0B3D6841FC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8061823"/>
      </p:ext>
    </p:extLst>
  </p:cSld>
  <p:clrMapOvr>
    <a:masterClrMapping/>
  </p:clrMapOvr>
  <p:transition xmlns:p14="http://schemas.microsoft.com/office/powerpoint/2010/main"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20" Type="http://schemas.openxmlformats.org/officeDocument/2006/relationships/theme" Target="../theme/theme2.xml"/><Relationship Id="rId21" Type="http://schemas.openxmlformats.org/officeDocument/2006/relationships/image" Target="../media/image1.jpeg"/><Relationship Id="rId10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91440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593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828800"/>
            <a:ext cx="8229600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5/17/13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M. Al-Turany,  ACAT 2013, Beijing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84211320-112A-1443-AFA7-390941751F4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59399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"/>
          <a:stretch>
            <a:fillRect/>
          </a:stretch>
        </p:blipFill>
        <p:spPr bwMode="auto">
          <a:xfrm>
            <a:off x="-12700" y="0"/>
            <a:ext cx="91567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4" r:id="rId2"/>
    <p:sldLayoutId id="2147483690" r:id="rId3"/>
    <p:sldLayoutId id="2147483691" r:id="rId4"/>
    <p:sldLayoutId id="2147483693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fontAlgn="base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eorgia" charset="0"/>
          <a:ea typeface="ＭＳ Ｐゴシック" charset="0"/>
          <a:cs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eorgia" charset="0"/>
          <a:ea typeface="ＭＳ Ｐゴシック" charset="0"/>
          <a:cs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eorgia" charset="0"/>
          <a:ea typeface="ＭＳ Ｐゴシック" charset="0"/>
          <a:cs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eorgia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eorgia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eorgia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eorgia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eorgia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91440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593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828800"/>
            <a:ext cx="8229600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5/17/13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M. Al-Turany,  ACAT 2013, Beijing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84211320-112A-1443-AFA7-390941751F4E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9399" name="Picture 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"/>
          <a:stretch>
            <a:fillRect/>
          </a:stretch>
        </p:blipFill>
        <p:spPr bwMode="auto">
          <a:xfrm>
            <a:off x="-12700" y="0"/>
            <a:ext cx="91567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7651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</p:sldLayoutIdLst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fontAlgn="base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eorgia" charset="0"/>
          <a:ea typeface="ＭＳ Ｐゴシック" charset="0"/>
          <a:cs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eorgia" charset="0"/>
          <a:ea typeface="ＭＳ Ｐゴシック" charset="0"/>
          <a:cs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eorgia" charset="0"/>
          <a:ea typeface="ＭＳ Ｐゴシック" charset="0"/>
          <a:cs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eorgia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eorgia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eorgia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eorgia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eorgia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20" Type="http://schemas.openxmlformats.org/officeDocument/2006/relationships/image" Target="../media/image48.png"/><Relationship Id="rId21" Type="http://schemas.openxmlformats.org/officeDocument/2006/relationships/image" Target="../media/image49.png"/><Relationship Id="rId10" Type="http://schemas.openxmlformats.org/officeDocument/2006/relationships/image" Target="../media/image38.png"/><Relationship Id="rId11" Type="http://schemas.openxmlformats.org/officeDocument/2006/relationships/image" Target="../media/image39.png"/><Relationship Id="rId12" Type="http://schemas.openxmlformats.org/officeDocument/2006/relationships/image" Target="../media/image40.png"/><Relationship Id="rId13" Type="http://schemas.openxmlformats.org/officeDocument/2006/relationships/image" Target="../media/image41.png"/><Relationship Id="rId14" Type="http://schemas.openxmlformats.org/officeDocument/2006/relationships/image" Target="../media/image42.png"/><Relationship Id="rId15" Type="http://schemas.openxmlformats.org/officeDocument/2006/relationships/image" Target="../media/image43.png"/><Relationship Id="rId16" Type="http://schemas.openxmlformats.org/officeDocument/2006/relationships/image" Target="../media/image44.png"/><Relationship Id="rId17" Type="http://schemas.openxmlformats.org/officeDocument/2006/relationships/image" Target="../media/image45.png"/><Relationship Id="rId18" Type="http://schemas.openxmlformats.org/officeDocument/2006/relationships/image" Target="../media/image46.png"/><Relationship Id="rId19" Type="http://schemas.openxmlformats.org/officeDocument/2006/relationships/image" Target="../media/image47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7.xml"/><Relationship Id="rId3" Type="http://schemas.openxmlformats.org/officeDocument/2006/relationships/notesSlide" Target="../notesSlides/notesSlide2.xml"/><Relationship Id="rId4" Type="http://schemas.openxmlformats.org/officeDocument/2006/relationships/image" Target="../media/image32.jpe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52.jpeg"/><Relationship Id="rId5" Type="http://schemas.openxmlformats.org/officeDocument/2006/relationships/image" Target="../media/image53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5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4" Type="http://schemas.openxmlformats.org/officeDocument/2006/relationships/image" Target="../media/image53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51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2"/>
          <p:cNvSpPr>
            <a:spLocks noGrp="1" noChangeArrowheads="1"/>
          </p:cNvSpPr>
          <p:nvPr>
            <p:ph type="title"/>
          </p:nvPr>
        </p:nvSpPr>
        <p:spPr>
          <a:xfrm>
            <a:off x="3124200" y="1981200"/>
            <a:ext cx="6172200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Flexible data transport for the online reconstruction of FAIR experiments</a:t>
            </a:r>
            <a:endParaRPr lang="de-DE" dirty="0">
              <a:latin typeface="Georgia" charset="0"/>
            </a:endParaRPr>
          </a:p>
        </p:txBody>
      </p:sp>
      <p:sp>
        <p:nvSpPr>
          <p:cNvPr id="30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4572000"/>
            <a:ext cx="5181600" cy="1752600"/>
          </a:xfrm>
        </p:spPr>
        <p:txBody>
          <a:bodyPr>
            <a:normAutofit/>
          </a:bodyPr>
          <a:lstStyle/>
          <a:p>
            <a:pPr algn="ctr"/>
            <a:r>
              <a:rPr lang="de-DE" u="sng" dirty="0" smtClean="0">
                <a:latin typeface="Georgia" charset="0"/>
              </a:rPr>
              <a:t>Mohammad </a:t>
            </a:r>
            <a:r>
              <a:rPr lang="de-DE" u="sng" dirty="0">
                <a:latin typeface="Georgia" charset="0"/>
              </a:rPr>
              <a:t>Al-</a:t>
            </a:r>
            <a:r>
              <a:rPr lang="de-DE" u="sng" dirty="0" smtClean="0">
                <a:latin typeface="Georgia" charset="0"/>
              </a:rPr>
              <a:t>Turany</a:t>
            </a:r>
          </a:p>
          <a:p>
            <a:pPr algn="ctr"/>
            <a:r>
              <a:rPr lang="en-US" dirty="0"/>
              <a:t>Dennis </a:t>
            </a:r>
            <a:r>
              <a:rPr lang="en-US" dirty="0" smtClean="0"/>
              <a:t>Klein</a:t>
            </a:r>
            <a:endParaRPr lang="en-US" dirty="0"/>
          </a:p>
          <a:p>
            <a:pPr algn="ctr"/>
            <a:r>
              <a:rPr lang="en-US" dirty="0"/>
              <a:t>Alexey </a:t>
            </a:r>
            <a:r>
              <a:rPr lang="en-US" dirty="0" err="1" smtClean="0"/>
              <a:t>Rybalchenko</a:t>
            </a:r>
            <a:endParaRPr lang="de-DE" dirty="0" smtClean="0">
              <a:latin typeface="Georgia" charset="0"/>
            </a:endParaRPr>
          </a:p>
          <a:p>
            <a:pPr algn="ctr"/>
            <a:r>
              <a:rPr lang="de-DE" dirty="0" smtClean="0">
                <a:latin typeface="Georgia" charset="0"/>
              </a:rPr>
              <a:t> </a:t>
            </a:r>
            <a:r>
              <a:rPr lang="de-DE" dirty="0">
                <a:latin typeface="Georgia" charset="0"/>
              </a:rPr>
              <a:t>(GSI</a:t>
            </a:r>
            <a:r>
              <a:rPr lang="de-DE" dirty="0" smtClean="0">
                <a:latin typeface="Georgia" charset="0"/>
              </a:rPr>
              <a:t>-IT) </a:t>
            </a:r>
            <a:endParaRPr lang="de-DE" dirty="0">
              <a:latin typeface="Georgia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5/17/13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prstClr val="black">
                    <a:tint val="75000"/>
                  </a:prstClr>
                </a:solidFill>
              </a:rPr>
              <a:t>M. Al-Turany,  ACAT 2013, Beijing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B643E2-5058-9944-A604-7C2E6357C45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67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7123"/>
          <a:stretch/>
        </p:blipFill>
        <p:spPr>
          <a:xfrm>
            <a:off x="4970535" y="4267200"/>
            <a:ext cx="4173465" cy="2590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85800"/>
            <a:ext cx="8229600" cy="914400"/>
          </a:xfrm>
        </p:spPr>
        <p:txBody>
          <a:bodyPr/>
          <a:lstStyle/>
          <a:p>
            <a:r>
              <a:rPr lang="en-US" dirty="0" smtClean="0"/>
              <a:t>Before Re-inventing the Wheel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534400" cy="4495800"/>
          </a:xfrm>
        </p:spPr>
        <p:txBody>
          <a:bodyPr>
            <a:normAutofit/>
          </a:bodyPr>
          <a:lstStyle/>
          <a:p>
            <a:r>
              <a:rPr lang="en-US" dirty="0" smtClean="0"/>
              <a:t>What is available on the market and in the community?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 very promising package:  </a:t>
            </a:r>
            <a:r>
              <a:rPr lang="en-US" dirty="0" err="1" smtClean="0">
                <a:solidFill>
                  <a:srgbClr val="FF0000"/>
                </a:solidFill>
              </a:rPr>
              <a:t>ZeroMQ</a:t>
            </a:r>
            <a:r>
              <a:rPr lang="en-US" dirty="0" smtClean="0">
                <a:solidFill>
                  <a:srgbClr val="FF0000"/>
                </a:solidFill>
              </a:rPr>
              <a:t> is available since 2 years</a:t>
            </a:r>
          </a:p>
          <a:p>
            <a:r>
              <a:rPr lang="en-US" dirty="0" smtClean="0"/>
              <a:t>Do we intend to separate online and offline?</a:t>
            </a: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NO</a:t>
            </a:r>
          </a:p>
          <a:p>
            <a:r>
              <a:rPr lang="en-US" dirty="0" smtClean="0"/>
              <a:t>Multithreaded concept or a message queue based one?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Message based systems allow us </a:t>
            </a:r>
            <a:r>
              <a:rPr lang="en-US" dirty="0">
                <a:solidFill>
                  <a:srgbClr val="FF0000"/>
                </a:solidFill>
              </a:rPr>
              <a:t>to </a:t>
            </a:r>
            <a:r>
              <a:rPr lang="en-US" dirty="0" smtClean="0">
                <a:solidFill>
                  <a:srgbClr val="FF0000"/>
                </a:solidFill>
              </a:rPr>
              <a:t>decouple producers from consumers.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We can </a:t>
            </a:r>
            <a:r>
              <a:rPr lang="en-US" dirty="0">
                <a:solidFill>
                  <a:srgbClr val="FF0000"/>
                </a:solidFill>
              </a:rPr>
              <a:t>spread the work to be done over several processes and </a:t>
            </a:r>
            <a:r>
              <a:rPr lang="en-US" dirty="0" smtClean="0">
                <a:solidFill>
                  <a:srgbClr val="FF0000"/>
                </a:solidFill>
              </a:rPr>
              <a:t>machines.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We </a:t>
            </a:r>
            <a:r>
              <a:rPr lang="en-US" dirty="0">
                <a:solidFill>
                  <a:srgbClr val="FF0000"/>
                </a:solidFill>
              </a:rPr>
              <a:t>can manage/upgrade/move around </a:t>
            </a:r>
            <a:r>
              <a:rPr lang="en-US" dirty="0" smtClean="0">
                <a:solidFill>
                  <a:srgbClr val="FF0000"/>
                </a:solidFill>
              </a:rPr>
              <a:t> programs (processes) </a:t>
            </a:r>
            <a:r>
              <a:rPr lang="en-US" dirty="0">
                <a:solidFill>
                  <a:srgbClr val="FF0000"/>
                </a:solidFill>
              </a:rPr>
              <a:t>independently of each other.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5/17/13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M. Al-Turany,  ACAT 2013, Beijing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FF5384-19EE-C945-9983-0EED99A2A5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20500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ØMQ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zeromq</a:t>
            </a:r>
            <a:r>
              <a:rPr lang="en-US" dirty="0"/>
              <a:t>)</a:t>
            </a:r>
            <a:r>
              <a:rPr lang="en-US" dirty="0" smtClean="0"/>
              <a:t> 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297363"/>
          </a:xfrm>
        </p:spPr>
        <p:txBody>
          <a:bodyPr>
            <a:normAutofit/>
          </a:bodyPr>
          <a:lstStyle/>
          <a:p>
            <a:r>
              <a:rPr lang="en-US" dirty="0" smtClean="0"/>
              <a:t>A socket </a:t>
            </a:r>
            <a:r>
              <a:rPr lang="en-US" dirty="0"/>
              <a:t>library that acts as a concurrency </a:t>
            </a:r>
            <a:r>
              <a:rPr lang="en-US" dirty="0" smtClean="0"/>
              <a:t>framework.</a:t>
            </a:r>
            <a:endParaRPr lang="en-US" dirty="0"/>
          </a:p>
          <a:p>
            <a:r>
              <a:rPr lang="en-US" dirty="0" smtClean="0"/>
              <a:t>Carries </a:t>
            </a:r>
            <a:r>
              <a:rPr lang="en-US" dirty="0"/>
              <a:t>messages across </a:t>
            </a:r>
            <a:r>
              <a:rPr lang="en-US" dirty="0" err="1"/>
              <a:t>inproc</a:t>
            </a:r>
            <a:r>
              <a:rPr lang="en-US" dirty="0"/>
              <a:t>, IPC, TCP, and </a:t>
            </a:r>
            <a:r>
              <a:rPr lang="en-US" dirty="0" smtClean="0"/>
              <a:t>multicast.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Connect </a:t>
            </a:r>
            <a:r>
              <a:rPr lang="en-US" dirty="0">
                <a:solidFill>
                  <a:srgbClr val="FF0000"/>
                </a:solidFill>
              </a:rPr>
              <a:t>N-to-N </a:t>
            </a:r>
            <a:r>
              <a:rPr lang="en-US" dirty="0"/>
              <a:t>via </a:t>
            </a:r>
            <a:r>
              <a:rPr lang="en-US" dirty="0" err="1"/>
              <a:t>fanout</a:t>
            </a:r>
            <a:r>
              <a:rPr lang="en-US" dirty="0"/>
              <a:t>, </a:t>
            </a:r>
            <a:r>
              <a:rPr lang="en-US" dirty="0" err="1"/>
              <a:t>pubsub</a:t>
            </a:r>
            <a:r>
              <a:rPr lang="en-US" dirty="0"/>
              <a:t>, pipeline, request-</a:t>
            </a:r>
            <a:r>
              <a:rPr lang="en-US" dirty="0" smtClean="0"/>
              <a:t>reply.</a:t>
            </a:r>
            <a:endParaRPr lang="en-US" dirty="0"/>
          </a:p>
          <a:p>
            <a:r>
              <a:rPr lang="en-US" dirty="0" err="1" smtClean="0">
                <a:solidFill>
                  <a:srgbClr val="FF0000"/>
                </a:solidFill>
              </a:rPr>
              <a:t>Asynch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I/O</a:t>
            </a:r>
            <a:r>
              <a:rPr lang="en-US" dirty="0"/>
              <a:t> for scalable multicore message-passing </a:t>
            </a:r>
            <a:r>
              <a:rPr lang="en-US" dirty="0" smtClean="0"/>
              <a:t>apps.</a:t>
            </a:r>
            <a:endParaRPr lang="en-US" dirty="0"/>
          </a:p>
          <a:p>
            <a:r>
              <a:rPr lang="en-US" dirty="0" smtClean="0"/>
              <a:t>30</a:t>
            </a:r>
            <a:r>
              <a:rPr lang="en-US" dirty="0"/>
              <a:t>+ languages including C, C++, Java, .NET, </a:t>
            </a:r>
            <a:r>
              <a:rPr lang="en-US" dirty="0" smtClean="0"/>
              <a:t>Python.</a:t>
            </a:r>
            <a:endParaRPr lang="en-US" dirty="0"/>
          </a:p>
          <a:p>
            <a:r>
              <a:rPr lang="en-US" dirty="0" smtClean="0"/>
              <a:t>Most OS’s </a:t>
            </a:r>
            <a:r>
              <a:rPr lang="en-US" dirty="0"/>
              <a:t>including </a:t>
            </a:r>
            <a:r>
              <a:rPr lang="en-US" dirty="0">
                <a:solidFill>
                  <a:srgbClr val="FF0000"/>
                </a:solidFill>
              </a:rPr>
              <a:t>Linux</a:t>
            </a:r>
            <a:r>
              <a:rPr lang="en-US" dirty="0"/>
              <a:t>, Windows, OS </a:t>
            </a:r>
            <a:r>
              <a:rPr lang="en-US" dirty="0" smtClean="0"/>
              <a:t>X, </a:t>
            </a:r>
            <a:r>
              <a:rPr lang="en-US" dirty="0" smtClean="0">
                <a:solidFill>
                  <a:srgbClr val="FF0000"/>
                </a:solidFill>
              </a:rPr>
              <a:t>PPC405</a:t>
            </a:r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dirty="0" smtClean="0">
                <a:solidFill>
                  <a:srgbClr val="FF0000"/>
                </a:solidFill>
              </a:rPr>
              <a:t>PPC440</a:t>
            </a:r>
            <a:r>
              <a:rPr lang="en-US" dirty="0" smtClean="0"/>
              <a:t>. </a:t>
            </a:r>
            <a:endParaRPr lang="en-US" dirty="0"/>
          </a:p>
          <a:p>
            <a:r>
              <a:rPr lang="en-US" dirty="0"/>
              <a:t>Large and active open source community.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LGPL </a:t>
            </a:r>
            <a:r>
              <a:rPr lang="en-US" dirty="0">
                <a:solidFill>
                  <a:srgbClr val="FF0000"/>
                </a:solidFill>
              </a:rPr>
              <a:t>free software </a:t>
            </a:r>
            <a:r>
              <a:rPr lang="en-US" dirty="0"/>
              <a:t>with full commercial support from </a:t>
            </a:r>
            <a:r>
              <a:rPr lang="en-US" dirty="0" err="1" smtClean="0"/>
              <a:t>iMatix</a:t>
            </a:r>
            <a:r>
              <a:rPr lang="en-US" dirty="0"/>
              <a:t>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5/17/13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FF5384-19EE-C945-9983-0EED99A2A5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M. Al-Turany,  ACAT 2013, Beijing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0" y="609600"/>
            <a:ext cx="1371601" cy="139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8734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ØMQ?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/>
              <a:t>messaging library, which allows you to design a complex communication system without much </a:t>
            </a:r>
            <a:r>
              <a:rPr lang="en-US" dirty="0" smtClean="0"/>
              <a:t>effort</a:t>
            </a:r>
          </a:p>
          <a:p>
            <a:endParaRPr lang="en-US" dirty="0" smtClean="0"/>
          </a:p>
          <a:p>
            <a:r>
              <a:rPr lang="en-US" dirty="0"/>
              <a:t>P</a:t>
            </a:r>
            <a:r>
              <a:rPr lang="en-US" dirty="0" smtClean="0"/>
              <a:t>resents </a:t>
            </a:r>
            <a:r>
              <a:rPr lang="en-US" dirty="0"/>
              <a:t>abstraction on higher level than </a:t>
            </a:r>
            <a:r>
              <a:rPr lang="en-US" dirty="0" smtClean="0"/>
              <a:t>MPI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/>
              <a:t>programming model is easier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Is suitable </a:t>
            </a:r>
            <a:r>
              <a:rPr lang="en-US" dirty="0"/>
              <a:t>for loosely coupled and more general distributed systems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5/17/13</a:t>
            </a:r>
            <a:endParaRPr lang="de-DE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Al-Turany,  ACAT 2013, Beijing</a:t>
            </a:r>
            <a:endParaRPr 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FF5384-19EE-C945-9983-0EED99A2A59C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598072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38200"/>
            <a:ext cx="8229600" cy="914400"/>
          </a:xfrm>
        </p:spPr>
        <p:txBody>
          <a:bodyPr/>
          <a:lstStyle/>
          <a:p>
            <a:r>
              <a:rPr lang="en-US" dirty="0" smtClean="0"/>
              <a:t>Zero </a:t>
            </a:r>
            <a:r>
              <a:rPr lang="en-US" dirty="0"/>
              <a:t>in ØMQ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305800" cy="42973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Originally the zero in ØMQ was meant as "zero broker" and (as close to) "zero latency" (as possible).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In the meantime </a:t>
            </a:r>
            <a:r>
              <a:rPr lang="en-US" dirty="0"/>
              <a:t>it has come to cover different goals: </a:t>
            </a:r>
            <a:endParaRPr lang="en-US" dirty="0" smtClean="0"/>
          </a:p>
          <a:p>
            <a:r>
              <a:rPr lang="en-US" dirty="0" smtClean="0"/>
              <a:t>zero </a:t>
            </a:r>
            <a:r>
              <a:rPr lang="en-US" dirty="0"/>
              <a:t>administration, </a:t>
            </a:r>
            <a:endParaRPr lang="en-US" dirty="0" smtClean="0"/>
          </a:p>
          <a:p>
            <a:r>
              <a:rPr lang="en-US" dirty="0" smtClean="0"/>
              <a:t>zero </a:t>
            </a:r>
            <a:r>
              <a:rPr lang="en-US" dirty="0"/>
              <a:t>cost, </a:t>
            </a:r>
            <a:endParaRPr lang="en-US" dirty="0" smtClean="0"/>
          </a:p>
          <a:p>
            <a:r>
              <a:rPr lang="en-US" dirty="0" smtClean="0"/>
              <a:t>zero </a:t>
            </a:r>
            <a:r>
              <a:rPr lang="en-US" dirty="0"/>
              <a:t>waste.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More </a:t>
            </a:r>
            <a:r>
              <a:rPr lang="en-US" dirty="0"/>
              <a:t>generally, "</a:t>
            </a:r>
            <a:r>
              <a:rPr lang="en-US" dirty="0" smtClean="0"/>
              <a:t>zero” refers </a:t>
            </a:r>
            <a:r>
              <a:rPr lang="en-US" dirty="0"/>
              <a:t>to the culture of </a:t>
            </a:r>
            <a:r>
              <a:rPr lang="en-US" dirty="0" smtClean="0"/>
              <a:t>minimalism </a:t>
            </a:r>
            <a:r>
              <a:rPr lang="en-US" dirty="0"/>
              <a:t>that permeates the </a:t>
            </a:r>
            <a:r>
              <a:rPr lang="en-US" dirty="0" smtClean="0"/>
              <a:t>project.  </a:t>
            </a:r>
            <a:r>
              <a:rPr lang="en-US" dirty="0" smtClean="0">
                <a:solidFill>
                  <a:srgbClr val="FF0000"/>
                </a:solidFill>
              </a:rPr>
              <a:t>Adding </a:t>
            </a:r>
            <a:r>
              <a:rPr lang="en-US" dirty="0">
                <a:solidFill>
                  <a:srgbClr val="FF0000"/>
                </a:solidFill>
              </a:rPr>
              <a:t>power by removing complexity </a:t>
            </a:r>
            <a:r>
              <a:rPr lang="en-US" dirty="0" smtClean="0">
                <a:solidFill>
                  <a:srgbClr val="FF0000"/>
                </a:solidFill>
              </a:rPr>
              <a:t>rather than </a:t>
            </a:r>
            <a:r>
              <a:rPr lang="en-US" dirty="0">
                <a:solidFill>
                  <a:srgbClr val="FF0000"/>
                </a:solidFill>
              </a:rPr>
              <a:t>exposing new </a:t>
            </a:r>
            <a:r>
              <a:rPr lang="en-US" dirty="0" smtClean="0">
                <a:solidFill>
                  <a:srgbClr val="FF0000"/>
                </a:solidFill>
              </a:rPr>
              <a:t>functionality.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5/17/13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Al-Turany,  ACAT 2013, Beijing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FF5384-19EE-C945-9983-0EED99A2A59C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53918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3758" y="741794"/>
            <a:ext cx="8229600" cy="914400"/>
          </a:xfrm>
        </p:spPr>
        <p:txBody>
          <a:bodyPr/>
          <a:lstStyle/>
          <a:p>
            <a:r>
              <a:rPr lang="en-US" dirty="0" err="1"/>
              <a:t>ZeroMQ</a:t>
            </a:r>
            <a:r>
              <a:rPr lang="en-US" dirty="0"/>
              <a:t> sockets provide efficient transport options 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656194"/>
            <a:ext cx="4038600" cy="2486346"/>
          </a:xfrm>
        </p:spPr>
        <p:txBody>
          <a:bodyPr/>
          <a:lstStyle/>
          <a:p>
            <a:r>
              <a:rPr lang="en-US" dirty="0" smtClean="0"/>
              <a:t>Inter</a:t>
            </a:r>
            <a:r>
              <a:rPr lang="en-US" dirty="0"/>
              <a:t>-</a:t>
            </a:r>
            <a:r>
              <a:rPr lang="en-US" dirty="0" smtClean="0"/>
              <a:t>thread </a:t>
            </a:r>
          </a:p>
          <a:p>
            <a:r>
              <a:rPr lang="en-US" dirty="0"/>
              <a:t>I</a:t>
            </a:r>
            <a:r>
              <a:rPr lang="en-US" dirty="0" smtClean="0"/>
              <a:t>nter</a:t>
            </a:r>
            <a:r>
              <a:rPr lang="en-US" dirty="0"/>
              <a:t>-process </a:t>
            </a:r>
            <a:endParaRPr lang="en-US" dirty="0" smtClean="0"/>
          </a:p>
          <a:p>
            <a:r>
              <a:rPr lang="en-US" dirty="0"/>
              <a:t>I</a:t>
            </a:r>
            <a:r>
              <a:rPr lang="en-US" dirty="0" smtClean="0"/>
              <a:t>nter</a:t>
            </a:r>
            <a:r>
              <a:rPr lang="en-US" dirty="0"/>
              <a:t>-node </a:t>
            </a:r>
          </a:p>
          <a:p>
            <a:pPr lvl="1"/>
            <a:r>
              <a:rPr lang="en-US" dirty="0" smtClean="0"/>
              <a:t>which is </a:t>
            </a:r>
            <a:r>
              <a:rPr lang="en-US" dirty="0"/>
              <a:t>really just </a:t>
            </a:r>
            <a:r>
              <a:rPr lang="en-US" dirty="0" smtClean="0"/>
              <a:t>inter-process </a:t>
            </a:r>
            <a:r>
              <a:rPr lang="en-US" dirty="0"/>
              <a:t>across </a:t>
            </a:r>
            <a:r>
              <a:rPr lang="en-US" dirty="0" smtClean="0"/>
              <a:t>nodes communication</a:t>
            </a:r>
          </a:p>
        </p:txBody>
      </p:sp>
      <p:pic>
        <p:nvPicPr>
          <p:cNvPr id="13" name="Content Placeholder 12" descr="Screen Shot 2013-03-11 at 11.34.14 A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332" b="-18332"/>
          <a:stretch>
            <a:fillRect/>
          </a:stretch>
        </p:blipFill>
        <p:spPr>
          <a:xfrm>
            <a:off x="4644758" y="916455"/>
            <a:ext cx="4038600" cy="387952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5/17/13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1000" y="4471059"/>
            <a:ext cx="8610600" cy="19389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PMG</a:t>
            </a:r>
            <a:r>
              <a:rPr lang="en-US" sz="2000" dirty="0"/>
              <a:t> </a:t>
            </a:r>
            <a:r>
              <a:rPr lang="en-US" sz="2000" dirty="0" smtClean="0"/>
              <a:t>: Pragmatic </a:t>
            </a:r>
            <a:r>
              <a:rPr lang="en-US" sz="2000" dirty="0"/>
              <a:t>General </a:t>
            </a:r>
            <a:r>
              <a:rPr lang="en-US" sz="2000" dirty="0" smtClean="0"/>
              <a:t>Multicast (a </a:t>
            </a:r>
            <a:r>
              <a:rPr lang="en-US" sz="2000" dirty="0"/>
              <a:t>reliable multicast protocol</a:t>
            </a:r>
            <a:r>
              <a:rPr lang="en-US" sz="2000" dirty="0" smtClean="0"/>
              <a:t>)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Named Pipe</a:t>
            </a:r>
            <a:r>
              <a:rPr lang="en-US" sz="2000" dirty="0" smtClean="0"/>
              <a:t>:  Piece </a:t>
            </a:r>
            <a:r>
              <a:rPr lang="en-US" sz="2000" dirty="0"/>
              <a:t>of random access memory (RAM) managed by</a:t>
            </a:r>
          </a:p>
          <a:p>
            <a:r>
              <a:rPr lang="en-US" sz="2000" dirty="0"/>
              <a:t>the operating system and exposed to programs through a file descriptor </a:t>
            </a:r>
            <a:r>
              <a:rPr lang="en-US" sz="2000" dirty="0" smtClean="0"/>
              <a:t>and a </a:t>
            </a:r>
            <a:r>
              <a:rPr lang="en-US" sz="2000" dirty="0"/>
              <a:t>named mount point in the file system. </a:t>
            </a:r>
            <a:r>
              <a:rPr lang="en-US" sz="2000" dirty="0" smtClean="0"/>
              <a:t> It </a:t>
            </a:r>
            <a:r>
              <a:rPr lang="en-US" sz="2000" dirty="0"/>
              <a:t>behaves as a first in first </a:t>
            </a:r>
            <a:r>
              <a:rPr lang="en-US" sz="2000" dirty="0" smtClean="0"/>
              <a:t>out (</a:t>
            </a:r>
            <a:r>
              <a:rPr lang="en-US" sz="2000" dirty="0"/>
              <a:t>FIFO) buffer</a:t>
            </a:r>
            <a:endParaRPr lang="en-US" sz="2000" dirty="0" smtClean="0"/>
          </a:p>
          <a:p>
            <a:pPr lvl="1"/>
            <a:endParaRPr lang="en-US" sz="20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Al-Turany,  ACAT 2013, Beijing</a:t>
            </a:r>
            <a:endParaRPr 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7D9B22-7BBC-324C-B7BB-D20099B966CE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301602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914400"/>
          </a:xfrm>
        </p:spPr>
        <p:txBody>
          <a:bodyPr/>
          <a:lstStyle/>
          <a:p>
            <a:r>
              <a:rPr lang="en-US" dirty="0"/>
              <a:t>The built-in core ØMQ patterns are: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297363"/>
          </a:xfrm>
        </p:spPr>
        <p:txBody>
          <a:bodyPr>
            <a:normAutofit/>
          </a:bodyPr>
          <a:lstStyle/>
          <a:p>
            <a:r>
              <a:rPr lang="en-US" b="1" dirty="0" smtClean="0"/>
              <a:t>Request</a:t>
            </a:r>
            <a:r>
              <a:rPr lang="en-US" b="1" dirty="0"/>
              <a:t>-reply</a:t>
            </a:r>
            <a:r>
              <a:rPr lang="en-US" dirty="0"/>
              <a:t>, which connects a set of clients to a set of services. 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(remote </a:t>
            </a:r>
            <a:r>
              <a:rPr lang="en-US" dirty="0">
                <a:solidFill>
                  <a:srgbClr val="FF0000"/>
                </a:solidFill>
              </a:rPr>
              <a:t>procedure call </a:t>
            </a:r>
            <a:r>
              <a:rPr lang="en-US" dirty="0" smtClean="0">
                <a:solidFill>
                  <a:srgbClr val="FF0000"/>
                </a:solidFill>
              </a:rPr>
              <a:t>and task </a:t>
            </a:r>
            <a:r>
              <a:rPr lang="en-US" dirty="0">
                <a:solidFill>
                  <a:srgbClr val="FF0000"/>
                </a:solidFill>
              </a:rPr>
              <a:t>distribution </a:t>
            </a:r>
            <a:r>
              <a:rPr lang="en-US" dirty="0" smtClean="0">
                <a:solidFill>
                  <a:srgbClr val="FF0000"/>
                </a:solidFill>
              </a:rPr>
              <a:t>pattern)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b="1" dirty="0"/>
              <a:t>Publish-subscribe</a:t>
            </a:r>
            <a:r>
              <a:rPr lang="en-US" dirty="0"/>
              <a:t>, which connects a set of publishers to a set of subscribers</a:t>
            </a:r>
            <a:r>
              <a:rPr lang="en-US" dirty="0">
                <a:solidFill>
                  <a:srgbClr val="FF0000"/>
                </a:solidFill>
              </a:rPr>
              <a:t>. (</a:t>
            </a:r>
            <a:r>
              <a:rPr lang="en-US" dirty="0" smtClean="0">
                <a:solidFill>
                  <a:srgbClr val="FF0000"/>
                </a:solidFill>
              </a:rPr>
              <a:t>data distribution pattern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r>
              <a:rPr lang="en-US" b="1" dirty="0"/>
              <a:t>Pipeline</a:t>
            </a:r>
            <a:r>
              <a:rPr lang="en-US" dirty="0"/>
              <a:t>, which connects nodes in a fan-out / fan-in pattern that can have multiple steps, and </a:t>
            </a:r>
            <a:r>
              <a:rPr lang="en-US" dirty="0" smtClean="0"/>
              <a:t>loops. </a:t>
            </a:r>
            <a:r>
              <a:rPr lang="en-US" dirty="0" smtClean="0">
                <a:solidFill>
                  <a:srgbClr val="FF0000"/>
                </a:solidFill>
              </a:rPr>
              <a:t>(Parallel </a:t>
            </a:r>
            <a:r>
              <a:rPr lang="en-US" dirty="0">
                <a:solidFill>
                  <a:srgbClr val="FF0000"/>
                </a:solidFill>
              </a:rPr>
              <a:t>task distribution and collection </a:t>
            </a:r>
            <a:r>
              <a:rPr lang="en-US" dirty="0" smtClean="0">
                <a:solidFill>
                  <a:srgbClr val="FF0000"/>
                </a:solidFill>
              </a:rPr>
              <a:t>pattern</a:t>
            </a:r>
            <a:r>
              <a:rPr lang="en-US" dirty="0">
                <a:solidFill>
                  <a:srgbClr val="FF0000"/>
                </a:solidFill>
              </a:rPr>
              <a:t>)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b="1" dirty="0" smtClean="0"/>
              <a:t>Exclusive pair</a:t>
            </a:r>
            <a:r>
              <a:rPr lang="en-US" dirty="0" smtClean="0"/>
              <a:t>, which connect two sockets exclusively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5/17/13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M. Al-Turany,  ACAT 2013, Beijing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FF5384-19EE-C945-9983-0EED99A2A5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5029200"/>
            <a:ext cx="1938057" cy="15172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5029200"/>
            <a:ext cx="2514600" cy="13224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5054667"/>
            <a:ext cx="2209800" cy="180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59990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4191000"/>
            <a:ext cx="3187700" cy="255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229600" cy="914400"/>
          </a:xfrm>
        </p:spPr>
        <p:txBody>
          <a:bodyPr/>
          <a:lstStyle/>
          <a:p>
            <a:r>
              <a:rPr lang="en-US" dirty="0" smtClean="0"/>
              <a:t>Current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229600" cy="3657600"/>
          </a:xfrm>
        </p:spPr>
        <p:txBody>
          <a:bodyPr>
            <a:normAutofit/>
          </a:bodyPr>
          <a:lstStyle/>
          <a:p>
            <a:r>
              <a:rPr lang="en-US" dirty="0" smtClean="0"/>
              <a:t>The Framework deliver some components </a:t>
            </a:r>
            <a:r>
              <a:rPr lang="en-US" dirty="0"/>
              <a:t>which can be </a:t>
            </a:r>
            <a:r>
              <a:rPr lang="en-US" dirty="0" smtClean="0"/>
              <a:t>connected to </a:t>
            </a:r>
            <a:r>
              <a:rPr lang="en-US" dirty="0"/>
              <a:t>each other in order to construct a processing </a:t>
            </a:r>
            <a:r>
              <a:rPr lang="en-US" dirty="0" smtClean="0"/>
              <a:t>pipeline(s). </a:t>
            </a:r>
          </a:p>
          <a:p>
            <a:r>
              <a:rPr lang="en-US" dirty="0"/>
              <a:t>A</a:t>
            </a:r>
            <a:r>
              <a:rPr lang="en-US" dirty="0" smtClean="0"/>
              <a:t>ll component share </a:t>
            </a:r>
            <a:r>
              <a:rPr lang="en-US" dirty="0"/>
              <a:t>a common base </a:t>
            </a:r>
            <a:r>
              <a:rPr lang="en-US" dirty="0" smtClean="0"/>
              <a:t>called </a:t>
            </a:r>
            <a:r>
              <a:rPr lang="en-US" dirty="0"/>
              <a:t>Device </a:t>
            </a:r>
            <a:r>
              <a:rPr lang="en-US" dirty="0" smtClean="0"/>
              <a:t>(</a:t>
            </a:r>
            <a:r>
              <a:rPr lang="en-US" dirty="0" err="1" smtClean="0"/>
              <a:t>ZeroMQ</a:t>
            </a:r>
            <a:r>
              <a:rPr lang="en-US" dirty="0" smtClean="0"/>
              <a:t> Class).</a:t>
            </a:r>
          </a:p>
          <a:p>
            <a:r>
              <a:rPr lang="en-US" dirty="0"/>
              <a:t>D</a:t>
            </a:r>
            <a:r>
              <a:rPr lang="en-US" dirty="0" smtClean="0"/>
              <a:t>evices are grouped </a:t>
            </a:r>
            <a:r>
              <a:rPr lang="en-US" dirty="0"/>
              <a:t>by three categories: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Source</a:t>
            </a:r>
            <a:r>
              <a:rPr lang="en-US" dirty="0"/>
              <a:t>: Sampler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Message</a:t>
            </a:r>
            <a:r>
              <a:rPr lang="en-US" dirty="0">
                <a:solidFill>
                  <a:srgbClr val="FF0000"/>
                </a:solidFill>
              </a:rPr>
              <a:t>-based Processor</a:t>
            </a:r>
            <a:r>
              <a:rPr lang="en-US" dirty="0"/>
              <a:t>: </a:t>
            </a:r>
          </a:p>
          <a:p>
            <a:pPr lvl="2"/>
            <a:r>
              <a:rPr lang="en-US" sz="1600" dirty="0" smtClean="0"/>
              <a:t>Sink</a:t>
            </a:r>
            <a:r>
              <a:rPr lang="en-US" sz="1600" dirty="0"/>
              <a:t>, </a:t>
            </a:r>
            <a:r>
              <a:rPr lang="en-US" sz="1600" dirty="0" err="1"/>
              <a:t>BalancedStandaloneSplitter</a:t>
            </a:r>
            <a:r>
              <a:rPr lang="en-US" sz="1600" dirty="0"/>
              <a:t>, </a:t>
            </a:r>
            <a:r>
              <a:rPr lang="en-US" sz="1600" dirty="0" err="1"/>
              <a:t>StandaloneMerger</a:t>
            </a:r>
            <a:r>
              <a:rPr lang="en-US" sz="1600" dirty="0" smtClean="0"/>
              <a:t>, Buffer</a:t>
            </a:r>
            <a:endParaRPr lang="en-US" sz="1600" dirty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Content</a:t>
            </a:r>
            <a:r>
              <a:rPr lang="en-US" dirty="0">
                <a:solidFill>
                  <a:srgbClr val="FF0000"/>
                </a:solidFill>
              </a:rPr>
              <a:t>-based Processor</a:t>
            </a:r>
            <a:r>
              <a:rPr lang="en-US" dirty="0"/>
              <a:t>: </a:t>
            </a:r>
            <a:r>
              <a:rPr lang="en-US" dirty="0" smtClean="0"/>
              <a:t> Processor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5/17/13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Al-Turany,  ACAT 2013, Beijing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FF5384-19EE-C945-9983-0EED99A2A59C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905270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8229600" cy="914400"/>
          </a:xfrm>
        </p:spPr>
        <p:txBody>
          <a:bodyPr/>
          <a:lstStyle/>
          <a:p>
            <a:pPr algn="ctr"/>
            <a:r>
              <a:rPr lang="en-US" dirty="0" smtClean="0"/>
              <a:t>Design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5/17/13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64908" y="4853452"/>
            <a:ext cx="3334624" cy="1210789"/>
          </a:xfrm>
          <a:prstGeom prst="ellipse">
            <a:avLst/>
          </a:prstGeom>
          <a:solidFill>
            <a:srgbClr val="32A812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Experiment/detector specific code</a:t>
            </a:r>
            <a:endParaRPr lang="en-US" dirty="0"/>
          </a:p>
        </p:txBody>
      </p:sp>
      <p:pic>
        <p:nvPicPr>
          <p:cNvPr id="9" name="Content Placeholder 8" descr="Screen Shot 2013-04-10 at 8.28.52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76" b="-7376"/>
          <a:stretch>
            <a:fillRect/>
          </a:stretch>
        </p:blipFill>
        <p:spPr>
          <a:xfrm>
            <a:off x="228600" y="838200"/>
            <a:ext cx="8229600" cy="4297363"/>
          </a:xfrm>
        </p:spPr>
      </p:pic>
      <p:sp>
        <p:nvSpPr>
          <p:cNvPr id="10" name="Oval 9"/>
          <p:cNvSpPr/>
          <p:nvPr/>
        </p:nvSpPr>
        <p:spPr>
          <a:xfrm>
            <a:off x="5775108" y="4777252"/>
            <a:ext cx="2895600" cy="14478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Framework classes that can be used directly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Al-Turany,  ACAT 2013, Beijing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FF5384-19EE-C945-9983-0EED99A2A59C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74479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ounded Rectangle 66"/>
          <p:cNvSpPr/>
          <p:nvPr/>
        </p:nvSpPr>
        <p:spPr>
          <a:xfrm>
            <a:off x="396924" y="2526085"/>
            <a:ext cx="8476752" cy="3438034"/>
          </a:xfrm>
          <a:prstGeom prst="roundRect">
            <a:avLst>
              <a:gd name="adj" fmla="val 4654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6" name="Rounded Rectangle 65"/>
          <p:cNvSpPr/>
          <p:nvPr/>
        </p:nvSpPr>
        <p:spPr>
          <a:xfrm>
            <a:off x="378015" y="1659766"/>
            <a:ext cx="8476752" cy="743647"/>
          </a:xfrm>
          <a:prstGeom prst="roundRect">
            <a:avLst>
              <a:gd name="adj" fmla="val 4654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770632"/>
            <a:ext cx="8229600" cy="62686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Example for CBM online </a:t>
            </a:r>
            <a:r>
              <a:rPr lang="en-US" dirty="0"/>
              <a:t>reconstruction hierarchy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z="1050" smtClean="0">
                <a:solidFill>
                  <a:prstClr val="black">
                    <a:tint val="75000"/>
                  </a:prstClr>
                </a:solidFill>
              </a:rPr>
              <a:t>5/17/13</a:t>
            </a:r>
            <a:endParaRPr lang="de-DE" sz="10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75227" y="1829563"/>
            <a:ext cx="1751229" cy="49407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800" dirty="0" smtClean="0"/>
              <a:t>STS data</a:t>
            </a:r>
            <a:endParaRPr lang="en-US" sz="1800" dirty="0"/>
          </a:p>
        </p:txBody>
      </p:sp>
      <p:sp>
        <p:nvSpPr>
          <p:cNvPr id="11" name="Rounded Rectangle 10"/>
          <p:cNvSpPr/>
          <p:nvPr/>
        </p:nvSpPr>
        <p:spPr>
          <a:xfrm>
            <a:off x="2792412" y="1829563"/>
            <a:ext cx="1751228" cy="49407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800" dirty="0" err="1" smtClean="0"/>
              <a:t>Mvd</a:t>
            </a:r>
            <a:r>
              <a:rPr lang="en-US" sz="1800" dirty="0" smtClean="0"/>
              <a:t> data</a:t>
            </a:r>
            <a:endParaRPr lang="en-US" sz="1800" dirty="0"/>
          </a:p>
        </p:txBody>
      </p:sp>
      <p:sp>
        <p:nvSpPr>
          <p:cNvPr id="68" name="Rounded Rectangle 67"/>
          <p:cNvSpPr/>
          <p:nvPr/>
        </p:nvSpPr>
        <p:spPr>
          <a:xfrm>
            <a:off x="675227" y="2667913"/>
            <a:ext cx="1751229" cy="49407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800" dirty="0" err="1" smtClean="0"/>
              <a:t>Clusterer</a:t>
            </a:r>
            <a:endParaRPr lang="en-US" sz="1800" dirty="0"/>
          </a:p>
        </p:txBody>
      </p:sp>
      <p:cxnSp>
        <p:nvCxnSpPr>
          <p:cNvPr id="70" name="Straight Arrow Connector 69"/>
          <p:cNvCxnSpPr>
            <a:stCxn id="9" idx="2"/>
            <a:endCxn id="68" idx="0"/>
          </p:cNvCxnSpPr>
          <p:nvPr/>
        </p:nvCxnSpPr>
        <p:spPr>
          <a:xfrm>
            <a:off x="1550842" y="2323638"/>
            <a:ext cx="0" cy="344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Rounded Rectangle 92"/>
          <p:cNvSpPr/>
          <p:nvPr/>
        </p:nvSpPr>
        <p:spPr>
          <a:xfrm>
            <a:off x="2811044" y="2667913"/>
            <a:ext cx="1732595" cy="49407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800" dirty="0" err="1" smtClean="0"/>
              <a:t>Clusterer</a:t>
            </a:r>
            <a:endParaRPr lang="en-US" sz="1800" dirty="0"/>
          </a:p>
        </p:txBody>
      </p:sp>
      <p:cxnSp>
        <p:nvCxnSpPr>
          <p:cNvPr id="95" name="Straight Arrow Connector 94"/>
          <p:cNvCxnSpPr>
            <a:stCxn id="11" idx="2"/>
            <a:endCxn id="93" idx="0"/>
          </p:cNvCxnSpPr>
          <p:nvPr/>
        </p:nvCxnSpPr>
        <p:spPr>
          <a:xfrm>
            <a:off x="3668026" y="2323638"/>
            <a:ext cx="9316" cy="344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Rounded Rectangle 103"/>
          <p:cNvSpPr/>
          <p:nvPr/>
        </p:nvSpPr>
        <p:spPr>
          <a:xfrm>
            <a:off x="675228" y="3576762"/>
            <a:ext cx="3868413" cy="49407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800" dirty="0" smtClean="0"/>
              <a:t>Tracker</a:t>
            </a:r>
            <a:endParaRPr lang="en-US" sz="1800" dirty="0"/>
          </a:p>
        </p:txBody>
      </p:sp>
      <p:cxnSp>
        <p:nvCxnSpPr>
          <p:cNvPr id="105" name="Straight Arrow Connector 104"/>
          <p:cNvCxnSpPr>
            <a:stCxn id="68" idx="2"/>
            <a:endCxn id="104" idx="0"/>
          </p:cNvCxnSpPr>
          <p:nvPr/>
        </p:nvCxnSpPr>
        <p:spPr>
          <a:xfrm>
            <a:off x="1550842" y="3161988"/>
            <a:ext cx="1058593" cy="4147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93" idx="2"/>
            <a:endCxn id="104" idx="0"/>
          </p:cNvCxnSpPr>
          <p:nvPr/>
        </p:nvCxnSpPr>
        <p:spPr>
          <a:xfrm flipH="1">
            <a:off x="2609435" y="3161988"/>
            <a:ext cx="1067907" cy="4147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2" name="Rounded Rectangle 201"/>
          <p:cNvSpPr/>
          <p:nvPr/>
        </p:nvSpPr>
        <p:spPr>
          <a:xfrm>
            <a:off x="675226" y="4501246"/>
            <a:ext cx="7882330" cy="49407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800" dirty="0" smtClean="0"/>
              <a:t>Global Event Reconstruction</a:t>
            </a:r>
            <a:endParaRPr lang="en-US" sz="1800" dirty="0"/>
          </a:p>
        </p:txBody>
      </p:sp>
      <p:cxnSp>
        <p:nvCxnSpPr>
          <p:cNvPr id="203" name="Straight Arrow Connector 202"/>
          <p:cNvCxnSpPr>
            <a:stCxn id="104" idx="2"/>
          </p:cNvCxnSpPr>
          <p:nvPr/>
        </p:nvCxnSpPr>
        <p:spPr>
          <a:xfrm flipH="1">
            <a:off x="2609433" y="4070837"/>
            <a:ext cx="2" cy="4304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2" name="Rounded Rectangle 211"/>
          <p:cNvSpPr/>
          <p:nvPr/>
        </p:nvSpPr>
        <p:spPr>
          <a:xfrm>
            <a:off x="675228" y="5252464"/>
            <a:ext cx="7882328" cy="49407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800" dirty="0" smtClean="0"/>
              <a:t>Trigger </a:t>
            </a:r>
            <a:r>
              <a:rPr lang="en-US" sz="1800" dirty="0"/>
              <a:t>e</a:t>
            </a:r>
            <a:r>
              <a:rPr lang="en-US" sz="1800" dirty="0" smtClean="0"/>
              <a:t>vent selection </a:t>
            </a:r>
            <a:endParaRPr lang="en-US" sz="1800" dirty="0"/>
          </a:p>
        </p:txBody>
      </p:sp>
      <p:cxnSp>
        <p:nvCxnSpPr>
          <p:cNvPr id="214" name="Straight Arrow Connector 213"/>
          <p:cNvCxnSpPr>
            <a:stCxn id="202" idx="2"/>
            <a:endCxn id="212" idx="0"/>
          </p:cNvCxnSpPr>
          <p:nvPr/>
        </p:nvCxnSpPr>
        <p:spPr>
          <a:xfrm>
            <a:off x="4616391" y="4995321"/>
            <a:ext cx="1" cy="2571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4820605" y="1829563"/>
            <a:ext cx="1751228" cy="49407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800" dirty="0" smtClean="0"/>
              <a:t>TRD data</a:t>
            </a:r>
            <a:endParaRPr lang="en-US" sz="1800" dirty="0"/>
          </a:p>
        </p:txBody>
      </p:sp>
      <p:sp>
        <p:nvSpPr>
          <p:cNvPr id="38" name="Rounded Rectangle 37"/>
          <p:cNvSpPr/>
          <p:nvPr/>
        </p:nvSpPr>
        <p:spPr>
          <a:xfrm>
            <a:off x="6824961" y="1829563"/>
            <a:ext cx="1751228" cy="49407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800" dirty="0" smtClean="0"/>
              <a:t>TOF data</a:t>
            </a:r>
            <a:endParaRPr lang="en-US" sz="1800" dirty="0"/>
          </a:p>
        </p:txBody>
      </p:sp>
      <p:sp>
        <p:nvSpPr>
          <p:cNvPr id="39" name="Rounded Rectangle 38"/>
          <p:cNvSpPr/>
          <p:nvPr/>
        </p:nvSpPr>
        <p:spPr>
          <a:xfrm>
            <a:off x="4820605" y="2667913"/>
            <a:ext cx="1732595" cy="49407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800" dirty="0" err="1" smtClean="0"/>
              <a:t>Clusterer</a:t>
            </a:r>
            <a:endParaRPr lang="en-US" sz="1800" dirty="0"/>
          </a:p>
        </p:txBody>
      </p:sp>
      <p:sp>
        <p:nvSpPr>
          <p:cNvPr id="40" name="Rounded Rectangle 39"/>
          <p:cNvSpPr/>
          <p:nvPr/>
        </p:nvSpPr>
        <p:spPr>
          <a:xfrm>
            <a:off x="6824961" y="2667913"/>
            <a:ext cx="1785639" cy="49407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800" dirty="0" smtClean="0"/>
              <a:t>Pre-Processing</a:t>
            </a:r>
            <a:endParaRPr lang="en-US" sz="1800" dirty="0"/>
          </a:p>
        </p:txBody>
      </p:sp>
      <p:sp>
        <p:nvSpPr>
          <p:cNvPr id="41" name="Rounded Rectangle 40"/>
          <p:cNvSpPr/>
          <p:nvPr/>
        </p:nvSpPr>
        <p:spPr>
          <a:xfrm>
            <a:off x="4820605" y="3576762"/>
            <a:ext cx="1732595" cy="49407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600" dirty="0" smtClean="0"/>
              <a:t>TRD Tracker</a:t>
            </a:r>
            <a:endParaRPr lang="en-US" sz="1600" dirty="0"/>
          </a:p>
        </p:txBody>
      </p:sp>
      <p:cxnSp>
        <p:nvCxnSpPr>
          <p:cNvPr id="43" name="Straight Arrow Connector 42"/>
          <p:cNvCxnSpPr>
            <a:stCxn id="37" idx="2"/>
            <a:endCxn id="39" idx="0"/>
          </p:cNvCxnSpPr>
          <p:nvPr/>
        </p:nvCxnSpPr>
        <p:spPr>
          <a:xfrm flipH="1">
            <a:off x="5686903" y="2323638"/>
            <a:ext cx="9316" cy="344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38" idx="2"/>
            <a:endCxn id="40" idx="0"/>
          </p:cNvCxnSpPr>
          <p:nvPr/>
        </p:nvCxnSpPr>
        <p:spPr>
          <a:xfrm>
            <a:off x="7700575" y="2323638"/>
            <a:ext cx="17206" cy="344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39" idx="2"/>
            <a:endCxn id="41" idx="0"/>
          </p:cNvCxnSpPr>
          <p:nvPr/>
        </p:nvCxnSpPr>
        <p:spPr>
          <a:xfrm>
            <a:off x="5686903" y="3161988"/>
            <a:ext cx="0" cy="4147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41" idx="2"/>
          </p:cNvCxnSpPr>
          <p:nvPr/>
        </p:nvCxnSpPr>
        <p:spPr>
          <a:xfrm>
            <a:off x="5686903" y="4070837"/>
            <a:ext cx="0" cy="4304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40" idx="2"/>
          </p:cNvCxnSpPr>
          <p:nvPr/>
        </p:nvCxnSpPr>
        <p:spPr>
          <a:xfrm flipH="1">
            <a:off x="7700575" y="3161988"/>
            <a:ext cx="17206" cy="13392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M. Al-Turany,  ACAT 2013, Beijing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2D8250-3749-E240-83FB-D0B3D6841FC3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747767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ounded Rectangle 66"/>
          <p:cNvSpPr/>
          <p:nvPr/>
        </p:nvSpPr>
        <p:spPr>
          <a:xfrm>
            <a:off x="396924" y="2526085"/>
            <a:ext cx="8476752" cy="3438034"/>
          </a:xfrm>
          <a:prstGeom prst="roundRect">
            <a:avLst>
              <a:gd name="adj" fmla="val 4654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6" name="Rounded Rectangle 65"/>
          <p:cNvSpPr/>
          <p:nvPr/>
        </p:nvSpPr>
        <p:spPr>
          <a:xfrm>
            <a:off x="378015" y="1659766"/>
            <a:ext cx="8476752" cy="743647"/>
          </a:xfrm>
          <a:prstGeom prst="roundRect">
            <a:avLst>
              <a:gd name="adj" fmla="val 4654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711697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Example for CBM online </a:t>
            </a:r>
            <a:r>
              <a:rPr lang="en-US" sz="2400" dirty="0"/>
              <a:t>reconstruction </a:t>
            </a:r>
            <a:r>
              <a:rPr lang="en-US" sz="2400" dirty="0" smtClean="0"/>
              <a:t>hierarchy</a:t>
            </a:r>
            <a:br>
              <a:rPr lang="en-US" sz="2400" dirty="0" smtClean="0"/>
            </a:br>
            <a:r>
              <a:rPr lang="en-US" sz="2400" dirty="0" smtClean="0">
                <a:solidFill>
                  <a:srgbClr val="FF0000"/>
                </a:solidFill>
              </a:rPr>
              <a:t>Simulation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z="1100" smtClean="0">
                <a:solidFill>
                  <a:prstClr val="black">
                    <a:tint val="75000"/>
                  </a:prstClr>
                </a:solidFill>
              </a:rPr>
              <a:t>5/17/13</a:t>
            </a:r>
            <a:endParaRPr lang="de-DE" sz="11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75227" y="1829563"/>
            <a:ext cx="1751229" cy="49407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800" dirty="0" smtClean="0"/>
              <a:t>STS Sampler</a:t>
            </a:r>
            <a:endParaRPr lang="en-US" sz="1800" dirty="0"/>
          </a:p>
        </p:txBody>
      </p:sp>
      <p:sp>
        <p:nvSpPr>
          <p:cNvPr id="11" name="Rounded Rectangle 10"/>
          <p:cNvSpPr/>
          <p:nvPr/>
        </p:nvSpPr>
        <p:spPr>
          <a:xfrm>
            <a:off x="2792412" y="1829563"/>
            <a:ext cx="1751228" cy="49407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800" dirty="0" err="1" smtClean="0"/>
              <a:t>Mvd</a:t>
            </a:r>
            <a:r>
              <a:rPr lang="en-US" sz="1800" dirty="0" smtClean="0"/>
              <a:t> Sampler</a:t>
            </a:r>
            <a:endParaRPr lang="en-US" sz="1800" dirty="0"/>
          </a:p>
        </p:txBody>
      </p:sp>
      <p:sp>
        <p:nvSpPr>
          <p:cNvPr id="68" name="Rounded Rectangle 67"/>
          <p:cNvSpPr/>
          <p:nvPr/>
        </p:nvSpPr>
        <p:spPr>
          <a:xfrm>
            <a:off x="675227" y="2667913"/>
            <a:ext cx="1751229" cy="49407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800" dirty="0" err="1" smtClean="0"/>
              <a:t>Clusterer</a:t>
            </a:r>
            <a:endParaRPr lang="en-US" sz="1800" dirty="0"/>
          </a:p>
        </p:txBody>
      </p:sp>
      <p:cxnSp>
        <p:nvCxnSpPr>
          <p:cNvPr id="70" name="Straight Arrow Connector 69"/>
          <p:cNvCxnSpPr>
            <a:stCxn id="9" idx="2"/>
            <a:endCxn id="68" idx="0"/>
          </p:cNvCxnSpPr>
          <p:nvPr/>
        </p:nvCxnSpPr>
        <p:spPr>
          <a:xfrm>
            <a:off x="1550842" y="2323638"/>
            <a:ext cx="0" cy="344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Rounded Rectangle 92"/>
          <p:cNvSpPr/>
          <p:nvPr/>
        </p:nvSpPr>
        <p:spPr>
          <a:xfrm>
            <a:off x="2811044" y="2667913"/>
            <a:ext cx="1732595" cy="49407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800" dirty="0" err="1" smtClean="0"/>
              <a:t>Clustrer</a:t>
            </a:r>
            <a:endParaRPr lang="en-US" sz="1800" dirty="0"/>
          </a:p>
        </p:txBody>
      </p:sp>
      <p:cxnSp>
        <p:nvCxnSpPr>
          <p:cNvPr id="95" name="Straight Arrow Connector 94"/>
          <p:cNvCxnSpPr>
            <a:stCxn id="11" idx="2"/>
            <a:endCxn id="93" idx="0"/>
          </p:cNvCxnSpPr>
          <p:nvPr/>
        </p:nvCxnSpPr>
        <p:spPr>
          <a:xfrm>
            <a:off x="3668026" y="2323638"/>
            <a:ext cx="9316" cy="344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Rounded Rectangle 103"/>
          <p:cNvSpPr/>
          <p:nvPr/>
        </p:nvSpPr>
        <p:spPr>
          <a:xfrm>
            <a:off x="675228" y="3576762"/>
            <a:ext cx="3868413" cy="49407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800" dirty="0" smtClean="0"/>
              <a:t>Tracker</a:t>
            </a:r>
            <a:endParaRPr lang="en-US" sz="1800" dirty="0"/>
          </a:p>
        </p:txBody>
      </p:sp>
      <p:cxnSp>
        <p:nvCxnSpPr>
          <p:cNvPr id="105" name="Straight Arrow Connector 104"/>
          <p:cNvCxnSpPr>
            <a:stCxn id="68" idx="2"/>
            <a:endCxn id="104" idx="0"/>
          </p:cNvCxnSpPr>
          <p:nvPr/>
        </p:nvCxnSpPr>
        <p:spPr>
          <a:xfrm>
            <a:off x="1550842" y="3161988"/>
            <a:ext cx="1058593" cy="4147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93" idx="2"/>
            <a:endCxn id="104" idx="0"/>
          </p:cNvCxnSpPr>
          <p:nvPr/>
        </p:nvCxnSpPr>
        <p:spPr>
          <a:xfrm flipH="1">
            <a:off x="2609435" y="3161988"/>
            <a:ext cx="1067907" cy="4147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2" name="Rounded Rectangle 201"/>
          <p:cNvSpPr/>
          <p:nvPr/>
        </p:nvSpPr>
        <p:spPr>
          <a:xfrm>
            <a:off x="675226" y="4501246"/>
            <a:ext cx="7882330" cy="49407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800" dirty="0" smtClean="0"/>
              <a:t>Global Event Reconstruction</a:t>
            </a:r>
            <a:endParaRPr lang="en-US" sz="1800" dirty="0"/>
          </a:p>
        </p:txBody>
      </p:sp>
      <p:cxnSp>
        <p:nvCxnSpPr>
          <p:cNvPr id="203" name="Straight Arrow Connector 202"/>
          <p:cNvCxnSpPr>
            <a:stCxn id="104" idx="2"/>
          </p:cNvCxnSpPr>
          <p:nvPr/>
        </p:nvCxnSpPr>
        <p:spPr>
          <a:xfrm flipH="1">
            <a:off x="2609433" y="4070837"/>
            <a:ext cx="2" cy="4304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2" name="Rounded Rectangle 211"/>
          <p:cNvSpPr/>
          <p:nvPr/>
        </p:nvSpPr>
        <p:spPr>
          <a:xfrm>
            <a:off x="675228" y="5252464"/>
            <a:ext cx="7882328" cy="49407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800" dirty="0" smtClean="0"/>
              <a:t>Trigger </a:t>
            </a:r>
            <a:r>
              <a:rPr lang="en-US" sz="1800" dirty="0"/>
              <a:t>e</a:t>
            </a:r>
            <a:r>
              <a:rPr lang="en-US" sz="1800" dirty="0" smtClean="0"/>
              <a:t>vent selection </a:t>
            </a:r>
            <a:endParaRPr lang="en-US" sz="1800" dirty="0"/>
          </a:p>
        </p:txBody>
      </p:sp>
      <p:cxnSp>
        <p:nvCxnSpPr>
          <p:cNvPr id="214" name="Straight Arrow Connector 213"/>
          <p:cNvCxnSpPr>
            <a:stCxn id="202" idx="2"/>
            <a:endCxn id="212" idx="0"/>
          </p:cNvCxnSpPr>
          <p:nvPr/>
        </p:nvCxnSpPr>
        <p:spPr>
          <a:xfrm>
            <a:off x="4616391" y="4995321"/>
            <a:ext cx="1" cy="2571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4820605" y="1829563"/>
            <a:ext cx="1751228" cy="49407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800" dirty="0" smtClean="0"/>
              <a:t>TRD Sampler</a:t>
            </a:r>
            <a:endParaRPr lang="en-US" sz="1800" dirty="0"/>
          </a:p>
        </p:txBody>
      </p:sp>
      <p:sp>
        <p:nvSpPr>
          <p:cNvPr id="38" name="Rounded Rectangle 37"/>
          <p:cNvSpPr/>
          <p:nvPr/>
        </p:nvSpPr>
        <p:spPr>
          <a:xfrm>
            <a:off x="6824961" y="1829563"/>
            <a:ext cx="1751228" cy="49407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800" dirty="0" smtClean="0"/>
              <a:t>TOF Sampler</a:t>
            </a:r>
            <a:endParaRPr lang="en-US" sz="1800" dirty="0"/>
          </a:p>
        </p:txBody>
      </p:sp>
      <p:sp>
        <p:nvSpPr>
          <p:cNvPr id="39" name="Rounded Rectangle 38"/>
          <p:cNvSpPr/>
          <p:nvPr/>
        </p:nvSpPr>
        <p:spPr>
          <a:xfrm>
            <a:off x="4820605" y="2667913"/>
            <a:ext cx="1732595" cy="49407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800" dirty="0" err="1" smtClean="0"/>
              <a:t>Clustrer</a:t>
            </a:r>
            <a:endParaRPr lang="en-US" sz="1800" dirty="0"/>
          </a:p>
        </p:txBody>
      </p:sp>
      <p:sp>
        <p:nvSpPr>
          <p:cNvPr id="40" name="Rounded Rectangle 39"/>
          <p:cNvSpPr/>
          <p:nvPr/>
        </p:nvSpPr>
        <p:spPr>
          <a:xfrm>
            <a:off x="6824961" y="2667913"/>
            <a:ext cx="1732595" cy="49407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800" dirty="0" smtClean="0"/>
              <a:t>Pre-</a:t>
            </a:r>
            <a:r>
              <a:rPr lang="en-US" sz="1800" dirty="0" err="1" smtClean="0"/>
              <a:t>Procceing</a:t>
            </a:r>
            <a:endParaRPr lang="en-US" sz="1800" dirty="0"/>
          </a:p>
        </p:txBody>
      </p:sp>
      <p:sp>
        <p:nvSpPr>
          <p:cNvPr id="41" name="Rounded Rectangle 40"/>
          <p:cNvSpPr/>
          <p:nvPr/>
        </p:nvSpPr>
        <p:spPr>
          <a:xfrm>
            <a:off x="4820605" y="3576762"/>
            <a:ext cx="1732595" cy="49407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800" dirty="0" smtClean="0"/>
              <a:t>TRD Tracker</a:t>
            </a:r>
            <a:endParaRPr lang="en-US" sz="1800" dirty="0"/>
          </a:p>
        </p:txBody>
      </p:sp>
      <p:cxnSp>
        <p:nvCxnSpPr>
          <p:cNvPr id="43" name="Straight Arrow Connector 42"/>
          <p:cNvCxnSpPr>
            <a:stCxn id="37" idx="2"/>
            <a:endCxn id="39" idx="0"/>
          </p:cNvCxnSpPr>
          <p:nvPr/>
        </p:nvCxnSpPr>
        <p:spPr>
          <a:xfrm flipH="1">
            <a:off x="5686903" y="2323638"/>
            <a:ext cx="9316" cy="344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38" idx="2"/>
            <a:endCxn id="40" idx="0"/>
          </p:cNvCxnSpPr>
          <p:nvPr/>
        </p:nvCxnSpPr>
        <p:spPr>
          <a:xfrm flipH="1">
            <a:off x="7691259" y="2323638"/>
            <a:ext cx="9316" cy="344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39" idx="2"/>
            <a:endCxn id="41" idx="0"/>
          </p:cNvCxnSpPr>
          <p:nvPr/>
        </p:nvCxnSpPr>
        <p:spPr>
          <a:xfrm>
            <a:off x="5686903" y="3161988"/>
            <a:ext cx="0" cy="4147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41" idx="2"/>
          </p:cNvCxnSpPr>
          <p:nvPr/>
        </p:nvCxnSpPr>
        <p:spPr>
          <a:xfrm>
            <a:off x="5686903" y="4070837"/>
            <a:ext cx="0" cy="4304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40" idx="2"/>
          </p:cNvCxnSpPr>
          <p:nvPr/>
        </p:nvCxnSpPr>
        <p:spPr>
          <a:xfrm>
            <a:off x="7691259" y="3161988"/>
            <a:ext cx="9316" cy="13392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Al-Turany,  ACAT 2013, Beijing</a:t>
            </a:r>
            <a:endParaRPr 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2D8250-3749-E240-83FB-D0B3D6841FC3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765767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 to FAIR </a:t>
            </a:r>
          </a:p>
          <a:p>
            <a:pPr lvl="1"/>
            <a:r>
              <a:rPr lang="en-US" dirty="0" smtClean="0"/>
              <a:t>CBM and Panda Experiments</a:t>
            </a:r>
          </a:p>
          <a:p>
            <a:r>
              <a:rPr lang="en-US" dirty="0" smtClean="0"/>
              <a:t>Why to use Message Queues</a:t>
            </a:r>
          </a:p>
          <a:p>
            <a:r>
              <a:rPr lang="en-US" dirty="0" smtClean="0"/>
              <a:t>Current status</a:t>
            </a:r>
          </a:p>
          <a:p>
            <a:r>
              <a:rPr lang="en-US" dirty="0" smtClean="0"/>
              <a:t>Results </a:t>
            </a:r>
          </a:p>
          <a:p>
            <a:r>
              <a:rPr lang="en-US" dirty="0" smtClean="0"/>
              <a:t>Summary </a:t>
            </a:r>
          </a:p>
          <a:p>
            <a:pPr lvl="1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5/17/13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M. Al-Turany,  ACAT 2013, Beijing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D8D2CD-7657-924F-BC49-816AE032A24A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6160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4296"/>
            <a:ext cx="8229600" cy="914400"/>
          </a:xfrm>
        </p:spPr>
        <p:txBody>
          <a:bodyPr/>
          <a:lstStyle/>
          <a:p>
            <a:r>
              <a:rPr lang="en-US" dirty="0"/>
              <a:t>Message-based Processor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828800"/>
            <a:ext cx="3387413" cy="4042961"/>
          </a:xfrm>
        </p:spPr>
        <p:txBody>
          <a:bodyPr>
            <a:normAutofit/>
          </a:bodyPr>
          <a:lstStyle/>
          <a:p>
            <a:r>
              <a:rPr lang="en-US" dirty="0"/>
              <a:t>All message-based processors inherit from Device and operate on </a:t>
            </a:r>
            <a:r>
              <a:rPr lang="en-US" dirty="0" smtClean="0"/>
              <a:t>messages </a:t>
            </a:r>
            <a:r>
              <a:rPr lang="en-US" dirty="0" smtClean="0">
                <a:solidFill>
                  <a:srgbClr val="FF0000"/>
                </a:solidFill>
              </a:rPr>
              <a:t>without </a:t>
            </a:r>
            <a:r>
              <a:rPr lang="en-US" dirty="0">
                <a:solidFill>
                  <a:srgbClr val="FF0000"/>
                </a:solidFill>
              </a:rPr>
              <a:t>interpreting their content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Four </a:t>
            </a:r>
            <a:r>
              <a:rPr lang="en-US" dirty="0"/>
              <a:t>message-based processors have </a:t>
            </a:r>
            <a:r>
              <a:rPr lang="en-US" dirty="0" smtClean="0"/>
              <a:t>been implemented so far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5/17/13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11" descr="Screen Shot 2013-04-10 at 8.56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850" y="944161"/>
            <a:ext cx="3314700" cy="49276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Al-Turany,  ACAT 2013, Beijing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7D9B22-7BBC-324C-B7BB-D20099B966CE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167606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5/17/13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210165" y="1649443"/>
            <a:ext cx="1751228" cy="49407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600" dirty="0" smtClean="0"/>
              <a:t>TRD data</a:t>
            </a:r>
            <a:endParaRPr lang="en-US" sz="1600" dirty="0"/>
          </a:p>
        </p:txBody>
      </p:sp>
      <p:sp>
        <p:nvSpPr>
          <p:cNvPr id="7" name="Rounded Rectangle 6"/>
          <p:cNvSpPr/>
          <p:nvPr/>
        </p:nvSpPr>
        <p:spPr>
          <a:xfrm>
            <a:off x="1210165" y="2959413"/>
            <a:ext cx="1732595" cy="49407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600" dirty="0" err="1" smtClean="0"/>
              <a:t>Clusterer</a:t>
            </a:r>
            <a:endParaRPr lang="en-US" sz="1600" dirty="0"/>
          </a:p>
        </p:txBody>
      </p:sp>
      <p:sp>
        <p:nvSpPr>
          <p:cNvPr id="8" name="Rounded Rectangle 7"/>
          <p:cNvSpPr/>
          <p:nvPr/>
        </p:nvSpPr>
        <p:spPr>
          <a:xfrm>
            <a:off x="1210165" y="4904008"/>
            <a:ext cx="1732595" cy="49407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600" dirty="0" smtClean="0"/>
              <a:t>TRD Tracker</a:t>
            </a:r>
            <a:endParaRPr lang="en-US" sz="1600" dirty="0"/>
          </a:p>
        </p:txBody>
      </p:sp>
      <p:cxnSp>
        <p:nvCxnSpPr>
          <p:cNvPr id="9" name="Straight Arrow Connector 8"/>
          <p:cNvCxnSpPr>
            <a:stCxn id="6" idx="2"/>
            <a:endCxn id="7" idx="0"/>
          </p:cNvCxnSpPr>
          <p:nvPr/>
        </p:nvCxnSpPr>
        <p:spPr>
          <a:xfrm flipH="1">
            <a:off x="2076463" y="2143518"/>
            <a:ext cx="9316" cy="8158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7" idx="2"/>
            <a:endCxn id="8" idx="0"/>
          </p:cNvCxnSpPr>
          <p:nvPr/>
        </p:nvCxnSpPr>
        <p:spPr>
          <a:xfrm>
            <a:off x="2076463" y="3453488"/>
            <a:ext cx="0" cy="14505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4006066" y="2450663"/>
            <a:ext cx="4532636" cy="151157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dirty="0" smtClean="0"/>
          </a:p>
          <a:p>
            <a:pPr algn="ctr"/>
            <a:endParaRPr lang="en-US" sz="1600" dirty="0" smtClean="0"/>
          </a:p>
          <a:p>
            <a:pPr algn="ctr"/>
            <a:endParaRPr lang="en-US" sz="1600" dirty="0"/>
          </a:p>
          <a:p>
            <a:pPr algn="ctr"/>
            <a:endParaRPr lang="en-US" sz="1600" dirty="0" smtClean="0"/>
          </a:p>
          <a:p>
            <a:pPr algn="ctr"/>
            <a:endParaRPr lang="en-US" sz="1600" dirty="0"/>
          </a:p>
          <a:p>
            <a:pPr algn="ctr"/>
            <a:endParaRPr lang="en-US" sz="1600" dirty="0" smtClean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</p:txBody>
      </p:sp>
      <p:sp>
        <p:nvSpPr>
          <p:cNvPr id="12" name="Rounded Rectangle 11"/>
          <p:cNvSpPr/>
          <p:nvPr/>
        </p:nvSpPr>
        <p:spPr>
          <a:xfrm>
            <a:off x="5391983" y="1649443"/>
            <a:ext cx="1751228" cy="49407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600" dirty="0" smtClean="0"/>
              <a:t>TRD data</a:t>
            </a:r>
            <a:endParaRPr lang="en-US" sz="1600" dirty="0"/>
          </a:p>
        </p:txBody>
      </p:sp>
      <p:cxnSp>
        <p:nvCxnSpPr>
          <p:cNvPr id="13" name="Straight Arrow Connector 12"/>
          <p:cNvCxnSpPr>
            <a:stCxn id="12" idx="2"/>
            <a:endCxn id="11" idx="0"/>
          </p:cNvCxnSpPr>
          <p:nvPr/>
        </p:nvCxnSpPr>
        <p:spPr>
          <a:xfrm>
            <a:off x="6267597" y="2143518"/>
            <a:ext cx="4787" cy="3071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4233214" y="2567868"/>
            <a:ext cx="3975091" cy="35103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600" dirty="0" err="1" smtClean="0"/>
              <a:t>FairMQBalancedStandaloneSplitter</a:t>
            </a:r>
            <a:endParaRPr lang="en-US" sz="1600" dirty="0"/>
          </a:p>
        </p:txBody>
      </p:sp>
      <p:sp>
        <p:nvSpPr>
          <p:cNvPr id="18" name="Rounded Rectangle 17"/>
          <p:cNvSpPr/>
          <p:nvPr/>
        </p:nvSpPr>
        <p:spPr>
          <a:xfrm>
            <a:off x="4006066" y="3333619"/>
            <a:ext cx="1290613" cy="483504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600" dirty="0" err="1" smtClean="0"/>
              <a:t>Clustrer</a:t>
            </a:r>
            <a:endParaRPr lang="en-US" sz="1600" dirty="0" smtClean="0"/>
          </a:p>
        </p:txBody>
      </p:sp>
      <p:sp>
        <p:nvSpPr>
          <p:cNvPr id="19" name="Rounded Rectangle 18"/>
          <p:cNvSpPr/>
          <p:nvPr/>
        </p:nvSpPr>
        <p:spPr>
          <a:xfrm>
            <a:off x="5575453" y="3333619"/>
            <a:ext cx="1290613" cy="483504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600" dirty="0" err="1" smtClean="0"/>
              <a:t>Clustrer</a:t>
            </a:r>
            <a:endParaRPr lang="en-US" sz="1600" dirty="0" smtClean="0"/>
          </a:p>
        </p:txBody>
      </p:sp>
      <p:sp>
        <p:nvSpPr>
          <p:cNvPr id="20" name="Rounded Rectangle 19"/>
          <p:cNvSpPr/>
          <p:nvPr/>
        </p:nvSpPr>
        <p:spPr>
          <a:xfrm>
            <a:off x="7204315" y="3333619"/>
            <a:ext cx="1290613" cy="483504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600" dirty="0" err="1" smtClean="0"/>
              <a:t>Clustrer</a:t>
            </a:r>
            <a:endParaRPr lang="en-US" sz="1600" dirty="0" smtClean="0"/>
          </a:p>
        </p:txBody>
      </p:sp>
      <p:cxnSp>
        <p:nvCxnSpPr>
          <p:cNvPr id="22" name="Straight Arrow Connector 21"/>
          <p:cNvCxnSpPr>
            <a:stCxn id="17" idx="2"/>
            <a:endCxn id="18" idx="0"/>
          </p:cNvCxnSpPr>
          <p:nvPr/>
        </p:nvCxnSpPr>
        <p:spPr>
          <a:xfrm flipH="1">
            <a:off x="4651373" y="2918898"/>
            <a:ext cx="1569387" cy="4147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7" idx="2"/>
            <a:endCxn id="19" idx="0"/>
          </p:cNvCxnSpPr>
          <p:nvPr/>
        </p:nvCxnSpPr>
        <p:spPr>
          <a:xfrm>
            <a:off x="6220760" y="2918898"/>
            <a:ext cx="0" cy="4147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7" idx="2"/>
          </p:cNvCxnSpPr>
          <p:nvPr/>
        </p:nvCxnSpPr>
        <p:spPr>
          <a:xfrm>
            <a:off x="6220760" y="2918898"/>
            <a:ext cx="1605523" cy="4147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4006066" y="4399513"/>
            <a:ext cx="4532636" cy="151157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dirty="0" smtClean="0"/>
          </a:p>
          <a:p>
            <a:pPr algn="ctr"/>
            <a:endParaRPr lang="en-US" sz="1600" dirty="0" smtClean="0"/>
          </a:p>
          <a:p>
            <a:pPr algn="ctr"/>
            <a:endParaRPr lang="en-US" sz="1600" dirty="0"/>
          </a:p>
          <a:p>
            <a:pPr algn="ctr"/>
            <a:endParaRPr lang="en-US" sz="1600" dirty="0" smtClean="0"/>
          </a:p>
          <a:p>
            <a:pPr algn="ctr"/>
            <a:endParaRPr lang="en-US" sz="1600" dirty="0"/>
          </a:p>
          <a:p>
            <a:pPr algn="ctr"/>
            <a:endParaRPr lang="en-US" sz="1600" dirty="0" smtClean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</p:txBody>
      </p:sp>
      <p:sp>
        <p:nvSpPr>
          <p:cNvPr id="40" name="Rounded Rectangle 39"/>
          <p:cNvSpPr/>
          <p:nvPr/>
        </p:nvSpPr>
        <p:spPr>
          <a:xfrm>
            <a:off x="4231586" y="5487214"/>
            <a:ext cx="3975091" cy="35103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600" dirty="0" err="1" smtClean="0"/>
              <a:t>FairMQStandaloneMerger</a:t>
            </a:r>
            <a:endParaRPr lang="en-US" sz="1600" dirty="0"/>
          </a:p>
        </p:txBody>
      </p:sp>
      <p:sp>
        <p:nvSpPr>
          <p:cNvPr id="41" name="Rounded Rectangle 40"/>
          <p:cNvSpPr/>
          <p:nvPr/>
        </p:nvSpPr>
        <p:spPr>
          <a:xfrm>
            <a:off x="4006066" y="4552053"/>
            <a:ext cx="1290613" cy="483504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600" dirty="0" smtClean="0"/>
              <a:t>Tracker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5575453" y="4552529"/>
            <a:ext cx="1290613" cy="483504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600" dirty="0" smtClean="0"/>
              <a:t>Tracker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7248089" y="4552053"/>
            <a:ext cx="1290613" cy="483504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600" dirty="0" smtClean="0"/>
              <a:t>Tracker</a:t>
            </a:r>
          </a:p>
        </p:txBody>
      </p:sp>
      <p:cxnSp>
        <p:nvCxnSpPr>
          <p:cNvPr id="51" name="Straight Arrow Connector 50"/>
          <p:cNvCxnSpPr>
            <a:stCxn id="18" idx="2"/>
          </p:cNvCxnSpPr>
          <p:nvPr/>
        </p:nvCxnSpPr>
        <p:spPr>
          <a:xfrm>
            <a:off x="4651373" y="3817123"/>
            <a:ext cx="0" cy="7459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19" idx="2"/>
            <a:endCxn id="42" idx="0"/>
          </p:cNvCxnSpPr>
          <p:nvPr/>
        </p:nvCxnSpPr>
        <p:spPr>
          <a:xfrm>
            <a:off x="6220760" y="3817123"/>
            <a:ext cx="0" cy="7354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20" idx="2"/>
          </p:cNvCxnSpPr>
          <p:nvPr/>
        </p:nvCxnSpPr>
        <p:spPr>
          <a:xfrm flipH="1">
            <a:off x="7826283" y="3817123"/>
            <a:ext cx="23339" cy="7349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41" idx="2"/>
            <a:endCxn id="40" idx="0"/>
          </p:cNvCxnSpPr>
          <p:nvPr/>
        </p:nvCxnSpPr>
        <p:spPr>
          <a:xfrm>
            <a:off x="4651373" y="5035557"/>
            <a:ext cx="1567759" cy="4516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42" idx="2"/>
            <a:endCxn id="40" idx="0"/>
          </p:cNvCxnSpPr>
          <p:nvPr/>
        </p:nvCxnSpPr>
        <p:spPr>
          <a:xfrm flipH="1">
            <a:off x="6219132" y="5036033"/>
            <a:ext cx="1628" cy="4511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H="1">
            <a:off x="6219132" y="5046604"/>
            <a:ext cx="1630492" cy="4406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6234524" y="5911089"/>
            <a:ext cx="4787" cy="4139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stCxn id="7" idx="3"/>
            <a:endCxn id="11" idx="1"/>
          </p:cNvCxnSpPr>
          <p:nvPr/>
        </p:nvCxnSpPr>
        <p:spPr>
          <a:xfrm>
            <a:off x="2942760" y="3206451"/>
            <a:ext cx="1063306" cy="0"/>
          </a:xfrm>
          <a:prstGeom prst="straightConnector1">
            <a:avLst/>
          </a:prstGeom>
          <a:ln>
            <a:solidFill>
              <a:srgbClr val="4F81BD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>
            <a:stCxn id="8" idx="3"/>
            <a:endCxn id="39" idx="1"/>
          </p:cNvCxnSpPr>
          <p:nvPr/>
        </p:nvCxnSpPr>
        <p:spPr>
          <a:xfrm>
            <a:off x="2942760" y="5151046"/>
            <a:ext cx="1063306" cy="4255"/>
          </a:xfrm>
          <a:prstGeom prst="straightConnector1">
            <a:avLst/>
          </a:prstGeom>
          <a:ln>
            <a:solidFill>
              <a:srgbClr val="4F81BD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601712" y="591323"/>
            <a:ext cx="78932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Example for Fan-out/Fan-in </a:t>
            </a:r>
          </a:p>
          <a:p>
            <a:r>
              <a:rPr lang="en-US" sz="2800" dirty="0" smtClean="0"/>
              <a:t> the data path for load balancing</a:t>
            </a:r>
            <a:endParaRPr lang="en-US" sz="2800" dirty="0"/>
          </a:p>
        </p:txBody>
      </p:sp>
      <p:cxnSp>
        <p:nvCxnSpPr>
          <p:cNvPr id="92" name="Straight Arrow Connector 91"/>
          <p:cNvCxnSpPr/>
          <p:nvPr/>
        </p:nvCxnSpPr>
        <p:spPr>
          <a:xfrm>
            <a:off x="2076463" y="5398083"/>
            <a:ext cx="4787" cy="4139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Al-Turany,  ACAT 2013, Beijing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2D8250-3749-E240-83FB-D0B3D6841FC3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56777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Content-based Processor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8229600" cy="2162959"/>
          </a:xfrm>
        </p:spPr>
        <p:txBody>
          <a:bodyPr/>
          <a:lstStyle/>
          <a:p>
            <a:r>
              <a:rPr lang="en-US" dirty="0"/>
              <a:t>The Processor device </a:t>
            </a:r>
            <a:r>
              <a:rPr lang="en-US" dirty="0" smtClean="0"/>
              <a:t>has at least one </a:t>
            </a:r>
            <a:r>
              <a:rPr lang="en-US" dirty="0"/>
              <a:t>input and one output socket. </a:t>
            </a:r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/>
              <a:t>task is meant </a:t>
            </a:r>
            <a:r>
              <a:rPr lang="en-US" dirty="0" smtClean="0"/>
              <a:t>for accessing </a:t>
            </a:r>
            <a:r>
              <a:rPr lang="en-US" dirty="0"/>
              <a:t>and potentially changing the message </a:t>
            </a:r>
            <a:r>
              <a:rPr lang="en-US" dirty="0" smtClean="0"/>
              <a:t>content.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5/17/13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564" y="3681337"/>
            <a:ext cx="2358535" cy="1062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0905" y="3736664"/>
            <a:ext cx="2058147" cy="9515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905" y="5220285"/>
            <a:ext cx="2058147" cy="89364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3695435" y="4212417"/>
            <a:ext cx="1455470" cy="0"/>
          </a:xfrm>
          <a:prstGeom prst="line">
            <a:avLst/>
          </a:prstGeom>
          <a:ln w="22225">
            <a:head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0" idx="0"/>
            <a:endCxn id="9" idx="2"/>
          </p:cNvCxnSpPr>
          <p:nvPr/>
        </p:nvCxnSpPr>
        <p:spPr>
          <a:xfrm flipV="1">
            <a:off x="6179979" y="4688169"/>
            <a:ext cx="0" cy="532116"/>
          </a:xfrm>
          <a:prstGeom prst="straightConnector1">
            <a:avLst/>
          </a:prstGeom>
          <a:ln>
            <a:solidFill>
              <a:srgbClr val="4F81BD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Al-Turany,  ACAT 2013, Beijing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7D9B22-7BBC-324C-B7BB-D20099B966CE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872780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ounded Rectangle 56"/>
          <p:cNvSpPr/>
          <p:nvPr/>
        </p:nvSpPr>
        <p:spPr>
          <a:xfrm>
            <a:off x="1447800" y="1066800"/>
            <a:ext cx="7010400" cy="11430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/>
          </a:p>
          <a:p>
            <a:r>
              <a:rPr lang="en-US" dirty="0" smtClean="0"/>
              <a:t>Detector </a:t>
            </a:r>
            <a:endParaRPr lang="en-US" dirty="0"/>
          </a:p>
          <a:p>
            <a:r>
              <a:rPr lang="en-US" dirty="0" smtClean="0"/>
              <a:t>Simulation</a:t>
            </a:r>
            <a:endParaRPr lang="en-US" dirty="0"/>
          </a:p>
          <a:p>
            <a:pPr algn="ctr"/>
            <a:endParaRPr lang="en-US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647400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/>
              <a:t>Example for CBM online </a:t>
            </a:r>
            <a:r>
              <a:rPr lang="en-US" sz="2000" dirty="0"/>
              <a:t>reconstruction </a:t>
            </a:r>
            <a:r>
              <a:rPr lang="en-US" sz="2000" dirty="0" smtClean="0"/>
              <a:t>hierarchy (scenario) </a:t>
            </a:r>
            <a:endParaRPr lang="en-US" sz="2000" dirty="0"/>
          </a:p>
        </p:txBody>
      </p:sp>
      <p:sp>
        <p:nvSpPr>
          <p:cNvPr id="31" name="Rounded Rectangle 30"/>
          <p:cNvSpPr/>
          <p:nvPr/>
        </p:nvSpPr>
        <p:spPr>
          <a:xfrm>
            <a:off x="3657600" y="1447800"/>
            <a:ext cx="1751229" cy="26640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400" dirty="0" smtClean="0"/>
              <a:t>STS data</a:t>
            </a:r>
            <a:endParaRPr lang="en-US" sz="1400" dirty="0"/>
          </a:p>
        </p:txBody>
      </p:sp>
      <p:sp>
        <p:nvSpPr>
          <p:cNvPr id="32" name="Rounded Rectangle 31"/>
          <p:cNvSpPr/>
          <p:nvPr/>
        </p:nvSpPr>
        <p:spPr>
          <a:xfrm>
            <a:off x="6438900" y="1447800"/>
            <a:ext cx="1751228" cy="26640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400" dirty="0" err="1" smtClean="0"/>
              <a:t>Mvd</a:t>
            </a:r>
            <a:r>
              <a:rPr lang="en-US" sz="1400" dirty="0" smtClean="0"/>
              <a:t> data</a:t>
            </a:r>
            <a:endParaRPr lang="en-US" sz="1400" dirty="0"/>
          </a:p>
        </p:txBody>
      </p:sp>
      <p:sp>
        <p:nvSpPr>
          <p:cNvPr id="33" name="Rounded Rectangle 32"/>
          <p:cNvSpPr/>
          <p:nvPr/>
        </p:nvSpPr>
        <p:spPr>
          <a:xfrm>
            <a:off x="3581401" y="3200400"/>
            <a:ext cx="1979828" cy="26640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400" dirty="0" err="1" smtClean="0"/>
              <a:t>Clusterer</a:t>
            </a:r>
            <a:endParaRPr lang="en-US" sz="1400" dirty="0"/>
          </a:p>
        </p:txBody>
      </p:sp>
      <p:cxnSp>
        <p:nvCxnSpPr>
          <p:cNvPr id="34" name="Straight Arrow Connector 33"/>
          <p:cNvCxnSpPr>
            <a:stCxn id="48" idx="2"/>
            <a:endCxn id="69" idx="0"/>
          </p:cNvCxnSpPr>
          <p:nvPr/>
        </p:nvCxnSpPr>
        <p:spPr>
          <a:xfrm>
            <a:off x="4533215" y="2019000"/>
            <a:ext cx="685" cy="876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6409009" y="3276600"/>
            <a:ext cx="1811011" cy="26640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400" dirty="0" err="1" smtClean="0"/>
              <a:t>Clusterer</a:t>
            </a:r>
            <a:endParaRPr lang="en-US" sz="1400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7314172" y="2019000"/>
            <a:ext cx="685" cy="952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41"/>
          <p:cNvSpPr/>
          <p:nvPr/>
        </p:nvSpPr>
        <p:spPr>
          <a:xfrm>
            <a:off x="4876800" y="5105400"/>
            <a:ext cx="990600" cy="266400"/>
          </a:xfrm>
          <a:prstGeom prst="round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400" dirty="0" smtClean="0"/>
              <a:t>REQ</a:t>
            </a:r>
            <a:endParaRPr lang="en-US" sz="1400" dirty="0"/>
          </a:p>
        </p:txBody>
      </p:sp>
      <p:cxnSp>
        <p:nvCxnSpPr>
          <p:cNvPr id="46" name="Straight Arrow Connector 45"/>
          <p:cNvCxnSpPr>
            <a:stCxn id="50" idx="2"/>
            <a:endCxn id="42" idx="0"/>
          </p:cNvCxnSpPr>
          <p:nvPr/>
        </p:nvCxnSpPr>
        <p:spPr>
          <a:xfrm>
            <a:off x="4571315" y="3771600"/>
            <a:ext cx="800785" cy="1333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51" idx="2"/>
            <a:endCxn id="42" idx="0"/>
          </p:cNvCxnSpPr>
          <p:nvPr/>
        </p:nvCxnSpPr>
        <p:spPr>
          <a:xfrm flipH="1">
            <a:off x="5372100" y="3847800"/>
            <a:ext cx="1942415" cy="1257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ounded Rectangle 47"/>
          <p:cNvSpPr/>
          <p:nvPr/>
        </p:nvSpPr>
        <p:spPr>
          <a:xfrm>
            <a:off x="3657600" y="1752600"/>
            <a:ext cx="1751229" cy="266400"/>
          </a:xfrm>
          <a:prstGeom prst="round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400" dirty="0" smtClean="0"/>
              <a:t>REP</a:t>
            </a:r>
            <a:endParaRPr lang="en-US" sz="1400" dirty="0"/>
          </a:p>
        </p:txBody>
      </p:sp>
      <p:sp>
        <p:nvSpPr>
          <p:cNvPr id="49" name="Rounded Rectangle 48"/>
          <p:cNvSpPr/>
          <p:nvPr/>
        </p:nvSpPr>
        <p:spPr>
          <a:xfrm>
            <a:off x="6438900" y="1752600"/>
            <a:ext cx="1751229" cy="266400"/>
          </a:xfrm>
          <a:prstGeom prst="round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400" dirty="0" smtClean="0"/>
              <a:t>REP</a:t>
            </a:r>
            <a:endParaRPr lang="en-US" sz="1400" dirty="0"/>
          </a:p>
        </p:txBody>
      </p:sp>
      <p:sp>
        <p:nvSpPr>
          <p:cNvPr id="50" name="Rounded Rectangle 49"/>
          <p:cNvSpPr/>
          <p:nvPr/>
        </p:nvSpPr>
        <p:spPr>
          <a:xfrm>
            <a:off x="3581400" y="3505200"/>
            <a:ext cx="1979829" cy="266400"/>
          </a:xfrm>
          <a:prstGeom prst="round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400" dirty="0" smtClean="0"/>
              <a:t>REP</a:t>
            </a:r>
            <a:endParaRPr lang="en-US" sz="1400" dirty="0"/>
          </a:p>
        </p:txBody>
      </p:sp>
      <p:sp>
        <p:nvSpPr>
          <p:cNvPr id="51" name="Rounded Rectangle 50"/>
          <p:cNvSpPr/>
          <p:nvPr/>
        </p:nvSpPr>
        <p:spPr>
          <a:xfrm>
            <a:off x="6400800" y="3581400"/>
            <a:ext cx="1827429" cy="266400"/>
          </a:xfrm>
          <a:prstGeom prst="round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400" dirty="0" smtClean="0"/>
              <a:t>REP</a:t>
            </a:r>
            <a:endParaRPr lang="en-US" sz="1400" dirty="0"/>
          </a:p>
        </p:txBody>
      </p:sp>
      <p:sp>
        <p:nvSpPr>
          <p:cNvPr id="64" name="Rounded Rectangle 63"/>
          <p:cNvSpPr/>
          <p:nvPr/>
        </p:nvSpPr>
        <p:spPr>
          <a:xfrm>
            <a:off x="3962400" y="5410200"/>
            <a:ext cx="1905000" cy="26640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400" dirty="0" smtClean="0"/>
              <a:t>Tracker</a:t>
            </a:r>
            <a:endParaRPr lang="en-US" sz="1400" dirty="0"/>
          </a:p>
        </p:txBody>
      </p:sp>
      <p:sp>
        <p:nvSpPr>
          <p:cNvPr id="69" name="Rounded Rectangle 68"/>
          <p:cNvSpPr/>
          <p:nvPr/>
        </p:nvSpPr>
        <p:spPr>
          <a:xfrm>
            <a:off x="4191000" y="2895600"/>
            <a:ext cx="685800" cy="266400"/>
          </a:xfrm>
          <a:prstGeom prst="round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400" dirty="0" smtClean="0"/>
              <a:t>REQ</a:t>
            </a:r>
            <a:endParaRPr lang="en-US" sz="1400" dirty="0"/>
          </a:p>
        </p:txBody>
      </p:sp>
      <p:sp>
        <p:nvSpPr>
          <p:cNvPr id="79" name="Rounded Rectangle 78"/>
          <p:cNvSpPr/>
          <p:nvPr/>
        </p:nvSpPr>
        <p:spPr>
          <a:xfrm>
            <a:off x="6934200" y="2971800"/>
            <a:ext cx="762000" cy="266400"/>
          </a:xfrm>
          <a:prstGeom prst="round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400" dirty="0" smtClean="0"/>
              <a:t>REQ</a:t>
            </a:r>
            <a:endParaRPr lang="en-US" sz="1400" dirty="0"/>
          </a:p>
        </p:txBody>
      </p:sp>
      <p:sp>
        <p:nvSpPr>
          <p:cNvPr id="83" name="Rounded Rectangle 82"/>
          <p:cNvSpPr/>
          <p:nvPr/>
        </p:nvSpPr>
        <p:spPr>
          <a:xfrm>
            <a:off x="4876800" y="2895600"/>
            <a:ext cx="685800" cy="266400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400" dirty="0" smtClean="0"/>
              <a:t>SUB</a:t>
            </a:r>
            <a:endParaRPr lang="en-US" sz="1400" dirty="0"/>
          </a:p>
        </p:txBody>
      </p:sp>
      <p:sp>
        <p:nvSpPr>
          <p:cNvPr id="85" name="Rounded Rectangle 84"/>
          <p:cNvSpPr/>
          <p:nvPr/>
        </p:nvSpPr>
        <p:spPr>
          <a:xfrm>
            <a:off x="5257800" y="5715000"/>
            <a:ext cx="609600" cy="266400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400" dirty="0" smtClean="0"/>
              <a:t>PUB</a:t>
            </a:r>
            <a:endParaRPr lang="en-US" sz="1400" dirty="0"/>
          </a:p>
        </p:txBody>
      </p:sp>
      <p:sp>
        <p:nvSpPr>
          <p:cNvPr id="86" name="Rounded Rectangle 85"/>
          <p:cNvSpPr/>
          <p:nvPr/>
        </p:nvSpPr>
        <p:spPr>
          <a:xfrm>
            <a:off x="7620000" y="2971800"/>
            <a:ext cx="609600" cy="266400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400" dirty="0" smtClean="0"/>
              <a:t>SUB</a:t>
            </a:r>
            <a:endParaRPr lang="en-US" sz="1400" dirty="0"/>
          </a:p>
        </p:txBody>
      </p:sp>
      <p:cxnSp>
        <p:nvCxnSpPr>
          <p:cNvPr id="76" name="Elbow Connector 75"/>
          <p:cNvCxnSpPr>
            <a:stCxn id="85" idx="2"/>
            <a:endCxn id="86" idx="0"/>
          </p:cNvCxnSpPr>
          <p:nvPr/>
        </p:nvCxnSpPr>
        <p:spPr>
          <a:xfrm rot="5400000" flipH="1" flipV="1">
            <a:off x="5238900" y="3295500"/>
            <a:ext cx="3009600" cy="2362200"/>
          </a:xfrm>
          <a:prstGeom prst="bentConnector5">
            <a:avLst>
              <a:gd name="adj1" fmla="val -7596"/>
              <a:gd name="adj2" fmla="val 124086"/>
              <a:gd name="adj3" fmla="val 107596"/>
            </a:avLst>
          </a:prstGeom>
          <a:ln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Elbow Connector 96"/>
          <p:cNvCxnSpPr>
            <a:stCxn id="85" idx="2"/>
            <a:endCxn id="83" idx="0"/>
          </p:cNvCxnSpPr>
          <p:nvPr/>
        </p:nvCxnSpPr>
        <p:spPr>
          <a:xfrm rot="5400000" flipH="1">
            <a:off x="3848250" y="4267050"/>
            <a:ext cx="3085800" cy="342900"/>
          </a:xfrm>
          <a:prstGeom prst="bentConnector5">
            <a:avLst>
              <a:gd name="adj1" fmla="val -7408"/>
              <a:gd name="adj2" fmla="val -167874"/>
              <a:gd name="adj3" fmla="val 107408"/>
            </a:avLst>
          </a:prstGeom>
          <a:ln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Rounded Rectangle 107"/>
          <p:cNvSpPr/>
          <p:nvPr/>
        </p:nvSpPr>
        <p:spPr>
          <a:xfrm>
            <a:off x="3962400" y="5105400"/>
            <a:ext cx="914400" cy="266400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400" dirty="0" smtClean="0"/>
              <a:t>SUB</a:t>
            </a:r>
            <a:endParaRPr lang="en-US" sz="1400" dirty="0"/>
          </a:p>
        </p:txBody>
      </p:sp>
      <p:sp>
        <p:nvSpPr>
          <p:cNvPr id="110" name="Rounded Rectangle 109"/>
          <p:cNvSpPr/>
          <p:nvPr/>
        </p:nvSpPr>
        <p:spPr>
          <a:xfrm>
            <a:off x="228600" y="2743200"/>
            <a:ext cx="1828800" cy="45720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400" dirty="0" smtClean="0"/>
              <a:t>Parameter database</a:t>
            </a:r>
            <a:endParaRPr lang="en-US" sz="1400" dirty="0"/>
          </a:p>
        </p:txBody>
      </p:sp>
      <p:sp>
        <p:nvSpPr>
          <p:cNvPr id="112" name="Rounded Rectangle 111"/>
          <p:cNvSpPr/>
          <p:nvPr/>
        </p:nvSpPr>
        <p:spPr>
          <a:xfrm>
            <a:off x="228600" y="3200400"/>
            <a:ext cx="1828800" cy="266400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400" dirty="0" smtClean="0"/>
              <a:t>PUB</a:t>
            </a:r>
            <a:endParaRPr lang="en-US" sz="1400" dirty="0"/>
          </a:p>
        </p:txBody>
      </p:sp>
      <p:cxnSp>
        <p:nvCxnSpPr>
          <p:cNvPr id="102" name="Elbow Connector 101"/>
          <p:cNvCxnSpPr/>
          <p:nvPr/>
        </p:nvCxnSpPr>
        <p:spPr>
          <a:xfrm rot="5400000" flipH="1" flipV="1">
            <a:off x="2152800" y="1809600"/>
            <a:ext cx="571200" cy="2743200"/>
          </a:xfrm>
          <a:prstGeom prst="bentConnector5">
            <a:avLst>
              <a:gd name="adj1" fmla="val -40021"/>
              <a:gd name="adj2" fmla="val 61111"/>
              <a:gd name="adj3" fmla="val 140021"/>
            </a:avLst>
          </a:prstGeom>
          <a:ln>
            <a:solidFill>
              <a:srgbClr val="4F81BD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Rounded Rectangle 120"/>
          <p:cNvSpPr/>
          <p:nvPr/>
        </p:nvSpPr>
        <p:spPr>
          <a:xfrm>
            <a:off x="3581400" y="2895600"/>
            <a:ext cx="609600" cy="266400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400" dirty="0" smtClean="0"/>
              <a:t>SUB</a:t>
            </a:r>
            <a:endParaRPr lang="en-US" sz="1400" dirty="0"/>
          </a:p>
        </p:txBody>
      </p:sp>
      <p:sp>
        <p:nvSpPr>
          <p:cNvPr id="122" name="Rounded Rectangle 121"/>
          <p:cNvSpPr/>
          <p:nvPr/>
        </p:nvSpPr>
        <p:spPr>
          <a:xfrm>
            <a:off x="6400800" y="2971800"/>
            <a:ext cx="609600" cy="266400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400" dirty="0" smtClean="0"/>
              <a:t>SUB</a:t>
            </a:r>
            <a:endParaRPr lang="en-US" sz="1400" dirty="0"/>
          </a:p>
        </p:txBody>
      </p:sp>
      <p:cxnSp>
        <p:nvCxnSpPr>
          <p:cNvPr id="52" name="Elbow Connector 51"/>
          <p:cNvCxnSpPr/>
          <p:nvPr/>
        </p:nvCxnSpPr>
        <p:spPr>
          <a:xfrm rot="5400000" flipH="1" flipV="1">
            <a:off x="3600600" y="438000"/>
            <a:ext cx="495000" cy="5562600"/>
          </a:xfrm>
          <a:prstGeom prst="bentConnector5">
            <a:avLst>
              <a:gd name="adj1" fmla="val -46182"/>
              <a:gd name="adj2" fmla="val 23876"/>
              <a:gd name="adj3" fmla="val 230659"/>
            </a:avLst>
          </a:prstGeom>
          <a:ln>
            <a:solidFill>
              <a:srgbClr val="4F81BD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/>
          <p:cNvCxnSpPr/>
          <p:nvPr/>
        </p:nvCxnSpPr>
        <p:spPr>
          <a:xfrm rot="16200000" flipH="1">
            <a:off x="1866750" y="2666850"/>
            <a:ext cx="1638600" cy="3238500"/>
          </a:xfrm>
          <a:prstGeom prst="bentConnector3">
            <a:avLst>
              <a:gd name="adj1" fmla="val 50000"/>
            </a:avLst>
          </a:prstGeom>
          <a:ln>
            <a:solidFill>
              <a:srgbClr val="4F81BD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ounded Rectangle 61"/>
          <p:cNvSpPr/>
          <p:nvPr/>
        </p:nvSpPr>
        <p:spPr>
          <a:xfrm>
            <a:off x="3962400" y="5715000"/>
            <a:ext cx="609600" cy="266400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400" dirty="0" smtClean="0"/>
              <a:t>PUB</a:t>
            </a:r>
            <a:endParaRPr lang="en-US" sz="1400" dirty="0"/>
          </a:p>
        </p:txBody>
      </p:sp>
      <p:cxnSp>
        <p:nvCxnSpPr>
          <p:cNvPr id="63" name="Elbow Connector 62"/>
          <p:cNvCxnSpPr>
            <a:stCxn id="62" idx="2"/>
            <a:endCxn id="68" idx="0"/>
          </p:cNvCxnSpPr>
          <p:nvPr/>
        </p:nvCxnSpPr>
        <p:spPr>
          <a:xfrm rot="5400000" flipH="1">
            <a:off x="933600" y="2647800"/>
            <a:ext cx="3543000" cy="3124200"/>
          </a:xfrm>
          <a:prstGeom prst="bentConnector5">
            <a:avLst>
              <a:gd name="adj1" fmla="val -6452"/>
              <a:gd name="adj2" fmla="val 40244"/>
              <a:gd name="adj3" fmla="val 106452"/>
            </a:avLst>
          </a:prstGeom>
          <a:ln>
            <a:solidFill>
              <a:srgbClr val="4F81BD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ounded Rectangle 67"/>
          <p:cNvSpPr/>
          <p:nvPr/>
        </p:nvSpPr>
        <p:spPr>
          <a:xfrm>
            <a:off x="228600" y="2438400"/>
            <a:ext cx="1828800" cy="266400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400" dirty="0" smtClean="0"/>
              <a:t>SUB</a:t>
            </a:r>
            <a:endParaRPr lang="en-US" sz="1400" dirty="0"/>
          </a:p>
        </p:txBody>
      </p:sp>
      <p:sp>
        <p:nvSpPr>
          <p:cNvPr id="81" name="Rounded Rectangle 80"/>
          <p:cNvSpPr/>
          <p:nvPr/>
        </p:nvSpPr>
        <p:spPr>
          <a:xfrm>
            <a:off x="4572000" y="5715000"/>
            <a:ext cx="685800" cy="266400"/>
          </a:xfrm>
          <a:prstGeom prst="round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200" dirty="0" smtClean="0"/>
              <a:t>REP</a:t>
            </a:r>
            <a:endParaRPr lang="en-US" sz="12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5/17/13</a:t>
            </a: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Al-Turany,  ACAT 2013, Beijing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2D8250-3749-E240-83FB-D0B3D6841FC3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8768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16589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42" grpId="0" animBg="1"/>
      <p:bldP spid="50" grpId="0" animBg="1"/>
      <p:bldP spid="51" grpId="0" animBg="1"/>
      <p:bldP spid="64" grpId="0" animBg="1"/>
      <p:bldP spid="69" grpId="0" animBg="1"/>
      <p:bldP spid="79" grpId="0" animBg="1"/>
      <p:bldP spid="83" grpId="0" animBg="1"/>
      <p:bldP spid="85" grpId="0" animBg="1"/>
      <p:bldP spid="86" grpId="0" animBg="1"/>
      <p:bldP spid="108" grpId="0" animBg="1"/>
      <p:bldP spid="110" grpId="0" animBg="1"/>
      <p:bldP spid="112" grpId="0" animBg="1"/>
      <p:bldP spid="121" grpId="0" animBg="1"/>
      <p:bldP spid="122" grpId="0" animBg="1"/>
      <p:bldP spid="62" grpId="0" animBg="1"/>
      <p:bldP spid="68" grpId="0" animBg="1"/>
      <p:bldP spid="8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78773" y="1610611"/>
            <a:ext cx="8408027" cy="2656590"/>
          </a:xfrm>
        </p:spPr>
        <p:txBody>
          <a:bodyPr>
            <a:normAutofit/>
          </a:bodyPr>
          <a:lstStyle/>
          <a:p>
            <a:r>
              <a:rPr lang="en-US" dirty="0" smtClean="0"/>
              <a:t>Throughput of </a:t>
            </a:r>
            <a:r>
              <a:rPr lang="en-US" dirty="0" smtClean="0">
                <a:solidFill>
                  <a:srgbClr val="FF0000"/>
                </a:solidFill>
              </a:rPr>
              <a:t>940 Mbit/s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 </a:t>
            </a:r>
            <a:r>
              <a:rPr lang="en-US" dirty="0"/>
              <a:t>was measured which is very close to the theoretical </a:t>
            </a:r>
            <a:r>
              <a:rPr lang="en-US" dirty="0" smtClean="0"/>
              <a:t>limit of </a:t>
            </a:r>
            <a:r>
              <a:rPr lang="en-US" dirty="0"/>
              <a:t>the TCP/IPv4/</a:t>
            </a:r>
            <a:r>
              <a:rPr lang="en-US" dirty="0" err="1" smtClean="0"/>
              <a:t>GigabitEthernet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throughput for the </a:t>
            </a:r>
            <a:r>
              <a:rPr lang="en-US" dirty="0">
                <a:solidFill>
                  <a:srgbClr val="FF0000"/>
                </a:solidFill>
              </a:rPr>
              <a:t>named pipe </a:t>
            </a:r>
            <a:r>
              <a:rPr lang="en-US" dirty="0"/>
              <a:t>transport between two devices </a:t>
            </a:r>
            <a:r>
              <a:rPr lang="en-US" dirty="0">
                <a:solidFill>
                  <a:srgbClr val="FF0000"/>
                </a:solidFill>
              </a:rPr>
              <a:t>on one node </a:t>
            </a:r>
            <a:r>
              <a:rPr lang="en-US" dirty="0"/>
              <a:t>has been measured around </a:t>
            </a:r>
            <a:r>
              <a:rPr lang="en-US" dirty="0">
                <a:solidFill>
                  <a:srgbClr val="FF0000"/>
                </a:solidFill>
              </a:rPr>
              <a:t>1.7 GB/</a:t>
            </a:r>
            <a:r>
              <a:rPr lang="en-US" dirty="0" smtClean="0">
                <a:solidFill>
                  <a:srgbClr val="FF0000"/>
                </a:solidFill>
              </a:rPr>
              <a:t>s 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5/17/13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Al-Turany,  ACAT 2013, Beijing</a:t>
            </a:r>
            <a:endParaRPr 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FF5384-19EE-C945-9983-0EED99A2A59C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sp>
        <p:nvSpPr>
          <p:cNvPr id="4" name="Rectangle 3"/>
          <p:cNvSpPr/>
          <p:nvPr/>
        </p:nvSpPr>
        <p:spPr>
          <a:xfrm>
            <a:off x="1371600" y="4419600"/>
            <a:ext cx="6553200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Each </a:t>
            </a:r>
            <a:r>
              <a:rPr lang="en-US" dirty="0">
                <a:solidFill>
                  <a:schemeClr val="bg1"/>
                </a:solidFill>
              </a:rPr>
              <a:t>message </a:t>
            </a:r>
            <a:r>
              <a:rPr lang="en-US" dirty="0" smtClean="0">
                <a:solidFill>
                  <a:schemeClr val="bg1"/>
                </a:solidFill>
              </a:rPr>
              <a:t>consists </a:t>
            </a:r>
            <a:r>
              <a:rPr lang="en-US" dirty="0">
                <a:solidFill>
                  <a:schemeClr val="bg1"/>
                </a:solidFill>
              </a:rPr>
              <a:t>of digits in one panda event for one </a:t>
            </a:r>
            <a:r>
              <a:rPr lang="en-US" dirty="0" smtClean="0">
                <a:solidFill>
                  <a:schemeClr val="bg1"/>
                </a:solidFill>
              </a:rPr>
              <a:t>detector, with size of </a:t>
            </a:r>
            <a:r>
              <a:rPr lang="en-US" dirty="0">
                <a:solidFill>
                  <a:schemeClr val="bg1"/>
                </a:solidFill>
              </a:rPr>
              <a:t>few </a:t>
            </a:r>
            <a:r>
              <a:rPr lang="en-US" dirty="0" err="1" smtClean="0">
                <a:solidFill>
                  <a:schemeClr val="bg1"/>
                </a:solidFill>
              </a:rPr>
              <a:t>kBytes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25698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8229600" cy="914400"/>
          </a:xfrm>
        </p:spPr>
        <p:txBody>
          <a:bodyPr/>
          <a:lstStyle/>
          <a:p>
            <a:r>
              <a:rPr lang="en-US" dirty="0" smtClean="0"/>
              <a:t>Payload in </a:t>
            </a:r>
            <a:r>
              <a:rPr lang="en-US" dirty="0" err="1" smtClean="0"/>
              <a:t>Mbyte</a:t>
            </a:r>
            <a:r>
              <a:rPr lang="en-US" dirty="0" smtClean="0"/>
              <a:t>/s  as function of message size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3632131"/>
              </p:ext>
            </p:extLst>
          </p:nvPr>
        </p:nvGraphicFramePr>
        <p:xfrm>
          <a:off x="762000" y="1447800"/>
          <a:ext cx="71628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5/17/13</a:t>
            </a: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Al-Turany,  ACAT 2013, Beijing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FF5384-19EE-C945-9983-0EED99A2A59C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  <p:sp>
        <p:nvSpPr>
          <p:cNvPr id="7" name="Rectangle 6"/>
          <p:cNvSpPr/>
          <p:nvPr/>
        </p:nvSpPr>
        <p:spPr>
          <a:xfrm>
            <a:off x="152400" y="5334000"/>
            <a:ext cx="2667000" cy="11079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err="1"/>
              <a:t>ZeroMQ</a:t>
            </a:r>
            <a:r>
              <a:rPr lang="en-US" dirty="0"/>
              <a:t> works on </a:t>
            </a:r>
            <a:r>
              <a:rPr lang="en-US" dirty="0" err="1"/>
              <a:t>InfiniBand</a:t>
            </a:r>
            <a:r>
              <a:rPr lang="en-US" dirty="0"/>
              <a:t> but using IP over IB </a:t>
            </a:r>
          </a:p>
        </p:txBody>
      </p:sp>
    </p:spTree>
    <p:extLst>
      <p:ext uri="{BB962C8B-B14F-4D97-AF65-F5344CB8AC3E}">
        <p14:creationId xmlns:p14="http://schemas.microsoft.com/office/powerpoint/2010/main" val="90801600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dirty="0"/>
              <a:t>N</a:t>
            </a:r>
            <a:r>
              <a:rPr lang="en-US" dirty="0" smtClean="0"/>
              <a:t>ative </a:t>
            </a:r>
            <a:r>
              <a:rPr lang="en-US" dirty="0" err="1"/>
              <a:t>InfiniBand</a:t>
            </a:r>
            <a:r>
              <a:rPr lang="en-US" dirty="0"/>
              <a:t>/RDMA </a:t>
            </a:r>
            <a:r>
              <a:rPr lang="en-US" dirty="0" smtClean="0"/>
              <a:t>is faster than IP over IB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8831" r="-8831"/>
          <a:stretch>
            <a:fillRect/>
          </a:stretch>
        </p:blipFill>
        <p:spPr>
          <a:xfrm>
            <a:off x="457200" y="1143000"/>
            <a:ext cx="8077200" cy="421778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5/17/13</a:t>
            </a: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Al-Turany,  ACAT 2013, Beijing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FF5384-19EE-C945-9983-0EED99A2A59C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  <p:sp>
        <p:nvSpPr>
          <p:cNvPr id="6" name="Rectangle 5"/>
          <p:cNvSpPr/>
          <p:nvPr/>
        </p:nvSpPr>
        <p:spPr>
          <a:xfrm>
            <a:off x="762000" y="5410200"/>
            <a:ext cx="7239000" cy="76944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>
                <a:latin typeface="+mn-lt"/>
              </a:rPr>
              <a:t>Implementing  </a:t>
            </a:r>
            <a:r>
              <a:rPr lang="en-US" dirty="0" err="1" smtClean="0">
                <a:latin typeface="+mn-lt"/>
              </a:rPr>
              <a:t>ZeroMQ</a:t>
            </a:r>
            <a:r>
              <a:rPr lang="en-US" dirty="0" smtClean="0">
                <a:latin typeface="+mn-lt"/>
              </a:rPr>
              <a:t> over IB verbs will improve the performance.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650335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934097" y="2532065"/>
            <a:ext cx="2667000" cy="366175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    </a:t>
            </a:r>
            <a:r>
              <a:rPr lang="en-US" dirty="0" err="1" smtClean="0"/>
              <a:t>ZeroMQ</a:t>
            </a:r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86992" y="2532064"/>
            <a:ext cx="3693049" cy="366175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Root (Event loop) 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5/17/13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9010" y="2664510"/>
            <a:ext cx="1647637" cy="28047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FairRootManager</a:t>
            </a:r>
            <a:endParaRPr lang="en-US" sz="1400" dirty="0" smtClean="0"/>
          </a:p>
          <a:p>
            <a:pPr algn="ctr"/>
            <a:endParaRPr lang="en-US" sz="1400" dirty="0" smtClean="0"/>
          </a:p>
          <a:p>
            <a:pPr algn="ctr"/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2435017" y="2664510"/>
            <a:ext cx="1206960" cy="28047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FairRunAna</a:t>
            </a:r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293699" y="2664510"/>
            <a:ext cx="1206960" cy="28047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FairTasks</a:t>
            </a:r>
            <a:endParaRPr lang="en-US" sz="1400" dirty="0" smtClean="0"/>
          </a:p>
          <a:p>
            <a:pPr algn="ctr"/>
            <a:endParaRPr lang="en-US" sz="1400" dirty="0"/>
          </a:p>
          <a:p>
            <a:pPr algn="ctr"/>
            <a:r>
              <a:rPr lang="en-US" sz="1400" dirty="0" err="1" smtClean="0"/>
              <a:t>Init</a:t>
            </a:r>
            <a:r>
              <a:rPr lang="en-US" sz="1400" dirty="0" smtClean="0"/>
              <a:t>()</a:t>
            </a:r>
          </a:p>
          <a:p>
            <a:pPr algn="ctr"/>
            <a:r>
              <a:rPr lang="en-US" sz="1400" dirty="0" smtClean="0"/>
              <a:t>Re-</a:t>
            </a:r>
            <a:r>
              <a:rPr lang="en-US" sz="1400" dirty="0" err="1" smtClean="0"/>
              <a:t>Init</a:t>
            </a:r>
            <a:r>
              <a:rPr lang="en-US" sz="1400" dirty="0" smtClean="0"/>
              <a:t>()</a:t>
            </a:r>
          </a:p>
          <a:p>
            <a:pPr algn="ctr"/>
            <a:r>
              <a:rPr lang="en-US" sz="1400" dirty="0" smtClean="0"/>
              <a:t>Exec()</a:t>
            </a:r>
          </a:p>
          <a:p>
            <a:pPr algn="ctr"/>
            <a:r>
              <a:rPr lang="en-US" sz="1400" dirty="0" smtClean="0"/>
              <a:t>Finish()</a:t>
            </a:r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366171" y="2664510"/>
            <a:ext cx="2040584" cy="28047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FairMQProcessorTask</a:t>
            </a:r>
            <a:endParaRPr lang="en-US" sz="1400" dirty="0" smtClean="0"/>
          </a:p>
          <a:p>
            <a:pPr algn="ctr"/>
            <a:endParaRPr lang="en-US" sz="1400" dirty="0" smtClean="0"/>
          </a:p>
          <a:p>
            <a:pPr algn="ctr"/>
            <a:endParaRPr lang="en-US" sz="1400" dirty="0"/>
          </a:p>
          <a:p>
            <a:pPr lvl="0" algn="ctr"/>
            <a:r>
              <a:rPr lang="en-US" sz="1400" dirty="0" err="1">
                <a:solidFill>
                  <a:prstClr val="white"/>
                </a:solidFill>
              </a:rPr>
              <a:t>Init</a:t>
            </a:r>
            <a:r>
              <a:rPr lang="en-US" sz="1400" dirty="0">
                <a:solidFill>
                  <a:prstClr val="white"/>
                </a:solidFill>
              </a:rPr>
              <a:t>()</a:t>
            </a:r>
          </a:p>
          <a:p>
            <a:pPr lvl="0" algn="ctr"/>
            <a:r>
              <a:rPr lang="en-US" sz="1400" dirty="0">
                <a:solidFill>
                  <a:prstClr val="white"/>
                </a:solidFill>
              </a:rPr>
              <a:t>Re-</a:t>
            </a:r>
            <a:r>
              <a:rPr lang="en-US" sz="1400" dirty="0" err="1">
                <a:solidFill>
                  <a:prstClr val="white"/>
                </a:solidFill>
              </a:rPr>
              <a:t>Init</a:t>
            </a:r>
            <a:r>
              <a:rPr lang="en-US" sz="1400" dirty="0">
                <a:solidFill>
                  <a:prstClr val="white"/>
                </a:solidFill>
              </a:rPr>
              <a:t>()</a:t>
            </a:r>
          </a:p>
          <a:p>
            <a:pPr lvl="0" algn="ctr"/>
            <a:r>
              <a:rPr lang="en-US" sz="1400" dirty="0">
                <a:solidFill>
                  <a:prstClr val="white"/>
                </a:solidFill>
              </a:rPr>
              <a:t>Exec()</a:t>
            </a:r>
          </a:p>
          <a:p>
            <a:pPr lvl="0" algn="ctr"/>
            <a:r>
              <a:rPr lang="en-US" sz="1400" dirty="0">
                <a:solidFill>
                  <a:prstClr val="white"/>
                </a:solidFill>
              </a:rPr>
              <a:t>Finish()</a:t>
            </a:r>
            <a:endParaRPr lang="en-US" dirty="0">
              <a:solidFill>
                <a:prstClr val="white"/>
              </a:solidFill>
            </a:endParaRPr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529435" y="3646172"/>
            <a:ext cx="76426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529435" y="3876482"/>
            <a:ext cx="76426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529435" y="4103372"/>
            <a:ext cx="76426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529435" y="4360474"/>
            <a:ext cx="76426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8" idx="1"/>
            <a:endCxn id="7" idx="3"/>
          </p:cNvCxnSpPr>
          <p:nvPr/>
        </p:nvCxnSpPr>
        <p:spPr>
          <a:xfrm flipH="1">
            <a:off x="1916647" y="4066884"/>
            <a:ext cx="51837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5500659" y="3646172"/>
            <a:ext cx="138680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5500659" y="3873063"/>
            <a:ext cx="138680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5500659" y="4071256"/>
            <a:ext cx="138680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5500659" y="4304985"/>
            <a:ext cx="138680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186992" y="1456911"/>
            <a:ext cx="8414105" cy="65444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ROOT Files, </a:t>
            </a:r>
            <a:r>
              <a:rPr lang="en-US" dirty="0" err="1" smtClean="0"/>
              <a:t>Lmd</a:t>
            </a:r>
            <a:r>
              <a:rPr lang="en-US" dirty="0" smtClean="0"/>
              <a:t> Files, Remote event server, …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1090774" y="2111352"/>
            <a:ext cx="7792" cy="7323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25" idx="0"/>
          </p:cNvCxnSpPr>
          <p:nvPr/>
        </p:nvCxnSpPr>
        <p:spPr>
          <a:xfrm flipV="1">
            <a:off x="7267597" y="2165891"/>
            <a:ext cx="0" cy="3661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97074" y="750250"/>
            <a:ext cx="5461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Integrating the existing software: </a:t>
            </a:r>
            <a:endParaRPr lang="en-US" sz="24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Al-Turany,  ACAT 2013, Beijing</a:t>
            </a:r>
            <a:endParaRPr 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D8D2CD-7657-924F-BC49-816AE032A24A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457200"/>
            <a:ext cx="1143000" cy="97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5629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ZeroMQ</a:t>
            </a:r>
            <a:r>
              <a:rPr lang="en-US" dirty="0" smtClean="0"/>
              <a:t> communication layer is integrated into our offline framework  (</a:t>
            </a:r>
            <a:r>
              <a:rPr lang="en-US" dirty="0" err="1" smtClean="0"/>
              <a:t>FairRoot</a:t>
            </a:r>
            <a:r>
              <a:rPr lang="en-US" dirty="0"/>
              <a:t>)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On the short term we will keep both options ROOT based event loop and concurrent processes communicating with each other via </a:t>
            </a:r>
            <a:r>
              <a:rPr lang="en-US" dirty="0" err="1" smtClean="0"/>
              <a:t>ZeroMQ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On long Term we are moving away from single event loop to distributed processes.</a:t>
            </a:r>
          </a:p>
          <a:p>
            <a:endParaRPr lang="en-US" dirty="0"/>
          </a:p>
          <a:p>
            <a:pPr marL="2286000" lvl="5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            Thanks you 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5/17/13</a:t>
            </a: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Al-Turany,  ACAT 2013, Beijing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D8D2CD-7657-924F-BC49-816AE032A24A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683836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518" y="574193"/>
            <a:ext cx="8229600" cy="914400"/>
          </a:xfrm>
        </p:spPr>
        <p:txBody>
          <a:bodyPr/>
          <a:lstStyle/>
          <a:p>
            <a:r>
              <a:rPr lang="en-US" dirty="0" smtClean="0"/>
              <a:t>Device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237518" y="1297218"/>
            <a:ext cx="8229600" cy="886207"/>
          </a:xfrm>
        </p:spPr>
        <p:txBody>
          <a:bodyPr/>
          <a:lstStyle/>
          <a:p>
            <a:r>
              <a:rPr lang="en-US" dirty="0"/>
              <a:t>Each processing stage of a </a:t>
            </a:r>
            <a:r>
              <a:rPr lang="en-US" dirty="0" smtClean="0"/>
              <a:t>pipeline</a:t>
            </a:r>
            <a:r>
              <a:rPr lang="en-US" dirty="0"/>
              <a:t> </a:t>
            </a:r>
            <a:r>
              <a:rPr lang="en-US" dirty="0" smtClean="0"/>
              <a:t>is </a:t>
            </a:r>
            <a:r>
              <a:rPr lang="en-US" dirty="0"/>
              <a:t>occupied by a process which executes an instance of the Device </a:t>
            </a:r>
            <a:r>
              <a:rPr lang="en-US" dirty="0" smtClean="0"/>
              <a:t>class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5/17/13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Screen Shot 2013-04-10 at 8.52.4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82" y="2294601"/>
            <a:ext cx="6937423" cy="345493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Al-Turany,  ACAT 2013, Beijing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7D9B22-7BBC-324C-B7BB-D20099B966CE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733765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519112" y="2216150"/>
            <a:ext cx="8229600" cy="9144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de-DE" smtClean="0"/>
              <a:t>FAIR</a:t>
            </a:r>
            <a:endParaRPr lang="de-DE"/>
          </a:p>
        </p:txBody>
      </p:sp>
      <p:grpSp>
        <p:nvGrpSpPr>
          <p:cNvPr id="10245" name="Group 34"/>
          <p:cNvGrpSpPr>
            <a:grpSpLocks/>
          </p:cNvGrpSpPr>
          <p:nvPr/>
        </p:nvGrpSpPr>
        <p:grpSpPr bwMode="auto">
          <a:xfrm>
            <a:off x="179388" y="2205038"/>
            <a:ext cx="8856662" cy="4183062"/>
            <a:chOff x="179512" y="2204864"/>
            <a:chExt cx="8856984" cy="4183665"/>
          </a:xfrm>
        </p:grpSpPr>
        <p:pic>
          <p:nvPicPr>
            <p:cNvPr id="10257" name="Picture 29" descr="http://www.fair-center.de/typo3temp/pics/d6cc147319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2204864"/>
              <a:ext cx="8792290" cy="4183665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58" name="TextBox 5"/>
            <p:cNvSpPr txBox="1">
              <a:spLocks noChangeArrowheads="1"/>
            </p:cNvSpPr>
            <p:nvPr/>
          </p:nvSpPr>
          <p:spPr bwMode="auto">
            <a:xfrm>
              <a:off x="5373314" y="2204864"/>
              <a:ext cx="366318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2800" dirty="0">
                  <a:solidFill>
                    <a:srgbClr val="FFFF00"/>
                  </a:solidFill>
                </a:rPr>
                <a:t>Darmstadt (Germany)</a:t>
              </a:r>
            </a:p>
          </p:txBody>
        </p:sp>
        <p:sp>
          <p:nvSpPr>
            <p:cNvPr id="10259" name="TextBox 6"/>
            <p:cNvSpPr txBox="1">
              <a:spLocks noChangeArrowheads="1"/>
            </p:cNvSpPr>
            <p:nvPr/>
          </p:nvSpPr>
          <p:spPr bwMode="auto">
            <a:xfrm>
              <a:off x="609740" y="4191112"/>
              <a:ext cx="106792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4000" dirty="0">
                  <a:solidFill>
                    <a:srgbClr val="FFFF00"/>
                  </a:solidFill>
                </a:rPr>
                <a:t>GSI</a:t>
              </a:r>
            </a:p>
          </p:txBody>
        </p:sp>
      </p:grpSp>
      <p:pic>
        <p:nvPicPr>
          <p:cNvPr id="26" name="Picture 6" descr="gr-lgfla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87" y="685800"/>
            <a:ext cx="576263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219200"/>
            <a:ext cx="576262" cy="34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219200"/>
            <a:ext cx="576263" cy="330200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85800"/>
            <a:ext cx="574675" cy="3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219200"/>
            <a:ext cx="576262" cy="3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76400"/>
            <a:ext cx="628650" cy="37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219200"/>
            <a:ext cx="576262" cy="34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2" y="685800"/>
            <a:ext cx="576263" cy="360363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685800"/>
            <a:ext cx="61595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685800"/>
            <a:ext cx="574675" cy="360363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787" y="685800"/>
            <a:ext cx="574675" cy="360363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676400"/>
            <a:ext cx="576262" cy="338138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2" y="685800"/>
            <a:ext cx="557213" cy="3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0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19200"/>
            <a:ext cx="5762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7" name="Picture 2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2" y="1190625"/>
            <a:ext cx="576263" cy="35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900" y="1190625"/>
            <a:ext cx="576262" cy="35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2868" y="827836"/>
            <a:ext cx="1846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9" name="TextBox 48"/>
          <p:cNvSpPr txBox="1"/>
          <p:nvPr/>
        </p:nvSpPr>
        <p:spPr bwMode="auto">
          <a:xfrm>
            <a:off x="152400" y="685800"/>
            <a:ext cx="3384253" cy="1323248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txBody>
          <a:bodyPr>
            <a:spAutoFit/>
          </a:bodyPr>
          <a:lstStyle/>
          <a:p>
            <a:pPr marL="1519238">
              <a:defRPr/>
            </a:pPr>
            <a:r>
              <a:rPr lang="it-IT" sz="2000" b="1" dirty="0">
                <a:solidFill>
                  <a:srgbClr val="FF0000"/>
                </a:solidFill>
                <a:ea typeface="+mn-ea"/>
              </a:rPr>
              <a:t>F</a:t>
            </a:r>
            <a:r>
              <a:rPr lang="it-IT" sz="2000" dirty="0">
                <a:ea typeface="+mn-ea"/>
              </a:rPr>
              <a:t>acility for</a:t>
            </a:r>
          </a:p>
          <a:p>
            <a:pPr marL="1519238">
              <a:defRPr/>
            </a:pPr>
            <a:r>
              <a:rPr lang="it-IT" sz="2000" b="1" dirty="0">
                <a:solidFill>
                  <a:srgbClr val="FF0000"/>
                </a:solidFill>
                <a:ea typeface="+mn-ea"/>
              </a:rPr>
              <a:t>A</a:t>
            </a:r>
            <a:r>
              <a:rPr lang="it-IT" sz="2000" dirty="0">
                <a:ea typeface="+mn-ea"/>
              </a:rPr>
              <a:t>ntiproton and</a:t>
            </a:r>
          </a:p>
          <a:p>
            <a:pPr marL="1519238">
              <a:defRPr/>
            </a:pPr>
            <a:r>
              <a:rPr lang="it-IT" sz="2000" b="1" dirty="0">
                <a:solidFill>
                  <a:srgbClr val="FF0000"/>
                </a:solidFill>
                <a:ea typeface="+mn-ea"/>
              </a:rPr>
              <a:t>I</a:t>
            </a:r>
            <a:r>
              <a:rPr lang="it-IT" sz="2000" dirty="0">
                <a:ea typeface="+mn-ea"/>
              </a:rPr>
              <a:t>on</a:t>
            </a:r>
          </a:p>
          <a:p>
            <a:pPr marL="1519238">
              <a:defRPr/>
            </a:pPr>
            <a:r>
              <a:rPr lang="it-IT" sz="2000" b="1" dirty="0">
                <a:solidFill>
                  <a:srgbClr val="FF0000"/>
                </a:solidFill>
                <a:ea typeface="+mn-ea"/>
              </a:rPr>
              <a:t>R</a:t>
            </a:r>
            <a:r>
              <a:rPr lang="it-IT" sz="2000" dirty="0">
                <a:ea typeface="+mn-ea"/>
              </a:rPr>
              <a:t>esearch</a:t>
            </a:r>
          </a:p>
        </p:txBody>
      </p:sp>
      <p:pic>
        <p:nvPicPr>
          <p:cNvPr id="50" name="Picture 5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087"/>
          <a:stretch>
            <a:fillRect/>
          </a:stretch>
        </p:blipFill>
        <p:spPr bwMode="auto">
          <a:xfrm>
            <a:off x="228600" y="838200"/>
            <a:ext cx="1447800" cy="1168400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5334000" y="1600200"/>
            <a:ext cx="358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/>
              <a:t>Observer:</a:t>
            </a:r>
            <a:endParaRPr lang="en-US" sz="1200" dirty="0"/>
          </a:p>
          <a:p>
            <a:r>
              <a:rPr lang="en-US" sz="1200" dirty="0"/>
              <a:t>EU, United States, Hungary, Georgia, </a:t>
            </a:r>
            <a:r>
              <a:rPr lang="en-US" sz="1200" dirty="0" smtClean="0"/>
              <a:t>Saudi </a:t>
            </a:r>
            <a:r>
              <a:rPr lang="en-US" sz="1200" dirty="0"/>
              <a:t>Arabia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5/17/13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M. Al-Turany,  ACAT 2013, Beijing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D8D2CD-7657-924F-BC49-816AE032A24A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877015"/>
      </p:ext>
    </p:extLst>
  </p:cSld>
  <p:clrMapOvr>
    <a:masterClrMapping/>
  </p:clrMapOvr>
  <p:transition xmlns:p14="http://schemas.microsoft.com/office/powerpoint/2010/main" advTm="6853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75774"/>
            <a:ext cx="8229600" cy="914400"/>
          </a:xfrm>
        </p:spPr>
        <p:txBody>
          <a:bodyPr/>
          <a:lstStyle/>
          <a:p>
            <a:r>
              <a:rPr lang="en-US" dirty="0" smtClean="0"/>
              <a:t>Sampler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2390174"/>
            <a:ext cx="5142953" cy="3735989"/>
          </a:xfrm>
        </p:spPr>
        <p:txBody>
          <a:bodyPr>
            <a:normAutofit/>
          </a:bodyPr>
          <a:lstStyle/>
          <a:p>
            <a:r>
              <a:rPr lang="en-US" dirty="0"/>
              <a:t>Devices with no inputs are categorized as </a:t>
            </a:r>
            <a:r>
              <a:rPr lang="en-US" dirty="0" smtClean="0"/>
              <a:t>sources</a:t>
            </a:r>
          </a:p>
          <a:p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/>
              <a:t>s</a:t>
            </a:r>
            <a:r>
              <a:rPr lang="en-US" dirty="0" smtClean="0"/>
              <a:t>ampler </a:t>
            </a:r>
            <a:r>
              <a:rPr lang="en-US" dirty="0"/>
              <a:t>loops </a:t>
            </a:r>
            <a:r>
              <a:rPr lang="en-US" dirty="0" smtClean="0"/>
              <a:t>(optionally: infinitely) over </a:t>
            </a:r>
            <a:r>
              <a:rPr lang="en-US" dirty="0"/>
              <a:t>the loaded events </a:t>
            </a:r>
            <a:r>
              <a:rPr lang="en-US" dirty="0" smtClean="0"/>
              <a:t>and send </a:t>
            </a:r>
            <a:r>
              <a:rPr lang="en-US" dirty="0"/>
              <a:t>them </a:t>
            </a:r>
            <a:r>
              <a:rPr lang="en-US" dirty="0" smtClean="0"/>
              <a:t>through the </a:t>
            </a:r>
            <a:r>
              <a:rPr lang="en-US" dirty="0"/>
              <a:t>output socket</a:t>
            </a:r>
            <a:r>
              <a:rPr lang="en-US" dirty="0" smtClean="0"/>
              <a:t>. </a:t>
            </a:r>
          </a:p>
          <a:p>
            <a:r>
              <a:rPr lang="en-US" dirty="0" smtClean="0"/>
              <a:t>A </a:t>
            </a:r>
            <a:r>
              <a:rPr lang="en-US" dirty="0"/>
              <a:t>variable event rate limiter has been </a:t>
            </a:r>
            <a:r>
              <a:rPr lang="en-US" dirty="0" smtClean="0"/>
              <a:t>implemented to </a:t>
            </a:r>
            <a:r>
              <a:rPr lang="en-US" dirty="0"/>
              <a:t>control the sending speed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5/17/13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920053" y="535873"/>
            <a:ext cx="7223948" cy="4114466"/>
            <a:chOff x="1373058" y="735887"/>
            <a:chExt cx="7680218" cy="463450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73058" y="735887"/>
              <a:ext cx="7557186" cy="187155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70143" y="2607443"/>
              <a:ext cx="3783133" cy="2762949"/>
            </a:xfrm>
            <a:prstGeom prst="rect">
              <a:avLst/>
            </a:prstGeom>
          </p:spPr>
        </p:pic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Al-Turany,  ACAT 2013, Beijing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7D9B22-7BBC-324C-B7BB-D20099B966CE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797129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Message format (Protocol)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Potentially any content-</a:t>
            </a:r>
            <a:r>
              <a:rPr lang="en-US" dirty="0" smtClean="0"/>
              <a:t>based processor </a:t>
            </a:r>
            <a:r>
              <a:rPr lang="en-US" dirty="0"/>
              <a:t>or any source can change the application protocol. Therefore, </a:t>
            </a:r>
            <a:r>
              <a:rPr lang="en-US" dirty="0" smtClean="0"/>
              <a:t>the framework provides a  </a:t>
            </a:r>
            <a:r>
              <a:rPr lang="en-US" dirty="0"/>
              <a:t>generic Message class </a:t>
            </a:r>
            <a:r>
              <a:rPr lang="en-US" dirty="0" smtClean="0"/>
              <a:t>that  </a:t>
            </a:r>
            <a:r>
              <a:rPr lang="en-US" dirty="0"/>
              <a:t>works with </a:t>
            </a:r>
            <a:r>
              <a:rPr lang="en-US" dirty="0" smtClean="0"/>
              <a:t>any arbitrary </a:t>
            </a:r>
            <a:r>
              <a:rPr lang="en-US" dirty="0"/>
              <a:t>and continuous junk of </a:t>
            </a:r>
            <a:r>
              <a:rPr lang="en-US" dirty="0" smtClean="0"/>
              <a:t>memory (</a:t>
            </a:r>
            <a:r>
              <a:rPr lang="en-US" dirty="0" err="1" smtClean="0">
                <a:solidFill>
                  <a:srgbClr val="FF0000"/>
                </a:solidFill>
              </a:rPr>
              <a:t>FairMQMessage</a:t>
            </a:r>
            <a:r>
              <a:rPr lang="en-US" dirty="0" smtClean="0"/>
              <a:t>). </a:t>
            </a:r>
            <a:endParaRPr lang="en-US" dirty="0"/>
          </a:p>
          <a:p>
            <a:r>
              <a:rPr lang="en-US" dirty="0" smtClean="0"/>
              <a:t>One </a:t>
            </a:r>
            <a:r>
              <a:rPr lang="en-US" dirty="0"/>
              <a:t>has to pass a pointer to </a:t>
            </a:r>
            <a:r>
              <a:rPr lang="en-US" dirty="0" smtClean="0"/>
              <a:t>the memory </a:t>
            </a:r>
            <a:r>
              <a:rPr lang="en-US" dirty="0"/>
              <a:t>buffer, the size in bytes, and can optionally pass a function </a:t>
            </a:r>
            <a:r>
              <a:rPr lang="en-US" dirty="0" smtClean="0"/>
              <a:t>pointer to </a:t>
            </a:r>
            <a:r>
              <a:rPr lang="en-US" dirty="0"/>
              <a:t>a destructor, which will be called once the message object is discarded.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5/17/13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Al-Turany,  ACAT 2013, Beijing</a:t>
            </a:r>
            <a:endParaRPr 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FF5384-19EE-C945-9983-0EED99A2A59C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158789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5637"/>
            <a:ext cx="8229600" cy="13196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New simple classes without ROOT are used in </a:t>
            </a:r>
            <a:r>
              <a:rPr lang="en-US" dirty="0"/>
              <a:t>the </a:t>
            </a:r>
            <a:r>
              <a:rPr lang="en-US" dirty="0" smtClean="0"/>
              <a:t>Sampler (This enable us to use non-ROOT clients) and reduce the messages size.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5/17/13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Content Placeholder 7" descr="Screen Shot 2013-04-10 at 8.35.04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" t="3270" r="2817" b="6117"/>
          <a:stretch/>
        </p:blipFill>
        <p:spPr>
          <a:xfrm>
            <a:off x="1114911" y="1948554"/>
            <a:ext cx="6530821" cy="43325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Al-Turany,  ACAT 2013, Beijing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FF5384-19EE-C945-9983-0EED99A2A59C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409520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5/17/13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M. Al-Turany,  ACAT 2013, Beijing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D8D2CD-7657-924F-BC49-816AE032A24A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5" descr="FA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4"/>
          <a:stretch>
            <a:fillRect/>
          </a:stretch>
        </p:blipFill>
        <p:spPr bwMode="auto">
          <a:xfrm>
            <a:off x="609600" y="914400"/>
            <a:ext cx="7683500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28193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7467600" cy="1383275"/>
          </a:xfrm>
        </p:spPr>
        <p:txBody>
          <a:bodyPr/>
          <a:lstStyle/>
          <a:p>
            <a:pPr algn="ctr"/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5/17/13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100878-E549-3F4A-A299-2B96260FE1EF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 descr="cbm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420" y="5009"/>
            <a:ext cx="4793080" cy="1409147"/>
          </a:xfrm>
          <a:prstGeom prst="rect">
            <a:avLst/>
          </a:prstGeom>
        </p:spPr>
      </p:pic>
      <p:pic>
        <p:nvPicPr>
          <p:cNvPr id="8" name="Content Placeholder 5" descr="fair.png"/>
          <p:cNvPicPr>
            <a:picLocks noChangeAspect="1"/>
          </p:cNvPicPr>
          <p:nvPr/>
        </p:nvPicPr>
        <p:blipFill>
          <a:blip r:embed="rId5"/>
          <a:srcRect l="-452" r="-452"/>
          <a:stretch>
            <a:fillRect/>
          </a:stretch>
        </p:blipFill>
        <p:spPr>
          <a:xfrm>
            <a:off x="5748441" y="3665368"/>
            <a:ext cx="2990175" cy="189959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748440" y="268035"/>
            <a:ext cx="2176359" cy="977321"/>
          </a:xfrm>
          <a:prstGeom prst="roundRect">
            <a:avLst/>
          </a:prstGeom>
          <a:effectLst>
            <a:glow rad="228600">
              <a:schemeClr val="accent4">
                <a:alpha val="75000"/>
              </a:schemeClr>
            </a:glow>
            <a:outerShdw blurRad="50800" dist="20000" dir="5400000" rotWithShape="0">
              <a:srgbClr val="000000">
                <a:alpha val="42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~400 Physicists </a:t>
            </a:r>
          </a:p>
          <a:p>
            <a:pPr algn="ctr"/>
            <a:r>
              <a:rPr lang="en-US" sz="2000" dirty="0" smtClean="0"/>
              <a:t>50 Institutes </a:t>
            </a:r>
          </a:p>
          <a:p>
            <a:pPr algn="ctr"/>
            <a:r>
              <a:rPr lang="en-US" sz="2000" dirty="0" smtClean="0"/>
              <a:t>15 countries </a:t>
            </a:r>
            <a:endParaRPr lang="de-DE" sz="2000" dirty="0"/>
          </a:p>
        </p:txBody>
      </p:sp>
      <p:cxnSp>
        <p:nvCxnSpPr>
          <p:cNvPr id="9" name="Straight Arrow Connector 8"/>
          <p:cNvCxnSpPr/>
          <p:nvPr/>
        </p:nvCxnSpPr>
        <p:spPr>
          <a:xfrm rot="10800000" flipV="1">
            <a:off x="5016502" y="4543630"/>
            <a:ext cx="2908298" cy="49749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223420" y="2767178"/>
          <a:ext cx="4500562" cy="3919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Photo Editor Photo" r:id="rId6" imgW="5144218" imgH="7430537" progId="">
                  <p:embed/>
                </p:oleObj>
              </mc:Choice>
              <mc:Fallback>
                <p:oleObj name="Photo Editor Photo" r:id="rId6" imgW="5144218" imgH="743053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985" t="42290"/>
                      <a:stretch>
                        <a:fillRect/>
                      </a:stretch>
                    </p:blipFill>
                    <p:spPr bwMode="auto">
                      <a:xfrm>
                        <a:off x="223420" y="2767178"/>
                        <a:ext cx="4500562" cy="3919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3103640" y="1490969"/>
            <a:ext cx="5025376" cy="1577491"/>
          </a:xfrm>
          <a:prstGeom prst="roundRect">
            <a:avLst/>
          </a:prstGeom>
          <a:effectLst>
            <a:glow rad="228600">
              <a:schemeClr val="accent4">
                <a:alpha val="75000"/>
              </a:schemeClr>
            </a:glow>
            <a:outerShdw blurRad="50800" dist="38100" dir="10800000" algn="l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/>
              <a:t>Physics program</a:t>
            </a:r>
            <a:r>
              <a:rPr lang="en-US" sz="1800" dirty="0" smtClean="0"/>
              <a:t>:</a:t>
            </a:r>
            <a:endParaRPr lang="en-US" sz="1800" dirty="0"/>
          </a:p>
          <a:p>
            <a:pPr marL="285750" indent="-285750">
              <a:buFont typeface="Arial"/>
              <a:buChar char="•"/>
            </a:pPr>
            <a:r>
              <a:rPr lang="en-US" sz="1800" dirty="0"/>
              <a:t>  Equation of state at high b</a:t>
            </a:r>
            <a:r>
              <a:rPr lang="en-US" sz="1800" dirty="0" smtClean="0"/>
              <a:t>aryonic density</a:t>
            </a:r>
            <a:endParaRPr lang="en-US" sz="1800" dirty="0"/>
          </a:p>
          <a:p>
            <a:pPr marL="285750" indent="-285750">
              <a:buFont typeface="Arial"/>
              <a:buChar char="•"/>
            </a:pPr>
            <a:r>
              <a:rPr lang="en-US" sz="1800" dirty="0"/>
              <a:t>  QCD phase transition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/>
              <a:t>  </a:t>
            </a:r>
            <a:r>
              <a:rPr lang="en-US" sz="1800" dirty="0" smtClean="0"/>
              <a:t>Critical </a:t>
            </a:r>
            <a:r>
              <a:rPr lang="en-US" sz="1800" dirty="0"/>
              <a:t>end point of </a:t>
            </a:r>
            <a:r>
              <a:rPr lang="en-US" sz="1800" dirty="0" smtClean="0"/>
              <a:t>QCD phase </a:t>
            </a:r>
            <a:r>
              <a:rPr lang="en-US" sz="1800" dirty="0"/>
              <a:t>d</a:t>
            </a:r>
            <a:r>
              <a:rPr lang="en-US" sz="1800" dirty="0" smtClean="0"/>
              <a:t>iagram</a:t>
            </a:r>
            <a:endParaRPr lang="en-US" sz="1800" dirty="0"/>
          </a:p>
          <a:p>
            <a:pPr marL="285750" indent="-285750">
              <a:buFont typeface="Arial"/>
              <a:buChar char="•"/>
            </a:pPr>
            <a:r>
              <a:rPr lang="en-US" sz="1800" dirty="0"/>
              <a:t>  Restoration of Chiral Symmetry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M. Al-Turany,  ACAT 2013, Beijing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738371"/>
      </p:ext>
    </p:extLst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 dir="u"/>
      </p:transition>
    </mc:Choice>
    <mc:Fallback xmlns:mv="urn:schemas-microsoft-com:mac:vml" xmlns="">
      <p:transition>
        <p:cover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68033"/>
            <a:ext cx="7467600" cy="1072407"/>
          </a:xfrm>
        </p:spPr>
        <p:txBody>
          <a:bodyPr>
            <a:noAutofit/>
          </a:bodyPr>
          <a:lstStyle/>
          <a:p>
            <a:pPr algn="ctr"/>
            <a:r>
              <a:rPr lang="de-DE" sz="2400" cap="none" dirty="0" smtClean="0"/>
              <a:t>Anti-</a:t>
            </a:r>
            <a:r>
              <a:rPr lang="de-DE" sz="2400" cap="none" dirty="0" smtClean="0">
                <a:solidFill>
                  <a:srgbClr val="FF0000"/>
                </a:solidFill>
              </a:rPr>
              <a:t>P</a:t>
            </a:r>
            <a:r>
              <a:rPr lang="de-DE" sz="2400" cap="none" dirty="0" smtClean="0"/>
              <a:t>roton</a:t>
            </a:r>
            <a:br>
              <a:rPr lang="de-DE" sz="2400" cap="none" dirty="0" smtClean="0"/>
            </a:br>
            <a:r>
              <a:rPr lang="de-DE" sz="2400" cap="none" dirty="0" smtClean="0"/>
              <a:t>	                    </a:t>
            </a:r>
            <a:r>
              <a:rPr lang="de-DE" sz="2400" cap="none" dirty="0" err="1" smtClean="0">
                <a:solidFill>
                  <a:srgbClr val="FF0000"/>
                </a:solidFill>
              </a:rPr>
              <a:t>AN</a:t>
            </a:r>
            <a:r>
              <a:rPr lang="de-DE" sz="2400" cap="none" dirty="0" err="1" smtClean="0"/>
              <a:t>nihilation</a:t>
            </a:r>
            <a:r>
              <a:rPr lang="de-DE" sz="2400" cap="none" dirty="0" smtClean="0"/>
              <a:t> at</a:t>
            </a:r>
            <a:br>
              <a:rPr lang="de-DE" sz="2400" cap="none" dirty="0" smtClean="0"/>
            </a:br>
            <a:r>
              <a:rPr lang="de-DE" sz="2400" cap="none" dirty="0" smtClean="0"/>
              <a:t>		                   </a:t>
            </a:r>
            <a:r>
              <a:rPr lang="de-DE" sz="2400" cap="none" dirty="0" err="1" smtClean="0">
                <a:solidFill>
                  <a:srgbClr val="FF0000"/>
                </a:solidFill>
              </a:rPr>
              <a:t>DA</a:t>
            </a:r>
            <a:r>
              <a:rPr lang="de-DE" sz="2400" cap="none" dirty="0" err="1" smtClean="0"/>
              <a:t>rmstadt</a:t>
            </a:r>
            <a:endParaRPr lang="de-DE" sz="2400" cap="non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5/17/13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100878-E549-3F4A-A299-2B96260FE1EF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" name="Picture 7" descr="Screen shot 2010-06-26 at 1.01.46 AM.png"/>
          <p:cNvPicPr>
            <a:picLocks noChangeAspect="1"/>
          </p:cNvPicPr>
          <p:nvPr/>
        </p:nvPicPr>
        <p:blipFill>
          <a:blip r:embed="rId2"/>
          <a:srcRect l="18515" t="23605" r="4295" b="4854"/>
          <a:stretch>
            <a:fillRect/>
          </a:stretch>
        </p:blipFill>
        <p:spPr>
          <a:xfrm>
            <a:off x="7463399" y="11975"/>
            <a:ext cx="1658710" cy="1639454"/>
          </a:xfrm>
          <a:prstGeom prst="rect">
            <a:avLst/>
          </a:prstGeom>
        </p:spPr>
      </p:pic>
      <p:pic>
        <p:nvPicPr>
          <p:cNvPr id="10" name="Picture 9" descr="PandaLogo2_web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40" y="312738"/>
            <a:ext cx="2540000" cy="609600"/>
          </a:xfrm>
          <a:prstGeom prst="rect">
            <a:avLst/>
          </a:prstGeom>
        </p:spPr>
      </p:pic>
      <p:pic>
        <p:nvPicPr>
          <p:cNvPr id="14" name="Content Placeholder 5" descr="fair.png"/>
          <p:cNvPicPr>
            <a:picLocks noChangeAspect="1"/>
          </p:cNvPicPr>
          <p:nvPr/>
        </p:nvPicPr>
        <p:blipFill>
          <a:blip r:embed="rId4"/>
          <a:srcRect l="-452" r="-452"/>
          <a:stretch>
            <a:fillRect/>
          </a:stretch>
        </p:blipFill>
        <p:spPr>
          <a:xfrm>
            <a:off x="5851498" y="3796787"/>
            <a:ext cx="2887118" cy="1834129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rot="10800000">
            <a:off x="5211114" y="4700758"/>
            <a:ext cx="2134200" cy="158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289740" y="1104130"/>
            <a:ext cx="4185498" cy="2182472"/>
          </a:xfrm>
          <a:prstGeom prst="roundRect">
            <a:avLst/>
          </a:prstGeom>
          <a:effectLst>
            <a:glow rad="228600">
              <a:schemeClr val="accent4">
                <a:alpha val="75000"/>
              </a:schemeClr>
            </a:glow>
            <a:outerShdw blurRad="50800" dist="38100" dir="10800000" algn="l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800" b="1" dirty="0" err="1" smtClean="0"/>
              <a:t>Physics</a:t>
            </a:r>
            <a:r>
              <a:rPr lang="de-DE" sz="1800" b="1" dirty="0" smtClean="0"/>
              <a:t> Programm:</a:t>
            </a:r>
          </a:p>
          <a:p>
            <a:pPr>
              <a:buFont typeface="Arial"/>
              <a:buChar char="•"/>
            </a:pPr>
            <a:r>
              <a:rPr lang="de-DE" sz="1800" b="1" dirty="0" smtClean="0"/>
              <a:t> </a:t>
            </a:r>
            <a:r>
              <a:rPr lang="en-US" sz="1800" dirty="0" err="1" smtClean="0"/>
              <a:t>Charmonium</a:t>
            </a:r>
            <a:r>
              <a:rPr lang="en-US" sz="1800" dirty="0" smtClean="0"/>
              <a:t> Spectroscopy </a:t>
            </a:r>
          </a:p>
          <a:p>
            <a:pPr>
              <a:buFont typeface="Arial"/>
              <a:buChar char="•"/>
            </a:pPr>
            <a:r>
              <a:rPr lang="en-US" sz="1800" dirty="0" smtClean="0"/>
              <a:t> Search for </a:t>
            </a:r>
            <a:r>
              <a:rPr lang="en-US" sz="1800" dirty="0" err="1" smtClean="0"/>
              <a:t>Glueballs</a:t>
            </a:r>
            <a:r>
              <a:rPr lang="en-US" sz="1800" dirty="0" smtClean="0"/>
              <a:t> &amp; Hebrides </a:t>
            </a:r>
          </a:p>
          <a:p>
            <a:pPr>
              <a:buFont typeface="Arial"/>
              <a:buChar char="•"/>
            </a:pPr>
            <a:r>
              <a:rPr lang="en-US" sz="1800" dirty="0" smtClean="0"/>
              <a:t> Hyper nucleus </a:t>
            </a:r>
          </a:p>
          <a:p>
            <a:pPr>
              <a:buFont typeface="Arial"/>
              <a:buChar char="•"/>
            </a:pPr>
            <a:r>
              <a:rPr lang="en-US" sz="1800" dirty="0" smtClean="0"/>
              <a:t> </a:t>
            </a:r>
            <a:r>
              <a:rPr lang="en-US" sz="1800" dirty="0" err="1" smtClean="0"/>
              <a:t>Drell</a:t>
            </a:r>
            <a:r>
              <a:rPr lang="en-US" sz="1800" dirty="0" smtClean="0"/>
              <a:t>-Yan Physics</a:t>
            </a:r>
          </a:p>
          <a:p>
            <a:pPr>
              <a:buFont typeface="Arial"/>
              <a:buChar char="•"/>
            </a:pPr>
            <a:r>
              <a:rPr lang="en-US" sz="1800" dirty="0" smtClean="0"/>
              <a:t> </a:t>
            </a:r>
            <a:r>
              <a:rPr lang="en-US" sz="1800" dirty="0"/>
              <a:t>Electromagnetic form factors</a:t>
            </a:r>
          </a:p>
          <a:p>
            <a:pPr>
              <a:buFont typeface="Arial"/>
              <a:buChar char="•"/>
            </a:pPr>
            <a:r>
              <a:rPr lang="en-US" sz="1800" dirty="0"/>
              <a:t> R</a:t>
            </a:r>
            <a:r>
              <a:rPr lang="en-US" sz="1800" dirty="0" smtClean="0"/>
              <a:t>are </a:t>
            </a:r>
            <a:r>
              <a:rPr lang="en-US" sz="1800" dirty="0"/>
              <a:t>decays </a:t>
            </a:r>
            <a:endParaRPr lang="de-DE" sz="1800" dirty="0"/>
          </a:p>
        </p:txBody>
      </p:sp>
      <p:sp>
        <p:nvSpPr>
          <p:cNvPr id="27" name="Rectangle 26"/>
          <p:cNvSpPr/>
          <p:nvPr/>
        </p:nvSpPr>
        <p:spPr>
          <a:xfrm>
            <a:off x="4634525" y="2903097"/>
            <a:ext cx="36461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Data rate         ~10</a:t>
            </a:r>
            <a:r>
              <a:rPr lang="en-US" sz="2000" b="1" baseline="30000" dirty="0" smtClean="0"/>
              <a:t>7</a:t>
            </a:r>
            <a:r>
              <a:rPr lang="en-US" sz="2000" b="1" dirty="0" smtClean="0"/>
              <a:t> Event/s</a:t>
            </a:r>
          </a:p>
          <a:p>
            <a:r>
              <a:rPr lang="en-US" sz="2000" b="1" dirty="0" smtClean="0"/>
              <a:t>Data volume  ~10 PB/yr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257800" y="1752600"/>
            <a:ext cx="2042176" cy="977321"/>
          </a:xfrm>
          <a:prstGeom prst="roundRect">
            <a:avLst/>
          </a:prstGeom>
          <a:effectLst>
            <a:glow rad="228600">
              <a:schemeClr val="accent4">
                <a:alpha val="75000"/>
              </a:schemeClr>
            </a:glow>
            <a:outerShdw blurRad="50800" dist="20000" dir="5400000" rotWithShape="0">
              <a:srgbClr val="000000">
                <a:alpha val="42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~450 Physicists </a:t>
            </a:r>
          </a:p>
          <a:p>
            <a:pPr algn="ctr"/>
            <a:r>
              <a:rPr lang="en-US" sz="2000" dirty="0" smtClean="0"/>
              <a:t>52   Institutes </a:t>
            </a:r>
          </a:p>
          <a:p>
            <a:pPr algn="ctr"/>
            <a:r>
              <a:rPr lang="en-US" sz="2000" dirty="0" smtClean="0"/>
              <a:t>17 </a:t>
            </a:r>
            <a:r>
              <a:rPr lang="en-US" sz="2000" dirty="0"/>
              <a:t> </a:t>
            </a:r>
            <a:r>
              <a:rPr lang="en-US" sz="2000" dirty="0" smtClean="0"/>
              <a:t> Countries</a:t>
            </a:r>
            <a:endParaRPr lang="de-DE" sz="2000" dirty="0"/>
          </a:p>
        </p:txBody>
      </p:sp>
      <p:pic>
        <p:nvPicPr>
          <p:cNvPr id="13" name="Picture 12" descr="Panda_V712_3D_DRCin_smal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103286"/>
            <a:ext cx="5544545" cy="3640919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M. Al-Turany,  ACAT 2013, Beijing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827477"/>
      </p:ext>
    </p:extLst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 dir="u"/>
      </p:transition>
    </mc:Choice>
    <mc:Fallback xmlns:mv="urn:schemas-microsoft-com:mac:vml" xmlns="">
      <p:transition>
        <p:cover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66982" y="604414"/>
            <a:ext cx="8229600" cy="914400"/>
          </a:xfrm>
        </p:spPr>
        <p:txBody>
          <a:bodyPr/>
          <a:lstStyle/>
          <a:p>
            <a:pPr algn="ctr"/>
            <a:r>
              <a:rPr lang="en-US" sz="2400" dirty="0" smtClean="0"/>
              <a:t>The Online Reconstruction and analysis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z="1100" smtClean="0">
                <a:solidFill>
                  <a:prstClr val="black">
                    <a:tint val="75000"/>
                  </a:prstClr>
                </a:solidFill>
              </a:rPr>
              <a:t>5/17/13</a:t>
            </a:r>
            <a:endParaRPr lang="de-DE" sz="110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18" y="1303366"/>
            <a:ext cx="2228492" cy="1503038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2476810" y="1165331"/>
            <a:ext cx="1679712" cy="1663091"/>
          </a:xfrm>
          <a:prstGeom prst="rightArrow">
            <a:avLst>
              <a:gd name="adj1" fmla="val 52314"/>
              <a:gd name="adj2" fmla="val 3159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300 GB/s</a:t>
            </a:r>
          </a:p>
          <a:p>
            <a:pPr algn="ctr"/>
            <a:r>
              <a:rPr lang="en-US" sz="2000" dirty="0" smtClean="0"/>
              <a:t>20M </a:t>
            </a:r>
            <a:r>
              <a:rPr lang="en-US" sz="2000" dirty="0" err="1" smtClean="0"/>
              <a:t>Evt</a:t>
            </a:r>
            <a:r>
              <a:rPr lang="en-US" sz="2000" dirty="0" smtClean="0"/>
              <a:t>/s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t="9498" r="4687" b="22971"/>
          <a:stretch/>
        </p:blipFill>
        <p:spPr>
          <a:xfrm>
            <a:off x="4156522" y="1217869"/>
            <a:ext cx="1634125" cy="1424055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 rot="1952205">
            <a:off x="6099139" y="1338875"/>
            <a:ext cx="1492912" cy="1582817"/>
          </a:xfrm>
          <a:prstGeom prst="rightArrow">
            <a:avLst>
              <a:gd name="adj1" fmla="val 48319"/>
              <a:gd name="adj2" fmla="val 2341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&lt; 1 GB/s</a:t>
            </a:r>
          </a:p>
          <a:p>
            <a:pPr algn="ctr"/>
            <a:r>
              <a:rPr lang="en-US" sz="2000" dirty="0" smtClean="0"/>
              <a:t>25K </a:t>
            </a:r>
            <a:r>
              <a:rPr lang="en-US" sz="2000" dirty="0" err="1" smtClean="0"/>
              <a:t>Evt</a:t>
            </a:r>
            <a:r>
              <a:rPr lang="en-US" sz="2000" dirty="0" smtClean="0"/>
              <a:t>/s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115867" y="2707189"/>
            <a:ext cx="6545648" cy="1890720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rgbClr val="FF0000"/>
                </a:solidFill>
              </a:rPr>
              <a:t>How to distribute the processes? 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How to manage the data flow? 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How to recover processes when they crash?</a:t>
            </a:r>
          </a:p>
          <a:p>
            <a:r>
              <a:rPr lang="en-US" sz="2000" dirty="0">
                <a:solidFill>
                  <a:srgbClr val="FF0000"/>
                </a:solidFill>
              </a:rPr>
              <a:t>How to monitor </a:t>
            </a:r>
            <a:r>
              <a:rPr lang="en-US" sz="2000" dirty="0" smtClean="0">
                <a:solidFill>
                  <a:srgbClr val="FF0000"/>
                </a:solidFill>
              </a:rPr>
              <a:t>the whole system?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…… </a:t>
            </a:r>
            <a:endParaRPr lang="en-US" sz="2000" dirty="0">
              <a:solidFill>
                <a:srgbClr val="FF0000"/>
              </a:solidFill>
            </a:endParaRPr>
          </a:p>
        </p:txBody>
      </p:sp>
      <p:graphicFrame>
        <p:nvGraphicFramePr>
          <p:cNvPr id="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1286514"/>
              </p:ext>
            </p:extLst>
          </p:nvPr>
        </p:nvGraphicFramePr>
        <p:xfrm>
          <a:off x="566982" y="4511599"/>
          <a:ext cx="1736301" cy="162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9" name="Photo Editor Photo" r:id="rId5" imgW="5144218" imgH="7430537" progId="MSPhotoEd.3">
                  <p:embed/>
                </p:oleObj>
              </mc:Choice>
              <mc:Fallback>
                <p:oleObj name="Photo Editor Photo" r:id="rId5" imgW="5144218" imgH="743053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985" t="42290"/>
                      <a:stretch>
                        <a:fillRect/>
                      </a:stretch>
                    </p:blipFill>
                    <p:spPr bwMode="auto">
                      <a:xfrm>
                        <a:off x="566982" y="4511599"/>
                        <a:ext cx="1736301" cy="16263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ight Arrow 15"/>
          <p:cNvSpPr/>
          <p:nvPr/>
        </p:nvSpPr>
        <p:spPr>
          <a:xfrm>
            <a:off x="2585666" y="4555099"/>
            <a:ext cx="1679712" cy="1663091"/>
          </a:xfrm>
          <a:prstGeom prst="rightArrow">
            <a:avLst>
              <a:gd name="adj1" fmla="val 52314"/>
              <a:gd name="adj2" fmla="val 3159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  <a:r>
              <a:rPr lang="en-US" sz="2000" dirty="0" smtClean="0"/>
              <a:t> TB/s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t="9498" r="4687" b="22971"/>
          <a:stretch/>
        </p:blipFill>
        <p:spPr>
          <a:xfrm>
            <a:off x="4267200" y="4648200"/>
            <a:ext cx="1634125" cy="1424055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9448784">
            <a:off x="6156291" y="3939802"/>
            <a:ext cx="1492912" cy="1582817"/>
          </a:xfrm>
          <a:prstGeom prst="rightArrow">
            <a:avLst>
              <a:gd name="adj1" fmla="val 48319"/>
              <a:gd name="adj2" fmla="val 2341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 1 GB/s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9114" y="2748148"/>
            <a:ext cx="1486503" cy="14765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17104" y="4719142"/>
            <a:ext cx="18026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&gt; 60 000 </a:t>
            </a:r>
          </a:p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CPU-core</a:t>
            </a:r>
          </a:p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 or Equivalent</a:t>
            </a:r>
          </a:p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 GPU, FPGA, …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31495" y="1303366"/>
            <a:ext cx="18026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&gt; 60 000 </a:t>
            </a:r>
          </a:p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CPU-core</a:t>
            </a:r>
          </a:p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 or Equivalent</a:t>
            </a:r>
          </a:p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 GPU, FPGA, …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21" name="Picture 20" descr="cant-stop-thinking-cartoon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124200"/>
            <a:ext cx="990600" cy="95620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Al-Turany,  ACAT 2013, Beijing</a:t>
            </a:r>
            <a:endParaRPr 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2D8250-3749-E240-83FB-D0B3D6841FC3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403112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609600"/>
            <a:ext cx="8229600" cy="914400"/>
          </a:xfrm>
        </p:spPr>
        <p:txBody>
          <a:bodyPr/>
          <a:lstStyle/>
          <a:p>
            <a:r>
              <a:rPr lang="en-US" dirty="0" smtClean="0"/>
              <a:t>Trigger-less Data Acquisition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5/17/13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 descr="Screen Shot 2013-05-16 at 11.49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19200"/>
            <a:ext cx="8536613" cy="44196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M. Al-Turany,  ACAT 2013, Beijing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2D8250-3749-E240-83FB-D0B3D6841FC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33188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8229600" cy="682487"/>
          </a:xfrm>
        </p:spPr>
        <p:txBody>
          <a:bodyPr>
            <a:normAutofit/>
          </a:bodyPr>
          <a:lstStyle/>
          <a:p>
            <a:r>
              <a:rPr lang="en-US" dirty="0" smtClean="0"/>
              <a:t>Design constrains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8229600" cy="4297363"/>
          </a:xfrm>
        </p:spPr>
        <p:txBody>
          <a:bodyPr>
            <a:normAutofit/>
          </a:bodyPr>
          <a:lstStyle/>
          <a:p>
            <a:r>
              <a:rPr lang="en-US" dirty="0"/>
              <a:t>Highly </a:t>
            </a:r>
            <a:r>
              <a:rPr lang="en-US" dirty="0" smtClean="0"/>
              <a:t>flexible:  </a:t>
            </a:r>
          </a:p>
          <a:p>
            <a:pPr lvl="1"/>
            <a:r>
              <a:rPr lang="en-US" dirty="0" smtClean="0"/>
              <a:t>different </a:t>
            </a:r>
            <a:r>
              <a:rPr lang="en-US" dirty="0"/>
              <a:t>data paths </a:t>
            </a:r>
            <a:r>
              <a:rPr lang="en-US" dirty="0" smtClean="0"/>
              <a:t>should </a:t>
            </a:r>
            <a:r>
              <a:rPr lang="en-US" dirty="0"/>
              <a:t>be </a:t>
            </a:r>
            <a:r>
              <a:rPr lang="en-US" dirty="0" smtClean="0"/>
              <a:t>modeled. </a:t>
            </a:r>
          </a:p>
          <a:p>
            <a:r>
              <a:rPr lang="en-US" dirty="0" smtClean="0"/>
              <a:t>Adaptive: </a:t>
            </a:r>
          </a:p>
          <a:p>
            <a:pPr lvl="1"/>
            <a:r>
              <a:rPr lang="en-US" dirty="0" smtClean="0"/>
              <a:t>Sub-systems are continuously under </a:t>
            </a:r>
            <a:r>
              <a:rPr lang="en-US" dirty="0"/>
              <a:t>development and </a:t>
            </a:r>
            <a:r>
              <a:rPr lang="en-US" dirty="0" smtClean="0"/>
              <a:t>improvement</a:t>
            </a:r>
          </a:p>
          <a:p>
            <a:r>
              <a:rPr lang="en-US" dirty="0" smtClean="0"/>
              <a:t>Should works for simulated and real data: </a:t>
            </a:r>
          </a:p>
          <a:p>
            <a:pPr lvl="1"/>
            <a:r>
              <a:rPr lang="en-US" dirty="0" smtClean="0"/>
              <a:t>developing and debugging  the algorithms</a:t>
            </a:r>
          </a:p>
          <a:p>
            <a:r>
              <a:rPr lang="en-US" dirty="0" smtClean="0"/>
              <a:t>It should support all possible hardware where the algorithms could run (CPU, GPU, FPGA)</a:t>
            </a:r>
          </a:p>
          <a:p>
            <a:r>
              <a:rPr lang="en-US" dirty="0" smtClean="0"/>
              <a:t>It has to </a:t>
            </a:r>
            <a:r>
              <a:rPr lang="en-US" dirty="0" smtClean="0">
                <a:solidFill>
                  <a:srgbClr val="FF0000"/>
                </a:solidFill>
              </a:rPr>
              <a:t>scale</a:t>
            </a:r>
            <a:r>
              <a:rPr lang="en-US" dirty="0" smtClean="0"/>
              <a:t> </a:t>
            </a:r>
            <a:r>
              <a:rPr lang="en-US" dirty="0"/>
              <a:t>to any size! With minimum or ideally no effort.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5/17/13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Al-Turany,  ACAT 2013, Beijing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FF5384-19EE-C945-9983-0EED99A2A59C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9415" y="609600"/>
            <a:ext cx="2832100" cy="212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5653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5|21.8"/>
</p:tagLst>
</file>

<file path=ppt/theme/theme1.xml><?xml version="1.0" encoding="utf-8"?>
<a:theme xmlns:a="http://schemas.openxmlformats.org/drawingml/2006/main" name="fai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fai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4131</TotalTime>
  <Words>1925</Words>
  <Application>Microsoft Macintosh PowerPoint</Application>
  <PresentationFormat>On-screen Show (4:3)</PresentationFormat>
  <Paragraphs>396</Paragraphs>
  <Slides>32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fair</vt:lpstr>
      <vt:lpstr>1_fair</vt:lpstr>
      <vt:lpstr>Photo Editor Photo</vt:lpstr>
      <vt:lpstr>Flexible data transport for the online reconstruction of FAIR experiments</vt:lpstr>
      <vt:lpstr>Contents</vt:lpstr>
      <vt:lpstr>PowerPoint Presentation</vt:lpstr>
      <vt:lpstr>PowerPoint Presentation</vt:lpstr>
      <vt:lpstr>  </vt:lpstr>
      <vt:lpstr>Anti-Proton                      ANnihilation at                      DArmstadt</vt:lpstr>
      <vt:lpstr>The Online Reconstruction and analysis</vt:lpstr>
      <vt:lpstr>Trigger-less Data Acquisition </vt:lpstr>
      <vt:lpstr>Design constrains</vt:lpstr>
      <vt:lpstr>Before Re-inventing the Wheel </vt:lpstr>
      <vt:lpstr>ØMQ (zeromq) </vt:lpstr>
      <vt:lpstr>Why ØMQ?</vt:lpstr>
      <vt:lpstr>Zero in ØMQ </vt:lpstr>
      <vt:lpstr>ZeroMQ sockets provide efficient transport options </vt:lpstr>
      <vt:lpstr>The built-in core ØMQ patterns are:</vt:lpstr>
      <vt:lpstr>Current Status</vt:lpstr>
      <vt:lpstr>Design</vt:lpstr>
      <vt:lpstr>Example for CBM online reconstruction hierarchy </vt:lpstr>
      <vt:lpstr>Example for CBM online reconstruction hierarchy Simulation </vt:lpstr>
      <vt:lpstr>Message-based Processor</vt:lpstr>
      <vt:lpstr>PowerPoint Presentation</vt:lpstr>
      <vt:lpstr>Content-based Processor</vt:lpstr>
      <vt:lpstr>Example for CBM online reconstruction hierarchy (scenario) </vt:lpstr>
      <vt:lpstr>Results</vt:lpstr>
      <vt:lpstr>Payload in Mbyte/s  as function of message size</vt:lpstr>
      <vt:lpstr> Native InfiniBand/RDMA is faster than IP over IB</vt:lpstr>
      <vt:lpstr>PowerPoint Presentation</vt:lpstr>
      <vt:lpstr>Summary</vt:lpstr>
      <vt:lpstr>Device</vt:lpstr>
      <vt:lpstr>Sampler</vt:lpstr>
      <vt:lpstr>Message format (Protocol)</vt:lpstr>
      <vt:lpstr>New simple classes without ROOT are used in the Sampler (This enable us to use non-ROOT clients) and reduce the messages size. </vt:lpstr>
    </vt:vector>
  </TitlesOfParts>
  <Company>GSI Darmstadt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CBM Simulation Framework</dc:title>
  <dc:creator>Mohammad Al-Turany</dc:creator>
  <cp:lastModifiedBy>test </cp:lastModifiedBy>
  <cp:revision>340</cp:revision>
  <dcterms:created xsi:type="dcterms:W3CDTF">2004-02-09T07:40:25Z</dcterms:created>
  <dcterms:modified xsi:type="dcterms:W3CDTF">2013-05-17T05:56:18Z</dcterms:modified>
</cp:coreProperties>
</file>