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86" r:id="rId4"/>
    <p:sldId id="28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D03D-2DB1-497D-8A24-79C8D204DCBE}" type="datetimeFigureOut">
              <a:rPr lang="en-GB" smtClean="0"/>
              <a:t>16/05/2013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3697F-66B2-4CBE-A7B5-0B8EB576712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8587-2C5E-4778-B6DF-56B47B98AC39}" type="datetimeFigureOut">
              <a:rPr lang="en-GB" smtClean="0"/>
              <a:pPr/>
              <a:t>15/05/2013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352F-56F0-4809-95E0-D6FB1AE68D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352F-56F0-4809-95E0-D6FB1AE68D5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4061-1B51-4AF0-8ECD-B399223B79BF}" type="datetime1">
              <a:rPr lang="en-GB" smtClean="0"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cms-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pic>
        <p:nvPicPr>
          <p:cNvPr id="8" name="Picture 7" descr="Imperial_log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01206" y="0"/>
            <a:ext cx="2342794" cy="836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9CFE-D27A-41C7-B773-4F1F57C4F1EF}" type="datetime1">
              <a:rPr lang="en-GB" smtClean="0"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EB0B-91D5-4DA7-9933-E3CB7DEE1394}" type="datetime1">
              <a:rPr lang="en-GB" smtClean="0"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74AA-453C-4BEA-8396-6AA78174641A}" type="datetime1">
              <a:rPr lang="en-GB" smtClean="0"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553-1329-41B3-B5BF-20042AC01DE6}" type="datetime1">
              <a:rPr lang="en-GB" smtClean="0"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8C11-FAF0-4DCC-BC46-33F8A092D5E4}" type="datetime1">
              <a:rPr lang="en-GB" smtClean="0"/>
              <a:t>16/05/2013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5554-204D-4809-8339-F66C66086DD4}" type="datetime1">
              <a:rPr lang="en-GB" smtClean="0"/>
              <a:t>16/05/2013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27D-10C7-472F-901F-C5058B4064D2}" type="datetime1">
              <a:rPr lang="en-GB" smtClean="0"/>
              <a:t>16/05/2013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0339-51CE-4E3D-8F71-CF888FF10A92}" type="datetime1">
              <a:rPr lang="en-GB" smtClean="0"/>
              <a:t>16/05/2013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00D4-81A7-40DE-B2F5-683335FD2456}" type="datetime1">
              <a:rPr lang="en-GB" smtClean="0"/>
              <a:t>16/05/2013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38F-C317-465F-9E42-FA37E6DA016C}" type="datetime1">
              <a:rPr lang="en-GB" smtClean="0"/>
              <a:t>16/05/2013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FF07-52F0-4C0F-8D2E-73DEEA34F56C}" type="datetime1">
              <a:rPr lang="en-GB" smtClean="0"/>
              <a:t>16/05/2013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FD4C-E716-4E27-8B49-461842FEA2C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Imperial_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01206" y="0"/>
            <a:ext cx="2342794" cy="836712"/>
          </a:xfrm>
          <a:prstGeom prst="rect">
            <a:avLst/>
          </a:prstGeom>
        </p:spPr>
      </p:pic>
      <p:pic>
        <p:nvPicPr>
          <p:cNvPr id="8" name="Picture 7" descr="cms-logo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EOS" TargetMode="External"/><Relationship Id="rId2" Type="http://schemas.openxmlformats.org/officeDocument/2006/relationships/hyperlink" Target="https://twiki.cern.ch/twiki/bin/view/CMSPublic/WorkBookXrootdServ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cms.org/SoftwareComputing/Grid/WMS/glideinWMS/doc.prd/index.html" TargetMode="External"/><Relationship Id="rId4" Type="http://schemas.openxmlformats.org/officeDocument/2006/relationships/hyperlink" Target="http://cernvm.cern.ch/portal/filesyste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echcrunch.com/2012/08/13/people-get-pissed-off-about-openstack-and-thats-why-it-will-surviv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Using the CMS Higher Level Trigger Farm as a Cloud Resource</a:t>
            </a:r>
            <a:endParaRPr/>
          </a:p>
        </p:txBody>
      </p:sp>
      <p:sp>
        <p:nvSpPr>
          <p:cNvPr id="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rgbClr val="8B8B8B"/>
                </a:solidFill>
                <a:latin typeface="Calibri"/>
              </a:rPr>
              <a:t>David </a:t>
            </a:r>
            <a:r>
              <a:rPr lang="en-GB" sz="3200" dirty="0" err="1">
                <a:solidFill>
                  <a:srgbClr val="8B8B8B"/>
                </a:solidFill>
                <a:latin typeface="Calibri"/>
              </a:rPr>
              <a:t>Colling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rgbClr val="8B8B8B"/>
                </a:solidFill>
                <a:latin typeface="Calibri"/>
              </a:rPr>
              <a:t>Imperial College London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Setup and initial testing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70080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the plan was to produce an initial  installation, test it, and then form a production set up and use it.</a:t>
            </a:r>
          </a:p>
          <a:p>
            <a:endParaRPr lang="en-GB" dirty="0" smtClean="0"/>
          </a:p>
          <a:p>
            <a:r>
              <a:rPr lang="en-GB" dirty="0" smtClean="0"/>
              <a:t>Description of the initial set up and the tests that were performed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The Networking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7488510" cy="499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27784" y="1196752"/>
            <a:ext cx="43924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3608" y="4437112"/>
            <a:ext cx="7560840" cy="1848401"/>
            <a:chOff x="1043608" y="4437112"/>
            <a:chExt cx="7560840" cy="1848401"/>
          </a:xfrm>
        </p:grpSpPr>
        <p:sp>
          <p:nvSpPr>
            <p:cNvPr id="8" name="TextBox 7"/>
            <p:cNvSpPr txBox="1"/>
            <p:nvPr/>
          </p:nvSpPr>
          <p:spPr>
            <a:xfrm>
              <a:off x="4427984" y="5085184"/>
              <a:ext cx="4176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The details are not too important what is important is that it is complex and that there is more than one route from CMS to CERN at different speeds.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3608" y="4437112"/>
              <a:ext cx="744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1Gb/s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1800" y="4437112"/>
              <a:ext cx="914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10 </a:t>
              </a:r>
              <a:r>
                <a:rPr lang="en-GB" dirty="0" err="1" smtClean="0">
                  <a:solidFill>
                    <a:srgbClr val="FF0000"/>
                  </a:solidFill>
                </a:rPr>
                <a:t>Gb</a:t>
              </a:r>
              <a:r>
                <a:rPr lang="en-GB" dirty="0" smtClean="0">
                  <a:solidFill>
                    <a:srgbClr val="FF0000"/>
                  </a:solidFill>
                </a:rPr>
                <a:t>/s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The Networking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03648" y="155679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However using Open </a:t>
            </a:r>
            <a:r>
              <a:rPr lang="en-GB" dirty="0" err="1" smtClean="0"/>
              <a:t>vSwitch</a:t>
            </a:r>
            <a:r>
              <a:rPr lang="en-GB" dirty="0" smtClean="0"/>
              <a:t> and generic </a:t>
            </a:r>
            <a:r>
              <a:rPr lang="en-GB" dirty="0" err="1" smtClean="0"/>
              <a:t>routining</a:t>
            </a:r>
            <a:r>
              <a:rPr lang="en-GB" dirty="0" smtClean="0"/>
              <a:t> encapsulation (GRE) this can be simplified so that what the VMs see is ...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10101"/>
            <a:ext cx="8109148" cy="59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2160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1Gb/s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The </a:t>
            </a:r>
            <a:r>
              <a:rPr lang="en-GB" dirty="0" err="1" smtClean="0">
                <a:solidFill>
                  <a:srgbClr val="0070C0"/>
                </a:solidFill>
              </a:rPr>
              <a:t>OpenStack</a:t>
            </a:r>
            <a:r>
              <a:rPr lang="en-GB" dirty="0" smtClean="0">
                <a:solidFill>
                  <a:srgbClr val="0070C0"/>
                </a:solidFill>
              </a:rPr>
              <a:t> Cloud Manager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193732" cy="55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16216" y="465313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All the components that you would expect, especially note that different number and types of VMs running on different hardware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Architectural Implementation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7518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Initial Testing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57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486916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 LHC closed down for 2 years at the end of 2012 and initial tests had been very positive and so in January decided to set try to use the HLT as a “production quality” opportunistic resource and to give it a large validation job (eventually decided to be the complete reprocessing of the 2011 dataset) 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624736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What is needed to make the HLT (or any opportunistic resource) useful to CMS?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964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of these deserves an entire presentation ...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Access to CMS data. Once a major problem however now using CMS “Any data, Any time, Anywhere” (AAA) which serves all of CMS data over </a:t>
            </a:r>
            <a:r>
              <a:rPr lang="en-GB" dirty="0" err="1" smtClean="0"/>
              <a:t>xrootd</a:t>
            </a:r>
            <a:r>
              <a:rPr lang="en-GB" dirty="0" smtClean="0"/>
              <a:t> no longer a problem.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twiki.cern.ch/twiki/bin/view/CMSPublic/WorkBookXrootdService</a:t>
            </a:r>
            <a:r>
              <a:rPr lang="en-GB" dirty="0" smtClean="0"/>
              <a:t> or Pete Elmer’s presentation at this conference). Specifically for the HLT data is served over </a:t>
            </a:r>
            <a:r>
              <a:rPr lang="en-GB" dirty="0" err="1" smtClean="0"/>
              <a:t>xrootd</a:t>
            </a:r>
            <a:r>
              <a:rPr lang="en-GB" dirty="0" smtClean="0"/>
              <a:t> from the EOS disk server at CERN. Output from the jobs was also written over </a:t>
            </a:r>
            <a:r>
              <a:rPr lang="en-GB" dirty="0" err="1" smtClean="0"/>
              <a:t>xrootd</a:t>
            </a:r>
            <a:r>
              <a:rPr lang="en-GB" dirty="0" smtClean="0"/>
              <a:t> to EOS (</a:t>
            </a:r>
            <a:r>
              <a:rPr lang="en-GB" dirty="0" smtClean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twiki.cern.ch/twiki/bin/view/EOS</a:t>
            </a:r>
            <a:r>
              <a:rPr lang="en-GB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Access to the CMS software. Could put this directly into the VM image however this would require a new VM for each software release so instead decided to use </a:t>
            </a:r>
            <a:r>
              <a:rPr lang="en-GB" dirty="0" err="1" smtClean="0"/>
              <a:t>CvmFS</a:t>
            </a:r>
            <a:r>
              <a:rPr lang="en-GB" dirty="0" smtClean="0"/>
              <a:t>. Which serves software releases through squid caches (</a:t>
            </a:r>
            <a:r>
              <a:rPr lang="en-GB" dirty="0" smtClean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cernvm.cern.ch/portal/filesystem</a:t>
            </a:r>
            <a:r>
              <a:rPr lang="en-GB" dirty="0" smtClean="0"/>
              <a:t>).   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 mechanism for interacting with the cloud controller to instantiate VMs and then to connect them to a batch system. CMS’ main submission system is the </a:t>
            </a:r>
            <a:r>
              <a:rPr lang="en-GB" dirty="0" err="1" smtClean="0"/>
              <a:t>glideinWMS</a:t>
            </a:r>
            <a:r>
              <a:rPr lang="en-GB" dirty="0" smtClean="0"/>
              <a:t> (</a:t>
            </a:r>
            <a:r>
              <a:rPr lang="en-GB" dirty="0" smtClean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www.uscms.org/SoftwareComputing/Grid/WMS/glideinWMS/doc.prd/index.html</a:t>
            </a:r>
            <a:r>
              <a:rPr lang="en-GB" dirty="0" smtClean="0"/>
              <a:t>) and this has been modified to be able to perform this role alongside its more usual Grid submission role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</a:rPr>
              <a:t>glideinWMS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562625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4485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Experiences so far...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Found many minor but annoying problems. Each of which need to be solved if CMS is going to be able to use (opportunistic) cloud sites in a production manner.</a:t>
            </a:r>
          </a:p>
          <a:p>
            <a:endParaRPr lang="en-GB" dirty="0" smtClean="0"/>
          </a:p>
          <a:p>
            <a:r>
              <a:rPr lang="en-GB" dirty="0" smtClean="0"/>
              <a:t>These include: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Permissions problems with </a:t>
            </a:r>
            <a:r>
              <a:rPr lang="en-GB" dirty="0" err="1" smtClean="0"/>
              <a:t>xrootd</a:t>
            </a:r>
            <a:r>
              <a:rPr lang="en-GB" dirty="0" smtClean="0"/>
              <a:t> and EOS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 VMs dying because access to </a:t>
            </a:r>
            <a:r>
              <a:rPr lang="en-GB" dirty="0" err="1" smtClean="0"/>
              <a:t>CvmFS</a:t>
            </a:r>
            <a:r>
              <a:rPr lang="en-GB" dirty="0" smtClean="0"/>
              <a:t> was not available fast enough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OpenStack</a:t>
            </a:r>
            <a:r>
              <a:rPr lang="en-GB" dirty="0" smtClean="0"/>
              <a:t> EC2 not </a:t>
            </a:r>
            <a:r>
              <a:rPr lang="en-GB" dirty="0" smtClean="0"/>
              <a:t>A</a:t>
            </a:r>
            <a:r>
              <a:rPr lang="en-GB" dirty="0" smtClean="0"/>
              <a:t>mazon EC2 causing many minor problems all of which required modifications to the </a:t>
            </a:r>
            <a:r>
              <a:rPr lang="en-GB" dirty="0" err="1" smtClean="0"/>
              <a:t>glideinWMS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 Behaviour in clouds is different from behaviour in Grids so </a:t>
            </a:r>
            <a:r>
              <a:rPr lang="en-GB" dirty="0" err="1" smtClean="0"/>
              <a:t>glideinWMS</a:t>
            </a:r>
            <a:r>
              <a:rPr lang="en-GB" dirty="0" smtClean="0"/>
              <a:t> needed to learn how to handle the situations differently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OpenStack</a:t>
            </a:r>
            <a:r>
              <a:rPr lang="en-GB" dirty="0" smtClean="0"/>
              <a:t> controller can be “rather fragile” when asked to do things at scale so </a:t>
            </a:r>
            <a:r>
              <a:rPr lang="en-GB" dirty="0" err="1" smtClean="0"/>
              <a:t>glideWMS</a:t>
            </a:r>
            <a:r>
              <a:rPr lang="en-GB" dirty="0" smtClean="0"/>
              <a:t> learnt to treat it gently.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...</a:t>
            </a:r>
          </a:p>
          <a:p>
            <a:endParaRPr lang="en-GB" dirty="0" smtClean="0"/>
          </a:p>
          <a:p>
            <a:r>
              <a:rPr lang="en-GB" dirty="0" smtClean="0"/>
              <a:t>However, we worked our way through these, worked out that we could actually run ~7000 VMs on the hardware that was there and started to scale up ...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Experience so far...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5" descr="jobnumbers_individu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252412" cy="3816424"/>
          </a:xfrm>
          <a:prstGeom prst="rect">
            <a:avLst/>
          </a:prstGeom>
        </p:spPr>
      </p:pic>
      <p:pic>
        <p:nvPicPr>
          <p:cNvPr id="7" name="Picture 6" descr="terminatedjobsstatus_individu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85592"/>
            <a:ext cx="8280920" cy="36724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32040" y="1484784"/>
            <a:ext cx="396044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was caused by the limitations of importing data over the 1Gb/s network link which case timeouts and job failures. So we had a choice to reprocess and keep the limit of the number of jobs to less than ~1000 or reconfigure the network ...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076056" y="3933056"/>
            <a:ext cx="374441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Currently reconfiguring the network to use the (now multiple) 10Gb/s connection ... Hopefully completed today (CERN time).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70C0"/>
                </a:solidFill>
                <a:latin typeface="Calibri"/>
              </a:rPr>
              <a:t>Caveats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7" name="CustomShape 4"/>
          <p:cNvSpPr/>
          <p:nvPr/>
        </p:nvSpPr>
        <p:spPr>
          <a:xfrm>
            <a:off x="1043640" y="1772640"/>
            <a:ext cx="7560360" cy="35024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/>
              </a:rPr>
              <a:t> This is still very much work in progress ...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/>
              </a:rPr>
              <a:t> This is the work of several people from within CMS and in some places I have reused parts of their material  would like to thank them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/>
              </a:rPr>
              <a:t> Any opinions expressed (and errors made) are my own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Interactions with other cloud work in CMS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work on using the HLT as an opportunistic cloud resource doesn’t happen in a vacuum. </a:t>
            </a:r>
          </a:p>
          <a:p>
            <a:endParaRPr lang="en-GB" sz="2400" dirty="0" smtClean="0"/>
          </a:p>
          <a:p>
            <a:r>
              <a:rPr lang="en-GB" sz="2400" dirty="0" smtClean="0"/>
              <a:t>Considering CMS cloud activity in the UK (part of </a:t>
            </a:r>
            <a:r>
              <a:rPr lang="en-GB" sz="2400" dirty="0" err="1" smtClean="0"/>
              <a:t>GridPP</a:t>
            </a:r>
            <a:r>
              <a:rPr lang="en-GB" sz="2400" dirty="0" smtClean="0"/>
              <a:t>):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Unlike CERN HLT this is across sites and so firewalls need to be considered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/>
              <a:t>Unlike CERN this is also considering end user physics analysis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/>
              <a:t>Like CERN does use thee </a:t>
            </a:r>
            <a:r>
              <a:rPr lang="en-GB" sz="2400" dirty="0" err="1" smtClean="0"/>
              <a:t>glideinWMS</a:t>
            </a:r>
            <a:r>
              <a:rPr lang="en-GB" sz="2400" dirty="0" smtClean="0"/>
              <a:t> (the CMS default)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/>
              <a:t>Has greater monitoring of the physical and virtual machines than CERN. </a:t>
            </a:r>
          </a:p>
          <a:p>
            <a:r>
              <a:rPr lang="en-GB" sz="2400" dirty="0" smtClean="0"/>
              <a:t> 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UK CMS cloud activity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5" descr="Lahiff_GridPP30_CMSCloudActivities-slide17.png"/>
          <p:cNvPicPr>
            <a:picLocks noChangeAspect="1"/>
          </p:cNvPicPr>
          <p:nvPr/>
        </p:nvPicPr>
        <p:blipFill>
          <a:blip r:embed="rId2" cstate="print"/>
          <a:srcRect t="18500"/>
          <a:stretch>
            <a:fillRect/>
          </a:stretch>
        </p:blipFill>
        <p:spPr>
          <a:xfrm>
            <a:off x="251520" y="1268760"/>
            <a:ext cx="8481029" cy="558924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4653136"/>
            <a:ext cx="1979712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CvmFS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From CERN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>
            <a:off x="1978062" y="5445224"/>
            <a:ext cx="1225786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7236296" y="5373216"/>
            <a:ext cx="2555776" cy="12241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</a:t>
            </a:r>
          </a:p>
          <a:p>
            <a:pPr algn="ctr"/>
            <a:r>
              <a:rPr lang="en-GB" dirty="0" smtClean="0"/>
              <a:t>Via AAA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00192" y="5949280"/>
            <a:ext cx="864096" cy="72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Analysis Jobs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6" name="Picture 5" descr="gridpp_cloud_t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1"/>
            <a:ext cx="5904656" cy="3594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177281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623 jobs submitted with </a:t>
            </a:r>
            <a:r>
              <a:rPr lang="en-GB" dirty="0" err="1" smtClean="0"/>
              <a:t>glideinWMS</a:t>
            </a:r>
            <a:r>
              <a:rPr lang="en-GB" dirty="0" smtClean="0"/>
              <a:t> configured to run no more than 80 at a given time</a:t>
            </a:r>
            <a:endParaRPr lang="en-GB" dirty="0"/>
          </a:p>
        </p:txBody>
      </p:sp>
      <p:pic>
        <p:nvPicPr>
          <p:cNvPr id="8" name="Picture 7" descr="graphicalover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8080851" cy="50505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511" y="1268760"/>
            <a:ext cx="8964489" cy="4499198"/>
            <a:chOff x="179512" y="1556792"/>
            <a:chExt cx="8964489" cy="449919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556792"/>
              <a:ext cx="6661319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789040"/>
              <a:ext cx="6048672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092281" y="2780928"/>
              <a:ext cx="2051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Complete with monitoring of the VM and inside the VM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Interactions with HLT cloud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4888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All the lessons learnt as part the HLT activity have directly fed into the CMS analysis cloud work –Including improvements/work  to </a:t>
            </a:r>
            <a:r>
              <a:rPr lang="en-GB" sz="2400" dirty="0" err="1" smtClean="0"/>
              <a:t>glideinWMS</a:t>
            </a:r>
            <a:r>
              <a:rPr lang="en-GB" sz="2400" dirty="0" smtClean="0"/>
              <a:t>, handling of </a:t>
            </a:r>
            <a:r>
              <a:rPr lang="en-GB" sz="2400" dirty="0" err="1" smtClean="0"/>
              <a:t>O</a:t>
            </a:r>
            <a:r>
              <a:rPr lang="en-GB" sz="2400" dirty="0" err="1" smtClean="0"/>
              <a:t>penStack</a:t>
            </a:r>
            <a:r>
              <a:rPr lang="en-GB" sz="2400" dirty="0" smtClean="0"/>
              <a:t> etc</a:t>
            </a:r>
          </a:p>
          <a:p>
            <a:endParaRPr lang="en-GB" sz="2400" dirty="0" smtClean="0"/>
          </a:p>
          <a:p>
            <a:r>
              <a:rPr lang="en-GB" sz="2400" dirty="0" smtClean="0"/>
              <a:t>The monitoring framework developed as part of the CMS cloud analysis work is being added to the CMS HLT Cloud work to give better understanding</a:t>
            </a:r>
          </a:p>
          <a:p>
            <a:endParaRPr lang="en-GB" sz="2400" dirty="0" smtClean="0"/>
          </a:p>
          <a:p>
            <a:r>
              <a:rPr lang="en-GB" sz="2400" dirty="0" smtClean="0"/>
              <a:t>These are examples of the collaboration that will enable CMS to utilise (opportunistic) cloud resources efficiently.</a:t>
            </a:r>
            <a:endParaRPr lang="en-GB" sz="2400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Conclusions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15616" y="148478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CMS is developing the HLT to be a cloud resource because when it is not running as the HLT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This resource has been given its a large validation task of reprocessing the 2011 data. However, in order to that efficiently the networking needs to be reconfigured.</a:t>
            </a:r>
          </a:p>
          <a:p>
            <a:endParaRPr lang="en-GB" sz="2400" dirty="0" smtClean="0"/>
          </a:p>
          <a:p>
            <a:r>
              <a:rPr lang="en-GB" sz="2400" dirty="0" smtClean="0"/>
              <a:t>The work carried out in enabling the use of the HLT as a cloud helps CMS develop an infrastructure capable of using (opportunistic) cloud resources for a variety of activities.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Thanks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Thanks to all those working on the HLT cloud work, including:</a:t>
            </a:r>
          </a:p>
          <a:p>
            <a:endParaRPr lang="en-GB" sz="2800" dirty="0" smtClean="0"/>
          </a:p>
          <a:p>
            <a:r>
              <a:rPr lang="en-GB" sz="2800" dirty="0" smtClean="0"/>
              <a:t>Adam, Alison, Andrew, Stephen, Toni, Tony, </a:t>
            </a:r>
            <a:r>
              <a:rPr lang="en-GB" sz="2800" dirty="0" err="1" smtClean="0"/>
              <a:t>Wojciech</a:t>
            </a:r>
            <a:r>
              <a:rPr lang="en-GB" sz="2800" dirty="0" smtClean="0"/>
              <a:t> (and anybody I have missed)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Questions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Content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CustomShape 4"/>
          <p:cNvSpPr/>
          <p:nvPr/>
        </p:nvSpPr>
        <p:spPr>
          <a:xfrm>
            <a:off x="971640" y="1628640"/>
            <a:ext cx="7560360" cy="4054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(Gratuitous) what is CMS and what does it do?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What is the High Level Trigger (HLT)  and where does it sit within CMS data taking?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Why use the HLT as a cloud?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Technicalities of using the HLT as a cloud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The Networking ...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</a:rPr>
              <a:t>OpenStack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</a:rPr>
              <a:t>GlideinWMS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What we have seen/done so far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What is happening now/soon.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Reprocessing 2011 data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Interaction with other cloud work in CMS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Conclusions 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Acknowledgements </a:t>
            </a:r>
            <a:endParaRPr lang="en-GB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FD4C-E716-4E27-8B49-461842FEA2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925216"/>
            <a:ext cx="8820472" cy="4824536"/>
          </a:xfrm>
          <a:prstGeom prst="rect">
            <a:avLst/>
          </a:prstGeom>
        </p:spPr>
      </p:pic>
      <p:sp>
        <p:nvSpPr>
          <p:cNvPr id="8" name="TextShape 1"/>
          <p:cNvSpPr txBox="1"/>
          <p:nvPr/>
        </p:nvSpPr>
        <p:spPr>
          <a:xfrm>
            <a:off x="609600" y="4270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70C0"/>
                </a:solidFill>
                <a:latin typeface="Calibri"/>
              </a:rPr>
              <a:t>What is CMS?</a:t>
            </a:r>
            <a:endParaRPr dirty="0"/>
          </a:p>
        </p:txBody>
      </p:sp>
      <p:sp>
        <p:nvSpPr>
          <p:cNvPr id="9" name="TextShape 2"/>
          <p:cNvSpPr txBox="1"/>
          <p:nvPr/>
        </p:nvSpPr>
        <p:spPr>
          <a:xfrm>
            <a:off x="152400" y="15240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" name="TextShape 3"/>
          <p:cNvSpPr txBox="1"/>
          <p:nvPr/>
        </p:nvSpPr>
        <p:spPr>
          <a:xfrm>
            <a:off x="152400" y="15240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0F40776-D344-4DBB-B863-4D35528E5DE1}" type="slidenum">
              <a:rPr lang="en-GB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11" name="CustomShape 4"/>
          <p:cNvSpPr/>
          <p:nvPr/>
        </p:nvSpPr>
        <p:spPr>
          <a:xfrm>
            <a:off x="331912" y="1421160"/>
            <a:ext cx="354600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FF0000"/>
                </a:solidFill>
                <a:latin typeface="Calibri"/>
              </a:rPr>
              <a:t>CMS is a detector at the LHC 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2" name="Picture 11" descr="run207898_white_3d_filte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6328" y="1421160"/>
            <a:ext cx="5668931" cy="4519824"/>
          </a:xfrm>
          <a:prstGeom prst="rect">
            <a:avLst/>
          </a:prstGeom>
        </p:spPr>
      </p:pic>
      <p:pic>
        <p:nvPicPr>
          <p:cNvPr id="13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040" y="2501400"/>
            <a:ext cx="3672000" cy="3524040"/>
          </a:xfrm>
          <a:prstGeom prst="rect">
            <a:avLst/>
          </a:prstGeom>
        </p:spPr>
      </p:pic>
      <p:sp>
        <p:nvSpPr>
          <p:cNvPr id="14" name="CustomShape 5"/>
          <p:cNvSpPr/>
          <p:nvPr/>
        </p:nvSpPr>
        <p:spPr>
          <a:xfrm>
            <a:off x="4004320" y="5309592"/>
            <a:ext cx="3600000" cy="912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FF0000"/>
                </a:solidFill>
                <a:latin typeface="Calibri"/>
              </a:rPr>
              <a:t>First direct evidence of the Higgs decaying to fermions (actually </a:t>
            </a:r>
            <a:r>
              <a:rPr lang="en-GB" dirty="0" err="1">
                <a:solidFill>
                  <a:srgbClr val="FF0000"/>
                </a:solidFill>
                <a:latin typeface="Calibri"/>
              </a:rPr>
              <a:t>taus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).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" name="Footer Placeholder 1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Colling for CMS, ACAT Beijing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CMS during data taking</a:t>
            </a:r>
            <a:endParaRPr sz="32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820472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429309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Few x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7544" y="4149080"/>
            <a:ext cx="3168352" cy="2147466"/>
            <a:chOff x="467544" y="4149080"/>
            <a:chExt cx="3168352" cy="2147466"/>
          </a:xfrm>
        </p:grpSpPr>
        <p:cxnSp>
          <p:nvCxnSpPr>
            <p:cNvPr id="9" name="Elbow Connector 8"/>
            <p:cNvCxnSpPr/>
            <p:nvPr/>
          </p:nvCxnSpPr>
          <p:spPr>
            <a:xfrm flipV="1">
              <a:off x="1979712" y="4149080"/>
              <a:ext cx="1656184" cy="1440160"/>
            </a:xfrm>
            <a:prstGeom prst="bentConnector3">
              <a:avLst>
                <a:gd name="adj1" fmla="val 50000"/>
              </a:avLst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7544" y="5373216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High Level Trigger nodes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The HLT is ...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1487100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Big in CPU terms (almost no storage)  195K HepSpec06 (1264 physical machines with 13321 cores, 26.6TB of </a:t>
            </a:r>
            <a:r>
              <a:rPr lang="en-GB" sz="2000" dirty="0" smtClean="0"/>
              <a:t>RAM)</a:t>
            </a: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Compare to Tier 0 at CERN (where data is initially reconstructed), 121k HepSpec06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ALL</a:t>
            </a:r>
            <a:r>
              <a:rPr lang="en-GB" sz="2000" dirty="0" smtClean="0"/>
              <a:t> the Tier 1 (where data is stored, reprocessed etc) pledged to CMS, 150K HepSpec06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ALL</a:t>
            </a:r>
            <a:r>
              <a:rPr lang="en-GB" sz="2000" dirty="0" smtClean="0"/>
              <a:t> the (~50) Tier 2 sites around the world (where data is analysed), 399K HepSpec06</a:t>
            </a:r>
          </a:p>
          <a:p>
            <a:pPr lvl="1"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Wholly owned by CMS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Complex, several different generations of machine with very different specifications (and configurations), dedicated to no other process than to filtering CMS events.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Other uses of the HLT must NEVER interfere with data taking.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So why use it as a cloud?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David </a:t>
            </a:r>
            <a:r>
              <a:rPr lang="en-GB" dirty="0" err="1" smtClean="0"/>
              <a:t>Colling</a:t>
            </a:r>
            <a:r>
              <a:rPr lang="en-GB" dirty="0" smtClean="0"/>
              <a:t> for CMS, ACAT Beijing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CMS will be very short of resources in 2015 so we need to use the HLT out side of data taking. In engineering (~week long) breaks and even the in the (~12 hour) gaps between fills. Always remembering that </a:t>
            </a:r>
            <a:r>
              <a:rPr lang="en-GB" dirty="0" smtClean="0">
                <a:solidFill>
                  <a:srgbClr val="FF0000"/>
                </a:solidFill>
              </a:rPr>
              <a:t>DATA TAKING COMES FIRST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Even so why turn it into a cloud?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Need </a:t>
            </a:r>
            <a:r>
              <a:rPr lang="en-GB" dirty="0" smtClean="0"/>
              <a:t>to</a:t>
            </a:r>
            <a:r>
              <a:rPr lang="en-GB" dirty="0" smtClean="0"/>
              <a:t> </a:t>
            </a:r>
            <a:r>
              <a:rPr lang="en-GB" dirty="0" smtClean="0"/>
              <a:t>make minimal changes to the underlying set of hardware configurations when using HLT for anything else -&gt; Virtualisation of new tasks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Need to be able to make opportunistic use of the HLT, which means migrate on quickly and migrate off quickly (15 minutes warning) -&gt;  Virtualisation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Complex mixture of different physical machines is not a problem as the cloud infrastructure will  only instantiate VMs on resources capable of supporting them.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Finally, potentially a good model for using other opportunistic resources as they become available.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Brief thought on virtualisation</a:t>
            </a:r>
            <a:br>
              <a:rPr lang="en-GB" sz="3600" dirty="0" smtClean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(Not original to me)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34" y="1412776"/>
            <a:ext cx="7978390" cy="488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So a cloud was born ...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David Colling for CMS, ACAT Beijing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FD4C-E716-4E27-8B49-461842FEA2C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3568" y="1556792"/>
            <a:ext cx="78488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Decided to create the “CMS </a:t>
            </a:r>
            <a:r>
              <a:rPr lang="en-GB" dirty="0" err="1" smtClean="0"/>
              <a:t>openstack</a:t>
            </a:r>
            <a:r>
              <a:rPr lang="en-GB" dirty="0" smtClean="0"/>
              <a:t>, opportunistic, overlay, online-cluster Cloud”  or </a:t>
            </a:r>
            <a:r>
              <a:rPr lang="en-GB" dirty="0" err="1" smtClean="0"/>
              <a:t>CMSooooCloud</a:t>
            </a:r>
            <a:r>
              <a:rPr lang="en-GB" dirty="0" smtClean="0"/>
              <a:t> for short.</a:t>
            </a:r>
          </a:p>
          <a:p>
            <a:endParaRPr lang="en-GB" dirty="0" smtClean="0"/>
          </a:p>
          <a:p>
            <a:r>
              <a:rPr lang="en-GB" dirty="0" smtClean="0"/>
              <a:t>Why </a:t>
            </a:r>
            <a:r>
              <a:rPr lang="en-GB" dirty="0" err="1" smtClean="0"/>
              <a:t>openstack</a:t>
            </a:r>
            <a:r>
              <a:rPr lang="en-GB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 Large, growing and  dynamic development community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 Open source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 Widely believed to have a solid underlying architecture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 “speaks EC2”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 Being driven by a huge and growing user community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“</a:t>
            </a:r>
            <a:r>
              <a:rPr lang="en-GB" b="1" dirty="0" smtClean="0"/>
              <a:t>People Get Pissed Off About </a:t>
            </a:r>
            <a:r>
              <a:rPr lang="en-GB" b="1" dirty="0" err="1" smtClean="0"/>
              <a:t>OpenStack</a:t>
            </a:r>
            <a:r>
              <a:rPr lang="en-GB" b="1" dirty="0" smtClean="0"/>
              <a:t>. And That’s Why It Will Survive” </a:t>
            </a:r>
            <a:r>
              <a:rPr lang="en-GB" sz="1200" b="1" dirty="0" smtClean="0">
                <a:hlinkClick r:id="rId2"/>
              </a:rPr>
              <a:t>http://techcrunch.com/2012/08/13/people-get-pissed-off-about-openstack-and-thats-why-it-will-survive/</a:t>
            </a:r>
            <a:endParaRPr lang="en-GB" sz="1200" b="1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1724</Words>
  <Application>Microsoft Office PowerPoint</Application>
  <PresentationFormat>On-screen Show (4:3)</PresentationFormat>
  <Paragraphs>192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Content</vt:lpstr>
      <vt:lpstr>Slide 4</vt:lpstr>
      <vt:lpstr>Slide 5</vt:lpstr>
      <vt:lpstr>The HLT is ...</vt:lpstr>
      <vt:lpstr>So why use it as a cloud?</vt:lpstr>
      <vt:lpstr>Brief thought on virtualisation (Not original to me)</vt:lpstr>
      <vt:lpstr>So a cloud was born ...</vt:lpstr>
      <vt:lpstr>Setup and initial testing</vt:lpstr>
      <vt:lpstr>The Networking</vt:lpstr>
      <vt:lpstr>The Networking</vt:lpstr>
      <vt:lpstr>The OpenStack Cloud Manager </vt:lpstr>
      <vt:lpstr>Architectural Implementation</vt:lpstr>
      <vt:lpstr>Initial Testing</vt:lpstr>
      <vt:lpstr>What is needed to make the HLT (or any opportunistic resource) useful to CMS?</vt:lpstr>
      <vt:lpstr>glideinWMS</vt:lpstr>
      <vt:lpstr>Experiences so far...</vt:lpstr>
      <vt:lpstr>Experience so far...</vt:lpstr>
      <vt:lpstr>Interactions with other cloud work in CMS</vt:lpstr>
      <vt:lpstr>UK CMS cloud activity </vt:lpstr>
      <vt:lpstr>Analysis Jobs</vt:lpstr>
      <vt:lpstr>Interactions with HLT cloud</vt:lpstr>
      <vt:lpstr>Conclusions</vt:lpstr>
      <vt:lpstr>Thanks</vt:lpstr>
      <vt:lpstr>Questions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Colling</dc:creator>
  <cp:lastModifiedBy>Colling</cp:lastModifiedBy>
  <cp:revision>67</cp:revision>
  <dcterms:created xsi:type="dcterms:W3CDTF">2000-09-13T02:23:44Z</dcterms:created>
  <dcterms:modified xsi:type="dcterms:W3CDTF">2013-05-16T01:21:58Z</dcterms:modified>
</cp:coreProperties>
</file>