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498" r:id="rId3"/>
    <p:sldId id="499" r:id="rId4"/>
    <p:sldId id="502" r:id="rId5"/>
    <p:sldId id="504" r:id="rId6"/>
    <p:sldId id="505" r:id="rId7"/>
    <p:sldId id="506" r:id="rId8"/>
    <p:sldId id="507" r:id="rId9"/>
    <p:sldId id="508" r:id="rId10"/>
    <p:sldId id="525" r:id="rId11"/>
    <p:sldId id="511" r:id="rId12"/>
    <p:sldId id="528" r:id="rId13"/>
    <p:sldId id="527" r:id="rId14"/>
    <p:sldId id="515" r:id="rId15"/>
    <p:sldId id="529" r:id="rId16"/>
    <p:sldId id="522" r:id="rId17"/>
    <p:sldId id="523" r:id="rId18"/>
    <p:sldId id="526" r:id="rId19"/>
    <p:sldId id="513" r:id="rId20"/>
  </p:sldIdLst>
  <p:sldSz cx="9144000" cy="6858000" type="screen4x3"/>
  <p:notesSz cx="9240838" cy="6954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5BA"/>
    <a:srgbClr val="DFB691"/>
    <a:srgbClr val="BFC0C6"/>
    <a:srgbClr val="A8A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00" autoAdjust="0"/>
    <p:restoredTop sz="99742" autoAdjust="0"/>
  </p:normalViewPr>
  <p:slideViewPr>
    <p:cSldViewPr>
      <p:cViewPr>
        <p:scale>
          <a:sx n="100" d="100"/>
          <a:sy n="100" d="100"/>
        </p:scale>
        <p:origin x="-1616" y="-80"/>
      </p:cViewPr>
      <p:guideLst>
        <p:guide orient="horz" pos="2160"/>
        <p:guide pos="240"/>
      </p:guideLst>
    </p:cSldViewPr>
  </p:slideViewPr>
  <p:outlineViewPr>
    <p:cViewPr>
      <p:scale>
        <a:sx n="33" d="100"/>
        <a:sy n="33" d="100"/>
      </p:scale>
      <p:origin x="42" y="18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3675" cy="347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5575" y="0"/>
            <a:ext cx="4003675" cy="347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E51EE08-0E7E-4E78-81A6-C15B936BA952}" type="datetimeFigureOut">
              <a:rPr lang="en-US"/>
              <a:pPr>
                <a:defRPr/>
              </a:pPr>
              <a:t>10/31/12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5588"/>
            <a:ext cx="4003675" cy="3476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5575" y="6605588"/>
            <a:ext cx="4003675" cy="3476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784022E-0AC5-4305-89B6-391D26008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12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3675" cy="347663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3988" y="0"/>
            <a:ext cx="4005262" cy="347663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59D28F8D-7DBB-4EA0-96E9-070B1D398FA6}" type="datetimeFigureOut">
              <a:rPr lang="en-US"/>
              <a:pPr>
                <a:defRPr/>
              </a:pPr>
              <a:t>10/31/12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82900" y="522288"/>
            <a:ext cx="3475038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925" y="3303588"/>
            <a:ext cx="7392988" cy="3128962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5588"/>
            <a:ext cx="4003675" cy="34766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3988" y="6605588"/>
            <a:ext cx="4005262" cy="34766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64742062-542D-460B-95A4-8EF299D13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97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2BF2A4-384A-46A9-8875-D1B49CD325BD}" type="slidenum">
              <a:rPr lang="en-US" smtClean="0">
                <a:ea typeface="MS PGothic" pitchFamily="34" charset="-128"/>
              </a:rPr>
              <a:pPr/>
              <a:t>1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550AA-B838-AE44-BA11-C70239C22EF9}" type="slidenum">
              <a:rPr lang="en-US"/>
              <a:pPr/>
              <a:t>10</a:t>
            </a:fld>
            <a:endParaRPr lang="en-US"/>
          </a:p>
        </p:txBody>
      </p:sp>
      <p:sp>
        <p:nvSpPr>
          <p:cNvPr id="15667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889250" y="520700"/>
            <a:ext cx="3475038" cy="26066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2112" y="3302798"/>
            <a:ext cx="6776615" cy="313117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BA5EA3-4691-324B-8DDB-5A668757A84F}" type="slidenum">
              <a:rPr lang="en-US"/>
              <a:pPr/>
              <a:t>11</a:t>
            </a:fld>
            <a:endParaRPr lang="en-US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82900" y="522288"/>
            <a:ext cx="3475038" cy="2606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29974" y="3304569"/>
            <a:ext cx="6780893" cy="31989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B80249-0EAD-584B-81C2-1C6107492EFF}" type="slidenum">
              <a:rPr lang="en-US"/>
              <a:pPr/>
              <a:t>12</a:t>
            </a:fld>
            <a:endParaRPr lang="en-US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82900" y="522288"/>
            <a:ext cx="3475038" cy="2606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29974" y="3304569"/>
            <a:ext cx="6780893" cy="31989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F9AEF1-0528-E142-86FA-230999F8CA84}" type="slidenum">
              <a:rPr lang="en-US"/>
              <a:pPr/>
              <a:t>14</a:t>
            </a:fld>
            <a:endParaRPr lang="en-US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82900" y="522288"/>
            <a:ext cx="3475038" cy="2606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29974" y="3304569"/>
            <a:ext cx="6780893" cy="31989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C2FA6B-FCC0-3045-A46B-59C711D19988}" type="slidenum">
              <a:rPr lang="en-US"/>
              <a:pPr/>
              <a:t>15</a:t>
            </a:fld>
            <a:endParaRPr lang="en-US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82900" y="522288"/>
            <a:ext cx="3475038" cy="2606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29974" y="3304569"/>
            <a:ext cx="6780893" cy="31989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B349ED-1DF5-9D46-A392-80B184071778}" type="slidenum">
              <a:rPr lang="en-US"/>
              <a:pPr/>
              <a:t>16</a:t>
            </a:fld>
            <a:endParaRPr lang="en-US"/>
          </a:p>
        </p:txBody>
      </p:sp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82900" y="522288"/>
            <a:ext cx="3475038" cy="2606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29974" y="3304569"/>
            <a:ext cx="6780893" cy="31989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CF6C18-FB69-4B44-98C0-5602D0AF3386}" type="slidenum">
              <a:rPr lang="en-US"/>
              <a:pPr/>
              <a:t>17</a:t>
            </a:fld>
            <a:endParaRPr lang="en-US"/>
          </a:p>
        </p:txBody>
      </p:sp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82900" y="522288"/>
            <a:ext cx="3475038" cy="2606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29974" y="3304569"/>
            <a:ext cx="6780893" cy="31989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9092A5-BF8C-AB41-B6DA-673E13B7B32D}" type="slidenum">
              <a:rPr lang="en-US"/>
              <a:pPr/>
              <a:t>19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82900" y="522288"/>
            <a:ext cx="3475038" cy="2606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29974" y="3304569"/>
            <a:ext cx="6780893" cy="31989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946F03-0E78-3E4D-838D-6B0857529733}" type="slidenum">
              <a:rPr lang="en-US"/>
              <a:pPr/>
              <a:t>2</a:t>
            </a:fld>
            <a:endParaRPr lang="en-US"/>
          </a:p>
        </p:txBody>
      </p:sp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82900" y="522288"/>
            <a:ext cx="3475038" cy="2606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29974" y="3304569"/>
            <a:ext cx="6780893" cy="31989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CB07A0-AA70-3B43-B024-3AC39017A0BB}" type="slidenum">
              <a:rPr lang="en-US"/>
              <a:pPr/>
              <a:t>3</a:t>
            </a:fld>
            <a:endParaRPr lang="en-US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5236475" y="6606736"/>
            <a:ext cx="4004363" cy="34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r"/>
            <a:fld id="{EA5BF770-EEAA-FE45-976E-FB3B57159D72}" type="slidenum">
              <a:rPr lang="en-US" sz="1100"/>
              <a:pPr algn="r"/>
              <a:t>3</a:t>
            </a:fld>
            <a:endParaRPr lang="en-US" sz="1100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529446" y="519753"/>
            <a:ext cx="6196922" cy="26083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29974" y="3304569"/>
            <a:ext cx="6780893" cy="31989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CF7278-2723-DF4A-9801-DC7C3A56D505}" type="slidenum">
              <a:rPr lang="en-US"/>
              <a:pPr/>
              <a:t>4</a:t>
            </a:fld>
            <a:endParaRPr lang="en-U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5236475" y="6606736"/>
            <a:ext cx="4004363" cy="34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r"/>
            <a:fld id="{8BBF77F3-02BF-AD43-A305-26276E885F5D}" type="slidenum">
              <a:rPr lang="en-US" sz="1100"/>
              <a:pPr algn="r"/>
              <a:t>4</a:t>
            </a:fld>
            <a:endParaRPr lang="en-US" sz="1100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529445" y="520953"/>
            <a:ext cx="6194784" cy="26071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29974" y="3304569"/>
            <a:ext cx="6780893" cy="31989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BF57D1-4C62-9641-93AC-B62BD7ED1B4D}" type="slidenum">
              <a:rPr lang="en-US"/>
              <a:pPr/>
              <a:t>5</a:t>
            </a:fld>
            <a:endParaRPr lang="en-US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82900" y="522288"/>
            <a:ext cx="3475038" cy="2606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29974" y="3304569"/>
            <a:ext cx="6780893" cy="31989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870841-0048-7443-B554-E1EDAE97CBDE}" type="slidenum">
              <a:rPr lang="en-US"/>
              <a:pPr/>
              <a:t>6</a:t>
            </a:fld>
            <a:endParaRPr lang="en-US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5236475" y="6606736"/>
            <a:ext cx="4004363" cy="34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r"/>
            <a:fld id="{2EC2D277-5D50-C141-B9E7-1FA688FB2C05}" type="slidenum">
              <a:rPr lang="en-US" sz="1100"/>
              <a:pPr algn="r"/>
              <a:t>6</a:t>
            </a:fld>
            <a:endParaRPr lang="en-US" sz="1100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529446" y="520953"/>
            <a:ext cx="6196922" cy="26083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29974" y="3304569"/>
            <a:ext cx="6780893" cy="31989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F9F1A4-E31B-F446-B699-E67995E0D56C}" type="slidenum">
              <a:rPr lang="en-US"/>
              <a:pPr/>
              <a:t>7</a:t>
            </a:fld>
            <a:endParaRPr lang="en-US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82900" y="522288"/>
            <a:ext cx="3475038" cy="2606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29974" y="3304569"/>
            <a:ext cx="6780893" cy="31989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1180F2-2287-EA4A-8FA5-6BB8AF0AFC36}" type="slidenum">
              <a:rPr lang="en-US"/>
              <a:pPr/>
              <a:t>8</a:t>
            </a:fld>
            <a:endParaRPr lang="en-US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5236475" y="6606736"/>
            <a:ext cx="4004363" cy="34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r"/>
            <a:fld id="{A366C3C3-BF49-4445-962F-F98C05213E1B}" type="slidenum">
              <a:rPr lang="en-US" sz="1100"/>
              <a:pPr algn="r"/>
              <a:t>8</a:t>
            </a:fld>
            <a:endParaRPr lang="en-US" sz="1100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224647" y="821041"/>
            <a:ext cx="4789407" cy="20153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29974" y="3304569"/>
            <a:ext cx="6780893" cy="31989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B797BF-582D-B241-A6A2-0FADE4F88987}" type="slidenum">
              <a:rPr lang="en-US"/>
              <a:pPr/>
              <a:t>9</a:t>
            </a:fld>
            <a:endParaRPr lang="en-US"/>
          </a:p>
        </p:txBody>
      </p:sp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82900" y="522288"/>
            <a:ext cx="3475038" cy="2606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29974" y="3304569"/>
            <a:ext cx="6780893" cy="31989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EE94-4768-4E3A-9FD0-B52D4D992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DAE94-9A9D-40B4-A9EC-E4D720EDB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2A27D-D4DA-4E42-838A-D8B1FD403F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324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59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57600"/>
            <a:ext cx="4229100" cy="259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4196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2A27D-D4DA-4E42-838A-D8B1FD403F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7FCAE-32DC-42C3-9B9C-E1697CD031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F7CB-4717-481C-8270-6A28EC9B8D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AD3D7-AD11-4FFC-A190-9C24F0F2F1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AE5A5-7560-4176-8425-77FD86311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D6AD-BC9B-4360-B551-2C19F63BFC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9153-F3E2-4757-BE0F-F30F9AC5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616C3-D63D-465E-A65B-E7168CF99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EC8E-55AF-47D1-99FC-8F7C4D4ABB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0" descr="Header_Fina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558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4" descr="Footer_Final_DO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443663"/>
            <a:ext cx="914558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2224703" y="6553200"/>
            <a:ext cx="387129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1200" dirty="0">
                <a:solidFill>
                  <a:schemeClr val="bg1"/>
                </a:solidFill>
                <a:ea typeface="ＭＳ Ｐゴシック" pitchFamily="84" charset="-128"/>
                <a:cs typeface="+mn-cs"/>
              </a:rPr>
              <a:t>C. Steier, </a:t>
            </a:r>
            <a:r>
              <a:rPr lang="en-US" sz="1200" dirty="0" smtClean="0">
                <a:solidFill>
                  <a:schemeClr val="bg1"/>
                </a:solidFill>
                <a:ea typeface="ＭＳ Ｐゴシック" pitchFamily="84" charset="-128"/>
                <a:cs typeface="+mn-cs"/>
              </a:rPr>
              <a:t>USR 2012, Feedbacks for USR, 2012-11-1</a:t>
            </a:r>
            <a:endParaRPr lang="en-US" sz="1200" dirty="0">
              <a:solidFill>
                <a:schemeClr val="bg1"/>
              </a:solidFill>
              <a:ea typeface="ＭＳ Ｐゴシック" pitchFamily="8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419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6B9A97-BA18-411F-AA40-BD6B34F39B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ALS GG Bridge XBD200011-01681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8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200025"/>
            <a:ext cx="9144000" cy="4933950"/>
          </a:xfrm>
          <a:noFill/>
          <a:ln>
            <a:miter lim="800000"/>
            <a:headEnd/>
            <a:tailEnd/>
          </a:ln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marL="400050" indent="-400050" defTabSz="1306513" eaLnBrk="1" hangingPunct="1">
              <a:buFontTx/>
              <a:buNone/>
              <a:tabLst>
                <a:tab pos="3717925" algn="l"/>
                <a:tab pos="4114800" algn="l"/>
              </a:tabLst>
            </a:pPr>
            <a:r>
              <a:rPr lang="en-US" b="1" dirty="0" smtClean="0">
                <a:solidFill>
                  <a:srgbClr val="F5FA20"/>
                </a:solidFill>
              </a:rPr>
              <a:t>Workshop on Accelerator R&amp;D for Ultimate Storage Rings : Beijing / IHEP, October 2012</a:t>
            </a:r>
            <a:endParaRPr lang="en-US" sz="2800" b="1" dirty="0" smtClean="0">
              <a:solidFill>
                <a:srgbClr val="F5FA20"/>
              </a:solidFill>
            </a:endParaRPr>
          </a:p>
          <a:p>
            <a:pPr marL="566738" lvl="1" indent="-166688" algn="r" defTabSz="1306513" eaLnBrk="1" hangingPunct="1">
              <a:buFontTx/>
              <a:buNone/>
              <a:tabLst>
                <a:tab pos="3717925" algn="l"/>
                <a:tab pos="4114800" algn="l"/>
              </a:tabLst>
            </a:pPr>
            <a:endParaRPr lang="en-US" sz="3200" b="1" dirty="0" smtClean="0">
              <a:solidFill>
                <a:srgbClr val="F5FA20"/>
              </a:solidFill>
            </a:endParaRPr>
          </a:p>
          <a:p>
            <a:pPr marL="566738" lvl="1" indent="-166688" algn="r" defTabSz="1306513" eaLnBrk="1" hangingPunct="1">
              <a:buFontTx/>
              <a:buNone/>
              <a:tabLst>
                <a:tab pos="3717925" algn="l"/>
                <a:tab pos="4114800" algn="l"/>
              </a:tabLst>
            </a:pPr>
            <a:r>
              <a:rPr lang="en-US" sz="3200" b="1" dirty="0" smtClean="0">
                <a:solidFill>
                  <a:srgbClr val="F5FA20"/>
                </a:solidFill>
              </a:rPr>
              <a:t>Feedbacks for Ultimate Storage Rings</a:t>
            </a:r>
            <a:endParaRPr lang="en-US" sz="3200" b="1" i="1" dirty="0" smtClean="0">
              <a:solidFill>
                <a:srgbClr val="F5FA20"/>
              </a:solidFill>
            </a:endParaRPr>
          </a:p>
          <a:p>
            <a:pPr marL="566738" lvl="1" indent="-166688" algn="r" defTabSz="1306513" eaLnBrk="1" hangingPunct="1">
              <a:buFontTx/>
              <a:buNone/>
              <a:tabLst>
                <a:tab pos="3717925" algn="l"/>
                <a:tab pos="4114800" algn="l"/>
              </a:tabLst>
            </a:pPr>
            <a:endParaRPr lang="en-US" sz="3200" b="1" i="1" dirty="0">
              <a:solidFill>
                <a:srgbClr val="F5FA20"/>
              </a:solidFill>
            </a:endParaRPr>
          </a:p>
          <a:p>
            <a:pPr marL="566738" lvl="1" indent="-166688" algn="r" defTabSz="1306513" eaLnBrk="1" hangingPunct="1">
              <a:buFontTx/>
              <a:buNone/>
              <a:tabLst>
                <a:tab pos="3717925" algn="l"/>
                <a:tab pos="4114800" algn="l"/>
              </a:tabLst>
            </a:pPr>
            <a:endParaRPr lang="en-US" sz="3200" b="1" i="1" dirty="0" smtClean="0">
              <a:solidFill>
                <a:srgbClr val="F5FA20"/>
              </a:solidFill>
            </a:endParaRPr>
          </a:p>
          <a:p>
            <a:pPr marL="566738" lvl="1" indent="-166688" algn="r" defTabSz="1306513" eaLnBrk="1" hangingPunct="1">
              <a:buFontTx/>
              <a:buNone/>
              <a:tabLst>
                <a:tab pos="3717925" algn="l"/>
                <a:tab pos="4114800" algn="l"/>
              </a:tabLst>
            </a:pPr>
            <a:r>
              <a:rPr lang="en-US" sz="3200" b="1" i="1" dirty="0" smtClean="0">
                <a:solidFill>
                  <a:srgbClr val="F5FA20"/>
                </a:solidFill>
              </a:rPr>
              <a:t>Christoph Steier</a:t>
            </a:r>
          </a:p>
          <a:p>
            <a:pPr marL="566738" lvl="1" indent="-166688" algn="r" defTabSz="1306513" eaLnBrk="1" hangingPunct="1">
              <a:buFontTx/>
              <a:buNone/>
              <a:tabLst>
                <a:tab pos="3717925" algn="l"/>
                <a:tab pos="4114800" algn="l"/>
              </a:tabLst>
            </a:pPr>
            <a:endParaRPr lang="en-US" sz="2400" b="1" dirty="0" smtClean="0">
              <a:solidFill>
                <a:srgbClr val="F5FA20"/>
              </a:solidFill>
            </a:endParaRPr>
          </a:p>
          <a:p>
            <a:pPr marL="566738" lvl="1" indent="-166688" algn="r" defTabSz="1306513" eaLnBrk="1" hangingPunct="1">
              <a:buFontTx/>
              <a:buNone/>
              <a:tabLst>
                <a:tab pos="3717925" algn="l"/>
                <a:tab pos="4114800" algn="l"/>
              </a:tabLst>
            </a:pPr>
            <a:endParaRPr lang="en-US" sz="2400" b="1" dirty="0">
              <a:solidFill>
                <a:srgbClr val="F5FA20"/>
              </a:solidFill>
            </a:endParaRPr>
          </a:p>
          <a:p>
            <a:pPr marL="566738" lvl="1" indent="-166688" algn="r" defTabSz="1306513" eaLnBrk="1" hangingPunct="1">
              <a:buFontTx/>
              <a:buNone/>
              <a:tabLst>
                <a:tab pos="3717925" algn="l"/>
                <a:tab pos="4114800" algn="l"/>
              </a:tabLst>
            </a:pPr>
            <a:r>
              <a:rPr lang="en-US" sz="2400" b="1" dirty="0" smtClean="0">
                <a:solidFill>
                  <a:srgbClr val="F5FA20"/>
                </a:solidFill>
              </a:rPr>
              <a:t>Advanced Light Source</a:t>
            </a:r>
          </a:p>
          <a:p>
            <a:pPr marL="566738" lvl="1" indent="-166688" algn="r" defTabSz="1306513" eaLnBrk="1" hangingPunct="1">
              <a:buFontTx/>
              <a:buNone/>
              <a:tabLst>
                <a:tab pos="3717925" algn="l"/>
                <a:tab pos="4114800" algn="l"/>
              </a:tabLst>
            </a:pPr>
            <a:r>
              <a:rPr lang="en-US" sz="2400" b="1" dirty="0" smtClean="0">
                <a:solidFill>
                  <a:srgbClr val="F5FA20"/>
                </a:solidFill>
              </a:rPr>
              <a:t>Accelerator Fusion Research Division</a:t>
            </a:r>
          </a:p>
          <a:p>
            <a:pPr marL="566738" lvl="1" indent="-166688" algn="r" defTabSz="1306513" eaLnBrk="1" hangingPunct="1">
              <a:buFontTx/>
              <a:buNone/>
              <a:tabLst>
                <a:tab pos="3717925" algn="l"/>
                <a:tab pos="4114800" algn="l"/>
              </a:tabLst>
            </a:pPr>
            <a:r>
              <a:rPr lang="en-US" sz="2400" b="1" dirty="0" smtClean="0">
                <a:solidFill>
                  <a:srgbClr val="F5FA20"/>
                </a:solidFill>
              </a:rPr>
              <a:t>Lawrence Berkeley National Laboratory</a:t>
            </a:r>
          </a:p>
          <a:p>
            <a:pPr marL="566738" lvl="1" indent="-166688" defTabSz="1306513" eaLnBrk="1" hangingPunct="1">
              <a:buFontTx/>
              <a:buNone/>
              <a:tabLst>
                <a:tab pos="3717925" algn="l"/>
                <a:tab pos="4114800" algn="l"/>
              </a:tabLst>
            </a:pPr>
            <a:endParaRPr lang="en-US" sz="2400" b="1" dirty="0" smtClean="0">
              <a:solidFill>
                <a:srgbClr val="F5FA20"/>
              </a:solidFill>
            </a:endParaRPr>
          </a:p>
          <a:p>
            <a:pPr marL="566738" lvl="1" indent="-166688" defTabSz="1306513" eaLnBrk="1" hangingPunct="1">
              <a:buFontTx/>
              <a:buNone/>
              <a:tabLst>
                <a:tab pos="3717925" algn="l"/>
                <a:tab pos="4114800" algn="l"/>
              </a:tabLst>
            </a:pPr>
            <a:endParaRPr lang="en-US" sz="3200" b="1" dirty="0" smtClean="0">
              <a:solidFill>
                <a:srgbClr val="F5FA20"/>
              </a:solidFill>
            </a:endParaRPr>
          </a:p>
          <a:p>
            <a:pPr marL="566738" lvl="1" indent="-166688" defTabSz="1306513" eaLnBrk="1" hangingPunct="1">
              <a:buFontTx/>
              <a:buNone/>
              <a:tabLst>
                <a:tab pos="3717925" algn="l"/>
                <a:tab pos="4114800" algn="l"/>
              </a:tabLst>
            </a:pPr>
            <a:endParaRPr lang="en-US" sz="3200" b="1" dirty="0" smtClean="0">
              <a:solidFill>
                <a:srgbClr val="F5FA20"/>
              </a:solidFill>
            </a:endParaRPr>
          </a:p>
          <a:p>
            <a:pPr marL="566738" lvl="1" indent="-166688" defTabSz="1306513" eaLnBrk="1" hangingPunct="1">
              <a:buFontTx/>
              <a:buNone/>
              <a:tabLst>
                <a:tab pos="3717925" algn="l"/>
                <a:tab pos="4114800" algn="l"/>
              </a:tabLst>
            </a:pPr>
            <a:endParaRPr lang="en-US" sz="3200" b="1" dirty="0" smtClean="0">
              <a:solidFill>
                <a:srgbClr val="F5FA20"/>
              </a:solidFill>
            </a:endParaRPr>
          </a:p>
          <a:p>
            <a:pPr marL="566738" lvl="1" indent="-166688" defTabSz="1306513" eaLnBrk="1" hangingPunct="1">
              <a:buFontTx/>
              <a:buNone/>
              <a:tabLst>
                <a:tab pos="3717925" algn="l"/>
                <a:tab pos="4114800" algn="l"/>
              </a:tabLst>
            </a:pPr>
            <a:r>
              <a:rPr lang="en-US" sz="3200" b="1" i="1" dirty="0" smtClean="0">
                <a:solidFill>
                  <a:srgbClr val="F5FA20"/>
                </a:solidFill>
              </a:rPr>
              <a:t>	</a:t>
            </a:r>
            <a:r>
              <a:rPr lang="en-US" b="1" i="1" dirty="0" smtClean="0">
                <a:solidFill>
                  <a:srgbClr val="F5FA20"/>
                </a:solidFill>
              </a:rPr>
              <a:t>		</a:t>
            </a:r>
            <a:endParaRPr lang="en-US" sz="3200" b="1" dirty="0" smtClean="0">
              <a:solidFill>
                <a:srgbClr val="F5FA20"/>
              </a:solidFill>
            </a:endParaRPr>
          </a:p>
          <a:p>
            <a:pPr marL="400050" indent="-400050" algn="ctr" defTabSz="1306513" eaLnBrk="1" hangingPunct="1">
              <a:buFontTx/>
              <a:buNone/>
              <a:tabLst>
                <a:tab pos="3717925" algn="l"/>
                <a:tab pos="4114800" algn="l"/>
              </a:tabLst>
            </a:pPr>
            <a:r>
              <a:rPr lang="en-US" sz="3600" b="1" dirty="0" smtClean="0">
                <a:solidFill>
                  <a:srgbClr val="F5FA20"/>
                </a:solidFill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181600"/>
            <a:ext cx="2703871" cy="1676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Photon BPMs</a:t>
            </a:r>
          </a:p>
        </p:txBody>
      </p:sp>
      <p:sp>
        <p:nvSpPr>
          <p:cNvPr id="156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025525"/>
            <a:ext cx="8456612" cy="727075"/>
          </a:xfrm>
        </p:spPr>
        <p:txBody>
          <a:bodyPr/>
          <a:lstStyle/>
          <a:p>
            <a:r>
              <a:rPr lang="en-US" sz="2000" dirty="0" smtClean="0"/>
              <a:t>RF-BPMs are excellent at position detection, but remaining error for angular determination is still significant. Long lever arm to x-ray BPMs makes those more sensitive.</a:t>
            </a:r>
            <a:endParaRPr lang="en-US" sz="2000" dirty="0"/>
          </a:p>
        </p:txBody>
      </p:sp>
      <p:grpSp>
        <p:nvGrpSpPr>
          <p:cNvPr id="1565740" name="Group 44"/>
          <p:cNvGrpSpPr>
            <a:grpSpLocks/>
          </p:cNvGrpSpPr>
          <p:nvPr/>
        </p:nvGrpSpPr>
        <p:grpSpPr bwMode="auto">
          <a:xfrm>
            <a:off x="257175" y="2081213"/>
            <a:ext cx="2317750" cy="4343400"/>
            <a:chOff x="384" y="1200"/>
            <a:chExt cx="1313" cy="2469"/>
          </a:xfrm>
        </p:grpSpPr>
        <p:pic>
          <p:nvPicPr>
            <p:cNvPr id="1565741" name="Picture 45" descr="PinHoleBladeAssembl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200"/>
              <a:ext cx="1313" cy="2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5742" name="Text Box 46"/>
            <p:cNvSpPr txBox="1">
              <a:spLocks noChangeArrowheads="1"/>
            </p:cNvSpPr>
            <p:nvPr/>
          </p:nvSpPr>
          <p:spPr bwMode="auto">
            <a:xfrm>
              <a:off x="384" y="1248"/>
              <a:ext cx="29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FMB</a:t>
              </a:r>
            </a:p>
          </p:txBody>
        </p:sp>
        <p:sp>
          <p:nvSpPr>
            <p:cNvPr id="1565743" name="Text Box 47"/>
            <p:cNvSpPr txBox="1">
              <a:spLocks noChangeArrowheads="1"/>
            </p:cNvSpPr>
            <p:nvPr/>
          </p:nvSpPr>
          <p:spPr bwMode="auto">
            <a:xfrm>
              <a:off x="1248" y="1200"/>
              <a:ext cx="426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BESSY II,</a:t>
              </a:r>
            </a:p>
            <a:p>
              <a:r>
                <a:rPr lang="en-US" sz="10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ALS,</a:t>
              </a:r>
            </a:p>
            <a:p>
              <a:r>
                <a:rPr lang="en-US" sz="10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SLS,</a:t>
              </a:r>
            </a:p>
            <a:p>
              <a:r>
                <a:rPr lang="en-US" sz="10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LNLS</a:t>
              </a:r>
            </a:p>
          </p:txBody>
        </p:sp>
      </p:grpSp>
      <p:sp>
        <p:nvSpPr>
          <p:cNvPr id="1565747" name="Rectangle 51"/>
          <p:cNvSpPr>
            <a:spLocks noChangeArrowheads="1"/>
          </p:cNvSpPr>
          <p:nvPr/>
        </p:nvSpPr>
        <p:spPr bwMode="auto">
          <a:xfrm>
            <a:off x="2667000" y="2057400"/>
            <a:ext cx="4038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662" tIns="46038" rIns="93662" bIns="46038"/>
          <a:lstStyle/>
          <a:p>
            <a:pPr marL="342900" indent="-342900" eaLnBrk="0" hangingPunct="0">
              <a:spcBef>
                <a:spcPct val="20000"/>
              </a:spcBef>
              <a:buSzPct val="100000"/>
              <a:buFontTx/>
              <a:buChar char="•"/>
            </a:pPr>
            <a:r>
              <a:rPr lang="en-US" sz="2000" b="1" dirty="0">
                <a:solidFill>
                  <a:srgbClr val="00279F"/>
                </a:solidFill>
              </a:rPr>
              <a:t>Work very well for dipoles in the vertical </a:t>
            </a:r>
            <a:r>
              <a:rPr lang="en-US" sz="2000" b="1" dirty="0" smtClean="0">
                <a:solidFill>
                  <a:srgbClr val="00279F"/>
                </a:solidFill>
              </a:rPr>
              <a:t>plane</a:t>
            </a:r>
          </a:p>
          <a:p>
            <a:pPr marL="342900" indent="-342900" eaLnBrk="0" hangingPunct="0">
              <a:spcBef>
                <a:spcPct val="20000"/>
              </a:spcBef>
              <a:buSzPct val="100000"/>
              <a:buFontTx/>
              <a:buChar char="•"/>
            </a:pPr>
            <a:r>
              <a:rPr lang="en-US" sz="2000" b="1" dirty="0" smtClean="0">
                <a:solidFill>
                  <a:srgbClr val="00279F"/>
                </a:solidFill>
              </a:rPr>
              <a:t>For </a:t>
            </a:r>
            <a:r>
              <a:rPr lang="en-US" sz="2000" b="1" dirty="0" err="1">
                <a:solidFill>
                  <a:srgbClr val="00279F"/>
                </a:solidFill>
              </a:rPr>
              <a:t>undulators</a:t>
            </a:r>
            <a:r>
              <a:rPr lang="en-US" sz="2000" b="1" dirty="0">
                <a:solidFill>
                  <a:srgbClr val="00279F"/>
                </a:solidFill>
              </a:rPr>
              <a:t> OK for </a:t>
            </a:r>
            <a:r>
              <a:rPr lang="en-US" sz="2000" b="1" dirty="0" smtClean="0">
                <a:solidFill>
                  <a:srgbClr val="00279F"/>
                </a:solidFill>
              </a:rPr>
              <a:t>planar ID hard </a:t>
            </a:r>
            <a:r>
              <a:rPr lang="en-US" sz="2000" b="1" dirty="0">
                <a:solidFill>
                  <a:srgbClr val="00279F"/>
                </a:solidFill>
              </a:rPr>
              <a:t>x-rays </a:t>
            </a:r>
            <a:r>
              <a:rPr lang="en-US" sz="2000" b="1" dirty="0" smtClean="0">
                <a:solidFill>
                  <a:srgbClr val="00279F"/>
                </a:solidFill>
              </a:rPr>
              <a:t>(‘Decker distortions’)</a:t>
            </a:r>
          </a:p>
          <a:p>
            <a:pPr marL="342900" indent="-342900" eaLnBrk="0" hangingPunct="0">
              <a:spcBef>
                <a:spcPct val="20000"/>
              </a:spcBef>
              <a:buSzPct val="100000"/>
              <a:buFontTx/>
              <a:buChar char="•"/>
            </a:pPr>
            <a:r>
              <a:rPr lang="en-US" sz="2000" b="1" dirty="0">
                <a:solidFill>
                  <a:srgbClr val="00279F"/>
                </a:solidFill>
              </a:rPr>
              <a:t>D</a:t>
            </a:r>
            <a:r>
              <a:rPr lang="en-US" sz="2000" b="1" dirty="0" smtClean="0">
                <a:solidFill>
                  <a:srgbClr val="00279F"/>
                </a:solidFill>
              </a:rPr>
              <a:t>ifficult </a:t>
            </a:r>
            <a:r>
              <a:rPr lang="en-US" sz="2000" b="1" dirty="0">
                <a:solidFill>
                  <a:srgbClr val="00279F"/>
                </a:solidFill>
              </a:rPr>
              <a:t>for VUV, no solution for </a:t>
            </a:r>
            <a:r>
              <a:rPr lang="en-US" sz="2000" b="1" dirty="0" smtClean="0">
                <a:solidFill>
                  <a:srgbClr val="00279F"/>
                </a:solidFill>
              </a:rPr>
              <a:t>EPUs</a:t>
            </a:r>
          </a:p>
          <a:p>
            <a:pPr marL="342900" indent="-342900" eaLnBrk="0" hangingPunct="0">
              <a:spcBef>
                <a:spcPct val="20000"/>
              </a:spcBef>
              <a:buSzPct val="100000"/>
              <a:buFontTx/>
              <a:buChar char="•"/>
            </a:pPr>
            <a:r>
              <a:rPr lang="en-US" sz="2000" b="1" dirty="0" smtClean="0">
                <a:solidFill>
                  <a:srgbClr val="00279F"/>
                </a:solidFill>
              </a:rPr>
              <a:t>One example of ongoing R+D: x-ray fluorescence (Grid-XBPM) at APS (Yang, et al.)</a:t>
            </a:r>
          </a:p>
          <a:p>
            <a:pPr marL="800100" lvl="1" indent="-342900" eaLnBrk="0" hangingPunct="0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b="1" dirty="0" smtClean="0">
                <a:solidFill>
                  <a:srgbClr val="00279F"/>
                </a:solidFill>
              </a:rPr>
              <a:t>For APS case, bend magnet background almost completely suppressed</a:t>
            </a:r>
            <a:endParaRPr lang="en-US" sz="1800" b="1" dirty="0">
              <a:solidFill>
                <a:srgbClr val="00279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676400"/>
            <a:ext cx="2107286" cy="314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599" y="4495800"/>
            <a:ext cx="246972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897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219200" y="228600"/>
            <a:ext cx="792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800" b="1" dirty="0">
                <a:solidFill>
                  <a:srgbClr val="00279F"/>
                </a:solidFill>
              </a:rPr>
              <a:t>Combining </a:t>
            </a:r>
            <a:r>
              <a:rPr lang="en-US" sz="2800" b="1" dirty="0" smtClean="0">
                <a:solidFill>
                  <a:srgbClr val="00279F"/>
                </a:solidFill>
              </a:rPr>
              <a:t>different feedbacks</a:t>
            </a:r>
            <a:endParaRPr lang="en-US" sz="2800" b="1" dirty="0">
              <a:solidFill>
                <a:srgbClr val="00279F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04800" y="3381375"/>
            <a:ext cx="8839200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80000"/>
              </a:lnSpc>
              <a:spcBef>
                <a:spcPts val="5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b="1" dirty="0">
                <a:solidFill>
                  <a:srgbClr val="00279F"/>
                </a:solidFill>
              </a:rPr>
              <a:t>Many accelerators need feedbacks of different </a:t>
            </a:r>
            <a:r>
              <a:rPr lang="en-US" b="1" dirty="0" smtClean="0">
                <a:solidFill>
                  <a:srgbClr val="00279F"/>
                </a:solidFill>
              </a:rPr>
              <a:t>speed (fast/medium/slow</a:t>
            </a:r>
            <a:r>
              <a:rPr lang="en-US" b="1" dirty="0">
                <a:solidFill>
                  <a:srgbClr val="00279F"/>
                </a:solidFill>
              </a:rPr>
              <a:t>)</a:t>
            </a:r>
            <a:endParaRPr lang="en-US" b="1" dirty="0">
              <a:solidFill>
                <a:srgbClr val="00279F"/>
              </a:solidFill>
            </a:endParaRP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rgbClr val="00279F"/>
              </a:buClr>
              <a:buFont typeface="Arial" charset="0"/>
              <a:buChar char="—"/>
            </a:pPr>
            <a:r>
              <a:rPr lang="en-US" b="1" dirty="0">
                <a:solidFill>
                  <a:srgbClr val="00279F"/>
                </a:solidFill>
              </a:rPr>
              <a:t>Limitations of correctors, limitations of BPMs, </a:t>
            </a:r>
            <a:r>
              <a:rPr lang="en-US" b="1" dirty="0" smtClean="0">
                <a:solidFill>
                  <a:srgbClr val="00279F"/>
                </a:solidFill>
              </a:rPr>
              <a:t>Layout, RF noise consideration, …</a:t>
            </a:r>
            <a:endParaRPr lang="en-US" b="1" dirty="0">
              <a:solidFill>
                <a:srgbClr val="00279F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b="1" dirty="0" smtClean="0">
                <a:solidFill>
                  <a:srgbClr val="00279F"/>
                </a:solidFill>
              </a:rPr>
              <a:t>Potentially </a:t>
            </a:r>
            <a:r>
              <a:rPr lang="en-US" b="1" dirty="0">
                <a:solidFill>
                  <a:srgbClr val="00279F"/>
                </a:solidFill>
              </a:rPr>
              <a:t>provides problems of interaction / how to implement DC blocking, … -&gt; Many </a:t>
            </a:r>
            <a:r>
              <a:rPr lang="en-US" b="1" dirty="0" smtClean="0">
                <a:solidFill>
                  <a:srgbClr val="00279F"/>
                </a:solidFill>
              </a:rPr>
              <a:t>good solutions available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b="1" dirty="0" smtClean="0">
                <a:solidFill>
                  <a:srgbClr val="00279F"/>
                </a:solidFill>
              </a:rPr>
              <a:t>Another challenge is the integration of systems like BPM position sensors, girder/magnet movers, photon BPMs, photon </a:t>
            </a:r>
            <a:r>
              <a:rPr lang="en-US" b="1" dirty="0" err="1" smtClean="0">
                <a:solidFill>
                  <a:srgbClr val="00279F"/>
                </a:solidFill>
              </a:rPr>
              <a:t>beamline</a:t>
            </a:r>
            <a:r>
              <a:rPr lang="en-US" b="1" dirty="0" smtClean="0">
                <a:solidFill>
                  <a:srgbClr val="00279F"/>
                </a:solidFill>
              </a:rPr>
              <a:t> sensors and actuators -&gt; No generally accepted best solution, room for improvement</a:t>
            </a:r>
            <a:endParaRPr lang="en-US" b="1" dirty="0">
              <a:solidFill>
                <a:srgbClr val="00279F"/>
              </a:solidFill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7" y="1003300"/>
            <a:ext cx="2963863" cy="232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0635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219200" y="0"/>
            <a:ext cx="792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800" b="1">
                <a:solidFill>
                  <a:srgbClr val="00279F"/>
                </a:solidFill>
              </a:rPr>
              <a:t>Achieved Stability at 3</a:t>
            </a:r>
            <a:r>
              <a:rPr lang="en-US" sz="2800" b="1" baseline="30000">
                <a:solidFill>
                  <a:srgbClr val="00279F"/>
                </a:solidFill>
              </a:rPr>
              <a:t>rd</a:t>
            </a:r>
            <a:r>
              <a:rPr lang="en-US" sz="2800" b="1">
                <a:solidFill>
                  <a:srgbClr val="00279F"/>
                </a:solidFill>
              </a:rPr>
              <a:t> generation Rings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81000" y="762000"/>
            <a:ext cx="8610600" cy="568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2400" b="1" dirty="0">
                <a:solidFill>
                  <a:srgbClr val="00279F"/>
                </a:solidFill>
              </a:rPr>
              <a:t>Orbit </a:t>
            </a:r>
            <a:r>
              <a:rPr lang="en-US" sz="2400" b="1" dirty="0" smtClean="0">
                <a:solidFill>
                  <a:srgbClr val="00279F"/>
                </a:solidFill>
              </a:rPr>
              <a:t>stability</a:t>
            </a:r>
          </a:p>
          <a:p>
            <a:pPr lvl="1">
              <a:spcBef>
                <a:spcPts val="600"/>
              </a:spcBef>
              <a:buClr>
                <a:srgbClr val="00279F"/>
              </a:buClr>
              <a:buFont typeface="Arial" charset="0"/>
              <a:buChar char="—"/>
            </a:pPr>
            <a:r>
              <a:rPr lang="en-US" sz="2400" b="1" dirty="0" smtClean="0">
                <a:solidFill>
                  <a:srgbClr val="00279F"/>
                </a:solidFill>
              </a:rPr>
              <a:t>Fast: (0.01 Hz-1 kHz) micron - submicron</a:t>
            </a:r>
          </a:p>
          <a:p>
            <a:pPr lvl="1">
              <a:spcBef>
                <a:spcPts val="600"/>
              </a:spcBef>
              <a:buClr>
                <a:srgbClr val="00279F"/>
              </a:buClr>
              <a:buFont typeface="Arial" charset="0"/>
              <a:buChar char="—"/>
            </a:pPr>
            <a:r>
              <a:rPr lang="en-US" sz="2400" b="1" dirty="0" smtClean="0">
                <a:solidFill>
                  <a:srgbClr val="00279F"/>
                </a:solidFill>
              </a:rPr>
              <a:t>Medium</a:t>
            </a:r>
            <a:r>
              <a:rPr lang="en-US" sz="2400" b="1" dirty="0">
                <a:solidFill>
                  <a:srgbClr val="00279F"/>
                </a:solidFill>
              </a:rPr>
              <a:t>: (minutes-hours) submicron</a:t>
            </a:r>
          </a:p>
          <a:p>
            <a:pPr lvl="1">
              <a:spcBef>
                <a:spcPts val="600"/>
              </a:spcBef>
              <a:buClr>
                <a:srgbClr val="00279F"/>
              </a:buClr>
              <a:buFont typeface="Arial" charset="0"/>
              <a:buChar char="—"/>
            </a:pPr>
            <a:r>
              <a:rPr lang="en-US" sz="2400" b="1" dirty="0">
                <a:solidFill>
                  <a:srgbClr val="00279F"/>
                </a:solidFill>
              </a:rPr>
              <a:t>Slow: (days-weeks) few microns</a:t>
            </a:r>
          </a:p>
          <a:p>
            <a:pPr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2400" b="1" dirty="0" err="1">
                <a:solidFill>
                  <a:srgbClr val="00279F"/>
                </a:solidFill>
              </a:rPr>
              <a:t>Beamsize</a:t>
            </a:r>
            <a:r>
              <a:rPr lang="en-US" sz="2400" b="1" dirty="0">
                <a:solidFill>
                  <a:srgbClr val="00279F"/>
                </a:solidFill>
              </a:rPr>
              <a:t> stability (also energy spread)</a:t>
            </a:r>
          </a:p>
          <a:p>
            <a:pPr lvl="1">
              <a:spcBef>
                <a:spcPts val="600"/>
              </a:spcBef>
              <a:buClr>
                <a:srgbClr val="00279F"/>
              </a:buClr>
              <a:buFont typeface="Arial" charset="0"/>
              <a:buChar char="—"/>
            </a:pPr>
            <a:r>
              <a:rPr lang="en-US" sz="2400" b="1" dirty="0">
                <a:solidFill>
                  <a:srgbClr val="00279F"/>
                </a:solidFill>
              </a:rPr>
              <a:t>Better than 1</a:t>
            </a:r>
            <a:r>
              <a:rPr lang="en-US" sz="2400" b="1" dirty="0" smtClean="0">
                <a:solidFill>
                  <a:srgbClr val="00279F"/>
                </a:solidFill>
              </a:rPr>
              <a:t>% (in some facilities)</a:t>
            </a:r>
            <a:endParaRPr lang="en-US" sz="2400" b="1" dirty="0">
              <a:solidFill>
                <a:srgbClr val="00279F"/>
              </a:solidFill>
            </a:endParaRPr>
          </a:p>
          <a:p>
            <a:pPr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2400" b="1" dirty="0">
                <a:solidFill>
                  <a:srgbClr val="00279F"/>
                </a:solidFill>
              </a:rPr>
              <a:t>Intensity Stability</a:t>
            </a:r>
          </a:p>
          <a:p>
            <a:pPr lvl="1">
              <a:spcBef>
                <a:spcPts val="600"/>
              </a:spcBef>
              <a:buClr>
                <a:srgbClr val="00279F"/>
              </a:buClr>
              <a:buFont typeface="Arial" charset="0"/>
              <a:buChar char="—"/>
            </a:pPr>
            <a:r>
              <a:rPr lang="en-US" sz="2400" b="1" dirty="0">
                <a:solidFill>
                  <a:srgbClr val="00279F"/>
                </a:solidFill>
              </a:rPr>
              <a:t>Depending on facility 0.1-1% (top-off)</a:t>
            </a:r>
          </a:p>
          <a:p>
            <a:pPr lvl="1">
              <a:spcBef>
                <a:spcPts val="600"/>
              </a:spcBef>
              <a:buClr>
                <a:srgbClr val="00279F"/>
              </a:buClr>
              <a:buFont typeface="Arial" charset="0"/>
              <a:buChar char="—"/>
            </a:pPr>
            <a:r>
              <a:rPr lang="en-US" sz="2400" b="1" dirty="0">
                <a:solidFill>
                  <a:srgbClr val="00279F"/>
                </a:solidFill>
              </a:rPr>
              <a:t>Very stable fill pattern (important for some experiments – time resolved STXM)</a:t>
            </a:r>
          </a:p>
          <a:p>
            <a:pPr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2400" b="1" dirty="0">
                <a:solidFill>
                  <a:srgbClr val="00279F"/>
                </a:solidFill>
              </a:rPr>
              <a:t>Energy stability</a:t>
            </a:r>
          </a:p>
          <a:p>
            <a:pPr lvl="1">
              <a:spcBef>
                <a:spcPts val="600"/>
              </a:spcBef>
              <a:buClr>
                <a:srgbClr val="00279F"/>
              </a:buClr>
              <a:buFont typeface="Arial" charset="0"/>
              <a:buChar char="—"/>
            </a:pPr>
            <a:r>
              <a:rPr lang="en-US" sz="2400" b="1" dirty="0">
                <a:solidFill>
                  <a:srgbClr val="00279F"/>
                </a:solidFill>
              </a:rPr>
              <a:t>10</a:t>
            </a:r>
            <a:r>
              <a:rPr lang="en-US" sz="2400" b="1" baseline="30000" dirty="0">
                <a:solidFill>
                  <a:srgbClr val="00279F"/>
                </a:solidFill>
              </a:rPr>
              <a:t>-5</a:t>
            </a:r>
            <a:r>
              <a:rPr lang="en-US" sz="2400" b="1" dirty="0">
                <a:solidFill>
                  <a:srgbClr val="00279F"/>
                </a:solidFill>
              </a:rPr>
              <a:t> with frequency feedback</a:t>
            </a:r>
          </a:p>
          <a:p>
            <a:pPr lvl="1">
              <a:spcBef>
                <a:spcPts val="600"/>
              </a:spcBef>
              <a:buClr>
                <a:srgbClr val="00279F"/>
              </a:buClr>
              <a:buFont typeface="Arial" charset="0"/>
              <a:buChar char="—"/>
            </a:pPr>
            <a:r>
              <a:rPr lang="en-US" sz="2400" b="1" dirty="0">
                <a:solidFill>
                  <a:srgbClr val="00279F"/>
                </a:solidFill>
              </a:rPr>
              <a:t>&lt;0.05 degree phase stability (500 MHz)</a:t>
            </a:r>
          </a:p>
        </p:txBody>
      </p:sp>
    </p:spTree>
    <p:extLst>
      <p:ext uri="{BB962C8B-B14F-4D97-AF65-F5344CB8AC3E}">
        <p14:creationId xmlns:p14="http://schemas.microsoft.com/office/powerpoint/2010/main" val="38993479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r>
              <a:rPr lang="en-US" sz="3200" dirty="0" smtClean="0"/>
              <a:t>Some Examples of ongoing Feedback R+D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371600"/>
            <a:ext cx="5181600" cy="4525963"/>
          </a:xfrm>
        </p:spPr>
        <p:txBody>
          <a:bodyPr/>
          <a:lstStyle/>
          <a:p>
            <a:r>
              <a:rPr lang="en-US" sz="2000" dirty="0" smtClean="0"/>
              <a:t>NSLS-II (Singh, </a:t>
            </a:r>
            <a:r>
              <a:rPr lang="en-US" sz="2000" dirty="0" err="1" smtClean="0"/>
              <a:t>Tian</a:t>
            </a:r>
            <a:r>
              <a:rPr lang="en-US" sz="2000" dirty="0" smtClean="0"/>
              <a:t>, Yu, </a:t>
            </a:r>
            <a:r>
              <a:rPr lang="en-US" sz="2000" dirty="0" err="1" smtClean="0"/>
              <a:t>Dalesio</a:t>
            </a:r>
            <a:r>
              <a:rPr lang="en-US" sz="2000" dirty="0" smtClean="0"/>
              <a:t>, et al.): </a:t>
            </a:r>
          </a:p>
          <a:p>
            <a:pPr lvl="1"/>
            <a:r>
              <a:rPr lang="en-US" sz="1800" dirty="0" smtClean="0"/>
              <a:t>Faster deterministic network and controller -&gt; possibility for feedback rate of 20-30 kHz -&gt; increased closed loop bandwidth possible</a:t>
            </a:r>
          </a:p>
          <a:p>
            <a:pPr lvl="1"/>
            <a:r>
              <a:rPr lang="en-US" sz="1800" dirty="0" smtClean="0"/>
              <a:t>Distributed computation power allows to apply feedback (PID) in SVD </a:t>
            </a:r>
            <a:r>
              <a:rPr lang="en-US" sz="1800" dirty="0" err="1" smtClean="0"/>
              <a:t>eigenspace</a:t>
            </a:r>
            <a:r>
              <a:rPr lang="en-US" sz="1800" dirty="0" smtClean="0"/>
              <a:t> -&gt; Tailored gain and better noise rejection – idea already in use at SPEAR-III (</a:t>
            </a:r>
            <a:r>
              <a:rPr lang="en-US" sz="1800" dirty="0" err="1" smtClean="0"/>
              <a:t>Straumann</a:t>
            </a:r>
            <a:r>
              <a:rPr lang="en-US" sz="1800" dirty="0" smtClean="0"/>
              <a:t>, </a:t>
            </a:r>
            <a:r>
              <a:rPr lang="en-US" sz="1800" dirty="0" err="1" smtClean="0"/>
              <a:t>Terebilo</a:t>
            </a:r>
            <a:r>
              <a:rPr lang="en-US" sz="1800" dirty="0" smtClean="0"/>
              <a:t>) in a centralized feedback system</a:t>
            </a:r>
          </a:p>
          <a:p>
            <a:r>
              <a:rPr lang="en-US" sz="2000" dirty="0" smtClean="0"/>
              <a:t>APS (Decker, et al.)</a:t>
            </a:r>
          </a:p>
          <a:p>
            <a:pPr lvl="1"/>
            <a:r>
              <a:rPr lang="en-US" sz="1800" dirty="0" smtClean="0"/>
              <a:t>Faster data rate (20 kHz) -&gt; increased closed loop bandwidth</a:t>
            </a:r>
          </a:p>
          <a:p>
            <a:pPr lvl="1"/>
            <a:r>
              <a:rPr lang="en-US" sz="1800" dirty="0" smtClean="0"/>
              <a:t>Combining many diverse inputs</a:t>
            </a:r>
          </a:p>
          <a:p>
            <a:pPr lvl="1"/>
            <a:r>
              <a:rPr lang="en-US" sz="1800" dirty="0" smtClean="0"/>
              <a:t>Integration of X-ray BPMs</a:t>
            </a:r>
            <a:r>
              <a:rPr lang="en-US" sz="1400" dirty="0" smtClean="0"/>
              <a:t>   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749153-F3E2-4757-BE0F-F30F9AC5B75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371600"/>
            <a:ext cx="3429000" cy="1282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538171"/>
            <a:ext cx="3167009" cy="271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62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219200" y="0"/>
            <a:ext cx="632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800" b="1">
                <a:solidFill>
                  <a:srgbClr val="00279F"/>
                </a:solidFill>
              </a:rPr>
              <a:t>Beamsize Stability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04800" y="838200"/>
            <a:ext cx="865822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spcBef>
                <a:spcPts val="5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b="1" dirty="0" err="1" smtClean="0">
                <a:solidFill>
                  <a:srgbClr val="00279F"/>
                </a:solidFill>
              </a:rPr>
              <a:t>Beamsize</a:t>
            </a:r>
            <a:r>
              <a:rPr lang="en-US" b="1" dirty="0" smtClean="0">
                <a:solidFill>
                  <a:srgbClr val="00279F"/>
                </a:solidFill>
              </a:rPr>
              <a:t>/</a:t>
            </a:r>
            <a:r>
              <a:rPr lang="en-US" b="1" dirty="0" err="1" smtClean="0">
                <a:solidFill>
                  <a:srgbClr val="00279F"/>
                </a:solidFill>
              </a:rPr>
              <a:t>emittance</a:t>
            </a:r>
            <a:r>
              <a:rPr lang="en-US" b="1" dirty="0" smtClean="0">
                <a:solidFill>
                  <a:srgbClr val="00279F"/>
                </a:solidFill>
              </a:rPr>
              <a:t> Stability is very important as well, challengin</a:t>
            </a:r>
            <a:r>
              <a:rPr lang="en-US" b="1" dirty="0" smtClean="0">
                <a:solidFill>
                  <a:srgbClr val="00279F"/>
                </a:solidFill>
              </a:rPr>
              <a:t>g at</a:t>
            </a:r>
            <a:r>
              <a:rPr lang="en-US" b="1" dirty="0" smtClean="0">
                <a:solidFill>
                  <a:srgbClr val="00279F"/>
                </a:solidFill>
              </a:rPr>
              <a:t> low </a:t>
            </a:r>
            <a:r>
              <a:rPr lang="en-US" b="1" dirty="0">
                <a:solidFill>
                  <a:srgbClr val="00279F"/>
                </a:solidFill>
              </a:rPr>
              <a:t>energy light </a:t>
            </a:r>
            <a:r>
              <a:rPr lang="en-US" b="1" dirty="0" smtClean="0">
                <a:solidFill>
                  <a:srgbClr val="00279F"/>
                </a:solidFill>
              </a:rPr>
              <a:t>sources with many EPUs</a:t>
            </a:r>
            <a:endParaRPr lang="en-US" b="1" dirty="0">
              <a:solidFill>
                <a:srgbClr val="00279F"/>
              </a:solidFill>
            </a:endParaRPr>
          </a:p>
          <a:p>
            <a:pPr>
              <a:spcBef>
                <a:spcPts val="5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b="1" dirty="0">
                <a:solidFill>
                  <a:srgbClr val="00279F"/>
                </a:solidFill>
              </a:rPr>
              <a:t>Some examples of affected experiments:</a:t>
            </a:r>
          </a:p>
          <a:p>
            <a:pPr lvl="1">
              <a:spcBef>
                <a:spcPts val="500"/>
              </a:spcBef>
              <a:buClr>
                <a:srgbClr val="00279F"/>
              </a:buClr>
              <a:buFont typeface="Arial" charset="0"/>
              <a:buChar char="—"/>
            </a:pPr>
            <a:r>
              <a:rPr lang="en-US" b="1" dirty="0">
                <a:solidFill>
                  <a:srgbClr val="00279F"/>
                </a:solidFill>
              </a:rPr>
              <a:t>STXM (scanning transmission X-ray microscopes) – </a:t>
            </a:r>
            <a:r>
              <a:rPr lang="en-US" b="1" dirty="0" smtClean="0">
                <a:solidFill>
                  <a:srgbClr val="00279F"/>
                </a:solidFill>
              </a:rPr>
              <a:t>intensity</a:t>
            </a:r>
            <a:r>
              <a:rPr lang="en-US" b="1" dirty="0" smtClean="0">
                <a:solidFill>
                  <a:srgbClr val="00279F"/>
                </a:solidFill>
              </a:rPr>
              <a:t> </a:t>
            </a:r>
            <a:r>
              <a:rPr lang="en-US" b="1" dirty="0">
                <a:solidFill>
                  <a:srgbClr val="00279F"/>
                </a:solidFill>
              </a:rPr>
              <a:t>normalization difficult, not included in state-of-the-art </a:t>
            </a:r>
            <a:r>
              <a:rPr lang="en-US" b="1" dirty="0" err="1">
                <a:solidFill>
                  <a:srgbClr val="00279F"/>
                </a:solidFill>
              </a:rPr>
              <a:t>beamlines</a:t>
            </a:r>
            <a:endParaRPr lang="en-US" b="1" dirty="0">
              <a:solidFill>
                <a:srgbClr val="00279F"/>
              </a:solidFill>
            </a:endParaRPr>
          </a:p>
          <a:p>
            <a:pPr lvl="1">
              <a:spcBef>
                <a:spcPts val="500"/>
              </a:spcBef>
              <a:buClr>
                <a:srgbClr val="00279F"/>
              </a:buClr>
              <a:buFont typeface="Arial" charset="0"/>
              <a:buChar char="—"/>
            </a:pPr>
            <a:r>
              <a:rPr lang="en-US" b="1" dirty="0" err="1">
                <a:solidFill>
                  <a:srgbClr val="00279F"/>
                </a:solidFill>
              </a:rPr>
              <a:t>Microfocus</a:t>
            </a:r>
            <a:r>
              <a:rPr lang="en-US" b="1" dirty="0">
                <a:solidFill>
                  <a:srgbClr val="00279F"/>
                </a:solidFill>
              </a:rPr>
              <a:t> </a:t>
            </a:r>
            <a:r>
              <a:rPr lang="en-US" b="1" dirty="0" err="1">
                <a:solidFill>
                  <a:srgbClr val="00279F"/>
                </a:solidFill>
              </a:rPr>
              <a:t>beamlines</a:t>
            </a:r>
            <a:r>
              <a:rPr lang="en-US" b="1" dirty="0">
                <a:solidFill>
                  <a:srgbClr val="00279F"/>
                </a:solidFill>
              </a:rPr>
              <a:t> investigating dirt </a:t>
            </a:r>
            <a:r>
              <a:rPr lang="en-US" b="1" dirty="0" smtClean="0">
                <a:solidFill>
                  <a:srgbClr val="00279F"/>
                </a:solidFill>
              </a:rPr>
              <a:t>samples</a:t>
            </a:r>
          </a:p>
          <a:p>
            <a:pPr lvl="1">
              <a:spcBef>
                <a:spcPts val="500"/>
              </a:spcBef>
              <a:buClr>
                <a:srgbClr val="00279F"/>
              </a:buClr>
              <a:buFont typeface="Arial" charset="0"/>
              <a:buChar char="—"/>
            </a:pPr>
            <a:endParaRPr lang="en-US" b="1" dirty="0">
              <a:solidFill>
                <a:srgbClr val="00279F"/>
              </a:solidFill>
            </a:endParaRPr>
          </a:p>
          <a:p>
            <a:pPr lvl="1">
              <a:spcBef>
                <a:spcPts val="500"/>
              </a:spcBef>
              <a:buClr>
                <a:srgbClr val="00279F"/>
              </a:buClr>
              <a:buFont typeface="Arial" charset="0"/>
              <a:buChar char="—"/>
            </a:pPr>
            <a:endParaRPr lang="en-US" b="1" dirty="0" smtClean="0">
              <a:solidFill>
                <a:srgbClr val="00279F"/>
              </a:solidFill>
            </a:endParaRPr>
          </a:p>
          <a:p>
            <a:pPr lvl="1">
              <a:spcBef>
                <a:spcPts val="500"/>
              </a:spcBef>
              <a:buClr>
                <a:srgbClr val="00279F"/>
              </a:buClr>
              <a:buFont typeface="Arial" charset="0"/>
              <a:buChar char="—"/>
            </a:pPr>
            <a:endParaRPr lang="en-US" b="1" dirty="0">
              <a:solidFill>
                <a:srgbClr val="00279F"/>
              </a:solidFill>
            </a:endParaRPr>
          </a:p>
          <a:p>
            <a:pPr lvl="1">
              <a:spcBef>
                <a:spcPts val="500"/>
              </a:spcBef>
              <a:buClr>
                <a:srgbClr val="00279F"/>
              </a:buClr>
              <a:buFont typeface="Arial" charset="0"/>
              <a:buChar char="—"/>
            </a:pPr>
            <a:endParaRPr lang="en-US" b="1" dirty="0" smtClean="0">
              <a:solidFill>
                <a:srgbClr val="00279F"/>
              </a:solidFill>
            </a:endParaRPr>
          </a:p>
          <a:p>
            <a:pPr lvl="1">
              <a:spcBef>
                <a:spcPts val="500"/>
              </a:spcBef>
              <a:buClr>
                <a:srgbClr val="00279F"/>
              </a:buClr>
              <a:buFont typeface="Arial" charset="0"/>
              <a:buChar char="—"/>
            </a:pPr>
            <a:endParaRPr lang="en-US" b="1" dirty="0">
              <a:solidFill>
                <a:srgbClr val="00279F"/>
              </a:solidFill>
            </a:endParaRPr>
          </a:p>
          <a:p>
            <a:pPr lvl="1">
              <a:spcBef>
                <a:spcPts val="500"/>
              </a:spcBef>
              <a:buClr>
                <a:srgbClr val="00279F"/>
              </a:buClr>
              <a:buFont typeface="Arial" charset="0"/>
              <a:buChar char="—"/>
            </a:pPr>
            <a:endParaRPr lang="en-US" b="1" dirty="0" smtClean="0">
              <a:solidFill>
                <a:srgbClr val="00279F"/>
              </a:solidFill>
            </a:endParaRPr>
          </a:p>
          <a:p>
            <a:pPr>
              <a:spcBef>
                <a:spcPts val="500"/>
              </a:spcBef>
              <a:buClr>
                <a:srgbClr val="00279F"/>
              </a:buClr>
              <a:buFont typeface="Arial" charset="0"/>
              <a:buChar char="—"/>
            </a:pPr>
            <a:r>
              <a:rPr lang="en-US" b="1" dirty="0" smtClean="0">
                <a:solidFill>
                  <a:srgbClr val="00279F"/>
                </a:solidFill>
              </a:rPr>
              <a:t>At USRs problem will be different (large instead of small coupling)</a:t>
            </a:r>
          </a:p>
          <a:p>
            <a:pPr lvl="1">
              <a:spcBef>
                <a:spcPts val="500"/>
              </a:spcBef>
              <a:buClr>
                <a:srgbClr val="00279F"/>
              </a:buClr>
              <a:buFont typeface="Arial" charset="0"/>
              <a:buChar char="—"/>
            </a:pPr>
            <a:r>
              <a:rPr lang="en-US" b="1" dirty="0" smtClean="0">
                <a:solidFill>
                  <a:srgbClr val="00279F"/>
                </a:solidFill>
              </a:rPr>
              <a:t>Need to simulate sensitivity of possible equal </a:t>
            </a:r>
            <a:r>
              <a:rPr lang="en-US" b="1" dirty="0" err="1" smtClean="0">
                <a:solidFill>
                  <a:srgbClr val="00279F"/>
                </a:solidFill>
              </a:rPr>
              <a:t>emittance</a:t>
            </a:r>
            <a:r>
              <a:rPr lang="en-US" b="1" dirty="0" smtClean="0">
                <a:solidFill>
                  <a:srgbClr val="00279F"/>
                </a:solidFill>
              </a:rPr>
              <a:t> schemes (coupling, </a:t>
            </a:r>
            <a:r>
              <a:rPr lang="en-US" b="1" dirty="0" err="1" smtClean="0">
                <a:solidFill>
                  <a:srgbClr val="00279F"/>
                </a:solidFill>
              </a:rPr>
              <a:t>mobius</a:t>
            </a:r>
            <a:r>
              <a:rPr lang="en-US" b="1" dirty="0" smtClean="0">
                <a:solidFill>
                  <a:srgbClr val="00279F"/>
                </a:solidFill>
              </a:rPr>
              <a:t>, wigglers, dispersion) to errors</a:t>
            </a:r>
            <a:endParaRPr lang="en-US" b="1" dirty="0">
              <a:solidFill>
                <a:srgbClr val="00279F"/>
              </a:solidFill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4643437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045075" y="3200400"/>
            <a:ext cx="40862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1313" indent="-341313">
              <a:spcBef>
                <a:spcPts val="450"/>
              </a:spcBef>
              <a:buClr>
                <a:srgbClr val="FC0128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800" b="1" dirty="0" smtClean="0">
                <a:solidFill>
                  <a:srgbClr val="FC0128"/>
                </a:solidFill>
              </a:rPr>
              <a:t>Correction using feed-forward (and sometimes feedback) of</a:t>
            </a:r>
            <a:endParaRPr lang="en-US" sz="1800" b="1" dirty="0">
              <a:solidFill>
                <a:srgbClr val="FC0128"/>
              </a:solidFill>
            </a:endParaRPr>
          </a:p>
          <a:p>
            <a:pPr marL="741363" lvl="1" indent="-284163">
              <a:spcBef>
                <a:spcPts val="450"/>
              </a:spcBef>
              <a:buClr>
                <a:srgbClr val="FC0128"/>
              </a:buClr>
              <a:buFont typeface="Arial" charset="0"/>
              <a:buChar char="—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800" b="1" dirty="0">
                <a:solidFill>
                  <a:srgbClr val="FC0128"/>
                </a:solidFill>
              </a:rPr>
              <a:t>Optics distortion (beta functions)</a:t>
            </a:r>
          </a:p>
          <a:p>
            <a:pPr marL="741363" lvl="1" indent="-284163">
              <a:spcBef>
                <a:spcPts val="450"/>
              </a:spcBef>
              <a:buClr>
                <a:srgbClr val="FC0128"/>
              </a:buClr>
              <a:buFont typeface="Arial" charset="0"/>
              <a:buChar char="—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800" b="1" dirty="0">
                <a:solidFill>
                  <a:srgbClr val="FC0128"/>
                </a:solidFill>
              </a:rPr>
              <a:t>Skew gradients</a:t>
            </a:r>
          </a:p>
          <a:p>
            <a:pPr marL="741363" lvl="1" indent="-284163">
              <a:spcBef>
                <a:spcPts val="450"/>
              </a:spcBef>
              <a:buClr>
                <a:srgbClr val="FC0128"/>
              </a:buClr>
              <a:buFont typeface="Arial" charset="0"/>
              <a:buChar char="—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800" b="1" dirty="0">
                <a:solidFill>
                  <a:srgbClr val="FC0128"/>
                </a:solidFill>
              </a:rPr>
              <a:t>Potentially horizontal/vertical natural </a:t>
            </a:r>
            <a:r>
              <a:rPr lang="en-US" sz="1800" b="1" dirty="0" err="1">
                <a:solidFill>
                  <a:srgbClr val="FC0128"/>
                </a:solidFill>
              </a:rPr>
              <a:t>emittance</a:t>
            </a:r>
            <a:endParaRPr lang="en-US" sz="1800" b="1" dirty="0">
              <a:solidFill>
                <a:srgbClr val="FC0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433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219200" y="0"/>
            <a:ext cx="632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800" b="1">
                <a:solidFill>
                  <a:srgbClr val="00279F"/>
                </a:solidFill>
              </a:rPr>
              <a:t>Very Fast Feedbacks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724400" y="1066800"/>
            <a:ext cx="4146550" cy="20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80000"/>
              </a:lnSpc>
              <a:spcBef>
                <a:spcPts val="45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1800" b="1" dirty="0">
                <a:solidFill>
                  <a:srgbClr val="00279F"/>
                </a:solidFill>
              </a:rPr>
              <a:t>Very fast stability / </a:t>
            </a:r>
            <a:r>
              <a:rPr lang="en-US" sz="1800" b="1" dirty="0" err="1">
                <a:solidFill>
                  <a:srgbClr val="00279F"/>
                </a:solidFill>
              </a:rPr>
              <a:t>single+multibunch</a:t>
            </a:r>
            <a:r>
              <a:rPr lang="en-US" sz="1800" b="1" dirty="0">
                <a:solidFill>
                  <a:srgbClr val="00279F"/>
                </a:solidFill>
              </a:rPr>
              <a:t> instabilities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1800" b="1" dirty="0">
                <a:solidFill>
                  <a:srgbClr val="00279F"/>
                </a:solidFill>
              </a:rPr>
              <a:t>Routinely addressed by </a:t>
            </a:r>
            <a:r>
              <a:rPr lang="en-US" sz="1800" b="1" dirty="0" err="1">
                <a:solidFill>
                  <a:srgbClr val="00279F"/>
                </a:solidFill>
              </a:rPr>
              <a:t>multibunch</a:t>
            </a:r>
            <a:r>
              <a:rPr lang="en-US" sz="1800" b="1" dirty="0">
                <a:solidFill>
                  <a:srgbClr val="00279F"/>
                </a:solidFill>
              </a:rPr>
              <a:t> feedback system (longitudinal/transverse) – most recent ones all digital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1800" b="1" dirty="0" smtClean="0">
                <a:solidFill>
                  <a:srgbClr val="00279F"/>
                </a:solidFill>
              </a:rPr>
              <a:t>Recently switch to digital transverse feedbacks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1800" b="1" dirty="0" smtClean="0">
                <a:solidFill>
                  <a:srgbClr val="00279F"/>
                </a:solidFill>
              </a:rPr>
              <a:t>Commercially available</a:t>
            </a:r>
            <a:endParaRPr lang="en-US" sz="1800" b="1" dirty="0">
              <a:solidFill>
                <a:srgbClr val="00279F"/>
              </a:solidFill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996950"/>
            <a:ext cx="4383088" cy="296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96888" y="3776663"/>
            <a:ext cx="23399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/>
              <a:t>ALS TFB: W. Barry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04800" y="4267200"/>
            <a:ext cx="88392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80000"/>
              </a:lnSpc>
              <a:spcBef>
                <a:spcPts val="5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b="1" dirty="0" err="1" smtClean="0">
                <a:solidFill>
                  <a:srgbClr val="00279F"/>
                </a:solidFill>
              </a:rPr>
              <a:t>Multibunch</a:t>
            </a:r>
            <a:r>
              <a:rPr lang="en-US" b="1" dirty="0" smtClean="0">
                <a:solidFill>
                  <a:srgbClr val="00279F"/>
                </a:solidFill>
              </a:rPr>
              <a:t> feedbacks will likely remain essential in USRs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b="1" dirty="0" smtClean="0">
                <a:solidFill>
                  <a:srgbClr val="00279F"/>
                </a:solidFill>
              </a:rPr>
              <a:t>Larger impedance of smaller vacuum chambers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b="1" dirty="0" smtClean="0">
                <a:solidFill>
                  <a:srgbClr val="00279F"/>
                </a:solidFill>
              </a:rPr>
              <a:t>In some cases larger gain desirable than currently available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b="1" dirty="0" smtClean="0">
                <a:solidFill>
                  <a:srgbClr val="00279F"/>
                </a:solidFill>
              </a:rPr>
              <a:t>More ADC Bits, lower noise frontend, better pickups, …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b="1" dirty="0" smtClean="0">
                <a:solidFill>
                  <a:srgbClr val="00279F"/>
                </a:solidFill>
              </a:rPr>
              <a:t>Also can be helpful to damp out injection transients (top-up or swap out) before </a:t>
            </a:r>
            <a:r>
              <a:rPr lang="en-US" b="1" dirty="0" err="1" smtClean="0">
                <a:solidFill>
                  <a:srgbClr val="00279F"/>
                </a:solidFill>
              </a:rPr>
              <a:t>filamentation</a:t>
            </a:r>
            <a:r>
              <a:rPr lang="en-US" b="1" dirty="0" smtClean="0">
                <a:solidFill>
                  <a:srgbClr val="00279F"/>
                </a:solidFill>
              </a:rPr>
              <a:t> </a:t>
            </a:r>
            <a:r>
              <a:rPr lang="en-US" b="1" dirty="0" err="1" smtClean="0">
                <a:solidFill>
                  <a:srgbClr val="00279F"/>
                </a:solidFill>
              </a:rPr>
              <a:t>occurrs</a:t>
            </a:r>
            <a:endParaRPr lang="en-US" b="1" dirty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717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19200" y="76200"/>
            <a:ext cx="746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800" b="1" dirty="0">
                <a:solidFill>
                  <a:srgbClr val="00279F"/>
                </a:solidFill>
              </a:rPr>
              <a:t>Outlook / </a:t>
            </a:r>
            <a:r>
              <a:rPr lang="en-US" sz="2800" b="1" dirty="0" smtClean="0">
                <a:solidFill>
                  <a:srgbClr val="00279F"/>
                </a:solidFill>
              </a:rPr>
              <a:t>Challenges</a:t>
            </a:r>
            <a:endParaRPr lang="en-US" sz="2800" b="1" dirty="0">
              <a:solidFill>
                <a:srgbClr val="00279F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04800" y="914400"/>
            <a:ext cx="8610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1800" b="1" dirty="0">
                <a:solidFill>
                  <a:srgbClr val="00279F"/>
                </a:solidFill>
              </a:rPr>
              <a:t>Light source development continues to ever smaller </a:t>
            </a:r>
            <a:r>
              <a:rPr lang="en-US" sz="1800" b="1" dirty="0" err="1">
                <a:solidFill>
                  <a:srgbClr val="00279F"/>
                </a:solidFill>
              </a:rPr>
              <a:t>emittances</a:t>
            </a:r>
            <a:r>
              <a:rPr lang="en-US" sz="1800" b="1" dirty="0">
                <a:solidFill>
                  <a:srgbClr val="00279F"/>
                </a:solidFill>
              </a:rPr>
              <a:t> -&gt; tighter stability </a:t>
            </a:r>
            <a:r>
              <a:rPr lang="en-US" sz="1800" b="1" dirty="0" smtClean="0">
                <a:solidFill>
                  <a:srgbClr val="00279F"/>
                </a:solidFill>
              </a:rPr>
              <a:t>requirements (not large factors)</a:t>
            </a:r>
            <a:endParaRPr lang="en-US" sz="1800" b="1" dirty="0">
              <a:solidFill>
                <a:srgbClr val="00279F"/>
              </a:solidFill>
            </a:endParaRPr>
          </a:p>
          <a:p>
            <a:pPr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1800" b="1" dirty="0">
                <a:solidFill>
                  <a:srgbClr val="00279F"/>
                </a:solidFill>
              </a:rPr>
              <a:t>Photon BPMs work well for hard x-ray </a:t>
            </a:r>
            <a:r>
              <a:rPr lang="en-US" sz="1800" b="1" dirty="0" err="1">
                <a:solidFill>
                  <a:srgbClr val="00279F"/>
                </a:solidFill>
              </a:rPr>
              <a:t>undulators</a:t>
            </a:r>
            <a:r>
              <a:rPr lang="en-US" sz="1800" b="1" dirty="0">
                <a:solidFill>
                  <a:srgbClr val="00279F"/>
                </a:solidFill>
              </a:rPr>
              <a:t> (potentially with Decker distortions), not so well for VUV, no good solution for </a:t>
            </a:r>
            <a:r>
              <a:rPr lang="en-US" sz="1800" b="1" dirty="0" smtClean="0">
                <a:solidFill>
                  <a:srgbClr val="00279F"/>
                </a:solidFill>
              </a:rPr>
              <a:t>EPUs -&gt; Development needed</a:t>
            </a:r>
            <a:endParaRPr lang="en-US" sz="1800" b="1" dirty="0">
              <a:solidFill>
                <a:srgbClr val="00279F"/>
              </a:solidFill>
            </a:endParaRPr>
          </a:p>
          <a:p>
            <a:pPr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1800" b="1" dirty="0" smtClean="0">
                <a:solidFill>
                  <a:srgbClr val="00279F"/>
                </a:solidFill>
              </a:rPr>
              <a:t>In some light sources, frontend Photon BPMs are used in feedback, but usually </a:t>
            </a:r>
            <a:r>
              <a:rPr lang="en-US" sz="1800" b="1" dirty="0" err="1" smtClean="0">
                <a:solidFill>
                  <a:srgbClr val="00279F"/>
                </a:solidFill>
              </a:rPr>
              <a:t>beamline</a:t>
            </a:r>
            <a:r>
              <a:rPr lang="en-US" sz="1800" b="1" dirty="0" smtClean="0">
                <a:solidFill>
                  <a:srgbClr val="00279F"/>
                </a:solidFill>
              </a:rPr>
              <a:t> is treated separate from accelerator -&gt; integrated front-to-end approach for diagnostics and feedback necessary including all available diagnostics, end-station detectors and actuators along the </a:t>
            </a:r>
            <a:r>
              <a:rPr lang="en-US" sz="1800" b="1" dirty="0" err="1" smtClean="0">
                <a:solidFill>
                  <a:srgbClr val="00279F"/>
                </a:solidFill>
              </a:rPr>
              <a:t>beamlines</a:t>
            </a:r>
            <a:endParaRPr lang="en-US" sz="1800" b="1" dirty="0" smtClean="0">
              <a:solidFill>
                <a:srgbClr val="00279F"/>
              </a:solidFill>
            </a:endParaRPr>
          </a:p>
          <a:p>
            <a:pPr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1800" b="1" dirty="0" smtClean="0">
                <a:solidFill>
                  <a:srgbClr val="00279F"/>
                </a:solidFill>
              </a:rPr>
              <a:t>BPM/feedback update rates have improved (1 kHz-&gt;10 kHz). Latency times of digital BPMs are typically more than one cycle -&gt; Need to improve</a:t>
            </a:r>
          </a:p>
          <a:p>
            <a:pPr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1800" b="1" dirty="0" smtClean="0">
                <a:solidFill>
                  <a:srgbClr val="00279F"/>
                </a:solidFill>
              </a:rPr>
              <a:t>Smaller chambers -&gt; larger impedance -&gt; higher gain for </a:t>
            </a:r>
            <a:r>
              <a:rPr lang="en-US" sz="1800" b="1" dirty="0" err="1" smtClean="0">
                <a:solidFill>
                  <a:srgbClr val="00279F"/>
                </a:solidFill>
              </a:rPr>
              <a:t>multibunch</a:t>
            </a:r>
            <a:r>
              <a:rPr lang="en-US" sz="1800" b="1" dirty="0" smtClean="0">
                <a:solidFill>
                  <a:srgbClr val="00279F"/>
                </a:solidFill>
              </a:rPr>
              <a:t> feedbacks -&gt; lower noise necessary (more Bits, …)</a:t>
            </a:r>
          </a:p>
          <a:p>
            <a:pPr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1800" b="1" dirty="0" smtClean="0">
                <a:solidFill>
                  <a:srgbClr val="00279F"/>
                </a:solidFill>
              </a:rPr>
              <a:t>Are there better ways to incorporate HLS, BPM position sensors, … into feedback systems</a:t>
            </a:r>
          </a:p>
          <a:p>
            <a:pPr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1800" b="1" dirty="0" smtClean="0">
                <a:solidFill>
                  <a:srgbClr val="00279F"/>
                </a:solidFill>
              </a:rPr>
              <a:t>Are girder/magnet movers desirable or not (flexibility of correction versus shift in vibration </a:t>
            </a:r>
            <a:r>
              <a:rPr lang="en-US" sz="1800" b="1" dirty="0" err="1" smtClean="0">
                <a:solidFill>
                  <a:srgbClr val="00279F"/>
                </a:solidFill>
              </a:rPr>
              <a:t>eigenfrequencies</a:t>
            </a:r>
            <a:r>
              <a:rPr lang="en-US" sz="1800" b="1" dirty="0" smtClean="0">
                <a:solidFill>
                  <a:srgbClr val="00279F"/>
                </a:solidFill>
              </a:rPr>
              <a:t>)  </a:t>
            </a:r>
            <a:endParaRPr lang="en-US" sz="1800" b="1" dirty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086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219200" y="0"/>
            <a:ext cx="632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800" b="1">
                <a:solidFill>
                  <a:srgbClr val="00279F"/>
                </a:solidFill>
              </a:rPr>
              <a:t>Summary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04800" y="914400"/>
            <a:ext cx="86106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spcBef>
                <a:spcPts val="5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b="1" dirty="0">
                <a:solidFill>
                  <a:srgbClr val="00279F"/>
                </a:solidFill>
              </a:rPr>
              <a:t>Storage ring based 3</a:t>
            </a:r>
            <a:r>
              <a:rPr lang="en-US" b="1" baseline="30000" dirty="0">
                <a:solidFill>
                  <a:srgbClr val="00279F"/>
                </a:solidFill>
              </a:rPr>
              <a:t>rd</a:t>
            </a:r>
            <a:r>
              <a:rPr lang="en-US" b="1" dirty="0">
                <a:solidFill>
                  <a:srgbClr val="00279F"/>
                </a:solidFill>
              </a:rPr>
              <a:t> generation light sources are </a:t>
            </a:r>
            <a:r>
              <a:rPr lang="en-US" b="1" dirty="0" smtClean="0">
                <a:solidFill>
                  <a:srgbClr val="00279F"/>
                </a:solidFill>
              </a:rPr>
              <a:t>already extremely </a:t>
            </a:r>
            <a:r>
              <a:rPr lang="en-US" b="1" dirty="0">
                <a:solidFill>
                  <a:srgbClr val="00279F"/>
                </a:solidFill>
              </a:rPr>
              <a:t>stable (</a:t>
            </a:r>
            <a:r>
              <a:rPr lang="en-US" b="1" dirty="0" smtClean="0">
                <a:solidFill>
                  <a:srgbClr val="00279F"/>
                </a:solidFill>
              </a:rPr>
              <a:t>submicron except for long timescales)</a:t>
            </a:r>
            <a:endParaRPr lang="en-US" b="1" dirty="0">
              <a:solidFill>
                <a:srgbClr val="00279F"/>
              </a:solidFill>
            </a:endParaRPr>
          </a:p>
          <a:p>
            <a:pPr lvl="1">
              <a:spcBef>
                <a:spcPts val="500"/>
              </a:spcBef>
              <a:buClr>
                <a:srgbClr val="00279F"/>
              </a:buClr>
              <a:buFont typeface="Arial" charset="0"/>
              <a:buChar char="—"/>
            </a:pPr>
            <a:r>
              <a:rPr lang="en-US" b="1" dirty="0">
                <a:solidFill>
                  <a:srgbClr val="00279F"/>
                </a:solidFill>
              </a:rPr>
              <a:t>Combination of passive source suppression</a:t>
            </a:r>
          </a:p>
          <a:p>
            <a:pPr lvl="1">
              <a:spcBef>
                <a:spcPts val="500"/>
              </a:spcBef>
              <a:buClr>
                <a:srgbClr val="00279F"/>
              </a:buClr>
              <a:buFont typeface="Arial" charset="0"/>
              <a:buChar char="—"/>
            </a:pPr>
            <a:r>
              <a:rPr lang="en-US" b="1" dirty="0">
                <a:solidFill>
                  <a:srgbClr val="00279F"/>
                </a:solidFill>
              </a:rPr>
              <a:t>Active feed-forward, feedback</a:t>
            </a:r>
          </a:p>
          <a:p>
            <a:pPr>
              <a:spcBef>
                <a:spcPts val="5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b="1" dirty="0" smtClean="0">
                <a:solidFill>
                  <a:srgbClr val="00279F"/>
                </a:solidFill>
              </a:rPr>
              <a:t>USRs </a:t>
            </a:r>
            <a:r>
              <a:rPr lang="en-US" b="1" dirty="0">
                <a:solidFill>
                  <a:srgbClr val="00279F"/>
                </a:solidFill>
              </a:rPr>
              <a:t>with </a:t>
            </a:r>
            <a:r>
              <a:rPr lang="en-US" b="1" dirty="0" smtClean="0">
                <a:solidFill>
                  <a:srgbClr val="00279F"/>
                </a:solidFill>
              </a:rPr>
              <a:t>larger lattice amplification factors and </a:t>
            </a:r>
            <a:r>
              <a:rPr lang="en-US" b="1" dirty="0">
                <a:solidFill>
                  <a:srgbClr val="00279F"/>
                </a:solidFill>
              </a:rPr>
              <a:t>smaller </a:t>
            </a:r>
            <a:r>
              <a:rPr lang="en-US" b="1" dirty="0" err="1">
                <a:solidFill>
                  <a:srgbClr val="00279F"/>
                </a:solidFill>
              </a:rPr>
              <a:t>beamsizes</a:t>
            </a:r>
            <a:r>
              <a:rPr lang="en-US" b="1" dirty="0">
                <a:solidFill>
                  <a:srgbClr val="00279F"/>
                </a:solidFill>
              </a:rPr>
              <a:t> will be slightly more challenging and need to incorporate stability in design from beginning</a:t>
            </a:r>
          </a:p>
          <a:p>
            <a:pPr lvl="1">
              <a:spcBef>
                <a:spcPts val="500"/>
              </a:spcBef>
              <a:buClr>
                <a:srgbClr val="00279F"/>
              </a:buClr>
              <a:buFont typeface="Arial" charset="0"/>
              <a:buChar char="—"/>
            </a:pPr>
            <a:r>
              <a:rPr lang="en-US" b="1" dirty="0">
                <a:solidFill>
                  <a:srgbClr val="00279F"/>
                </a:solidFill>
              </a:rPr>
              <a:t>Ground plate/site, temperature, girder, magnet mounting, …</a:t>
            </a:r>
          </a:p>
          <a:p>
            <a:pPr lvl="1">
              <a:spcBef>
                <a:spcPts val="500"/>
              </a:spcBef>
              <a:buClr>
                <a:srgbClr val="00279F"/>
              </a:buClr>
              <a:buFont typeface="Arial" charset="0"/>
              <a:buChar char="—"/>
            </a:pPr>
            <a:r>
              <a:rPr lang="en-US" b="1" dirty="0">
                <a:solidFill>
                  <a:srgbClr val="00279F"/>
                </a:solidFill>
              </a:rPr>
              <a:t>Orbit feedback for ‘slow’ </a:t>
            </a:r>
            <a:r>
              <a:rPr lang="en-US" b="1" dirty="0" smtClean="0">
                <a:solidFill>
                  <a:srgbClr val="00279F"/>
                </a:solidFill>
              </a:rPr>
              <a:t>(&lt;200 </a:t>
            </a:r>
            <a:r>
              <a:rPr lang="en-US" b="1" dirty="0">
                <a:solidFill>
                  <a:srgbClr val="00279F"/>
                </a:solidFill>
              </a:rPr>
              <a:t>Hz) effects seems well in reach with technology </a:t>
            </a:r>
            <a:r>
              <a:rPr lang="en-US" b="1" dirty="0" smtClean="0">
                <a:solidFill>
                  <a:srgbClr val="00279F"/>
                </a:solidFill>
              </a:rPr>
              <a:t>extrapolation</a:t>
            </a:r>
          </a:p>
          <a:p>
            <a:pPr lvl="1">
              <a:spcBef>
                <a:spcPts val="500"/>
              </a:spcBef>
              <a:buClr>
                <a:srgbClr val="00279F"/>
              </a:buClr>
              <a:buFont typeface="Arial" charset="0"/>
              <a:buChar char="—"/>
            </a:pPr>
            <a:r>
              <a:rPr lang="en-US" b="1" dirty="0" smtClean="0">
                <a:solidFill>
                  <a:srgbClr val="00279F"/>
                </a:solidFill>
              </a:rPr>
              <a:t>Injection transient correction/</a:t>
            </a:r>
            <a:r>
              <a:rPr lang="en-US" b="1" dirty="0" smtClean="0">
                <a:solidFill>
                  <a:srgbClr val="00279F"/>
                </a:solidFill>
              </a:rPr>
              <a:t>damping needs to be tailored to selected injection scheme</a:t>
            </a:r>
          </a:p>
          <a:p>
            <a:pPr>
              <a:spcBef>
                <a:spcPts val="500"/>
              </a:spcBef>
              <a:buClr>
                <a:srgbClr val="00279F"/>
              </a:buClr>
              <a:buFont typeface="Arial" charset="0"/>
              <a:buChar char="—"/>
            </a:pPr>
            <a:r>
              <a:rPr lang="en-US" b="1" dirty="0" smtClean="0">
                <a:solidFill>
                  <a:srgbClr val="00279F"/>
                </a:solidFill>
              </a:rPr>
              <a:t>No revolution necessary (except maybe for </a:t>
            </a:r>
            <a:r>
              <a:rPr lang="en-US" b="1" dirty="0" err="1" smtClean="0">
                <a:solidFill>
                  <a:srgbClr val="00279F"/>
                </a:solidFill>
              </a:rPr>
              <a:t>undulator</a:t>
            </a:r>
            <a:r>
              <a:rPr lang="en-US" b="1" dirty="0" smtClean="0">
                <a:solidFill>
                  <a:srgbClr val="00279F"/>
                </a:solidFill>
              </a:rPr>
              <a:t>/EPU x-ray BPMs) but continuation of steady evolution over the years</a:t>
            </a:r>
            <a:endParaRPr lang="en-US" b="1" dirty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31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749153-F3E2-4757-BE0F-F30F9AC5B75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23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219200" y="152400"/>
            <a:ext cx="632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800" b="1" dirty="0">
                <a:solidFill>
                  <a:srgbClr val="00279F"/>
                </a:solidFill>
              </a:rPr>
              <a:t>Long-term + thermal stability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04800" y="1066800"/>
            <a:ext cx="5399088" cy="53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b="1" dirty="0">
                <a:solidFill>
                  <a:srgbClr val="00279F"/>
                </a:solidFill>
              </a:rPr>
              <a:t>Top-up provides extremely good (thermal) </a:t>
            </a:r>
            <a:r>
              <a:rPr lang="en-US" b="1" dirty="0" smtClean="0">
                <a:solidFill>
                  <a:srgbClr val="00279F"/>
                </a:solidFill>
              </a:rPr>
              <a:t>stability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—"/>
            </a:pPr>
            <a:r>
              <a:rPr lang="en-US" b="1" dirty="0" smtClean="0">
                <a:solidFill>
                  <a:srgbClr val="C00000"/>
                </a:solidFill>
              </a:rPr>
              <a:t>Average current stability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Font typeface="Arial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Heat </a:t>
            </a:r>
            <a:r>
              <a:rPr lang="en-US" sz="1600" b="1" dirty="0">
                <a:solidFill>
                  <a:srgbClr val="C00000"/>
                </a:solidFill>
              </a:rPr>
              <a:t>load on user </a:t>
            </a:r>
            <a:r>
              <a:rPr lang="en-US" sz="1600" b="1" dirty="0" err="1">
                <a:solidFill>
                  <a:srgbClr val="C00000"/>
                </a:solidFill>
              </a:rPr>
              <a:t>beamlines</a:t>
            </a:r>
            <a:r>
              <a:rPr lang="en-US" sz="1600" b="1" dirty="0">
                <a:solidFill>
                  <a:srgbClr val="C00000"/>
                </a:solidFill>
              </a:rPr>
              <a:t>, normalization, …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Font typeface="Arial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Very important for ultimate (slow) performance of BPMs, …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00B050"/>
              </a:buClr>
              <a:buFont typeface="Arial" charset="0"/>
              <a:buChar char="—"/>
            </a:pPr>
            <a:r>
              <a:rPr lang="en-US" b="1" dirty="0">
                <a:solidFill>
                  <a:srgbClr val="00B050"/>
                </a:solidFill>
              </a:rPr>
              <a:t>Fill pattern (bunch-by-bunch current stability)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buClr>
                <a:srgbClr val="00B050"/>
              </a:buClr>
              <a:buFont typeface="Arial" charset="0"/>
              <a:buChar char="•"/>
            </a:pPr>
            <a:r>
              <a:rPr lang="en-US" sz="1600" b="1" dirty="0">
                <a:solidFill>
                  <a:srgbClr val="00B050"/>
                </a:solidFill>
              </a:rPr>
              <a:t>Some timing users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buClr>
                <a:srgbClr val="00B050"/>
              </a:buClr>
              <a:buFont typeface="Arial" charset="0"/>
              <a:buChar char="•"/>
            </a:pPr>
            <a:r>
              <a:rPr lang="en-US" sz="1600" b="1" dirty="0">
                <a:solidFill>
                  <a:srgbClr val="00B050"/>
                </a:solidFill>
              </a:rPr>
              <a:t>Fill pattern dependence of BPMs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charset="0"/>
              <a:buChar char="—"/>
            </a:pPr>
            <a:r>
              <a:rPr lang="en-US" b="1" dirty="0">
                <a:solidFill>
                  <a:srgbClr val="002060"/>
                </a:solidFill>
              </a:rPr>
              <a:t>Reliability </a:t>
            </a:r>
            <a:r>
              <a:rPr lang="en-US" b="1" dirty="0" smtClean="0">
                <a:solidFill>
                  <a:srgbClr val="002060"/>
                </a:solidFill>
              </a:rPr>
              <a:t>(MTBF </a:t>
            </a:r>
            <a:r>
              <a:rPr lang="en-US" b="1" dirty="0">
                <a:solidFill>
                  <a:srgbClr val="002060"/>
                </a:solidFill>
              </a:rPr>
              <a:t>of 40 – </a:t>
            </a:r>
            <a:r>
              <a:rPr lang="en-US" b="1" dirty="0" smtClean="0">
                <a:solidFill>
                  <a:srgbClr val="002060"/>
                </a:solidFill>
              </a:rPr>
              <a:t>200 </a:t>
            </a:r>
            <a:r>
              <a:rPr lang="en-US" b="1" dirty="0">
                <a:solidFill>
                  <a:srgbClr val="002060"/>
                </a:solidFill>
              </a:rPr>
              <a:t>h)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buClr>
                <a:srgbClr val="002060"/>
              </a:buClr>
              <a:buFont typeface="Arial" charset="0"/>
              <a:buChar char="•"/>
            </a:pPr>
            <a:r>
              <a:rPr lang="en-US" sz="1600" b="1" dirty="0">
                <a:solidFill>
                  <a:srgbClr val="002060"/>
                </a:solidFill>
              </a:rPr>
              <a:t>Accelerator and </a:t>
            </a:r>
            <a:r>
              <a:rPr lang="en-US" sz="1600" b="1" dirty="0" err="1">
                <a:solidFill>
                  <a:srgbClr val="002060"/>
                </a:solidFill>
              </a:rPr>
              <a:t>Beamline</a:t>
            </a:r>
            <a:r>
              <a:rPr lang="en-US" sz="1600" b="1" dirty="0">
                <a:solidFill>
                  <a:srgbClr val="002060"/>
                </a:solidFill>
              </a:rPr>
              <a:t> Optics – </a:t>
            </a:r>
            <a:r>
              <a:rPr lang="en-US" sz="1600" b="1" dirty="0" smtClean="0">
                <a:solidFill>
                  <a:srgbClr val="002060"/>
                </a:solidFill>
              </a:rPr>
              <a:t>Some </a:t>
            </a:r>
            <a:r>
              <a:rPr lang="en-US" sz="1600" b="1" dirty="0" err="1" smtClean="0">
                <a:solidFill>
                  <a:srgbClr val="002060"/>
                </a:solidFill>
              </a:rPr>
              <a:t>beamlines</a:t>
            </a:r>
            <a:r>
              <a:rPr lang="en-US" sz="1600" b="1" dirty="0" smtClean="0">
                <a:solidFill>
                  <a:srgbClr val="002060"/>
                </a:solidFill>
              </a:rPr>
              <a:t> need </a:t>
            </a:r>
            <a:r>
              <a:rPr lang="en-US" sz="1600" b="1" dirty="0">
                <a:solidFill>
                  <a:srgbClr val="002060"/>
                </a:solidFill>
              </a:rPr>
              <a:t>about 1h after refill before data taking can restart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976313"/>
            <a:ext cx="3767137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3392488"/>
            <a:ext cx="2482850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4876800"/>
            <a:ext cx="2482850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3628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19200" y="152400"/>
            <a:ext cx="632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3600" b="1" dirty="0">
                <a:solidFill>
                  <a:srgbClr val="00279F"/>
                </a:solidFill>
              </a:rPr>
              <a:t>Topics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8600" y="914400"/>
            <a:ext cx="861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2800" b="1" dirty="0" smtClean="0">
                <a:solidFill>
                  <a:srgbClr val="00279F"/>
                </a:solidFill>
              </a:rPr>
              <a:t>Introduction</a:t>
            </a:r>
            <a:endParaRPr lang="en-US" sz="2800" b="1" dirty="0">
              <a:solidFill>
                <a:srgbClr val="00279F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2800" b="1" dirty="0" smtClean="0">
                <a:solidFill>
                  <a:srgbClr val="00279F"/>
                </a:solidFill>
              </a:rPr>
              <a:t>Orbit FF/Feedbacks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2800" b="1" dirty="0" smtClean="0">
                <a:solidFill>
                  <a:srgbClr val="00279F"/>
                </a:solidFill>
              </a:rPr>
              <a:t>Architecture</a:t>
            </a:r>
            <a:endParaRPr lang="en-US" sz="2800" b="1" dirty="0" smtClean="0">
              <a:solidFill>
                <a:srgbClr val="00279F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2800" b="1" dirty="0" smtClean="0">
                <a:solidFill>
                  <a:srgbClr val="00279F"/>
                </a:solidFill>
              </a:rPr>
              <a:t>Photon BPMs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2800" b="1" dirty="0">
                <a:solidFill>
                  <a:srgbClr val="00279F"/>
                </a:solidFill>
              </a:rPr>
              <a:t>Achieved </a:t>
            </a:r>
            <a:r>
              <a:rPr lang="en-US" sz="2800" b="1" dirty="0" smtClean="0">
                <a:solidFill>
                  <a:srgbClr val="00279F"/>
                </a:solidFill>
              </a:rPr>
              <a:t>Performance</a:t>
            </a:r>
            <a:endParaRPr lang="en-US" sz="2800" b="1" dirty="0" smtClean="0">
              <a:solidFill>
                <a:srgbClr val="00279F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2800" b="1" dirty="0" smtClean="0">
                <a:solidFill>
                  <a:srgbClr val="00279F"/>
                </a:solidFill>
              </a:rPr>
              <a:t>Examples of current development efforts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2800" b="1" dirty="0" smtClean="0">
                <a:solidFill>
                  <a:srgbClr val="00279F"/>
                </a:solidFill>
              </a:rPr>
              <a:t>APS, NSLS-II, …</a:t>
            </a:r>
            <a:endParaRPr lang="en-US" sz="2800" b="1" dirty="0">
              <a:solidFill>
                <a:srgbClr val="00279F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2800" b="1" dirty="0" err="1" smtClean="0">
                <a:solidFill>
                  <a:srgbClr val="00279F"/>
                </a:solidFill>
              </a:rPr>
              <a:t>Beamsize</a:t>
            </a:r>
            <a:r>
              <a:rPr lang="en-US" sz="2800" b="1" dirty="0" smtClean="0">
                <a:solidFill>
                  <a:srgbClr val="00279F"/>
                </a:solidFill>
              </a:rPr>
              <a:t> Stability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2800" b="1" dirty="0" smtClean="0">
                <a:solidFill>
                  <a:srgbClr val="00279F"/>
                </a:solidFill>
              </a:rPr>
              <a:t>Correction of </a:t>
            </a:r>
            <a:r>
              <a:rPr lang="en-US" sz="2800" b="1" dirty="0" smtClean="0">
                <a:solidFill>
                  <a:srgbClr val="00279F"/>
                </a:solidFill>
              </a:rPr>
              <a:t>Lattice functions </a:t>
            </a:r>
            <a:r>
              <a:rPr lang="en-US" sz="2800" b="1" dirty="0">
                <a:solidFill>
                  <a:srgbClr val="00279F"/>
                </a:solidFill>
              </a:rPr>
              <a:t>/ </a:t>
            </a:r>
            <a:r>
              <a:rPr lang="en-US" sz="2800" b="1" dirty="0" smtClean="0">
                <a:solidFill>
                  <a:srgbClr val="00279F"/>
                </a:solidFill>
              </a:rPr>
              <a:t>Coupling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2800" b="1" dirty="0" smtClean="0">
                <a:solidFill>
                  <a:srgbClr val="00279F"/>
                </a:solidFill>
              </a:rPr>
              <a:t>Areas for future development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2800" b="1" dirty="0" smtClean="0">
                <a:solidFill>
                  <a:srgbClr val="00279F"/>
                </a:solidFill>
              </a:rPr>
              <a:t>Summary</a:t>
            </a:r>
            <a:endParaRPr lang="en-US" sz="2800" b="1" dirty="0">
              <a:solidFill>
                <a:srgbClr val="00279F"/>
              </a:solidFill>
            </a:endParaRPr>
          </a:p>
          <a:p>
            <a:pPr marL="457200" lvl="1" indent="0">
              <a:lnSpc>
                <a:spcPct val="90000"/>
              </a:lnSpc>
              <a:spcBef>
                <a:spcPts val="600"/>
              </a:spcBef>
              <a:buClr>
                <a:srgbClr val="00279F"/>
              </a:buClr>
            </a:pPr>
            <a:endParaRPr lang="en-US" sz="2800" b="1" dirty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365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19200" y="152400"/>
            <a:ext cx="632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3600" b="1">
                <a:solidFill>
                  <a:srgbClr val="00279F"/>
                </a:solidFill>
              </a:rPr>
              <a:t>Motivation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210050" y="2589213"/>
            <a:ext cx="4770438" cy="387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spcBef>
                <a:spcPts val="5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b="1" dirty="0">
                <a:solidFill>
                  <a:srgbClr val="00279F"/>
                </a:solidFill>
              </a:rPr>
              <a:t>All of those requirements relate back into stability requirements for beam position + angle, </a:t>
            </a:r>
            <a:r>
              <a:rPr lang="en-US" b="1" dirty="0" err="1">
                <a:solidFill>
                  <a:srgbClr val="00279F"/>
                </a:solidFill>
              </a:rPr>
              <a:t>beamsize</a:t>
            </a:r>
            <a:r>
              <a:rPr lang="en-US" b="1" dirty="0">
                <a:solidFill>
                  <a:srgbClr val="00279F"/>
                </a:solidFill>
              </a:rPr>
              <a:t> + </a:t>
            </a:r>
            <a:r>
              <a:rPr lang="en-US" b="1" dirty="0" err="1">
                <a:solidFill>
                  <a:srgbClr val="00279F"/>
                </a:solidFill>
              </a:rPr>
              <a:t>emittance</a:t>
            </a:r>
            <a:r>
              <a:rPr lang="en-US" b="1" dirty="0">
                <a:solidFill>
                  <a:srgbClr val="00279F"/>
                </a:solidFill>
              </a:rPr>
              <a:t>, beam energy, beam energy spread, …</a:t>
            </a:r>
          </a:p>
          <a:p>
            <a:pPr>
              <a:spcBef>
                <a:spcPts val="5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b="1" dirty="0">
                <a:solidFill>
                  <a:srgbClr val="00279F"/>
                </a:solidFill>
              </a:rPr>
              <a:t>Often stability can be more important to SR users than </a:t>
            </a:r>
            <a:r>
              <a:rPr lang="en-US" b="1" dirty="0" err="1">
                <a:solidFill>
                  <a:srgbClr val="00279F"/>
                </a:solidFill>
              </a:rPr>
              <a:t>brightness+flux</a:t>
            </a:r>
            <a:endParaRPr lang="en-US" b="1" dirty="0">
              <a:solidFill>
                <a:srgbClr val="00279F"/>
              </a:solidFill>
            </a:endParaRPr>
          </a:p>
          <a:p>
            <a:pPr>
              <a:spcBef>
                <a:spcPts val="5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b="1" dirty="0">
                <a:solidFill>
                  <a:srgbClr val="00279F"/>
                </a:solidFill>
              </a:rPr>
              <a:t>For current SR sources, this </a:t>
            </a:r>
            <a:r>
              <a:rPr lang="en-US" b="1" dirty="0" smtClean="0">
                <a:solidFill>
                  <a:srgbClr val="00279F"/>
                </a:solidFill>
              </a:rPr>
              <a:t>translates to</a:t>
            </a:r>
            <a:r>
              <a:rPr lang="en-US" b="1" dirty="0" smtClean="0">
                <a:solidFill>
                  <a:srgbClr val="00279F"/>
                </a:solidFill>
              </a:rPr>
              <a:t> submicron </a:t>
            </a:r>
            <a:r>
              <a:rPr lang="en-US" b="1" dirty="0">
                <a:solidFill>
                  <a:srgbClr val="00279F"/>
                </a:solidFill>
              </a:rPr>
              <a:t>orbit stability </a:t>
            </a:r>
            <a:r>
              <a:rPr lang="en-US" b="1" dirty="0" smtClean="0">
                <a:solidFill>
                  <a:srgbClr val="00279F"/>
                </a:solidFill>
              </a:rPr>
              <a:t>requirements (</a:t>
            </a:r>
            <a:r>
              <a:rPr lang="en-US" b="1" dirty="0">
                <a:solidFill>
                  <a:srgbClr val="00279F"/>
                </a:solidFill>
              </a:rPr>
              <a:t>for </a:t>
            </a:r>
            <a:r>
              <a:rPr lang="en-US" b="1" dirty="0" smtClean="0">
                <a:solidFill>
                  <a:srgbClr val="00279F"/>
                </a:solidFill>
              </a:rPr>
              <a:t>USRs </a:t>
            </a:r>
            <a:r>
              <a:rPr lang="en-US" b="1" dirty="0">
                <a:solidFill>
                  <a:srgbClr val="00279F"/>
                </a:solidFill>
              </a:rPr>
              <a:t>in both planes)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123950"/>
            <a:ext cx="37528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1077913"/>
            <a:ext cx="2924175" cy="120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019925" y="2105025"/>
            <a:ext cx="1771650" cy="390525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33363" y="2481263"/>
            <a:ext cx="3675062" cy="355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 b="1" dirty="0">
                <a:solidFill>
                  <a:srgbClr val="00279F"/>
                </a:solidFill>
              </a:rPr>
              <a:t>Typical requirements of modern SR user experiments:</a:t>
            </a:r>
          </a:p>
        </p:txBody>
      </p:sp>
      <p:graphicFrame>
        <p:nvGraphicFramePr>
          <p:cNvPr id="5130" name="Group 10"/>
          <p:cNvGraphicFramePr>
            <a:graphicFrameLocks noGrp="1"/>
          </p:cNvGraphicFramePr>
          <p:nvPr/>
        </p:nvGraphicFramePr>
        <p:xfrm>
          <a:off x="0" y="3536950"/>
          <a:ext cx="4205288" cy="2444751"/>
        </p:xfrm>
        <a:graphic>
          <a:graphicData uri="http://schemas.openxmlformats.org/drawingml/2006/table">
            <a:tbl>
              <a:tblPr/>
              <a:tblGrid>
                <a:gridCol w="2103438"/>
                <a:gridCol w="210185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Measurement parameter</a:t>
                      </a:r>
                    </a:p>
                  </a:txBody>
                  <a:tcPr marT="10584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8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Stability Requirement</a:t>
                      </a:r>
                    </a:p>
                  </a:txBody>
                  <a:tcPr marT="10584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8FFD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Intensity variation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0"/>
                          <a:ea typeface="ＭＳ Ｐゴシック" charset="0"/>
                          <a:cs typeface="MS Gothic" charset="0"/>
                        </a:rPr>
                        <a:t>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I/I</a:t>
                      </a:r>
                    </a:p>
                  </a:txBody>
                  <a:tcPr marT="10584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&lt;&lt;1% of normalized I</a:t>
                      </a:r>
                    </a:p>
                  </a:txBody>
                  <a:tcPr marT="10584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Position and angle</a:t>
                      </a:r>
                    </a:p>
                  </a:txBody>
                  <a:tcPr marT="10584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&lt;2-5% of beam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0"/>
                          <a:ea typeface="ＭＳ Ｐゴシック" charset="0"/>
                          <a:cs typeface="MS Gothic" charset="0"/>
                        </a:rPr>
                        <a:t>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 and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0"/>
                          <a:ea typeface="ＭＳ Ｐゴシック" charset="0"/>
                          <a:cs typeface="MS Gothic" charset="0"/>
                        </a:rPr>
                        <a:t>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’</a:t>
                      </a:r>
                    </a:p>
                  </a:txBody>
                  <a:tcPr marT="10584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Energy resolution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0"/>
                          <a:ea typeface="ＭＳ Ｐゴシック" charset="0"/>
                          <a:cs typeface="MS Gothic" charset="0"/>
                        </a:rPr>
                        <a:t>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E/E</a:t>
                      </a:r>
                    </a:p>
                  </a:txBody>
                  <a:tcPr marT="10584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&lt;10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-4</a:t>
                      </a:r>
                    </a:p>
                  </a:txBody>
                  <a:tcPr marT="10584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Timing jitter</a:t>
                      </a:r>
                    </a:p>
                  </a:txBody>
                  <a:tcPr marT="10584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&lt;10% of critical time scale</a:t>
                      </a:r>
                    </a:p>
                  </a:txBody>
                  <a:tcPr marT="10584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Data acquisition rate</a:t>
                      </a:r>
                    </a:p>
                  </a:txBody>
                  <a:tcPr marT="10584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-3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 – 10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 Hz</a:t>
                      </a:r>
                    </a:p>
                  </a:txBody>
                  <a:tcPr marT="10584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</a:tr>
            </a:tbl>
          </a:graphicData>
        </a:graphic>
      </p:graphicFrame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255588" y="6038850"/>
            <a:ext cx="2233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600" dirty="0"/>
              <a:t>Adapted from B. </a:t>
            </a:r>
            <a:r>
              <a:rPr lang="en-US" sz="1600" dirty="0" err="1"/>
              <a:t>Hettel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85165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485900" y="76200"/>
            <a:ext cx="65738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800" b="1" dirty="0">
                <a:solidFill>
                  <a:srgbClr val="00279F"/>
                </a:solidFill>
              </a:rPr>
              <a:t>Causes for Orbit </a:t>
            </a:r>
            <a:r>
              <a:rPr lang="en-US" sz="2800" b="1" dirty="0" smtClean="0">
                <a:solidFill>
                  <a:srgbClr val="00279F"/>
                </a:solidFill>
              </a:rPr>
              <a:t>Distortions</a:t>
            </a:r>
            <a:endParaRPr lang="en-US" sz="2800" b="1" dirty="0">
              <a:solidFill>
                <a:srgbClr val="00279F"/>
              </a:solidFill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609600" y="2590800"/>
            <a:ext cx="72390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71538" y="1266825"/>
            <a:ext cx="9572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800">
                <a:solidFill>
                  <a:srgbClr val="081D58"/>
                </a:solidFill>
                <a:latin typeface="Times New Roman" charset="0"/>
              </a:rPr>
              <a:t>Thermal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471862" y="1295400"/>
            <a:ext cx="39957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800" dirty="0">
                <a:solidFill>
                  <a:srgbClr val="002060"/>
                </a:solidFill>
                <a:latin typeface="Times New Roman" charset="0"/>
              </a:rPr>
              <a:t>Vibration</a:t>
            </a:r>
            <a:r>
              <a:rPr lang="en-US" sz="1800" dirty="0">
                <a:solidFill>
                  <a:srgbClr val="FC0128"/>
                </a:solidFill>
                <a:latin typeface="Times New Roman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charset="0"/>
              </a:rPr>
              <a:t>(water, </a:t>
            </a:r>
            <a:r>
              <a:rPr lang="en-US" sz="1800" dirty="0" smtClean="0">
                <a:solidFill>
                  <a:srgbClr val="002060"/>
                </a:solidFill>
                <a:latin typeface="Times New Roman" charset="0"/>
              </a:rPr>
              <a:t>ground</a:t>
            </a:r>
            <a:r>
              <a:rPr lang="en-US" sz="1800" dirty="0" smtClean="0">
                <a:solidFill>
                  <a:schemeClr val="tx1"/>
                </a:solidFill>
                <a:latin typeface="Times New Roman" charset="0"/>
              </a:rPr>
              <a:t>)</a:t>
            </a:r>
            <a:endParaRPr lang="en-US" sz="18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981200" y="1690688"/>
            <a:ext cx="23304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800">
                <a:solidFill>
                  <a:srgbClr val="005400"/>
                </a:solidFill>
                <a:latin typeface="Times New Roman" charset="0"/>
              </a:rPr>
              <a:t>Insertion Device Errors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189413" y="2057400"/>
            <a:ext cx="21415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800">
                <a:solidFill>
                  <a:srgbClr val="009688"/>
                </a:solidFill>
                <a:latin typeface="Times New Roman" charset="0"/>
              </a:rPr>
              <a:t>Power Supply Ripple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1828800" y="2514600"/>
            <a:ext cx="1588" cy="152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3124200" y="2514600"/>
            <a:ext cx="1588" cy="152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5638800" y="2514600"/>
            <a:ext cx="1588" cy="152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4343400" y="2514600"/>
            <a:ext cx="1588" cy="152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6858000" y="2514600"/>
            <a:ext cx="1588" cy="152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575550" y="2590800"/>
            <a:ext cx="5778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400">
                <a:latin typeface="Times New Roman" charset="0"/>
              </a:rPr>
              <a:t>Hertz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677988" y="2667000"/>
            <a:ext cx="3143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400">
                <a:latin typeface="Times New Roman" charset="0"/>
              </a:rPr>
              <a:t>.1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005138" y="2667000"/>
            <a:ext cx="271462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400">
                <a:latin typeface="Times New Roman" charset="0"/>
              </a:rPr>
              <a:t>1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4191000" y="2667000"/>
            <a:ext cx="36036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400">
                <a:latin typeface="Times New Roman" charset="0"/>
              </a:rPr>
              <a:t>10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410200" y="2667000"/>
            <a:ext cx="4508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400">
                <a:latin typeface="Times New Roman" charset="0"/>
              </a:rPr>
              <a:t>100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6629400" y="2667000"/>
            <a:ext cx="5397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400">
                <a:latin typeface="Times New Roman" charset="0"/>
              </a:rPr>
              <a:t>1000</a:t>
            </a:r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609600" y="1566863"/>
            <a:ext cx="1524000" cy="1587"/>
          </a:xfrm>
          <a:prstGeom prst="line">
            <a:avLst/>
          </a:prstGeom>
          <a:noFill/>
          <a:ln w="19080">
            <a:solidFill>
              <a:srgbClr val="00008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3581400" y="1600200"/>
            <a:ext cx="2514600" cy="1588"/>
          </a:xfrm>
          <a:prstGeom prst="line">
            <a:avLst/>
          </a:prstGeom>
          <a:noFill/>
          <a:ln w="19080">
            <a:solidFill>
              <a:srgbClr val="FC0128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1600200" y="1981200"/>
            <a:ext cx="2209800" cy="1588"/>
          </a:xfrm>
          <a:prstGeom prst="line">
            <a:avLst/>
          </a:prstGeom>
          <a:noFill/>
          <a:ln w="19080">
            <a:solidFill>
              <a:srgbClr val="0054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3810000" y="1981200"/>
            <a:ext cx="1219200" cy="1588"/>
          </a:xfrm>
          <a:prstGeom prst="line">
            <a:avLst/>
          </a:prstGeom>
          <a:noFill/>
          <a:ln w="19080">
            <a:solidFill>
              <a:srgbClr val="0054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 flipH="1">
            <a:off x="3733798" y="2362200"/>
            <a:ext cx="4114802" cy="0"/>
          </a:xfrm>
          <a:prstGeom prst="line">
            <a:avLst/>
          </a:prstGeom>
          <a:noFill/>
          <a:ln w="19080">
            <a:solidFill>
              <a:srgbClr val="009688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303213" y="3048000"/>
            <a:ext cx="86233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 marL="7985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 marL="12557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1800" b="1" dirty="0">
                <a:solidFill>
                  <a:srgbClr val="00279F"/>
                </a:solidFill>
              </a:rPr>
              <a:t>Stability requirements in terms of magnitude very similar for </a:t>
            </a:r>
            <a:r>
              <a:rPr lang="en-US" sz="1800" b="1" dirty="0" smtClean="0">
                <a:solidFill>
                  <a:srgbClr val="00279F"/>
                </a:solidFill>
              </a:rPr>
              <a:t>USRs </a:t>
            </a:r>
            <a:r>
              <a:rPr lang="en-US" sz="1800" b="1" dirty="0">
                <a:solidFill>
                  <a:srgbClr val="00279F"/>
                </a:solidFill>
              </a:rPr>
              <a:t>and </a:t>
            </a:r>
            <a:r>
              <a:rPr lang="en-US" sz="1800" b="1" dirty="0" smtClean="0">
                <a:solidFill>
                  <a:srgbClr val="00279F"/>
                </a:solidFill>
              </a:rPr>
              <a:t>current rings </a:t>
            </a:r>
            <a:r>
              <a:rPr lang="en-US" sz="1800" b="1" dirty="0">
                <a:solidFill>
                  <a:srgbClr val="00279F"/>
                </a:solidFill>
              </a:rPr>
              <a:t>(vertical </a:t>
            </a:r>
            <a:r>
              <a:rPr lang="en-US" sz="1800" b="1" dirty="0" err="1">
                <a:solidFill>
                  <a:srgbClr val="00279F"/>
                </a:solidFill>
              </a:rPr>
              <a:t>emittance</a:t>
            </a:r>
            <a:r>
              <a:rPr lang="en-US" sz="1800" b="1" dirty="0">
                <a:solidFill>
                  <a:srgbClr val="00279F"/>
                </a:solidFill>
              </a:rPr>
              <a:t> already down to </a:t>
            </a:r>
            <a:r>
              <a:rPr lang="en-US" sz="1800" b="1" dirty="0" smtClean="0">
                <a:solidFill>
                  <a:srgbClr val="00279F"/>
                </a:solidFill>
              </a:rPr>
              <a:t>5-50pm </a:t>
            </a:r>
            <a:r>
              <a:rPr lang="en-US" sz="1800" b="1" dirty="0">
                <a:solidFill>
                  <a:srgbClr val="00279F"/>
                </a:solidFill>
              </a:rPr>
              <a:t>in rings </a:t>
            </a:r>
            <a:r>
              <a:rPr lang="en-US" sz="1800" b="1" dirty="0" smtClean="0">
                <a:solidFill>
                  <a:srgbClr val="00279F"/>
                </a:solidFill>
              </a:rPr>
              <a:t>vertically)</a:t>
            </a:r>
            <a:endParaRPr lang="en-US" sz="1800" b="1" dirty="0">
              <a:solidFill>
                <a:srgbClr val="00279F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1800" b="1" dirty="0" smtClean="0">
                <a:solidFill>
                  <a:srgbClr val="00279F"/>
                </a:solidFill>
              </a:rPr>
              <a:t>Short term </a:t>
            </a:r>
            <a:r>
              <a:rPr lang="en-US" sz="1800" b="1" dirty="0" smtClean="0">
                <a:solidFill>
                  <a:srgbClr val="00279F"/>
                </a:solidFill>
              </a:rPr>
              <a:t>stability </a:t>
            </a:r>
            <a:r>
              <a:rPr lang="en-US" sz="1800" b="1" dirty="0">
                <a:solidFill>
                  <a:srgbClr val="00279F"/>
                </a:solidFill>
              </a:rPr>
              <a:t>goals achieved for rings in both </a:t>
            </a:r>
            <a:r>
              <a:rPr lang="en-US" sz="1800" b="1" dirty="0" smtClean="0">
                <a:solidFill>
                  <a:srgbClr val="00279F"/>
                </a:solidFill>
              </a:rPr>
              <a:t>planes (&lt;&lt;10% of </a:t>
            </a:r>
            <a:r>
              <a:rPr lang="en-US" sz="1800" b="1" dirty="0" err="1" smtClean="0">
                <a:solidFill>
                  <a:srgbClr val="00279F"/>
                </a:solidFill>
                <a:latin typeface="Symbol" charset="2"/>
                <a:cs typeface="Symbol" charset="2"/>
              </a:rPr>
              <a:t>s</a:t>
            </a:r>
            <a:r>
              <a:rPr lang="en-US" sz="1800" b="1" baseline="-25000" dirty="0" err="1" smtClean="0">
                <a:solidFill>
                  <a:srgbClr val="00279F"/>
                </a:solidFill>
              </a:rPr>
              <a:t>y</a:t>
            </a:r>
            <a:r>
              <a:rPr lang="en-US" sz="1800" b="1" dirty="0">
                <a:solidFill>
                  <a:srgbClr val="00279F"/>
                </a:solidFill>
              </a:rPr>
              <a:t>)</a:t>
            </a:r>
            <a:r>
              <a:rPr lang="en-US" sz="1800" b="1" dirty="0" smtClean="0">
                <a:solidFill>
                  <a:srgbClr val="00279F"/>
                </a:solidFill>
              </a:rPr>
              <a:t> evolving user demands-&gt;further evolution necessary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1800" b="1" dirty="0" smtClean="0">
                <a:solidFill>
                  <a:srgbClr val="00279F"/>
                </a:solidFill>
              </a:rPr>
              <a:t>Changes for USRs: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1800" b="1" dirty="0" smtClean="0">
                <a:solidFill>
                  <a:srgbClr val="00279F"/>
                </a:solidFill>
              </a:rPr>
              <a:t>USRs will likely have somewhat larger lattice amplification factors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1800" b="1" dirty="0" smtClean="0">
                <a:solidFill>
                  <a:srgbClr val="00279F"/>
                </a:solidFill>
              </a:rPr>
              <a:t>Highest energy USRs also might have even smaller </a:t>
            </a:r>
            <a:r>
              <a:rPr lang="en-US" sz="1800" b="1" dirty="0" err="1" smtClean="0">
                <a:solidFill>
                  <a:srgbClr val="00279F"/>
                </a:solidFill>
              </a:rPr>
              <a:t>emittances</a:t>
            </a:r>
            <a:endParaRPr lang="en-US" sz="1800" b="1" dirty="0" smtClean="0">
              <a:solidFill>
                <a:srgbClr val="00279F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1800" b="1" dirty="0" smtClean="0">
                <a:solidFill>
                  <a:srgbClr val="00279F"/>
                </a:solidFill>
              </a:rPr>
              <a:t>Tighter user requirements for high-end experiments?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1800" b="1" dirty="0" smtClean="0">
                <a:solidFill>
                  <a:srgbClr val="00279F"/>
                </a:solidFill>
              </a:rPr>
              <a:t>Long term stability in current rings does not quite meet goals, yet.</a:t>
            </a:r>
            <a:endParaRPr lang="en-US" sz="1800" b="1" dirty="0">
              <a:solidFill>
                <a:srgbClr val="00279F"/>
              </a:solidFill>
            </a:endParaRP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968375" y="908050"/>
            <a:ext cx="743585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800" dirty="0">
                <a:solidFill>
                  <a:srgbClr val="FC0128"/>
                </a:solidFill>
                <a:latin typeface="Times New Roman" charset="0"/>
              </a:rPr>
              <a:t>Beam energy </a:t>
            </a:r>
            <a:r>
              <a:rPr lang="en-US" sz="1800" dirty="0" smtClean="0">
                <a:solidFill>
                  <a:srgbClr val="FC0128"/>
                </a:solidFill>
                <a:latin typeface="Times New Roman" charset="0"/>
              </a:rPr>
              <a:t>drift</a:t>
            </a:r>
            <a:r>
              <a:rPr lang="en-US" sz="1800" dirty="0" smtClean="0">
                <a:solidFill>
                  <a:srgbClr val="002060"/>
                </a:solidFill>
                <a:latin typeface="Times New Roman" charset="0"/>
              </a:rPr>
              <a:t>– </a:t>
            </a:r>
            <a:r>
              <a:rPr lang="en-US" sz="1800" dirty="0">
                <a:solidFill>
                  <a:srgbClr val="002060"/>
                </a:solidFill>
                <a:latin typeface="Times New Roman" charset="0"/>
              </a:rPr>
              <a:t>(thermal, IDs, tides)</a:t>
            </a:r>
            <a:r>
              <a:rPr lang="en-US" sz="1800" dirty="0">
                <a:solidFill>
                  <a:srgbClr val="FC0128"/>
                </a:solidFill>
                <a:latin typeface="Times New Roman" charset="0"/>
              </a:rPr>
              <a:t> </a:t>
            </a:r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>
            <a:off x="457200" y="1219200"/>
            <a:ext cx="4572000" cy="0"/>
          </a:xfrm>
          <a:prstGeom prst="line">
            <a:avLst/>
          </a:prstGeom>
          <a:noFill/>
          <a:ln w="19080">
            <a:solidFill>
              <a:srgbClr val="FC0128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372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219200" y="152400"/>
            <a:ext cx="632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800" b="1" dirty="0">
                <a:solidFill>
                  <a:srgbClr val="00279F"/>
                </a:solidFill>
              </a:rPr>
              <a:t>Stability / Design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04800" y="4257675"/>
            <a:ext cx="86233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2400" b="1" dirty="0">
                <a:solidFill>
                  <a:srgbClr val="00279F"/>
                </a:solidFill>
              </a:rPr>
              <a:t>Stability design requirements very similar for </a:t>
            </a:r>
            <a:r>
              <a:rPr lang="en-US" sz="2400" b="1" dirty="0" smtClean="0">
                <a:solidFill>
                  <a:srgbClr val="00279F"/>
                </a:solidFill>
              </a:rPr>
              <a:t>USRs </a:t>
            </a:r>
            <a:r>
              <a:rPr lang="en-US" sz="2400" b="1" dirty="0">
                <a:solidFill>
                  <a:srgbClr val="00279F"/>
                </a:solidFill>
              </a:rPr>
              <a:t>and </a:t>
            </a:r>
            <a:r>
              <a:rPr lang="en-US" sz="2400" b="1" dirty="0" smtClean="0">
                <a:solidFill>
                  <a:srgbClr val="00279F"/>
                </a:solidFill>
              </a:rPr>
              <a:t>existing rings</a:t>
            </a:r>
            <a:endParaRPr lang="en-US" sz="2400" b="1" dirty="0">
              <a:solidFill>
                <a:srgbClr val="00279F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00279F"/>
              </a:buClr>
              <a:buFont typeface="Arial" charset="0"/>
              <a:buChar char="—"/>
            </a:pPr>
            <a:r>
              <a:rPr lang="en-US" sz="2400" b="1" dirty="0">
                <a:solidFill>
                  <a:srgbClr val="00279F"/>
                </a:solidFill>
              </a:rPr>
              <a:t>Need to tailor to site properties and machine footprint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00279F"/>
              </a:buClr>
              <a:buFont typeface="Arial" charset="0"/>
              <a:buChar char="—"/>
            </a:pPr>
            <a:r>
              <a:rPr lang="en-US" sz="2400" b="1" dirty="0">
                <a:solidFill>
                  <a:srgbClr val="00279F"/>
                </a:solidFill>
              </a:rPr>
              <a:t>Overall system integration is important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3429000"/>
            <a:ext cx="4038599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dirty="0" smtClean="0"/>
              <a:t>Slab design, utility location, Courtesy</a:t>
            </a:r>
            <a:r>
              <a:rPr lang="en-US" dirty="0"/>
              <a:t>: N. </a:t>
            </a:r>
            <a:r>
              <a:rPr lang="en-US" dirty="0" err="1"/>
              <a:t>Simos</a:t>
            </a:r>
            <a:r>
              <a:rPr lang="en-US" dirty="0"/>
              <a:t>, NSLS-II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217613"/>
            <a:ext cx="31146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1028700"/>
            <a:ext cx="338455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685088" y="1131888"/>
            <a:ext cx="8890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/>
              <a:t>Soleil</a:t>
            </a:r>
          </a:p>
          <a:p>
            <a:r>
              <a:rPr lang="en-US"/>
              <a:t>Girder</a:t>
            </a:r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2239963"/>
            <a:ext cx="2941637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7373938" y="2751138"/>
            <a:ext cx="1554162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/>
              <a:t>ALS water </a:t>
            </a:r>
          </a:p>
          <a:p>
            <a:r>
              <a:rPr lang="en-US"/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19732694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219200" y="0"/>
            <a:ext cx="632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800" b="1">
                <a:solidFill>
                  <a:srgbClr val="00279F"/>
                </a:solidFill>
              </a:rPr>
              <a:t>Good power supplies are essential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11138" y="1035050"/>
            <a:ext cx="4873625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75000"/>
              </a:lnSpc>
              <a:spcBef>
                <a:spcPts val="5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b="1" dirty="0">
                <a:solidFill>
                  <a:srgbClr val="00279F"/>
                </a:solidFill>
              </a:rPr>
              <a:t>Achievable power supply performance increased over the </a:t>
            </a:r>
            <a:r>
              <a:rPr lang="en-US" b="1" dirty="0" smtClean="0">
                <a:solidFill>
                  <a:srgbClr val="00279F"/>
                </a:solidFill>
              </a:rPr>
              <a:t>years – Higher digital resolution</a:t>
            </a:r>
            <a:endParaRPr lang="en-US" b="1" dirty="0">
              <a:solidFill>
                <a:srgbClr val="00279F"/>
              </a:solidFill>
            </a:endParaRPr>
          </a:p>
          <a:p>
            <a:pPr>
              <a:lnSpc>
                <a:spcPct val="75000"/>
              </a:lnSpc>
              <a:spcBef>
                <a:spcPts val="5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b="1" dirty="0">
                <a:solidFill>
                  <a:srgbClr val="00279F"/>
                </a:solidFill>
              </a:rPr>
              <a:t>State-of-art good enough for </a:t>
            </a:r>
            <a:r>
              <a:rPr lang="en-US" b="1" dirty="0" smtClean="0">
                <a:solidFill>
                  <a:srgbClr val="00279F"/>
                </a:solidFill>
              </a:rPr>
              <a:t>USRs</a:t>
            </a:r>
            <a:endParaRPr lang="en-US" b="1" dirty="0">
              <a:solidFill>
                <a:srgbClr val="00279F"/>
              </a:solidFill>
            </a:endParaRPr>
          </a:p>
          <a:p>
            <a:pPr>
              <a:lnSpc>
                <a:spcPct val="75000"/>
              </a:lnSpc>
              <a:spcBef>
                <a:spcPts val="5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b="1" dirty="0">
                <a:solidFill>
                  <a:srgbClr val="00279F"/>
                </a:solidFill>
              </a:rPr>
              <a:t>One caveat:</a:t>
            </a:r>
          </a:p>
          <a:p>
            <a:pPr lvl="1">
              <a:lnSpc>
                <a:spcPct val="75000"/>
              </a:lnSpc>
              <a:spcBef>
                <a:spcPts val="400"/>
              </a:spcBef>
              <a:buClr>
                <a:srgbClr val="00279F"/>
              </a:buClr>
              <a:buFont typeface="Arial" charset="0"/>
              <a:buChar char="—"/>
            </a:pPr>
            <a:r>
              <a:rPr lang="en-US" sz="1600" b="1" dirty="0">
                <a:solidFill>
                  <a:srgbClr val="00279F"/>
                </a:solidFill>
              </a:rPr>
              <a:t>Strong corrector magnets with high vacuum chamber cut off frequencies can be significant sources of orbit noise</a:t>
            </a:r>
          </a:p>
          <a:p>
            <a:pPr lvl="2">
              <a:lnSpc>
                <a:spcPct val="75000"/>
              </a:lnSpc>
              <a:spcBef>
                <a:spcPts val="4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1600" b="1" dirty="0">
                <a:solidFill>
                  <a:srgbClr val="00279F"/>
                </a:solidFill>
              </a:rPr>
              <a:t>Observed at several light sources</a:t>
            </a:r>
          </a:p>
          <a:p>
            <a:pPr>
              <a:lnSpc>
                <a:spcPct val="75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sz="1600" b="1" dirty="0">
              <a:solidFill>
                <a:srgbClr val="00279F"/>
              </a:solidFill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3470275"/>
            <a:ext cx="3705225" cy="292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1154113"/>
            <a:ext cx="3671887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063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219200" y="76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800" b="1" dirty="0" smtClean="0">
                <a:solidFill>
                  <a:srgbClr val="00279F"/>
                </a:solidFill>
              </a:rPr>
              <a:t>Example: Insertion Device Compensation</a:t>
            </a:r>
            <a:endParaRPr lang="en-US" sz="2800" b="1" dirty="0">
              <a:solidFill>
                <a:srgbClr val="00279F"/>
              </a:solidFill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4800" y="914400"/>
            <a:ext cx="8610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2400" b="1" dirty="0">
                <a:solidFill>
                  <a:srgbClr val="00279F"/>
                </a:solidFill>
              </a:rPr>
              <a:t>In </a:t>
            </a:r>
            <a:r>
              <a:rPr lang="en-US" sz="2400" b="1" dirty="0" smtClean="0">
                <a:solidFill>
                  <a:srgbClr val="00279F"/>
                </a:solidFill>
              </a:rPr>
              <a:t>Light Sources</a:t>
            </a:r>
            <a:r>
              <a:rPr lang="en-US" sz="2400" b="1" dirty="0" smtClean="0">
                <a:solidFill>
                  <a:srgbClr val="00279F"/>
                </a:solidFill>
              </a:rPr>
              <a:t>, </a:t>
            </a:r>
            <a:r>
              <a:rPr lang="en-US" sz="2400" b="1" dirty="0">
                <a:solidFill>
                  <a:srgbClr val="00279F"/>
                </a:solidFill>
              </a:rPr>
              <a:t>insertion devices are often the biggest source of orbit / </a:t>
            </a:r>
            <a:r>
              <a:rPr lang="en-US" sz="2400" b="1" dirty="0" err="1">
                <a:solidFill>
                  <a:srgbClr val="00279F"/>
                </a:solidFill>
              </a:rPr>
              <a:t>beamsize</a:t>
            </a:r>
            <a:r>
              <a:rPr lang="en-US" sz="2400" b="1" dirty="0">
                <a:solidFill>
                  <a:srgbClr val="00279F"/>
                </a:solidFill>
              </a:rPr>
              <a:t> distortions</a:t>
            </a:r>
          </a:p>
          <a:p>
            <a:pPr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2400" b="1" dirty="0">
                <a:solidFill>
                  <a:srgbClr val="00279F"/>
                </a:solidFill>
              </a:rPr>
              <a:t>Users require full control of their photon energy (gap/field) and potentially polarization (EPUs, …)</a:t>
            </a:r>
          </a:p>
          <a:p>
            <a:pPr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rgbClr val="00279F"/>
                </a:solidFill>
              </a:rPr>
              <a:t>State</a:t>
            </a:r>
            <a:r>
              <a:rPr lang="en-US" sz="2400" b="1" dirty="0">
                <a:solidFill>
                  <a:srgbClr val="00279F"/>
                </a:solidFill>
              </a:rPr>
              <a:t>-of-art compensation in rings:</a:t>
            </a:r>
          </a:p>
          <a:p>
            <a:pPr lvl="1">
              <a:spcBef>
                <a:spcPts val="600"/>
              </a:spcBef>
              <a:buClr>
                <a:srgbClr val="00279F"/>
              </a:buClr>
              <a:buFont typeface="Arial" charset="0"/>
              <a:buChar char="—"/>
            </a:pPr>
            <a:r>
              <a:rPr lang="en-US" sz="2400" b="1" dirty="0">
                <a:solidFill>
                  <a:srgbClr val="00279F"/>
                </a:solidFill>
              </a:rPr>
              <a:t>Steering compensation (FF)</a:t>
            </a:r>
          </a:p>
          <a:p>
            <a:pPr lvl="1">
              <a:spcBef>
                <a:spcPts val="600"/>
              </a:spcBef>
              <a:buClr>
                <a:srgbClr val="00279F"/>
              </a:buClr>
              <a:buFont typeface="Arial" charset="0"/>
              <a:buChar char="—"/>
            </a:pPr>
            <a:r>
              <a:rPr lang="en-US" sz="2400" b="1" dirty="0">
                <a:solidFill>
                  <a:srgbClr val="00279F"/>
                </a:solidFill>
              </a:rPr>
              <a:t>Optics compensation (FF)</a:t>
            </a:r>
          </a:p>
          <a:p>
            <a:pPr lvl="1">
              <a:spcBef>
                <a:spcPts val="600"/>
              </a:spcBef>
              <a:buClr>
                <a:srgbClr val="00279F"/>
              </a:buClr>
              <a:buFont typeface="Arial" charset="0"/>
              <a:buChar char="—"/>
            </a:pPr>
            <a:r>
              <a:rPr lang="en-US" sz="2400" b="1" dirty="0">
                <a:solidFill>
                  <a:srgbClr val="00279F"/>
                </a:solidFill>
              </a:rPr>
              <a:t>Coupling compensation (FF)</a:t>
            </a:r>
          </a:p>
          <a:p>
            <a:pPr lvl="2">
              <a:spcBef>
                <a:spcPts val="5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b="1" dirty="0">
                <a:solidFill>
                  <a:srgbClr val="00279F"/>
                </a:solidFill>
              </a:rPr>
              <a:t>Those three FF combined also </a:t>
            </a:r>
            <a:r>
              <a:rPr lang="en-US" b="1" dirty="0" smtClean="0">
                <a:solidFill>
                  <a:srgbClr val="00279F"/>
                </a:solidFill>
              </a:rPr>
              <a:t>correct </a:t>
            </a:r>
            <a:r>
              <a:rPr lang="en-US" b="1" dirty="0">
                <a:solidFill>
                  <a:srgbClr val="00279F"/>
                </a:solidFill>
              </a:rPr>
              <a:t>dispersion</a:t>
            </a:r>
          </a:p>
          <a:p>
            <a:pPr lvl="1">
              <a:spcBef>
                <a:spcPts val="600"/>
              </a:spcBef>
              <a:buClr>
                <a:srgbClr val="00279F"/>
              </a:buClr>
              <a:buFont typeface="Arial" charset="0"/>
              <a:buChar char="—"/>
            </a:pPr>
            <a:r>
              <a:rPr lang="en-US" sz="2400" b="1" dirty="0" err="1">
                <a:solidFill>
                  <a:srgbClr val="00279F"/>
                </a:solidFill>
              </a:rPr>
              <a:t>Slow+fast</a:t>
            </a:r>
            <a:r>
              <a:rPr lang="en-US" sz="2400" b="1" dirty="0">
                <a:solidFill>
                  <a:srgbClr val="00279F"/>
                </a:solidFill>
              </a:rPr>
              <a:t> orbit feedback (up to </a:t>
            </a:r>
            <a:r>
              <a:rPr lang="en-US" sz="2400" b="1" dirty="0" smtClean="0">
                <a:solidFill>
                  <a:srgbClr val="00279F"/>
                </a:solidFill>
              </a:rPr>
              <a:t>10 </a:t>
            </a:r>
            <a:r>
              <a:rPr lang="en-US" sz="2400" b="1" dirty="0">
                <a:solidFill>
                  <a:srgbClr val="00279F"/>
                </a:solidFill>
              </a:rPr>
              <a:t>kHz update rate – up to 200 Hz bandwidth)</a:t>
            </a:r>
          </a:p>
        </p:txBody>
      </p:sp>
    </p:spTree>
    <p:extLst>
      <p:ext uri="{BB962C8B-B14F-4D97-AF65-F5344CB8AC3E}">
        <p14:creationId xmlns:p14="http://schemas.microsoft.com/office/powerpoint/2010/main" val="24644554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73075" y="3436938"/>
            <a:ext cx="8207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>
              <a:solidFill>
                <a:srgbClr val="FC0128"/>
              </a:solidFill>
              <a:latin typeface="Times New Roman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>
              <a:solidFill>
                <a:srgbClr val="FC0128"/>
              </a:solidFill>
              <a:latin typeface="Times New Roman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124200"/>
            <a:ext cx="43434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44600" y="76200"/>
            <a:ext cx="759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800" b="1" dirty="0">
                <a:solidFill>
                  <a:srgbClr val="00279F"/>
                </a:solidFill>
              </a:rPr>
              <a:t>Feed-forward example: EPU </a:t>
            </a:r>
            <a:r>
              <a:rPr lang="en-US" sz="2800" b="1" dirty="0" smtClean="0">
                <a:solidFill>
                  <a:srgbClr val="00279F"/>
                </a:solidFill>
              </a:rPr>
              <a:t>Compensation</a:t>
            </a:r>
            <a:endParaRPr lang="en-US" sz="2800" b="1" dirty="0">
              <a:solidFill>
                <a:srgbClr val="00279F"/>
              </a:solidFill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376863" y="4186238"/>
            <a:ext cx="3521075" cy="20415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600">
                <a:latin typeface="Times New Roman" charset="0"/>
              </a:rPr>
              <a:t>Without compensation the EPU would distort the electron beam orbit by ±200 </a:t>
            </a:r>
            <a:r>
              <a:rPr lang="en-US" sz="1600">
                <a:latin typeface="Symbol" charset="0"/>
              </a:rPr>
              <a:t></a:t>
            </a:r>
            <a:r>
              <a:rPr lang="en-US" sz="1600">
                <a:latin typeface="Times New Roman" charset="0"/>
              </a:rPr>
              <a:t>m vertically and ±100 </a:t>
            </a:r>
            <a:r>
              <a:rPr lang="en-US" sz="1600">
                <a:latin typeface="Symbol" charset="0"/>
              </a:rPr>
              <a:t></a:t>
            </a:r>
            <a:r>
              <a:rPr lang="en-US" sz="1600">
                <a:latin typeface="Times New Roman" charset="0"/>
              </a:rPr>
              <a:t>m horizontally.  Using corrector magnets on either side of the EPU, 2-dimensional feed forward correction tables are used to reduce the orbit distortion to the 2-3 </a:t>
            </a:r>
            <a:r>
              <a:rPr lang="en-US" sz="1600">
                <a:latin typeface="Symbol" charset="0"/>
              </a:rPr>
              <a:t></a:t>
            </a:r>
            <a:r>
              <a:rPr lang="en-US" sz="1600">
                <a:latin typeface="Times New Roman" charset="0"/>
              </a:rPr>
              <a:t>m level. Update rate of feed-forward is 200 Hz.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2468563"/>
            <a:ext cx="6546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i="1">
                <a:solidFill>
                  <a:srgbClr val="1207F7"/>
                </a:solidFill>
              </a:rPr>
              <a:t>Mechanically, an ALS EPU can move from left to right circular polarization mode in ~1.6 sec.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579688" y="1490663"/>
            <a:ext cx="1447800" cy="457200"/>
          </a:xfrm>
          <a:prstGeom prst="rect">
            <a:avLst/>
          </a:prstGeom>
          <a:solidFill>
            <a:srgbClr val="FC0128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046288" y="1185863"/>
            <a:ext cx="76200" cy="1066800"/>
          </a:xfrm>
          <a:prstGeom prst="rect">
            <a:avLst/>
          </a:prstGeom>
          <a:solidFill>
            <a:srgbClr val="618FFD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484688" y="1185863"/>
            <a:ext cx="76200" cy="1066800"/>
          </a:xfrm>
          <a:prstGeom prst="rect">
            <a:avLst/>
          </a:prstGeom>
          <a:solidFill>
            <a:srgbClr val="618FFD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1346200" y="1719263"/>
            <a:ext cx="700088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2046288" y="1719263"/>
            <a:ext cx="533400" cy="762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V="1">
            <a:off x="2579688" y="1565275"/>
            <a:ext cx="1447800" cy="2317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4027488" y="1566863"/>
            <a:ext cx="457200" cy="1524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4484688" y="1719263"/>
            <a:ext cx="22860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17488" y="1500188"/>
            <a:ext cx="10874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200">
                <a:latin typeface="Times New Roman" charset="0"/>
              </a:rPr>
              <a:t>Electron Beam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036888" y="1185863"/>
            <a:ext cx="625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600">
                <a:latin typeface="Times New Roman" charset="0"/>
              </a:rPr>
              <a:t>EPU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2432050" y="2100263"/>
            <a:ext cx="170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600">
                <a:latin typeface="Times New Roman" charset="0"/>
              </a:rPr>
              <a:t>Corrector Magnets</a:t>
            </a: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V="1">
            <a:off x="4179888" y="2174875"/>
            <a:ext cx="228600" cy="793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H="1" flipV="1">
            <a:off x="2197100" y="2174875"/>
            <a:ext cx="231775" cy="793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141288" y="1720850"/>
            <a:ext cx="121285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35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044575"/>
            <a:ext cx="2473325" cy="29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4285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219200" y="152400"/>
            <a:ext cx="632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3200" b="1" dirty="0">
                <a:solidFill>
                  <a:srgbClr val="00279F"/>
                </a:solidFill>
              </a:rPr>
              <a:t>Fast orbit feedback topologies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04800" y="3833813"/>
            <a:ext cx="8610600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2400" b="1" dirty="0">
                <a:solidFill>
                  <a:srgbClr val="00279F"/>
                </a:solidFill>
              </a:rPr>
              <a:t>Many different types of fast orbit feedbacks are in use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2400" b="1" dirty="0">
                <a:solidFill>
                  <a:srgbClr val="00279F"/>
                </a:solidFill>
              </a:rPr>
              <a:t>State of the art are systems with update rates of </a:t>
            </a:r>
            <a:r>
              <a:rPr lang="en-US" sz="2400" b="1" dirty="0" smtClean="0">
                <a:solidFill>
                  <a:srgbClr val="00279F"/>
                </a:solidFill>
              </a:rPr>
              <a:t>1-10 </a:t>
            </a:r>
            <a:r>
              <a:rPr lang="en-US" sz="2400" b="1" dirty="0">
                <a:solidFill>
                  <a:srgbClr val="00279F"/>
                </a:solidFill>
              </a:rPr>
              <a:t>kHz and closed loop bandwidths between 80 and </a:t>
            </a:r>
            <a:r>
              <a:rPr lang="en-US" sz="2400" b="1" dirty="0" smtClean="0">
                <a:solidFill>
                  <a:srgbClr val="00279F"/>
                </a:solidFill>
              </a:rPr>
              <a:t>about</a:t>
            </a:r>
            <a:r>
              <a:rPr lang="en-US" sz="2400" b="1" dirty="0" smtClean="0">
                <a:solidFill>
                  <a:srgbClr val="00279F"/>
                </a:solidFill>
              </a:rPr>
              <a:t> </a:t>
            </a:r>
            <a:r>
              <a:rPr lang="en-US" sz="2400" b="1" dirty="0">
                <a:solidFill>
                  <a:srgbClr val="00279F"/>
                </a:solidFill>
              </a:rPr>
              <a:t>200 Hz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279F"/>
              </a:buClr>
              <a:buFont typeface="Arial" charset="0"/>
              <a:buChar char="•"/>
            </a:pPr>
            <a:r>
              <a:rPr lang="en-US" sz="2400" b="1" dirty="0">
                <a:solidFill>
                  <a:srgbClr val="00279F"/>
                </a:solidFill>
              </a:rPr>
              <a:t>In some systems, PID algorithms are supplemented by notch filters, …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1098550"/>
            <a:ext cx="2843212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239838"/>
            <a:ext cx="3543300" cy="19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9834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18704</TotalTime>
  <Words>1725</Words>
  <Application>Microsoft Macintosh PowerPoint</Application>
  <PresentationFormat>On-screen Show (4:3)</PresentationFormat>
  <Paragraphs>218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Photon BPMs</vt:lpstr>
      <vt:lpstr>PowerPoint Presentation</vt:lpstr>
      <vt:lpstr>PowerPoint Presentation</vt:lpstr>
      <vt:lpstr>Some Examples of ongoing Feedback R+D</vt:lpstr>
      <vt:lpstr>PowerPoint Presentation</vt:lpstr>
      <vt:lpstr>PowerPoint Presentation</vt:lpstr>
      <vt:lpstr>PowerPoint Presentation</vt:lpstr>
      <vt:lpstr>PowerPoint Presentation</vt:lpstr>
      <vt:lpstr>Backup Slides</vt:lpstr>
      <vt:lpstr>PowerPoint Presentation</vt:lpstr>
    </vt:vector>
  </TitlesOfParts>
  <Manager/>
  <Company>Lawrence Berkeley National Laboratory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Feedbacks for USR</dc:title>
  <dc:subject>Light Sources, Feedback, USR, ALS</dc:subject>
  <dc:creator>Christoph Steier</dc:creator>
  <cp:keywords>synchrotron radiation, feedback, future light sources</cp:keywords>
  <dc:description>Talk at USR 2012 workshop, Beijing, 2012-11-1</dc:description>
  <cp:lastModifiedBy>Christoph Steier</cp:lastModifiedBy>
  <cp:revision>213</cp:revision>
  <dcterms:created xsi:type="dcterms:W3CDTF">2009-04-08T17:36:24Z</dcterms:created>
  <dcterms:modified xsi:type="dcterms:W3CDTF">2012-11-01T01:38:25Z</dcterms:modified>
  <cp:category>talks</cp:category>
</cp:coreProperties>
</file>