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6" r:id="rId2"/>
    <p:sldId id="285" r:id="rId3"/>
    <p:sldId id="332" r:id="rId4"/>
    <p:sldId id="327" r:id="rId5"/>
    <p:sldId id="334" r:id="rId6"/>
    <p:sldId id="328" r:id="rId7"/>
    <p:sldId id="325" r:id="rId8"/>
    <p:sldId id="333" r:id="rId9"/>
    <p:sldId id="305" r:id="rId10"/>
    <p:sldId id="292" r:id="rId11"/>
    <p:sldId id="293" r:id="rId12"/>
    <p:sldId id="294" r:id="rId13"/>
    <p:sldId id="329" r:id="rId14"/>
    <p:sldId id="330" r:id="rId15"/>
    <p:sldId id="326" r:id="rId16"/>
    <p:sldId id="298" r:id="rId17"/>
    <p:sldId id="308" r:id="rId18"/>
    <p:sldId id="321" r:id="rId19"/>
    <p:sldId id="323" r:id="rId20"/>
    <p:sldId id="331" r:id="rId21"/>
    <p:sldId id="307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rbert holtkamp" initials="n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33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8" autoAdjust="0"/>
    <p:restoredTop sz="94585" autoAdjust="0"/>
  </p:normalViewPr>
  <p:slideViewPr>
    <p:cSldViewPr>
      <p:cViewPr>
        <p:scale>
          <a:sx n="70" d="100"/>
          <a:sy n="70" d="100"/>
        </p:scale>
        <p:origin x="-17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2D4F6-FB12-4C53-908F-EB2BDDAA8903}" type="datetimeFigureOut">
              <a:rPr lang="en-US" smtClean="0"/>
              <a:pPr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12F5-1F32-44A0-A5D2-625E95AB31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D39D4-8222-43C5-9B45-69B1CF3BA93F}" type="slidenum">
              <a:rPr lang="en-US"/>
              <a:pPr/>
              <a:t>2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 to ARD - SAREC Meeting 1/10/2011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2E3AFAB-5D01-4F88-A190-520402BCFD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2100" y="1219200"/>
            <a:ext cx="42291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219200"/>
            <a:ext cx="42291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92100" y="3557588"/>
            <a:ext cx="8610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836863" y="6153150"/>
            <a:ext cx="43259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 to ARD - SAREC Meeting 1/10/2011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2E3AFAB-5D01-4F88-A190-520402BCFD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 to ARD - SAREC Meeting 1/10/2011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2E3AFAB-5D01-4F88-A190-520402BCFD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Introduction to ARD - SAREC Meeting 1/10/2011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2E3AFAB-5D01-4F88-A190-520402BCFD2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Introduction to ARD - SAREC Meeting 1/10/2011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9663" y="6153150"/>
            <a:ext cx="5011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Introduction to ARD - SAREC Meeting 1/10/2011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52E3AFAB-5D01-4F88-A190-520402BCFD2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>
            <a:off x="0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614406" name="Picture 6" descr="SLAC_Logo_hir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4800" y="6096000"/>
            <a:ext cx="15271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r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66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2600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Ultimate Storage Ring Light </a:t>
            </a:r>
            <a:r>
              <a:rPr lang="en-US" sz="3200" b="1" dirty="0" smtClean="0"/>
              <a:t>Sources:</a:t>
            </a:r>
          </a:p>
          <a:p>
            <a:pPr algn="ctr"/>
            <a:r>
              <a:rPr lang="en-US" sz="3200" b="1" dirty="0" smtClean="0"/>
              <a:t>Design and Performance Objectives</a:t>
            </a:r>
          </a:p>
          <a:p>
            <a:pPr algn="ctr"/>
            <a:endParaRPr lang="en-US" sz="2400" i="1" dirty="0">
              <a:solidFill>
                <a:srgbClr val="0033CC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R. Hettel, SLAC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USR Accelerator R&amp;D Workshop</a:t>
            </a:r>
          </a:p>
          <a:p>
            <a:pPr algn="ctr"/>
            <a:r>
              <a:rPr lang="en-US" sz="2400" dirty="0" err="1" smtClean="0"/>
              <a:t>Huairou</a:t>
            </a:r>
            <a:r>
              <a:rPr lang="en-US" sz="2400" dirty="0" smtClean="0"/>
              <a:t> (Beijing), China</a:t>
            </a:r>
          </a:p>
          <a:p>
            <a:pPr algn="ctr"/>
            <a:r>
              <a:rPr lang="en-US" sz="2400" dirty="0" smtClean="0"/>
              <a:t>October 30, 2012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66162"/>
            <a:ext cx="8686800" cy="492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6797" y="1416268"/>
            <a:ext cx="737760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USRs - spectral brightness</a:t>
            </a:r>
            <a:endParaRPr lang="en-US" sz="2800" b="1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5766" y="1828800"/>
            <a:ext cx="449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21" y="1555296"/>
            <a:ext cx="8475679" cy="370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USRs – superconducting </a:t>
            </a:r>
            <a:r>
              <a:rPr lang="en-US" sz="2800" b="1" dirty="0" err="1" smtClean="0"/>
              <a:t>undulators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03" y="1143000"/>
            <a:ext cx="7226497" cy="483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USRs – coherent fraction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r="22657"/>
          <a:stretch>
            <a:fillRect/>
          </a:stretch>
        </p:blipFill>
        <p:spPr bwMode="auto">
          <a:xfrm>
            <a:off x="1905000" y="4800600"/>
            <a:ext cx="2743200" cy="168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600200" y="1295400"/>
            <a:ext cx="7124700" cy="4414823"/>
            <a:chOff x="1600200" y="1295400"/>
            <a:chExt cx="7124700" cy="4414823"/>
          </a:xfrm>
        </p:grpSpPr>
        <p:grpSp>
          <p:nvGrpSpPr>
            <p:cNvPr id="5" name="Group 4"/>
            <p:cNvGrpSpPr/>
            <p:nvPr/>
          </p:nvGrpSpPr>
          <p:grpSpPr>
            <a:xfrm>
              <a:off x="1600200" y="1295400"/>
              <a:ext cx="7124700" cy="4414823"/>
              <a:chOff x="1828800" y="1295400"/>
              <a:chExt cx="7124700" cy="4414823"/>
            </a:xfrm>
          </p:grpSpPr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9130"/>
              <a:stretch>
                <a:fillRect/>
              </a:stretch>
            </p:blipFill>
            <p:spPr bwMode="auto">
              <a:xfrm>
                <a:off x="1828800" y="1295400"/>
                <a:ext cx="5867400" cy="3505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819400" y="1997839"/>
                <a:ext cx="4191000" cy="196977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rIns="0" rtlCol="0">
                <a:spAutoFit/>
              </a:bodyPr>
              <a:lstStyle/>
              <a:p>
                <a:pPr marL="0" marR="0" lvl="2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7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en-US" sz="17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-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4.5 </a:t>
                </a:r>
                <a:r>
                  <a:rPr kumimoji="0" lang="en-US" sz="17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GeV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	</a:t>
                </a:r>
                <a:r>
                  <a:rPr kumimoji="0" lang="en-US" sz="17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Symbol" pitchFamily="18" charset="2"/>
                  </a:rPr>
                  <a:t>e</a:t>
                </a:r>
                <a:r>
                  <a:rPr kumimoji="0" lang="en-US" sz="17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x,y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~11 pm-</a:t>
                </a:r>
                <a:r>
                  <a:rPr kumimoji="0" lang="en-US" sz="17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rad</a:t>
                </a:r>
                <a:endParaRPr kumimoji="0" 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  <a:p>
                <a:pPr marL="0" marR="0" lvl="2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Symbol" pitchFamily="18" charset="2"/>
                  </a:rPr>
                  <a:t>l</a:t>
                </a:r>
                <a:r>
                  <a:rPr kumimoji="0" lang="en-US" sz="17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</a:rPr>
                  <a:t>FEL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/>
                  </a:rPr>
                  <a:t> = 1 nm	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Symbol" pitchFamily="18" charset="2"/>
                  </a:rPr>
                  <a:t>l/4p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</a:t>
                </a:r>
                <a:r>
                  <a:rPr lang="en-US" sz="1700" b="1" kern="0" dirty="0" smtClean="0">
                    <a:solidFill>
                      <a:srgbClr val="000066"/>
                    </a:solidFill>
                  </a:rPr>
                  <a:t>80 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pm-</a:t>
                </a:r>
                <a:r>
                  <a:rPr kumimoji="0" lang="en-US" sz="17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rad</a:t>
                </a:r>
                <a:endParaRPr kumimoji="0" 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  <a:p>
                <a:pPr marL="0" marR="0" lvl="2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I</a:t>
                </a:r>
                <a:r>
                  <a:rPr kumimoji="0" lang="en-US" sz="17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pk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= 300 </a:t>
                </a:r>
                <a:r>
                  <a:rPr kumimoji="0" lang="en-US" sz="17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Apk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	L</a:t>
                </a:r>
                <a:r>
                  <a:rPr kumimoji="0" lang="en-US" sz="17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ID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50-100 m</a:t>
                </a:r>
              </a:p>
              <a:p>
                <a:pPr marL="0" marR="0" lvl="2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P</a:t>
                </a:r>
                <a:r>
                  <a:rPr kumimoji="0" lang="en-US" sz="17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pk</a:t>
                </a:r>
                <a:r>
                  <a:rPr kumimoji="0" lang="en-US" sz="17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</a:rPr>
                  <a:t> = few hundred kW    rep rate:  kHz</a:t>
                </a:r>
              </a:p>
              <a:p>
                <a:pPr marL="0" marR="0" lvl="2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700" b="1" kern="0" dirty="0" smtClean="0">
                    <a:solidFill>
                      <a:srgbClr val="000066"/>
                    </a:solidFill>
                  </a:rPr>
                  <a:t>multiplex bunches into bypass, return to ring for damping </a:t>
                </a:r>
                <a:endParaRPr kumimoji="0" lang="en-US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067300" y="5063892"/>
                <a:ext cx="38862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Can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inject special short, high peak current bunch to </a:t>
                </a:r>
                <a:r>
                  <a:rPr kumimoji="0" lang="en-US" sz="1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lase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for a few turns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200400" y="1600200"/>
              <a:ext cx="2819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254913"/>
            <a:ext cx="91440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463550"/>
            <a:r>
              <a:rPr lang="en-US" sz="2800" b="1" dirty="0" smtClean="0"/>
              <a:t>Soft X-ray FEL in switched bypass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6363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495300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28600">
              <a:spcAft>
                <a:spcPct val="50000"/>
              </a:spcAft>
              <a:tabLst>
                <a:tab pos="228600" algn="l"/>
                <a:tab pos="685800" algn="l"/>
              </a:tabLst>
            </a:pPr>
            <a:r>
              <a:rPr lang="en-US" dirty="0" smtClean="0"/>
              <a:t>Preliminary studies </a:t>
            </a:r>
            <a:r>
              <a:rPr lang="en-US" dirty="0"/>
              <a:t>show that radiation from 50-100 m </a:t>
            </a:r>
            <a:r>
              <a:rPr lang="en-US" dirty="0" err="1"/>
              <a:t>undulator</a:t>
            </a:r>
            <a:r>
              <a:rPr lang="en-US" dirty="0"/>
              <a:t> whose first harmonic is tuned to &lt; </a:t>
            </a:r>
            <a:r>
              <a:rPr lang="en-US" dirty="0" smtClean="0"/>
              <a:t>~380 </a:t>
            </a:r>
            <a:r>
              <a:rPr lang="en-US" dirty="0" err="1"/>
              <a:t>eV</a:t>
            </a:r>
            <a:r>
              <a:rPr lang="en-US" dirty="0"/>
              <a:t> </a:t>
            </a:r>
            <a:r>
              <a:rPr lang="en-US" dirty="0" smtClean="0"/>
              <a:t>(&gt; 3.3 nm) would </a:t>
            </a:r>
            <a:r>
              <a:rPr lang="en-US" dirty="0"/>
              <a:t>be enhanced by one to two orders of magnitude by the SASE FEL process acting with the stored beam. 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066800"/>
            <a:ext cx="9144000" cy="3810000"/>
            <a:chOff x="0" y="605"/>
            <a:chExt cx="5760" cy="24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670"/>
              <a:ext cx="2880" cy="2270"/>
            </a:xfrm>
            <a:prstGeom prst="rect">
              <a:avLst/>
            </a:prstGeom>
            <a:noFill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7" y="605"/>
              <a:ext cx="2973" cy="240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371" y="1456"/>
              <a:ext cx="5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541463"/>
              <a:r>
                <a:rPr lang="en-US" b="1">
                  <a:solidFill>
                    <a:srgbClr val="0000FF"/>
                  </a:solidFill>
                </a:rPr>
                <a:t>30 nm</a:t>
              </a:r>
            </a:p>
            <a:p>
              <a:pPr defTabSz="1541463"/>
              <a:r>
                <a:rPr lang="en-US" b="1">
                  <a:solidFill>
                    <a:srgbClr val="0000FF"/>
                  </a:solidFill>
                </a:rPr>
                <a:t> 42 eV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90" y="1456"/>
              <a:ext cx="6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541463"/>
              <a:r>
                <a:rPr lang="en-US" b="1">
                  <a:solidFill>
                    <a:srgbClr val="0000FF"/>
                  </a:solidFill>
                </a:rPr>
                <a:t>3.3 nm</a:t>
              </a:r>
            </a:p>
            <a:p>
              <a:pPr defTabSz="1541463"/>
              <a:r>
                <a:rPr lang="en-US" b="1">
                  <a:solidFill>
                    <a:srgbClr val="0000FF"/>
                  </a:solidFill>
                </a:rPr>
                <a:t>379 eV</a:t>
              </a:r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229172" y="152069"/>
            <a:ext cx="9217025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541463">
              <a:spcBef>
                <a:spcPct val="50000"/>
              </a:spcBef>
              <a:tabLst>
                <a:tab pos="457200" algn="l"/>
              </a:tabLst>
            </a:pPr>
            <a:r>
              <a:rPr lang="en-US" sz="2400" b="1" dirty="0" smtClean="0"/>
              <a:t>	Soft </a:t>
            </a:r>
            <a:r>
              <a:rPr lang="en-US" sz="2400" b="1" dirty="0"/>
              <a:t>X-ray </a:t>
            </a:r>
            <a:r>
              <a:rPr lang="en-US" sz="2400" b="1" dirty="0" smtClean="0"/>
              <a:t>partial </a:t>
            </a:r>
            <a:r>
              <a:rPr lang="en-US" sz="2400" b="1" dirty="0"/>
              <a:t>l</a:t>
            </a:r>
            <a:r>
              <a:rPr lang="en-US" sz="2400" b="1" dirty="0" smtClean="0"/>
              <a:t>asing with stored </a:t>
            </a:r>
            <a:r>
              <a:rPr lang="en-US" sz="2400" b="1" dirty="0"/>
              <a:t>b</a:t>
            </a:r>
            <a:r>
              <a:rPr lang="en-US" sz="2400" b="1" dirty="0" smtClean="0"/>
              <a:t>eam in </a:t>
            </a:r>
            <a:r>
              <a:rPr lang="en-US" sz="2400" b="1" dirty="0" smtClean="0"/>
              <a:t>PEP-X</a:t>
            </a:r>
            <a:endParaRPr lang="en-US" sz="2400" b="1" dirty="0"/>
          </a:p>
          <a:p>
            <a:pPr marL="463550" defTabSz="1541463">
              <a:spcBef>
                <a:spcPts val="600"/>
              </a:spcBef>
              <a:tabLst>
                <a:tab pos="457200" algn="l"/>
              </a:tabLst>
            </a:pPr>
            <a:r>
              <a:rPr lang="en-US" sz="1400" b="1" dirty="0" smtClean="0"/>
              <a:t>		   Z</a:t>
            </a:r>
            <a:r>
              <a:rPr lang="en-US" sz="1400" b="1" dirty="0"/>
              <a:t>. Huang, C. </a:t>
            </a:r>
            <a:r>
              <a:rPr lang="en-US" sz="1400" b="1" dirty="0" err="1"/>
              <a:t>Pellegrini</a:t>
            </a:r>
            <a:r>
              <a:rPr lang="en-US" sz="1400" b="1" dirty="0"/>
              <a:t> et al.</a:t>
            </a:r>
          </a:p>
        </p:txBody>
      </p:sp>
    </p:spTree>
    <p:extLst>
      <p:ext uri="{BB962C8B-B14F-4D97-AF65-F5344CB8AC3E}">
        <p14:creationId xmlns:p14="http://schemas.microsoft.com/office/powerpoint/2010/main" val="271509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2400"/>
            <a:ext cx="9144000" cy="944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63550" algn="l"/>
            <a:r>
              <a:rPr lang="en-US" sz="2800" dirty="0" smtClean="0"/>
              <a:t>SASE with transverse gradient </a:t>
            </a:r>
            <a:r>
              <a:rPr lang="en-US" sz="2800" dirty="0" err="1" smtClean="0"/>
              <a:t>undulator</a:t>
            </a:r>
            <a:endParaRPr lang="en-US" sz="2800" dirty="0"/>
          </a:p>
          <a:p>
            <a:pPr marL="2292350" lvl="8" algn="l">
              <a:spcBef>
                <a:spcPts val="600"/>
              </a:spcBef>
            </a:pPr>
            <a:r>
              <a:rPr lang="en-US" sz="1400" dirty="0"/>
              <a:t> </a:t>
            </a:r>
            <a:r>
              <a:rPr lang="en-US" sz="1400" dirty="0" smtClean="0"/>
              <a:t>           </a:t>
            </a:r>
            <a:r>
              <a:rPr lang="en-US" sz="1400" dirty="0" smtClean="0"/>
              <a:t>Z</a:t>
            </a:r>
            <a:r>
              <a:rPr lang="en-US" sz="1400" dirty="0" smtClean="0"/>
              <a:t>. Huang, Y. Cai, Y. Ding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10740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 = 4.5 </a:t>
            </a:r>
            <a:r>
              <a:rPr lang="en-US" sz="1600" dirty="0" err="1" smtClean="0"/>
              <a:t>GeV</a:t>
            </a:r>
            <a:r>
              <a:rPr lang="en-US" sz="1600" dirty="0" smtClean="0"/>
              <a:t>    </a:t>
            </a:r>
            <a:r>
              <a:rPr lang="en-US" sz="1600" dirty="0" smtClean="0">
                <a:latin typeface="Symbol" pitchFamily="18" charset="2"/>
              </a:rPr>
              <a:t>e</a:t>
            </a:r>
            <a:r>
              <a:rPr lang="en-US" sz="1600" baseline="-25000" dirty="0" smtClean="0"/>
              <a:t>x/y</a:t>
            </a:r>
            <a:r>
              <a:rPr lang="en-US" sz="1600" dirty="0" smtClean="0"/>
              <a:t>=160 / 1.6 pm    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/>
              <a:t>E</a:t>
            </a:r>
            <a:r>
              <a:rPr lang="en-US" sz="1600" dirty="0" smtClean="0"/>
              <a:t>/E = 1.6x10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 </a:t>
            </a:r>
            <a:r>
              <a:rPr lang="en-US" sz="1600" dirty="0" err="1" smtClean="0"/>
              <a:t>rms</a:t>
            </a:r>
            <a:r>
              <a:rPr lang="en-US" sz="1600" dirty="0" smtClean="0"/>
              <a:t>     </a:t>
            </a:r>
            <a:r>
              <a:rPr lang="en-US" sz="1600" dirty="0" err="1" smtClean="0">
                <a:latin typeface="Symbol" pitchFamily="18" charset="2"/>
              </a:rPr>
              <a:t>s</a:t>
            </a:r>
            <a:r>
              <a:rPr lang="en-US" sz="1600" baseline="-25000" dirty="0" err="1" smtClean="0"/>
              <a:t>z</a:t>
            </a:r>
            <a:r>
              <a:rPr lang="en-US" sz="1600" dirty="0" smtClean="0"/>
              <a:t>=1ps    Q = </a:t>
            </a:r>
            <a:r>
              <a:rPr lang="en-US" sz="1600" dirty="0" smtClean="0"/>
              <a:t>0.75 </a:t>
            </a:r>
            <a:r>
              <a:rPr lang="en-US" sz="1600" dirty="0" err="1" smtClean="0"/>
              <a:t>nC</a:t>
            </a:r>
            <a:r>
              <a:rPr lang="en-US" sz="1600" dirty="0" smtClean="0"/>
              <a:t>      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pk</a:t>
            </a:r>
            <a:r>
              <a:rPr lang="en-US" sz="1600" dirty="0" smtClean="0"/>
              <a:t> = 300 A</a:t>
            </a:r>
          </a:p>
          <a:p>
            <a:pPr algn="ctr"/>
            <a:r>
              <a:rPr lang="en-US" sz="1600" dirty="0" smtClean="0">
                <a:latin typeface="Symbol" pitchFamily="18" charset="2"/>
                <a:sym typeface="Symbol"/>
              </a:rPr>
              <a:t></a:t>
            </a:r>
            <a:r>
              <a:rPr lang="en-US" sz="1600" baseline="-25000" dirty="0" smtClean="0"/>
              <a:t>y</a:t>
            </a:r>
            <a:r>
              <a:rPr lang="en-US" sz="1600" dirty="0" smtClean="0"/>
              <a:t> = 0.05 m   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x</a:t>
            </a:r>
            <a:r>
              <a:rPr lang="en-US" sz="1600" baseline="-25000" dirty="0" smtClean="0"/>
              <a:t>/y</a:t>
            </a:r>
            <a:r>
              <a:rPr lang="en-US" sz="1600" dirty="0" smtClean="0"/>
              <a:t> = 16 / 50 m      </a:t>
            </a:r>
            <a:r>
              <a:rPr lang="en-US" sz="1600" dirty="0" err="1" smtClean="0">
                <a:latin typeface="Symbol" pitchFamily="18" charset="2"/>
              </a:rPr>
              <a:t>s</a:t>
            </a:r>
            <a:r>
              <a:rPr lang="en-US" sz="1600" baseline="-25000" dirty="0" err="1" smtClean="0">
                <a:latin typeface="Symbol" pitchFamily="18" charset="2"/>
              </a:rPr>
              <a:t>b</a:t>
            </a:r>
            <a:r>
              <a:rPr lang="en-US" sz="1600" dirty="0" smtClean="0"/>
              <a:t> = 52 mm     </a:t>
            </a:r>
            <a:r>
              <a:rPr lang="en-US" sz="1600" dirty="0" smtClean="0">
                <a:latin typeface="Symbol" pitchFamily="18" charset="2"/>
              </a:rPr>
              <a:t>s</a:t>
            </a:r>
            <a:r>
              <a:rPr lang="en-US" sz="1600" baseline="-25000" dirty="0" smtClean="0">
                <a:latin typeface="Symbol" pitchFamily="18" charset="2"/>
                <a:sym typeface="Symbol"/>
              </a:rPr>
              <a:t></a:t>
            </a:r>
            <a:r>
              <a:rPr lang="en-US" sz="1600" dirty="0" smtClean="0"/>
              <a:t> = 78 mm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vertical </a:t>
            </a:r>
            <a:r>
              <a:rPr lang="en-US" sz="1600" b="1" dirty="0" err="1">
                <a:solidFill>
                  <a:srgbClr val="C00000"/>
                </a:solidFill>
              </a:rPr>
              <a:t>undulator</a:t>
            </a:r>
            <a:r>
              <a:rPr lang="en-US" sz="1600" b="1" dirty="0">
                <a:solidFill>
                  <a:srgbClr val="C00000"/>
                </a:solidFill>
              </a:rPr>
              <a:t>:  </a:t>
            </a:r>
            <a:r>
              <a:rPr lang="en-US" sz="1600" dirty="0" err="1">
                <a:latin typeface="Symbol" pitchFamily="18" charset="2"/>
              </a:rPr>
              <a:t>l</a:t>
            </a:r>
            <a:r>
              <a:rPr lang="en-US" sz="1600" baseline="-25000" dirty="0" err="1" smtClean="0"/>
              <a:t>u</a:t>
            </a:r>
            <a:r>
              <a:rPr lang="en-US" sz="1600" dirty="0" smtClean="0"/>
              <a:t> </a:t>
            </a:r>
            <a:r>
              <a:rPr lang="en-US" sz="1600" dirty="0"/>
              <a:t>= 3 cm </a:t>
            </a:r>
            <a:r>
              <a:rPr lang="en-US" sz="1600" dirty="0" smtClean="0"/>
              <a:t>    </a:t>
            </a:r>
            <a:r>
              <a:rPr lang="en-US" sz="1600" dirty="0"/>
              <a:t>K = 3.7  </a:t>
            </a:r>
            <a:r>
              <a:rPr lang="en-US" sz="1600" dirty="0" smtClean="0"/>
              <a:t>   </a:t>
            </a:r>
            <a:r>
              <a:rPr lang="en-US" sz="1600" b="1" dirty="0" err="1" smtClean="0">
                <a:solidFill>
                  <a:srgbClr val="C00000"/>
                </a:solidFill>
                <a:latin typeface="Symbol" pitchFamily="18" charset="2"/>
              </a:rPr>
              <a:t>l</a:t>
            </a:r>
            <a:r>
              <a:rPr lang="en-US" sz="1600" b="1" baseline="-25000" dirty="0" err="1" smtClean="0">
                <a:solidFill>
                  <a:srgbClr val="C00000"/>
                </a:solidFill>
              </a:rPr>
              <a:t>ph</a:t>
            </a:r>
            <a:r>
              <a:rPr lang="en-US" sz="1600" b="1" dirty="0" smtClean="0">
                <a:solidFill>
                  <a:srgbClr val="C00000"/>
                </a:solidFill>
              </a:rPr>
              <a:t> = 1.5 nm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000" y="6107668"/>
            <a:ext cx="5841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779039" y="1981200"/>
            <a:ext cx="3667483" cy="4114800"/>
            <a:chOff x="4779039" y="1981200"/>
            <a:chExt cx="3667483" cy="4114800"/>
          </a:xfrm>
        </p:grpSpPr>
        <p:pic>
          <p:nvPicPr>
            <p:cNvPr id="4" name="Picture 2" descr="C:\D\work\topics\pepx\pepx_TGU\pepx300A_gaincurve_disp0p05m.png"/>
            <p:cNvPicPr>
              <a:picLocks noChangeAspect="1" noChangeArrowheads="1"/>
            </p:cNvPicPr>
            <p:nvPr/>
          </p:nvPicPr>
          <p:blipFill>
            <a:blip r:embed="rId2" cstate="print"/>
            <a:srcRect l="17989" t="20741" r="17139" b="15491"/>
            <a:stretch>
              <a:fillRect/>
            </a:stretch>
          </p:blipFill>
          <p:spPr bwMode="auto">
            <a:xfrm>
              <a:off x="4988977" y="1981200"/>
              <a:ext cx="3375081" cy="2217338"/>
            </a:xfrm>
            <a:prstGeom prst="rect">
              <a:avLst/>
            </a:prstGeom>
            <a:noFill/>
          </p:spPr>
        </p:pic>
        <p:pic>
          <p:nvPicPr>
            <p:cNvPr id="6" name="Picture 4" descr="C:\D\work\topics\pepx\pepx_TGU\pepx300A_spect_disp0p05m.png"/>
            <p:cNvPicPr>
              <a:picLocks noChangeAspect="1" noChangeArrowheads="1"/>
            </p:cNvPicPr>
            <p:nvPr/>
          </p:nvPicPr>
          <p:blipFill>
            <a:blip r:embed="rId3" cstate="print"/>
            <a:srcRect l="13073" t="20772" r="18144" b="15525"/>
            <a:stretch>
              <a:fillRect/>
            </a:stretch>
          </p:blipFill>
          <p:spPr bwMode="auto">
            <a:xfrm>
              <a:off x="4779039" y="4243204"/>
              <a:ext cx="2800738" cy="1852796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870631" y="3319046"/>
              <a:ext cx="23589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pulse energy = 0.5 </a:t>
              </a:r>
              <a:r>
                <a:rPr lang="en-US" sz="1600" dirty="0" err="1" smtClean="0"/>
                <a:t>mJ</a:t>
              </a:r>
              <a:endParaRPr lang="en-US" sz="1600" dirty="0"/>
            </a:p>
          </p:txBody>
        </p:sp>
        <p:pic>
          <p:nvPicPr>
            <p:cNvPr id="10" name="Picture 4" descr="C:\D\work\topics\pepx\pepx_TGU\pepx300A_farfield_disp0p05m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55911" t="44961" r="36069" b="46130"/>
            <a:stretch/>
          </p:blipFill>
          <p:spPr bwMode="auto">
            <a:xfrm rot="5400000">
              <a:off x="7553107" y="4592984"/>
              <a:ext cx="996286" cy="790545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5549988" y="2362200"/>
              <a:ext cx="2060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33CC"/>
                  </a:solidFill>
                </a:rPr>
                <a:t>ID grad </a:t>
              </a:r>
              <a:r>
                <a:rPr lang="en-US" sz="1600" b="1" dirty="0">
                  <a:solidFill>
                    <a:srgbClr val="0033CC"/>
                  </a:solidFill>
                </a:rPr>
                <a:t>= 22.9 m</a:t>
              </a:r>
              <a:r>
                <a:rPr lang="en-US" sz="1600" b="1" baseline="30000" dirty="0">
                  <a:solidFill>
                    <a:srgbClr val="0033CC"/>
                  </a:solidFill>
                </a:rPr>
                <a:t>-1</a:t>
              </a:r>
              <a:r>
                <a:rPr lang="en-US" sz="1600" b="1" dirty="0">
                  <a:solidFill>
                    <a:srgbClr val="0033CC"/>
                  </a:solidFill>
                </a:rPr>
                <a:t>  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6719" y="1913681"/>
            <a:ext cx="3701881" cy="4182319"/>
            <a:chOff x="336719" y="1913681"/>
            <a:chExt cx="3701881" cy="4182319"/>
          </a:xfrm>
        </p:grpSpPr>
        <p:grpSp>
          <p:nvGrpSpPr>
            <p:cNvPr id="19" name="Group 18"/>
            <p:cNvGrpSpPr/>
            <p:nvPr/>
          </p:nvGrpSpPr>
          <p:grpSpPr>
            <a:xfrm>
              <a:off x="336719" y="1913681"/>
              <a:ext cx="3701881" cy="4182319"/>
              <a:chOff x="336719" y="1913681"/>
              <a:chExt cx="3701881" cy="4182319"/>
            </a:xfrm>
          </p:grpSpPr>
          <p:pic>
            <p:nvPicPr>
              <p:cNvPr id="12" name="Picture 3" descr="C:\D\work\topics\pepx\pepx_TGU\pepx300A_spec_noTGU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3757" t="20741" r="17460" b="14074"/>
              <a:stretch>
                <a:fillRect/>
              </a:stretch>
            </p:blipFill>
            <p:spPr bwMode="auto">
              <a:xfrm>
                <a:off x="369211" y="4243622"/>
                <a:ext cx="2736467" cy="1852378"/>
              </a:xfrm>
              <a:prstGeom prst="rect">
                <a:avLst/>
              </a:prstGeom>
              <a:noFill/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 rotWithShape="1">
              <a:blip r:embed="rId6" cstate="print"/>
              <a:srcRect l="28804" t="29651" r="27589" b="30982"/>
              <a:stretch/>
            </p:blipFill>
            <p:spPr bwMode="auto">
              <a:xfrm rot="5400000">
                <a:off x="2906765" y="4506965"/>
                <a:ext cx="1337481" cy="926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719" y="1913681"/>
                <a:ext cx="3613892" cy="2343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1521221" y="3014246"/>
              <a:ext cx="16225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33CC"/>
                  </a:solidFill>
                </a:rPr>
                <a:t>no ID gradient </a:t>
              </a:r>
              <a:endParaRPr lang="en-US" sz="16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43665" y="6183868"/>
            <a:ext cx="532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CC"/>
                </a:solidFill>
              </a:rPr>
              <a:t>Hard XFEL oscillator in 1-pm ring? – K-J Kim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609600" y="1118711"/>
            <a:ext cx="80772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International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discussions: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tabLst>
                <a:tab pos="1143000" algn="l"/>
              </a:tabLst>
            </a:pPr>
            <a:r>
              <a:rPr lang="en-US" baseline="0" dirty="0" smtClean="0">
                <a:latin typeface="+mj-lt"/>
                <a:ea typeface="Calibri" pitchFamily="34" charset="0"/>
                <a:cs typeface="Times New Roman" pitchFamily="18" charset="0"/>
              </a:rPr>
              <a:t>BES</a:t>
            </a: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 workshop 2009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tabLst>
                <a:tab pos="1143000" algn="l"/>
              </a:tabLst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ICFA FLS2010 (SLAC)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tabLst>
                <a:tab pos="1143000" algn="l"/>
              </a:tabLst>
            </a:pP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ICFA FLS 2012 (TJNAL)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tabLst>
                <a:tab pos="1143000" algn="l"/>
              </a:tabLst>
            </a:pP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Beijing Advanced Photon Source workshop – to be held in Fall 2012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tabLst>
                <a:tab pos="1143000" algn="l"/>
              </a:tabLst>
            </a:pPr>
            <a:r>
              <a:rPr lang="en-US" dirty="0" smtClean="0">
                <a:latin typeface="+mj-lt"/>
                <a:ea typeface="Calibri" pitchFamily="34" charset="0"/>
                <a:cs typeface="Times New Roman" pitchFamily="18" charset="0"/>
              </a:rPr>
              <a:t>USR workshop – to be held Dec 2012 at SPring-8</a:t>
            </a:r>
          </a:p>
          <a:p>
            <a:pPr lvl="1" fontAlgn="base">
              <a:spcBef>
                <a:spcPct val="0"/>
              </a:spcBef>
              <a:spcAft>
                <a:spcPts val="600"/>
              </a:spcAft>
              <a:tabLst>
                <a:tab pos="1143000" algn="l"/>
              </a:tabLst>
            </a:pP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an R&amp;D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White Paper (US, fo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 now):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tabLst>
                <a:tab pos="11430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ANL/APS: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M. Borland, L. Emery, R. Gerig, D. Haeffner, A. Xiao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tabLst>
                <a:tab pos="11430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BNL/NSLS: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F.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Willeke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J.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Bengtsson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tabLst>
                <a:tab pos="11430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LBNL/ALS: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D. Robin, C. Steier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tabLst>
                <a:tab pos="1143000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SLAC/SSRL: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K. Bane,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Y. Cai, A. Chao, R. Hettel, X. Huang, C.-C. Kao, Y.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Nososchkov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T. Rabedeau, J. Safranek, M-H Wang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lang="en-US" sz="1600" dirty="0" smtClean="0">
              <a:latin typeface="+mj-lt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cs typeface="Times New Roman" pitchFamily="18" charset="0"/>
              </a:rPr>
              <a:t>Hopefully more will join R&amp;D working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cs typeface="Times New Roman" pitchFamily="18" charset="0"/>
              </a:rPr>
              <a:t> groups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+mj-lt"/>
                <a:cs typeface="Times New Roman" pitchFamily="18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2387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>
                <a:ea typeface="Calibri" pitchFamily="34" charset="0"/>
                <a:cs typeface="Times New Roman" pitchFamily="18" charset="0"/>
              </a:rPr>
              <a:t>USRs:  design </a:t>
            </a:r>
            <a:r>
              <a:rPr lang="en-US" sz="2800" b="1" dirty="0">
                <a:ea typeface="Calibri" pitchFamily="34" charset="0"/>
                <a:cs typeface="Times New Roman" pitchFamily="18" charset="0"/>
              </a:rPr>
              <a:t>i</a:t>
            </a:r>
            <a:r>
              <a:rPr lang="en-US" sz="2800" b="1" dirty="0" smtClean="0">
                <a:ea typeface="Calibri" pitchFamily="34" charset="0"/>
                <a:cs typeface="Times New Roman" pitchFamily="18" charset="0"/>
              </a:rPr>
              <a:t>ssues and R&amp;D </a:t>
            </a:r>
            <a:r>
              <a:rPr lang="en-US" sz="2800" b="1" dirty="0">
                <a:ea typeface="Calibri" pitchFamily="34" charset="0"/>
                <a:cs typeface="Times New Roman" pitchFamily="18" charset="0"/>
              </a:rPr>
              <a:t>r</a:t>
            </a:r>
            <a:r>
              <a:rPr lang="en-US" sz="2800" b="1" dirty="0" smtClean="0">
                <a:ea typeface="Calibri" pitchFamily="34" charset="0"/>
                <a:cs typeface="Times New Roman" pitchFamily="18" charset="0"/>
              </a:rPr>
              <a:t>equirements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62000" y="1117714"/>
            <a:ext cx="8077200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Scientific applications</a:t>
            </a:r>
          </a:p>
          <a:p>
            <a:pPr indent="-231775" fontAlgn="base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Optimized ring parameters  </a:t>
            </a:r>
          </a:p>
          <a:p>
            <a:pPr marL="231775" lvl="1" indent="-6350" fontAlgn="base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/>
              <a:t>•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brightness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	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</a:t>
            </a:r>
            <a:r>
              <a:rPr lang="en-US" sz="1700" dirty="0" smtClean="0"/>
              <a:t> </a:t>
            </a:r>
            <a:r>
              <a:rPr lang="en-US" sz="1700" dirty="0"/>
              <a:t>•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flux	</a:t>
            </a:r>
            <a:r>
              <a:rPr kumimoji="0" lang="en-US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	</a:t>
            </a:r>
            <a:r>
              <a:rPr lang="en-US" sz="1700" dirty="0"/>
              <a:t> •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coherent flux</a:t>
            </a:r>
            <a:r>
              <a:rPr kumimoji="0" lang="en-US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	</a:t>
            </a:r>
            <a:r>
              <a:rPr lang="en-US" sz="1700" dirty="0"/>
              <a:t> 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coherent fraction       </a:t>
            </a:r>
          </a:p>
          <a:p>
            <a:pPr marL="231775" lvl="1" indent="-6350" fontAlgn="base">
              <a:spcBef>
                <a:spcPct val="0"/>
              </a:spcBef>
              <a:spcAft>
                <a:spcPts val="600"/>
              </a:spcAft>
              <a:tabLst>
                <a:tab pos="231775" algn="l"/>
              </a:tabLst>
            </a:pPr>
            <a:r>
              <a:rPr lang="en-US" sz="1700" dirty="0"/>
              <a:t>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spectrum (e- energy)        	</a:t>
            </a:r>
            <a:r>
              <a:rPr lang="en-US" sz="1700" dirty="0"/>
              <a:t> </a:t>
            </a:r>
            <a:r>
              <a:rPr lang="en-US" sz="1700" dirty="0" smtClean="0"/>
              <a:t>	 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bunch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length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1700" dirty="0"/>
              <a:t> •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etc.</a:t>
            </a:r>
          </a:p>
          <a:p>
            <a:pPr indent="-231775" fontAlgn="base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Lattice and geometry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2542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/>
              <a:t>•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lattice cell types 	</a:t>
            </a:r>
            <a:r>
              <a:rPr lang="en-US" sz="1700" dirty="0"/>
              <a:t> </a:t>
            </a:r>
            <a:r>
              <a:rPr lang="en-US" sz="1700" dirty="0" smtClean="0"/>
              <a:t>   •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number, </a:t>
            </a:r>
            <a:r>
              <a:rPr kumimoji="0" lang="en-US" sz="17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length of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straight sections	</a:t>
            </a:r>
            <a:r>
              <a:rPr lang="en-US" sz="1700" dirty="0"/>
              <a:t> 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beam line layout</a:t>
            </a:r>
          </a:p>
          <a:p>
            <a:pPr marL="22542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/>
              <a:t>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electron-photon phase space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match</a:t>
            </a:r>
            <a:r>
              <a:rPr lang="en-US" sz="17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1700" dirty="0"/>
              <a:t> •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hybrid </a:t>
            </a:r>
            <a:r>
              <a:rPr lang="en-US" sz="1700" dirty="0" err="1" smtClean="0">
                <a:latin typeface="Calibri" pitchFamily="34" charset="0"/>
                <a:cs typeface="Calibri" pitchFamily="34" charset="0"/>
              </a:rPr>
              <a:t>latrtices</a:t>
            </a:r>
            <a:r>
              <a:rPr lang="en-US" sz="17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r>
              <a:rPr lang="en-US" sz="1700" dirty="0"/>
              <a:t> • </a:t>
            </a:r>
            <a:r>
              <a:rPr lang="en-US" sz="1700" dirty="0">
                <a:latin typeface="Calibri" pitchFamily="34" charset="0"/>
                <a:cs typeface="Calibri" pitchFamily="34" charset="0"/>
              </a:rPr>
              <a:t>etc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17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231775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Accelerator physics</a:t>
            </a:r>
          </a:p>
          <a:p>
            <a:pPr indent="-231775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 smtClean="0">
                <a:solidFill>
                  <a:srgbClr val="000000"/>
                </a:solidFill>
              </a:rPr>
              <a:t>	• </a:t>
            </a:r>
            <a:r>
              <a:rPr lang="en-US" sz="1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round beams	</a:t>
            </a:r>
            <a:r>
              <a:rPr lang="en-US" sz="1700" dirty="0">
                <a:solidFill>
                  <a:srgbClr val="000000"/>
                </a:solidFill>
              </a:rPr>
              <a:t>• </a:t>
            </a:r>
            <a:r>
              <a:rPr lang="en-US" sz="17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stronger longitudinal focusing 	</a:t>
            </a:r>
            <a:r>
              <a:rPr lang="en-US" sz="1700" dirty="0"/>
              <a:t> • </a:t>
            </a:r>
            <a:r>
              <a:rPr lang="en-US" sz="1700" dirty="0" err="1" smtClean="0">
                <a:latin typeface="Calibri" pitchFamily="34" charset="0"/>
                <a:cs typeface="Calibri" pitchFamily="34" charset="0"/>
              </a:rPr>
              <a:t>emittance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 manipulation</a:t>
            </a:r>
            <a:endParaRPr lang="en-US" sz="17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Injection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Code development and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benchmarking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  <a:tabLst>
                <a:tab pos="23177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	• 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integrated optimization of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lattice, collective effects	</a:t>
            </a:r>
            <a:r>
              <a:rPr lang="en-US" sz="1700" dirty="0"/>
              <a:t> • 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source to </a:t>
            </a:r>
            <a:r>
              <a:rPr lang="en-US" sz="1700" dirty="0" err="1" smtClean="0">
                <a:latin typeface="Calibri" pitchFamily="34" charset="0"/>
                <a:cs typeface="Calibri" pitchFamily="34" charset="0"/>
              </a:rPr>
              <a:t>expt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 modeling</a:t>
            </a:r>
            <a:endParaRPr lang="en-US" sz="17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indent="-231775" eaLnBrk="0" fontAlgn="base" hangingPunct="0">
              <a:spcBef>
                <a:spcPct val="0"/>
              </a:spcBef>
              <a:spcAft>
                <a:spcPts val="600"/>
              </a:spcAft>
              <a:tabLst>
                <a:tab pos="231775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Accelerator systems and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components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indent="-231775" eaLnBrk="0" fontAlgn="base" hangingPunct="0">
              <a:spcBef>
                <a:spcPct val="0"/>
              </a:spcBef>
              <a:spcAft>
                <a:spcPts val="600"/>
              </a:spcAft>
              <a:tabLst>
                <a:tab pos="231775" algn="l"/>
              </a:tabLs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Insertion Devices</a:t>
            </a:r>
          </a:p>
          <a:p>
            <a:pPr indent="-231775" eaLnBrk="0" fontAlgn="base" hangingPunct="0">
              <a:spcBef>
                <a:spcPct val="0"/>
              </a:spcBef>
              <a:spcAft>
                <a:spcPts val="600"/>
              </a:spcAft>
              <a:tabLst>
                <a:tab pos="231775" algn="l"/>
              </a:tabLs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Value engineering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800" b="1" dirty="0" smtClean="0"/>
              <a:t>	USR design issues - accelerator</a:t>
            </a:r>
            <a:r>
              <a:rPr lang="en-US" sz="2800" b="1" dirty="0" smtClean="0">
                <a:ea typeface="Calibri" pitchFamily="34" charset="0"/>
                <a:cs typeface="Times New Roman" pitchFamily="18" charset="0"/>
              </a:rPr>
              <a:t> </a:t>
            </a:r>
            <a:endParaRPr lang="en-US" sz="28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343400" y="5029200"/>
            <a:ext cx="3890232" cy="1485435"/>
            <a:chOff x="4343400" y="5143965"/>
            <a:chExt cx="3890232" cy="14854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18" y="5143965"/>
              <a:ext cx="2709081" cy="1225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343400" y="6260068"/>
              <a:ext cx="38902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electron-photon phase space matching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22688" y="5650468"/>
              <a:ext cx="4452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vs.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313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495976"/>
            <a:ext cx="8610600" cy="368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Photon </a:t>
            </a:r>
            <a:r>
              <a:rPr lang="en-US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beam line systems and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components</a:t>
            </a:r>
            <a:endParaRPr lang="en-US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2542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/>
              <a:t>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preservation of brightness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, coherence and stability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through optical systems</a:t>
            </a:r>
          </a:p>
          <a:p>
            <a:pPr marL="22542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/>
              <a:t>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advances 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in micro-focusing optics, such as smaller zone plate line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widths</a:t>
            </a:r>
          </a:p>
          <a:p>
            <a:pPr marL="22542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 smtClean="0"/>
              <a:t>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Improved optical cooling, thermal designs for high average 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beam power and power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density</a:t>
            </a:r>
          </a:p>
          <a:p>
            <a:pPr marL="22542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 smtClean="0"/>
              <a:t>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advanced 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beam position and shape monitors incorporated into feedback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systems</a:t>
            </a:r>
          </a:p>
          <a:p>
            <a:pPr marL="22542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/>
              <a:t>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improvements 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in optics support and experimental hall floor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stability</a:t>
            </a:r>
          </a:p>
          <a:p>
            <a:pPr marL="22542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/>
              <a:t>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developments 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in minimal optics and </a:t>
            </a:r>
            <a:r>
              <a:rPr lang="en-US" sz="17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lensless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 imaging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methods </a:t>
            </a:r>
          </a:p>
          <a:p>
            <a:pPr indent="-231775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endParaRPr lang="en-US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indent="-231775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Detectors</a:t>
            </a:r>
            <a:endParaRPr lang="en-US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2542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/>
              <a:t>• </a:t>
            </a:r>
            <a:r>
              <a:rPr lang="en-US" sz="1700" dirty="0" smtClean="0"/>
              <a:t>i</a:t>
            </a:r>
            <a:r>
              <a:rPr lang="en-US" sz="1700" dirty="0" smtClean="0">
                <a:latin typeface="Calibri" pitchFamily="34" charset="0"/>
                <a:cs typeface="Calibri" pitchFamily="34" charset="0"/>
              </a:rPr>
              <a:t>mprovements in resolution, sensitivity, dynamic range, speed, read-out rates, etc.</a:t>
            </a:r>
          </a:p>
          <a:p>
            <a:pPr marL="23177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r>
              <a:rPr lang="en-US" sz="1700" dirty="0" smtClean="0"/>
              <a:t>• </a:t>
            </a:r>
            <a:r>
              <a:rPr lang="en-US" sz="17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ways </a:t>
            </a:r>
            <a:r>
              <a:rPr lang="en-US" sz="1700" dirty="0">
                <a:latin typeface="Calibri" pitchFamily="34" charset="0"/>
                <a:ea typeface="Calibri" pitchFamily="34" charset="0"/>
                <a:cs typeface="Calibri" pitchFamily="34" charset="0"/>
              </a:rPr>
              <a:t>to maximize performance and minimize costs for large USR facilities</a:t>
            </a:r>
            <a:endParaRPr lang="en-US" sz="1700" dirty="0">
              <a:latin typeface="Calibri" pitchFamily="34" charset="0"/>
              <a:cs typeface="Calibri" pitchFamily="34" charset="0"/>
            </a:endParaRPr>
          </a:p>
          <a:p>
            <a:pPr marL="225425" lvl="1" eaLnBrk="0" fontAlgn="base" hangingPunct="0">
              <a:spcBef>
                <a:spcPct val="0"/>
              </a:spcBef>
              <a:spcAft>
                <a:spcPts val="300"/>
              </a:spcAft>
              <a:tabLst>
                <a:tab pos="231775" algn="l"/>
              </a:tabLst>
            </a:pP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800" b="1" dirty="0" smtClean="0"/>
              <a:t>	USR design issues – beam lines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484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800" b="1" dirty="0" smtClean="0"/>
              <a:t>	USRs:  design questions and challenges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1158419"/>
            <a:ext cx="838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Is there an optimal M for a greenfield MBA lattice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beam lines be consolidated using hybrid lattices without sacrificing </a:t>
            </a:r>
            <a:r>
              <a:rPr lang="en-US" sz="2200" b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emittance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in large rings</a:t>
            </a: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en-US" sz="22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What are limits to high gradient magnets and small aperture vacuum chambers?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Can there be a leap in combined function magnet technology?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Can short beam lifetime (~1 h) being accommodated with top-up injection?</a:t>
            </a:r>
          </a:p>
          <a:p>
            <a:pPr marL="287338" indent="-287338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Can on-axis injection satisfy top-up current constancy needs?</a:t>
            </a:r>
          </a:p>
          <a:p>
            <a:pPr marL="693738" lvl="1" indent="-236538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Injection from accumulator/booster? </a:t>
            </a:r>
          </a:p>
          <a:p>
            <a:pPr marL="693738" lvl="1" indent="-236538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Injection from </a:t>
            </a:r>
            <a:r>
              <a:rPr lang="en-US" sz="2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linac</a:t>
            </a:r>
            <a:r>
              <a:rPr lang="en-US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(that can be used for FEL too)?  </a:t>
            </a:r>
          </a:p>
          <a:p>
            <a:pPr marL="285750" lvl="1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What 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is optimal RF frequency or combination of frequencies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en-US" sz="22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2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1219200" y="1143000"/>
            <a:ext cx="6540500" cy="2985189"/>
            <a:chOff x="248" y="1033"/>
            <a:chExt cx="5346" cy="2440"/>
          </a:xfrm>
        </p:grpSpPr>
        <p:pic>
          <p:nvPicPr>
            <p:cNvPr id="151555" name="Picture 3" descr="Fig 4-1b"/>
            <p:cNvPicPr>
              <a:picLocks noChangeAspect="1" noChangeArrowheads="1"/>
            </p:cNvPicPr>
            <p:nvPr/>
          </p:nvPicPr>
          <p:blipFill>
            <a:blip r:embed="rId3" cstate="print"/>
            <a:srcRect l="1454" t="1566"/>
            <a:stretch>
              <a:fillRect/>
            </a:stretch>
          </p:blipFill>
          <p:spPr bwMode="auto">
            <a:xfrm>
              <a:off x="248" y="1033"/>
              <a:ext cx="2594" cy="2440"/>
            </a:xfrm>
            <a:prstGeom prst="rect">
              <a:avLst/>
            </a:prstGeom>
            <a:noFill/>
          </p:spPr>
        </p:pic>
        <p:pic>
          <p:nvPicPr>
            <p:cNvPr id="151556" name="Picture 4" descr="Fig 4-1a"/>
            <p:cNvPicPr>
              <a:picLocks noChangeAspect="1" noChangeArrowheads="1"/>
            </p:cNvPicPr>
            <p:nvPr/>
          </p:nvPicPr>
          <p:blipFill>
            <a:blip r:embed="rId4" cstate="print"/>
            <a:srcRect l="918"/>
            <a:stretch>
              <a:fillRect/>
            </a:stretch>
          </p:blipFill>
          <p:spPr bwMode="auto">
            <a:xfrm>
              <a:off x="2940" y="1092"/>
              <a:ext cx="2654" cy="2361"/>
            </a:xfrm>
            <a:prstGeom prst="rect">
              <a:avLst/>
            </a:prstGeom>
            <a:noFill/>
          </p:spPr>
        </p:pic>
      </p:grp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0" y="203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63550" algn="l"/>
              </a:tabLst>
            </a:pPr>
            <a:r>
              <a:rPr lang="en-US" sz="2800" b="1" dirty="0" smtClean="0"/>
              <a:t>	Ring sources are complementary to FELs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4313128"/>
            <a:ext cx="80772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low peak power and high average power provided by high repetition rate ring-based X-ray sources, enabling non-destructive study of experimental samples, </a:t>
            </a:r>
            <a:r>
              <a:rPr lang="en-US" dirty="0" smtClean="0"/>
              <a:t>complementary </a:t>
            </a:r>
            <a:r>
              <a:rPr lang="en-US" dirty="0"/>
              <a:t>to the high peak brightness </a:t>
            </a:r>
            <a:r>
              <a:rPr lang="en-US" dirty="0" smtClean="0"/>
              <a:t>low rep-rate beams </a:t>
            </a:r>
            <a:r>
              <a:rPr lang="en-US" dirty="0"/>
              <a:t>provided by X-ray </a:t>
            </a:r>
            <a:r>
              <a:rPr lang="en-US" dirty="0" smtClean="0"/>
              <a:t>FELs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Ring-based </a:t>
            </a:r>
            <a:r>
              <a:rPr lang="en-US" dirty="0"/>
              <a:t>sources will remain a mainstay of X-ray research in the future.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541463">
              <a:tabLst>
                <a:tab pos="463550" algn="l"/>
              </a:tabLst>
            </a:pPr>
            <a:r>
              <a:rPr lang="en-US" sz="2800" b="1" dirty="0" smtClean="0"/>
              <a:t>	USRs:  design questions and challenges – cont.</a:t>
            </a:r>
            <a:endParaRPr lang="en-US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381000" y="1079986"/>
            <a:ext cx="8534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short bunches be propagated for several turns?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the USR lattice be modified for ERL implementation?</a:t>
            </a:r>
            <a:endParaRPr lang="en-US" sz="22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Can 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longitudinal </a:t>
            </a:r>
            <a:r>
              <a:rPr lang="en-US" sz="22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emittance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be reduced?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3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Can 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lasing be achieved?</a:t>
            </a:r>
            <a:r>
              <a:rPr lang="en-US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(requires very long straight sections)</a:t>
            </a:r>
          </a:p>
          <a:p>
            <a:pPr marL="742950" lvl="1" indent="-285750" eaLnBrk="0" fontAlgn="base" hangingPunct="0"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energy spread be &lt; ~0.05%?</a:t>
            </a:r>
          </a:p>
          <a:p>
            <a:pPr marL="742950" lvl="1" indent="-285750" eaLnBrk="0" fontAlgn="base" hangingPunct="0"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peak current be &gt;200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Apk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(e.g. with temporary compression)?</a:t>
            </a:r>
          </a:p>
          <a:p>
            <a:pPr marL="742950" lvl="1" indent="-285750" eaLnBrk="0" fontAlgn="base" hangingPunct="0">
              <a:spcBef>
                <a:spcPct val="0"/>
              </a:spcBef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Should </a:t>
            </a:r>
            <a:r>
              <a:rPr lang="en-US" sz="2000" b="1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emittance</a:t>
            </a: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 exchange technology be developed (RF and laser)?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are XFELOs possible (using TGUs)?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beam stability requirements be met?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USRs accommodate vertical or delta IDs</a:t>
            </a: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Can 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beam line technology preserve source brightness and </a:t>
            </a: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coherence?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should be the </a:t>
            </a:r>
            <a:r>
              <a:rPr lang="en-US" sz="2200" b="1" dirty="0" err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emittance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goal for a new 1.2-1.5 km ring in the near future?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61" y="3700463"/>
            <a:ext cx="1384339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5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52400" y="16764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541463">
              <a:tabLst>
                <a:tab pos="463550" algn="l"/>
              </a:tabLst>
            </a:pPr>
            <a:r>
              <a:rPr lang="en-US" sz="3200" b="1" dirty="0" smtClean="0"/>
              <a:t>Looking </a:t>
            </a:r>
            <a:r>
              <a:rPr lang="en-US" sz="3200" b="1" dirty="0"/>
              <a:t>forward to future </a:t>
            </a:r>
            <a:r>
              <a:rPr lang="en-US" sz="3200" b="1" dirty="0" smtClean="0"/>
              <a:t>diffraction-limited rings!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895600" y="4362449"/>
            <a:ext cx="3276599" cy="1733551"/>
            <a:chOff x="3657601" y="3752849"/>
            <a:chExt cx="3276599" cy="1733551"/>
          </a:xfrm>
        </p:grpSpPr>
        <p:grpSp>
          <p:nvGrpSpPr>
            <p:cNvPr id="2" name="Group 1"/>
            <p:cNvGrpSpPr/>
            <p:nvPr/>
          </p:nvGrpSpPr>
          <p:grpSpPr>
            <a:xfrm>
              <a:off x="3657601" y="4114800"/>
              <a:ext cx="1752600" cy="1076913"/>
              <a:chOff x="3657601" y="4191000"/>
              <a:chExt cx="1752600" cy="1076913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1" y="4705350"/>
                <a:ext cx="1752600" cy="562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800" y="4191000"/>
                <a:ext cx="1631961" cy="508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02" name="Picture 6" descr="http://upload.wikimedia.org/wikipedia/commons/f/fd/Laoz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1175" y="3752849"/>
              <a:ext cx="1343025" cy="173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6200" y="3453825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541463">
              <a:tabLst>
                <a:tab pos="463550" algn="l"/>
              </a:tabLst>
            </a:pPr>
            <a:r>
              <a:rPr lang="en-US" sz="3200" b="1" dirty="0" smtClean="0"/>
              <a:t>But the workshop may have a problem:</a:t>
            </a:r>
          </a:p>
        </p:txBody>
      </p:sp>
    </p:spTree>
    <p:extLst>
      <p:ext uri="{BB962C8B-B14F-4D97-AF65-F5344CB8AC3E}">
        <p14:creationId xmlns:p14="http://schemas.microsoft.com/office/powerpoint/2010/main" val="42854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066800"/>
            <a:ext cx="8534400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</a:pPr>
            <a:r>
              <a:rPr lang="en-US" dirty="0" smtClean="0"/>
              <a:t>•	</a:t>
            </a:r>
            <a:r>
              <a:rPr lang="en-US" b="1" dirty="0" smtClean="0"/>
              <a:t>High coherent fraction </a:t>
            </a:r>
          </a:p>
          <a:p>
            <a:pPr marL="231775" indent="-231775">
              <a:spcAft>
                <a:spcPts val="600"/>
              </a:spcAft>
            </a:pPr>
            <a:r>
              <a:rPr lang="en-US" dirty="0" smtClean="0"/>
              <a:t>•	</a:t>
            </a:r>
            <a:r>
              <a:rPr lang="en-US" b="1" dirty="0" smtClean="0"/>
              <a:t>Possibility for “round” beams</a:t>
            </a:r>
          </a:p>
          <a:p>
            <a:pPr marL="231775" indent="-231775">
              <a:spcAft>
                <a:spcPts val="600"/>
              </a:spcAft>
            </a:pPr>
            <a:r>
              <a:rPr lang="en-US" dirty="0" smtClean="0"/>
              <a:t>•	</a:t>
            </a:r>
            <a:r>
              <a:rPr lang="en-US" b="1" dirty="0" smtClean="0"/>
              <a:t>Short bunches </a:t>
            </a:r>
            <a:r>
              <a:rPr lang="en-US" sz="1600" dirty="0" smtClean="0"/>
              <a:t>(~5-10 </a:t>
            </a:r>
            <a:r>
              <a:rPr lang="en-US" sz="1600" dirty="0" err="1" smtClean="0"/>
              <a:t>ps</a:t>
            </a:r>
            <a:r>
              <a:rPr lang="en-US" sz="1600" dirty="0" smtClean="0"/>
              <a:t> RMS from low momentum compaction factor)</a:t>
            </a:r>
          </a:p>
          <a:p>
            <a:pPr marL="231775" indent="-231775">
              <a:spcAft>
                <a:spcPts val="600"/>
              </a:spcAft>
            </a:pPr>
            <a:r>
              <a:rPr lang="en-US" dirty="0" smtClean="0"/>
              <a:t>•	</a:t>
            </a:r>
            <a:r>
              <a:rPr lang="en-US" b="1" dirty="0" smtClean="0"/>
              <a:t>“Long” lifetime</a:t>
            </a:r>
            <a:r>
              <a:rPr lang="en-US" sz="1600" dirty="0" smtClean="0"/>
              <a:t>:  if the bunch dimensions are small enough </a:t>
            </a:r>
            <a:r>
              <a:rPr lang="en-US" sz="1600" dirty="0" err="1" smtClean="0"/>
              <a:t>Touschek</a:t>
            </a:r>
            <a:r>
              <a:rPr lang="en-US" sz="1600" dirty="0" smtClean="0"/>
              <a:t> lifetime increases (NSLS-II and MAX-IV may begin to see this effect)</a:t>
            </a:r>
          </a:p>
          <a:p>
            <a:pPr marL="231775" indent="-231775">
              <a:spcAft>
                <a:spcPts val="600"/>
              </a:spcAft>
            </a:pPr>
            <a:r>
              <a:rPr lang="en-US" dirty="0" smtClean="0"/>
              <a:t>•	</a:t>
            </a:r>
            <a:r>
              <a:rPr lang="en-US" b="1" dirty="0" smtClean="0"/>
              <a:t>Large </a:t>
            </a:r>
            <a:r>
              <a:rPr lang="en-US" b="1" dirty="0"/>
              <a:t>circumference for multi-</a:t>
            </a:r>
            <a:r>
              <a:rPr lang="en-US" b="1" dirty="0" err="1"/>
              <a:t>GeV</a:t>
            </a:r>
            <a:r>
              <a:rPr lang="en-US" b="1" dirty="0"/>
              <a:t> </a:t>
            </a:r>
            <a:r>
              <a:rPr lang="en-US" b="1" dirty="0" smtClean="0"/>
              <a:t>rings </a:t>
            </a:r>
            <a:r>
              <a:rPr lang="en-US" dirty="0" smtClean="0"/>
              <a:t>(km)</a:t>
            </a:r>
            <a:endParaRPr lang="en-US" dirty="0"/>
          </a:p>
          <a:p>
            <a:pPr marL="231775" indent="-231775">
              <a:spcAft>
                <a:spcPts val="600"/>
              </a:spcAft>
            </a:pPr>
            <a:r>
              <a:rPr lang="en-US" dirty="0"/>
              <a:t>• </a:t>
            </a:r>
            <a:r>
              <a:rPr lang="en-US" dirty="0" smtClean="0"/>
              <a:t>	</a:t>
            </a:r>
            <a:r>
              <a:rPr lang="en-US" b="1" dirty="0" smtClean="0"/>
              <a:t>Damping wigglers in some cases to reduce </a:t>
            </a:r>
            <a:r>
              <a:rPr lang="en-US" b="1" dirty="0" err="1" smtClean="0"/>
              <a:t>emittance</a:t>
            </a:r>
            <a:r>
              <a:rPr lang="en-US" b="1" dirty="0" smtClean="0"/>
              <a:t> by ~x2</a:t>
            </a:r>
          </a:p>
          <a:p>
            <a:pPr marL="231775" indent="-231775">
              <a:spcAft>
                <a:spcPts val="600"/>
              </a:spcAft>
            </a:pPr>
            <a:r>
              <a:rPr lang="en-US" dirty="0"/>
              <a:t>• </a:t>
            </a:r>
            <a:r>
              <a:rPr lang="en-US" b="1" dirty="0" smtClean="0"/>
              <a:t>	On-axis injection (maybe) </a:t>
            </a:r>
            <a:r>
              <a:rPr lang="en-US" sz="1600" dirty="0" smtClean="0"/>
              <a:t>and “swap-out” injection for small dynamic aperture</a:t>
            </a:r>
          </a:p>
          <a:p>
            <a:pPr marL="231775" indent="-231775">
              <a:spcAft>
                <a:spcPts val="600"/>
              </a:spcAft>
            </a:pPr>
            <a:r>
              <a:rPr lang="en-US" dirty="0" smtClean="0"/>
              <a:t>• 	</a:t>
            </a:r>
            <a:r>
              <a:rPr lang="en-US" b="1" dirty="0" smtClean="0"/>
              <a:t>Special </a:t>
            </a:r>
            <a:r>
              <a:rPr lang="en-US" b="1" dirty="0"/>
              <a:t>operating modes </a:t>
            </a:r>
            <a:r>
              <a:rPr lang="en-US" dirty="0"/>
              <a:t>could include:</a:t>
            </a:r>
          </a:p>
          <a:p>
            <a:pPr lvl="1" indent="-225425"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few-turn, sub-</a:t>
            </a:r>
            <a:r>
              <a:rPr lang="en-US" sz="1600" dirty="0" err="1"/>
              <a:t>ps</a:t>
            </a:r>
            <a:r>
              <a:rPr lang="en-US" sz="1600" dirty="0"/>
              <a:t> bunch mode</a:t>
            </a:r>
          </a:p>
          <a:p>
            <a:pPr lvl="1" indent="-225425"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100-1000 turn mode with injection from superconducting </a:t>
            </a:r>
            <a:r>
              <a:rPr lang="en-US" sz="1600" dirty="0" err="1"/>
              <a:t>linac</a:t>
            </a:r>
            <a:r>
              <a:rPr lang="en-US" sz="1600" dirty="0"/>
              <a:t> operating without energy recovery (e.g. ~1 mA @ few </a:t>
            </a:r>
            <a:r>
              <a:rPr lang="en-US" sz="1600" dirty="0" err="1"/>
              <a:t>GeV</a:t>
            </a:r>
            <a:r>
              <a:rPr lang="en-US" sz="1600" dirty="0"/>
              <a:t>) </a:t>
            </a:r>
          </a:p>
          <a:p>
            <a:pPr lvl="1" indent="-225425"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localized bunch compression systems in long straight sections</a:t>
            </a:r>
          </a:p>
          <a:p>
            <a:pPr lvl="1" indent="-225425"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bunch tailoring with low alpha, non linear momentum compaction</a:t>
            </a:r>
          </a:p>
          <a:p>
            <a:pPr lvl="1" indent="-225425">
              <a:spcAft>
                <a:spcPts val="300"/>
              </a:spcAft>
              <a:buFont typeface="Courier New" pitchFamily="49" charset="0"/>
              <a:buChar char="o"/>
            </a:pPr>
            <a:r>
              <a:rPr lang="en-US" sz="1600" dirty="0"/>
              <a:t>lasing in an FEL located in a switched bypass</a:t>
            </a:r>
          </a:p>
          <a:p>
            <a:pPr lvl="1" indent="-225425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600" dirty="0"/>
              <a:t>partial lasing at soft X-ray wavelengths using the stored </a:t>
            </a:r>
            <a:r>
              <a:rPr lang="en-US" sz="1600" dirty="0" smtClean="0"/>
              <a:t>beam</a:t>
            </a:r>
            <a:endParaRPr lang="en-US" sz="1600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USR features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36650"/>
            <a:ext cx="7240587" cy="48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03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63550" algn="l"/>
              </a:tabLst>
            </a:pPr>
            <a:r>
              <a:rPr lang="en-US" sz="2800" b="1" dirty="0" smtClean="0"/>
              <a:t>	</a:t>
            </a:r>
            <a:r>
              <a:rPr lang="en-US" sz="2800" b="1" dirty="0" smtClean="0"/>
              <a:t>Diffraction-limited </a:t>
            </a:r>
            <a:r>
              <a:rPr lang="en-US" sz="2800" b="1" dirty="0" err="1" smtClean="0"/>
              <a:t>emittance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3810000"/>
            <a:ext cx="6400800" cy="1600200"/>
            <a:chOff x="1600200" y="3810000"/>
            <a:chExt cx="6400800" cy="1600200"/>
          </a:xfrm>
        </p:grpSpPr>
        <p:sp>
          <p:nvSpPr>
            <p:cNvPr id="5" name="Rectangle 4"/>
            <p:cNvSpPr/>
            <p:nvPr/>
          </p:nvSpPr>
          <p:spPr>
            <a:xfrm>
              <a:off x="1600200" y="3810000"/>
              <a:ext cx="6400800" cy="1600200"/>
            </a:xfrm>
            <a:prstGeom prst="rect">
              <a:avLst/>
            </a:prstGeom>
            <a:solidFill>
              <a:srgbClr val="FF00FF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57600" y="4724400"/>
              <a:ext cx="2362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“Ultimate storage rings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144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48" y="1143000"/>
            <a:ext cx="376545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42731"/>
            <a:ext cx="3810000" cy="3086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29" y="1150874"/>
            <a:ext cx="3233871" cy="288772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03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>
              <a:tabLst>
                <a:tab pos="463550" algn="l"/>
              </a:tabLst>
            </a:pPr>
            <a:r>
              <a:rPr lang="en-US" sz="2800" b="1" dirty="0" smtClean="0"/>
              <a:t>Light source performance:  other metrics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924781" y="1260213"/>
            <a:ext cx="6232946" cy="3464188"/>
            <a:chOff x="1924781" y="1260213"/>
            <a:chExt cx="6232946" cy="3464188"/>
          </a:xfrm>
        </p:grpSpPr>
        <p:sp>
          <p:nvSpPr>
            <p:cNvPr id="7" name="Left Arrow 6"/>
            <p:cNvSpPr/>
            <p:nvPr/>
          </p:nvSpPr>
          <p:spPr>
            <a:xfrm rot="3824977">
              <a:off x="1906329" y="2636013"/>
              <a:ext cx="1004102" cy="967197"/>
            </a:xfrm>
            <a:prstGeom prst="leftArrow">
              <a:avLst/>
            </a:prstGeom>
            <a:solidFill>
              <a:srgbClr val="FF00FF">
                <a:alpha val="4078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4267200" y="3810001"/>
              <a:ext cx="1004102" cy="914400"/>
            </a:xfrm>
            <a:prstGeom prst="leftArrow">
              <a:avLst/>
            </a:prstGeom>
            <a:solidFill>
              <a:srgbClr val="FF00FF">
                <a:alpha val="4078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Arrow 10"/>
            <p:cNvSpPr/>
            <p:nvPr/>
          </p:nvSpPr>
          <p:spPr>
            <a:xfrm rot="18064382">
              <a:off x="7146520" y="1137914"/>
              <a:ext cx="888908" cy="1133506"/>
            </a:xfrm>
            <a:prstGeom prst="leftArrow">
              <a:avLst/>
            </a:prstGeom>
            <a:solidFill>
              <a:srgbClr val="FF00FF">
                <a:alpha val="4078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4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9600" y="1752600"/>
            <a:ext cx="8077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Performance capabilities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are constrained by available ring size, cost and, in the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case of ring upgrades (e.g. SPring-8, ESRF, etc.) by the need to conform to existing beam line geometries and infrastructure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2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43000" algn="l"/>
              </a:tabLst>
            </a:pP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Ignoring imposed constraints, what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are the potential capabilities</a:t>
            </a:r>
            <a:r>
              <a:rPr lang="en-US" sz="2400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ea typeface="Calibri" pitchFamily="34" charset="0"/>
                <a:cs typeface="Times New Roman" pitchFamily="18" charset="0"/>
              </a:rPr>
              <a:t>of green-field USR implementations?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4913"/>
            <a:ext cx="91440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463550"/>
            <a:r>
              <a:rPr lang="en-US" sz="2800" b="1" dirty="0" smtClean="0"/>
              <a:t>USR performance capabilities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44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66800"/>
            <a:ext cx="8558212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2743200"/>
            <a:ext cx="44100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1" y="3505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PAC 95</a:t>
            </a:r>
            <a:endParaRPr lang="en-US" b="1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MBA Lattice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09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The </a:t>
            </a:r>
            <a:r>
              <a:rPr lang="en-US" sz="2800" dirty="0" err="1">
                <a:latin typeface="+mn-lt"/>
              </a:rPr>
              <a:t>multibend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achromat</a:t>
            </a:r>
            <a:r>
              <a:rPr lang="en-US" sz="2800" dirty="0">
                <a:latin typeface="+mn-lt"/>
              </a:rPr>
              <a:t> optimization </a:t>
            </a:r>
            <a:r>
              <a:rPr lang="en-US" sz="2800" dirty="0" smtClean="0">
                <a:latin typeface="+mn-lt"/>
              </a:rPr>
              <a:t>cycle</a:t>
            </a:r>
            <a:br>
              <a:rPr lang="en-US" sz="28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A. </a:t>
            </a:r>
            <a:r>
              <a:rPr lang="en-US" sz="1600" dirty="0" err="1" smtClean="0">
                <a:latin typeface="+mn-lt"/>
              </a:rPr>
              <a:t>Streun</a:t>
            </a:r>
            <a:r>
              <a:rPr lang="en-US" sz="1600" dirty="0" smtClean="0">
                <a:latin typeface="+mn-lt"/>
              </a:rPr>
              <a:t>, PSI </a:t>
            </a:r>
            <a:endParaRPr lang="en-US" sz="1600" dirty="0">
              <a:latin typeface="+mn-lt"/>
            </a:endParaRPr>
          </a:p>
        </p:txBody>
      </p:sp>
      <p:pic>
        <p:nvPicPr>
          <p:cNvPr id="3080" name="Picture 8" descr="mba_cycle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11325"/>
            <a:ext cx="8785225" cy="4079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6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86451" y="2971800"/>
            <a:ext cx="69034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Consolidated x-ray beam lines for large rings?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1890712"/>
            <a:ext cx="3729251" cy="3203020"/>
            <a:chOff x="457200" y="1890712"/>
            <a:chExt cx="3729251" cy="32030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r="51453"/>
            <a:stretch/>
          </p:blipFill>
          <p:spPr bwMode="auto">
            <a:xfrm>
              <a:off x="457200" y="1890712"/>
              <a:ext cx="3729251" cy="260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19200" y="47244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PEP-X 7BA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97100" y="1905000"/>
            <a:ext cx="3689700" cy="3465731"/>
            <a:chOff x="4997100" y="1905000"/>
            <a:chExt cx="3689700" cy="34657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/>
            <a:srcRect l="51967"/>
            <a:stretch/>
          </p:blipFill>
          <p:spPr bwMode="auto">
            <a:xfrm>
              <a:off x="4997100" y="1905000"/>
              <a:ext cx="3689700" cy="2605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715000" y="47244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PEP-X hybrid DBA-TME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711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2999"/>
            <a:ext cx="8296115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0" y="228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dirty="0" smtClean="0"/>
              <a:t>	</a:t>
            </a:r>
            <a:r>
              <a:rPr lang="en-US" sz="2800" b="1" dirty="0" smtClean="0"/>
              <a:t>USRs – different energy ranges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0703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16036</TotalTime>
  <Words>821</Words>
  <Application>Microsoft Office PowerPoint</Application>
  <PresentationFormat>On-screen Show (4:3)</PresentationFormat>
  <Paragraphs>143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multibend achromat optimization cycle A. Streun, PSI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SLAC</dc:creator>
  <cp:lastModifiedBy>Robert Hettel</cp:lastModifiedBy>
  <cp:revision>330</cp:revision>
  <dcterms:created xsi:type="dcterms:W3CDTF">2011-05-27T18:01:10Z</dcterms:created>
  <dcterms:modified xsi:type="dcterms:W3CDTF">2012-10-30T00:30:15Z</dcterms:modified>
</cp:coreProperties>
</file>