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9" r:id="rId6"/>
    <p:sldId id="262" r:id="rId7"/>
    <p:sldId id="264" r:id="rId8"/>
    <p:sldId id="263" r:id="rId9"/>
    <p:sldId id="258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94660"/>
  </p:normalViewPr>
  <p:slideViewPr>
    <p:cSldViewPr>
      <p:cViewPr varScale="1">
        <p:scale>
          <a:sx n="66" d="100"/>
          <a:sy n="66" d="100"/>
        </p:scale>
        <p:origin x="-12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AE193-633F-4699-9979-935D140CA8B6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54702-9A31-4CE1-A406-B1B5A29C0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85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54702-9A31-4CE1-A406-B1B5A29C0C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72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63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56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08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5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4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47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33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41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6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65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EC0F-E795-48C7-AD5B-0C9501FEAB0C}" type="datetimeFigureOut">
              <a:rPr kumimoji="1" lang="ja-JP" altLang="en-US" smtClean="0"/>
              <a:t>2012/11/1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67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376264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002060"/>
                </a:solidFill>
              </a:rPr>
              <a:t>Closeout of Lattice Design Session in Workshop on Accelerator R&amp;D for Ultimate Storage Ring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696744" cy="256984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Working Group</a:t>
            </a:r>
          </a:p>
          <a:p>
            <a:r>
              <a:rPr lang="en-US" altLang="ja-JP" b="1" dirty="0" smtClean="0">
                <a:solidFill>
                  <a:srgbClr val="00B050"/>
                </a:solidFill>
              </a:rPr>
              <a:t>H.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Ohkuma</a:t>
            </a:r>
            <a:r>
              <a:rPr lang="en-US" altLang="ja-JP" b="1" dirty="0" smtClean="0">
                <a:solidFill>
                  <a:srgbClr val="00B050"/>
                </a:solidFill>
              </a:rPr>
              <a:t>(SPring-8), G.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Xu</a:t>
            </a:r>
            <a:r>
              <a:rPr lang="en-US" altLang="ja-JP" b="1" dirty="0" smtClean="0">
                <a:solidFill>
                  <a:srgbClr val="00B050"/>
                </a:solidFill>
              </a:rPr>
              <a:t>(IHEP),</a:t>
            </a:r>
          </a:p>
          <a:p>
            <a:r>
              <a:rPr lang="en-US" altLang="ja-JP" b="1" dirty="0" smtClean="0">
                <a:solidFill>
                  <a:srgbClr val="00B050"/>
                </a:solidFill>
              </a:rPr>
              <a:t> A.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Nadji</a:t>
            </a:r>
            <a:r>
              <a:rPr lang="en-US" altLang="ja-JP" b="1" dirty="0" smtClean="0">
                <a:solidFill>
                  <a:srgbClr val="00B050"/>
                </a:solidFill>
              </a:rPr>
              <a:t>(SOLEIL),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A.Franchi</a:t>
            </a:r>
            <a:r>
              <a:rPr lang="en-US" altLang="ja-JP" b="1" dirty="0" smtClean="0">
                <a:solidFill>
                  <a:srgbClr val="00B050"/>
                </a:solidFill>
              </a:rPr>
              <a:t>(ESRF),</a:t>
            </a:r>
          </a:p>
          <a:p>
            <a:r>
              <a:rPr lang="en-US" altLang="ja-JP" b="1" dirty="0" smtClean="0">
                <a:solidFill>
                  <a:srgbClr val="00B050"/>
                </a:solidFill>
              </a:rPr>
              <a:t> D.H.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Ji</a:t>
            </a:r>
            <a:r>
              <a:rPr lang="en-US" altLang="ja-JP" b="1" dirty="0" smtClean="0">
                <a:solidFill>
                  <a:srgbClr val="00B050"/>
                </a:solidFill>
              </a:rPr>
              <a:t>(IHEP), </a:t>
            </a:r>
            <a:r>
              <a:rPr lang="en-US" altLang="ja-JP" b="1" dirty="0" smtClean="0">
                <a:solidFill>
                  <a:srgbClr val="00B050"/>
                </a:solidFill>
              </a:rPr>
              <a:t>L. Liu (LNLS), Y</a:t>
            </a:r>
            <a:r>
              <a:rPr lang="en-US" altLang="ja-JP" b="1" dirty="0" smtClean="0">
                <a:solidFill>
                  <a:srgbClr val="00B050"/>
                </a:solidFill>
              </a:rPr>
              <a:t>.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Shimosaki</a:t>
            </a:r>
            <a:r>
              <a:rPr lang="en-US" altLang="ja-JP" b="1" dirty="0" smtClean="0">
                <a:solidFill>
                  <a:srgbClr val="00B050"/>
                </a:solidFill>
              </a:rPr>
              <a:t>(SPring-8)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1800" y="598121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err="1" smtClean="0">
                <a:solidFill>
                  <a:srgbClr val="C00000"/>
                </a:solidFill>
              </a:rPr>
              <a:t>Huairou</a:t>
            </a:r>
            <a:r>
              <a:rPr kumimoji="1" lang="en-US" altLang="ja-JP" sz="2000" b="1" dirty="0" smtClean="0">
                <a:solidFill>
                  <a:srgbClr val="C00000"/>
                </a:solidFill>
              </a:rPr>
              <a:t>, Beijing, Nov. 1, 2012</a:t>
            </a:r>
            <a:endParaRPr kumimoji="1" lang="ja-JP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002060"/>
                </a:solidFill>
              </a:rPr>
              <a:t>Summary of Talks(1)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01416"/>
            <a:ext cx="8229600" cy="463589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“Lattice Design for the MAX IV 3 </a:t>
            </a:r>
            <a:r>
              <a:rPr lang="en-US" altLang="ja-JP" sz="8000" b="1" dirty="0" err="1" smtClean="0"/>
              <a:t>GeV</a:t>
            </a:r>
            <a:r>
              <a:rPr lang="en-US" altLang="ja-JP" sz="8000" b="1" dirty="0" smtClean="0"/>
              <a:t> Storage Ring” by S. </a:t>
            </a:r>
            <a:r>
              <a:rPr lang="en-US" altLang="ja-JP" sz="8000" b="1" dirty="0" err="1" smtClean="0"/>
              <a:t>Leemann</a:t>
            </a:r>
            <a:r>
              <a:rPr lang="en-US" altLang="ja-JP" sz="8000" b="1" dirty="0" smtClean="0"/>
              <a:t> (MAX-Lab)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E = 3 </a:t>
            </a:r>
            <a:r>
              <a:rPr lang="en-US" altLang="ja-JP" sz="8000" b="1" dirty="0" err="1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GeV</a:t>
            </a:r>
            <a:r>
              <a:rPr lang="en-US" altLang="ja-JP" sz="8000" b="1" dirty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,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 7BA, </a:t>
            </a:r>
            <a:r>
              <a:rPr lang="el-GR" altLang="ja-JP" sz="8000" b="1" dirty="0" smtClean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x = 326 </a:t>
            </a:r>
            <a:r>
              <a:rPr lang="en-US" altLang="ja-JP" sz="8000" b="1" dirty="0" err="1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 w/o IDs. I = 500mA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|DA| = 7-10mm with error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Number of straight = 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20</a:t>
            </a:r>
            <a:r>
              <a:rPr lang="en-US" altLang="ja-JP" sz="8000" b="1" dirty="0" smtClean="0">
                <a:solidFill>
                  <a:srgbClr val="00B0F0"/>
                </a:solidFill>
                <a:cs typeface="Calibri"/>
              </a:rPr>
              <a:t>×~5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Circumference 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= 528m</a:t>
            </a:r>
            <a:endParaRPr lang="en-US" altLang="ja-JP" sz="8000" b="1" dirty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8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“Upgrade of the ESRF Light Source</a:t>
            </a:r>
            <a:r>
              <a:rPr lang="en-US" altLang="ja-JP" sz="8000" b="1" dirty="0">
                <a:cs typeface="Arial" pitchFamily="34" charset="0"/>
              </a:rPr>
              <a:t> </a:t>
            </a:r>
            <a:r>
              <a:rPr lang="en-US" altLang="ja-JP" sz="8000" b="1" dirty="0" smtClean="0">
                <a:cs typeface="Arial" pitchFamily="34" charset="0"/>
              </a:rPr>
              <a:t>: Achievements </a:t>
            </a:r>
            <a:r>
              <a:rPr lang="en-US" altLang="ja-JP" sz="8000" b="1" dirty="0">
                <a:cs typeface="Arial" pitchFamily="34" charset="0"/>
              </a:rPr>
              <a:t>and Perspectives</a:t>
            </a:r>
            <a:r>
              <a:rPr lang="en-US" altLang="ja-JP" sz="8000" b="1" dirty="0" smtClean="0"/>
              <a:t>” by P</a:t>
            </a:r>
            <a:r>
              <a:rPr lang="en-US" altLang="ja-JP" sz="8000" b="1" dirty="0"/>
              <a:t>. Raimondi (ESRF</a:t>
            </a:r>
            <a:r>
              <a:rPr lang="en-US" altLang="ja-JP" sz="8000" b="1" dirty="0" smtClean="0"/>
              <a:t>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Accelerator Upgrade Phase I (6m, 7m straight sections), Top-up project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E=6GeV,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C=844,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7BA, </a:t>
            </a:r>
            <a:r>
              <a:rPr lang="el-GR" altLang="ja-JP" sz="8000" b="1" dirty="0" smtClean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 = 130 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SS</a:t>
            </a:r>
            <a:r>
              <a:rPr lang="en-US" altLang="ja-JP" sz="8000" b="1" dirty="0">
                <a:solidFill>
                  <a:srgbClr val="00B0F0"/>
                </a:solidFill>
              </a:rPr>
              <a:t>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32x5m</a:t>
            </a:r>
            <a:endParaRPr lang="en-US" altLang="ja-JP" sz="8000" b="1" dirty="0">
              <a:solidFill>
                <a:srgbClr val="00B0F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AutoNum type="arabicParenBoth"/>
            </a:pPr>
            <a:endParaRPr lang="en-US" altLang="ja-JP" sz="80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“Lattice Design for SPring-8 II”  by Y. </a:t>
            </a:r>
            <a:r>
              <a:rPr lang="en-US" altLang="ja-JP" sz="8000" b="1" dirty="0" err="1" smtClean="0"/>
              <a:t>Shimosaki</a:t>
            </a:r>
            <a:r>
              <a:rPr lang="en-US" altLang="ja-JP" sz="8000" b="1" dirty="0" smtClean="0"/>
              <a:t> (SPring-8)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E=6GeV, C=1436m, 6BA, </a:t>
            </a:r>
            <a:r>
              <a:rPr lang="el-GR" altLang="ja-JP" sz="8000" b="1" dirty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 = 67.5 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SS: 44</a:t>
            </a:r>
            <a:r>
              <a:rPr lang="en-US" altLang="ja-JP" sz="8000" b="1" dirty="0" smtClean="0">
                <a:solidFill>
                  <a:srgbClr val="00B0F0"/>
                </a:solidFill>
                <a:cs typeface="Calibri"/>
              </a:rPr>
              <a:t>×4.5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m, 4</a:t>
            </a:r>
            <a:r>
              <a:rPr lang="en-US" altLang="ja-JP" sz="8000" b="1" dirty="0" smtClean="0">
                <a:solidFill>
                  <a:srgbClr val="00B0F0"/>
                </a:solidFill>
                <a:cs typeface="Calibri"/>
              </a:rPr>
              <a:t>×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27m with FODO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8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“Possible USR Upgrade of the ALS” by C</a:t>
            </a:r>
            <a:r>
              <a:rPr lang="ja-JP" altLang="en-US" sz="8000" b="1" dirty="0" err="1"/>
              <a:t>．</a:t>
            </a:r>
            <a:r>
              <a:rPr lang="en-US" altLang="ja-JP" sz="8000" b="1" dirty="0" err="1"/>
              <a:t>Steier</a:t>
            </a:r>
            <a:r>
              <a:rPr lang="en-US" altLang="ja-JP" sz="8000" b="1" dirty="0"/>
              <a:t> (LBNL</a:t>
            </a:r>
            <a:r>
              <a:rPr lang="en-US" altLang="ja-JP" sz="8000" b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ALS-II: 5BA-7BA, 50-100pm.rad, 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E=2GeV, C=250m(?)</a:t>
            </a:r>
            <a:endParaRPr lang="en-US" altLang="ja-JP" sz="8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002060"/>
                </a:solidFill>
              </a:rPr>
              <a:t>Summary of Talks(2)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601416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“Study of Lower </a:t>
            </a:r>
            <a:r>
              <a:rPr lang="en-US" altLang="ja-JP" sz="8000" b="1" dirty="0" err="1" smtClean="0"/>
              <a:t>Emittance</a:t>
            </a:r>
            <a:r>
              <a:rPr lang="en-US" altLang="ja-JP" sz="8000" b="1" dirty="0" smtClean="0"/>
              <a:t> Lattice at SOLEIL” by A. </a:t>
            </a:r>
            <a:r>
              <a:rPr lang="en-US" altLang="ja-JP" sz="8000" b="1" dirty="0" err="1" smtClean="0"/>
              <a:t>Nadji</a:t>
            </a:r>
            <a:r>
              <a:rPr lang="en-US" altLang="ja-JP" sz="8000" b="1" dirty="0" smtClean="0"/>
              <a:t> (SOLEIL)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(Short </a:t>
            </a:r>
            <a:r>
              <a:rPr lang="en-US" altLang="ja-JP" sz="8000" b="1" dirty="0">
                <a:solidFill>
                  <a:srgbClr val="00B0F0"/>
                </a:solidFill>
              </a:rPr>
              <a:t>term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path)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    Robinson Wiggler in a non-zero horizontal dispersion straight section</a:t>
            </a:r>
            <a:endParaRPr lang="en-US" altLang="ja-JP" sz="8000" b="1" dirty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    Beam </a:t>
            </a:r>
            <a:r>
              <a:rPr lang="en-US" altLang="ja-JP" sz="8000" b="1" dirty="0">
                <a:solidFill>
                  <a:srgbClr val="00B0F0"/>
                </a:solidFill>
              </a:rPr>
              <a:t>Adapter in the 12 m long straight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section</a:t>
            </a:r>
            <a:endParaRPr lang="en-US" altLang="ja-JP" sz="8000" b="1" dirty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>
                <a:solidFill>
                  <a:srgbClr val="00B0F0"/>
                </a:solidFill>
              </a:rPr>
              <a:t>(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Long </a:t>
            </a:r>
            <a:r>
              <a:rPr lang="en-US" altLang="ja-JP" sz="8000" b="1" dirty="0">
                <a:solidFill>
                  <a:srgbClr val="00B0F0"/>
                </a:solidFill>
              </a:rPr>
              <a:t>term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path) </a:t>
            </a:r>
            <a:r>
              <a:rPr lang="en-US" altLang="ja-JP" sz="8000" b="1" dirty="0">
                <a:solidFill>
                  <a:srgbClr val="00B0F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    USR is also considered (</a:t>
            </a:r>
            <a:r>
              <a:rPr lang="el-GR" altLang="ja-JP" sz="8000" b="1" dirty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>
                <a:solidFill>
                  <a:srgbClr val="00B0F0"/>
                </a:solidFill>
                <a:cs typeface="Calibri"/>
              </a:rPr>
              <a:t>x</a:t>
            </a:r>
            <a:r>
              <a:rPr lang="en-US" altLang="ja-JP" sz="8000" b="1" dirty="0">
                <a:solidFill>
                  <a:srgbClr val="00B0F0"/>
                </a:solidFill>
              </a:rPr>
              <a:t>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≈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400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80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“BAPS Lattice Design” by G</a:t>
            </a:r>
            <a:r>
              <a:rPr lang="en-US" altLang="ja-JP" sz="8000" b="1" dirty="0"/>
              <a:t>. </a:t>
            </a:r>
            <a:r>
              <a:rPr lang="en-US" altLang="ja-JP" sz="8000" b="1" dirty="0" err="1"/>
              <a:t>Xu</a:t>
            </a:r>
            <a:r>
              <a:rPr lang="en-US" altLang="ja-JP" sz="8000" b="1" dirty="0"/>
              <a:t> (IHEP</a:t>
            </a:r>
            <a:r>
              <a:rPr lang="en-US" altLang="ja-JP" sz="8000" b="1" dirty="0" smtClean="0"/>
              <a:t>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E=5GeV, C=1364.8m, 7BA, </a:t>
            </a:r>
            <a:r>
              <a:rPr lang="el-GR" altLang="ja-JP" sz="8000" b="1" dirty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 = 51 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SS: 10</a:t>
            </a:r>
            <a:r>
              <a:rPr lang="en-US" altLang="ja-JP" sz="8000" b="1" dirty="0">
                <a:solidFill>
                  <a:srgbClr val="00B0F0"/>
                </a:solidFill>
                <a:cs typeface="Calibri"/>
              </a:rPr>
              <a:t>×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7m, 36</a:t>
            </a:r>
            <a:r>
              <a:rPr lang="en-US" altLang="ja-JP" sz="8000" b="1" dirty="0" smtClean="0">
                <a:solidFill>
                  <a:srgbClr val="00B0F0"/>
                </a:solidFill>
                <a:cs typeface="Calibri"/>
              </a:rPr>
              <a:t>×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7m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(15BA, 6BA also considered)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8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“A compact low </a:t>
            </a:r>
            <a:r>
              <a:rPr lang="en-US" altLang="ja-JP" sz="8000" b="1" dirty="0" err="1" smtClean="0"/>
              <a:t>emittance</a:t>
            </a:r>
            <a:r>
              <a:rPr lang="en-US" altLang="ja-JP" sz="8000" b="1" dirty="0" smtClean="0"/>
              <a:t> lattice with </a:t>
            </a:r>
            <a:r>
              <a:rPr lang="en-US" altLang="ja-JP" sz="8000" b="1" dirty="0" err="1" smtClean="0"/>
              <a:t>superbends</a:t>
            </a:r>
            <a:r>
              <a:rPr lang="en-US" altLang="ja-JP" sz="8000" b="1" dirty="0" smtClean="0"/>
              <a:t> for Sirius” by L. Liu (LNLS)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E=3GeV, C=518.2m,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5BA+SB(2T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), </a:t>
            </a:r>
            <a:r>
              <a:rPr lang="el-GR" altLang="ja-JP" sz="8000" b="1" dirty="0" smtClean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 smtClean="0">
                <a:solidFill>
                  <a:srgbClr val="00B0F0"/>
                </a:solidFill>
                <a:cs typeface="Calibri"/>
              </a:rPr>
              <a:t>x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 = 280 </a:t>
            </a:r>
            <a:r>
              <a:rPr lang="en-US" altLang="ja-JP" sz="8000" b="1" dirty="0" err="1">
                <a:solidFill>
                  <a:srgbClr val="00B0F0"/>
                </a:solidFill>
              </a:rPr>
              <a:t>p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SS: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10</a:t>
            </a:r>
            <a:r>
              <a:rPr lang="en-US" altLang="ja-JP" sz="8000" b="1" dirty="0" smtClean="0">
                <a:solidFill>
                  <a:srgbClr val="00B0F0"/>
                </a:solidFill>
                <a:cs typeface="Calibri"/>
              </a:rPr>
              <a:t>×</a:t>
            </a:r>
            <a:r>
              <a:rPr lang="en-US" altLang="ja-JP" sz="8000" b="1" dirty="0">
                <a:solidFill>
                  <a:srgbClr val="00B0F0"/>
                </a:solidFill>
              </a:rPr>
              <a:t>7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m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10</a:t>
            </a:r>
            <a:r>
              <a:rPr lang="en-US" altLang="ja-JP" sz="8000" b="1" dirty="0" smtClean="0">
                <a:solidFill>
                  <a:srgbClr val="00B0F0"/>
                </a:solidFill>
                <a:cs typeface="Calibri"/>
              </a:rPr>
              <a:t>×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6m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DA = +-10mm(AC20 mode), +-5mm(AC10 mode) with align-error.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Permanent magnet dipoles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ja-JP" sz="8000" b="1" dirty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/>
              <a:t>“Future Synchrotron Light Sources Based on Ultimate Storage Rings” by (Y. </a:t>
            </a:r>
            <a:r>
              <a:rPr lang="en-US" altLang="ja-JP" sz="8000" b="1" dirty="0" err="1"/>
              <a:t>Cai</a:t>
            </a:r>
            <a:r>
              <a:rPr lang="en-US" altLang="ja-JP" sz="8000" b="1" dirty="0"/>
              <a:t>) M. Borland (ANL)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>
                <a:solidFill>
                  <a:srgbClr val="00B0F0"/>
                </a:solidFill>
              </a:rPr>
              <a:t>PEP-X : E=4.5GeV, 7BA, C=2199.32m, </a:t>
            </a:r>
            <a:r>
              <a:rPr lang="el-GR" altLang="ja-JP" sz="8000" b="1" dirty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>
                <a:solidFill>
                  <a:srgbClr val="00B0F0"/>
                </a:solidFill>
                <a:cs typeface="Calibri"/>
              </a:rPr>
              <a:t>x =</a:t>
            </a:r>
            <a:r>
              <a:rPr lang="en-US" altLang="ja-JP" sz="8000" b="1" dirty="0">
                <a:solidFill>
                  <a:srgbClr val="00B0F0"/>
                </a:solidFill>
              </a:rPr>
              <a:t> </a:t>
            </a:r>
            <a:r>
              <a:rPr lang="el-GR" altLang="ja-JP" sz="8000" b="1" dirty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>
                <a:solidFill>
                  <a:srgbClr val="00B0F0"/>
                </a:solidFill>
                <a:cs typeface="Calibri"/>
              </a:rPr>
              <a:t>y </a:t>
            </a:r>
            <a:r>
              <a:rPr lang="en-US" altLang="ja-JP" sz="8000" b="1" dirty="0">
                <a:solidFill>
                  <a:srgbClr val="00B0F0"/>
                </a:solidFill>
              </a:rPr>
              <a:t>= 12 </a:t>
            </a:r>
            <a:r>
              <a:rPr lang="en-US" altLang="ja-JP" sz="8000" b="1" dirty="0" err="1">
                <a:solidFill>
                  <a:srgbClr val="00B0F0"/>
                </a:solidFill>
              </a:rPr>
              <a:t>pm.rad</a:t>
            </a:r>
            <a:r>
              <a:rPr lang="en-US" altLang="ja-JP" sz="8000" b="1" dirty="0">
                <a:solidFill>
                  <a:srgbClr val="00B0F0"/>
                </a:solidFill>
              </a:rPr>
              <a:t>, SS: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5m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DA </a:t>
            </a:r>
            <a:r>
              <a:rPr lang="en-US" altLang="ja-JP" sz="8000" b="1" dirty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= +-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10mm with error of 20</a:t>
            </a:r>
            <a:r>
              <a:rPr lang="el-GR" altLang="ja-JP" sz="8000" b="1" dirty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 </a:t>
            </a:r>
            <a:r>
              <a:rPr lang="el-GR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μ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m</a:t>
            </a:r>
            <a:endParaRPr lang="en-US" altLang="ja-JP" sz="8000" b="1" dirty="0">
              <a:solidFill>
                <a:srgbClr val="00B0F0"/>
              </a:solidFill>
              <a:ea typeface="Arial Unicode MS" pitchFamily="50" charset="-128"/>
              <a:cs typeface="Arial" pitchFamily="34" charset="0"/>
            </a:endParaRPr>
          </a:p>
          <a:p>
            <a:pPr marL="0" indent="0">
              <a:buNone/>
            </a:pPr>
            <a:endParaRPr lang="en-US" altLang="ja-JP" sz="8000" b="1" dirty="0" smtClean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 smtClean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 smtClean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/>
          </a:p>
          <a:p>
            <a:pPr marL="514350" indent="-514350">
              <a:buAutoNum type="arabicParenBoth"/>
            </a:pPr>
            <a:endParaRPr lang="en-US" altLang="ja-JP" b="1" dirty="0" smtClean="0"/>
          </a:p>
          <a:p>
            <a:pPr marL="514350" indent="-514350">
              <a:buAutoNum type="arabicParenBoth"/>
            </a:pP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210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002060"/>
                </a:solidFill>
              </a:rPr>
              <a:t>Summary of Talks(3)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“Exploration of a </a:t>
            </a:r>
            <a:r>
              <a:rPr lang="en-US" altLang="ja-JP" sz="8000" b="1" dirty="0" err="1" smtClean="0"/>
              <a:t>Tevatron</a:t>
            </a:r>
            <a:r>
              <a:rPr lang="en-US" altLang="ja-JP" sz="8000" b="1" dirty="0" smtClean="0"/>
              <a:t>-Sized Ultimate Light Source” by M</a:t>
            </a:r>
            <a:r>
              <a:rPr lang="en-US" altLang="ja-JP" sz="8000" b="1" dirty="0"/>
              <a:t>. Borland (ANL</a:t>
            </a:r>
            <a:r>
              <a:rPr lang="en-US" altLang="ja-JP" sz="8000" b="1" dirty="0" smtClean="0"/>
              <a:t>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E=9GeV, C=6210m, 180 IDs, </a:t>
            </a:r>
            <a:r>
              <a:rPr lang="el-GR" altLang="ja-JP" sz="8000" b="1" dirty="0">
                <a:solidFill>
                  <a:srgbClr val="00B0F0"/>
                </a:solidFill>
                <a:cs typeface="Calibri"/>
              </a:rPr>
              <a:t>ε 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= 2.98pmrad, Coupling factor </a:t>
            </a:r>
            <a:r>
              <a:rPr lang="en-US" altLang="ja-JP" sz="8000" b="1" dirty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~ 100%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|DA|=+-0.8mm (that may improve with more running time </a:t>
            </a:r>
            <a:r>
              <a:rPr lang="en-US" altLang="ja-JP" sz="8000" b="1" dirty="0" smtClean="0">
                <a:solidFill>
                  <a:srgbClr val="00B0F0"/>
                </a:solidFill>
                <a:ea typeface="Arial Unicode MS" pitchFamily="50" charset="-128"/>
                <a:cs typeface="Arial" pitchFamily="34" charset="0"/>
              </a:rPr>
              <a:t>of MOGA).</a:t>
            </a:r>
            <a:endParaRPr lang="en-US" altLang="ja-JP" sz="8000" b="1" dirty="0" smtClean="0">
              <a:solidFill>
                <a:srgbClr val="00B0F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APS-II E=6GeV, 7BA, </a:t>
            </a:r>
            <a:r>
              <a:rPr lang="el-GR" altLang="ja-JP" sz="8000" b="1" dirty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>
                <a:solidFill>
                  <a:srgbClr val="00B0F0"/>
                </a:solidFill>
              </a:rPr>
              <a:t>  = 147 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8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“Overview of optics corrections at Diamond and plans for Diamond-II” by R. </a:t>
            </a:r>
            <a:r>
              <a:rPr lang="en-US" altLang="ja-JP" sz="8000" b="1" dirty="0" err="1" smtClean="0"/>
              <a:t>Bartolini</a:t>
            </a:r>
            <a:r>
              <a:rPr lang="en-US" altLang="ja-JP" sz="8000" b="1" dirty="0" smtClean="0"/>
              <a:t> (DLS)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DLS-II : 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E=3GeV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C=561.6m, modified 4BA,</a:t>
            </a:r>
            <a:r>
              <a:rPr lang="el-GR" altLang="ja-JP" sz="8000" b="1" dirty="0" smtClean="0">
                <a:solidFill>
                  <a:srgbClr val="00B0F0"/>
                </a:solidFill>
                <a:cs typeface="Calibri"/>
              </a:rPr>
              <a:t> ε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  = 314.7 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9.7m, 6.7m, 3m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5BA, </a:t>
            </a:r>
            <a:r>
              <a:rPr lang="el-GR" altLang="ja-JP" sz="8000" b="1" dirty="0" smtClean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 = 142.5 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SS: 9.5m, 6.5m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>
                <a:solidFill>
                  <a:srgbClr val="00B0F0"/>
                </a:solidFill>
              </a:rPr>
              <a:t>7BA, </a:t>
            </a:r>
            <a:r>
              <a:rPr lang="el-GR" altLang="ja-JP" sz="8000" b="1" dirty="0" smtClean="0">
                <a:solidFill>
                  <a:srgbClr val="00B0F0"/>
                </a:solidFill>
                <a:cs typeface="Calibri"/>
              </a:rPr>
              <a:t>ε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 = 45.7 </a:t>
            </a:r>
            <a:r>
              <a:rPr lang="en-US" altLang="ja-JP" sz="8000" b="1" dirty="0" err="1" smtClean="0">
                <a:solidFill>
                  <a:srgbClr val="00B0F0"/>
                </a:solidFill>
              </a:rPr>
              <a:t>pm.rad</a:t>
            </a:r>
            <a:r>
              <a:rPr lang="en-US" altLang="ja-JP" sz="8000" b="1" dirty="0" smtClean="0">
                <a:solidFill>
                  <a:srgbClr val="00B0F0"/>
                </a:solidFill>
              </a:rPr>
              <a:t>, SS: 8.0m, 5.0m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8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8000" b="1" dirty="0" smtClean="0"/>
              <a:t>“Round beams experience at BINP … and other ideas” by E</a:t>
            </a:r>
            <a:r>
              <a:rPr lang="en-US" altLang="ja-JP" sz="8000" b="1" dirty="0"/>
              <a:t>. </a:t>
            </a:r>
            <a:r>
              <a:rPr lang="en-US" altLang="ja-JP" sz="8000" b="1" dirty="0" err="1"/>
              <a:t>Levichev</a:t>
            </a:r>
            <a:r>
              <a:rPr lang="en-US" altLang="ja-JP" sz="8000" b="1" dirty="0"/>
              <a:t> (BINP</a:t>
            </a:r>
            <a:r>
              <a:rPr lang="en-US" altLang="ja-JP" sz="8000" b="1" dirty="0" smtClean="0"/>
              <a:t>)</a:t>
            </a:r>
          </a:p>
          <a:p>
            <a:pPr>
              <a:spcBef>
                <a:spcPts val="0"/>
              </a:spcBef>
              <a:buFont typeface="Wingdings"/>
              <a:buChar char="Ø"/>
            </a:pPr>
            <a:r>
              <a:rPr lang="en-US" altLang="ja-JP" sz="8000" b="1" dirty="0" smtClean="0">
                <a:solidFill>
                  <a:srgbClr val="00B0F0"/>
                </a:solidFill>
                <a:ea typeface="ＭＳ Ｐゴシック" charset="-128"/>
              </a:rPr>
              <a:t>Round </a:t>
            </a:r>
            <a:r>
              <a:rPr lang="en-US" altLang="ja-JP" sz="8000" b="1" dirty="0">
                <a:solidFill>
                  <a:srgbClr val="00B0F0"/>
                </a:solidFill>
                <a:ea typeface="ＭＳ Ｐゴシック" charset="-128"/>
              </a:rPr>
              <a:t>beam mode in the sense of VEPP-2000 (1D motion at IP) seems has no advantage for USR </a:t>
            </a:r>
            <a:endParaRPr lang="en-US" altLang="ja-JP" sz="8000" b="1" dirty="0" smtClean="0">
              <a:solidFill>
                <a:srgbClr val="00B0F0"/>
              </a:solidFill>
              <a:ea typeface="ＭＳ Ｐゴシック" charset="-128"/>
            </a:endParaRPr>
          </a:p>
          <a:p>
            <a:pPr>
              <a:spcBef>
                <a:spcPts val="0"/>
              </a:spcBef>
              <a:buFont typeface="Wingdings"/>
              <a:buChar char="Ø"/>
            </a:pPr>
            <a:r>
              <a:rPr lang="en-US" altLang="ja-JP" sz="8000" b="1" dirty="0" smtClean="0">
                <a:solidFill>
                  <a:srgbClr val="00B0F0"/>
                </a:solidFill>
                <a:ea typeface="ＭＳ Ｐゴシック" pitchFamily="50" charset="-128"/>
              </a:rPr>
              <a:t>Equal </a:t>
            </a:r>
            <a:r>
              <a:rPr lang="en-US" altLang="ja-JP" sz="8000" b="1" dirty="0" err="1" smtClean="0">
                <a:solidFill>
                  <a:srgbClr val="00B0F0"/>
                </a:solidFill>
                <a:ea typeface="ＭＳ Ｐゴシック" pitchFamily="50" charset="-128"/>
              </a:rPr>
              <a:t>emittances</a:t>
            </a:r>
            <a:r>
              <a:rPr lang="en-US" altLang="ja-JP" sz="8000" b="1" dirty="0" smtClean="0">
                <a:solidFill>
                  <a:srgbClr val="00B0F0"/>
                </a:solidFill>
                <a:ea typeface="ＭＳ Ｐゴシック" pitchFamily="50" charset="-128"/>
              </a:rPr>
              <a:t> concept to reach a diffraction limit </a:t>
            </a:r>
            <a:r>
              <a:rPr lang="en-US" altLang="ja-JP" sz="8000" b="1" dirty="0" err="1" smtClean="0">
                <a:solidFill>
                  <a:srgbClr val="00B0F0"/>
                </a:solidFill>
                <a:ea typeface="ＭＳ Ｐゴシック" pitchFamily="50" charset="-128"/>
              </a:rPr>
              <a:t>emittance</a:t>
            </a:r>
            <a:r>
              <a:rPr lang="en-US" altLang="ja-JP" sz="8000" b="1" dirty="0" smtClean="0">
                <a:solidFill>
                  <a:srgbClr val="00B0F0"/>
                </a:solidFill>
                <a:ea typeface="ＭＳ Ｐゴシック" pitchFamily="50" charset="-128"/>
              </a:rPr>
              <a:t> in both planes seems </a:t>
            </a:r>
            <a:r>
              <a:rPr lang="en-US" altLang="ja-JP" sz="8000" b="1" dirty="0" err="1" smtClean="0">
                <a:solidFill>
                  <a:srgbClr val="00B0F0"/>
                </a:solidFill>
                <a:ea typeface="ＭＳ Ｐゴシック" pitchFamily="50" charset="-128"/>
              </a:rPr>
              <a:t>promissing</a:t>
            </a:r>
            <a:r>
              <a:rPr lang="en-US" altLang="ja-JP" sz="8000" b="1" dirty="0" smtClean="0">
                <a:solidFill>
                  <a:srgbClr val="00B0F0"/>
                </a:solidFill>
                <a:ea typeface="ＭＳ Ｐゴシック" pitchFamily="50" charset="-128"/>
              </a:rPr>
              <a:t> and should be studied in details.</a:t>
            </a:r>
          </a:p>
          <a:p>
            <a:pPr>
              <a:spcBef>
                <a:spcPts val="0"/>
              </a:spcBef>
              <a:buFont typeface="Wingdings"/>
              <a:buChar char="Ø"/>
            </a:pPr>
            <a:r>
              <a:rPr lang="en-US" altLang="ja-JP" sz="8000" b="1" dirty="0" smtClean="0">
                <a:solidFill>
                  <a:srgbClr val="00B0F0"/>
                </a:solidFill>
                <a:ea typeface="ＭＳ Ｐゴシック" pitchFamily="50" charset="-128"/>
              </a:rPr>
              <a:t>Damping wigglers with horizontal magnetic field look attractive for “rounding” the </a:t>
            </a:r>
            <a:r>
              <a:rPr lang="en-US" altLang="ja-JP" sz="8000" b="1" dirty="0" err="1" smtClean="0">
                <a:solidFill>
                  <a:srgbClr val="00B0F0"/>
                </a:solidFill>
                <a:ea typeface="ＭＳ Ｐゴシック" pitchFamily="50" charset="-128"/>
              </a:rPr>
              <a:t>emittances</a:t>
            </a:r>
            <a:r>
              <a:rPr lang="en-US" altLang="ja-JP" sz="8000" b="1" dirty="0" smtClean="0">
                <a:solidFill>
                  <a:srgbClr val="00B0F0"/>
                </a:solidFill>
                <a:ea typeface="ＭＳ Ｐゴシック" pitchFamily="50" charset="-128"/>
              </a:rPr>
              <a:t> and to suppress additionally any heating of the beam </a:t>
            </a:r>
            <a:r>
              <a:rPr lang="en-US" altLang="ja-JP" sz="8000" b="1" dirty="0" err="1" smtClean="0">
                <a:solidFill>
                  <a:srgbClr val="00B0F0"/>
                </a:solidFill>
                <a:ea typeface="ＭＳ Ｐゴシック" pitchFamily="50" charset="-128"/>
              </a:rPr>
              <a:t>emittances</a:t>
            </a:r>
            <a:r>
              <a:rPr lang="en-US" altLang="ja-JP" sz="8000" b="1" dirty="0" smtClean="0">
                <a:solidFill>
                  <a:srgbClr val="00B0F0"/>
                </a:solidFill>
                <a:ea typeface="ＭＳ Ｐゴシック" pitchFamily="50" charset="-128"/>
              </a:rPr>
              <a:t>.</a:t>
            </a:r>
            <a:endParaRPr lang="en-US" altLang="ja-JP" sz="8000" b="1" dirty="0" smtClean="0">
              <a:solidFill>
                <a:srgbClr val="00B0F0"/>
              </a:solidFill>
            </a:endParaRPr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 smtClean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 smtClean="0"/>
          </a:p>
          <a:p>
            <a:pPr marL="514350" indent="-514350">
              <a:buFont typeface="Arial" pitchFamily="34" charset="0"/>
              <a:buAutoNum type="arabicParenBoth"/>
            </a:pPr>
            <a:endParaRPr lang="en-US" altLang="ja-JP" b="1" dirty="0"/>
          </a:p>
          <a:p>
            <a:pPr marL="514350" indent="-514350">
              <a:buAutoNum type="arabicParenBoth"/>
            </a:pPr>
            <a:endParaRPr lang="en-US" altLang="ja-JP" b="1" dirty="0" smtClean="0"/>
          </a:p>
          <a:p>
            <a:pPr marL="514350" indent="-514350">
              <a:buAutoNum type="arabicParenBoth"/>
            </a:pP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210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Main Subjects (1) 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980728"/>
            <a:ext cx="8568952" cy="56886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2200" b="1" dirty="0" smtClean="0">
                <a:solidFill>
                  <a:srgbClr val="FF0000"/>
                </a:solidFill>
              </a:rPr>
              <a:t>What is USR?</a:t>
            </a:r>
            <a:r>
              <a:rPr lang="en-US" altLang="ja-JP" sz="22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 smtClean="0"/>
              <a:t>        : a </a:t>
            </a:r>
            <a:r>
              <a:rPr lang="en-US" altLang="ja-JP" sz="2200" b="1" dirty="0"/>
              <a:t>storage ring having an </a:t>
            </a:r>
            <a:r>
              <a:rPr lang="en-US" altLang="ja-JP" sz="2200" b="1" dirty="0" err="1"/>
              <a:t>emittance</a:t>
            </a:r>
            <a:r>
              <a:rPr lang="en-US" altLang="ja-JP" sz="2200" b="1" dirty="0"/>
              <a:t> in both </a:t>
            </a:r>
            <a:r>
              <a:rPr lang="en-US" altLang="ja-JP" sz="2200" b="1" u="sng" dirty="0"/>
              <a:t>transverse</a:t>
            </a:r>
            <a:r>
              <a:rPr lang="en-US" altLang="ja-JP" sz="2200" b="1" dirty="0"/>
              <a:t> planes </a:t>
            </a:r>
            <a:r>
              <a:rPr lang="en-US" altLang="ja-JP" sz="2200" b="1" dirty="0" smtClean="0"/>
              <a:t>at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  the diffraction </a:t>
            </a:r>
            <a:r>
              <a:rPr lang="en-US" altLang="ja-JP" sz="2200" b="1" dirty="0"/>
              <a:t>limit for a range of wavelength</a:t>
            </a:r>
            <a:r>
              <a:rPr lang="en-US" altLang="ja-JP" sz="2200" b="1" dirty="0" smtClean="0"/>
              <a:t>?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: diffracted </a:t>
            </a:r>
            <a:r>
              <a:rPr lang="en-US" altLang="ja-JP" sz="2200" b="1" dirty="0"/>
              <a:t>limited </a:t>
            </a:r>
            <a:r>
              <a:rPr lang="en-US" altLang="ja-JP" sz="2200" b="1" dirty="0" err="1" smtClean="0"/>
              <a:t>emittance</a:t>
            </a:r>
            <a:r>
              <a:rPr lang="en-US" altLang="ja-JP" sz="2200" b="1" dirty="0"/>
              <a:t> </a:t>
            </a:r>
            <a:r>
              <a:rPr lang="en-US" altLang="ja-JP" sz="2200" b="1" dirty="0" smtClean="0"/>
              <a:t>is </a:t>
            </a:r>
            <a:r>
              <a:rPr lang="el-GR" altLang="ja-JP" sz="2200" b="1" dirty="0"/>
              <a:t>λ</a:t>
            </a:r>
            <a:r>
              <a:rPr lang="en-US" altLang="ja-JP" sz="2200" b="1" dirty="0" smtClean="0"/>
              <a:t>/4</a:t>
            </a:r>
            <a:r>
              <a:rPr lang="el-GR" altLang="ja-JP" sz="2200" b="1" dirty="0" smtClean="0"/>
              <a:t>π</a:t>
            </a:r>
            <a:r>
              <a:rPr lang="en-US" altLang="ja-JP" sz="2200" b="1" dirty="0" smtClean="0"/>
              <a:t> </a:t>
            </a:r>
            <a:r>
              <a:rPr lang="en-US" altLang="ja-JP" sz="2200" b="1" dirty="0"/>
              <a:t>or </a:t>
            </a:r>
            <a:r>
              <a:rPr lang="el-GR" altLang="ja-JP" sz="2200" b="1" dirty="0"/>
              <a:t>λ</a:t>
            </a:r>
            <a:r>
              <a:rPr lang="en-US" altLang="ja-JP" sz="2200" b="1" dirty="0" smtClean="0"/>
              <a:t>/2</a:t>
            </a:r>
            <a:r>
              <a:rPr lang="el-GR" altLang="ja-JP" sz="2200" b="1" dirty="0" smtClean="0"/>
              <a:t>π </a:t>
            </a:r>
            <a:r>
              <a:rPr lang="en-US" altLang="ja-JP" sz="2200" b="1" dirty="0" smtClean="0"/>
              <a:t>?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: for example, </a:t>
            </a:r>
            <a:r>
              <a:rPr lang="en-US" altLang="ja-JP" sz="2200" b="1" dirty="0"/>
              <a:t>1A-USR or 10A-USR or even </a:t>
            </a:r>
            <a:r>
              <a:rPr lang="en-US" altLang="ja-JP" sz="2200" b="1" dirty="0" smtClean="0"/>
              <a:t>Soft X-ray </a:t>
            </a:r>
            <a:r>
              <a:rPr lang="en-US" altLang="ja-JP" sz="2200" b="1" dirty="0"/>
              <a:t>USR or </a:t>
            </a:r>
            <a:endParaRPr lang="en-US" altLang="ja-JP" sz="22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  Hard X-ray-USR? </a:t>
            </a:r>
            <a:endParaRPr lang="en-US" altLang="ja-JP" sz="22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 smtClean="0"/>
              <a:t>        : </a:t>
            </a:r>
            <a:r>
              <a:rPr lang="en-US" altLang="ja-JP" sz="2200" b="1" dirty="0"/>
              <a:t>Very high brilliance or very high </a:t>
            </a:r>
            <a:r>
              <a:rPr lang="en-US" altLang="ja-JP" sz="2200" b="1" dirty="0" smtClean="0"/>
              <a:t>coherence?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2200" b="1" dirty="0" smtClean="0"/>
          </a:p>
          <a:p>
            <a:pPr>
              <a:lnSpc>
                <a:spcPct val="80000"/>
              </a:lnSpc>
            </a:pPr>
            <a:r>
              <a:rPr lang="en-US" altLang="ja-JP" sz="2200" b="1" dirty="0" smtClean="0">
                <a:solidFill>
                  <a:srgbClr val="FF0000"/>
                </a:solidFill>
              </a:rPr>
              <a:t>Target </a:t>
            </a:r>
            <a:r>
              <a:rPr lang="en-US" altLang="ja-JP" sz="2200" b="1" dirty="0" err="1">
                <a:solidFill>
                  <a:srgbClr val="FF0000"/>
                </a:solidFill>
              </a:rPr>
              <a:t>Emittance</a:t>
            </a:r>
            <a:r>
              <a:rPr lang="en-US" altLang="ja-JP" sz="2200" b="1" dirty="0">
                <a:solidFill>
                  <a:srgbClr val="FF0000"/>
                </a:solidFill>
              </a:rPr>
              <a:t> </a:t>
            </a:r>
            <a:r>
              <a:rPr lang="en-US" altLang="ja-JP" sz="2200" b="1" dirty="0"/>
              <a:t>: 10pm.rad ? , diffraction limited @ 10KeV</a:t>
            </a:r>
            <a:r>
              <a:rPr lang="en-US" altLang="ja-JP" sz="2200" b="1" dirty="0" smtClean="0"/>
              <a:t>?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 smtClean="0"/>
              <a:t>       : Damping </a:t>
            </a:r>
            <a:r>
              <a:rPr lang="en-US" altLang="ja-JP" sz="2200" b="1" dirty="0"/>
              <a:t>Wiggler and/or </a:t>
            </a:r>
            <a:r>
              <a:rPr lang="en-US" altLang="ja-JP" sz="2200" b="1" dirty="0" smtClean="0"/>
              <a:t>coupling control etc. is needed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: The low field of the dipoles help for low energy dispersion,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 also very desired to optimize the brilliance of long insertion device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: The use of defocusing gradient in the dipoles helps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: The use of longitudinally variable field also helps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2200" b="1" dirty="0" smtClean="0"/>
          </a:p>
          <a:p>
            <a:pPr>
              <a:lnSpc>
                <a:spcPct val="80000"/>
              </a:lnSpc>
            </a:pPr>
            <a:r>
              <a:rPr lang="en-US" altLang="ja-JP" sz="2200" b="1" dirty="0" smtClean="0">
                <a:solidFill>
                  <a:srgbClr val="FF0000"/>
                </a:solidFill>
              </a:rPr>
              <a:t>Energy Spread</a:t>
            </a:r>
            <a:endParaRPr lang="en-US" altLang="ja-JP" sz="2200" b="1" dirty="0"/>
          </a:p>
        </p:txBody>
      </p:sp>
    </p:spTree>
    <p:extLst>
      <p:ext uri="{BB962C8B-B14F-4D97-AF65-F5344CB8AC3E}">
        <p14:creationId xmlns:p14="http://schemas.microsoft.com/office/powerpoint/2010/main" val="25999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Main Subjects (2) 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2200" b="1" dirty="0">
                <a:solidFill>
                  <a:srgbClr val="FF0000"/>
                </a:solidFill>
              </a:rPr>
              <a:t>MBA</a:t>
            </a:r>
            <a:r>
              <a:rPr lang="en-US" altLang="ja-JP" sz="2200" b="1" dirty="0"/>
              <a:t> : Optimized No. 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         : seems to be the best compromise to reach ultra low </a:t>
            </a:r>
            <a:r>
              <a:rPr lang="en-US" altLang="ja-JP" sz="2200" b="1" dirty="0" err="1"/>
              <a:t>emittance</a:t>
            </a:r>
            <a:r>
              <a:rPr lang="en-US" altLang="ja-JP" sz="22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           and zero dispersion straight sections.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         : M is a compromise between the </a:t>
            </a:r>
            <a:r>
              <a:rPr lang="en-US" altLang="ja-JP" sz="2200" b="1" dirty="0" err="1"/>
              <a:t>emittance</a:t>
            </a:r>
            <a:r>
              <a:rPr lang="en-US" altLang="ja-JP" sz="2200" b="1" dirty="0"/>
              <a:t> we want to reach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           and the number of straights </a:t>
            </a:r>
            <a:r>
              <a:rPr lang="en-US" altLang="ja-JP" sz="2200" b="1" dirty="0" smtClean="0"/>
              <a:t>needed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2200" b="1" dirty="0"/>
          </a:p>
          <a:p>
            <a:r>
              <a:rPr lang="en-US" altLang="ja-JP" sz="2200" b="1" dirty="0" smtClean="0">
                <a:solidFill>
                  <a:srgbClr val="FF0000"/>
                </a:solidFill>
              </a:rPr>
              <a:t>Energy </a:t>
            </a:r>
            <a:r>
              <a:rPr lang="en-US" altLang="ja-JP" sz="2200" b="1" dirty="0" smtClean="0"/>
              <a:t>(3GeV-9GeV) : depending on user’s demands and required max. photon energy.  Future ID development</a:t>
            </a:r>
          </a:p>
          <a:p>
            <a:pPr marL="0" indent="0">
              <a:buNone/>
            </a:pPr>
            <a:endParaRPr lang="en-US" altLang="ja-JP" sz="2200" b="1" dirty="0" smtClean="0"/>
          </a:p>
          <a:p>
            <a:pPr>
              <a:lnSpc>
                <a:spcPct val="80000"/>
              </a:lnSpc>
            </a:pPr>
            <a:r>
              <a:rPr lang="en-US" altLang="ja-JP" sz="2200" b="1" dirty="0">
                <a:solidFill>
                  <a:srgbClr val="FF0000"/>
                </a:solidFill>
              </a:rPr>
              <a:t>Dynamic Aperture</a:t>
            </a:r>
            <a:r>
              <a:rPr lang="en-US" altLang="ja-JP" sz="2200" b="1" dirty="0"/>
              <a:t>: need for Injection and beam </a:t>
            </a:r>
            <a:r>
              <a:rPr lang="en-US" altLang="ja-JP" sz="2200" b="1" dirty="0" smtClean="0"/>
              <a:t>lifetime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  </a:t>
            </a:r>
            <a:r>
              <a:rPr lang="en-US" altLang="ja-JP" sz="2200" b="1" dirty="0"/>
              <a:t>: </a:t>
            </a:r>
            <a:r>
              <a:rPr lang="en-US" altLang="ja-JP" sz="2200" b="1" u="sng" dirty="0" smtClean="0"/>
              <a:t>Adequate </a:t>
            </a:r>
            <a:r>
              <a:rPr lang="en-US" altLang="ja-JP" sz="2200" b="1" u="sng" dirty="0"/>
              <a:t>dynamic aperture and beam lifetime</a:t>
            </a:r>
            <a:r>
              <a:rPr lang="en-US" altLang="ja-JP" sz="2200" b="1" dirty="0"/>
              <a:t> should </a:t>
            </a:r>
            <a:r>
              <a:rPr lang="en-US" altLang="ja-JP" sz="2200" b="1" dirty="0" smtClean="0"/>
              <a:t>be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    possible </a:t>
            </a:r>
            <a:r>
              <a:rPr lang="en-US" altLang="ja-JP" sz="2200" b="1" dirty="0"/>
              <a:t>(push the idea of resonance cancellation and </a:t>
            </a:r>
            <a:r>
              <a:rPr lang="en-US" altLang="ja-JP" sz="2200" b="1" dirty="0" smtClean="0"/>
              <a:t>use </a:t>
            </a:r>
            <a:r>
              <a:rPr lang="en-US" altLang="ja-JP" sz="2200" b="1" dirty="0"/>
              <a:t>of </a:t>
            </a:r>
            <a:endParaRPr lang="en-US" altLang="ja-JP" sz="22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</a:t>
            </a:r>
            <a:r>
              <a:rPr lang="en-US" altLang="ja-JP" sz="2200" b="1" dirty="0" smtClean="0"/>
              <a:t>           high </a:t>
            </a:r>
            <a:r>
              <a:rPr lang="en-US" altLang="ja-JP" sz="2200" b="1" dirty="0"/>
              <a:t>order </a:t>
            </a:r>
            <a:r>
              <a:rPr lang="en-US" altLang="ja-JP" sz="2200" b="1" dirty="0" err="1" smtClean="0"/>
              <a:t>multipoles</a:t>
            </a:r>
            <a:r>
              <a:rPr lang="en-US" altLang="ja-JP" sz="22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247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Main Subjects (3) 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2200" b="1" dirty="0">
                <a:solidFill>
                  <a:srgbClr val="FF0000"/>
                </a:solidFill>
              </a:rPr>
              <a:t>Modern lattice optimization </a:t>
            </a:r>
            <a:endParaRPr lang="en-US" altLang="ja-JP" sz="22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         : using multi-objective genetic algorithms (MOGA)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/>
              <a:t>          : Phase advance between </a:t>
            </a:r>
            <a:r>
              <a:rPr lang="en-US" altLang="ja-JP" sz="2200" b="1" dirty="0" err="1"/>
              <a:t>sextupoles</a:t>
            </a:r>
            <a:endParaRPr lang="en-US" altLang="ja-JP" sz="2200" b="1" dirty="0"/>
          </a:p>
          <a:p>
            <a:pPr marL="0" indent="0">
              <a:lnSpc>
                <a:spcPct val="80000"/>
              </a:lnSpc>
              <a:buNone/>
            </a:pPr>
            <a:endParaRPr lang="en-US" altLang="ja-JP" sz="2200" b="1" dirty="0"/>
          </a:p>
          <a:p>
            <a:pPr>
              <a:lnSpc>
                <a:spcPct val="80000"/>
              </a:lnSpc>
            </a:pPr>
            <a:r>
              <a:rPr lang="en-US" altLang="ja-JP" sz="2200" b="1" dirty="0" smtClean="0">
                <a:solidFill>
                  <a:srgbClr val="FF0000"/>
                </a:solidFill>
              </a:rPr>
              <a:t>IBS, collective effects </a:t>
            </a:r>
            <a:r>
              <a:rPr lang="en-US" altLang="ja-JP" sz="2200" b="1" dirty="0">
                <a:solidFill>
                  <a:srgbClr val="FF0000"/>
                </a:solidFill>
              </a:rPr>
              <a:t>&amp; </a:t>
            </a:r>
            <a:r>
              <a:rPr lang="en-US" altLang="ja-JP" sz="2200" b="1" dirty="0" err="1">
                <a:solidFill>
                  <a:srgbClr val="FF0000"/>
                </a:solidFill>
              </a:rPr>
              <a:t>Touschek</a:t>
            </a:r>
            <a:r>
              <a:rPr lang="en-US" altLang="ja-JP" sz="2200" b="1" dirty="0"/>
              <a:t> : most serious issue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2200" b="1" dirty="0"/>
          </a:p>
          <a:p>
            <a:pPr>
              <a:lnSpc>
                <a:spcPct val="80000"/>
              </a:lnSpc>
            </a:pPr>
            <a:r>
              <a:rPr lang="en-US" altLang="ja-JP" sz="2200" b="1" dirty="0">
                <a:solidFill>
                  <a:srgbClr val="FF0000"/>
                </a:solidFill>
              </a:rPr>
              <a:t>Harmonic Cavity</a:t>
            </a:r>
            <a:r>
              <a:rPr lang="en-US" altLang="ja-JP" sz="2200" b="1" dirty="0">
                <a:solidFill>
                  <a:srgbClr val="FF0000"/>
                </a:solidFill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2200" b="1" dirty="0">
                <a:ea typeface="Arial Unicode MS" pitchFamily="50" charset="-128"/>
                <a:cs typeface="Arial" pitchFamily="34" charset="0"/>
              </a:rPr>
              <a:t>for longer lifetime and higher bunch current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>
                <a:ea typeface="Arial Unicode MS" pitchFamily="50" charset="-128"/>
                <a:cs typeface="Arial" pitchFamily="34" charset="0"/>
              </a:rPr>
              <a:t>                                                                                     (SP8-II, and others</a:t>
            </a:r>
            <a:r>
              <a:rPr lang="en-US" altLang="ja-JP" sz="2200" b="1" dirty="0" smtClean="0">
                <a:ea typeface="Arial Unicode MS" pitchFamily="50" charset="-128"/>
                <a:cs typeface="Arial" pitchFamily="34" charset="0"/>
              </a:rPr>
              <a:t>).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2200" b="1" dirty="0">
              <a:ea typeface="Arial Unicode MS" pitchFamily="50" charset="-128"/>
              <a:cs typeface="Arial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ja-JP" sz="2200" b="1" dirty="0">
                <a:solidFill>
                  <a:srgbClr val="FF0000"/>
                </a:solidFill>
              </a:rPr>
              <a:t>Combined function magnets </a:t>
            </a:r>
            <a:r>
              <a:rPr lang="en-US" altLang="ja-JP" sz="2200" b="1" dirty="0"/>
              <a:t>:</a:t>
            </a:r>
            <a:r>
              <a:rPr lang="en-US" altLang="ja-JP" sz="2200" b="1" dirty="0">
                <a:solidFill>
                  <a:srgbClr val="FF0000"/>
                </a:solidFill>
              </a:rPr>
              <a:t> </a:t>
            </a:r>
            <a:r>
              <a:rPr lang="en-US" altLang="ja-JP" sz="2200" b="1" dirty="0"/>
              <a:t>because of compactness </a:t>
            </a:r>
            <a:endParaRPr lang="en-US" altLang="ja-JP" sz="2200" b="1" dirty="0" smtClean="0"/>
          </a:p>
          <a:p>
            <a:pPr marL="0" lvl="0" indent="0">
              <a:lnSpc>
                <a:spcPct val="80000"/>
              </a:lnSpc>
              <a:buNone/>
            </a:pPr>
            <a:r>
              <a:rPr lang="en-US" altLang="ja-JP" sz="2200" b="1" dirty="0" smtClean="0"/>
              <a:t>                                                                                     (</a:t>
            </a:r>
            <a:r>
              <a:rPr lang="en-US" altLang="ja-JP" sz="2200" b="1" dirty="0"/>
              <a:t>MAX-IV, others</a:t>
            </a:r>
            <a:r>
              <a:rPr lang="en-US" altLang="ja-JP" sz="2200" b="1" dirty="0" smtClean="0"/>
              <a:t>)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altLang="ja-JP" sz="2200" b="1" dirty="0">
              <a:ea typeface="Arial Unicode MS" pitchFamily="50" charset="-128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200" b="1" dirty="0">
                <a:solidFill>
                  <a:srgbClr val="FF0000"/>
                </a:solidFill>
                <a:ea typeface="Arial Unicode MS" pitchFamily="50" charset="-128"/>
                <a:cs typeface="Arial" pitchFamily="34" charset="0"/>
              </a:rPr>
              <a:t>Alignment: </a:t>
            </a:r>
            <a:r>
              <a:rPr lang="en-US" altLang="ja-JP" sz="2200" b="1" dirty="0">
                <a:ea typeface="Arial Unicode MS" pitchFamily="50" charset="-128"/>
                <a:cs typeface="Arial" pitchFamily="34" charset="0"/>
              </a:rPr>
              <a:t>Requirement &lt; 10</a:t>
            </a:r>
            <a:r>
              <a:rPr lang="el-GR" altLang="ja-JP" sz="2200" b="1" dirty="0">
                <a:ea typeface="Arial Unicode MS" pitchFamily="50" charset="-128"/>
                <a:cs typeface="Arial" pitchFamily="34" charset="0"/>
              </a:rPr>
              <a:t>μ</a:t>
            </a:r>
            <a:r>
              <a:rPr lang="en-US" altLang="ja-JP" sz="2200" b="1" dirty="0" smtClean="0">
                <a:ea typeface="Arial Unicode MS" pitchFamily="50" charset="-128"/>
                <a:cs typeface="Arial" pitchFamily="34" charset="0"/>
              </a:rPr>
              <a:t>m</a:t>
            </a:r>
          </a:p>
          <a:p>
            <a:pPr>
              <a:lnSpc>
                <a:spcPct val="80000"/>
              </a:lnSpc>
            </a:pPr>
            <a:endParaRPr lang="en-US" altLang="ja-JP" sz="2200" b="1" dirty="0">
              <a:ea typeface="Arial Unicode MS" pitchFamily="50" charset="-128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200" b="1" dirty="0">
                <a:solidFill>
                  <a:srgbClr val="FF0000"/>
                </a:solidFill>
                <a:ea typeface="Arial Unicode MS" pitchFamily="50" charset="-128"/>
                <a:cs typeface="Arial" pitchFamily="34" charset="0"/>
              </a:rPr>
              <a:t>Small aperture vacuum chamber </a:t>
            </a:r>
            <a:r>
              <a:rPr lang="en-US" altLang="ja-JP" sz="2200" b="1" dirty="0">
                <a:ea typeface="Arial Unicode MS" pitchFamily="50" charset="-128"/>
                <a:cs typeface="Arial" pitchFamily="34" charset="0"/>
              </a:rPr>
              <a:t>: NEG-coated Cu </a:t>
            </a:r>
            <a:r>
              <a:rPr lang="en-US" altLang="ja-JP" sz="2200" b="1" dirty="0" smtClean="0">
                <a:ea typeface="Arial Unicode MS" pitchFamily="50" charset="-128"/>
                <a:cs typeface="Arial" pitchFamily="34" charset="0"/>
              </a:rPr>
              <a:t>chamber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2200" b="1" dirty="0"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2200" b="1" dirty="0" smtClean="0">
                <a:ea typeface="Arial Unicode MS" pitchFamily="50" charset="-128"/>
                <a:cs typeface="Arial" pitchFamily="34" charset="0"/>
              </a:rPr>
              <a:t>                                                                                           </a:t>
            </a:r>
            <a:r>
              <a:rPr lang="ja-JP" altLang="en-US" sz="2200" b="1" dirty="0" smtClean="0"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2200" b="1" dirty="0">
                <a:ea typeface="Arial Unicode MS" pitchFamily="50" charset="-128"/>
                <a:cs typeface="Arial" pitchFamily="34" charset="0"/>
              </a:rPr>
              <a:t>(MAX-IV, Sirius)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2200" b="1" dirty="0"/>
          </a:p>
        </p:txBody>
      </p:sp>
    </p:spTree>
    <p:extLst>
      <p:ext uri="{BB962C8B-B14F-4D97-AF65-F5344CB8AC3E}">
        <p14:creationId xmlns:p14="http://schemas.microsoft.com/office/powerpoint/2010/main" val="37959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Main Subjects (4) 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040560"/>
          </a:xfrm>
        </p:spPr>
        <p:txBody>
          <a:bodyPr>
            <a:normAutofit/>
          </a:bodyPr>
          <a:lstStyle/>
          <a:p>
            <a:r>
              <a:rPr lang="en-US" altLang="ja-JP" sz="2200" b="1" dirty="0" smtClean="0">
                <a:solidFill>
                  <a:srgbClr val="FF0000"/>
                </a:solidFill>
              </a:rPr>
              <a:t>Matching</a:t>
            </a:r>
            <a:r>
              <a:rPr lang="en-US" altLang="ja-JP" sz="2200" b="1" dirty="0" smtClean="0"/>
              <a:t> </a:t>
            </a:r>
            <a:r>
              <a:rPr lang="en-US" altLang="ja-JP" sz="2200" b="1" dirty="0"/>
              <a:t>between the electron and photon phase space should be a criteria to maximize the </a:t>
            </a:r>
            <a:r>
              <a:rPr lang="en-US" altLang="ja-JP" sz="2200" b="1" dirty="0" smtClean="0"/>
              <a:t>brilliance</a:t>
            </a:r>
          </a:p>
          <a:p>
            <a:pPr marL="0" indent="0">
              <a:buNone/>
            </a:pPr>
            <a:endParaRPr lang="en-US" altLang="ja-JP" sz="2200" b="1" dirty="0"/>
          </a:p>
          <a:p>
            <a:r>
              <a:rPr lang="en-US" altLang="ja-JP" sz="2200" b="1" dirty="0">
                <a:solidFill>
                  <a:srgbClr val="FF0000"/>
                </a:solidFill>
              </a:rPr>
              <a:t>Can we define a quality factor </a:t>
            </a:r>
            <a:r>
              <a:rPr lang="en-US" altLang="ja-JP" sz="2200" b="1" dirty="0"/>
              <a:t>: How far the lattice is optimized in term of </a:t>
            </a:r>
            <a:r>
              <a:rPr lang="en-US" altLang="ja-JP" sz="2200" b="1" dirty="0" err="1"/>
              <a:t>emittance</a:t>
            </a:r>
            <a:r>
              <a:rPr lang="en-US" altLang="ja-JP" sz="2200" b="1" dirty="0"/>
              <a:t> normalized to the energy, circumference and length for straight sections</a:t>
            </a:r>
            <a:r>
              <a:rPr lang="en-US" altLang="ja-JP" sz="2200" b="1" dirty="0" smtClean="0"/>
              <a:t>?</a:t>
            </a:r>
          </a:p>
          <a:p>
            <a:pPr marL="0" indent="0">
              <a:buNone/>
            </a:pPr>
            <a:endParaRPr lang="en-US" altLang="ja-JP" sz="2200" b="1" dirty="0" smtClean="0"/>
          </a:p>
          <a:p>
            <a:pPr lvl="0"/>
            <a:r>
              <a:rPr lang="en-US" altLang="ja-JP" sz="2200" b="1" dirty="0"/>
              <a:t>It is for specific and exigent users : </a:t>
            </a:r>
            <a:r>
              <a:rPr lang="en-US" altLang="ja-JP" sz="2200" b="1" u="sng" dirty="0">
                <a:solidFill>
                  <a:srgbClr val="FF0000"/>
                </a:solidFill>
              </a:rPr>
              <a:t>keep high stability and </a:t>
            </a:r>
            <a:r>
              <a:rPr lang="en-US" altLang="ja-JP" sz="2200" b="1" u="sng" dirty="0" smtClean="0">
                <a:solidFill>
                  <a:srgbClr val="FF0000"/>
                </a:solidFill>
              </a:rPr>
              <a:t>reliability</a:t>
            </a:r>
          </a:p>
          <a:p>
            <a:pPr marL="0" lvl="0" indent="0">
              <a:buNone/>
            </a:pPr>
            <a:endParaRPr lang="ja-JP" altLang="ja-JP" sz="2200" b="1" dirty="0">
              <a:solidFill>
                <a:srgbClr val="FF0000"/>
              </a:solidFill>
            </a:endParaRPr>
          </a:p>
          <a:p>
            <a:pPr lvl="0"/>
            <a:r>
              <a:rPr lang="en-US" altLang="ja-JP" sz="2200" b="1" dirty="0"/>
              <a:t>The Lattice design has to provide low </a:t>
            </a:r>
            <a:r>
              <a:rPr lang="en-US" altLang="ja-JP" sz="2200" b="1" dirty="0" err="1"/>
              <a:t>emittance</a:t>
            </a:r>
            <a:r>
              <a:rPr lang="en-US" altLang="ja-JP" sz="2200" b="1" dirty="0"/>
              <a:t> </a:t>
            </a:r>
            <a:r>
              <a:rPr lang="en-US" altLang="ja-JP" sz="2200" b="1" u="sng" dirty="0"/>
              <a:t>AND</a:t>
            </a:r>
            <a:r>
              <a:rPr lang="en-US" altLang="ja-JP" sz="2200" b="1" dirty="0"/>
              <a:t> adequate space in straight sections to </a:t>
            </a:r>
            <a:r>
              <a:rPr lang="en-US" altLang="ja-JP" sz="2200" b="1" dirty="0" smtClean="0"/>
              <a:t>accommodate </a:t>
            </a:r>
            <a:r>
              <a:rPr lang="en-US" altLang="ja-JP" sz="2200" b="1" dirty="0"/>
              <a:t>Insertion Devices</a:t>
            </a:r>
            <a:endParaRPr lang="ja-JP" altLang="ja-JP" sz="2200" b="1" dirty="0"/>
          </a:p>
          <a:p>
            <a:endParaRPr lang="en-US" altLang="ja-JP" sz="2400" b="1" dirty="0" smtClean="0"/>
          </a:p>
          <a:p>
            <a:endParaRPr lang="en-US" altLang="ja-JP" sz="2400" b="1" dirty="0"/>
          </a:p>
          <a:p>
            <a:pPr lvl="0">
              <a:lnSpc>
                <a:spcPct val="80000"/>
              </a:lnSpc>
            </a:pPr>
            <a:endParaRPr lang="ja-JP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4506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b="1" u="sng" dirty="0" smtClean="0">
                <a:solidFill>
                  <a:srgbClr val="0070C0"/>
                </a:solidFill>
              </a:rPr>
              <a:t>We would like to thank all the speakers.</a:t>
            </a:r>
          </a:p>
          <a:p>
            <a:pPr marL="0" indent="0">
              <a:buNone/>
            </a:pP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S. </a:t>
            </a:r>
            <a:r>
              <a:rPr lang="en-US" altLang="ja-JP" sz="2400" b="1" dirty="0" err="1" smtClean="0"/>
              <a:t>Leeman</a:t>
            </a:r>
            <a:r>
              <a:rPr lang="en-US" altLang="ja-JP" sz="2400" b="1" dirty="0" smtClean="0"/>
              <a:t> (Max-lab)</a:t>
            </a:r>
          </a:p>
          <a:p>
            <a:pPr marL="0" indent="0">
              <a:buNone/>
            </a:pPr>
            <a:r>
              <a:rPr kumimoji="1" lang="ja-JP" altLang="en-US" sz="2400" b="1" dirty="0" smtClean="0"/>
              <a:t>　</a:t>
            </a:r>
            <a:r>
              <a:rPr kumimoji="1" lang="en-US" altLang="ja-JP" sz="2400" b="1" dirty="0" smtClean="0"/>
              <a:t>P. Raimondi (ESRF)</a:t>
            </a:r>
          </a:p>
          <a:p>
            <a:pPr marL="0" indent="0">
              <a:buNone/>
            </a:pP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Y. </a:t>
            </a:r>
            <a:r>
              <a:rPr lang="en-US" altLang="ja-JP" sz="2400" b="1" dirty="0" err="1" smtClean="0"/>
              <a:t>Shimosaki</a:t>
            </a:r>
            <a:r>
              <a:rPr lang="en-US" altLang="ja-JP" sz="2400" b="1" dirty="0" smtClean="0"/>
              <a:t> (SPring-8)</a:t>
            </a:r>
          </a:p>
          <a:p>
            <a:pPr marL="0" indent="0">
              <a:buNone/>
            </a:pPr>
            <a:r>
              <a:rPr kumimoji="1" lang="ja-JP" altLang="en-US" sz="2400" b="1" dirty="0" smtClean="0"/>
              <a:t>　</a:t>
            </a:r>
            <a:r>
              <a:rPr kumimoji="1" lang="en-US" altLang="ja-JP" sz="2400" b="1" dirty="0" smtClean="0"/>
              <a:t>C</a:t>
            </a:r>
            <a:r>
              <a:rPr kumimoji="1" lang="ja-JP" altLang="en-US" sz="2400" b="1" dirty="0" err="1" smtClean="0"/>
              <a:t>．</a:t>
            </a:r>
            <a:r>
              <a:rPr kumimoji="1" lang="en-US" altLang="ja-JP" sz="2400" b="1" dirty="0" err="1" smtClean="0"/>
              <a:t>Steier</a:t>
            </a:r>
            <a:r>
              <a:rPr kumimoji="1" lang="en-US" altLang="ja-JP" sz="2400" b="1" dirty="0" smtClean="0"/>
              <a:t> (LBNL)</a:t>
            </a:r>
          </a:p>
          <a:p>
            <a:pPr marL="0" indent="0">
              <a:buNone/>
            </a:pP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A</a:t>
            </a:r>
            <a:r>
              <a:rPr lang="en-US" altLang="ja-JP" sz="2400" b="1" dirty="0"/>
              <a:t>. </a:t>
            </a:r>
            <a:r>
              <a:rPr lang="en-US" altLang="ja-JP" sz="2400" b="1" dirty="0" err="1"/>
              <a:t>Nadji</a:t>
            </a:r>
            <a:r>
              <a:rPr lang="en-US" altLang="ja-JP" sz="2400" b="1" dirty="0"/>
              <a:t> (SOLEIL</a:t>
            </a:r>
            <a:r>
              <a:rPr lang="en-US" altLang="ja-JP" sz="2400" b="1" dirty="0" smtClean="0"/>
              <a:t>)</a:t>
            </a:r>
          </a:p>
          <a:p>
            <a:pPr marL="0" indent="0">
              <a:buNone/>
            </a:pPr>
            <a:r>
              <a:rPr kumimoji="1" lang="ja-JP" altLang="en-US" sz="2400" b="1" dirty="0" smtClean="0"/>
              <a:t>　</a:t>
            </a:r>
            <a:r>
              <a:rPr kumimoji="1" lang="en-US" altLang="ja-JP" sz="2400" b="1" dirty="0" smtClean="0"/>
              <a:t>G</a:t>
            </a:r>
            <a:r>
              <a:rPr kumimoji="1" lang="en-US" altLang="ja-JP" sz="2400" b="1" dirty="0"/>
              <a:t>. </a:t>
            </a:r>
            <a:r>
              <a:rPr kumimoji="1" lang="en-US" altLang="ja-JP" sz="2400" b="1" dirty="0" err="1"/>
              <a:t>Xu</a:t>
            </a:r>
            <a:r>
              <a:rPr kumimoji="1" lang="en-US" altLang="ja-JP" sz="2400" b="1" dirty="0"/>
              <a:t> (IHEP</a:t>
            </a:r>
            <a:r>
              <a:rPr kumimoji="1" lang="en-US" altLang="ja-JP" sz="2400" b="1" dirty="0" smtClean="0"/>
              <a:t>)</a:t>
            </a:r>
          </a:p>
          <a:p>
            <a:pPr marL="0" indent="0">
              <a:buNone/>
            </a:pP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L</a:t>
            </a:r>
            <a:r>
              <a:rPr lang="en-US" altLang="ja-JP" sz="2400" b="1" dirty="0"/>
              <a:t>. Liu (LNLS</a:t>
            </a:r>
            <a:r>
              <a:rPr lang="en-US" altLang="ja-JP" sz="2400" b="1" dirty="0" smtClean="0"/>
              <a:t>)</a:t>
            </a:r>
          </a:p>
          <a:p>
            <a:pPr marL="0" indent="0">
              <a:buNone/>
            </a:pPr>
            <a:r>
              <a:rPr kumimoji="1" lang="ja-JP" altLang="en-US" sz="2400" b="1" dirty="0" smtClean="0"/>
              <a:t>　</a:t>
            </a:r>
            <a:r>
              <a:rPr kumimoji="1" lang="en-US" altLang="ja-JP" sz="2400" b="1" dirty="0" smtClean="0"/>
              <a:t>(Y. </a:t>
            </a:r>
            <a:r>
              <a:rPr kumimoji="1" lang="en-US" altLang="ja-JP" sz="2400" b="1" dirty="0" err="1" smtClean="0"/>
              <a:t>Cai</a:t>
            </a:r>
            <a:r>
              <a:rPr kumimoji="1" lang="en-US" altLang="ja-JP" sz="2400" b="1" dirty="0" smtClean="0"/>
              <a:t> (SLAC))</a:t>
            </a:r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</a:t>
            </a:r>
            <a:r>
              <a:rPr kumimoji="1" lang="en-US" altLang="ja-JP" sz="2400" b="1" dirty="0" smtClean="0"/>
              <a:t>M</a:t>
            </a:r>
            <a:r>
              <a:rPr kumimoji="1" lang="en-US" altLang="ja-JP" sz="2400" b="1" dirty="0"/>
              <a:t>. Borland (ANL</a:t>
            </a:r>
            <a:r>
              <a:rPr kumimoji="1" lang="en-US" altLang="ja-JP" sz="2400" b="1" dirty="0" smtClean="0"/>
              <a:t>)</a:t>
            </a:r>
          </a:p>
          <a:p>
            <a:pPr marL="0" indent="0">
              <a:buNone/>
            </a:pP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R</a:t>
            </a:r>
            <a:r>
              <a:rPr lang="en-US" altLang="ja-JP" sz="2400" b="1" dirty="0"/>
              <a:t>. </a:t>
            </a:r>
            <a:r>
              <a:rPr lang="en-US" altLang="ja-JP" sz="2400" b="1" dirty="0" err="1"/>
              <a:t>Bartolini</a:t>
            </a:r>
            <a:r>
              <a:rPr lang="en-US" altLang="ja-JP" sz="2400" b="1" dirty="0"/>
              <a:t> (DLS</a:t>
            </a:r>
            <a:r>
              <a:rPr lang="en-US" altLang="ja-JP" sz="2400" b="1" dirty="0" smtClean="0"/>
              <a:t>)</a:t>
            </a:r>
          </a:p>
          <a:p>
            <a:pPr marL="0" indent="0">
              <a:buNone/>
            </a:pPr>
            <a:r>
              <a:rPr kumimoji="1" lang="ja-JP" altLang="en-US" sz="2400" b="1" dirty="0" smtClean="0"/>
              <a:t>　</a:t>
            </a:r>
            <a:r>
              <a:rPr kumimoji="1" lang="en-US" altLang="ja-JP" sz="2400" b="1" dirty="0" smtClean="0"/>
              <a:t>E</a:t>
            </a:r>
            <a:r>
              <a:rPr kumimoji="1" lang="en-US" altLang="ja-JP" sz="2400" b="1" dirty="0"/>
              <a:t>. </a:t>
            </a:r>
            <a:r>
              <a:rPr kumimoji="1" lang="en-US" altLang="ja-JP" sz="2400" b="1" dirty="0" err="1"/>
              <a:t>Levichev</a:t>
            </a:r>
            <a:r>
              <a:rPr kumimoji="1" lang="en-US" altLang="ja-JP" sz="2400" b="1" dirty="0"/>
              <a:t> (BINP)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09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1050</Words>
  <Application>Microsoft Office PowerPoint</Application>
  <PresentationFormat>画面に合わせる (4:3)</PresentationFormat>
  <Paragraphs>139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Closeout of Lattice Design Session in Workshop on Accelerator R&amp;D for Ultimate Storage Ring</vt:lpstr>
      <vt:lpstr>Summary of Talks(1)</vt:lpstr>
      <vt:lpstr>Summary of Talks(2)</vt:lpstr>
      <vt:lpstr>Summary of Talks(3)</vt:lpstr>
      <vt:lpstr>Main Subjects (1) </vt:lpstr>
      <vt:lpstr>Main Subjects (2) </vt:lpstr>
      <vt:lpstr>Main Subjects (3) </vt:lpstr>
      <vt:lpstr>Main Subjects (4) 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Closeout of Lattice Design Session in Workshop on Accelerator R&amp;D for Ultimate Storage Ring</dc:title>
  <dc:creator>Ohkuma</dc:creator>
  <cp:lastModifiedBy>Ohkuma</cp:lastModifiedBy>
  <cp:revision>53</cp:revision>
  <dcterms:created xsi:type="dcterms:W3CDTF">2012-10-31T13:42:02Z</dcterms:created>
  <dcterms:modified xsi:type="dcterms:W3CDTF">2012-11-01T05:57:53Z</dcterms:modified>
</cp:coreProperties>
</file>