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AE193-633F-4699-9979-935D140CA8B6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54702-9A31-4CE1-A406-B1B5A29C0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85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54702-9A31-4CE1-A406-B1B5A29C0C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3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56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8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5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33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1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6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65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EC0F-E795-48C7-AD5B-0C9501FEAB0C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B746-655B-4872-B148-12CFEDB76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67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376264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altLang="ja-JP" b="1" dirty="0">
                <a:solidFill>
                  <a:srgbClr val="002060"/>
                </a:solidFill>
              </a:rPr>
              <a:t>Injection Session </a:t>
            </a:r>
            <a:r>
              <a:rPr lang="en-US" altLang="ja-JP" b="1" dirty="0" smtClean="0">
                <a:solidFill>
                  <a:srgbClr val="002060"/>
                </a:solidFill>
              </a:rPr>
              <a:t>– Close-out</a:t>
            </a:r>
            <a:r>
              <a:rPr kumimoji="1" lang="en-US" altLang="ja-JP" b="1" dirty="0" smtClean="0">
                <a:solidFill>
                  <a:srgbClr val="002060"/>
                </a:solidFill>
              </a:rPr>
              <a:t/>
            </a:r>
            <a:br>
              <a:rPr kumimoji="1" lang="en-US" altLang="ja-JP" b="1" dirty="0" smtClean="0">
                <a:solidFill>
                  <a:srgbClr val="002060"/>
                </a:solidFill>
              </a:rPr>
            </a:br>
            <a:r>
              <a:rPr kumimoji="1" lang="en-US" altLang="ja-JP" sz="3100" b="1" dirty="0" smtClean="0">
                <a:solidFill>
                  <a:srgbClr val="002060"/>
                </a:solidFill>
              </a:rPr>
              <a:t>Workshop </a:t>
            </a:r>
            <a:r>
              <a:rPr kumimoji="1" lang="en-US" altLang="ja-JP" sz="3100" b="1" dirty="0" smtClean="0">
                <a:solidFill>
                  <a:srgbClr val="002060"/>
                </a:solidFill>
              </a:rPr>
              <a:t>on Accelerator R&amp;D for </a:t>
            </a:r>
            <a:r>
              <a:rPr kumimoji="1" lang="en-US" altLang="ja-JP" sz="3100" b="1" dirty="0" smtClean="0">
                <a:solidFill>
                  <a:srgbClr val="002060"/>
                </a:solidFill>
              </a:rPr>
              <a:t>USRs</a:t>
            </a:r>
            <a:endParaRPr kumimoji="1" lang="ja-JP" alt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6864" cy="25698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kumimoji="1" lang="en-US" altLang="ja-JP" sz="2800" b="1" dirty="0" smtClean="0">
                <a:solidFill>
                  <a:schemeClr val="tx1"/>
                </a:solidFill>
              </a:rPr>
              <a:t>Working Group</a:t>
            </a:r>
          </a:p>
          <a:p>
            <a:pPr>
              <a:spcBef>
                <a:spcPts val="0"/>
              </a:spcBef>
            </a:pPr>
            <a:r>
              <a:rPr lang="en-US" altLang="ja-JP" sz="2400" b="1" dirty="0" smtClean="0">
                <a:solidFill>
                  <a:schemeClr val="tx1"/>
                </a:solidFill>
              </a:rPr>
              <a:t>J.H. Chen (IHEP), O. Dressler (Helmholtz ZB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), </a:t>
            </a:r>
            <a:r>
              <a:rPr lang="en-US" altLang="ja-JP" sz="2400" b="1" dirty="0">
                <a:solidFill>
                  <a:schemeClr val="tx1"/>
                </a:solidFill>
              </a:rPr>
              <a:t>R. Hettel (SLAC), Y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. Jiao (IHEP), W. Kang (IHEP),  A. Kling (DESY), </a:t>
            </a:r>
          </a:p>
          <a:p>
            <a:pPr>
              <a:spcBef>
                <a:spcPts val="0"/>
              </a:spcBef>
            </a:pPr>
            <a:r>
              <a:rPr lang="en-US" altLang="ja-JP" sz="2400" b="1" dirty="0" smtClean="0">
                <a:solidFill>
                  <a:schemeClr val="tx1"/>
                </a:solidFill>
              </a:rPr>
              <a:t>S. </a:t>
            </a:r>
            <a:r>
              <a:rPr lang="en-US" altLang="ja-JP" sz="2400" b="1" dirty="0" err="1" smtClean="0">
                <a:solidFill>
                  <a:schemeClr val="tx1"/>
                </a:solidFill>
              </a:rPr>
              <a:t>Leemann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(MAX-IV), L. Lin (LNLS), K. </a:t>
            </a:r>
            <a:r>
              <a:rPr lang="en-US" altLang="ja-JP" sz="2400" b="1" dirty="0" err="1" smtClean="0">
                <a:solidFill>
                  <a:schemeClr val="tx1"/>
                </a:solidFill>
              </a:rPr>
              <a:t>Soutome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(SPrin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g-8)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59812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err="1" smtClean="0">
                <a:solidFill>
                  <a:srgbClr val="C00000"/>
                </a:solidFill>
              </a:rPr>
              <a:t>Huairou</a:t>
            </a:r>
            <a:r>
              <a:rPr kumimoji="1" lang="en-US" altLang="ja-JP" sz="2000" b="1" dirty="0" smtClean="0">
                <a:solidFill>
                  <a:srgbClr val="C00000"/>
                </a:solidFill>
              </a:rPr>
              <a:t>, Beijing, Nov. 1, 2012</a:t>
            </a:r>
            <a:endParaRPr kumimoji="1" lang="ja-JP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4122"/>
          </a:xfrm>
        </p:spPr>
        <p:txBody>
          <a:bodyPr>
            <a:normAutofit/>
          </a:bodyPr>
          <a:lstStyle/>
          <a:p>
            <a:r>
              <a:rPr kumimoji="1" lang="en-US" altLang="ja-JP" sz="3200" b="1" dirty="0" smtClean="0">
                <a:solidFill>
                  <a:srgbClr val="002060"/>
                </a:solidFill>
              </a:rPr>
              <a:t>Presentations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1416"/>
            <a:ext cx="8496944" cy="463589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Top-up </a:t>
            </a:r>
            <a:r>
              <a:rPr lang="en-US" altLang="ja-JP" sz="9600" b="1" dirty="0"/>
              <a:t>injection </a:t>
            </a:r>
            <a:r>
              <a:rPr lang="en-US" altLang="ja-JP" sz="9600" b="1" dirty="0" smtClean="0"/>
              <a:t> - </a:t>
            </a:r>
            <a:r>
              <a:rPr lang="en-US" altLang="ja-JP" sz="9600" b="1" dirty="0"/>
              <a:t>L. </a:t>
            </a:r>
            <a:r>
              <a:rPr lang="en-US" altLang="ja-JP" sz="9600" b="1" dirty="0" err="1"/>
              <a:t>Rivkin</a:t>
            </a:r>
            <a:r>
              <a:rPr lang="en-US" altLang="ja-JP" sz="9600" b="1" dirty="0"/>
              <a:t> (PSI) 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9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Injection </a:t>
            </a:r>
            <a:r>
              <a:rPr lang="en-US" altLang="ja-JP" sz="9600" b="1" dirty="0"/>
              <a:t>into low-lifetime USRs  </a:t>
            </a:r>
            <a:r>
              <a:rPr lang="en-US" altLang="ja-JP" sz="9600" b="1" dirty="0" smtClean="0"/>
              <a:t>- R</a:t>
            </a:r>
            <a:r>
              <a:rPr lang="en-US" altLang="ja-JP" sz="9600" b="1" dirty="0"/>
              <a:t>. Hettel (SLAC)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96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Pulsed </a:t>
            </a:r>
            <a:r>
              <a:rPr lang="en-US" altLang="ja-JP" sz="9600" b="1" dirty="0" err="1"/>
              <a:t>sextupole</a:t>
            </a:r>
            <a:r>
              <a:rPr lang="en-US" altLang="ja-JP" sz="9600" b="1" dirty="0"/>
              <a:t> injection for </a:t>
            </a:r>
            <a:r>
              <a:rPr lang="en-US" altLang="ja-JP" sz="9600" b="1" dirty="0" smtClean="0"/>
              <a:t>MAX-IV  - S</a:t>
            </a:r>
            <a:r>
              <a:rPr lang="en-US" altLang="ja-JP" sz="9600" b="1" dirty="0"/>
              <a:t>. </a:t>
            </a:r>
            <a:r>
              <a:rPr lang="en-US" altLang="ja-JP" sz="9600" b="1" dirty="0" err="1"/>
              <a:t>Leemann</a:t>
            </a:r>
            <a:r>
              <a:rPr lang="en-US" altLang="ja-JP" sz="9600" b="1" dirty="0"/>
              <a:t> (MAX-Lab)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9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Pulsed </a:t>
            </a:r>
            <a:r>
              <a:rPr lang="en-US" altLang="ja-JP" sz="9600" b="1" dirty="0" err="1"/>
              <a:t>sextupole</a:t>
            </a:r>
            <a:r>
              <a:rPr lang="en-US" altLang="ja-JP" sz="9600" b="1" dirty="0"/>
              <a:t> injection for </a:t>
            </a:r>
            <a:r>
              <a:rPr lang="en-US" altLang="ja-JP" sz="9600" b="1" dirty="0" smtClean="0"/>
              <a:t>BAPS  - Y</a:t>
            </a:r>
            <a:r>
              <a:rPr lang="en-US" altLang="ja-JP" sz="9600" b="1" dirty="0"/>
              <a:t>. Jiao (IHEP</a:t>
            </a:r>
            <a:r>
              <a:rPr lang="en-US" altLang="ja-JP" sz="9600" b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9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Injection </a:t>
            </a:r>
            <a:r>
              <a:rPr lang="en-US" altLang="ja-JP" sz="9600" b="1" dirty="0"/>
              <a:t>scheme for the SPring-8 </a:t>
            </a:r>
            <a:r>
              <a:rPr lang="en-US" altLang="ja-JP" sz="9600" b="1" dirty="0" smtClean="0"/>
              <a:t>upgrade - K</a:t>
            </a:r>
            <a:r>
              <a:rPr lang="en-US" altLang="ja-JP" sz="9600" b="1" dirty="0"/>
              <a:t>. </a:t>
            </a:r>
            <a:r>
              <a:rPr lang="en-US" altLang="ja-JP" sz="9600" b="1" dirty="0" err="1"/>
              <a:t>Soutome</a:t>
            </a:r>
            <a:r>
              <a:rPr lang="en-US" altLang="ja-JP" sz="9600" b="1" dirty="0"/>
              <a:t> </a:t>
            </a:r>
            <a:r>
              <a:rPr lang="en-US" altLang="ja-JP" sz="9600" b="1" dirty="0" smtClean="0"/>
              <a:t>(SPring-8)</a:t>
            </a:r>
            <a:endParaRPr lang="en-US" altLang="ja-JP" sz="9600" b="1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9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9600" b="1" dirty="0" smtClean="0"/>
              <a:t>On-axis </a:t>
            </a:r>
            <a:r>
              <a:rPr lang="en-US" altLang="ja-JP" sz="9600" b="1" dirty="0"/>
              <a:t>swap-out injection  </a:t>
            </a:r>
            <a:r>
              <a:rPr lang="en-US" altLang="ja-JP" sz="9600" b="1" dirty="0" smtClean="0"/>
              <a:t>- M</a:t>
            </a:r>
            <a:r>
              <a:rPr lang="en-US" altLang="ja-JP" sz="9600" b="1" dirty="0"/>
              <a:t>. Borland (ANL) </a:t>
            </a:r>
            <a:endParaRPr lang="en-US" altLang="ja-JP" sz="9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ja-JP" sz="8000" b="1" dirty="0"/>
          </a:p>
        </p:txBody>
      </p:sp>
    </p:spTree>
    <p:extLst>
      <p:ext uri="{BB962C8B-B14F-4D97-AF65-F5344CB8AC3E}">
        <p14:creationId xmlns:p14="http://schemas.microsoft.com/office/powerpoint/2010/main" val="291523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</a:rPr>
              <a:t>Injection</a:t>
            </a:r>
            <a:r>
              <a:rPr lang="en-US" altLang="ja-JP" sz="3200" b="1" dirty="0" smtClean="0">
                <a:solidFill>
                  <a:srgbClr val="002060"/>
                </a:solidFill>
              </a:rPr>
              <a:t> Topics and Issues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kumimoji="1" lang="en-US" altLang="ja-JP" sz="2400" b="1" dirty="0" smtClean="0">
                <a:solidFill>
                  <a:srgbClr val="C00000"/>
                </a:solidFill>
              </a:rPr>
              <a:t>Top-Up Injection</a:t>
            </a:r>
          </a:p>
          <a:p>
            <a:pPr marL="514350" lvl="1" indent="-2825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200" dirty="0"/>
              <a:t>Sensitivity to residual orbit transient will be much greater in </a:t>
            </a:r>
            <a:r>
              <a:rPr lang="en-US" altLang="ja-JP" sz="2200" dirty="0" smtClean="0"/>
              <a:t>DLSRs</a:t>
            </a:r>
            <a:endParaRPr lang="en-US" altLang="ja-JP" sz="2200" dirty="0"/>
          </a:p>
          <a:p>
            <a:pPr marL="514350" lvl="1" indent="-2825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1" lang="en-US" altLang="ja-JP" sz="2200" dirty="0" smtClean="0"/>
              <a:t>Multi-shot injection allows small topping-up of several arbitrary bunches, but extends orbit transient time</a:t>
            </a:r>
          </a:p>
          <a:p>
            <a:pPr marL="693738" lvl="3" indent="-47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b="1" dirty="0" smtClean="0"/>
              <a:t>Ideal:</a:t>
            </a:r>
            <a:r>
              <a:rPr lang="en-US" dirty="0" smtClean="0"/>
              <a:t>  arbitrary </a:t>
            </a:r>
            <a:r>
              <a:rPr lang="en-US" dirty="0"/>
              <a:t>bunch pattern top-up in one shot</a:t>
            </a:r>
            <a:endParaRPr kumimoji="1" lang="en-US" altLang="ja-JP" dirty="0" smtClean="0"/>
          </a:p>
          <a:p>
            <a:pPr marL="514350" lvl="1" indent="-2825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200" dirty="0"/>
              <a:t>Pulsed </a:t>
            </a:r>
            <a:r>
              <a:rPr lang="en-US" altLang="ja-JP" sz="2200" dirty="0" err="1"/>
              <a:t>multipole</a:t>
            </a:r>
            <a:r>
              <a:rPr lang="en-US" altLang="ja-JP" sz="2200" dirty="0"/>
              <a:t> injection schemes are being developed to replace traditional kicker bump injection and reduce residual orbit transient</a:t>
            </a:r>
          </a:p>
          <a:p>
            <a:pPr marL="514350" lvl="1" indent="-2825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200" dirty="0" smtClean="0"/>
              <a:t>Low injected beam </a:t>
            </a:r>
            <a:r>
              <a:rPr lang="en-US" altLang="ja-JP" sz="2200" dirty="0" err="1" smtClean="0"/>
              <a:t>emittance</a:t>
            </a:r>
            <a:r>
              <a:rPr lang="en-US" altLang="ja-JP" sz="2200" dirty="0" smtClean="0"/>
              <a:t> (a function of DLSR acceptance, dynamic aperture) needed for good injection efficiency.  Need low </a:t>
            </a:r>
            <a:r>
              <a:rPr lang="en-US" altLang="ja-JP" sz="2200" dirty="0" err="1" smtClean="0"/>
              <a:t>emittance</a:t>
            </a:r>
            <a:r>
              <a:rPr lang="en-US" altLang="ja-JP" sz="2200" dirty="0" smtClean="0"/>
              <a:t> booster (in same tunnel as ring?) or </a:t>
            </a:r>
            <a:r>
              <a:rPr lang="en-US" altLang="ja-JP" sz="2200" dirty="0" err="1" smtClean="0"/>
              <a:t>linac</a:t>
            </a:r>
            <a:r>
              <a:rPr lang="en-US" altLang="ja-JP" sz="2200" dirty="0" smtClean="0"/>
              <a:t> injector</a:t>
            </a:r>
          </a:p>
          <a:p>
            <a:pPr marL="514350" lvl="1" indent="-2825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200" dirty="0" smtClean="0"/>
              <a:t>Injector reliability is critical, especially for very low lifetime DLSRs</a:t>
            </a:r>
          </a:p>
        </p:txBody>
      </p:sp>
    </p:spTree>
    <p:extLst>
      <p:ext uri="{BB962C8B-B14F-4D97-AF65-F5344CB8AC3E}">
        <p14:creationId xmlns:p14="http://schemas.microsoft.com/office/powerpoint/2010/main" val="259997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kumimoji="1" lang="en-US" altLang="ja-JP" sz="2400" b="1" dirty="0" smtClean="0">
                <a:solidFill>
                  <a:srgbClr val="C00000"/>
                </a:solidFill>
              </a:rPr>
              <a:t>Pulsed </a:t>
            </a:r>
            <a:r>
              <a:rPr kumimoji="1" lang="en-US" altLang="ja-JP" sz="2400" b="1" dirty="0" err="1" smtClean="0">
                <a:solidFill>
                  <a:srgbClr val="C00000"/>
                </a:solidFill>
              </a:rPr>
              <a:t>Multipole</a:t>
            </a:r>
            <a:r>
              <a:rPr kumimoji="1" lang="en-US" altLang="ja-JP" sz="2400" b="1" dirty="0" smtClean="0">
                <a:solidFill>
                  <a:srgbClr val="C00000"/>
                </a:solidFill>
              </a:rPr>
              <a:t> Injection</a:t>
            </a:r>
            <a:endParaRPr lang="en-US" altLang="ja-JP" sz="2400" b="1" dirty="0" smtClean="0">
              <a:solidFill>
                <a:srgbClr val="C00000"/>
              </a:solidFill>
            </a:endParaRPr>
          </a:p>
          <a:p>
            <a:pPr marL="457200" lvl="1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Several pulsed </a:t>
            </a:r>
            <a:r>
              <a:rPr lang="en-US" sz="2000" dirty="0" err="1" smtClean="0"/>
              <a:t>multipole</a:t>
            </a:r>
            <a:r>
              <a:rPr lang="en-US" sz="2000" dirty="0" smtClean="0"/>
              <a:t> (PM) injection schemes are being developed, including pulsed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magnets, pulsed </a:t>
            </a:r>
            <a:r>
              <a:rPr lang="en-US" sz="2000" dirty="0" err="1" smtClean="0"/>
              <a:t>sextupole</a:t>
            </a:r>
            <a:r>
              <a:rPr lang="en-US" sz="2000" dirty="0" smtClean="0"/>
              <a:t> magnets (PSMs), pulsed “nonlinear” kickers, and pulsed TEM-mode kickers </a:t>
            </a:r>
          </a:p>
          <a:p>
            <a:pPr marL="457200" lvl="1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Unless the injection straight is long, the PM might be located in the next downstream straight – the injected beam must cross a cell, making proper operation sensitive to optics changes – need margin in PM design</a:t>
            </a:r>
          </a:p>
          <a:p>
            <a:pPr marL="6858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Ideal:   </a:t>
            </a:r>
            <a:r>
              <a:rPr lang="en-US" sz="2000" dirty="0" smtClean="0"/>
              <a:t>septum and pulsed </a:t>
            </a:r>
            <a:r>
              <a:rPr lang="en-US" sz="2000" dirty="0" err="1" smtClean="0"/>
              <a:t>multipole</a:t>
            </a:r>
            <a:r>
              <a:rPr lang="en-US" sz="2000" dirty="0" smtClean="0"/>
              <a:t> in same straight (Sirius will do this, injecting at an angle) </a:t>
            </a:r>
            <a:endParaRPr lang="en-US" sz="2200" dirty="0" smtClean="0"/>
          </a:p>
          <a:p>
            <a:pPr marL="457200" lvl="1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Injection efficiency can be small due to sampling  of different kicks in PM by injected beam having relatively large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.  This problem is exacerbated if there are multiple PMs in series, needed to achieve sufficient kick.  Need low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injected beam.</a:t>
            </a:r>
          </a:p>
          <a:p>
            <a:pPr marL="457200" lvl="1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SPring-8 considering a scheme using  a pulsed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together with another upstream pulsed quad to suppress quad mode oscillation</a:t>
            </a:r>
          </a:p>
          <a:p>
            <a:pPr marL="457200" lvl="1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f PM injection is chosen for new rings,  then it should be included as a design requirement for the injection area configuration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</a:rPr>
              <a:t>Injection</a:t>
            </a:r>
            <a:r>
              <a:rPr lang="en-US" altLang="ja-JP" sz="3200" b="1" dirty="0" smtClean="0">
                <a:solidFill>
                  <a:srgbClr val="002060"/>
                </a:solidFill>
              </a:rPr>
              <a:t> Topics and Issues – cont.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7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b="1" dirty="0" smtClean="0">
                <a:solidFill>
                  <a:srgbClr val="C00000"/>
                </a:solidFill>
              </a:rPr>
              <a:t>Swap-out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Injection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smtClean="0"/>
              <a:t>On-axis “swap-out” injection enables injection into low-dynamic aperture USRs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smtClean="0"/>
              <a:t>Single-bunch and bunch-train injection schemes proposed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smtClean="0"/>
              <a:t>For single-bunch or short bunch-train injection, need fast rise/fall time kickers (&lt;2 ns rise and fall, otherwise need gap between bunches);  </a:t>
            </a:r>
            <a:r>
              <a:rPr lang="en-US" sz="2200" dirty="0"/>
              <a:t>f</a:t>
            </a:r>
            <a:r>
              <a:rPr lang="en-US" sz="2200" dirty="0" smtClean="0"/>
              <a:t>or long bunch-train injection, need very flat top kickers (~10</a:t>
            </a:r>
            <a:r>
              <a:rPr lang="en-US" sz="2200" baseline="30000" dirty="0" smtClean="0"/>
              <a:t>-3</a:t>
            </a:r>
            <a:r>
              <a:rPr lang="en-US" sz="2200" dirty="0" smtClean="0"/>
              <a:t> of kick amplitude)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err="1" smtClean="0"/>
              <a:t>Linac</a:t>
            </a:r>
            <a:r>
              <a:rPr lang="en-US" sz="2200" dirty="0" smtClean="0"/>
              <a:t> or </a:t>
            </a:r>
            <a:r>
              <a:rPr lang="en-US" sz="2200" dirty="0" err="1" smtClean="0"/>
              <a:t>linac</a:t>
            </a:r>
            <a:r>
              <a:rPr lang="en-US" sz="2200" dirty="0" smtClean="0"/>
              <a:t> + booster injector limits total charge that can be swapped out and thus total current in ring (&lt; ~200 mA for km rings), as well as the charge that can be injected in a single bunch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smtClean="0"/>
              <a:t>Swap-out injection for large rings is best served with an accumulator ring, adding large cost unless the accumulator can also be a booster</a:t>
            </a:r>
          </a:p>
          <a:p>
            <a:pPr marL="457200" lvl="1">
              <a:buFont typeface="Arial" pitchFamily="34" charset="0"/>
              <a:buChar char="•"/>
            </a:pPr>
            <a:r>
              <a:rPr lang="en-US" sz="2200" dirty="0" smtClean="0"/>
              <a:t>A scheme to recover swapped-out beam in an accumulator for re-injection into USR after topping up has been suggested (Borland); orbit transients may be an issue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</a:rPr>
              <a:t>Injection Topics and Issues – cont.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4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400" b="1" dirty="0" smtClean="0">
                <a:solidFill>
                  <a:srgbClr val="C00000"/>
                </a:solidFill>
              </a:rPr>
              <a:t>Injection Magnets and Kickers</a:t>
            </a:r>
          </a:p>
          <a:p>
            <a:pPr marL="457200" lvl="2" indent="-225425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SPring-8 designing fast (4 ns) TEM-mode injection kickers that can be driven either as a </a:t>
            </a:r>
            <a:r>
              <a:rPr lang="en-US" sz="2200" dirty="0" err="1" smtClean="0"/>
              <a:t>quadrupole</a:t>
            </a:r>
            <a:r>
              <a:rPr lang="en-US" sz="2200" dirty="0" smtClean="0"/>
              <a:t> for off-axis injection (with small (~2 mm) displacement of </a:t>
            </a:r>
            <a:r>
              <a:rPr lang="en-US" sz="2200" dirty="0"/>
              <a:t>injected beam from stored </a:t>
            </a:r>
            <a:r>
              <a:rPr lang="en-US" sz="2200" dirty="0" smtClean="0"/>
              <a:t>beam) or a dipole for on-axis injection</a:t>
            </a:r>
          </a:p>
          <a:p>
            <a:pPr marL="457200" lvl="2" indent="-225425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BESSY </a:t>
            </a:r>
            <a:r>
              <a:rPr lang="en-US" sz="2200" dirty="0" err="1"/>
              <a:t>stripline</a:t>
            </a:r>
            <a:r>
              <a:rPr lang="en-US" sz="2200" dirty="0"/>
              <a:t> </a:t>
            </a:r>
            <a:r>
              <a:rPr lang="en-US" sz="2200" dirty="0" smtClean="0"/>
              <a:t>nonlinear kicker burned up: modified </a:t>
            </a:r>
            <a:r>
              <a:rPr lang="en-US" sz="2200" dirty="0"/>
              <a:t>design to hide conductors</a:t>
            </a:r>
            <a:endParaRPr lang="en-US" sz="2200" b="1" dirty="0">
              <a:solidFill>
                <a:srgbClr val="FF0000"/>
              </a:solidFill>
            </a:endParaRPr>
          </a:p>
          <a:p>
            <a:pPr marL="457200" lvl="2" indent="-225425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ILC kicker </a:t>
            </a:r>
            <a:r>
              <a:rPr lang="en-US" sz="2200" dirty="0" err="1" smtClean="0"/>
              <a:t>pulsers</a:t>
            </a:r>
            <a:r>
              <a:rPr lang="en-US" sz="2200" dirty="0" smtClean="0"/>
              <a:t> have &lt;2 ns rise time, &lt;2 ns flat-top, but fall time is longer with overshoot</a:t>
            </a:r>
          </a:p>
          <a:p>
            <a:pPr marL="457200" lvl="2" indent="-225425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Shrinking structures increases machining and alignment requirements – field mapping very difficult for small aperture structures</a:t>
            </a:r>
          </a:p>
          <a:p>
            <a:pPr marL="231775" lvl="2" indent="0">
              <a:buNone/>
            </a:pPr>
            <a:endParaRPr lang="en-US" sz="2000" dirty="0" smtClean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</a:rPr>
              <a:t>Injection Topics and Issues – cont.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3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8549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Injection R&amp;D and Study Topics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692696"/>
            <a:ext cx="8229600" cy="587727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ja-JP" sz="2400" b="1" dirty="0">
                <a:solidFill>
                  <a:srgbClr val="C00000"/>
                </a:solidFill>
              </a:rPr>
              <a:t>Top-Up Injection</a:t>
            </a:r>
          </a:p>
          <a:p>
            <a:pPr marL="236538" indent="-220663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Optimal </a:t>
            </a:r>
            <a:r>
              <a:rPr lang="en-US" sz="2200" dirty="0"/>
              <a:t>top-up injection schemes to achieve arbitrary bucket access and minimum orbit transient (</a:t>
            </a:r>
            <a:r>
              <a:rPr lang="en-US" sz="2200" dirty="0" smtClean="0"/>
              <a:t>multi-shot vs. one shot</a:t>
            </a:r>
            <a:r>
              <a:rPr lang="en-US" sz="2200" dirty="0"/>
              <a:t>, etc.)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Ideal:  </a:t>
            </a:r>
            <a:r>
              <a:rPr lang="en-US" sz="2000" dirty="0"/>
              <a:t>top-up of multiple </a:t>
            </a:r>
            <a:r>
              <a:rPr lang="en-US" sz="2000" dirty="0" smtClean="0"/>
              <a:t>arbitrary buckets </a:t>
            </a:r>
            <a:r>
              <a:rPr lang="en-US" sz="2000" dirty="0"/>
              <a:t>in a single </a:t>
            </a:r>
            <a:r>
              <a:rPr lang="en-US" sz="2000" dirty="0" smtClean="0"/>
              <a:t>shot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Pulsed </a:t>
            </a:r>
            <a:r>
              <a:rPr lang="en-US" sz="2200" b="1" dirty="0" err="1" smtClean="0">
                <a:solidFill>
                  <a:srgbClr val="C00000"/>
                </a:solidFill>
              </a:rPr>
              <a:t>Multipole</a:t>
            </a:r>
            <a:r>
              <a:rPr lang="en-US" sz="2200" b="1" dirty="0" smtClean="0">
                <a:solidFill>
                  <a:srgbClr val="C00000"/>
                </a:solidFill>
              </a:rPr>
              <a:t> (PM) Injection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New PM injection implementations and configurations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Swap-out Injection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/>
              <a:t>C</a:t>
            </a:r>
            <a:r>
              <a:rPr lang="en-US" sz="2200" dirty="0" smtClean="0"/>
              <a:t>ombined accumulator-booster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/>
              <a:t>Recovery of swapped-out beam in accumulator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/>
              <a:t>Longitudinal injection  </a:t>
            </a:r>
            <a:r>
              <a:rPr lang="en-US" sz="2200" dirty="0" smtClean="0"/>
              <a:t>(is it practical for DLSRs?)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Injection Magnets and Kickers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/>
              <a:t>New PM structures that permit small separation of beams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/>
              <a:t>Fast injection kicker </a:t>
            </a:r>
            <a:r>
              <a:rPr lang="en-US" sz="2200" dirty="0" err="1" smtClean="0"/>
              <a:t>pulsers</a:t>
            </a:r>
            <a:r>
              <a:rPr lang="en-US" sz="2200" dirty="0" smtClean="0"/>
              <a:t> (&lt;4 ns total pulse width, no overshoot)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/>
              <a:t>Ultra-flat top injection kicker </a:t>
            </a:r>
            <a:r>
              <a:rPr lang="en-US" sz="2200" dirty="0" err="1" smtClean="0"/>
              <a:t>pulsers</a:t>
            </a:r>
            <a:r>
              <a:rPr lang="en-US" sz="2200" dirty="0" smtClean="0"/>
              <a:t> (for bunch train swap-out)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/>
              <a:t>Field mapping devices for small aperture structures</a:t>
            </a:r>
            <a:endParaRPr lang="en-US" sz="2200" dirty="0"/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739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​​テーマ</vt:lpstr>
      <vt:lpstr>Injection Session – Close-out Workshop on Accelerator R&amp;D for USRs</vt:lpstr>
      <vt:lpstr>Presentations</vt:lpstr>
      <vt:lpstr>Injection Topics and Issues</vt:lpstr>
      <vt:lpstr>Injection Topics and Issues – cont.</vt:lpstr>
      <vt:lpstr>Injection Topics and Issues – cont.</vt:lpstr>
      <vt:lpstr>Injection Topics and Issues – cont.</vt:lpstr>
      <vt:lpstr>Injection R&amp;D and Study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Closeout of Lattice Design Session in Workshop on Accelerator R&amp;D for Ultimate Storage Ring</dc:title>
  <dc:creator>Ohkuma</dc:creator>
  <cp:lastModifiedBy>Robert Hettel</cp:lastModifiedBy>
  <cp:revision>84</cp:revision>
  <dcterms:created xsi:type="dcterms:W3CDTF">2012-10-31T13:42:02Z</dcterms:created>
  <dcterms:modified xsi:type="dcterms:W3CDTF">2012-11-01T06:18:14Z</dcterms:modified>
</cp:coreProperties>
</file>