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88AB0-1264-4AA8-A430-81EBE9D1098E}" type="datetimeFigureOut">
              <a:rPr lang="en-US"/>
              <a:pPr>
                <a:defRPr/>
              </a:pPr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11A93-C9E3-4A9F-BCF2-30AB49C9E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9AFE7-13B9-40F9-92E0-82A4EFE6EA56}" type="datetimeFigureOut">
              <a:rPr lang="en-US"/>
              <a:pPr>
                <a:defRPr/>
              </a:pPr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CBC21-44EE-43BB-88BE-627758AF4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E39FF-0789-40CA-9662-931D74317D10}" type="datetimeFigureOut">
              <a:rPr lang="en-US"/>
              <a:pPr>
                <a:defRPr/>
              </a:pPr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C9D82-D2B2-4EEF-B89A-4E3D045FF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51504-3649-42B0-A259-5D75A92BE369}" type="datetimeFigureOut">
              <a:rPr lang="en-US"/>
              <a:pPr>
                <a:defRPr/>
              </a:pPr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B5786-3782-4901-AABC-49B0721EC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2575E-24B2-49E2-8AA5-8787352F211B}" type="datetimeFigureOut">
              <a:rPr lang="en-US"/>
              <a:pPr>
                <a:defRPr/>
              </a:pPr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18341-4979-4F31-A21C-232A163EA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70AFF-1442-49C0-AF2F-57E09205A593}" type="datetimeFigureOut">
              <a:rPr lang="en-US"/>
              <a:pPr>
                <a:defRPr/>
              </a:pPr>
              <a:t>11/1/2012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4637C-023C-404D-B229-89E21DB2D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AB92F-DEFA-4B24-BDB7-807404233FA2}" type="datetimeFigureOut">
              <a:rPr lang="en-US"/>
              <a:pPr>
                <a:defRPr/>
              </a:pPr>
              <a:t>11/1/2012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1A365-8841-4ADF-93A5-04665A171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EB924-F7F4-4479-9CC6-53DFB13A0D11}" type="datetimeFigureOut">
              <a:rPr lang="en-US"/>
              <a:pPr>
                <a:defRPr/>
              </a:pPr>
              <a:t>11/1/2012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54DBB-AD22-46BA-B828-014C63CEA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87B0D-9F64-4445-A19E-7EBB4333D887}" type="datetimeFigureOut">
              <a:rPr lang="en-US"/>
              <a:pPr>
                <a:defRPr/>
              </a:pPr>
              <a:t>11/1/2012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0A8A0-A872-4CE3-9F92-AB97EDFA3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CB983-049B-4994-A015-FC57CF91F747}" type="datetimeFigureOut">
              <a:rPr lang="en-US"/>
              <a:pPr>
                <a:defRPr/>
              </a:pPr>
              <a:t>11/1/2012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C8735-BE7C-4F0C-895A-2464443D9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751F4-D952-4CE8-ADA8-B69294134BB4}" type="datetimeFigureOut">
              <a:rPr lang="en-US"/>
              <a:pPr>
                <a:defRPr/>
              </a:pPr>
              <a:t>11/1/2012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C646F-0685-4B6B-A64C-BDCCE8C09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zh-CN" smtClean="0"/>
              <a:t>Click to edit Master title style</a:t>
            </a:r>
            <a:endParaRPr lang="en-US" altLang="zh-C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zh-CN" smtClean="0"/>
              <a:t>Click to edit Master text styles</a:t>
            </a:r>
          </a:p>
          <a:p>
            <a:pPr lvl="1"/>
            <a:r>
              <a:rPr lang="it-IT" altLang="zh-CN" smtClean="0"/>
              <a:t>Second level</a:t>
            </a:r>
          </a:p>
          <a:p>
            <a:pPr lvl="2"/>
            <a:r>
              <a:rPr lang="it-IT" altLang="zh-CN" smtClean="0"/>
              <a:t>Third level</a:t>
            </a:r>
          </a:p>
          <a:p>
            <a:pPr lvl="3"/>
            <a:r>
              <a:rPr lang="it-IT" altLang="zh-CN" smtClean="0"/>
              <a:t>Fourth level</a:t>
            </a:r>
          </a:p>
          <a:p>
            <a:pPr lvl="4"/>
            <a:r>
              <a:rPr lang="it-IT" altLang="zh-CN" smtClean="0"/>
              <a:t>Fifth level</a:t>
            </a:r>
            <a:endParaRPr lang="en-US" altLang="zh-C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1B84719-8FA3-4CCF-8963-5CC668F01082}" type="datetimeFigureOut">
              <a:rPr lang="en-US"/>
              <a:pPr>
                <a:defRPr/>
              </a:pPr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28D89B-B522-467F-A7D3-B37EF88A1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844550"/>
            <a:ext cx="7772400" cy="1470025"/>
          </a:xfrm>
        </p:spPr>
        <p:txBody>
          <a:bodyPr/>
          <a:lstStyle/>
          <a:p>
            <a:r>
              <a:rPr lang="en-US" altLang="zh-CN" smtClean="0"/>
              <a:t>Workshop on Accelerator R&amp;D for USR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Closeout Remarks for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Accelerator Physics Session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4013"/>
            <a:ext cx="8229600" cy="577215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altLang="zh-CN" sz="3000" smtClean="0"/>
              <a:t>Tasks: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altLang="zh-CN" sz="3000" smtClean="0"/>
              <a:t/>
            </a:r>
            <a:br>
              <a:rPr lang="en-US" altLang="zh-CN" sz="3000" smtClean="0"/>
            </a:br>
            <a:r>
              <a:rPr lang="en-US" altLang="zh-CN" sz="3000" smtClean="0"/>
              <a:t>	- Identify and prioritize Studies and R&amp;D to be pursuit in the Short and Mid Term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altLang="zh-CN" sz="3000" smtClean="0"/>
              <a:t>	- Identify Groups and Labs that will perform them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altLang="zh-CN" sz="3000" smtClean="0"/>
              <a:t>	- Establish as much as possible a network between groups to share resources and results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altLang="zh-CN" sz="3000" smtClean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altLang="zh-CN" sz="3000" smtClean="0">
                <a:solidFill>
                  <a:srgbClr val="008000"/>
                </a:solidFill>
              </a:rPr>
              <a:t>All of the above have been happening already, the workshop is just the opportunity to refresh/update/enforce those tasks (and find out what’s missing)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altLang="zh-CN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663"/>
            <a:ext cx="8229600" cy="63563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zh-CN" sz="1700" smtClean="0"/>
              <a:t>Collective Effects (Well covered by most everyone):</a:t>
            </a:r>
            <a:endParaRPr lang="en-US" altLang="zh-CN" sz="14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700" smtClean="0"/>
              <a:t>     - Impedance			        ***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700" smtClean="0"/>
              <a:t>                Calculations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700" smtClean="0"/>
              <a:t>                Scaling Laws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700" smtClean="0"/>
              <a:t>                Emittance degradation (when?)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700" smtClean="0"/>
              <a:t>     - IBS						****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700" smtClean="0"/>
              <a:t>     - Ions Instability		       **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700" smtClean="0"/>
              <a:t>     - Toschek Lifetime		*****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700" smtClean="0"/>
              <a:t>     - CSR					       **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700" smtClean="0"/>
              <a:t>     - Space Charge			*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altLang="zh-CN" sz="17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700" smtClean="0"/>
              <a:t>( * = effort/knowhow)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700" smtClean="0">
                <a:solidFill>
                  <a:srgbClr val="FF0000"/>
                </a:solidFill>
              </a:rPr>
              <a:t>Make sure all codes/formulas are benchmarked among Labs…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altLang="zh-CN" sz="170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700" smtClean="0">
                <a:solidFill>
                  <a:srgbClr val="0000FF"/>
                </a:solidFill>
              </a:rPr>
              <a:t>Establish More Tests to be perfomed in existing facilities to reproduce parameters of interest as much as close to the USR ones.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700" smtClean="0">
                <a:solidFill>
                  <a:srgbClr val="0000FF"/>
                </a:solidFill>
              </a:rPr>
              <a:t>For example by lowering the Energy of the Higher Energy SR: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700" smtClean="0">
                <a:solidFill>
                  <a:srgbClr val="0000FF"/>
                </a:solidFill>
              </a:rPr>
              <a:t>        </a:t>
            </a:r>
            <a:r>
              <a:rPr lang="en-US" altLang="zh-CN" sz="1700" smtClean="0"/>
              <a:t>Spring8?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700" smtClean="0">
                <a:solidFill>
                  <a:srgbClr val="0000FF"/>
                </a:solidFill>
              </a:rPr>
              <a:t>        </a:t>
            </a:r>
            <a:r>
              <a:rPr lang="en-US" altLang="zh-CN" sz="1700" smtClean="0"/>
              <a:t>Petra?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700" smtClean="0">
                <a:solidFill>
                  <a:srgbClr val="0000FF"/>
                </a:solidFill>
              </a:rPr>
              <a:t>        </a:t>
            </a:r>
            <a:r>
              <a:rPr lang="en-US" altLang="zh-CN" sz="1700" smtClean="0"/>
              <a:t>ESRF?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700" smtClean="0"/>
              <a:t>        ???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altLang="zh-CN" sz="170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1700" smtClean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663"/>
            <a:ext cx="8526463" cy="657701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zh-CN" sz="2000" smtClean="0"/>
              <a:t>Make Round Beams:  Ex&amp;Ey =&gt; (Ex/2+a*Ey)&amp;(Ex/2+(1-a)*Ey) 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000" smtClean="0"/>
              <a:t>	- Explore and study different solutions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000" smtClean="0"/>
              <a:t>                 Equal tunes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000" smtClean="0"/>
              <a:t>                 Skew Quads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000" smtClean="0"/>
              <a:t>                 Solenoids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000" smtClean="0"/>
              <a:t>                 Vertical Dispersion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000" smtClean="0"/>
              <a:t>                 Vertical wigglers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000" smtClean="0"/>
              <a:t>                etc….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000" smtClean="0"/>
              <a:t>	- Identify sites where to make tests (some additional hardware might be needed: Skew quads, Solenoids etc…)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000" smtClean="0"/>
              <a:t>                Diamond?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000" smtClean="0"/>
              <a:t>                ???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altLang="zh-CN" sz="2000" smtClean="0"/>
          </a:p>
          <a:p>
            <a:pPr>
              <a:lnSpc>
                <a:spcPct val="80000"/>
              </a:lnSpc>
            </a:pPr>
            <a:r>
              <a:rPr lang="en-US" altLang="zh-CN" sz="2000" smtClean="0">
                <a:solidFill>
                  <a:srgbClr val="0000FF"/>
                </a:solidFill>
              </a:rPr>
              <a:t>Low Momentum Compaction (common to most designs):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000" smtClean="0">
                <a:solidFill>
                  <a:srgbClr val="0000FF"/>
                </a:solidFill>
              </a:rPr>
              <a:t>	- Identify sites where to make tests in conditions as close as possible to USR-UserMode (some additional hardware might be needed: Harm Cav, Streak Cameras etc)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000" smtClean="0">
                <a:solidFill>
                  <a:srgbClr val="0000FF"/>
                </a:solidFill>
              </a:rPr>
              <a:t>               Diamond?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000" smtClean="0">
                <a:solidFill>
                  <a:srgbClr val="0000FF"/>
                </a:solidFill>
              </a:rPr>
              <a:t>               New Subaru?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000" smtClean="0">
                <a:solidFill>
                  <a:srgbClr val="0000FF"/>
                </a:solidFill>
              </a:rPr>
              <a:t>               ???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altLang="zh-CN" sz="2000" smtClean="0">
                <a:solidFill>
                  <a:srgbClr val="008000"/>
                </a:solidFill>
              </a:rPr>
              <a:t>Increase Momentum Compaction with chicanes (Lattice Design)?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000" smtClean="0">
                <a:solidFill>
                  <a:srgbClr val="008000"/>
                </a:solidFill>
              </a:rPr>
              <a:t>      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altLang="zh-CN" sz="2000" smtClean="0"/>
          </a:p>
          <a:p>
            <a:pPr>
              <a:lnSpc>
                <a:spcPct val="80000"/>
              </a:lnSpc>
            </a:pPr>
            <a:endParaRPr lang="en-US" altLang="zh-CN" sz="2000" smtClean="0"/>
          </a:p>
          <a:p>
            <a:pPr>
              <a:lnSpc>
                <a:spcPct val="80000"/>
              </a:lnSpc>
            </a:pPr>
            <a:endParaRPr lang="en-US" altLang="zh-CN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4375"/>
          </a:xfrm>
        </p:spPr>
        <p:txBody>
          <a:bodyPr/>
          <a:lstStyle/>
          <a:p>
            <a:pPr algn="l"/>
            <a:r>
              <a:rPr lang="en-US" altLang="zh-CN" sz="2800" smtClean="0"/>
              <a:t>Items linked (and/or covered) to Lattice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9663"/>
            <a:ext cx="8229600" cy="50165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zh-CN" sz="2200" smtClean="0"/>
              <a:t>Optimal Energy: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200" smtClean="0"/>
              <a:t>	- Need general scaling laws that take into account as much as possible all the effects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200" smtClean="0"/>
              <a:t>       Emittance (including collective effects)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200" smtClean="0"/>
              <a:t>       Brightness and Spectrum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200" smtClean="0"/>
              <a:t>       Circumference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200" smtClean="0"/>
              <a:t>       Magnets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200" smtClean="0"/>
              <a:t>       Running costs?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200" smtClean="0"/>
              <a:t>       Etc…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altLang="zh-CN" sz="2200" smtClean="0"/>
          </a:p>
          <a:p>
            <a:pPr>
              <a:lnSpc>
                <a:spcPct val="80000"/>
              </a:lnSpc>
            </a:pPr>
            <a:r>
              <a:rPr lang="en-US" altLang="zh-CN" sz="2200" smtClean="0"/>
              <a:t>Coupling Correction (in Flat Beams mode):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200" smtClean="0"/>
              <a:t>       Well Established KnowHow and procedures, seem already ok for USRs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200" smtClean="0"/>
              <a:t>       Need to control Ey without adding (too much) coupling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200" smtClean="0"/>
              <a:t>             “White Noise” excitation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2312"/>
          </a:xfrm>
        </p:spPr>
        <p:txBody>
          <a:bodyPr/>
          <a:lstStyle/>
          <a:p>
            <a:pPr algn="l"/>
            <a:r>
              <a:rPr lang="en-US" altLang="zh-CN" sz="2800" smtClean="0"/>
              <a:t>Items linked (and/or covered) to Lattice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8563"/>
            <a:ext cx="8229600" cy="54244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zh-CN" sz="2000" smtClean="0"/>
              <a:t>Optimal RF Frequency: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000" smtClean="0"/>
              <a:t>	- Need general scaling laws that take into account as much as possible all the effects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000" smtClean="0"/>
              <a:t>       HOM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000" smtClean="0"/>
              <a:t>       RF Power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000" smtClean="0"/>
              <a:t>       Energy Acceptance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000" smtClean="0"/>
              <a:t>       Bunch Length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000" smtClean="0"/>
              <a:t>       Size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000" smtClean="0"/>
              <a:t>       Cost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000" smtClean="0"/>
              <a:t>       Running costs?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000" smtClean="0"/>
              <a:t>       </a:t>
            </a:r>
            <a:r>
              <a:rPr lang="en-US" altLang="zh-CN" sz="2000" smtClean="0">
                <a:solidFill>
                  <a:srgbClr val="FF0000"/>
                </a:solidFill>
              </a:rPr>
              <a:t>Second RF freqeuncy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000" smtClean="0"/>
              <a:t>       Etc…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altLang="zh-CN" sz="2000" smtClean="0"/>
          </a:p>
          <a:p>
            <a:pPr>
              <a:lnSpc>
                <a:spcPct val="80000"/>
              </a:lnSpc>
            </a:pPr>
            <a:r>
              <a:rPr lang="en-US" altLang="zh-CN" sz="2000" smtClean="0"/>
              <a:t>Same for Warm vs SC Technology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altLang="zh-CN" sz="20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000" smtClean="0">
                <a:solidFill>
                  <a:srgbClr val="008000"/>
                </a:solidFill>
              </a:rPr>
              <a:t>Best solutions conditioned by the existing Hardware/KnowHow at different sites</a:t>
            </a:r>
            <a:endParaRPr lang="en-US" altLang="zh-CN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z="2800" smtClean="0"/>
              <a:t>Items linked (and/or covered) to Lattice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32400"/>
          </a:xfrm>
        </p:spPr>
        <p:txBody>
          <a:bodyPr>
            <a:normAutofit/>
          </a:bodyPr>
          <a:lstStyle/>
          <a:p>
            <a:r>
              <a:rPr lang="it-IT" altLang="zh-CN" sz="2400" smtClean="0"/>
              <a:t>I</a:t>
            </a:r>
            <a:r>
              <a:rPr lang="en-US" altLang="zh-CN" sz="2400" smtClean="0"/>
              <a:t>d</a:t>
            </a:r>
            <a:r>
              <a:rPr lang="it-IT" altLang="zh-CN" sz="2400" smtClean="0"/>
              <a:t>s Effects</a:t>
            </a:r>
            <a:r>
              <a:rPr lang="en-US" altLang="zh-CN" sz="2400" smtClean="0"/>
              <a:t>:</a:t>
            </a:r>
          </a:p>
          <a:p>
            <a:pPr>
              <a:buFont typeface="Arial" charset="0"/>
              <a:buNone/>
            </a:pPr>
            <a:r>
              <a:rPr lang="en-US" altLang="zh-CN" sz="2400" smtClean="0"/>
              <a:t> 	- Lattice sensitivity to IDs perturbations</a:t>
            </a:r>
          </a:p>
          <a:p>
            <a:pPr>
              <a:buFont typeface="Arial" charset="0"/>
              <a:buNone/>
            </a:pPr>
            <a:r>
              <a:rPr lang="en-US" altLang="zh-CN" sz="2400" smtClean="0"/>
              <a:t>         Orbit</a:t>
            </a:r>
          </a:p>
          <a:p>
            <a:pPr>
              <a:buFont typeface="Arial" charset="0"/>
              <a:buNone/>
            </a:pPr>
            <a:r>
              <a:rPr lang="en-US" altLang="zh-CN" sz="2400" smtClean="0"/>
              <a:t>         Beta Mismatch</a:t>
            </a:r>
          </a:p>
          <a:p>
            <a:pPr>
              <a:buFont typeface="Arial" charset="0"/>
              <a:buNone/>
            </a:pPr>
            <a:r>
              <a:rPr lang="en-US" altLang="zh-CN" sz="2400" smtClean="0"/>
              <a:t>         Dynamic Aperture</a:t>
            </a:r>
          </a:p>
          <a:p>
            <a:pPr>
              <a:buFont typeface="Arial" charset="0"/>
              <a:buNone/>
            </a:pPr>
            <a:r>
              <a:rPr lang="en-US" altLang="zh-CN" sz="2400" smtClean="0"/>
              <a:t>         Energy Spread Increase</a:t>
            </a:r>
          </a:p>
          <a:p>
            <a:pPr>
              <a:buFont typeface="Arial" charset="0"/>
              <a:buNone/>
            </a:pPr>
            <a:r>
              <a:rPr lang="en-US" altLang="zh-CN" sz="2400" smtClean="0"/>
              <a:t>         Impedence Increase (linked to IDs Engineering)</a:t>
            </a:r>
          </a:p>
          <a:p>
            <a:pPr>
              <a:buFont typeface="Arial" charset="0"/>
              <a:buNone/>
            </a:pPr>
            <a:endParaRPr lang="en-US" altLang="zh-CN" sz="2400" smtClean="0"/>
          </a:p>
          <a:p>
            <a:r>
              <a:rPr lang="en-US" altLang="zh-CN" sz="2400" smtClean="0"/>
              <a:t>Dynamic Aperture</a:t>
            </a:r>
          </a:p>
          <a:p>
            <a:pPr>
              <a:buFont typeface="Arial" charset="0"/>
              <a:buNone/>
            </a:pPr>
            <a:r>
              <a:rPr lang="en-US" altLang="zh-CN" sz="2400" smtClean="0"/>
              <a:t>      - Iterate with previuos items that can alter or constrain it….</a:t>
            </a:r>
            <a:endParaRPr lang="en-US" altLang="zh-CN" sz="1600" smtClean="0"/>
          </a:p>
          <a:p>
            <a:pPr>
              <a:buFont typeface="Arial" charset="0"/>
              <a:buNone/>
            </a:pPr>
            <a:endParaRPr lang="en-US" altLang="zh-CN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384</Words>
  <Application>Microsoft Macintosh PowerPoint</Application>
  <PresentationFormat>全屏显示(4:3)</PresentationFormat>
  <Paragraphs>92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Calibri</vt:lpstr>
      <vt:lpstr>宋体</vt:lpstr>
      <vt:lpstr>Arial</vt:lpstr>
      <vt:lpstr>Wingdings</vt:lpstr>
      <vt:lpstr>Office Theme</vt:lpstr>
      <vt:lpstr>Workshop on Accelerator R&amp;D for USR </vt:lpstr>
      <vt:lpstr>幻灯片 2</vt:lpstr>
      <vt:lpstr>幻灯片 3</vt:lpstr>
      <vt:lpstr>幻灯片 4</vt:lpstr>
      <vt:lpstr>Items linked (and/or covered) to Lattice Design</vt:lpstr>
      <vt:lpstr>Items linked (and/or covered) to Lattice Design</vt:lpstr>
      <vt:lpstr>Items linked (and/or covered) to Lattice Design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on Accelerator R&amp;D for USR </dc:title>
  <dc:creator>Utente Pincipale</dc:creator>
  <cp:lastModifiedBy>wsf</cp:lastModifiedBy>
  <cp:revision>13</cp:revision>
  <dcterms:created xsi:type="dcterms:W3CDTF">2012-11-01T00:03:48Z</dcterms:created>
  <dcterms:modified xsi:type="dcterms:W3CDTF">2012-11-01T07:04:51Z</dcterms:modified>
</cp:coreProperties>
</file>