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6" r:id="rId3"/>
    <p:sldId id="279" r:id="rId4"/>
    <p:sldId id="293" r:id="rId5"/>
    <p:sldId id="294" r:id="rId6"/>
    <p:sldId id="278" r:id="rId7"/>
    <p:sldId id="295" r:id="rId8"/>
    <p:sldId id="285" r:id="rId9"/>
    <p:sldId id="284" r:id="rId10"/>
    <p:sldId id="280" r:id="rId11"/>
    <p:sldId id="281" r:id="rId12"/>
    <p:sldId id="282" r:id="rId13"/>
    <p:sldId id="290" r:id="rId14"/>
    <p:sldId id="291" r:id="rId15"/>
    <p:sldId id="277" r:id="rId16"/>
    <p:sldId id="298" r:id="rId17"/>
    <p:sldId id="296" r:id="rId18"/>
    <p:sldId id="269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66"/>
    <a:srgbClr val="008000"/>
    <a:srgbClr val="0033CC"/>
    <a:srgbClr val="336600"/>
    <a:srgbClr val="000066"/>
    <a:srgbClr val="CC3300"/>
    <a:srgbClr val="0033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6702BDF-A23C-4818-B833-4A29D546A14F}" type="datetimeFigureOut">
              <a:rPr lang="zh-CN" altLang="en-US"/>
              <a:pPr>
                <a:defRPr/>
              </a:pPr>
              <a:t>10/31/12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0A1D70C-1DA5-469D-935C-69015F3A0E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553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1D70C-1DA5-469D-935C-69015F3A0EC5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22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C32C8-28CA-4384-AE05-E642D564E2A8}" type="datetimeFigureOut">
              <a:rPr lang="zh-CN" altLang="en-US"/>
              <a:pPr>
                <a:defRPr/>
              </a:pPr>
              <a:t>10/31/12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6BA80-952E-4765-BCC7-D1F55F886E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44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16792-22A7-4019-BDF9-61D698F9B45B}" type="datetimeFigureOut">
              <a:rPr lang="zh-CN" altLang="en-US"/>
              <a:pPr>
                <a:defRPr/>
              </a:pPr>
              <a:t>10/31/12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E242F-9D4D-4C6E-970E-1BA734BE9F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4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F2069-8597-463B-8FCF-A03F2A7153B9}" type="datetimeFigureOut">
              <a:rPr lang="zh-CN" altLang="en-US"/>
              <a:pPr>
                <a:defRPr/>
              </a:pPr>
              <a:t>10/31/12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9D140-9675-4411-86F9-1D815AF770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8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FD5CB-6943-408C-B7BC-F49C3779CFB5}" type="datetimeFigureOut">
              <a:rPr lang="zh-CN" altLang="en-US"/>
              <a:pPr>
                <a:defRPr/>
              </a:pPr>
              <a:t>10/31/12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A5E4B-8237-4332-92F0-08D209B37D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05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69CFE-7A70-490D-960B-52668DD913A6}" type="datetimeFigureOut">
              <a:rPr lang="zh-CN" altLang="en-US"/>
              <a:pPr>
                <a:defRPr/>
              </a:pPr>
              <a:t>10/31/12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C81E3-776D-4B6B-A658-DD59222C19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70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0F985-C611-496D-BA92-2036B15F856F}" type="datetimeFigureOut">
              <a:rPr lang="zh-CN" altLang="en-US"/>
              <a:pPr>
                <a:defRPr/>
              </a:pPr>
              <a:t>10/31/12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3CA8D-987B-4577-9B27-1C8EA82D79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24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E8BD-655A-4915-8AAC-DFF08DE211D4}" type="datetimeFigureOut">
              <a:rPr lang="zh-CN" altLang="en-US"/>
              <a:pPr>
                <a:defRPr/>
              </a:pPr>
              <a:t>10/31/12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AFD2A-C4E2-4F82-85EC-63590EA14A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84E62-A61C-4EE3-A525-2F0984F96D9C}" type="datetimeFigureOut">
              <a:rPr lang="zh-CN" altLang="en-US"/>
              <a:pPr>
                <a:defRPr/>
              </a:pPr>
              <a:t>10/31/12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D60BA-C99B-4692-8C2E-C0A47F0650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76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6A4BA-7478-4FCF-9178-F32D60DDC472}" type="datetimeFigureOut">
              <a:rPr lang="zh-CN" altLang="en-US"/>
              <a:pPr>
                <a:defRPr/>
              </a:pPr>
              <a:t>10/31/12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25EB6-DACA-486B-8E91-02D5EE4C8D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93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1BB1-C17C-4731-BD72-9793D5519404}" type="datetimeFigureOut">
              <a:rPr lang="zh-CN" altLang="en-US"/>
              <a:pPr>
                <a:defRPr/>
              </a:pPr>
              <a:t>10/31/12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A374E-96A3-4E8C-838C-28505075D1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98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1F4B6-B52C-4B19-B7A2-3B815216CFC4}" type="datetimeFigureOut">
              <a:rPr lang="zh-CN" altLang="en-US"/>
              <a:pPr>
                <a:defRPr/>
              </a:pPr>
              <a:t>10/31/12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6EB78-3BCC-49ED-AF89-1E040A2E86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79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pic>
        <p:nvPicPr>
          <p:cNvPr id="7171" name="Picture 10" descr="symbol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994400"/>
            <a:ext cx="24415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709FED8-F7EE-4FC3-B4A8-255C83363DE3}" type="datetimeFigureOut">
              <a:rPr lang="zh-CN" altLang="en-US"/>
              <a:pPr>
                <a:defRPr/>
              </a:pPr>
              <a:t>10/31/12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E077CAB9-AE5F-49B4-84D1-955263C3EC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jpeg"/><Relationship Id="rId14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0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>
          <a:xfrm>
            <a:off x="1000125" y="2130425"/>
            <a:ext cx="7143750" cy="1470025"/>
          </a:xfrm>
        </p:spPr>
        <p:txBody>
          <a:bodyPr/>
          <a:lstStyle/>
          <a:p>
            <a:r>
              <a:rPr lang="en-US" altLang="zh-CN" dirty="0" smtClean="0"/>
              <a:t>Insertion </a:t>
            </a:r>
            <a:r>
              <a:rPr lang="en-US" altLang="zh-CN" dirty="0" smtClean="0"/>
              <a:t>Devices:</a:t>
            </a:r>
            <a:br>
              <a:rPr lang="en-US" altLang="zh-CN" dirty="0" smtClean="0"/>
            </a:br>
            <a:r>
              <a:rPr lang="en-US" altLang="zh-CN" dirty="0" smtClean="0"/>
              <a:t>Wigglers and </a:t>
            </a:r>
            <a:r>
              <a:rPr lang="en-US" altLang="zh-CN" dirty="0" err="1" smtClean="0"/>
              <a:t>Undulators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Session </a:t>
            </a:r>
            <a:r>
              <a:rPr lang="en-US" altLang="zh-CN" dirty="0" smtClean="0"/>
              <a:t>6 </a:t>
            </a:r>
            <a:endParaRPr lang="zh-CN" altLang="en-US" dirty="0" smtClean="0"/>
          </a:p>
        </p:txBody>
      </p:sp>
      <p:sp>
        <p:nvSpPr>
          <p:cNvPr id="8195" name="副标题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03366"/>
                </a:solidFill>
              </a:rPr>
              <a:t>Insertion Devices Group</a:t>
            </a:r>
          </a:p>
          <a:p>
            <a:pPr eaLnBrk="1" hangingPunct="1"/>
            <a:endParaRPr lang="en-US" altLang="zh-CN" dirty="0" smtClean="0">
              <a:solidFill>
                <a:srgbClr val="003366"/>
              </a:solidFill>
            </a:endParaRPr>
          </a:p>
          <a:p>
            <a:pPr eaLnBrk="1" hangingPunct="1"/>
            <a:r>
              <a:rPr lang="en-US" altLang="zh-CN" dirty="0" smtClean="0">
                <a:solidFill>
                  <a:srgbClr val="003366"/>
                </a:solidFill>
              </a:rPr>
              <a:t>11/1/12</a:t>
            </a:r>
            <a:endParaRPr lang="zh-CN" altLang="en-US" dirty="0" smtClean="0">
              <a:solidFill>
                <a:srgbClr val="003366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45597"/>
            <a:ext cx="8050911" cy="739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Devices-what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8003232" cy="4525962"/>
          </a:xfrm>
        </p:spPr>
        <p:txBody>
          <a:bodyPr/>
          <a:lstStyle/>
          <a:p>
            <a:r>
              <a:rPr lang="en-US" dirty="0" smtClean="0"/>
              <a:t>SSRF (</a:t>
            </a:r>
            <a:r>
              <a:rPr lang="en-US" dirty="0" err="1" smtClean="0"/>
              <a:t>Qiaogen</a:t>
            </a:r>
            <a:r>
              <a:rPr lang="en-US" dirty="0" smtClean="0"/>
              <a:t> Zhou)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2348880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ID development pushed by user demand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Wiggler, IVU, EPU are operational for the first phase.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CPMU, DEPU, SCW are needed for the second phase.</a:t>
            </a:r>
            <a:endParaRPr lang="zh-CN" altLang="en-US" sz="2400" dirty="0"/>
          </a:p>
        </p:txBody>
      </p:sp>
      <p:pic>
        <p:nvPicPr>
          <p:cNvPr id="7" name="Picture 38" descr="SNV817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59577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8" descr="DSCN17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259228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1" descr="DEPU支架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59832" y="4365104"/>
            <a:ext cx="1619784" cy="2160000"/>
          </a:xfrm>
          <a:prstGeom prst="rect">
            <a:avLst/>
          </a:prstGeom>
          <a:ln/>
        </p:spPr>
      </p:pic>
      <p:pic>
        <p:nvPicPr>
          <p:cNvPr id="11" name="Picture 37" descr="DSC_51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844824"/>
            <a:ext cx="160164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043608" y="40050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EPU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75856" y="40050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Wiggler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19872" y="64886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DEPU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64886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IVU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68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Devices-what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1438"/>
            <a:ext cx="8568952" cy="4525962"/>
          </a:xfrm>
        </p:spPr>
        <p:txBody>
          <a:bodyPr/>
          <a:lstStyle/>
          <a:p>
            <a:r>
              <a:rPr lang="en-US" dirty="0" smtClean="0"/>
              <a:t>APS (M. </a:t>
            </a:r>
            <a:r>
              <a:rPr lang="en-US" dirty="0" err="1" smtClean="0"/>
              <a:t>Jaski</a:t>
            </a:r>
            <a:r>
              <a:rPr lang="en-US" dirty="0" smtClean="0"/>
              <a:t>)----</a:t>
            </a:r>
            <a:r>
              <a:rPr lang="en-US" sz="2600" dirty="0" smtClean="0"/>
              <a:t>attractive design of electromagnetic ID</a:t>
            </a:r>
            <a:endParaRPr lang="en-US" sz="2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84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107504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Electromagnetic Variably Polarizing </a:t>
            </a:r>
            <a:r>
              <a:rPr lang="en-US" altLang="zh-CN" dirty="0" err="1" smtClean="0"/>
              <a:t>Undulator</a:t>
            </a:r>
            <a:r>
              <a:rPr lang="en-US" altLang="zh-CN" dirty="0" smtClean="0"/>
              <a:t> With Quasi-periodic Capabilities</a:t>
            </a:r>
            <a:endParaRPr lang="zh-CN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928"/>
            <a:ext cx="209119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4932040" y="1988840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ElectroMagnetic</a:t>
            </a:r>
            <a:r>
              <a:rPr lang="en-US" altLang="zh-CN" dirty="0" smtClean="0"/>
              <a:t> Variably Polarizing </a:t>
            </a:r>
            <a:r>
              <a:rPr lang="en-US" altLang="zh-CN" dirty="0" err="1" smtClean="0"/>
              <a:t>Undulator</a:t>
            </a:r>
            <a:r>
              <a:rPr lang="en-US" altLang="zh-CN" dirty="0" smtClean="0"/>
              <a:t> (EMVPU) with 10 Hz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68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Devices-what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1438"/>
            <a:ext cx="8568952" cy="4525962"/>
          </a:xfrm>
        </p:spPr>
        <p:txBody>
          <a:bodyPr/>
          <a:lstStyle/>
          <a:p>
            <a:r>
              <a:rPr lang="en-US" dirty="0" smtClean="0"/>
              <a:t>APS (M. </a:t>
            </a:r>
            <a:r>
              <a:rPr lang="en-US" dirty="0" err="1" smtClean="0"/>
              <a:t>Jaski</a:t>
            </a:r>
            <a:r>
              <a:rPr lang="en-US" dirty="0" smtClean="0"/>
              <a:t>)----</a:t>
            </a:r>
            <a:r>
              <a:rPr lang="en-US" sz="2600" dirty="0" smtClean="0"/>
              <a:t>Exciting progress of SCU</a:t>
            </a:r>
            <a:endParaRPr lang="en-US" sz="2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39552" y="1911106"/>
            <a:ext cx="4231176" cy="144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SCU has been built at the APS</a:t>
            </a:r>
          </a:p>
          <a:p>
            <a:r>
              <a:rPr lang="en-US" dirty="0" smtClean="0"/>
              <a:t>Beff = 0.64 T at 500 A</a:t>
            </a:r>
          </a:p>
          <a:p>
            <a:r>
              <a:rPr lang="en-US" dirty="0" smtClean="0"/>
              <a:t>Installation is scheduled for December 2012</a:t>
            </a:r>
            <a:endParaRPr lang="en-US" dirty="0"/>
          </a:p>
        </p:txBody>
      </p:sp>
      <p:pic>
        <p:nvPicPr>
          <p:cNvPr id="9" name="Picture 2" descr="\\OXYGEN\doose\APS-U\PDR\acceleratorSystems\SCU\figure\SCU0Magn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212976"/>
            <a:ext cx="3921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76449" y="5445224"/>
            <a:ext cx="2303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dirty="0"/>
              <a:t>Completed magnet assembly</a:t>
            </a:r>
          </a:p>
        </p:txBody>
      </p:sp>
      <p:pic>
        <p:nvPicPr>
          <p:cNvPr id="11" name="Picture 2" descr="D:\Documents and Settings\yury\My Documents\APS-U\SCU0\Assembly\Photos\101MSDCF\DSC00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92" y="1772816"/>
            <a:ext cx="27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5334000" y="5373216"/>
            <a:ext cx="3257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Fit test of cold mass and current lead assemblies in cryostat</a:t>
            </a:r>
            <a:endParaRPr lang="en-US" sz="1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89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Devices-what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1438"/>
            <a:ext cx="8568952" cy="935434"/>
          </a:xfrm>
        </p:spPr>
        <p:txBody>
          <a:bodyPr/>
          <a:lstStyle/>
          <a:p>
            <a:r>
              <a:rPr lang="en-US" dirty="0" smtClean="0"/>
              <a:t>BESSY (J. </a:t>
            </a:r>
            <a:r>
              <a:rPr lang="en-US" dirty="0" err="1" smtClean="0"/>
              <a:t>Bahrdt</a:t>
            </a:r>
            <a:r>
              <a:rPr lang="en-US" dirty="0" smtClean="0"/>
              <a:t>)----</a:t>
            </a:r>
            <a:r>
              <a:rPr lang="en-US" sz="2600" dirty="0" smtClean="0"/>
              <a:t>Overall overview for small period CPMU &amp; SCU</a:t>
            </a:r>
            <a:endParaRPr lang="en-US" sz="2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420888"/>
            <a:ext cx="227135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FF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23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34" y="3889775"/>
            <a:ext cx="920937" cy="33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DSC_60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236214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53696"/>
            <a:ext cx="911519" cy="467392"/>
          </a:xfrm>
          <a:prstGeom prst="rect">
            <a:avLst/>
          </a:prstGeom>
        </p:spPr>
      </p:pic>
      <p:pic>
        <p:nvPicPr>
          <p:cNvPr id="17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8715" y="2420888"/>
            <a:ext cx="2325285" cy="1800000"/>
          </a:xfrm>
          <a:prstGeom prst="rect">
            <a:avLst/>
          </a:prstGeom>
        </p:spPr>
      </p:pic>
      <p:pic>
        <p:nvPicPr>
          <p:cNvPr id="18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r="4233"/>
          <a:stretch>
            <a:fillRect/>
          </a:stretch>
        </p:blipFill>
        <p:spPr>
          <a:xfrm>
            <a:off x="4572000" y="2420888"/>
            <a:ext cx="2232248" cy="1800000"/>
          </a:xfrm>
          <a:prstGeom prst="rect">
            <a:avLst/>
          </a:prstGeom>
        </p:spPr>
      </p:pic>
      <p:pic>
        <p:nvPicPr>
          <p:cNvPr id="19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888"/>
            <a:ext cx="518965" cy="576064"/>
          </a:xfrm>
          <a:prstGeom prst="rect">
            <a:avLst/>
          </a:prstGeom>
        </p:spPr>
      </p:pic>
      <p:pic>
        <p:nvPicPr>
          <p:cNvPr id="20" name="Grafi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876492"/>
            <a:ext cx="971600" cy="357957"/>
          </a:xfrm>
          <a:prstGeom prst="rect">
            <a:avLst/>
          </a:prstGeom>
        </p:spPr>
      </p:pic>
      <p:pic>
        <p:nvPicPr>
          <p:cNvPr id="21" name="Grafi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53415"/>
            <a:ext cx="1421606" cy="2304585"/>
          </a:xfrm>
          <a:prstGeom prst="rect">
            <a:avLst/>
          </a:prstGeom>
        </p:spPr>
      </p:pic>
      <p:pic>
        <p:nvPicPr>
          <p:cNvPr id="22" name="Picture 37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99252"/>
            <a:ext cx="3456384" cy="235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960" y="6453336"/>
            <a:ext cx="7200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Grafik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53136"/>
            <a:ext cx="1765648" cy="1982292"/>
          </a:xfrm>
          <a:prstGeom prst="rect">
            <a:avLst/>
          </a:prstGeom>
        </p:spPr>
      </p:pic>
      <p:pic>
        <p:nvPicPr>
          <p:cNvPr id="26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53136"/>
            <a:ext cx="1853442" cy="197174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04248" y="6237312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APS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689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Devices</a:t>
            </a:r>
            <a:r>
              <a:rPr lang="en-US" dirty="0" smtClean="0"/>
              <a:t>-Issues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1438"/>
            <a:ext cx="8568952" cy="4525962"/>
          </a:xfrm>
        </p:spPr>
        <p:txBody>
          <a:bodyPr/>
          <a:lstStyle/>
          <a:p>
            <a:r>
              <a:rPr lang="en-US" sz="2600" dirty="0" smtClean="0">
                <a:solidFill>
                  <a:srgbClr val="0033CC"/>
                </a:solidFill>
              </a:rPr>
              <a:t>In USR, </a:t>
            </a:r>
            <a:r>
              <a:rPr lang="en-US" sz="2600" dirty="0" smtClean="0">
                <a:solidFill>
                  <a:srgbClr val="0033CC"/>
                </a:solidFill>
              </a:rPr>
              <a:t>changes to the ID may impact the machine performance in a greater way. We will want the users to be able to maintain control of their experiments. </a:t>
            </a:r>
            <a:endParaRPr lang="en-US" sz="2600" dirty="0" smtClean="0">
              <a:solidFill>
                <a:srgbClr val="0033CC"/>
              </a:solidFill>
            </a:endParaRP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Polarization Control</a:t>
            </a:r>
            <a:endParaRPr lang="en-US" dirty="0" smtClean="0">
              <a:solidFill>
                <a:srgbClr val="0033CC"/>
              </a:solidFill>
            </a:endParaRP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Gap Motion-</a:t>
            </a:r>
            <a:r>
              <a:rPr lang="en-US" dirty="0">
                <a:solidFill>
                  <a:srgbClr val="0033CC"/>
                </a:solidFill>
              </a:rPr>
              <a:t>---high precision </a:t>
            </a:r>
            <a:r>
              <a:rPr lang="en-US" dirty="0" smtClean="0">
                <a:solidFill>
                  <a:srgbClr val="0033CC"/>
                </a:solidFill>
              </a:rPr>
              <a:t>compensation schemes:</a:t>
            </a:r>
          </a:p>
          <a:p>
            <a:pPr lvl="2"/>
            <a:r>
              <a:rPr lang="en-US" sz="2400" dirty="0" smtClean="0">
                <a:solidFill>
                  <a:srgbClr val="0033CC"/>
                </a:solidFill>
              </a:rPr>
              <a:t>Tune, beta beat, dynamic effects, closed orbit, </a:t>
            </a:r>
            <a:r>
              <a:rPr lang="en-US" sz="2400" dirty="0" err="1" smtClean="0">
                <a:solidFill>
                  <a:srgbClr val="0033CC"/>
                </a:solidFill>
              </a:rPr>
              <a:t>emittance</a:t>
            </a:r>
            <a:endParaRPr lang="en-US" sz="2400" dirty="0" smtClean="0">
              <a:solidFill>
                <a:srgbClr val="0033CC"/>
              </a:solidFill>
            </a:endParaRPr>
          </a:p>
          <a:p>
            <a:pPr marL="398463" indent="-398463"/>
            <a:r>
              <a:rPr lang="en-US" dirty="0" smtClean="0">
                <a:solidFill>
                  <a:srgbClr val="0033CC"/>
                </a:solidFill>
              </a:rPr>
              <a:t>Match </a:t>
            </a:r>
            <a:r>
              <a:rPr lang="en-US" dirty="0">
                <a:solidFill>
                  <a:srgbClr val="0033CC"/>
                </a:solidFill>
              </a:rPr>
              <a:t>of beam phase space to X-ray phase </a:t>
            </a:r>
            <a:r>
              <a:rPr lang="en-US" dirty="0" smtClean="0">
                <a:solidFill>
                  <a:srgbClr val="0033CC"/>
                </a:solidFill>
              </a:rPr>
              <a:t>space; lattice design, what is optimal length of ID with respect to beta.</a:t>
            </a:r>
            <a:endParaRPr lang="en-US" dirty="0">
              <a:solidFill>
                <a:srgbClr val="0033CC"/>
              </a:solidFill>
            </a:endParaRPr>
          </a:p>
          <a:p>
            <a:endParaRPr lang="en-US" dirty="0">
              <a:solidFill>
                <a:srgbClr val="0033CC"/>
              </a:solidFill>
            </a:endParaRPr>
          </a:p>
          <a:p>
            <a:pPr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47689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Devices -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147248" cy="4464496"/>
          </a:xfrm>
          <a:solidFill>
            <a:schemeClr val="bg1"/>
          </a:solidFill>
        </p:spPr>
        <p:txBody>
          <a:bodyPr/>
          <a:lstStyle/>
          <a:p>
            <a:pPr lvl="0">
              <a:spcBef>
                <a:spcPts val="300"/>
              </a:spcBef>
            </a:pPr>
            <a:r>
              <a:rPr lang="en-US" sz="2600" dirty="0" smtClean="0">
                <a:solidFill>
                  <a:srgbClr val="0033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Can </a:t>
            </a:r>
            <a:r>
              <a:rPr lang="en-US" sz="2600" dirty="0">
                <a:solidFill>
                  <a:srgbClr val="0033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USRs accommodate vertical or delta IDs</a:t>
            </a:r>
            <a:r>
              <a:rPr lang="en-US" sz="2600" dirty="0" smtClean="0">
                <a:solidFill>
                  <a:srgbClr val="0033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</a:p>
          <a:p>
            <a:pPr>
              <a:spcBef>
                <a:spcPts val="300"/>
              </a:spcBef>
            </a:pPr>
            <a:r>
              <a:rPr lang="en-US" sz="2600" dirty="0">
                <a:solidFill>
                  <a:srgbClr val="0033CC"/>
                </a:solidFill>
              </a:rPr>
              <a:t>E</a:t>
            </a:r>
            <a:r>
              <a:rPr lang="en-US" sz="2600" dirty="0" smtClean="0">
                <a:solidFill>
                  <a:srgbClr val="0033CC"/>
                </a:solidFill>
              </a:rPr>
              <a:t>nergy spread will be an important issue, impacting higher harmonics</a:t>
            </a:r>
            <a:endParaRPr lang="en-US" sz="2600" dirty="0" smtClean="0">
              <a:solidFill>
                <a:srgbClr val="0033CC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0033CC"/>
                </a:solidFill>
              </a:rPr>
              <a:t>Heat </a:t>
            </a:r>
            <a:r>
              <a:rPr lang="en-US" sz="2600" dirty="0" smtClean="0">
                <a:solidFill>
                  <a:srgbClr val="0033CC"/>
                </a:solidFill>
              </a:rPr>
              <a:t>load may be issue in high energy machine</a:t>
            </a: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0033CC"/>
                </a:solidFill>
              </a:rPr>
              <a:t>Optimal length of straight section. (e.g., not to cant)</a:t>
            </a:r>
            <a:endParaRPr lang="en-US" sz="2600" dirty="0" smtClean="0">
              <a:solidFill>
                <a:srgbClr val="0033CC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0033CC"/>
                </a:solidFill>
              </a:rPr>
              <a:t>Magnetic environments in straight section: background field, magnetic materials in ID, magnet fringe field, ion pumps … </a:t>
            </a:r>
            <a:r>
              <a:rPr lang="en-US" sz="2600" dirty="0" err="1" smtClean="0">
                <a:solidFill>
                  <a:srgbClr val="0033CC"/>
                </a:solidFill>
              </a:rPr>
              <a:t>etc</a:t>
            </a:r>
            <a:endParaRPr lang="en-US" sz="2600" dirty="0" smtClean="0">
              <a:solidFill>
                <a:srgbClr val="0033CC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2600" dirty="0" smtClean="0">
                <a:solidFill>
                  <a:srgbClr val="0033CC"/>
                </a:solidFill>
              </a:rPr>
              <a:t>Commissioning will be more difficult and may require new strategies.</a:t>
            </a:r>
            <a:endParaRPr lang="en-US" sz="2600" dirty="0" smtClean="0">
              <a:solidFill>
                <a:srgbClr val="0033CC"/>
              </a:solidFill>
            </a:endParaRPr>
          </a:p>
          <a:p>
            <a:pPr>
              <a:spcBef>
                <a:spcPts val="30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89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Devices -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147248" cy="4464496"/>
          </a:xfrm>
          <a:solidFill>
            <a:schemeClr val="bg1"/>
          </a:solidFill>
        </p:spPr>
        <p:txBody>
          <a:bodyPr/>
          <a:lstStyle/>
          <a:p>
            <a:pPr lvl="0">
              <a:spcBef>
                <a:spcPts val="300"/>
              </a:spcBef>
            </a:pPr>
            <a:r>
              <a:rPr lang="en-US" sz="2600" dirty="0" smtClean="0">
                <a:solidFill>
                  <a:srgbClr val="0033CC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Need to continue the dialog with lattice designers and users to determine error tolerances.</a:t>
            </a:r>
            <a:endParaRPr lang="en-US" sz="2600" dirty="0" smtClean="0">
              <a:solidFill>
                <a:srgbClr val="0033CC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ts val="30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3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Devices – </a:t>
            </a:r>
            <a:r>
              <a:rPr lang="en-US" dirty="0" smtClean="0"/>
              <a:t>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8147248" cy="5255914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>
                <a:solidFill>
                  <a:srgbClr val="0033CC"/>
                </a:solidFill>
              </a:rPr>
              <a:t>Studies on dynamic effects and compensation schemes of EPU.</a:t>
            </a:r>
          </a:p>
          <a:p>
            <a:pPr>
              <a:spcBef>
                <a:spcPts val="300"/>
              </a:spcBef>
            </a:pPr>
            <a:r>
              <a:rPr lang="en-US" dirty="0">
                <a:solidFill>
                  <a:srgbClr val="0033CC"/>
                </a:solidFill>
              </a:rPr>
              <a:t>Reduction of power on optics----Photon Shutter , mask showed by M. </a:t>
            </a:r>
            <a:r>
              <a:rPr lang="en-US" dirty="0" err="1" smtClean="0">
                <a:solidFill>
                  <a:srgbClr val="0033CC"/>
                </a:solidFill>
              </a:rPr>
              <a:t>Jaski</a:t>
            </a:r>
            <a:endParaRPr lang="en-US" dirty="0" smtClean="0">
              <a:solidFill>
                <a:srgbClr val="0033CC"/>
              </a:solidFill>
            </a:endParaRPr>
          </a:p>
          <a:p>
            <a:pPr>
              <a:spcBef>
                <a:spcPts val="300"/>
              </a:spcBef>
            </a:pPr>
            <a:r>
              <a:rPr lang="en-US" dirty="0" smtClean="0">
                <a:solidFill>
                  <a:srgbClr val="0033CC"/>
                </a:solidFill>
              </a:rPr>
              <a:t>What is minimum gap for given machine? Will these issues be different in USRs than in 3</a:t>
            </a:r>
            <a:r>
              <a:rPr lang="en-US" baseline="30000" dirty="0" smtClean="0">
                <a:solidFill>
                  <a:srgbClr val="0033CC"/>
                </a:solidFill>
              </a:rPr>
              <a:t>rd</a:t>
            </a:r>
            <a:r>
              <a:rPr lang="en-US" dirty="0" smtClean="0">
                <a:solidFill>
                  <a:srgbClr val="0033CC"/>
                </a:solidFill>
              </a:rPr>
              <a:t> Gen?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solidFill>
                  <a:srgbClr val="0033CC"/>
                </a:solidFill>
              </a:rPr>
              <a:t>Commissioning strategies, these can be tried on existing machines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solidFill>
                  <a:srgbClr val="0033CC"/>
                </a:solidFill>
              </a:rPr>
              <a:t>Need improvement in X-ray BPMS, and other diagnostics </a:t>
            </a:r>
            <a:endParaRPr lang="en-US" dirty="0">
              <a:solidFill>
                <a:srgbClr val="0033CC"/>
              </a:solidFill>
            </a:endParaRPr>
          </a:p>
          <a:p>
            <a:pPr>
              <a:spcBef>
                <a:spcPts val="300"/>
              </a:spcBef>
            </a:pP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20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  <a:p>
            <a:pPr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sz="4800" dirty="0">
                <a:solidFill>
                  <a:srgbClr val="C00000"/>
                </a:solidFill>
              </a:rPr>
              <a:t> </a:t>
            </a:r>
            <a:r>
              <a:rPr lang="en-US" altLang="zh-CN" sz="4800" dirty="0" smtClean="0">
                <a:solidFill>
                  <a:srgbClr val="C00000"/>
                </a:solidFill>
              </a:rPr>
              <a:t>                      Thanks!</a:t>
            </a:r>
            <a:endParaRPr lang="zh-CN" alt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Wigglers-</a:t>
            </a:r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8003232" cy="4525962"/>
          </a:xfrm>
        </p:spPr>
        <p:txBody>
          <a:bodyPr/>
          <a:lstStyle/>
          <a:p>
            <a:r>
              <a:rPr lang="en-US" dirty="0" smtClean="0"/>
              <a:t>Novel concept of Robinson Wigglers (Amor </a:t>
            </a:r>
            <a:r>
              <a:rPr lang="en-US" dirty="0" err="1" smtClean="0"/>
              <a:t>Nadji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89240"/>
            <a:ext cx="5340000" cy="3600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24128" y="1844825"/>
            <a:ext cx="3240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dirty="0" smtClean="0"/>
              <a:t>The horizontal </a:t>
            </a:r>
            <a:r>
              <a:rPr lang="en-US" altLang="zh-CN" sz="2000" dirty="0" err="1" smtClean="0"/>
              <a:t>emittance</a:t>
            </a:r>
            <a:r>
              <a:rPr lang="en-US" altLang="zh-CN" sz="2000" dirty="0" smtClean="0"/>
              <a:t> can be divided by a factor 2.</a:t>
            </a:r>
          </a:p>
          <a:p>
            <a:endParaRPr lang="en-US" altLang="zh-CN" sz="1000" dirty="0" smtClean="0"/>
          </a:p>
          <a:p>
            <a:r>
              <a:rPr lang="en-US" altLang="zh-CN" sz="2000" dirty="0" smtClean="0"/>
              <a:t>Drawback: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/>
              <a:t>Energy dispersion is increased by a factor  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/>
              <a:t>Reachable of high gradient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/>
              <a:t>Effect of magnetic field homogeneity  on injection and beam lifetime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/>
              <a:t>Radiation property</a:t>
            </a:r>
          </a:p>
          <a:p>
            <a:pPr>
              <a:buFont typeface="Wingdings" pitchFamily="2" charset="2"/>
              <a:buChar char="Ø"/>
            </a:pPr>
            <a:endParaRPr lang="zh-CN" altLang="en-US" sz="20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172400" y="3573016"/>
          <a:ext cx="360040" cy="322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241200" imgH="215640" progId="Equation.3">
                  <p:embed/>
                </p:oleObj>
              </mc:Choice>
              <mc:Fallback>
                <p:oleObj name="Equation" r:id="rId4" imgW="2412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00" y="3573016"/>
                        <a:ext cx="360040" cy="3221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68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Wigglers-</a:t>
            </a:r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8003232" cy="4525962"/>
          </a:xfrm>
        </p:spPr>
        <p:txBody>
          <a:bodyPr/>
          <a:lstStyle/>
          <a:p>
            <a:r>
              <a:rPr lang="en-US" dirty="0" smtClean="0"/>
              <a:t>Permanent Design of Damping Wigglers (Alexander Kling, PETRA-Ⅲ)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7112"/>
            <a:ext cx="36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81128"/>
            <a:ext cx="3600000" cy="122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99992" y="2276872"/>
            <a:ext cx="410445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900" dirty="0" smtClean="0"/>
              <a:t> Main Parameters: </a:t>
            </a:r>
          </a:p>
          <a:p>
            <a:r>
              <a:rPr lang="en-US" altLang="zh-CN" sz="1900" dirty="0" smtClean="0"/>
              <a:t>Peak Field:1.58T</a:t>
            </a:r>
          </a:p>
          <a:p>
            <a:r>
              <a:rPr lang="en-US" altLang="zh-CN" sz="1900" dirty="0" smtClean="0"/>
              <a:t>Period Length: 20cm</a:t>
            </a:r>
          </a:p>
          <a:p>
            <a:r>
              <a:rPr lang="en-US" altLang="zh-CN" sz="1900" dirty="0" smtClean="0"/>
              <a:t>Total Length: 80m</a:t>
            </a:r>
          </a:p>
          <a:p>
            <a:endParaRPr lang="en-US" altLang="zh-CN" sz="19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1900" dirty="0" smtClean="0"/>
              <a:t> Operation effectively, horizontal </a:t>
            </a:r>
            <a:r>
              <a:rPr lang="en-US" altLang="zh-CN" sz="1900" dirty="0" err="1" smtClean="0"/>
              <a:t>emittance</a:t>
            </a:r>
            <a:r>
              <a:rPr lang="en-US" altLang="zh-CN" sz="1900" dirty="0" smtClean="0"/>
              <a:t> reduction from 4.65 to 1nmrad</a:t>
            </a:r>
          </a:p>
          <a:p>
            <a:pPr>
              <a:buFont typeface="Wingdings" pitchFamily="2" charset="2"/>
              <a:buChar char="Ø"/>
            </a:pPr>
            <a:endParaRPr lang="en-US" altLang="zh-CN" sz="19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1900" dirty="0" smtClean="0"/>
              <a:t> Radiation issues to be considered</a:t>
            </a:r>
          </a:p>
          <a:p>
            <a:r>
              <a:rPr lang="en-US" altLang="zh-CN" sz="1900" dirty="0" smtClean="0">
                <a:sym typeface="Wingdings" pitchFamily="2" charset="2"/>
              </a:rPr>
              <a:t>Absorber</a:t>
            </a:r>
            <a:endParaRPr lang="zh-CN" altLang="en-US" sz="1900" dirty="0"/>
          </a:p>
        </p:txBody>
      </p:sp>
    </p:spTree>
    <p:extLst>
      <p:ext uri="{BB962C8B-B14F-4D97-AF65-F5344CB8AC3E}">
        <p14:creationId xmlns:p14="http://schemas.microsoft.com/office/powerpoint/2010/main" val="144768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Wigglers -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dirty="0" err="1">
                <a:solidFill>
                  <a:srgbClr val="FF0000"/>
                </a:solidFill>
              </a:rPr>
              <a:t>Emittance</a:t>
            </a:r>
            <a:r>
              <a:rPr lang="en-US" altLang="zh-CN" dirty="0">
                <a:solidFill>
                  <a:srgbClr val="FF0000"/>
                </a:solidFill>
              </a:rPr>
              <a:t> Reduction </a:t>
            </a:r>
          </a:p>
          <a:p>
            <a:pPr>
              <a:spcBef>
                <a:spcPts val="0"/>
              </a:spcBef>
            </a:pPr>
            <a:r>
              <a:rPr lang="en-US" altLang="zh-CN" dirty="0">
                <a:solidFill>
                  <a:srgbClr val="0000FF"/>
                </a:solidFill>
              </a:rPr>
              <a:t>Robinson Wiggler (SOLEIL)</a:t>
            </a:r>
          </a:p>
          <a:p>
            <a:pPr>
              <a:spcBef>
                <a:spcPts val="0"/>
              </a:spcBef>
            </a:pPr>
            <a:r>
              <a:rPr lang="en-US" altLang="zh-CN" dirty="0">
                <a:solidFill>
                  <a:srgbClr val="0000FF"/>
                </a:solidFill>
              </a:rPr>
              <a:t>Permanent Magnet Damping Wiggler (PETRA-Ⅲ)</a:t>
            </a:r>
          </a:p>
          <a:p>
            <a:pPr>
              <a:spcBef>
                <a:spcPts val="0"/>
              </a:spcBef>
            </a:pPr>
            <a:r>
              <a:rPr lang="en-US" altLang="zh-CN" dirty="0">
                <a:solidFill>
                  <a:srgbClr val="0000FF"/>
                </a:solidFill>
              </a:rPr>
              <a:t>Superconducting Damping Wiggler (BINP</a:t>
            </a:r>
            <a:r>
              <a:rPr lang="en-US" altLang="zh-CN" dirty="0" smtClean="0">
                <a:solidFill>
                  <a:srgbClr val="0000FF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endParaRPr lang="en-US" altLang="zh-CN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zh-CN" dirty="0" smtClean="0">
                <a:solidFill>
                  <a:srgbClr val="0000FF"/>
                </a:solidFill>
              </a:rPr>
              <a:t>Wigglers for broadband, and high energy x-rays for users</a:t>
            </a:r>
            <a:endParaRPr lang="en-US" altLang="zh-CN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3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Wigglers –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zh-CN" dirty="0" smtClean="0">
                <a:solidFill>
                  <a:srgbClr val="0000FF"/>
                </a:solidFill>
              </a:rPr>
              <a:t>Are damping wigglers superfluous?</a:t>
            </a:r>
          </a:p>
          <a:p>
            <a:pPr lvl="1">
              <a:spcBef>
                <a:spcPts val="0"/>
              </a:spcBef>
            </a:pPr>
            <a:r>
              <a:rPr lang="en-US" altLang="zh-CN" dirty="0" smtClean="0">
                <a:solidFill>
                  <a:srgbClr val="0000FF"/>
                </a:solidFill>
              </a:rPr>
              <a:t>Likely needed for an upgrade of existing ring </a:t>
            </a:r>
          </a:p>
          <a:p>
            <a:pPr lvl="1">
              <a:spcBef>
                <a:spcPts val="0"/>
              </a:spcBef>
            </a:pPr>
            <a:r>
              <a:rPr lang="en-US" altLang="zh-CN" dirty="0" smtClean="0">
                <a:solidFill>
                  <a:srgbClr val="0000FF"/>
                </a:solidFill>
              </a:rPr>
              <a:t>Need to continue to interact with lattice designers and users.</a:t>
            </a:r>
          </a:p>
          <a:p>
            <a:pPr>
              <a:spcBef>
                <a:spcPts val="0"/>
              </a:spcBef>
            </a:pPr>
            <a:endParaRPr lang="en-US" altLang="zh-CN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altLang="zh-CN" dirty="0" smtClean="0">
                <a:solidFill>
                  <a:srgbClr val="0000FF"/>
                </a:solidFill>
              </a:rPr>
              <a:t>Robinson Wiggler – pursue concept, need to understand where they are appropriate, and what the requirements are from accelerator physics issues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Devices-Aims</a:t>
            </a:r>
            <a:endParaRPr lang="en-US" dirty="0"/>
          </a:p>
        </p:txBody>
      </p:sp>
      <p:sp>
        <p:nvSpPr>
          <p:cNvPr id="5" name="内容占位符 3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32859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</a:rPr>
              <a:t>Beamlines </a:t>
            </a:r>
            <a:r>
              <a:rPr lang="en-US" altLang="zh-CN" dirty="0" smtClean="0">
                <a:solidFill>
                  <a:srgbClr val="FF0000"/>
                </a:solidFill>
              </a:rPr>
              <a:t>Demand Motivated by User</a:t>
            </a:r>
          </a:p>
          <a:p>
            <a:pPr>
              <a:spcBef>
                <a:spcPts val="0"/>
              </a:spcBef>
            </a:pPr>
            <a:r>
              <a:rPr lang="en-US" altLang="zh-CN" sz="2400" dirty="0" smtClean="0">
                <a:solidFill>
                  <a:srgbClr val="0000FF"/>
                </a:solidFill>
              </a:rPr>
              <a:t>High Brilliance, flux, photon energy </a:t>
            </a:r>
            <a:r>
              <a:rPr lang="en-US" altLang="zh-CN" sz="2400" dirty="0" smtClean="0">
                <a:solidFill>
                  <a:srgbClr val="0000FF"/>
                </a:solidFill>
                <a:sym typeface="Wingdings" pitchFamily="2" charset="2"/>
              </a:rPr>
              <a:t> Short Period Length, More numbers of Periods, Small Gap, High Peak Field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400" dirty="0" smtClean="0">
                <a:solidFill>
                  <a:srgbClr val="0000FF"/>
                </a:solidFill>
                <a:sym typeface="Wingdings" pitchFamily="2" charset="2"/>
              </a:rPr>
              <a:t>      </a:t>
            </a:r>
            <a:r>
              <a:rPr lang="en-US" altLang="zh-CN" sz="2400" dirty="0" smtClean="0">
                <a:solidFill>
                  <a:schemeClr val="tx1"/>
                </a:solidFill>
                <a:sym typeface="Wingdings" pitchFamily="2" charset="2"/>
              </a:rPr>
              <a:t>IVU, CPMU, SCU</a:t>
            </a:r>
            <a:endParaRPr lang="en-US" altLang="zh-CN" sz="2400" dirty="0" smtClean="0">
              <a:solidFill>
                <a:srgbClr val="0000FF"/>
              </a:solidFill>
              <a:sym typeface="Wingdings" pitchFamily="2" charset="2"/>
            </a:endParaRPr>
          </a:p>
          <a:p>
            <a:pPr>
              <a:spcBef>
                <a:spcPts val="0"/>
              </a:spcBef>
            </a:pPr>
            <a:r>
              <a:rPr lang="en-US" altLang="zh-CN" sz="2400" dirty="0" smtClean="0">
                <a:solidFill>
                  <a:srgbClr val="0000FF"/>
                </a:solidFill>
                <a:sym typeface="Wingdings" pitchFamily="2" charset="2"/>
              </a:rPr>
              <a:t>Hard X-ray Source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400" dirty="0" smtClean="0">
                <a:solidFill>
                  <a:schemeClr val="tx1"/>
                </a:solidFill>
                <a:sym typeface="Wingdings" pitchFamily="2" charset="2"/>
              </a:rPr>
              <a:t>     SCW</a:t>
            </a:r>
          </a:p>
          <a:p>
            <a:pPr>
              <a:spcBef>
                <a:spcPts val="0"/>
              </a:spcBef>
            </a:pPr>
            <a:r>
              <a:rPr lang="en-US" altLang="zh-CN" sz="2400" dirty="0" smtClean="0">
                <a:solidFill>
                  <a:srgbClr val="0000FF"/>
                </a:solidFill>
                <a:sym typeface="Wingdings" pitchFamily="2" charset="2"/>
              </a:rPr>
              <a:t>Variably Polarization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400" dirty="0" smtClean="0">
                <a:solidFill>
                  <a:srgbClr val="0000FF"/>
                </a:solidFill>
                <a:sym typeface="Wingdings" pitchFamily="2" charset="2"/>
              </a:rPr>
              <a:t>     </a:t>
            </a:r>
            <a:r>
              <a:rPr lang="en-US" altLang="zh-CN" sz="2400" dirty="0" smtClean="0">
                <a:solidFill>
                  <a:schemeClr val="tx1"/>
                </a:solidFill>
                <a:sym typeface="Wingdings" pitchFamily="2" charset="2"/>
              </a:rPr>
              <a:t>EPU (APPLE Ⅱ), Helical      </a:t>
            </a:r>
          </a:p>
          <a:p>
            <a:pPr>
              <a:spcBef>
                <a:spcPts val="0"/>
              </a:spcBef>
            </a:pPr>
            <a:r>
              <a:rPr lang="en-US" altLang="zh-CN" sz="2400" dirty="0" smtClean="0">
                <a:solidFill>
                  <a:srgbClr val="0000FF"/>
                </a:solidFill>
                <a:sym typeface="Wingdings" pitchFamily="2" charset="2"/>
              </a:rPr>
              <a:t>Other requirements from User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2400" dirty="0" smtClean="0">
                <a:solidFill>
                  <a:schemeClr val="tx1"/>
                </a:solidFill>
                <a:sym typeface="Wingdings" pitchFamily="2" charset="2"/>
              </a:rPr>
              <a:t>     QPU (Harmonic Suppression), </a:t>
            </a:r>
            <a:r>
              <a:rPr lang="en-US" altLang="zh-CN" sz="24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8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Devices – 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8003232" cy="4525962"/>
          </a:xfrm>
        </p:spPr>
        <p:txBody>
          <a:bodyPr/>
          <a:lstStyle/>
          <a:p>
            <a:r>
              <a:rPr lang="en-US" dirty="0" smtClean="0"/>
              <a:t>For many users conventional planar devices will be appropriate, particularly for higher energy machine.</a:t>
            </a:r>
          </a:p>
          <a:p>
            <a:r>
              <a:rPr lang="en-US" dirty="0" smtClean="0"/>
              <a:t>IVU will also continue to play significant role</a:t>
            </a:r>
          </a:p>
          <a:p>
            <a:r>
              <a:rPr lang="en-US" dirty="0" smtClean="0"/>
              <a:t>Existing R&amp;D on CPMU and SCU will benefit USR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439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Devices-what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8003232" cy="575394"/>
          </a:xfrm>
        </p:spPr>
        <p:txBody>
          <a:bodyPr/>
          <a:lstStyle/>
          <a:p>
            <a:r>
              <a:rPr lang="en-US" dirty="0" smtClean="0"/>
              <a:t>ESRF Today (J. </a:t>
            </a:r>
            <a:r>
              <a:rPr lang="en-US" dirty="0" err="1" smtClean="0"/>
              <a:t>Chavanne</a:t>
            </a:r>
            <a:r>
              <a:rPr lang="en-US" dirty="0" smtClean="0"/>
              <a:t>)—Typical ID types for Storage Ring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9360"/>
            <a:ext cx="5828572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768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Devices-what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8003232" cy="4525962"/>
          </a:xfrm>
        </p:spPr>
        <p:txBody>
          <a:bodyPr/>
          <a:lstStyle/>
          <a:p>
            <a:r>
              <a:rPr lang="en-US" dirty="0" smtClean="0"/>
              <a:t>ESRF Upgrade (J. </a:t>
            </a:r>
            <a:r>
              <a:rPr lang="en-US" dirty="0" err="1" smtClean="0"/>
              <a:t>Chavanne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2848287"/>
            <a:ext cx="41044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 smtClean="0"/>
              <a:t> CPMU with </a:t>
            </a:r>
            <a:r>
              <a:rPr lang="en-US" altLang="zh-CN" sz="2400" dirty="0" err="1" smtClean="0"/>
              <a:t>PrFeB</a:t>
            </a:r>
            <a:r>
              <a:rPr lang="en-US" altLang="zh-CN" sz="2400" dirty="0" smtClean="0"/>
              <a:t> material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400" dirty="0" smtClean="0"/>
              <a:t> Canted </a:t>
            </a:r>
            <a:r>
              <a:rPr lang="en-US" altLang="zh-CN" sz="2400" dirty="0" err="1" smtClean="0"/>
              <a:t>undulator</a:t>
            </a:r>
            <a:r>
              <a:rPr lang="en-US" altLang="zh-CN" sz="2400" dirty="0" smtClean="0"/>
              <a:t> with Permanent Magnet </a:t>
            </a:r>
            <a:r>
              <a:rPr lang="en-US" altLang="zh-CN" sz="2400" dirty="0" err="1" smtClean="0"/>
              <a:t>Steerers</a:t>
            </a:r>
            <a:r>
              <a:rPr lang="en-US" altLang="zh-CN" sz="2400" dirty="0" smtClean="0"/>
              <a:t> (PMS) of 5.4 </a:t>
            </a:r>
            <a:r>
              <a:rPr lang="en-US" altLang="zh-CN" sz="2400" dirty="0" err="1" smtClean="0"/>
              <a:t>mrad</a:t>
            </a:r>
            <a:endParaRPr lang="zh-CN" altLang="en-US" sz="24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0324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013176"/>
            <a:ext cx="4176464" cy="165618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44008" y="537321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Proceedings of IPAC’10</a:t>
            </a:r>
            <a:endParaRPr lang="zh-CN" altLang="en-US" sz="20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47689101"/>
      </p:ext>
    </p:extLst>
  </p:cSld>
  <p:clrMapOvr>
    <a:masterClrMapping/>
  </p:clrMapOvr>
</p:sld>
</file>

<file path=ppt/theme/theme1.xml><?xml version="1.0" encoding="utf-8"?>
<a:theme xmlns:a="http://schemas.openxmlformats.org/drawingml/2006/main" name="IHEP-1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omic Sans MS"/>
        <a:ea typeface="楷体_GB2312"/>
        <a:cs typeface=""/>
      </a:majorFont>
      <a:minorFont>
        <a:latin typeface="Calibri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IHEP-1</Template>
  <TotalTime>3236</TotalTime>
  <Words>798</Words>
  <Application>Microsoft Macintosh PowerPoint</Application>
  <PresentationFormat>On-screen Show (4:3)</PresentationFormat>
  <Paragraphs>108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IHEP-1</vt:lpstr>
      <vt:lpstr>Equation</vt:lpstr>
      <vt:lpstr>Insertion Devices: Wigglers and Undulators Session 6 </vt:lpstr>
      <vt:lpstr>Wigglers-what we learned</vt:lpstr>
      <vt:lpstr>Wigglers-what we learned</vt:lpstr>
      <vt:lpstr>Wigglers - Issues</vt:lpstr>
      <vt:lpstr>Wigglers – R&amp;D</vt:lpstr>
      <vt:lpstr>Insertion Devices-Aims</vt:lpstr>
      <vt:lpstr>Insertion Devices – what we learned</vt:lpstr>
      <vt:lpstr>Insertion Devices-what we learned</vt:lpstr>
      <vt:lpstr>Insertion Devices-what we learned</vt:lpstr>
      <vt:lpstr>Insertion Devices-what we learned</vt:lpstr>
      <vt:lpstr>Insertion Devices-what we learned</vt:lpstr>
      <vt:lpstr>Insertion Devices-what we learned</vt:lpstr>
      <vt:lpstr>Insertion Devices-what we learned</vt:lpstr>
      <vt:lpstr>Insertion Devices-Issues</vt:lpstr>
      <vt:lpstr>Insertion Devices - Issues</vt:lpstr>
      <vt:lpstr>Insertion Devices - Issues</vt:lpstr>
      <vt:lpstr>Insertion Devices – R&amp;D</vt:lpstr>
      <vt:lpstr>PowerPoint Presentation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Charge</dc:title>
  <dc:creator>Lenovo User</dc:creator>
  <cp:lastModifiedBy>Rodney Gerig</cp:lastModifiedBy>
  <cp:revision>66</cp:revision>
  <dcterms:created xsi:type="dcterms:W3CDTF">2012-10-28T04:21:32Z</dcterms:created>
  <dcterms:modified xsi:type="dcterms:W3CDTF">2012-11-01T06:24:18Z</dcterms:modified>
</cp:coreProperties>
</file>