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8FC3-4778-40E1-9086-6543AE911CB7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9FFB-67CF-4394-B50A-4C8AF55F88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8652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30DB-0CA4-428F-9BBC-C1C70E89425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599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30DB-0CA4-428F-9BBC-C1C70E894258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280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2106-F502-4861-9034-711A6009CEFF}" type="datetimeFigureOut">
              <a:rPr lang="zh-CN" altLang="en-US" smtClean="0"/>
              <a:pPr/>
              <a:t>2012-10-29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541C-0C74-4389-B208-5ABF24569B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BAPS Lattice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XU Gang</a:t>
            </a:r>
          </a:p>
          <a:p>
            <a:r>
              <a:rPr lang="en-US" altLang="zh-CN" dirty="0" smtClean="0"/>
              <a:t>IHEP, Beijing, China</a:t>
            </a:r>
          </a:p>
          <a:p>
            <a:r>
              <a:rPr lang="en-US" altLang="zh-CN" dirty="0" smtClean="0"/>
              <a:t>Oct. 30, 2012, </a:t>
            </a:r>
            <a:r>
              <a:rPr lang="en-US" altLang="zh-CN" dirty="0" err="1" smtClean="0"/>
              <a:t>Huairou</a:t>
            </a:r>
            <a:r>
              <a:rPr lang="en-US" altLang="zh-CN" dirty="0" smtClean="0"/>
              <a:t>, China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inj_sext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8229600" cy="4491318"/>
          </a:xfrm>
        </p:spPr>
      </p:pic>
      <p:sp>
        <p:nvSpPr>
          <p:cNvPr id="5" name="TextBox 4"/>
          <p:cNvSpPr txBox="1"/>
          <p:nvPr/>
        </p:nvSpPr>
        <p:spPr>
          <a:xfrm>
            <a:off x="500034" y="142852"/>
            <a:ext cx="7929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PSM: pulse </a:t>
            </a:r>
            <a:r>
              <a:rPr lang="en-US" altLang="zh-CN" sz="2800" dirty="0" err="1" smtClean="0"/>
              <a:t>sextupole</a:t>
            </a:r>
            <a:r>
              <a:rPr lang="en-US" altLang="zh-CN" sz="2800" dirty="0" smtClean="0"/>
              <a:t> magnet for injection, 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L=0.6m, 1000Tesla/m</a:t>
            </a:r>
            <a:r>
              <a:rPr lang="en-US" altLang="zh-CN" sz="2800" baseline="30000" dirty="0" smtClean="0"/>
              <a:t>2 </a:t>
            </a:r>
            <a:r>
              <a:rPr lang="en-US" altLang="zh-CN" sz="2800" dirty="0" smtClean="0"/>
              <a:t>52mm pole diameter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bottom width&lt;4</a:t>
            </a:r>
            <a:r>
              <a:rPr lang="el-GR" altLang="zh-CN" sz="2800" dirty="0" smtClean="0"/>
              <a:t>μ</a:t>
            </a:r>
            <a:r>
              <a:rPr lang="en-US" altLang="zh-CN" sz="2800" dirty="0" smtClean="0"/>
              <a:t>s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(details ref. KANG Wen also JIAO Yi talk)</a:t>
            </a:r>
          </a:p>
          <a:p>
            <a:r>
              <a:rPr lang="en-US" altLang="zh-CN" sz="2800" dirty="0" smtClean="0"/>
              <a:t>SEP: Septum magnet</a:t>
            </a:r>
          </a:p>
          <a:p>
            <a:r>
              <a:rPr lang="en-US" altLang="zh-CN" sz="2800" dirty="0" smtClean="0"/>
              <a:t>Straight length 9.2m</a:t>
            </a:r>
          </a:p>
          <a:p>
            <a:r>
              <a:rPr lang="en-US" altLang="zh-CN" sz="2800" dirty="0" smtClean="0"/>
              <a:t>&gt;5mm dynamic aperture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15BA*16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61230"/>
            <a:ext cx="8774852" cy="619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Lower </a:t>
            </a:r>
            <a:r>
              <a:rPr lang="el-GR" altLang="zh-CN" dirty="0" smtClean="0"/>
              <a:t>β</a:t>
            </a:r>
            <a:r>
              <a:rPr lang="en-US" altLang="zh-CN" dirty="0" smtClean="0"/>
              <a:t> section with double </a:t>
            </a:r>
            <a:r>
              <a:rPr lang="en-US" altLang="zh-CN" dirty="0" err="1" smtClean="0"/>
              <a:t>wraists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85860"/>
            <a:ext cx="64089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5643578"/>
            <a:ext cx="49938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dirty="0" smtClean="0"/>
              <a:t>β</a:t>
            </a:r>
            <a:r>
              <a:rPr lang="en-US" altLang="zh-CN" sz="2400" baseline="-25000" dirty="0" smtClean="0"/>
              <a:t>x</a:t>
            </a:r>
            <a:r>
              <a:rPr lang="el-GR" altLang="zh-CN" sz="2400" dirty="0" smtClean="0"/>
              <a:t> </a:t>
            </a:r>
            <a:r>
              <a:rPr lang="en-US" altLang="zh-CN" sz="2400" dirty="0" smtClean="0"/>
              <a:t>=3m, </a:t>
            </a:r>
            <a:r>
              <a:rPr lang="el-GR" altLang="zh-CN" sz="2400" dirty="0" smtClean="0"/>
              <a:t> β</a:t>
            </a:r>
            <a:r>
              <a:rPr lang="en-US" altLang="zh-CN" sz="2400" baseline="-25000" dirty="0"/>
              <a:t>y</a:t>
            </a:r>
            <a:r>
              <a:rPr lang="el-GR" altLang="zh-CN" sz="2400" dirty="0" smtClean="0"/>
              <a:t> </a:t>
            </a:r>
            <a:r>
              <a:rPr lang="en-US" altLang="zh-CN" sz="2400" dirty="0" smtClean="0"/>
              <a:t>=1m, straight section 7m*2</a:t>
            </a:r>
          </a:p>
          <a:p>
            <a:r>
              <a:rPr lang="en-US" altLang="zh-CN" sz="2400" dirty="0" smtClean="0"/>
              <a:t>Canting structure is </a:t>
            </a:r>
            <a:r>
              <a:rPr lang="en-US" altLang="zh-CN" sz="2400" dirty="0" err="1" smtClean="0"/>
              <a:t>neccesary</a:t>
            </a:r>
            <a:endParaRPr lang="zh-CN" altLang="en-US" sz="24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higher </a:t>
            </a:r>
            <a:r>
              <a:rPr lang="el-GR" altLang="zh-CN" dirty="0" smtClean="0"/>
              <a:t>β</a:t>
            </a:r>
            <a:r>
              <a:rPr lang="en-US" altLang="zh-CN" dirty="0" smtClean="0"/>
              <a:t> section for injection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5786454"/>
            <a:ext cx="7455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β</a:t>
            </a:r>
            <a:r>
              <a:rPr lang="en-US" altLang="zh-CN" baseline="-25000" dirty="0" smtClean="0"/>
              <a:t>x</a:t>
            </a:r>
            <a:r>
              <a:rPr lang="el-GR" altLang="zh-CN" dirty="0" smtClean="0"/>
              <a:t> </a:t>
            </a:r>
            <a:r>
              <a:rPr lang="en-US" altLang="zh-CN" dirty="0" smtClean="0"/>
              <a:t>=80m, </a:t>
            </a:r>
            <a:r>
              <a:rPr lang="el-GR" altLang="zh-CN" dirty="0" smtClean="0"/>
              <a:t> β</a:t>
            </a:r>
            <a:r>
              <a:rPr lang="en-US" altLang="zh-CN" baseline="-25000" dirty="0"/>
              <a:t>y</a:t>
            </a:r>
            <a:r>
              <a:rPr lang="el-GR" altLang="zh-CN" dirty="0" smtClean="0"/>
              <a:t> </a:t>
            </a:r>
            <a:r>
              <a:rPr lang="en-US" altLang="zh-CN" dirty="0" smtClean="0"/>
              <a:t>=8m, middle straight section 9.2m for injection</a:t>
            </a:r>
          </a:p>
          <a:p>
            <a:r>
              <a:rPr lang="el-GR" altLang="zh-CN" dirty="0" smtClean="0"/>
              <a:t>φ</a:t>
            </a:r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inj</a:t>
            </a:r>
            <a:r>
              <a:rPr lang="en-US" altLang="zh-CN" dirty="0" smtClean="0"/>
              <a:t>=</a:t>
            </a:r>
            <a:r>
              <a:rPr lang="el-GR" altLang="zh-CN" dirty="0" smtClean="0"/>
              <a:t> φ</a:t>
            </a:r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std</a:t>
            </a:r>
            <a:r>
              <a:rPr lang="en-US" altLang="zh-CN" dirty="0" smtClean="0"/>
              <a:t>     </a:t>
            </a:r>
            <a:r>
              <a:rPr lang="el-GR" altLang="zh-CN" dirty="0" smtClean="0"/>
              <a:t>φ</a:t>
            </a:r>
            <a:r>
              <a:rPr lang="en-US" altLang="zh-CN" dirty="0" err="1" smtClean="0"/>
              <a:t>y</a:t>
            </a:r>
            <a:r>
              <a:rPr lang="en-US" altLang="zh-CN" baseline="-25000" dirty="0" err="1" smtClean="0"/>
              <a:t>inj</a:t>
            </a:r>
            <a:r>
              <a:rPr lang="en-US" altLang="zh-CN" dirty="0" smtClean="0"/>
              <a:t>=</a:t>
            </a:r>
            <a:r>
              <a:rPr lang="el-GR" altLang="zh-CN" dirty="0" smtClean="0"/>
              <a:t> φ</a:t>
            </a:r>
            <a:r>
              <a:rPr lang="en-US" altLang="zh-CN" dirty="0" err="1" smtClean="0"/>
              <a:t>y</a:t>
            </a:r>
            <a:r>
              <a:rPr lang="en-US" altLang="zh-CN" baseline="-25000" dirty="0" err="1" smtClean="0"/>
              <a:t>std</a:t>
            </a:r>
            <a:r>
              <a:rPr lang="en-US" altLang="zh-CN" dirty="0" smtClean="0"/>
              <a:t>(hope improve dynamic aperture for off-momentum)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64089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93978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Middle </a:t>
            </a:r>
            <a:r>
              <a:rPr lang="el-GR" altLang="zh-CN" dirty="0" smtClean="0"/>
              <a:t>β</a:t>
            </a:r>
            <a:r>
              <a:rPr lang="en-US" altLang="zh-CN" dirty="0" smtClean="0"/>
              <a:t> section for </a:t>
            </a:r>
            <a:r>
              <a:rPr lang="en-US" altLang="zh-CN" dirty="0" err="1"/>
              <a:t>M</a:t>
            </a:r>
            <a:r>
              <a:rPr lang="en-US" altLang="zh-CN" dirty="0" err="1" smtClean="0"/>
              <a:t>obius</a:t>
            </a:r>
            <a:r>
              <a:rPr lang="en-US" altLang="zh-CN" dirty="0" smtClean="0"/>
              <a:t> ring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2883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400" dirty="0" smtClean="0"/>
              <a:t>β</a:t>
            </a:r>
            <a:r>
              <a:rPr lang="en-US" altLang="zh-CN" sz="2400" baseline="-25000" dirty="0" smtClean="0"/>
              <a:t>x</a:t>
            </a:r>
            <a:r>
              <a:rPr lang="el-GR" altLang="zh-CN" sz="2400" dirty="0" smtClean="0"/>
              <a:t> </a:t>
            </a:r>
            <a:r>
              <a:rPr lang="en-US" altLang="zh-CN" sz="2400" dirty="0" smtClean="0"/>
              <a:t> =</a:t>
            </a:r>
            <a:r>
              <a:rPr lang="el-GR" altLang="zh-CN" sz="2400" dirty="0" smtClean="0"/>
              <a:t> β</a:t>
            </a:r>
            <a:r>
              <a:rPr lang="en-US" altLang="zh-CN" sz="2400" baseline="-25000" dirty="0"/>
              <a:t>y</a:t>
            </a:r>
            <a:r>
              <a:rPr lang="el-GR" altLang="zh-CN" sz="2400" dirty="0" smtClean="0"/>
              <a:t> </a:t>
            </a:r>
            <a:r>
              <a:rPr lang="en-US" altLang="zh-CN" sz="2400" dirty="0" smtClean="0"/>
              <a:t>=7m, straight section 14m</a:t>
            </a:r>
          </a:p>
          <a:p>
            <a:r>
              <a:rPr lang="el-GR" altLang="zh-CN" sz="2400" dirty="0" smtClean="0"/>
              <a:t>φ</a:t>
            </a:r>
            <a:r>
              <a:rPr lang="en-US" altLang="zh-CN" sz="2400" dirty="0" err="1" smtClean="0"/>
              <a:t>x</a:t>
            </a:r>
            <a:r>
              <a:rPr lang="en-US" altLang="zh-CN" sz="2400" baseline="-25000" dirty="0" err="1"/>
              <a:t>M</a:t>
            </a:r>
            <a:r>
              <a:rPr lang="en-US" altLang="zh-CN" sz="2400" baseline="-25000" dirty="0" err="1" smtClean="0"/>
              <a:t>ob</a:t>
            </a:r>
            <a:r>
              <a:rPr lang="en-US" altLang="zh-CN" sz="2400" dirty="0" smtClean="0"/>
              <a:t>=</a:t>
            </a:r>
            <a:r>
              <a:rPr lang="el-GR" altLang="zh-CN" sz="2400" dirty="0" smtClean="0"/>
              <a:t> φ</a:t>
            </a:r>
            <a:r>
              <a:rPr lang="en-US" altLang="zh-CN" sz="2400" dirty="0" err="1" smtClean="0"/>
              <a:t>x</a:t>
            </a:r>
            <a:r>
              <a:rPr lang="en-US" altLang="zh-CN" sz="2400" baseline="-25000" dirty="0" err="1" smtClean="0"/>
              <a:t>std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    </a:t>
            </a:r>
            <a:r>
              <a:rPr lang="el-GR" altLang="zh-CN" sz="2400" dirty="0" smtClean="0"/>
              <a:t>φ</a:t>
            </a:r>
            <a:r>
              <a:rPr lang="en-US" altLang="zh-CN" sz="2400" dirty="0" err="1" smtClean="0"/>
              <a:t>y</a:t>
            </a:r>
            <a:r>
              <a:rPr lang="en-US" altLang="zh-CN" sz="2400" baseline="-25000" dirty="0" err="1"/>
              <a:t>M</a:t>
            </a:r>
            <a:r>
              <a:rPr lang="en-US" altLang="zh-CN" sz="2400" baseline="-25000" dirty="0" err="1" smtClean="0"/>
              <a:t>ob</a:t>
            </a:r>
            <a:r>
              <a:rPr lang="en-US" altLang="zh-CN" sz="2400" dirty="0" smtClean="0"/>
              <a:t>=</a:t>
            </a:r>
            <a:r>
              <a:rPr lang="el-GR" altLang="zh-CN" sz="2400" dirty="0" smtClean="0"/>
              <a:t> φ</a:t>
            </a:r>
            <a:r>
              <a:rPr lang="en-US" altLang="zh-CN" sz="2400" dirty="0" err="1" smtClean="0"/>
              <a:t>y</a:t>
            </a:r>
            <a:r>
              <a:rPr lang="en-US" altLang="zh-CN" sz="2400" baseline="-25000" dirty="0" err="1" smtClean="0"/>
              <a:t>std</a:t>
            </a:r>
            <a:endParaRPr lang="zh-CN" altLang="en-US" sz="2400" baseline="-25000" dirty="0" smtClean="0"/>
          </a:p>
          <a:p>
            <a:r>
              <a:rPr lang="en-US" altLang="zh-CN" sz="2400" dirty="0" smtClean="0"/>
              <a:t>Length between the two  arc bending </a:t>
            </a:r>
            <a:r>
              <a:rPr lang="en-US" altLang="zh-CN" sz="2400" dirty="0" err="1" smtClean="0"/>
              <a:t>magets</a:t>
            </a:r>
            <a:r>
              <a:rPr lang="en-US" altLang="zh-CN" sz="2400" dirty="0" smtClean="0"/>
              <a:t> is equal to each other for high beta and middle beta section </a:t>
            </a:r>
            <a:endParaRPr lang="zh-CN" altLang="en-US" sz="2400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74409"/>
            <a:ext cx="64089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aperture for 15BA</a:t>
            </a:r>
            <a:endParaRPr lang="zh-CN" altLang="en-US" dirty="0"/>
          </a:p>
        </p:txBody>
      </p:sp>
      <p:pic>
        <p:nvPicPr>
          <p:cNvPr id="4" name="内容占位符 3" descr="dabaps15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785926"/>
            <a:ext cx="6720754" cy="45365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8" y="642938"/>
            <a:ext cx="9129712" cy="6046787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3214678" y="142852"/>
            <a:ext cx="1630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6BA*40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979" y="764704"/>
            <a:ext cx="5669261" cy="569311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0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</a:rPr>
              <a:t>Damping wiggler effects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>
                <a:latin typeface="Courier"/>
              </a:rPr>
              <a:t> 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zh-CN" smtClean="0"/>
              <a:t>Y. Jiao, IHEP BP Seminar 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0554-2CE8-481F-80C6-C67121FA39B5}" type="slidenum">
              <a:rPr lang="zh-CN" altLang="en-US" smtClean="0"/>
              <a:pPr>
                <a:defRPr/>
              </a:pPr>
              <a:t>17</a:t>
            </a:fld>
            <a:endParaRPr lang="zh-CN" altLang="en-US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3795550" y="6320353"/>
            <a:ext cx="936104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CN" sz="1200" b="1" dirty="0" err="1">
                <a:latin typeface="Symbol" pitchFamily="18" charset="2"/>
              </a:rPr>
              <a:t>l</a:t>
            </a:r>
            <a:r>
              <a:rPr lang="en-US" altLang="zh-CN" sz="1200" b="1" baseline="-25000" dirty="0" err="1" smtClean="0"/>
              <a:t>u</a:t>
            </a:r>
            <a:r>
              <a:rPr lang="en-US" altLang="zh-CN" sz="1200" b="1" dirty="0" smtClean="0"/>
              <a:t> (m)</a:t>
            </a:r>
            <a:endParaRPr lang="zh-CN" altLang="en-US" sz="1200" b="1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611560" y="3284984"/>
            <a:ext cx="64807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/>
              <a:t>L</a:t>
            </a:r>
            <a:r>
              <a:rPr lang="en-US" altLang="zh-CN" sz="1200" b="1" baseline="-25000" dirty="0" smtClean="0"/>
              <a:t>u</a:t>
            </a:r>
            <a:r>
              <a:rPr lang="en-US" altLang="zh-CN" sz="1200" b="1" dirty="0" smtClean="0"/>
              <a:t> (m)</a:t>
            </a:r>
            <a:endParaRPr lang="zh-CN" alt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2392432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dirty="0" smtClean="0"/>
              <a:t>Damping wiggler (DW), peak field 2.3 Tesla,</a:t>
            </a:r>
          </a:p>
          <a:p>
            <a:pPr algn="just"/>
            <a:r>
              <a:rPr lang="en-US" altLang="zh-CN" sz="1400" dirty="0" err="1" smtClean="0"/>
              <a:t>Undulator</a:t>
            </a:r>
            <a:r>
              <a:rPr lang="en-US" altLang="zh-CN" sz="1400" dirty="0" smtClean="0"/>
              <a:t> period 3.1 cm, </a:t>
            </a:r>
          </a:p>
          <a:p>
            <a:pPr algn="just"/>
            <a:endParaRPr lang="en-US" altLang="zh-CN" sz="1400" dirty="0"/>
          </a:p>
          <a:p>
            <a:pPr algn="just"/>
            <a:r>
              <a:rPr lang="en-US" altLang="zh-CN" sz="1400" dirty="0" smtClean="0"/>
              <a:t>40-m DW </a:t>
            </a:r>
            <a:r>
              <a:rPr lang="en-US" altLang="zh-CN" sz="1400" dirty="0" smtClean="0">
                <a:sym typeface="Wingdings" pitchFamily="2" charset="2"/>
              </a:rPr>
              <a:t> 20 pm</a:t>
            </a:r>
          </a:p>
          <a:p>
            <a:pPr algn="just"/>
            <a:r>
              <a:rPr lang="en-US" altLang="zh-CN" sz="1400" dirty="0" smtClean="0">
                <a:sym typeface="Wingdings" pitchFamily="2" charset="2"/>
              </a:rPr>
              <a:t>50-m </a:t>
            </a:r>
            <a:r>
              <a:rPr lang="en-US" altLang="zh-CN" sz="1400" dirty="0"/>
              <a:t>DW </a:t>
            </a:r>
            <a:r>
              <a:rPr lang="en-US" altLang="zh-CN" sz="1400" dirty="0">
                <a:sym typeface="Wingdings" pitchFamily="2" charset="2"/>
              </a:rPr>
              <a:t> </a:t>
            </a:r>
            <a:r>
              <a:rPr lang="en-US" altLang="zh-CN" sz="1400" dirty="0" smtClean="0">
                <a:sym typeface="Wingdings" pitchFamily="2" charset="2"/>
              </a:rPr>
              <a:t>17 pm</a:t>
            </a:r>
          </a:p>
          <a:p>
            <a:pPr algn="just"/>
            <a:r>
              <a:rPr lang="en-US" altLang="zh-CN" sz="1400" dirty="0" smtClean="0">
                <a:sym typeface="Wingdings" pitchFamily="2" charset="2"/>
              </a:rPr>
              <a:t>60-m </a:t>
            </a:r>
            <a:r>
              <a:rPr lang="en-US" altLang="zh-CN" sz="1400" dirty="0"/>
              <a:t>DW </a:t>
            </a:r>
            <a:r>
              <a:rPr lang="en-US" altLang="zh-CN" sz="1400" dirty="0">
                <a:sym typeface="Wingdings" pitchFamily="2" charset="2"/>
              </a:rPr>
              <a:t> </a:t>
            </a:r>
            <a:r>
              <a:rPr lang="en-US" altLang="zh-CN" sz="1400" dirty="0" smtClean="0">
                <a:sym typeface="Wingdings" pitchFamily="2" charset="2"/>
              </a:rPr>
              <a:t>15 </a:t>
            </a:r>
            <a:r>
              <a:rPr lang="en-US" altLang="zh-CN" sz="1400" dirty="0">
                <a:sym typeface="Wingdings" pitchFamily="2" charset="2"/>
              </a:rPr>
              <a:t>pm</a:t>
            </a:r>
          </a:p>
          <a:p>
            <a:pPr algn="just"/>
            <a:r>
              <a:rPr lang="en-US" altLang="zh-CN" sz="1400" dirty="0" smtClean="0">
                <a:sym typeface="Wingdings" pitchFamily="2" charset="2"/>
              </a:rPr>
              <a:t>70-m </a:t>
            </a:r>
            <a:r>
              <a:rPr lang="en-US" altLang="zh-CN" sz="1400" dirty="0"/>
              <a:t>DW </a:t>
            </a:r>
            <a:r>
              <a:rPr lang="en-US" altLang="zh-CN" sz="1400" dirty="0">
                <a:sym typeface="Wingdings" pitchFamily="2" charset="2"/>
              </a:rPr>
              <a:t> </a:t>
            </a:r>
            <a:r>
              <a:rPr lang="en-US" altLang="zh-CN" sz="1400" dirty="0" smtClean="0">
                <a:sym typeface="Wingdings" pitchFamily="2" charset="2"/>
              </a:rPr>
              <a:t>14 </a:t>
            </a:r>
            <a:r>
              <a:rPr lang="en-US" altLang="zh-CN" sz="1400" dirty="0">
                <a:sym typeface="Wingdings" pitchFamily="2" charset="2"/>
              </a:rPr>
              <a:t>pm</a:t>
            </a:r>
          </a:p>
          <a:p>
            <a:pPr algn="just"/>
            <a:endParaRPr lang="en-US" altLang="zh-CN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5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Round beam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Local round beam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1.75m 15Tesla solenoid(</a:t>
            </a:r>
            <a:r>
              <a:rPr lang="el-GR" altLang="zh-CN" dirty="0" smtClean="0"/>
              <a:t> π</a:t>
            </a:r>
            <a:r>
              <a:rPr lang="en-US" altLang="zh-CN" dirty="0" smtClean="0"/>
              <a:t>/4 x-y rotating )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+2.5m ID(circle polarity EPU is best for decouple)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+ 1.75m 15Tesla anti-solenoid (-</a:t>
            </a:r>
            <a:r>
              <a:rPr lang="el-GR" altLang="zh-CN" dirty="0" smtClean="0"/>
              <a:t> π</a:t>
            </a:r>
            <a:r>
              <a:rPr lang="en-US" altLang="zh-CN" dirty="0" smtClean="0"/>
              <a:t>/4 x-y rotating ) </a:t>
            </a:r>
          </a:p>
          <a:p>
            <a:pPr>
              <a:buNone/>
            </a:pPr>
            <a:r>
              <a:rPr lang="en-US" altLang="zh-CN" dirty="0" smtClean="0"/>
              <a:t>    at least 6m space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/>
              <a:t>local </a:t>
            </a:r>
            <a:r>
              <a:rPr lang="en-US" altLang="zh-CN" dirty="0" smtClean="0"/>
              <a:t>scheme by A. Chao and P. Raimondi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Global round beam: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l-GR" altLang="zh-CN" dirty="0" smtClean="0"/>
              <a:t>π</a:t>
            </a:r>
            <a:r>
              <a:rPr lang="en-US" altLang="zh-CN" dirty="0" smtClean="0"/>
              <a:t>/2 x-y rotating solenoid(Mobius ring)</a:t>
            </a:r>
          </a:p>
          <a:p>
            <a:pPr>
              <a:buNone/>
            </a:pPr>
            <a:r>
              <a:rPr lang="en-US" altLang="zh-CN" dirty="0" smtClean="0"/>
              <a:t>    other method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357188"/>
            <a:ext cx="7600950" cy="2371725"/>
          </a:xfrm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000375"/>
            <a:ext cx="77247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矩形 5"/>
          <p:cNvSpPr>
            <a:spLocks noChangeArrowheads="1"/>
          </p:cNvSpPr>
          <p:nvPr/>
        </p:nvSpPr>
        <p:spPr bwMode="auto">
          <a:xfrm>
            <a:off x="571500" y="5715000"/>
            <a:ext cx="384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/>
              <a:t> </a:t>
            </a:r>
            <a:r>
              <a:rPr lang="el-GR" altLang="zh-CN" b="1" dirty="0"/>
              <a:t>ε</a:t>
            </a:r>
            <a:r>
              <a:rPr lang="en-US" altLang="zh-CN" b="1" dirty="0"/>
              <a:t>x=</a:t>
            </a:r>
            <a:r>
              <a:rPr lang="pl-PL" altLang="zh-CN" b="1" dirty="0"/>
              <a:t> (AA DD-BB CC)  Cos[(c z)/2]</a:t>
            </a:r>
            <a:r>
              <a:rPr lang="pl-PL" altLang="zh-CN" b="1" baseline="30000" dirty="0"/>
              <a:t>2</a:t>
            </a:r>
            <a:endParaRPr lang="zh-CN" altLang="en-US" dirty="0"/>
          </a:p>
        </p:txBody>
      </p:sp>
      <p:sp>
        <p:nvSpPr>
          <p:cNvPr id="13317" name="矩形 6"/>
          <p:cNvSpPr>
            <a:spLocks noChangeArrowheads="1"/>
          </p:cNvSpPr>
          <p:nvPr/>
        </p:nvSpPr>
        <p:spPr bwMode="auto">
          <a:xfrm>
            <a:off x="4786313" y="5715000"/>
            <a:ext cx="374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/>
              <a:t> </a:t>
            </a:r>
            <a:r>
              <a:rPr lang="el-GR" altLang="zh-CN" b="1" dirty="0"/>
              <a:t>ε</a:t>
            </a:r>
            <a:r>
              <a:rPr lang="en-US" altLang="zh-CN" b="1" dirty="0"/>
              <a:t>y=</a:t>
            </a:r>
            <a:r>
              <a:rPr lang="pl-PL" altLang="zh-CN" b="1" dirty="0"/>
              <a:t> (AA DD-BB CC)  </a:t>
            </a:r>
            <a:r>
              <a:rPr lang="en-US" altLang="zh-CN" b="1" dirty="0"/>
              <a:t>Sin</a:t>
            </a:r>
            <a:r>
              <a:rPr lang="pl-PL" altLang="zh-CN" b="1" dirty="0"/>
              <a:t>[(c z)/2]</a:t>
            </a:r>
            <a:r>
              <a:rPr lang="pl-PL" altLang="zh-CN" b="1" baseline="30000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792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Goals</a:t>
            </a:r>
          </a:p>
          <a:p>
            <a:r>
              <a:rPr lang="en-US" altLang="zh-CN" dirty="0" smtClean="0"/>
              <a:t>Linear lattice </a:t>
            </a:r>
            <a:r>
              <a:rPr lang="en-US" altLang="zh-CN" dirty="0"/>
              <a:t>d</a:t>
            </a:r>
            <a:r>
              <a:rPr lang="en-US" altLang="zh-CN" dirty="0" smtClean="0"/>
              <a:t>esign</a:t>
            </a:r>
          </a:p>
          <a:p>
            <a:r>
              <a:rPr lang="en-US" altLang="zh-CN" dirty="0" smtClean="0"/>
              <a:t>Damping wiggler</a:t>
            </a:r>
          </a:p>
          <a:p>
            <a:r>
              <a:rPr lang="en-US" altLang="zh-CN" dirty="0" smtClean="0"/>
              <a:t>Round beam</a:t>
            </a:r>
          </a:p>
          <a:p>
            <a:r>
              <a:rPr lang="en-US" altLang="zh-CN" dirty="0" smtClean="0"/>
              <a:t>Chromaticity correction</a:t>
            </a:r>
          </a:p>
          <a:p>
            <a:r>
              <a:rPr lang="en-US" altLang="zh-CN" dirty="0" smtClean="0"/>
              <a:t>Summary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Up to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order DA </a:t>
            </a:r>
            <a:r>
              <a:rPr lang="en-US" altLang="zh-CN" dirty="0" smtClean="0"/>
              <a:t>map( polynomial ) </a:t>
            </a:r>
            <a:r>
              <a:rPr lang="en-US" altLang="zh-CN" dirty="0" smtClean="0"/>
              <a:t>with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octupole</a:t>
            </a:r>
            <a:r>
              <a:rPr lang="en-US" altLang="zh-CN" dirty="0" smtClean="0"/>
              <a:t>, decuple, </a:t>
            </a:r>
            <a:r>
              <a:rPr lang="en-US" altLang="zh-CN" dirty="0" err="1" smtClean="0"/>
              <a:t>duodecupole</a:t>
            </a:r>
            <a:r>
              <a:rPr lang="en-US" altLang="zh-CN" dirty="0" smtClean="0"/>
              <a:t> strength variables(can reach to about 30 variables)</a:t>
            </a:r>
          </a:p>
          <a:p>
            <a:r>
              <a:rPr lang="en-US" altLang="zh-CN" dirty="0" smtClean="0"/>
              <a:t>Up to 6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order corresponding Hamiltonian</a:t>
            </a:r>
          </a:p>
          <a:p>
            <a:r>
              <a:rPr lang="en-US" altLang="zh-CN" dirty="0" smtClean="0"/>
              <a:t>Up to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order </a:t>
            </a:r>
            <a:r>
              <a:rPr lang="en-US" altLang="zh-CN" dirty="0"/>
              <a:t>c</a:t>
            </a:r>
            <a:r>
              <a:rPr lang="en-US" altLang="zh-CN" dirty="0" smtClean="0"/>
              <a:t>hromaticity</a:t>
            </a:r>
          </a:p>
          <a:p>
            <a:r>
              <a:rPr lang="en-US" altLang="zh-CN" dirty="0" smtClean="0"/>
              <a:t>Up to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</a:t>
            </a:r>
            <a:r>
              <a:rPr lang="en-US" altLang="zh-CN" dirty="0" smtClean="0"/>
              <a:t>detuning coefficients</a:t>
            </a:r>
            <a:endParaRPr lang="en-US" altLang="zh-CN" dirty="0" smtClean="0"/>
          </a:p>
          <a:p>
            <a:r>
              <a:rPr lang="en-US" altLang="zh-CN" dirty="0" smtClean="0"/>
              <a:t>Up to 6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resonance coefficients</a:t>
            </a:r>
          </a:p>
          <a:p>
            <a:r>
              <a:rPr lang="en-US" altLang="zh-CN" dirty="0" smtClean="0"/>
              <a:t>Optimizing chromaticity curve under controlling detuning and resonance coefficients (mainly on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and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order)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QvX20101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3" y="1268759"/>
            <a:ext cx="4458901" cy="3338215"/>
          </a:xfrm>
        </p:spPr>
      </p:pic>
      <p:sp>
        <p:nvSpPr>
          <p:cNvPr id="3" name="TextBox 2"/>
          <p:cNvSpPr txBox="1"/>
          <p:nvPr/>
        </p:nvSpPr>
        <p:spPr>
          <a:xfrm>
            <a:off x="1403648" y="5704529"/>
            <a:ext cx="495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Comparison for different </a:t>
            </a:r>
            <a:r>
              <a:rPr lang="en-US" altLang="zh-CN" dirty="0" smtClean="0"/>
              <a:t>detune coefficient(</a:t>
            </a:r>
            <a:r>
              <a:rPr lang="en-US" altLang="zh-CN" dirty="0" err="1" smtClean="0"/>
              <a:t>dq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dx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5" name="内容占位符 3" descr="QvX20101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6405" y="1268760"/>
            <a:ext cx="4485024" cy="3357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The lattice design of BAPS is still in progress.</a:t>
            </a:r>
          </a:p>
          <a:p>
            <a:r>
              <a:rPr lang="en-US" altLang="zh-CN" dirty="0" smtClean="0"/>
              <a:t>To reach diffraction limit very strong damping wiggler and solenoid is necessary in our design</a:t>
            </a:r>
          </a:p>
          <a:p>
            <a:r>
              <a:rPr lang="en-US" altLang="zh-CN" dirty="0" smtClean="0"/>
              <a:t>The dynamic aperture for bare lattice and 10</a:t>
            </a:r>
            <a:r>
              <a:rPr lang="en-US" altLang="zh-CN" baseline="30000" dirty="0" smtClean="0"/>
              <a:t>-4</a:t>
            </a:r>
            <a:r>
              <a:rPr lang="en-US" altLang="zh-CN" dirty="0" smtClean="0"/>
              <a:t> multiple error looks acceptable for pulse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injection</a:t>
            </a:r>
          </a:p>
          <a:p>
            <a:r>
              <a:rPr lang="en-US" altLang="zh-CN" dirty="0" smtClean="0"/>
              <a:t>For NBA structure, N=7 is popular in USR design, How large N(&gt;7) is applicable?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Goals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E=5GeV</a:t>
            </a:r>
          </a:p>
          <a:p>
            <a:r>
              <a:rPr lang="en-US" altLang="zh-CN" dirty="0" smtClean="0"/>
              <a:t>Circumference 1200~1500m</a:t>
            </a:r>
          </a:p>
          <a:p>
            <a:r>
              <a:rPr lang="en-US" altLang="zh-CN" dirty="0" smtClean="0"/>
              <a:t>High brightness operation mode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10pm/10pm(diffraction limit for 10keV X-ray)</a:t>
            </a:r>
          </a:p>
          <a:p>
            <a:pPr>
              <a:buNone/>
            </a:pPr>
            <a:r>
              <a:rPr lang="en-US" altLang="zh-CN" dirty="0" smtClean="0"/>
              <a:t>    Beam current 100mA~150mA</a:t>
            </a:r>
          </a:p>
          <a:p>
            <a:r>
              <a:rPr lang="en-US" altLang="zh-CN" dirty="0" smtClean="0"/>
              <a:t>High flux operation mode </a:t>
            </a:r>
          </a:p>
          <a:p>
            <a:pPr>
              <a:buNone/>
            </a:pPr>
            <a:r>
              <a:rPr lang="en-US" altLang="zh-CN" dirty="0" smtClean="0"/>
              <a:t>    flat beam(no damping wiggler)</a:t>
            </a:r>
          </a:p>
          <a:p>
            <a:pPr>
              <a:buNone/>
            </a:pPr>
            <a:r>
              <a:rPr lang="en-US" altLang="zh-CN" dirty="0" smtClean="0"/>
              <a:t>    Beam current 200mA~300mA</a:t>
            </a:r>
          </a:p>
          <a:p>
            <a:r>
              <a:rPr lang="en-US" altLang="zh-CN" dirty="0" smtClean="0"/>
              <a:t>Large enough dynamic aperture for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Linear lattice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7BA*36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25mm magnet pole diameter, combined bending magnet</a:t>
            </a:r>
          </a:p>
          <a:p>
            <a:r>
              <a:rPr lang="en-US" altLang="zh-CN" dirty="0" smtClean="0"/>
              <a:t>15BA*16 </a:t>
            </a: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     25mm magnet pole diameter, combined bending magnet</a:t>
            </a:r>
          </a:p>
          <a:p>
            <a:r>
              <a:rPr lang="en-US" altLang="zh-CN" dirty="0" smtClean="0"/>
              <a:t>6BA*40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48mm magnet pole diameter,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with sextuple components</a:t>
            </a:r>
          </a:p>
          <a:p>
            <a:r>
              <a:rPr lang="en-US" altLang="zh-CN" dirty="0" smtClean="0"/>
              <a:t>Damping wiggler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31mm period 2.3Tesla damping wiggler about 60m</a:t>
            </a:r>
          </a:p>
          <a:p>
            <a:r>
              <a:rPr lang="en-US" altLang="zh-CN" dirty="0" smtClean="0"/>
              <a:t>Round beam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local: </a:t>
            </a:r>
            <a:r>
              <a:rPr lang="en-US" altLang="zh-CN" dirty="0" err="1" smtClean="0"/>
              <a:t>solnoid+ID+antisolenoid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global: </a:t>
            </a:r>
            <a:r>
              <a:rPr lang="en-US" altLang="zh-CN" dirty="0" err="1" smtClean="0"/>
              <a:t>Mobius</a:t>
            </a:r>
            <a:r>
              <a:rPr lang="en-US" altLang="zh-CN" dirty="0" smtClean="0"/>
              <a:t> ring or other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16" r="7678"/>
          <a:stretch/>
        </p:blipFill>
        <p:spPr>
          <a:xfrm>
            <a:off x="539552" y="886662"/>
            <a:ext cx="8208912" cy="477458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rgbClr val="00B050"/>
                </a:solidFill>
              </a:rPr>
              <a:t>7BA*36 Linear Optics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zh-CN" dirty="0" smtClean="0"/>
              <a:t>Y. Jiao, IHEP BP Seminar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0554-2CE8-481F-80C6-C67121FA39B5}" type="slidenum">
              <a:rPr lang="zh-CN" altLang="en-US" smtClean="0"/>
              <a:pPr>
                <a:defRPr/>
              </a:pPr>
              <a:t>5</a:t>
            </a:fld>
            <a:endParaRPr lang="zh-CN" altLang="en-US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785786" y="5429264"/>
            <a:ext cx="6046149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Circumference: 1364.8 m,  2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superperiods</a:t>
            </a:r>
            <a:r>
              <a:rPr lang="en-US" altLang="zh-CN" sz="1400" dirty="0" smtClean="0">
                <a:solidFill>
                  <a:srgbClr val="FF0000"/>
                </a:solidFill>
              </a:rPr>
              <a:t>, 36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supercells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Working point: 111.39, 39.30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Natural chromaticity: -184, -181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Natural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emittance</a:t>
            </a:r>
            <a:r>
              <a:rPr lang="en-US" altLang="zh-CN" sz="1400" dirty="0" smtClean="0">
                <a:solidFill>
                  <a:srgbClr val="FF0000"/>
                </a:solidFill>
              </a:rPr>
              <a:t>: 51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pm.rad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1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</a:rPr>
              <a:t>Lattice layout in one </a:t>
            </a:r>
            <a:r>
              <a:rPr lang="en-US" altLang="zh-CN" b="1" dirty="0" err="1" smtClean="0">
                <a:solidFill>
                  <a:srgbClr val="00B050"/>
                </a:solidFill>
              </a:rPr>
              <a:t>superperiod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zh-CN" smtClean="0"/>
              <a:t>Y. Jiao, IHEP BP Seminar 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0554-2CE8-481F-80C6-C67121FA39B5}" type="slidenum">
              <a:rPr lang="zh-CN" altLang="en-US" smtClean="0"/>
              <a:pPr>
                <a:defRPr/>
              </a:pPr>
              <a:t>6</a:t>
            </a:fld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157192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High-beta 10-m Straight section *</a:t>
            </a:r>
            <a:r>
              <a:rPr lang="en-US" altLang="zh-CN" sz="1600" dirty="0"/>
              <a:t>2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>
                <a:latin typeface="Symbol" pitchFamily="18" charset="2"/>
              </a:rPr>
              <a:t>b</a:t>
            </a:r>
            <a:r>
              <a:rPr lang="en-US" altLang="zh-CN" sz="1600" baseline="-25000" dirty="0" err="1" smtClean="0"/>
              <a:t>x</a:t>
            </a:r>
            <a:r>
              <a:rPr lang="en-US" altLang="zh-CN" sz="1600" baseline="-25000" dirty="0" smtClean="0"/>
              <a:t>/y</a:t>
            </a:r>
            <a:r>
              <a:rPr lang="en-US" altLang="zh-CN" sz="1600" dirty="0" smtClean="0"/>
              <a:t> = (80, 21) m;</a:t>
            </a:r>
          </a:p>
          <a:p>
            <a:r>
              <a:rPr lang="en-US" altLang="zh-CN" sz="1600" dirty="0" smtClean="0"/>
              <a:t>Low-beta 7-m </a:t>
            </a:r>
            <a:r>
              <a:rPr lang="en-US" altLang="zh-CN" sz="1600" dirty="0"/>
              <a:t>Straight section </a:t>
            </a:r>
            <a:r>
              <a:rPr lang="en-US" altLang="zh-CN" sz="1600" dirty="0" smtClean="0"/>
              <a:t>*36, </a:t>
            </a:r>
            <a:r>
              <a:rPr lang="en-US" altLang="zh-CN" sz="1600" dirty="0" err="1">
                <a:latin typeface="Symbol" pitchFamily="18" charset="2"/>
              </a:rPr>
              <a:t>b</a:t>
            </a:r>
            <a:r>
              <a:rPr lang="en-US" altLang="zh-CN" sz="1600" baseline="-25000" dirty="0" err="1"/>
              <a:t>x</a:t>
            </a:r>
            <a:r>
              <a:rPr lang="en-US" altLang="zh-CN" sz="1600" baseline="-25000" dirty="0"/>
              <a:t>/y</a:t>
            </a:r>
            <a:r>
              <a:rPr lang="en-US" altLang="zh-CN" sz="1600" dirty="0"/>
              <a:t> = </a:t>
            </a:r>
            <a:r>
              <a:rPr lang="en-US" altLang="zh-CN" sz="1600" dirty="0" smtClean="0"/>
              <a:t>(5,1.11) m ;</a:t>
            </a:r>
          </a:p>
          <a:p>
            <a:r>
              <a:rPr lang="en-US" altLang="zh-CN" sz="1600" dirty="0" smtClean="0"/>
              <a:t>Phase advance per </a:t>
            </a:r>
            <a:r>
              <a:rPr lang="en-US" altLang="zh-CN" sz="1600" dirty="0" err="1" smtClean="0"/>
              <a:t>supercell</a:t>
            </a:r>
            <a:r>
              <a:rPr lang="en-US" altLang="zh-CN" sz="1600" dirty="0" smtClean="0"/>
              <a:t>: (</a:t>
            </a:r>
            <a:r>
              <a:rPr lang="en-US" altLang="zh-CN" sz="1600" dirty="0"/>
              <a:t>6</a:t>
            </a:r>
            <a:r>
              <a:rPr lang="en-US" altLang="zh-CN" sz="1600" dirty="0" smtClean="0">
                <a:latin typeface="Symbol" pitchFamily="18" charset="2"/>
              </a:rPr>
              <a:t>p </a:t>
            </a:r>
            <a:r>
              <a:rPr lang="en-US" altLang="zh-CN" sz="1600" dirty="0" smtClean="0"/>
              <a:t>+ </a:t>
            </a:r>
            <a:r>
              <a:rPr lang="en-US" altLang="zh-CN" sz="1600" dirty="0" smtClean="0">
                <a:latin typeface="Symbol" pitchFamily="18" charset="2"/>
              </a:rPr>
              <a:t>p</a:t>
            </a:r>
            <a:r>
              <a:rPr lang="en-US" altLang="zh-CN" sz="1600" dirty="0" smtClean="0"/>
              <a:t>/6 + </a:t>
            </a:r>
            <a:r>
              <a:rPr lang="en-US" altLang="zh-CN" sz="1600" dirty="0" err="1" smtClean="0">
                <a:latin typeface="Symbol" pitchFamily="18" charset="2"/>
              </a:rPr>
              <a:t>du</a:t>
            </a:r>
            <a:r>
              <a:rPr lang="en-US" altLang="zh-CN" sz="1600" baseline="-25000" dirty="0" err="1" smtClean="0"/>
              <a:t>x</a:t>
            </a:r>
            <a:r>
              <a:rPr lang="en-US" altLang="zh-CN" sz="1600" dirty="0" err="1" smtClean="0">
                <a:latin typeface="Symbol" pitchFamily="18" charset="2"/>
              </a:rPr>
              <a:t>p</a:t>
            </a:r>
            <a:r>
              <a:rPr lang="en-US" altLang="zh-CN" sz="1600" dirty="0" smtClean="0"/>
              <a:t>/36, 2</a:t>
            </a:r>
            <a:r>
              <a:rPr lang="en-US" altLang="zh-CN" sz="1600" dirty="0" smtClean="0">
                <a:latin typeface="Symbol" pitchFamily="18" charset="2"/>
              </a:rPr>
              <a:t>p </a:t>
            </a:r>
            <a:r>
              <a:rPr lang="en-US" altLang="zh-CN" sz="1600" dirty="0" smtClean="0"/>
              <a:t>+ </a:t>
            </a:r>
            <a:r>
              <a:rPr lang="en-US" altLang="zh-CN" sz="1600" dirty="0" smtClean="0">
                <a:latin typeface="Symbol" pitchFamily="18" charset="2"/>
              </a:rPr>
              <a:t>p</a:t>
            </a:r>
            <a:r>
              <a:rPr lang="en-US" altLang="zh-CN" sz="1600" dirty="0" smtClean="0"/>
              <a:t>/6 </a:t>
            </a:r>
            <a:r>
              <a:rPr lang="en-US" altLang="zh-CN" sz="1600" dirty="0"/>
              <a:t>+ </a:t>
            </a:r>
            <a:r>
              <a:rPr lang="en-US" altLang="zh-CN" sz="1600" dirty="0" err="1" smtClean="0">
                <a:latin typeface="Symbol" pitchFamily="18" charset="2"/>
              </a:rPr>
              <a:t>du</a:t>
            </a:r>
            <a:r>
              <a:rPr lang="en-US" altLang="zh-CN" sz="1600" baseline="-25000" dirty="0" err="1" smtClean="0"/>
              <a:t>y</a:t>
            </a:r>
            <a:r>
              <a:rPr lang="en-US" altLang="zh-CN" sz="1600" dirty="0" err="1" smtClean="0">
                <a:latin typeface="Symbol" pitchFamily="18" charset="2"/>
              </a:rPr>
              <a:t>p</a:t>
            </a:r>
            <a:r>
              <a:rPr lang="en-US" altLang="zh-CN" sz="1600" dirty="0" smtClean="0"/>
              <a:t>/36)</a:t>
            </a:r>
          </a:p>
          <a:p>
            <a:r>
              <a:rPr lang="en-US" altLang="zh-CN" sz="1600" dirty="0"/>
              <a:t>w</a:t>
            </a:r>
            <a:r>
              <a:rPr lang="en-US" altLang="zh-CN" sz="1600" dirty="0" smtClean="0"/>
              <a:t>ith  </a:t>
            </a:r>
            <a:r>
              <a:rPr lang="en-US" altLang="zh-CN" sz="1600" dirty="0" smtClean="0">
                <a:latin typeface="Symbol" pitchFamily="18" charset="2"/>
              </a:rPr>
              <a:t>du</a:t>
            </a:r>
            <a:r>
              <a:rPr lang="en-US" altLang="zh-CN" sz="1600" baseline="-25000" dirty="0" smtClean="0"/>
              <a:t>x</a:t>
            </a:r>
            <a:r>
              <a:rPr lang="en-US" altLang="zh-CN" sz="1600" dirty="0" smtClean="0"/>
              <a:t> = 0.39,  </a:t>
            </a:r>
            <a:r>
              <a:rPr lang="en-US" altLang="zh-CN" sz="1600" dirty="0" err="1" smtClean="0">
                <a:latin typeface="Symbol" pitchFamily="18" charset="2"/>
              </a:rPr>
              <a:t>du</a:t>
            </a:r>
            <a:r>
              <a:rPr lang="en-US" altLang="zh-CN" sz="1600" baseline="-25000" dirty="0" err="1" smtClean="0"/>
              <a:t>y</a:t>
            </a:r>
            <a:r>
              <a:rPr lang="en-US" altLang="zh-CN" sz="1600" dirty="0" smtClean="0"/>
              <a:t> = 0.30.</a:t>
            </a:r>
            <a:endParaRPr lang="en-US" altLang="zh-CN" sz="1600" dirty="0"/>
          </a:p>
          <a:p>
            <a:r>
              <a:rPr lang="en-US" altLang="zh-CN" sz="1600" dirty="0" smtClean="0"/>
              <a:t> </a:t>
            </a:r>
            <a:endParaRPr lang="zh-CN" altLang="en-US" sz="16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0" t="4609" r="8267"/>
          <a:stretch/>
        </p:blipFill>
        <p:spPr>
          <a:xfrm>
            <a:off x="624114" y="908720"/>
            <a:ext cx="7620000" cy="4322854"/>
          </a:xfrm>
          <a:prstGeom prst="rect">
            <a:avLst/>
          </a:prstGeom>
        </p:spPr>
      </p:pic>
      <p:sp>
        <p:nvSpPr>
          <p:cNvPr id="10" name="右大括号 9"/>
          <p:cNvSpPr/>
          <p:nvPr/>
        </p:nvSpPr>
        <p:spPr>
          <a:xfrm rot="-5400000">
            <a:off x="5004048" y="2710107"/>
            <a:ext cx="144016" cy="57606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568619" y="2463279"/>
            <a:ext cx="129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7-m low-beta straight section</a:t>
            </a:r>
            <a:endParaRPr lang="zh-CN" altLang="en-US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7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</a:rPr>
              <a:t>Dynamic aperture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zh-CN" dirty="0" smtClean="0"/>
              <a:t>Y. Jiao, IHEP BP Seminar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0554-2CE8-481F-80C6-C67121FA39B5}" type="slidenum">
              <a:rPr lang="zh-CN" altLang="en-US" smtClean="0"/>
              <a:pPr>
                <a:defRPr/>
              </a:pPr>
              <a:t>7</a:t>
            </a:fld>
            <a:endParaRPr lang="zh-CN" altLang="en-US" dirty="0"/>
          </a:p>
        </p:txBody>
      </p:sp>
      <p:pic>
        <p:nvPicPr>
          <p:cNvPr id="1026" name="Picture 2" descr="D:\atzip1\BAPS\BAPS_new\TME16_results\TME16_4_1results\with7groupsextupoles\D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7" r="6905"/>
          <a:stretch/>
        </p:blipFill>
        <p:spPr bwMode="auto">
          <a:xfrm>
            <a:off x="170637" y="2316205"/>
            <a:ext cx="4293351" cy="366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3688" y="211311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On-momentum DA</a:t>
            </a:r>
            <a:endParaRPr lang="zh-CN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atzip1\BAPS\BAPS_new\TME16_results\TME16_4_1results\with7groupsextupoles\offmomentumDA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75" r="6405"/>
          <a:stretch/>
        </p:blipFill>
        <p:spPr bwMode="auto">
          <a:xfrm>
            <a:off x="4484914" y="2335643"/>
            <a:ext cx="4454715" cy="364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24128" y="21328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Off-momentum DA</a:t>
            </a:r>
            <a:endParaRPr lang="zh-CN" alt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98072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enough on-momentum DA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, satisfies the requirements of pulsed </a:t>
            </a:r>
            <a:r>
              <a:rPr lang="en-US" altLang="zh-CN" sz="1600" dirty="0" err="1" smtClean="0">
                <a:latin typeface="Times New Roman" pitchFamily="18" charset="0"/>
                <a:cs typeface="Times New Roman" pitchFamily="18" charset="0"/>
              </a:rPr>
              <a:t>sextupole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injection;</a:t>
            </a:r>
          </a:p>
          <a:p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Momentum acceptance is not large, ~ 1.5%, not long </a:t>
            </a:r>
            <a:r>
              <a:rPr lang="en-US" altLang="zh-CN" sz="1600" dirty="0" err="1" smtClean="0">
                <a:latin typeface="Times New Roman" pitchFamily="18" charset="0"/>
                <a:cs typeface="Times New Roman" pitchFamily="18" charset="0"/>
              </a:rPr>
              <a:t>Touschek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lifetime. However, this can be cured with top-up injection.</a:t>
            </a: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4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0"/>
            <a:ext cx="7272808" cy="5741691"/>
          </a:xfrm>
        </p:spPr>
      </p:pic>
      <p:sp>
        <p:nvSpPr>
          <p:cNvPr id="5" name="TextBox 4"/>
          <p:cNvSpPr txBox="1"/>
          <p:nvPr/>
        </p:nvSpPr>
        <p:spPr>
          <a:xfrm>
            <a:off x="1331640" y="6041401"/>
            <a:ext cx="6196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Black: bare lattice,   </a:t>
            </a:r>
            <a:r>
              <a:rPr lang="en-US" altLang="zh-CN" sz="2400" dirty="0" smtClean="0">
                <a:solidFill>
                  <a:srgbClr val="00B050"/>
                </a:solidFill>
              </a:rPr>
              <a:t>Green: multiple error=10</a:t>
            </a:r>
            <a:r>
              <a:rPr lang="en-US" altLang="zh-CN" sz="2400" baseline="30000" dirty="0" smtClean="0">
                <a:solidFill>
                  <a:srgbClr val="00B050"/>
                </a:solidFill>
              </a:rPr>
              <a:t>-4</a:t>
            </a:r>
            <a:r>
              <a:rPr lang="en-US" altLang="zh-CN" sz="2400" dirty="0" smtClean="0">
                <a:solidFill>
                  <a:srgbClr val="00B050"/>
                </a:solidFill>
              </a:rPr>
              <a:t>, </a:t>
            </a:r>
          </a:p>
          <a:p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Blue: multiple error &amp; bending error</a:t>
            </a:r>
            <a:endParaRPr lang="zh-CN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44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Injection insertion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zh-CN" dirty="0" smtClean="0"/>
              <a:t>φ</a:t>
            </a:r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inj</a:t>
            </a:r>
            <a:r>
              <a:rPr lang="en-US" altLang="zh-CN" dirty="0" smtClean="0"/>
              <a:t>=</a:t>
            </a:r>
            <a:r>
              <a:rPr lang="el-GR" altLang="zh-CN" dirty="0" smtClean="0"/>
              <a:t> φ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std</a:t>
            </a:r>
            <a:r>
              <a:rPr lang="en-US" altLang="zh-CN" dirty="0" smtClean="0"/>
              <a:t>+2</a:t>
            </a:r>
            <a:r>
              <a:rPr lang="el-GR" altLang="zh-CN" dirty="0" smtClean="0"/>
              <a:t>π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l-GR" altLang="zh-CN" dirty="0" smtClean="0"/>
              <a:t>φ</a:t>
            </a:r>
            <a:r>
              <a:rPr lang="en-US" altLang="zh-CN" dirty="0" err="1" smtClean="0"/>
              <a:t>y</a:t>
            </a:r>
            <a:r>
              <a:rPr lang="en-US" altLang="zh-CN" baseline="-25000" dirty="0" err="1" smtClean="0"/>
              <a:t>inj</a:t>
            </a:r>
            <a:r>
              <a:rPr lang="en-US" altLang="zh-CN" dirty="0" smtClean="0"/>
              <a:t>=</a:t>
            </a:r>
            <a:r>
              <a:rPr lang="el-GR" altLang="zh-CN" dirty="0" smtClean="0"/>
              <a:t> φ</a:t>
            </a:r>
            <a:r>
              <a:rPr lang="en-US" altLang="zh-CN" dirty="0" err="1" smtClean="0"/>
              <a:t>y</a:t>
            </a:r>
            <a:r>
              <a:rPr lang="en-US" altLang="zh-CN" baseline="-25000" dirty="0" err="1" smtClean="0"/>
              <a:t>std</a:t>
            </a:r>
            <a:endParaRPr lang="zh-CN" altLang="en-US" baseline="-25000" dirty="0" smtClean="0"/>
          </a:p>
          <a:p>
            <a:r>
              <a:rPr lang="en-US" altLang="zh-CN" dirty="0" smtClean="0"/>
              <a:t>Keep the symmetry for linear lattice</a:t>
            </a:r>
          </a:p>
          <a:p>
            <a:r>
              <a:rPr lang="en-US" altLang="zh-CN" dirty="0" smtClean="0"/>
              <a:t>Help for dynamic aperture for on-momentum</a:t>
            </a:r>
          </a:p>
          <a:p>
            <a:r>
              <a:rPr lang="en-US" altLang="zh-CN" dirty="0" smtClean="0"/>
              <a:t>Straight length&gt;9m for pulse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injection</a:t>
            </a:r>
            <a:endParaRPr lang="zh-CN" altLang="en-US" dirty="0" smtClean="0"/>
          </a:p>
          <a:p>
            <a:endParaRPr lang="zh-CN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6060</TotalTime>
  <Words>790</Words>
  <Application>Microsoft Office PowerPoint</Application>
  <PresentationFormat>全屏显示(4:3)</PresentationFormat>
  <Paragraphs>129</Paragraphs>
  <Slides>22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BAPS Lattice Design</vt:lpstr>
      <vt:lpstr>Topics</vt:lpstr>
      <vt:lpstr>Design Goals</vt:lpstr>
      <vt:lpstr>Linear lattice design</vt:lpstr>
      <vt:lpstr>7BA*36 Linear Optics</vt:lpstr>
      <vt:lpstr>Lattice layout in one superperiod</vt:lpstr>
      <vt:lpstr>Dynamic aperture</vt:lpstr>
      <vt:lpstr>幻灯片 8</vt:lpstr>
      <vt:lpstr>Injection insertion</vt:lpstr>
      <vt:lpstr>幻灯片 10</vt:lpstr>
      <vt:lpstr>15BA*16</vt:lpstr>
      <vt:lpstr>Lower β section with double wraists</vt:lpstr>
      <vt:lpstr>higher β section for injection</vt:lpstr>
      <vt:lpstr>Middle β section for Mobius ring</vt:lpstr>
      <vt:lpstr>Dynamic aperture for 15BA</vt:lpstr>
      <vt:lpstr>幻灯片 16</vt:lpstr>
      <vt:lpstr>Damping wiggler effects</vt:lpstr>
      <vt:lpstr>Round beam</vt:lpstr>
      <vt:lpstr>幻灯片 19</vt:lpstr>
      <vt:lpstr>Chromaticity correction</vt:lpstr>
      <vt:lpstr>幻灯片 21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BAPS Lattice Design</dc:title>
  <dc:creator>xug</dc:creator>
  <cp:lastModifiedBy>xug</cp:lastModifiedBy>
  <cp:revision>25</cp:revision>
  <dcterms:created xsi:type="dcterms:W3CDTF">2012-10-24T20:17:25Z</dcterms:created>
  <dcterms:modified xsi:type="dcterms:W3CDTF">2012-10-29T10:28:01Z</dcterms:modified>
</cp:coreProperties>
</file>