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2" r:id="rId1"/>
  </p:sldMasterIdLst>
  <p:notesMasterIdLst>
    <p:notesMasterId r:id="rId22"/>
  </p:notesMasterIdLst>
  <p:sldIdLst>
    <p:sldId id="256" r:id="rId2"/>
    <p:sldId id="271" r:id="rId3"/>
    <p:sldId id="257" r:id="rId4"/>
    <p:sldId id="272" r:id="rId5"/>
    <p:sldId id="258" r:id="rId6"/>
    <p:sldId id="273" r:id="rId7"/>
    <p:sldId id="276" r:id="rId8"/>
    <p:sldId id="275" r:id="rId9"/>
    <p:sldId id="260" r:id="rId10"/>
    <p:sldId id="266" r:id="rId11"/>
    <p:sldId id="262" r:id="rId12"/>
    <p:sldId id="268" r:id="rId13"/>
    <p:sldId id="269" r:id="rId14"/>
    <p:sldId id="274" r:id="rId15"/>
    <p:sldId id="261" r:id="rId16"/>
    <p:sldId id="267" r:id="rId17"/>
    <p:sldId id="263" r:id="rId18"/>
    <p:sldId id="264" r:id="rId19"/>
    <p:sldId id="270" r:id="rId20"/>
    <p:sldId id="265" r:id="rId21"/>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1pPr>
    <a:lvl2pPr marL="742950" indent="-28575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2pPr>
    <a:lvl3pPr marL="11430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3pPr>
    <a:lvl4pPr marL="16002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4pPr>
    <a:lvl5pPr marL="20574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5pPr>
    <a:lvl6pPr marL="2286000" algn="l" defTabSz="914400" rtl="0" eaLnBrk="1" latinLnBrk="0" hangingPunct="1">
      <a:defRPr sz="2400" kern="1200">
        <a:solidFill>
          <a:schemeClr val="bg1"/>
        </a:solidFill>
        <a:latin typeface="Arial" charset="0"/>
        <a:ea typeface="ＭＳ Ｐゴシック" pitchFamily="32" charset="-128"/>
        <a:cs typeface="+mn-cs"/>
      </a:defRPr>
    </a:lvl6pPr>
    <a:lvl7pPr marL="2743200" algn="l" defTabSz="914400" rtl="0" eaLnBrk="1" latinLnBrk="0" hangingPunct="1">
      <a:defRPr sz="2400" kern="1200">
        <a:solidFill>
          <a:schemeClr val="bg1"/>
        </a:solidFill>
        <a:latin typeface="Arial" charset="0"/>
        <a:ea typeface="ＭＳ Ｐゴシック" pitchFamily="32" charset="-128"/>
        <a:cs typeface="+mn-cs"/>
      </a:defRPr>
    </a:lvl7pPr>
    <a:lvl8pPr marL="3200400" algn="l" defTabSz="914400" rtl="0" eaLnBrk="1" latinLnBrk="0" hangingPunct="1">
      <a:defRPr sz="2400" kern="1200">
        <a:solidFill>
          <a:schemeClr val="bg1"/>
        </a:solidFill>
        <a:latin typeface="Arial" charset="0"/>
        <a:ea typeface="ＭＳ Ｐゴシック" pitchFamily="32" charset="-128"/>
        <a:cs typeface="+mn-cs"/>
      </a:defRPr>
    </a:lvl8pPr>
    <a:lvl9pPr marL="3657600" algn="l" defTabSz="914400" rtl="0" eaLnBrk="1" latinLnBrk="0" hangingPunct="1">
      <a:defRPr sz="2400" kern="1200">
        <a:solidFill>
          <a:schemeClr val="bg1"/>
        </a:solidFill>
        <a:latin typeface="Arial" charset="0"/>
        <a:ea typeface="ＭＳ Ｐゴシック" pitchFamily="3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8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194" y="-73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34"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35"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36"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37" name="Rectangle 5"/>
          <p:cNvSpPr>
            <a:spLocks noGrp="1" noRot="1" noChangeAspect="1" noChangeArrowheads="1"/>
          </p:cNvSpPr>
          <p:nvPr>
            <p:ph type="sldImg"/>
          </p:nvPr>
        </p:nvSpPr>
        <p:spPr bwMode="auto">
          <a:xfrm>
            <a:off x="1003300" y="695325"/>
            <a:ext cx="4840288" cy="34210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18438" name="Rectangle 6"/>
          <p:cNvSpPr>
            <a:spLocks noGrp="1" noChangeArrowheads="1"/>
          </p:cNvSpPr>
          <p:nvPr>
            <p:ph type="body"/>
          </p:nvPr>
        </p:nvSpPr>
        <p:spPr bwMode="auto">
          <a:xfrm>
            <a:off x="685800" y="4343400"/>
            <a:ext cx="5478463" cy="41068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
        <p:nvSpPr>
          <p:cNvPr id="18439" name="Text Box 7"/>
          <p:cNvSpPr txBox="1">
            <a:spLocks noChangeArrowheads="1"/>
          </p:cNvSpPr>
          <p:nvPr/>
        </p:nvSpPr>
        <p:spPr bwMode="auto">
          <a:xfrm>
            <a:off x="0" y="0"/>
            <a:ext cx="2970213"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40" name="Text Box 8"/>
          <p:cNvSpPr txBox="1">
            <a:spLocks noChangeArrowheads="1"/>
          </p:cNvSpPr>
          <p:nvPr/>
        </p:nvSpPr>
        <p:spPr bwMode="auto">
          <a:xfrm>
            <a:off x="3881438" y="0"/>
            <a:ext cx="2970212"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41" name="Text Box 9"/>
          <p:cNvSpPr txBox="1">
            <a:spLocks noChangeArrowheads="1"/>
          </p:cNvSpPr>
          <p:nvPr/>
        </p:nvSpPr>
        <p:spPr bwMode="auto">
          <a:xfrm>
            <a:off x="0" y="8686800"/>
            <a:ext cx="2970213"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42" name="Rectangle 10"/>
          <p:cNvSpPr>
            <a:spLocks noGrp="1" noChangeArrowheads="1"/>
          </p:cNvSpPr>
          <p:nvPr>
            <p:ph type="sldNum"/>
          </p:nvPr>
        </p:nvSpPr>
        <p:spPr bwMode="auto">
          <a:xfrm>
            <a:off x="3881438" y="8686800"/>
            <a:ext cx="2968625" cy="4492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3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fld id="{4B6239B1-2179-425A-ADA5-89C9A539E244}" type="slidenum">
              <a:rPr lang="en-US"/>
              <a:pPr/>
              <a:t>‹#›</a:t>
            </a:fld>
            <a:endParaRPr lang="en-US"/>
          </a:p>
        </p:txBody>
      </p:sp>
    </p:spTree>
    <p:extLst>
      <p:ext uri="{BB962C8B-B14F-4D97-AF65-F5344CB8AC3E}">
        <p14:creationId xmlns="" xmlns:p14="http://schemas.microsoft.com/office/powerpoint/2010/main" val="190732834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54C7232-ED54-4EEC-A697-84503833D7CE}" type="slidenum">
              <a:rPr lang="en-US"/>
              <a:pPr/>
              <a:t>1</a:t>
            </a:fld>
            <a:endParaRPr lang="en-US"/>
          </a:p>
        </p:txBody>
      </p:sp>
      <p:sp>
        <p:nvSpPr>
          <p:cNvPr id="29697" name="Text Box 1"/>
          <p:cNvSpPr txBox="1">
            <a:spLocks noChangeArrowheads="1"/>
          </p:cNvSpPr>
          <p:nvPr/>
        </p:nvSpPr>
        <p:spPr bwMode="auto">
          <a:xfrm>
            <a:off x="3881438" y="8686800"/>
            <a:ext cx="2970212"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lnSpc>
                <a:spcPct val="93000"/>
              </a:lnSpc>
              <a:buClrTx/>
              <a:buFontTx/>
              <a:buNone/>
            </a:pPr>
            <a:fld id="{0A518067-09E3-47D9-AF65-B9B23A47CC6B}" type="slidenum">
              <a:rPr lang="en-US" sz="1400">
                <a:solidFill>
                  <a:srgbClr val="000000"/>
                </a:solidFill>
                <a:latin typeface="Times New Roman" pitchFamily="16" charset="0"/>
              </a:rPr>
              <a:pPr algn="r">
                <a:lnSpc>
                  <a:spcPct val="93000"/>
                </a:lnSpc>
                <a:buClrTx/>
                <a:buFontTx/>
                <a:buNone/>
              </a:pPr>
              <a:t>1</a:t>
            </a:fld>
            <a:endParaRPr lang="en-US" sz="1400">
              <a:solidFill>
                <a:srgbClr val="000000"/>
              </a:solidFill>
              <a:latin typeface="Times New Roman" pitchFamily="16" charset="0"/>
            </a:endParaRPr>
          </a:p>
        </p:txBody>
      </p:sp>
      <p:sp>
        <p:nvSpPr>
          <p:cNvPr id="29698"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9699" name="Rectangle 3"/>
          <p:cNvSpPr txBox="1">
            <a:spLocks noGrp="1" noChangeArrowheads="1"/>
          </p:cNvSpPr>
          <p:nvPr>
            <p:ph type="body"/>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a:spcBef>
                <a:spcPts val="450"/>
              </a:spcBef>
              <a:buClrTx/>
              <a:buFontTx/>
              <a:buNone/>
            </a:pPr>
            <a:endParaRPr lang="en-US">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8D886440-C939-4408-A439-E2687389A63D}" type="slidenum">
              <a:rPr lang="en-US"/>
              <a:pPr/>
              <a:t>20</a:t>
            </a:fld>
            <a:endParaRPr lang="en-US"/>
          </a:p>
        </p:txBody>
      </p:sp>
      <p:sp>
        <p:nvSpPr>
          <p:cNvPr id="38913" name="Text Box 1"/>
          <p:cNvSpPr txBox="1">
            <a:spLocks noChangeArrowheads="1"/>
          </p:cNvSpPr>
          <p:nvPr/>
        </p:nvSpPr>
        <p:spPr bwMode="auto">
          <a:xfrm>
            <a:off x="3881438" y="8686800"/>
            <a:ext cx="2970212"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lnSpc>
                <a:spcPct val="93000"/>
              </a:lnSpc>
              <a:buClrTx/>
              <a:buFontTx/>
              <a:buNone/>
            </a:pPr>
            <a:fld id="{F20F4C6B-20C0-42B9-816A-794318E8AF4E}" type="slidenum">
              <a:rPr lang="en-US" sz="1400">
                <a:solidFill>
                  <a:srgbClr val="000000"/>
                </a:solidFill>
                <a:latin typeface="Times New Roman" pitchFamily="16" charset="0"/>
              </a:rPr>
              <a:pPr algn="r">
                <a:lnSpc>
                  <a:spcPct val="93000"/>
                </a:lnSpc>
                <a:buClrTx/>
                <a:buFontTx/>
                <a:buNone/>
              </a:pPr>
              <a:t>20</a:t>
            </a:fld>
            <a:endParaRPr lang="en-US" sz="1400">
              <a:solidFill>
                <a:srgbClr val="000000"/>
              </a:solidFill>
              <a:latin typeface="Times New Roman" pitchFamily="16" charset="0"/>
            </a:endParaRPr>
          </a:p>
        </p:txBody>
      </p:sp>
      <p:sp>
        <p:nvSpPr>
          <p:cNvPr id="38914" name="Rectangle 2"/>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8915" name="Rectangle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a:spcBef>
                <a:spcPts val="450"/>
              </a:spcBef>
              <a:buClrTx/>
              <a:buFontTx/>
              <a:buNone/>
            </a:pPr>
            <a:endParaRPr lang="en-US">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6B346FE-0AC4-40B0-A367-1B0EFA295B3F}" type="slidenum">
              <a:rPr lang="en-US"/>
              <a:pPr/>
              <a:t>3</a:t>
            </a:fld>
            <a:endParaRPr lang="en-US"/>
          </a:p>
        </p:txBody>
      </p:sp>
      <p:sp>
        <p:nvSpPr>
          <p:cNvPr id="30721" name="Text Box 1"/>
          <p:cNvSpPr txBox="1">
            <a:spLocks noChangeArrowheads="1"/>
          </p:cNvSpPr>
          <p:nvPr/>
        </p:nvSpPr>
        <p:spPr bwMode="auto">
          <a:xfrm>
            <a:off x="3881438" y="8686800"/>
            <a:ext cx="2970212"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lnSpc>
                <a:spcPct val="93000"/>
              </a:lnSpc>
              <a:buClrTx/>
              <a:buFontTx/>
              <a:buNone/>
            </a:pPr>
            <a:fld id="{52F33D16-6ECB-4B9E-AAC6-F3330E09F3DC}" type="slidenum">
              <a:rPr lang="en-US" sz="1400">
                <a:solidFill>
                  <a:srgbClr val="000000"/>
                </a:solidFill>
                <a:latin typeface="Times New Roman" pitchFamily="16" charset="0"/>
              </a:rPr>
              <a:pPr algn="r">
                <a:lnSpc>
                  <a:spcPct val="93000"/>
                </a:lnSpc>
                <a:buClrTx/>
                <a:buFontTx/>
                <a:buNone/>
              </a:pPr>
              <a:t>3</a:t>
            </a:fld>
            <a:endParaRPr lang="en-US" sz="1400">
              <a:solidFill>
                <a:srgbClr val="000000"/>
              </a:solidFill>
              <a:latin typeface="Times New Roman" pitchFamily="16" charset="0"/>
            </a:endParaRPr>
          </a:p>
        </p:txBody>
      </p:sp>
      <p:sp>
        <p:nvSpPr>
          <p:cNvPr id="30722" name="Rectangle 2"/>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0723" name="Rectangle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a:spcBef>
                <a:spcPts val="450"/>
              </a:spcBef>
              <a:buClrTx/>
              <a:buFontTx/>
              <a:buNone/>
            </a:pPr>
            <a:endParaRPr lang="en-US">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A48281C8-DFEE-41A3-89D4-A27CF78AEEE3}" type="slidenum">
              <a:rPr lang="en-US"/>
              <a:pPr/>
              <a:t>5</a:t>
            </a:fld>
            <a:endParaRPr lang="en-US"/>
          </a:p>
        </p:txBody>
      </p:sp>
      <p:sp>
        <p:nvSpPr>
          <p:cNvPr id="31745" name="Text Box 1"/>
          <p:cNvSpPr txBox="1">
            <a:spLocks noChangeArrowheads="1"/>
          </p:cNvSpPr>
          <p:nvPr/>
        </p:nvSpPr>
        <p:spPr bwMode="auto">
          <a:xfrm>
            <a:off x="3881438" y="8686800"/>
            <a:ext cx="2970212"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lnSpc>
                <a:spcPct val="93000"/>
              </a:lnSpc>
              <a:buClrTx/>
              <a:buFontTx/>
              <a:buNone/>
            </a:pPr>
            <a:fld id="{98DED3E7-9619-4764-9286-654A72BE17EC}" type="slidenum">
              <a:rPr lang="en-US" sz="1400">
                <a:solidFill>
                  <a:srgbClr val="000000"/>
                </a:solidFill>
                <a:latin typeface="Times New Roman" pitchFamily="16" charset="0"/>
              </a:rPr>
              <a:pPr algn="r">
                <a:lnSpc>
                  <a:spcPct val="93000"/>
                </a:lnSpc>
                <a:buClrTx/>
                <a:buFontTx/>
                <a:buNone/>
              </a:pPr>
              <a:t>5</a:t>
            </a:fld>
            <a:endParaRPr lang="en-US" sz="1400">
              <a:solidFill>
                <a:srgbClr val="000000"/>
              </a:solidFill>
              <a:latin typeface="Times New Roman" pitchFamily="16" charset="0"/>
            </a:endParaRPr>
          </a:p>
        </p:txBody>
      </p:sp>
      <p:sp>
        <p:nvSpPr>
          <p:cNvPr id="31746"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747" name="Rectangle 3"/>
          <p:cNvSpPr txBox="1">
            <a:spLocks noGrp="1" noChangeArrowheads="1"/>
          </p:cNvSpPr>
          <p:nvPr>
            <p:ph type="body"/>
          </p:nvPr>
        </p:nvSpPr>
        <p:spPr bwMode="auto">
          <a:xfrm>
            <a:off x="685800" y="4343400"/>
            <a:ext cx="5486400" cy="4143375"/>
          </a:xfrm>
          <a:prstGeom prst="rect">
            <a:avLst/>
          </a:prstGeom>
          <a:solidFill>
            <a:srgbClr val="FFFFFF"/>
          </a:solidFill>
          <a:ln w="9360">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a:spcBef>
                <a:spcPts val="450"/>
              </a:spcBef>
              <a:buClrTx/>
              <a:buFontTx/>
              <a:buNone/>
            </a:pPr>
            <a:endParaRPr lang="en-US">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矩形 10"/>
          <p:cNvSpPr>
            <a:spLocks noGrp="1" noChangeArrowheads="1"/>
          </p:cNvSpPr>
          <p:nvPr>
            <p:ph type="sldNum" sz="quarter"/>
          </p:nvPr>
        </p:nvSpPr>
        <p:spPr>
          <a:noFill/>
          <a:ln>
            <a:round/>
            <a:headEnd/>
            <a:tailEnd/>
          </a:ln>
        </p:spPr>
        <p:txBody>
          <a:bodyPr/>
          <a:lstStyle/>
          <a:p>
            <a:fld id="{1DB6A8FF-97E4-4DEE-960B-7242D01EB6E1}" type="slidenum">
              <a:rPr lang="en-US" altLang="zh-CN"/>
              <a:pPr/>
              <a:t>6</a:t>
            </a:fld>
            <a:endParaRPr lang="en-US" altLang="zh-CN"/>
          </a:p>
        </p:txBody>
      </p:sp>
      <p:sp>
        <p:nvSpPr>
          <p:cNvPr id="22531" name="文本框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zh-CN" altLang="en-US"/>
          </a:p>
        </p:txBody>
      </p:sp>
      <p:sp>
        <p:nvSpPr>
          <p:cNvPr id="22532" name="矩形 2"/>
          <p:cNvSpPr>
            <a:spLocks noGrp="1" noChangeArrowheads="1"/>
          </p:cNvSpPr>
          <p:nvPr>
            <p:ph type="body"/>
          </p:nvPr>
        </p:nvSpPr>
        <p:spPr>
          <a:xfrm>
            <a:off x="914400" y="4343400"/>
            <a:ext cx="5024438" cy="4203700"/>
          </a:xfrm>
          <a:noFill/>
        </p:spPr>
        <p:txBody>
          <a:bodyPr wrap="none" anchor="ctr"/>
          <a:lstStyle/>
          <a:p>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598BC767-5E58-4F23-9A95-763FFF8ED1B7}" type="slidenum">
              <a:rPr lang="en-US"/>
              <a:pPr/>
              <a:t>9</a:t>
            </a:fld>
            <a:endParaRPr lang="en-US"/>
          </a:p>
        </p:txBody>
      </p:sp>
      <p:sp>
        <p:nvSpPr>
          <p:cNvPr id="33793" name="Text Box 1"/>
          <p:cNvSpPr txBox="1">
            <a:spLocks noChangeArrowheads="1"/>
          </p:cNvSpPr>
          <p:nvPr/>
        </p:nvSpPr>
        <p:spPr bwMode="auto">
          <a:xfrm>
            <a:off x="3881438" y="8686800"/>
            <a:ext cx="2970212"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lnSpc>
                <a:spcPct val="93000"/>
              </a:lnSpc>
              <a:buClrTx/>
              <a:buFontTx/>
              <a:buNone/>
            </a:pPr>
            <a:fld id="{F181B650-E18B-423E-9F5C-5A483E13C688}" type="slidenum">
              <a:rPr lang="en-US" sz="1400">
                <a:solidFill>
                  <a:srgbClr val="000000"/>
                </a:solidFill>
                <a:latin typeface="Times New Roman" pitchFamily="16" charset="0"/>
              </a:rPr>
              <a:pPr algn="r">
                <a:lnSpc>
                  <a:spcPct val="93000"/>
                </a:lnSpc>
                <a:buClrTx/>
                <a:buFontTx/>
                <a:buNone/>
              </a:pPr>
              <a:t>9</a:t>
            </a:fld>
            <a:endParaRPr lang="en-US" sz="1400">
              <a:solidFill>
                <a:srgbClr val="000000"/>
              </a:solidFill>
              <a:latin typeface="Times New Roman" pitchFamily="16" charset="0"/>
            </a:endParaRPr>
          </a:p>
        </p:txBody>
      </p:sp>
      <p:sp>
        <p:nvSpPr>
          <p:cNvPr id="33794"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3"/>
          <p:cNvSpPr txBox="1">
            <a:spLocks noGrp="1" noChangeArrowheads="1"/>
          </p:cNvSpPr>
          <p:nvPr>
            <p:ph type="body"/>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a:spcBef>
                <a:spcPts val="450"/>
              </a:spcBef>
              <a:buClrTx/>
              <a:buFontTx/>
              <a:buNone/>
            </a:pPr>
            <a:endParaRPr lang="en-US">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F7B65BA3-8B95-4D12-B724-D667460FE4AF}" type="slidenum">
              <a:rPr lang="en-US"/>
              <a:pPr/>
              <a:t>11</a:t>
            </a:fld>
            <a:endParaRPr lang="en-US"/>
          </a:p>
        </p:txBody>
      </p:sp>
      <p:sp>
        <p:nvSpPr>
          <p:cNvPr id="35841" name="Text Box 1"/>
          <p:cNvSpPr txBox="1">
            <a:spLocks noChangeArrowheads="1"/>
          </p:cNvSpPr>
          <p:nvPr/>
        </p:nvSpPr>
        <p:spPr bwMode="auto">
          <a:xfrm>
            <a:off x="3881438" y="8686800"/>
            <a:ext cx="2970212"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lnSpc>
                <a:spcPct val="93000"/>
              </a:lnSpc>
              <a:buClrTx/>
              <a:buFontTx/>
              <a:buNone/>
            </a:pPr>
            <a:fld id="{82329896-1494-4778-BE2A-6619FBF7AD5B}" type="slidenum">
              <a:rPr lang="en-US" sz="1400">
                <a:solidFill>
                  <a:srgbClr val="000000"/>
                </a:solidFill>
                <a:latin typeface="Times New Roman" pitchFamily="16" charset="0"/>
              </a:rPr>
              <a:pPr algn="r">
                <a:lnSpc>
                  <a:spcPct val="93000"/>
                </a:lnSpc>
                <a:buClrTx/>
                <a:buFontTx/>
                <a:buNone/>
              </a:pPr>
              <a:t>11</a:t>
            </a:fld>
            <a:endParaRPr lang="en-US" sz="1400">
              <a:solidFill>
                <a:srgbClr val="000000"/>
              </a:solidFill>
              <a:latin typeface="Times New Roman" pitchFamily="16" charset="0"/>
            </a:endParaRPr>
          </a:p>
        </p:txBody>
      </p:sp>
      <p:sp>
        <p:nvSpPr>
          <p:cNvPr id="3584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5843" name="Rectangle 3"/>
          <p:cNvSpPr txBox="1">
            <a:spLocks noGrp="1" noChangeArrowheads="1"/>
          </p:cNvSpPr>
          <p:nvPr>
            <p:ph type="body"/>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a:spcBef>
                <a:spcPts val="450"/>
              </a:spcBef>
              <a:buClrTx/>
              <a:buFontTx/>
              <a:buNone/>
            </a:pPr>
            <a:endParaRPr lang="en-US">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0"/>
          <p:cNvSpPr>
            <a:spLocks noGrp="1" noChangeArrowheads="1"/>
          </p:cNvSpPr>
          <p:nvPr>
            <p:ph type="sldNum"/>
          </p:nvPr>
        </p:nvSpPr>
        <p:spPr>
          <a:ln/>
        </p:spPr>
        <p:txBody>
          <a:bodyPr/>
          <a:lstStyle/>
          <a:p>
            <a:fld id="{E291F271-30C0-4644-BA6A-AFB2E326AA84}" type="slidenum">
              <a:rPr lang="en-US"/>
              <a:pPr/>
              <a:t>15</a:t>
            </a:fld>
            <a:endParaRPr lang="en-US"/>
          </a:p>
        </p:txBody>
      </p:sp>
      <p:sp>
        <p:nvSpPr>
          <p:cNvPr id="34817" name="Rectangle 1"/>
          <p:cNvSpPr txBox="1">
            <a:spLocks noGrp="1" noRot="1" noChangeAspect="1" noChangeArrowheads="1"/>
          </p:cNvSpPr>
          <p:nvPr>
            <p:ph type="sldImg"/>
          </p:nvPr>
        </p:nvSpPr>
        <p:spPr bwMode="auto">
          <a:xfrm>
            <a:off x="1143000" y="695325"/>
            <a:ext cx="4562475" cy="342265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4818" name="Rectangle 2"/>
          <p:cNvSpPr txBox="1">
            <a:spLocks noGrp="1" noChangeArrowheads="1"/>
          </p:cNvSpPr>
          <p:nvPr>
            <p:ph type="body" idx="1"/>
          </p:nvPr>
        </p:nvSpPr>
        <p:spPr bwMode="auto">
          <a:xfrm>
            <a:off x="685800" y="4343400"/>
            <a:ext cx="5480050" cy="41084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617D14AE-72E7-4A1C-B618-F9CE5D569636}" type="slidenum">
              <a:rPr lang="en-US"/>
              <a:pPr/>
              <a:t>17</a:t>
            </a:fld>
            <a:endParaRPr lang="en-US"/>
          </a:p>
        </p:txBody>
      </p:sp>
      <p:sp>
        <p:nvSpPr>
          <p:cNvPr id="36865" name="Text Box 1"/>
          <p:cNvSpPr txBox="1">
            <a:spLocks noChangeArrowheads="1"/>
          </p:cNvSpPr>
          <p:nvPr/>
        </p:nvSpPr>
        <p:spPr bwMode="auto">
          <a:xfrm>
            <a:off x="3881438" y="8686800"/>
            <a:ext cx="2970212"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lnSpc>
                <a:spcPct val="93000"/>
              </a:lnSpc>
              <a:buClrTx/>
              <a:buFontTx/>
              <a:buNone/>
            </a:pPr>
            <a:fld id="{B41C7FB7-47A1-47D8-8212-48A30C382274}" type="slidenum">
              <a:rPr lang="en-US" sz="1400">
                <a:solidFill>
                  <a:srgbClr val="000000"/>
                </a:solidFill>
                <a:latin typeface="Times New Roman" pitchFamily="16" charset="0"/>
              </a:rPr>
              <a:pPr algn="r">
                <a:lnSpc>
                  <a:spcPct val="93000"/>
                </a:lnSpc>
                <a:buClrTx/>
                <a:buFontTx/>
                <a:buNone/>
              </a:pPr>
              <a:t>17</a:t>
            </a:fld>
            <a:endParaRPr lang="en-US" sz="1400">
              <a:solidFill>
                <a:srgbClr val="000000"/>
              </a:solidFill>
              <a:latin typeface="Times New Roman" pitchFamily="16" charset="0"/>
            </a:endParaRPr>
          </a:p>
        </p:txBody>
      </p:sp>
      <p:sp>
        <p:nvSpPr>
          <p:cNvPr id="36866" name="Rectangle 2"/>
          <p:cNvSpPr txBox="1">
            <a:spLocks noGrp="1" noRot="1" noChangeAspect="1" noChangeArrowheads="1"/>
          </p:cNvSpPr>
          <p:nvPr>
            <p:ph type="sldImg"/>
          </p:nvPr>
        </p:nvSpPr>
        <p:spPr bwMode="auto">
          <a:xfrm>
            <a:off x="1141413" y="695325"/>
            <a:ext cx="4567237" cy="34242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6867" name="Rectangle 3"/>
          <p:cNvSpPr txBox="1">
            <a:spLocks noGrp="1" noChangeArrowheads="1"/>
          </p:cNvSpPr>
          <p:nvPr>
            <p:ph type="body" idx="1"/>
          </p:nvPr>
        </p:nvSpPr>
        <p:spPr bwMode="auto">
          <a:xfrm>
            <a:off x="685800" y="4343400"/>
            <a:ext cx="5481638" cy="41116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a:spcBef>
                <a:spcPts val="450"/>
              </a:spcBef>
              <a:buClrTx/>
              <a:buFontTx/>
              <a:buNone/>
            </a:pPr>
            <a:endParaRPr lang="en-US">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95E57EEC-99CD-4D71-AD2B-E06024E670F7}" type="slidenum">
              <a:rPr lang="en-US"/>
              <a:pPr/>
              <a:t>18</a:t>
            </a:fld>
            <a:endParaRPr lang="en-US"/>
          </a:p>
        </p:txBody>
      </p:sp>
      <p:sp>
        <p:nvSpPr>
          <p:cNvPr id="37889" name="Text Box 1"/>
          <p:cNvSpPr txBox="1">
            <a:spLocks noChangeArrowheads="1"/>
          </p:cNvSpPr>
          <p:nvPr/>
        </p:nvSpPr>
        <p:spPr bwMode="auto">
          <a:xfrm>
            <a:off x="3881438" y="8686800"/>
            <a:ext cx="2970212"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lnSpc>
                <a:spcPct val="93000"/>
              </a:lnSpc>
              <a:buClrTx/>
              <a:buFontTx/>
              <a:buNone/>
            </a:pPr>
            <a:fld id="{2B4CFECB-8BA4-4EE0-8284-F91B8C528571}" type="slidenum">
              <a:rPr lang="en-US" sz="1400">
                <a:solidFill>
                  <a:srgbClr val="000000"/>
                </a:solidFill>
                <a:latin typeface="Times New Roman" pitchFamily="16" charset="0"/>
              </a:rPr>
              <a:pPr algn="r">
                <a:lnSpc>
                  <a:spcPct val="93000"/>
                </a:lnSpc>
                <a:buClrTx/>
                <a:buFontTx/>
                <a:buNone/>
              </a:pPr>
              <a:t>18</a:t>
            </a:fld>
            <a:endParaRPr lang="en-US" sz="1400">
              <a:solidFill>
                <a:srgbClr val="000000"/>
              </a:solidFill>
              <a:latin typeface="Times New Roman" pitchFamily="16" charset="0"/>
            </a:endParaRPr>
          </a:p>
        </p:txBody>
      </p:sp>
      <p:sp>
        <p:nvSpPr>
          <p:cNvPr id="37890" name="Rectangle 2"/>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7891" name="Rectangle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a:spcBef>
                <a:spcPts val="450"/>
              </a:spcBef>
              <a:buClrTx/>
              <a:buFontTx/>
              <a:buNone/>
            </a:pPr>
            <a:endParaRPr lang="en-US">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8A432C8-69A7-458B-9684-2BFA64B31948}" type="datetime2">
              <a:rPr lang="en-US" smtClean="0"/>
              <a:pPr/>
              <a:t>Thursday, March 28, 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lgn="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E8EABE-7EE6-4AE5-AE76-EB5641A9399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C057FC-95B6-4D89-AFDA-ABA33EE921E5}" type="datetime2">
              <a:rPr lang="en-US" smtClean="0"/>
              <a:pPr/>
              <a:t>Thursday, March 28, 2013</a:t>
            </a:fld>
            <a:endParaRPr lang="en-US"/>
          </a:p>
        </p:txBody>
      </p:sp>
      <p:sp>
        <p:nvSpPr>
          <p:cNvPr id="5" name="Footer Placeholder 4"/>
          <p:cNvSpPr>
            <a:spLocks noGrp="1"/>
          </p:cNvSpPr>
          <p:nvPr>
            <p:ph type="ftr" sz="quarter" idx="11"/>
          </p:nvPr>
        </p:nvSpPr>
        <p:spPr/>
        <p:txBody>
          <a:bodyPr/>
          <a:lstStyle>
            <a:extLst/>
          </a:lstStyle>
          <a:p>
            <a:pPr algn="r"/>
            <a:endParaRPr lang="en-US" dirty="0"/>
          </a:p>
        </p:txBody>
      </p:sp>
      <p:sp>
        <p:nvSpPr>
          <p:cNvPr id="6" name="Slide Number Placeholder 5"/>
          <p:cNvSpPr>
            <a:spLocks noGrp="1"/>
          </p:cNvSpPr>
          <p:nvPr>
            <p:ph type="sldNum" sz="quarter" idx="12"/>
          </p:nvPr>
        </p:nvSpPr>
        <p:spPr/>
        <p:txBody>
          <a:bodyPr/>
          <a:lstStyle>
            <a:extLst/>
          </a:lstStyle>
          <a:p>
            <a:fld id="{C2A29213-7EE8-4FFF-8E63-7DB5FED92F7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4549AC-EB31-477F-92A9-B1988E232878}" type="datetime2">
              <a:rPr lang="en-US" smtClean="0"/>
              <a:pPr/>
              <a:t>Thursday, March 28, 2013</a:t>
            </a:fld>
            <a:endParaRPr lang="en-US"/>
          </a:p>
        </p:txBody>
      </p:sp>
      <p:sp>
        <p:nvSpPr>
          <p:cNvPr id="5" name="Footer Placeholder 4"/>
          <p:cNvSpPr>
            <a:spLocks noGrp="1"/>
          </p:cNvSpPr>
          <p:nvPr>
            <p:ph type="ftr" sz="quarter" idx="11"/>
          </p:nvPr>
        </p:nvSpPr>
        <p:spPr/>
        <p:txBody>
          <a:bodyPr/>
          <a:lstStyle>
            <a:extLst/>
          </a:lstStyle>
          <a:p>
            <a:pPr algn="r"/>
            <a:endParaRPr lang="en-US" dirty="0"/>
          </a:p>
        </p:txBody>
      </p:sp>
      <p:sp>
        <p:nvSpPr>
          <p:cNvPr id="6" name="Slide Number Placeholder 5"/>
          <p:cNvSpPr>
            <a:spLocks noGrp="1"/>
          </p:cNvSpPr>
          <p:nvPr>
            <p:ph type="sldNum" sz="quarter" idx="12"/>
          </p:nvPr>
        </p:nvSpPr>
        <p:spPr/>
        <p:txBody>
          <a:bodyPr/>
          <a:lstStyle>
            <a:extLst/>
          </a:lstStyle>
          <a:p>
            <a:fld id="{E303D1CA-0357-4D11-AC7C-58593BDFD15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96A3A3-94A6-4E5B-AF39-173ACA3E61CC}" type="datetime2">
              <a:rPr lang="en-US" smtClean="0"/>
              <a:pPr/>
              <a:t>Thursday, March 28, 2013</a:t>
            </a:fld>
            <a:endParaRPr lang="en-US"/>
          </a:p>
        </p:txBody>
      </p:sp>
      <p:sp>
        <p:nvSpPr>
          <p:cNvPr id="5" name="Footer Placeholder 4"/>
          <p:cNvSpPr>
            <a:spLocks noGrp="1"/>
          </p:cNvSpPr>
          <p:nvPr>
            <p:ph type="ftr" sz="quarter" idx="11"/>
          </p:nvPr>
        </p:nvSpPr>
        <p:spPr/>
        <p:txBody>
          <a:bodyPr/>
          <a:lstStyle>
            <a:extLst/>
          </a:lstStyle>
          <a:p>
            <a:pPr algn="r"/>
            <a:endParaRPr lang="en-US" dirty="0"/>
          </a:p>
        </p:txBody>
      </p:sp>
      <p:sp>
        <p:nvSpPr>
          <p:cNvPr id="6" name="Slide Number Placeholder 5"/>
          <p:cNvSpPr>
            <a:spLocks noGrp="1"/>
          </p:cNvSpPr>
          <p:nvPr>
            <p:ph type="sldNum" sz="quarter" idx="12"/>
          </p:nvPr>
        </p:nvSpPr>
        <p:spPr/>
        <p:txBody>
          <a:bodyPr/>
          <a:lstStyle>
            <a:extLst/>
          </a:lstStyle>
          <a:p>
            <a:fld id="{F3DDBD0E-0F7B-4703-AE53-C9AC178FADC8}" type="slidenum">
              <a:rPr lang="fr-FR" smtClean="0"/>
              <a:pPr/>
              <a:t>‹#›</a:t>
            </a:fld>
            <a:endParaRPr lang="fr-F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33D019-A32C-4EAD-B8E6-DBDA699692FD}" type="datetime2">
              <a:rPr lang="en-US" smtClean="0"/>
              <a:pPr/>
              <a:t>Thursday, March 28, 2013</a:t>
            </a:fld>
            <a:endParaRPr lang="en-US"/>
          </a:p>
        </p:txBody>
      </p:sp>
      <p:sp>
        <p:nvSpPr>
          <p:cNvPr id="5" name="Footer Placeholder 4"/>
          <p:cNvSpPr>
            <a:spLocks noGrp="1"/>
          </p:cNvSpPr>
          <p:nvPr>
            <p:ph type="ftr" sz="quarter" idx="11"/>
          </p:nvPr>
        </p:nvSpPr>
        <p:spPr/>
        <p:txBody>
          <a:bodyPr/>
          <a:lstStyle>
            <a:extLst/>
          </a:lstStyle>
          <a:p>
            <a:pPr algn="r"/>
            <a:endParaRPr lang="en-US" dirty="0"/>
          </a:p>
        </p:txBody>
      </p:sp>
      <p:sp>
        <p:nvSpPr>
          <p:cNvPr id="6" name="Slide Number Placeholder 5"/>
          <p:cNvSpPr>
            <a:spLocks noGrp="1"/>
          </p:cNvSpPr>
          <p:nvPr>
            <p:ph type="sldNum" sz="quarter" idx="12"/>
          </p:nvPr>
        </p:nvSpPr>
        <p:spPr/>
        <p:txBody>
          <a:bodyPr/>
          <a:lstStyle>
            <a:extLst/>
          </a:lstStyle>
          <a:p>
            <a:fld id="{5492BC28-3B23-4225-B6C6-2C5F1D0C83F2}" type="slidenum">
              <a:rPr lang="fr-FR" smtClean="0"/>
              <a:pPr/>
              <a:t>‹#›</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EBA98F-560C-4997-81C4-81D4D9187EAB}" type="datetime2">
              <a:rPr lang="en-US" smtClean="0"/>
              <a:pPr/>
              <a:t>Thursday, March 28, 2013</a:t>
            </a:fld>
            <a:endParaRPr lang="en-US"/>
          </a:p>
        </p:txBody>
      </p:sp>
      <p:sp>
        <p:nvSpPr>
          <p:cNvPr id="6" name="Footer Placeholder 5"/>
          <p:cNvSpPr>
            <a:spLocks noGrp="1"/>
          </p:cNvSpPr>
          <p:nvPr>
            <p:ph type="ftr" sz="quarter" idx="11"/>
          </p:nvPr>
        </p:nvSpPr>
        <p:spPr/>
        <p:txBody>
          <a:bodyPr/>
          <a:lstStyle>
            <a:extLst/>
          </a:lstStyle>
          <a:p>
            <a:pPr algn="r"/>
            <a:endParaRPr lang="en-US" dirty="0"/>
          </a:p>
        </p:txBody>
      </p:sp>
      <p:sp>
        <p:nvSpPr>
          <p:cNvPr id="7" name="Slide Number Placeholder 6"/>
          <p:cNvSpPr>
            <a:spLocks noGrp="1"/>
          </p:cNvSpPr>
          <p:nvPr>
            <p:ph type="sldNum" sz="quarter" idx="12"/>
          </p:nvPr>
        </p:nvSpPr>
        <p:spPr/>
        <p:txBody>
          <a:bodyPr/>
          <a:lstStyle>
            <a:extLst/>
          </a:lstStyle>
          <a:p>
            <a:fld id="{DD695D4F-650A-47B2-8A1A-E29BD3F22DF6}" type="slidenum">
              <a:rPr lang="fr-FR" smtClean="0"/>
              <a:pPr/>
              <a:t>‹#›</a:t>
            </a:fld>
            <a:endParaRPr lang="fr-F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0972B2-CA5C-437D-87D0-8081271A9E4B}" type="datetime2">
              <a:rPr lang="en-US" smtClean="0"/>
              <a:pPr/>
              <a:t>Thursday, March 28, 2013</a:t>
            </a:fld>
            <a:endParaRPr lang="en-US"/>
          </a:p>
        </p:txBody>
      </p:sp>
      <p:sp>
        <p:nvSpPr>
          <p:cNvPr id="8" name="Footer Placeholder 7"/>
          <p:cNvSpPr>
            <a:spLocks noGrp="1"/>
          </p:cNvSpPr>
          <p:nvPr>
            <p:ph type="ftr" sz="quarter" idx="11"/>
          </p:nvPr>
        </p:nvSpPr>
        <p:spPr/>
        <p:txBody>
          <a:bodyPr/>
          <a:lstStyle>
            <a:extLst/>
          </a:lstStyle>
          <a:p>
            <a:pPr algn="r"/>
            <a:endParaRPr lang="en-US" dirty="0"/>
          </a:p>
        </p:txBody>
      </p:sp>
      <p:sp>
        <p:nvSpPr>
          <p:cNvPr id="9" name="Slide Number Placeholder 8"/>
          <p:cNvSpPr>
            <a:spLocks noGrp="1"/>
          </p:cNvSpPr>
          <p:nvPr>
            <p:ph type="sldNum" sz="quarter" idx="12"/>
          </p:nvPr>
        </p:nvSpPr>
        <p:spPr/>
        <p:txBody>
          <a:bodyPr/>
          <a:lstStyle>
            <a:extLst/>
          </a:lstStyle>
          <a:p>
            <a:fld id="{D89DE771-5DBC-4036-A32C-A2789720D634}"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9CD4847-11EF-4466-A8AD-85CDB7B49118}" type="datetime2">
              <a:rPr lang="en-US" smtClean="0"/>
              <a:pPr/>
              <a:t>Thursday, March 28, 2013</a:t>
            </a:fld>
            <a:endParaRPr lang="en-US"/>
          </a:p>
        </p:txBody>
      </p:sp>
      <p:sp>
        <p:nvSpPr>
          <p:cNvPr id="4" name="Footer Placeholder 3"/>
          <p:cNvSpPr>
            <a:spLocks noGrp="1"/>
          </p:cNvSpPr>
          <p:nvPr>
            <p:ph type="ftr" sz="quarter" idx="11"/>
          </p:nvPr>
        </p:nvSpPr>
        <p:spPr/>
        <p:txBody>
          <a:bodyPr/>
          <a:lstStyle>
            <a:extLst/>
          </a:lstStyle>
          <a:p>
            <a:pPr algn="r"/>
            <a:endParaRPr lang="en-US" dirty="0"/>
          </a:p>
        </p:txBody>
      </p:sp>
      <p:sp>
        <p:nvSpPr>
          <p:cNvPr id="5" name="Slide Number Placeholder 4"/>
          <p:cNvSpPr>
            <a:spLocks noGrp="1"/>
          </p:cNvSpPr>
          <p:nvPr>
            <p:ph type="sldNum" sz="quarter" idx="12"/>
          </p:nvPr>
        </p:nvSpPr>
        <p:spPr/>
        <p:txBody>
          <a:bodyPr/>
          <a:lstStyle>
            <a:extLst/>
          </a:lstStyle>
          <a:p>
            <a:fld id="{C81251F9-3BC1-4A73-B159-0050A5CE81ED}" type="slidenum">
              <a:rPr lang="fr-FR" smtClean="0"/>
              <a:pPr/>
              <a:t>‹#›</a:t>
            </a:fld>
            <a:endParaRPr lang="fr-F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168457A-3AB9-4880-8A0C-9F8524491207}" type="datetime2">
              <a:rPr lang="en-US" smtClean="0"/>
              <a:pPr/>
              <a:t>Thursday, March 28, 2013</a:t>
            </a:fld>
            <a:endParaRPr lang="en-US"/>
          </a:p>
        </p:txBody>
      </p:sp>
      <p:sp>
        <p:nvSpPr>
          <p:cNvPr id="3" name="Footer Placeholder 2"/>
          <p:cNvSpPr>
            <a:spLocks noGrp="1"/>
          </p:cNvSpPr>
          <p:nvPr>
            <p:ph type="ftr" sz="quarter" idx="11"/>
          </p:nvPr>
        </p:nvSpPr>
        <p:spPr/>
        <p:txBody>
          <a:bodyPr/>
          <a:lstStyle>
            <a:extLst/>
          </a:lstStyle>
          <a:p>
            <a:pPr algn="r"/>
            <a:endParaRPr lang="en-US" dirty="0"/>
          </a:p>
        </p:txBody>
      </p:sp>
      <p:sp>
        <p:nvSpPr>
          <p:cNvPr id="4" name="Slide Number Placeholder 3"/>
          <p:cNvSpPr>
            <a:spLocks noGrp="1"/>
          </p:cNvSpPr>
          <p:nvPr>
            <p:ph type="sldNum" sz="quarter" idx="12"/>
          </p:nvPr>
        </p:nvSpPr>
        <p:spPr/>
        <p:txBody>
          <a:bodyPr/>
          <a:lstStyle>
            <a:extLst/>
          </a:lstStyle>
          <a:p>
            <a:fld id="{F9A76169-79F6-442C-AAEB-E714E8FE438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E976D3-5B7F-4300-ABED-C91F1B2AE209}" type="datetime2">
              <a:rPr lang="en-US" smtClean="0"/>
              <a:pPr/>
              <a:t>Thursday, March 28, 2013</a:t>
            </a:fld>
            <a:endParaRPr lang="en-US"/>
          </a:p>
        </p:txBody>
      </p:sp>
      <p:sp>
        <p:nvSpPr>
          <p:cNvPr id="6" name="Footer Placeholder 5"/>
          <p:cNvSpPr>
            <a:spLocks noGrp="1"/>
          </p:cNvSpPr>
          <p:nvPr>
            <p:ph type="ftr" sz="quarter" idx="11"/>
          </p:nvPr>
        </p:nvSpPr>
        <p:spPr/>
        <p:txBody>
          <a:bodyPr/>
          <a:lstStyle>
            <a:extLst/>
          </a:lstStyle>
          <a:p>
            <a:pPr algn="r"/>
            <a:endParaRPr lang="en-US" dirty="0"/>
          </a:p>
        </p:txBody>
      </p:sp>
      <p:sp>
        <p:nvSpPr>
          <p:cNvPr id="7" name="Slide Number Placeholder 6"/>
          <p:cNvSpPr>
            <a:spLocks noGrp="1"/>
          </p:cNvSpPr>
          <p:nvPr>
            <p:ph type="sldNum" sz="quarter" idx="12"/>
          </p:nvPr>
        </p:nvSpPr>
        <p:spPr/>
        <p:txBody>
          <a:bodyPr/>
          <a:lstStyle>
            <a:extLst/>
          </a:lstStyle>
          <a:p>
            <a:fld id="{9BB64120-D31F-48A0-805E-A76504144BA3}"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BDC1E59-17DD-41CE-97CA-624A472382D4}" type="datetime2">
              <a:rPr lang="en-US" smtClean="0"/>
              <a:pPr/>
              <a:t>Thursday, March 28, 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EA3064-6631-4670-A784-77C39160DDFA}" type="slidenum">
              <a:rPr lang="fr-FR" smtClean="0"/>
              <a:pPr/>
              <a:t>‹#›</a:t>
            </a:fld>
            <a:endParaRPr lang="fr-F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0CB818-7379-467D-8E76-EF9D9074A26C}" type="datetime2">
              <a:rPr lang="en-US" smtClean="0"/>
              <a:pPr/>
              <a:t>Thursday, March 28, 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723DEC5-6848-4880-B9EE-0943EBF41A88}"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5.jpeg"/><Relationship Id="rId7"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228600" y="1293813"/>
            <a:ext cx="8443913" cy="22272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buClrTx/>
              <a:buFontTx/>
              <a:buNone/>
            </a:pPr>
            <a:r>
              <a:rPr lang="en-US" sz="2800" dirty="0">
                <a:solidFill>
                  <a:srgbClr val="002060"/>
                </a:solidFill>
                <a:latin typeface="Tahoma" pitchFamily="32" charset="0"/>
                <a:ea typeface="宋体" charset="-122"/>
              </a:rPr>
              <a:t>LIAMA, Chinese-European Interdisciplinary Lab</a:t>
            </a:r>
            <a:br>
              <a:rPr lang="en-US" sz="2800" dirty="0">
                <a:solidFill>
                  <a:srgbClr val="002060"/>
                </a:solidFill>
                <a:latin typeface="Tahoma" pitchFamily="32" charset="0"/>
                <a:ea typeface="宋体" charset="-122"/>
              </a:rPr>
            </a:br>
            <a:r>
              <a:rPr lang="en-US" sz="2800" dirty="0">
                <a:solidFill>
                  <a:srgbClr val="002060"/>
                </a:solidFill>
                <a:latin typeface="Tahoma" pitchFamily="32" charset="0"/>
                <a:ea typeface="宋体" charset="-122"/>
              </a:rPr>
              <a:t/>
            </a:r>
            <a:br>
              <a:rPr lang="en-US" sz="2800" dirty="0">
                <a:solidFill>
                  <a:srgbClr val="002060"/>
                </a:solidFill>
                <a:latin typeface="Tahoma" pitchFamily="32" charset="0"/>
                <a:ea typeface="宋体" charset="-122"/>
              </a:rPr>
            </a:br>
            <a:r>
              <a:rPr lang="en-US" sz="2800" i="1" dirty="0">
                <a:solidFill>
                  <a:srgbClr val="002060"/>
                </a:solidFill>
                <a:latin typeface="Tahoma" pitchFamily="32" charset="0"/>
                <a:ea typeface="宋体" charset="-122"/>
              </a:rPr>
              <a:t>From a dream to a dynamic consortium</a:t>
            </a:r>
            <a:br>
              <a:rPr lang="en-US" sz="2800" i="1" dirty="0">
                <a:solidFill>
                  <a:srgbClr val="002060"/>
                </a:solidFill>
                <a:latin typeface="Tahoma" pitchFamily="32" charset="0"/>
                <a:ea typeface="宋体" charset="-122"/>
              </a:rPr>
            </a:br>
            <a:endParaRPr lang="en-US" sz="2800" i="1" dirty="0">
              <a:solidFill>
                <a:srgbClr val="002060"/>
              </a:solidFill>
              <a:latin typeface="Tahoma" pitchFamily="32" charset="0"/>
              <a:ea typeface="宋体" charset="-122"/>
            </a:endParaRPr>
          </a:p>
        </p:txBody>
      </p:sp>
      <p:sp>
        <p:nvSpPr>
          <p:cNvPr id="19458" name="Text Box 2"/>
          <p:cNvSpPr txBox="1">
            <a:spLocks noChangeArrowheads="1"/>
          </p:cNvSpPr>
          <p:nvPr/>
        </p:nvSpPr>
        <p:spPr bwMode="auto">
          <a:xfrm>
            <a:off x="1763713" y="4724400"/>
            <a:ext cx="6400800" cy="21510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ctr">
              <a:spcBef>
                <a:spcPts val="600"/>
              </a:spcBef>
              <a:buClrTx/>
              <a:buSzPct val="60000"/>
              <a:buFontTx/>
              <a:buNone/>
            </a:pPr>
            <a:r>
              <a:rPr lang="en-US">
                <a:solidFill>
                  <a:srgbClr val="000000"/>
                </a:solidFill>
                <a:latin typeface="Tahoma" pitchFamily="32" charset="0"/>
                <a:ea typeface="宋体" charset="-122"/>
              </a:rPr>
              <a:t>Chinese Director : Tianzi JIANG – CASIA</a:t>
            </a:r>
          </a:p>
          <a:p>
            <a:pPr algn="ctr">
              <a:spcBef>
                <a:spcPts val="600"/>
              </a:spcBef>
              <a:buClrTx/>
              <a:buSzPct val="60000"/>
              <a:buFontTx/>
              <a:buNone/>
            </a:pPr>
            <a:r>
              <a:rPr lang="en-US">
                <a:solidFill>
                  <a:srgbClr val="000000"/>
                </a:solidFill>
                <a:latin typeface="Tahoma" pitchFamily="32" charset="0"/>
                <a:ea typeface="宋体" charset="-122"/>
              </a:rPr>
              <a:t>European Director : Vania JOLOBOFF – INRIA</a:t>
            </a:r>
          </a:p>
          <a:p>
            <a:pPr algn="ctr">
              <a:spcBef>
                <a:spcPts val="600"/>
              </a:spcBef>
              <a:buClrTx/>
              <a:buSzPct val="60000"/>
              <a:buFontTx/>
              <a:buNone/>
            </a:pPr>
            <a:endParaRPr lang="en-US">
              <a:solidFill>
                <a:srgbClr val="000000"/>
              </a:solidFill>
              <a:latin typeface="Tahoma" pitchFamily="32" charset="0"/>
              <a:ea typeface="宋体" charset="-122"/>
            </a:endParaRPr>
          </a:p>
          <a:p>
            <a:pPr algn="ctr">
              <a:spcBef>
                <a:spcPts val="600"/>
              </a:spcBef>
              <a:buClrTx/>
              <a:buSzPct val="60000"/>
              <a:buFontTx/>
              <a:buNone/>
            </a:pPr>
            <a:endParaRPr lang="en-US">
              <a:solidFill>
                <a:srgbClr val="000000"/>
              </a:solidFill>
              <a:latin typeface="Tahoma" pitchFamily="32" charset="0"/>
              <a:ea typeface="宋体" charset="-122"/>
            </a:endParaRPr>
          </a:p>
        </p:txBody>
      </p:sp>
      <p:pic>
        <p:nvPicPr>
          <p:cNvPr id="19459"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339975" y="3500438"/>
            <a:ext cx="4232275" cy="906462"/>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A Consortium of </a:t>
            </a:r>
            <a:r>
              <a:rPr lang="en-US" sz="2800" i="1" dirty="0" smtClean="0">
                <a:solidFill>
                  <a:srgbClr val="FF0000"/>
                </a:solidFill>
              </a:rPr>
              <a:t>Member Institutions</a:t>
            </a:r>
          </a:p>
          <a:p>
            <a:pPr lvl="1"/>
            <a:r>
              <a:rPr lang="en-US" sz="2400" dirty="0" smtClean="0"/>
              <a:t>Funding Members contribute to maintain the laboratory infrastructure and resources</a:t>
            </a:r>
          </a:p>
          <a:p>
            <a:pPr lvl="1"/>
            <a:r>
              <a:rPr lang="en-US" sz="2400" dirty="0" smtClean="0"/>
              <a:t>Associate Members contribute to projects in cash or in kind.</a:t>
            </a:r>
          </a:p>
          <a:p>
            <a:r>
              <a:rPr lang="en-US" sz="2800" dirty="0" smtClean="0"/>
              <a:t>LIAMA strategy, annual budget and action plan are decided by a </a:t>
            </a:r>
            <a:r>
              <a:rPr lang="en-US" sz="2800" i="1" dirty="0" smtClean="0">
                <a:solidFill>
                  <a:srgbClr val="FF0000"/>
                </a:solidFill>
              </a:rPr>
              <a:t>Steering Committee </a:t>
            </a:r>
            <a:r>
              <a:rPr lang="en-US" sz="2800" dirty="0" smtClean="0"/>
              <a:t>from Members representatives</a:t>
            </a:r>
          </a:p>
          <a:p>
            <a:r>
              <a:rPr lang="en-US" sz="2800" dirty="0" smtClean="0"/>
              <a:t>LIAMA is managed daily by a </a:t>
            </a:r>
            <a:r>
              <a:rPr lang="en-US" sz="2800" i="1" dirty="0" smtClean="0">
                <a:solidFill>
                  <a:srgbClr val="FF0000"/>
                </a:solidFill>
              </a:rPr>
              <a:t>Directorate</a:t>
            </a:r>
            <a:r>
              <a:rPr lang="en-US" sz="2800" dirty="0" smtClean="0"/>
              <a:t> with a Chinese Director and a European Director</a:t>
            </a:r>
            <a:endParaRPr lang="en-US" sz="2800" dirty="0"/>
          </a:p>
        </p:txBody>
      </p:sp>
      <p:sp>
        <p:nvSpPr>
          <p:cNvPr id="2" name="Title 1"/>
          <p:cNvSpPr>
            <a:spLocks noGrp="1"/>
          </p:cNvSpPr>
          <p:nvPr>
            <p:ph type="title"/>
          </p:nvPr>
        </p:nvSpPr>
        <p:spPr/>
        <p:txBody>
          <a:bodyPr/>
          <a:lstStyle/>
          <a:p>
            <a:r>
              <a:rPr lang="en-US" smtClean="0"/>
              <a:t>LIAMA Consortium</a:t>
            </a:r>
            <a:endParaRPr lang="en-US" dirty="0"/>
          </a:p>
        </p:txBody>
      </p:sp>
    </p:spTree>
    <p:extLst>
      <p:ext uri="{BB962C8B-B14F-4D97-AF65-F5344CB8AC3E}">
        <p14:creationId xmlns="" xmlns:p14="http://schemas.microsoft.com/office/powerpoint/2010/main" val="171032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1150938" y="184150"/>
            <a:ext cx="7793037" cy="5810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r">
              <a:buClrTx/>
              <a:buFontTx/>
              <a:buNone/>
            </a:pPr>
            <a:endParaRPr lang="en-US" sz="3200" dirty="0">
              <a:solidFill>
                <a:srgbClr val="632523"/>
              </a:solidFill>
              <a:latin typeface="Calibri" pitchFamily="32" charset="0"/>
              <a:ea typeface="宋体" charset="-122"/>
            </a:endParaRPr>
          </a:p>
        </p:txBody>
      </p:sp>
      <p:sp>
        <p:nvSpPr>
          <p:cNvPr id="25602" name="Text Box 2"/>
          <p:cNvSpPr txBox="1">
            <a:spLocks noChangeArrowheads="1"/>
          </p:cNvSpPr>
          <p:nvPr/>
        </p:nvSpPr>
        <p:spPr bwMode="auto">
          <a:xfrm>
            <a:off x="611188" y="1412875"/>
            <a:ext cx="8064500" cy="48942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lstStyle>
            <a:lvl1pPr marL="339725" indent="-339725">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1pPr>
            <a:lvl2pPr marL="739775" indent="-282575">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2pPr>
            <a:lvl3pPr marL="1139825" indent="-282575">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3pPr>
            <a:lvl4pPr>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4pPr>
            <a:lvl5pPr>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9pPr>
          </a:lstStyle>
          <a:p>
            <a:pPr>
              <a:lnSpc>
                <a:spcPct val="90000"/>
              </a:lnSpc>
              <a:spcBef>
                <a:spcPts val="700"/>
              </a:spcBef>
              <a:buClr>
                <a:srgbClr val="3333CC"/>
              </a:buClr>
              <a:buSzPct val="60000"/>
              <a:buFont typeface="Wingdings" charset="2"/>
              <a:buChar char=""/>
            </a:pPr>
            <a:endParaRPr lang="en-US" sz="2000" dirty="0">
              <a:solidFill>
                <a:srgbClr val="000000"/>
              </a:solidFill>
              <a:latin typeface="Calibri" pitchFamily="32" charset="0"/>
              <a:ea typeface="宋体" charset="-122"/>
            </a:endParaRPr>
          </a:p>
        </p:txBody>
      </p:sp>
      <p:sp>
        <p:nvSpPr>
          <p:cNvPr id="25603" name="Text Box 3"/>
          <p:cNvSpPr txBox="1">
            <a:spLocks noChangeArrowheads="1"/>
          </p:cNvSpPr>
          <p:nvPr/>
        </p:nvSpPr>
        <p:spPr bwMode="auto">
          <a:xfrm>
            <a:off x="7315200" y="6537325"/>
            <a:ext cx="175260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buClrTx/>
              <a:buFontTx/>
              <a:buNone/>
            </a:pPr>
            <a:fld id="{ABE9FF24-89BE-40C7-9318-3597CBA6F3BC}" type="slidenum">
              <a:rPr lang="fr-FR" sz="1200">
                <a:solidFill>
                  <a:srgbClr val="898989"/>
                </a:solidFill>
              </a:rPr>
              <a:pPr algn="r">
                <a:buClrTx/>
                <a:buFontTx/>
                <a:buNone/>
              </a:pPr>
              <a:t>11</a:t>
            </a:fld>
            <a:endParaRPr lang="fr-FR" sz="1200">
              <a:solidFill>
                <a:srgbClr val="898989"/>
              </a:solidFill>
            </a:endParaRPr>
          </a:p>
        </p:txBody>
      </p:sp>
      <p:sp>
        <p:nvSpPr>
          <p:cNvPr id="3" name="Content Placeholder 2"/>
          <p:cNvSpPr>
            <a:spLocks noGrp="1"/>
          </p:cNvSpPr>
          <p:nvPr>
            <p:ph idx="1"/>
          </p:nvPr>
        </p:nvSpPr>
        <p:spPr>
          <a:xfrm>
            <a:off x="457200" y="1981200"/>
            <a:ext cx="8229600" cy="4495800"/>
          </a:xfrm>
        </p:spPr>
        <p:txBody>
          <a:bodyPr>
            <a:normAutofit/>
          </a:bodyPr>
          <a:lstStyle/>
          <a:p>
            <a:r>
              <a:rPr lang="en-US" sz="2800" dirty="0" smtClean="0"/>
              <a:t>Research </a:t>
            </a:r>
          </a:p>
          <a:p>
            <a:pPr lvl="1"/>
            <a:r>
              <a:rPr lang="en-US" sz="2400" dirty="0" smtClean="0"/>
              <a:t>Conduct world class research projects</a:t>
            </a:r>
          </a:p>
          <a:p>
            <a:pPr lvl="2"/>
            <a:r>
              <a:rPr lang="en-US" sz="2000" dirty="0" smtClean="0"/>
              <a:t>with </a:t>
            </a:r>
            <a:r>
              <a:rPr lang="en-US" sz="2000" dirty="0" err="1" smtClean="0"/>
              <a:t>europe-chinese</a:t>
            </a:r>
            <a:r>
              <a:rPr lang="en-US" sz="2000" dirty="0" smtClean="0"/>
              <a:t> scientific cooperation</a:t>
            </a:r>
          </a:p>
          <a:p>
            <a:pPr lvl="1"/>
            <a:r>
              <a:rPr lang="en-US" sz="2400" dirty="0" smtClean="0"/>
              <a:t>Increased visibility in both directions</a:t>
            </a:r>
          </a:p>
          <a:p>
            <a:r>
              <a:rPr lang="en-US" sz="2800" dirty="0" smtClean="0"/>
              <a:t>Training through research</a:t>
            </a:r>
          </a:p>
          <a:p>
            <a:pPr lvl="1"/>
            <a:r>
              <a:rPr lang="en-US" sz="2400" dirty="0" smtClean="0"/>
              <a:t>Post-Docs, PhDs and masters.</a:t>
            </a:r>
          </a:p>
          <a:p>
            <a:pPr lvl="1"/>
            <a:r>
              <a:rPr lang="en-US" sz="2400" dirty="0" smtClean="0"/>
              <a:t>Scientists and students exchange</a:t>
            </a:r>
          </a:p>
          <a:p>
            <a:r>
              <a:rPr lang="en-US" sz="2800" dirty="0" smtClean="0"/>
              <a:t>Transfer to industry</a:t>
            </a:r>
          </a:p>
          <a:p>
            <a:endParaRPr lang="en-US" sz="2800" dirty="0"/>
          </a:p>
        </p:txBody>
      </p:sp>
      <p:sp>
        <p:nvSpPr>
          <p:cNvPr id="2" name="Title 1"/>
          <p:cNvSpPr>
            <a:spLocks noGrp="1"/>
          </p:cNvSpPr>
          <p:nvPr>
            <p:ph type="title"/>
          </p:nvPr>
        </p:nvSpPr>
        <p:spPr/>
        <p:txBody>
          <a:bodyPr/>
          <a:lstStyle/>
          <a:p>
            <a:r>
              <a:rPr lang="en-US" smtClean="0"/>
              <a:t>Mission of LIAMA</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The LIAMA Consortium has no legal existence.</a:t>
            </a:r>
          </a:p>
          <a:p>
            <a:pPr lvl="1"/>
            <a:r>
              <a:rPr lang="en-US" dirty="0" smtClean="0"/>
              <a:t>It is only an agreement between members institutions</a:t>
            </a:r>
          </a:p>
          <a:p>
            <a:pPr lvl="1"/>
            <a:r>
              <a:rPr lang="en-US" dirty="0" smtClean="0"/>
              <a:t>Therefore the LIAMA Consortium does not own any IP</a:t>
            </a:r>
          </a:p>
          <a:p>
            <a:r>
              <a:rPr lang="en-US" dirty="0" smtClean="0"/>
              <a:t>Members institutions individually or jointly own the IP that they develop within the LIAMA Projects,</a:t>
            </a:r>
          </a:p>
          <a:p>
            <a:pPr lvl="1"/>
            <a:r>
              <a:rPr lang="en-US" dirty="0" smtClean="0"/>
              <a:t>Only within the project they contribute to</a:t>
            </a:r>
          </a:p>
          <a:p>
            <a:r>
              <a:rPr lang="en-US" dirty="0" smtClean="0"/>
              <a:t>A set of Intellectual Property rules is defined in the Consortium Agreement defining general principles</a:t>
            </a:r>
          </a:p>
          <a:p>
            <a:pPr lvl="1"/>
            <a:r>
              <a:rPr lang="en-US" dirty="0" smtClean="0"/>
              <a:t>Similar to rules of European Union FP7 Framework program rules with distinction between background and foreground</a:t>
            </a:r>
          </a:p>
          <a:p>
            <a:r>
              <a:rPr lang="en-US" dirty="0" smtClean="0"/>
              <a:t>Members of a LIAMA project may mutually agree to have project specific rules, </a:t>
            </a:r>
          </a:p>
          <a:p>
            <a:pPr lvl="1"/>
            <a:r>
              <a:rPr lang="en-US" dirty="0" smtClean="0"/>
              <a:t>as long as they comply with the generic rules</a:t>
            </a:r>
            <a:endParaRPr lang="en-US" dirty="0"/>
          </a:p>
        </p:txBody>
      </p:sp>
      <p:sp>
        <p:nvSpPr>
          <p:cNvPr id="2" name="Title 1"/>
          <p:cNvSpPr>
            <a:spLocks noGrp="1"/>
          </p:cNvSpPr>
          <p:nvPr>
            <p:ph type="title"/>
          </p:nvPr>
        </p:nvSpPr>
        <p:spPr/>
        <p:txBody>
          <a:bodyPr/>
          <a:lstStyle/>
          <a:p>
            <a:r>
              <a:rPr lang="en-US" dirty="0" smtClean="0"/>
              <a:t>LIAMA and Intellectual Property</a:t>
            </a:r>
            <a:endParaRPr lang="en-US" dirty="0"/>
          </a:p>
        </p:txBody>
      </p:sp>
    </p:spTree>
    <p:extLst>
      <p:ext uri="{BB962C8B-B14F-4D97-AF65-F5344CB8AC3E}">
        <p14:creationId xmlns="" xmlns:p14="http://schemas.microsoft.com/office/powerpoint/2010/main" val="57005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 Funding Members maintain the infrastructure</a:t>
            </a:r>
          </a:p>
          <a:p>
            <a:pPr lvl="1"/>
            <a:r>
              <a:rPr lang="en-US" dirty="0" smtClean="0"/>
              <a:t>LIAMA Office hosted at CASIA </a:t>
            </a:r>
          </a:p>
          <a:p>
            <a:pPr lvl="1"/>
            <a:r>
              <a:rPr lang="en-US" dirty="0" smtClean="0"/>
              <a:t>Administrative support, multi-lingual administrative staff</a:t>
            </a:r>
          </a:p>
          <a:p>
            <a:pPr lvl="1"/>
            <a:r>
              <a:rPr lang="en-US" dirty="0" smtClean="0"/>
              <a:t>Global Computing resources</a:t>
            </a:r>
          </a:p>
          <a:p>
            <a:r>
              <a:rPr lang="en-US" dirty="0" smtClean="0"/>
              <a:t>Funding and Associate Members institutions fund the projects they contribute to</a:t>
            </a:r>
          </a:p>
          <a:p>
            <a:pPr lvl="1"/>
            <a:r>
              <a:rPr lang="en-US" dirty="0" smtClean="0"/>
              <a:t>In particular for each project, the Chinese Host institution provides office space, computing resources, administration facilities…	</a:t>
            </a:r>
          </a:p>
          <a:p>
            <a:pPr lvl="3"/>
            <a:r>
              <a:rPr lang="en-US" dirty="0" smtClean="0"/>
              <a:t>Ex: CCM project at CASIA, CAD project at Tsinghua, MPR Project at </a:t>
            </a:r>
            <a:r>
              <a:rPr lang="en-US" dirty="0" err="1" smtClean="0"/>
              <a:t>Beida</a:t>
            </a:r>
            <a:r>
              <a:rPr lang="en-US" dirty="0" smtClean="0"/>
              <a:t>, etc.</a:t>
            </a:r>
          </a:p>
          <a:p>
            <a:r>
              <a:rPr lang="en-US" dirty="0" smtClean="0"/>
              <a:t>All projects independently seek funding from funding agencies and industrial contracts</a:t>
            </a:r>
          </a:p>
          <a:p>
            <a:pPr lvl="1"/>
            <a:r>
              <a:rPr lang="en-US" dirty="0" smtClean="0"/>
              <a:t>Ex: France ANR, China NSFC, MOST, etc.</a:t>
            </a:r>
            <a:endParaRPr lang="en-US" dirty="0"/>
          </a:p>
        </p:txBody>
      </p:sp>
      <p:sp>
        <p:nvSpPr>
          <p:cNvPr id="2" name="Title 1"/>
          <p:cNvSpPr>
            <a:spLocks noGrp="1"/>
          </p:cNvSpPr>
          <p:nvPr>
            <p:ph type="title"/>
          </p:nvPr>
        </p:nvSpPr>
        <p:spPr/>
        <p:txBody>
          <a:bodyPr/>
          <a:lstStyle/>
          <a:p>
            <a:r>
              <a:rPr lang="en-US" dirty="0" smtClean="0"/>
              <a:t>Funding</a:t>
            </a:r>
            <a:endParaRPr lang="en-US" dirty="0"/>
          </a:p>
        </p:txBody>
      </p:sp>
    </p:spTree>
    <p:extLst>
      <p:ext uri="{BB962C8B-B14F-4D97-AF65-F5344CB8AC3E}">
        <p14:creationId xmlns="" xmlns:p14="http://schemas.microsoft.com/office/powerpoint/2010/main" val="1188102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500313" y="2071688"/>
            <a:ext cx="4176712" cy="792162"/>
          </a:xfrm>
          <a:prstGeom prst="rect">
            <a:avLst/>
          </a:prstGeom>
          <a:solidFill>
            <a:srgbClr val="3333CC"/>
          </a:solidFill>
          <a:ln w="9525">
            <a:solidFill>
              <a:schemeClr val="tx1"/>
            </a:solidFill>
            <a:miter lim="800000"/>
            <a:headEnd/>
            <a:tailEnd/>
          </a:ln>
        </p:spPr>
        <p:txBody>
          <a:bodyPr wrap="none" anchor="ctr"/>
          <a:lstStyle/>
          <a:p>
            <a:pPr algn="ctr"/>
            <a:r>
              <a:rPr lang="en-US" altLang="zh-CN" sz="2800" b="1">
                <a:latin typeface="Times New Roman" pitchFamily="18" charset="0"/>
              </a:rPr>
              <a:t>LIAMA Consortium</a:t>
            </a:r>
          </a:p>
        </p:txBody>
      </p:sp>
      <p:sp>
        <p:nvSpPr>
          <p:cNvPr id="219139" name="Rectangle 3"/>
          <p:cNvSpPr>
            <a:spLocks noChangeArrowheads="1"/>
          </p:cNvSpPr>
          <p:nvPr/>
        </p:nvSpPr>
        <p:spPr bwMode="auto">
          <a:xfrm>
            <a:off x="2857500" y="2857500"/>
            <a:ext cx="3529013" cy="50482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fontAlgn="auto">
              <a:spcBef>
                <a:spcPts val="0"/>
              </a:spcBef>
              <a:spcAft>
                <a:spcPts val="0"/>
              </a:spcAft>
              <a:defRPr/>
            </a:pPr>
            <a:r>
              <a:rPr lang="en-US" altLang="zh-CN" b="1" dirty="0">
                <a:latin typeface="Times New Roman" pitchFamily="-92" charset="0"/>
              </a:rPr>
              <a:t>Steering Committee</a:t>
            </a:r>
          </a:p>
        </p:txBody>
      </p:sp>
      <p:sp>
        <p:nvSpPr>
          <p:cNvPr id="219140" name="Rectangle 4"/>
          <p:cNvSpPr>
            <a:spLocks noChangeArrowheads="1"/>
          </p:cNvSpPr>
          <p:nvPr/>
        </p:nvSpPr>
        <p:spPr bwMode="auto">
          <a:xfrm>
            <a:off x="3319463" y="3890963"/>
            <a:ext cx="2665412" cy="57626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fontAlgn="auto">
              <a:spcBef>
                <a:spcPts val="0"/>
              </a:spcBef>
              <a:spcAft>
                <a:spcPts val="0"/>
              </a:spcAft>
              <a:defRPr/>
            </a:pPr>
            <a:r>
              <a:rPr lang="en-US" altLang="zh-CN" b="1" dirty="0">
                <a:latin typeface="Times New Roman" pitchFamily="-92" charset="0"/>
              </a:rPr>
              <a:t>Directorate</a:t>
            </a:r>
          </a:p>
        </p:txBody>
      </p:sp>
      <p:sp>
        <p:nvSpPr>
          <p:cNvPr id="219141" name="Rectangle 5"/>
          <p:cNvSpPr>
            <a:spLocks noChangeArrowheads="1"/>
          </p:cNvSpPr>
          <p:nvPr/>
        </p:nvSpPr>
        <p:spPr bwMode="auto">
          <a:xfrm>
            <a:off x="7181850" y="2952750"/>
            <a:ext cx="1511300" cy="1320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altLang="zh-CN" b="1">
                <a:solidFill>
                  <a:srgbClr val="292929"/>
                </a:solidFill>
                <a:latin typeface="Times New Roman" pitchFamily="18" charset="0"/>
                <a:ea typeface="MS PGothic" pitchFamily="34" charset="-128"/>
              </a:rPr>
              <a:t>Scientific </a:t>
            </a:r>
          </a:p>
          <a:p>
            <a:pPr algn="ctr"/>
            <a:r>
              <a:rPr lang="en-US" altLang="zh-CN" b="1">
                <a:solidFill>
                  <a:srgbClr val="292929"/>
                </a:solidFill>
                <a:latin typeface="Times New Roman" pitchFamily="18" charset="0"/>
                <a:ea typeface="MS PGothic" pitchFamily="34" charset="-128"/>
              </a:rPr>
              <a:t>Visiting</a:t>
            </a:r>
            <a:endParaRPr lang="en-US" altLang="zh-CN">
              <a:solidFill>
                <a:srgbClr val="292929"/>
              </a:solidFill>
              <a:ea typeface="MS PGothic" pitchFamily="34" charset="-128"/>
            </a:endParaRPr>
          </a:p>
          <a:p>
            <a:pPr algn="ctr"/>
            <a:r>
              <a:rPr lang="en-US" altLang="zh-CN" b="1">
                <a:solidFill>
                  <a:srgbClr val="292929"/>
                </a:solidFill>
                <a:latin typeface="Times New Roman" pitchFamily="18" charset="0"/>
                <a:ea typeface="MS PGothic" pitchFamily="34" charset="-128"/>
              </a:rPr>
              <a:t>Committee</a:t>
            </a:r>
          </a:p>
        </p:txBody>
      </p:sp>
      <p:sp>
        <p:nvSpPr>
          <p:cNvPr id="14342" name="Oval 6"/>
          <p:cNvSpPr>
            <a:spLocks noChangeArrowheads="1"/>
          </p:cNvSpPr>
          <p:nvPr/>
        </p:nvSpPr>
        <p:spPr bwMode="auto">
          <a:xfrm>
            <a:off x="4429125" y="928688"/>
            <a:ext cx="936625" cy="433387"/>
          </a:xfrm>
          <a:prstGeom prst="ellipse">
            <a:avLst/>
          </a:prstGeom>
          <a:gradFill rotWithShape="1">
            <a:gsLst>
              <a:gs pos="0">
                <a:srgbClr val="FFFFCC"/>
              </a:gs>
              <a:gs pos="100000">
                <a:srgbClr val="FFCC00"/>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Tsinghua</a:t>
            </a:r>
          </a:p>
        </p:txBody>
      </p:sp>
      <p:sp>
        <p:nvSpPr>
          <p:cNvPr id="14343" name="Oval 7"/>
          <p:cNvSpPr>
            <a:spLocks noChangeArrowheads="1"/>
          </p:cNvSpPr>
          <p:nvPr/>
        </p:nvSpPr>
        <p:spPr bwMode="auto">
          <a:xfrm>
            <a:off x="3500438" y="928688"/>
            <a:ext cx="865187" cy="433387"/>
          </a:xfrm>
          <a:prstGeom prst="ellipse">
            <a:avLst/>
          </a:prstGeom>
          <a:gradFill rotWithShape="1">
            <a:gsLst>
              <a:gs pos="0">
                <a:srgbClr val="FFFFCC"/>
              </a:gs>
              <a:gs pos="100000">
                <a:srgbClr val="FFCC00"/>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CASIA</a:t>
            </a:r>
          </a:p>
        </p:txBody>
      </p:sp>
      <p:sp>
        <p:nvSpPr>
          <p:cNvPr id="14344" name="Oval 8"/>
          <p:cNvSpPr>
            <a:spLocks noChangeArrowheads="1"/>
          </p:cNvSpPr>
          <p:nvPr/>
        </p:nvSpPr>
        <p:spPr bwMode="auto">
          <a:xfrm>
            <a:off x="5429250" y="928688"/>
            <a:ext cx="936625" cy="433387"/>
          </a:xfrm>
          <a:prstGeom prst="ellipse">
            <a:avLst/>
          </a:prstGeom>
          <a:gradFill rotWithShape="1">
            <a:gsLst>
              <a:gs pos="0">
                <a:srgbClr val="FFFFCC"/>
              </a:gs>
              <a:gs pos="100000">
                <a:srgbClr val="FFCC00"/>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ISCAS</a:t>
            </a:r>
          </a:p>
        </p:txBody>
      </p:sp>
      <p:sp>
        <p:nvSpPr>
          <p:cNvPr id="14345" name="Oval 9"/>
          <p:cNvSpPr>
            <a:spLocks noChangeArrowheads="1"/>
          </p:cNvSpPr>
          <p:nvPr/>
        </p:nvSpPr>
        <p:spPr bwMode="auto">
          <a:xfrm>
            <a:off x="1428750" y="857250"/>
            <a:ext cx="865188" cy="504825"/>
          </a:xfrm>
          <a:prstGeom prst="ellipse">
            <a:avLst/>
          </a:prstGeom>
          <a:gradFill rotWithShape="1">
            <a:gsLst>
              <a:gs pos="0">
                <a:srgbClr val="FFFFFF"/>
              </a:gs>
              <a:gs pos="100000">
                <a:srgbClr val="CC99FF"/>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INRIA</a:t>
            </a:r>
          </a:p>
        </p:txBody>
      </p:sp>
      <p:sp>
        <p:nvSpPr>
          <p:cNvPr id="14346" name="Oval 10"/>
          <p:cNvSpPr>
            <a:spLocks noChangeArrowheads="1"/>
          </p:cNvSpPr>
          <p:nvPr/>
        </p:nvSpPr>
        <p:spPr bwMode="auto">
          <a:xfrm>
            <a:off x="2357438" y="928688"/>
            <a:ext cx="831850" cy="442912"/>
          </a:xfrm>
          <a:prstGeom prst="ellipse">
            <a:avLst/>
          </a:prstGeom>
          <a:gradFill rotWithShape="1">
            <a:gsLst>
              <a:gs pos="0">
                <a:srgbClr val="FFFFFF"/>
              </a:gs>
              <a:gs pos="100000">
                <a:srgbClr val="CC99FF"/>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CNRS</a:t>
            </a:r>
          </a:p>
        </p:txBody>
      </p:sp>
      <p:sp>
        <p:nvSpPr>
          <p:cNvPr id="14347" name="Oval 11"/>
          <p:cNvSpPr>
            <a:spLocks noChangeArrowheads="1"/>
          </p:cNvSpPr>
          <p:nvPr/>
        </p:nvSpPr>
        <p:spPr bwMode="auto">
          <a:xfrm>
            <a:off x="457200" y="1600200"/>
            <a:ext cx="1303338" cy="504825"/>
          </a:xfrm>
          <a:prstGeom prst="ellipse">
            <a:avLst/>
          </a:prstGeom>
          <a:gradFill rotWithShape="1">
            <a:gsLst>
              <a:gs pos="0">
                <a:srgbClr val="FFFFFF"/>
              </a:gs>
              <a:gs pos="100000">
                <a:srgbClr val="CC99FF"/>
              </a:gs>
            </a:gsLst>
            <a:lin ang="5400000" scaled="1"/>
          </a:gradFill>
          <a:ln w="9525">
            <a:solidFill>
              <a:schemeClr val="tx1"/>
            </a:solidFill>
            <a:round/>
            <a:headEnd/>
            <a:tailEnd/>
          </a:ln>
        </p:spPr>
        <p:txBody>
          <a:bodyPr wrap="none" anchor="ctr"/>
          <a:lstStyle/>
          <a:p>
            <a:pPr algn="ctr"/>
            <a:r>
              <a:rPr lang="en-US" altLang="zh-CN" sz="1600" b="1">
                <a:solidFill>
                  <a:schemeClr val="tx1"/>
                </a:solidFill>
                <a:latin typeface="Times New Roman" pitchFamily="18" charset="0"/>
              </a:rPr>
              <a:t>CIRAD/INRA</a:t>
            </a:r>
          </a:p>
        </p:txBody>
      </p:sp>
      <p:sp>
        <p:nvSpPr>
          <p:cNvPr id="14348" name="Line 12"/>
          <p:cNvSpPr>
            <a:spLocks noChangeShapeType="1"/>
          </p:cNvSpPr>
          <p:nvPr/>
        </p:nvSpPr>
        <p:spPr bwMode="auto">
          <a:xfrm>
            <a:off x="2000250" y="1357313"/>
            <a:ext cx="857250" cy="714375"/>
          </a:xfrm>
          <a:prstGeom prst="line">
            <a:avLst/>
          </a:prstGeom>
          <a:noFill/>
          <a:ln w="9525">
            <a:solidFill>
              <a:schemeClr val="tx1"/>
            </a:solidFill>
            <a:round/>
            <a:headEnd/>
            <a:tailEnd/>
          </a:ln>
        </p:spPr>
        <p:txBody>
          <a:bodyPr/>
          <a:lstStyle/>
          <a:p>
            <a:endParaRPr lang="en-US"/>
          </a:p>
        </p:txBody>
      </p:sp>
      <p:sp>
        <p:nvSpPr>
          <p:cNvPr id="14349" name="Line 13"/>
          <p:cNvSpPr>
            <a:spLocks noChangeShapeType="1"/>
          </p:cNvSpPr>
          <p:nvPr/>
        </p:nvSpPr>
        <p:spPr bwMode="auto">
          <a:xfrm flipH="1">
            <a:off x="6643688" y="1295400"/>
            <a:ext cx="823912" cy="776288"/>
          </a:xfrm>
          <a:prstGeom prst="line">
            <a:avLst/>
          </a:prstGeom>
          <a:noFill/>
          <a:ln w="9525">
            <a:solidFill>
              <a:schemeClr val="tx1"/>
            </a:solidFill>
            <a:round/>
            <a:headEnd/>
            <a:tailEnd/>
          </a:ln>
        </p:spPr>
        <p:txBody>
          <a:bodyPr/>
          <a:lstStyle/>
          <a:p>
            <a:endParaRPr lang="en-US"/>
          </a:p>
        </p:txBody>
      </p:sp>
      <p:sp>
        <p:nvSpPr>
          <p:cNvPr id="14350" name="Line 14"/>
          <p:cNvSpPr>
            <a:spLocks noChangeShapeType="1"/>
          </p:cNvSpPr>
          <p:nvPr/>
        </p:nvSpPr>
        <p:spPr bwMode="auto">
          <a:xfrm>
            <a:off x="2857500" y="1357313"/>
            <a:ext cx="642938" cy="714375"/>
          </a:xfrm>
          <a:prstGeom prst="line">
            <a:avLst/>
          </a:prstGeom>
          <a:noFill/>
          <a:ln w="9525">
            <a:solidFill>
              <a:schemeClr val="tx1"/>
            </a:solidFill>
            <a:round/>
            <a:headEnd/>
            <a:tailEnd/>
          </a:ln>
        </p:spPr>
        <p:txBody>
          <a:bodyPr/>
          <a:lstStyle/>
          <a:p>
            <a:endParaRPr lang="en-US"/>
          </a:p>
        </p:txBody>
      </p:sp>
      <p:sp>
        <p:nvSpPr>
          <p:cNvPr id="14351" name="Line 15"/>
          <p:cNvSpPr>
            <a:spLocks noChangeShapeType="1"/>
          </p:cNvSpPr>
          <p:nvPr/>
        </p:nvSpPr>
        <p:spPr bwMode="auto">
          <a:xfrm flipH="1">
            <a:off x="5643563" y="1357313"/>
            <a:ext cx="285750" cy="714375"/>
          </a:xfrm>
          <a:prstGeom prst="line">
            <a:avLst/>
          </a:prstGeom>
          <a:noFill/>
          <a:ln w="9525">
            <a:solidFill>
              <a:schemeClr val="tx1"/>
            </a:solidFill>
            <a:round/>
            <a:headEnd/>
            <a:tailEnd/>
          </a:ln>
        </p:spPr>
        <p:txBody>
          <a:bodyPr/>
          <a:lstStyle/>
          <a:p>
            <a:endParaRPr lang="en-US"/>
          </a:p>
        </p:txBody>
      </p:sp>
      <p:sp>
        <p:nvSpPr>
          <p:cNvPr id="14352" name="Line 17"/>
          <p:cNvSpPr>
            <a:spLocks noChangeShapeType="1"/>
          </p:cNvSpPr>
          <p:nvPr/>
        </p:nvSpPr>
        <p:spPr bwMode="auto">
          <a:xfrm flipH="1">
            <a:off x="4643438" y="1357313"/>
            <a:ext cx="214312" cy="714375"/>
          </a:xfrm>
          <a:prstGeom prst="line">
            <a:avLst/>
          </a:prstGeom>
          <a:noFill/>
          <a:ln w="9525">
            <a:solidFill>
              <a:schemeClr val="tx1"/>
            </a:solidFill>
            <a:round/>
            <a:headEnd/>
            <a:tailEnd/>
          </a:ln>
        </p:spPr>
        <p:txBody>
          <a:bodyPr/>
          <a:lstStyle/>
          <a:p>
            <a:endParaRPr lang="en-US"/>
          </a:p>
        </p:txBody>
      </p:sp>
      <p:sp>
        <p:nvSpPr>
          <p:cNvPr id="14353" name="Line 18"/>
          <p:cNvSpPr>
            <a:spLocks noChangeShapeType="1"/>
          </p:cNvSpPr>
          <p:nvPr/>
        </p:nvSpPr>
        <p:spPr bwMode="auto">
          <a:xfrm>
            <a:off x="4572000" y="3357563"/>
            <a:ext cx="11113" cy="530225"/>
          </a:xfrm>
          <a:prstGeom prst="line">
            <a:avLst/>
          </a:prstGeom>
          <a:noFill/>
          <a:ln w="38100">
            <a:solidFill>
              <a:srgbClr val="FF0000"/>
            </a:solidFill>
            <a:round/>
            <a:headEnd/>
            <a:tailEnd/>
          </a:ln>
        </p:spPr>
        <p:txBody>
          <a:bodyPr/>
          <a:lstStyle/>
          <a:p>
            <a:endParaRPr lang="en-US"/>
          </a:p>
        </p:txBody>
      </p:sp>
      <p:sp>
        <p:nvSpPr>
          <p:cNvPr id="14354" name="Line 19"/>
          <p:cNvSpPr>
            <a:spLocks noChangeShapeType="1"/>
          </p:cNvSpPr>
          <p:nvPr/>
        </p:nvSpPr>
        <p:spPr bwMode="auto">
          <a:xfrm>
            <a:off x="6386513" y="3190875"/>
            <a:ext cx="792162" cy="0"/>
          </a:xfrm>
          <a:prstGeom prst="line">
            <a:avLst/>
          </a:prstGeom>
          <a:noFill/>
          <a:ln w="38100">
            <a:solidFill>
              <a:srgbClr val="FF0000"/>
            </a:solidFill>
            <a:round/>
            <a:headEnd/>
            <a:tailEnd/>
          </a:ln>
        </p:spPr>
        <p:txBody>
          <a:bodyPr/>
          <a:lstStyle/>
          <a:p>
            <a:endParaRPr lang="en-US"/>
          </a:p>
        </p:txBody>
      </p:sp>
      <p:sp>
        <p:nvSpPr>
          <p:cNvPr id="219156" name="Rectangle 20"/>
          <p:cNvSpPr>
            <a:spLocks noGrp="1" noChangeArrowheads="1"/>
          </p:cNvSpPr>
          <p:nvPr>
            <p:ph type="title" idx="4294967295"/>
          </p:nvPr>
        </p:nvSpPr>
        <p:spPr>
          <a:xfrm>
            <a:off x="719138" y="381000"/>
            <a:ext cx="8424862" cy="536575"/>
          </a:xfrm>
        </p:spPr>
        <p:txBody>
          <a:bodyPr rtlCol="0">
            <a:normAutofit fontScale="90000"/>
          </a:bodyPr>
          <a:lstStyle/>
          <a:p>
            <a:pPr algn="ctr" fontAlgn="auto">
              <a:spcAft>
                <a:spcPts val="0"/>
              </a:spcAft>
              <a:defRPr/>
            </a:pPr>
            <a:r>
              <a:rPr lang="en-US" altLang="zh-CN" b="1" dirty="0">
                <a:latin typeface="Arial Unicode MS" pitchFamily="34" charset="-122"/>
                <a:ea typeface="Arial Unicode MS" pitchFamily="34" charset="-122"/>
                <a:cs typeface="Arial Unicode MS" pitchFamily="34" charset="-122"/>
              </a:rPr>
              <a:t>LIAMA </a:t>
            </a:r>
            <a:r>
              <a:rPr lang="en-US" altLang="zh-CN" b="1" dirty="0" smtClean="0">
                <a:latin typeface="Arial Unicode MS" pitchFamily="34" charset="-122"/>
                <a:ea typeface="Arial Unicode MS" pitchFamily="34" charset="-122"/>
                <a:cs typeface="Arial Unicode MS" pitchFamily="34" charset="-122"/>
              </a:rPr>
              <a:t>Consortium</a:t>
            </a:r>
            <a:endParaRPr lang="en-US" altLang="zh-CN" b="1" dirty="0">
              <a:latin typeface="Arial Unicode MS" pitchFamily="34" charset="-122"/>
              <a:ea typeface="Arial Unicode MS" pitchFamily="34" charset="-122"/>
              <a:cs typeface="Arial Unicode MS" pitchFamily="34" charset="-122"/>
            </a:endParaRPr>
          </a:p>
        </p:txBody>
      </p:sp>
      <p:sp>
        <p:nvSpPr>
          <p:cNvPr id="14356" name="Oval 21"/>
          <p:cNvSpPr>
            <a:spLocks noChangeArrowheads="1"/>
          </p:cNvSpPr>
          <p:nvPr/>
        </p:nvSpPr>
        <p:spPr bwMode="auto">
          <a:xfrm>
            <a:off x="685800" y="2590800"/>
            <a:ext cx="865188" cy="433388"/>
          </a:xfrm>
          <a:prstGeom prst="ellipse">
            <a:avLst/>
          </a:prstGeom>
          <a:gradFill rotWithShape="1">
            <a:gsLst>
              <a:gs pos="0">
                <a:srgbClr val="FFFFFF"/>
              </a:gs>
              <a:gs pos="100000">
                <a:srgbClr val="CC99FF"/>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WUR</a:t>
            </a:r>
          </a:p>
        </p:txBody>
      </p:sp>
      <p:sp>
        <p:nvSpPr>
          <p:cNvPr id="14357" name="Line 22"/>
          <p:cNvSpPr>
            <a:spLocks noChangeShapeType="1"/>
          </p:cNvSpPr>
          <p:nvPr/>
        </p:nvSpPr>
        <p:spPr bwMode="auto">
          <a:xfrm flipH="1">
            <a:off x="1295400" y="2571750"/>
            <a:ext cx="1204913" cy="704850"/>
          </a:xfrm>
          <a:prstGeom prst="line">
            <a:avLst/>
          </a:prstGeom>
          <a:noFill/>
          <a:ln w="9525">
            <a:solidFill>
              <a:schemeClr val="tx1"/>
            </a:solidFill>
            <a:round/>
            <a:headEnd/>
            <a:tailEnd/>
          </a:ln>
        </p:spPr>
        <p:txBody>
          <a:bodyPr/>
          <a:lstStyle/>
          <a:p>
            <a:endParaRPr lang="en-US"/>
          </a:p>
        </p:txBody>
      </p:sp>
      <p:sp>
        <p:nvSpPr>
          <p:cNvPr id="14358" name="Oval 23"/>
          <p:cNvSpPr>
            <a:spLocks noChangeArrowheads="1"/>
          </p:cNvSpPr>
          <p:nvPr/>
        </p:nvSpPr>
        <p:spPr bwMode="auto">
          <a:xfrm>
            <a:off x="6429375" y="928688"/>
            <a:ext cx="793750" cy="433387"/>
          </a:xfrm>
          <a:prstGeom prst="ellipse">
            <a:avLst/>
          </a:prstGeom>
          <a:gradFill rotWithShape="1">
            <a:gsLst>
              <a:gs pos="0">
                <a:srgbClr val="FFFFCC"/>
              </a:gs>
              <a:gs pos="100000">
                <a:srgbClr val="FFCC00"/>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ICT</a:t>
            </a:r>
          </a:p>
        </p:txBody>
      </p:sp>
      <p:sp>
        <p:nvSpPr>
          <p:cNvPr id="14359" name="Line 24"/>
          <p:cNvSpPr>
            <a:spLocks noChangeShapeType="1"/>
          </p:cNvSpPr>
          <p:nvPr/>
        </p:nvSpPr>
        <p:spPr bwMode="auto">
          <a:xfrm flipH="1">
            <a:off x="6629400" y="1371600"/>
            <a:ext cx="1571625" cy="857250"/>
          </a:xfrm>
          <a:prstGeom prst="line">
            <a:avLst/>
          </a:prstGeom>
          <a:noFill/>
          <a:ln w="9525">
            <a:solidFill>
              <a:schemeClr val="tx1"/>
            </a:solidFill>
            <a:round/>
            <a:headEnd/>
            <a:tailEnd/>
          </a:ln>
        </p:spPr>
        <p:txBody>
          <a:bodyPr/>
          <a:lstStyle/>
          <a:p>
            <a:endParaRPr lang="en-US"/>
          </a:p>
        </p:txBody>
      </p:sp>
      <p:sp>
        <p:nvSpPr>
          <p:cNvPr id="14360" name="Oval 25"/>
          <p:cNvSpPr>
            <a:spLocks noChangeArrowheads="1"/>
          </p:cNvSpPr>
          <p:nvPr/>
        </p:nvSpPr>
        <p:spPr bwMode="auto">
          <a:xfrm>
            <a:off x="500063" y="1000125"/>
            <a:ext cx="889000" cy="481013"/>
          </a:xfrm>
          <a:prstGeom prst="ellipse">
            <a:avLst/>
          </a:prstGeom>
          <a:gradFill rotWithShape="1">
            <a:gsLst>
              <a:gs pos="0">
                <a:srgbClr val="FFFFFF"/>
              </a:gs>
              <a:gs pos="100000">
                <a:srgbClr val="CC99FF"/>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GEC</a:t>
            </a:r>
          </a:p>
        </p:txBody>
      </p:sp>
      <p:sp>
        <p:nvSpPr>
          <p:cNvPr id="14361" name="Line 26"/>
          <p:cNvSpPr>
            <a:spLocks noChangeShapeType="1"/>
          </p:cNvSpPr>
          <p:nvPr/>
        </p:nvSpPr>
        <p:spPr bwMode="auto">
          <a:xfrm>
            <a:off x="1752600" y="1905000"/>
            <a:ext cx="747713" cy="238125"/>
          </a:xfrm>
          <a:prstGeom prst="line">
            <a:avLst/>
          </a:prstGeom>
          <a:noFill/>
          <a:ln w="9525">
            <a:solidFill>
              <a:schemeClr val="tx1"/>
            </a:solidFill>
            <a:round/>
            <a:headEnd/>
            <a:tailEnd/>
          </a:ln>
        </p:spPr>
        <p:txBody>
          <a:bodyPr wrap="none" anchor="ctr"/>
          <a:lstStyle/>
          <a:p>
            <a:endParaRPr lang="en-US"/>
          </a:p>
        </p:txBody>
      </p:sp>
      <p:sp>
        <p:nvSpPr>
          <p:cNvPr id="14362" name="Line 27"/>
          <p:cNvSpPr>
            <a:spLocks noChangeShapeType="1"/>
          </p:cNvSpPr>
          <p:nvPr/>
        </p:nvSpPr>
        <p:spPr bwMode="auto">
          <a:xfrm flipH="1">
            <a:off x="1524000" y="2500313"/>
            <a:ext cx="976313" cy="242887"/>
          </a:xfrm>
          <a:prstGeom prst="line">
            <a:avLst/>
          </a:prstGeom>
          <a:noFill/>
          <a:ln w="9525">
            <a:solidFill>
              <a:schemeClr val="tx1"/>
            </a:solidFill>
            <a:round/>
            <a:headEnd/>
            <a:tailEnd/>
          </a:ln>
        </p:spPr>
        <p:txBody>
          <a:bodyPr/>
          <a:lstStyle/>
          <a:p>
            <a:endParaRPr lang="en-US"/>
          </a:p>
        </p:txBody>
      </p:sp>
      <p:sp>
        <p:nvSpPr>
          <p:cNvPr id="14363" name="Oval 28"/>
          <p:cNvSpPr>
            <a:spLocks noChangeArrowheads="1"/>
          </p:cNvSpPr>
          <p:nvPr/>
        </p:nvSpPr>
        <p:spPr bwMode="auto">
          <a:xfrm>
            <a:off x="685800" y="2133600"/>
            <a:ext cx="936625" cy="423863"/>
          </a:xfrm>
          <a:prstGeom prst="ellipse">
            <a:avLst/>
          </a:prstGeom>
          <a:gradFill rotWithShape="1">
            <a:gsLst>
              <a:gs pos="0">
                <a:srgbClr val="FFFFFF"/>
              </a:gs>
              <a:gs pos="100000">
                <a:srgbClr val="CC99FF"/>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ISI</a:t>
            </a:r>
          </a:p>
        </p:txBody>
      </p:sp>
      <p:sp>
        <p:nvSpPr>
          <p:cNvPr id="14364" name="Line 29"/>
          <p:cNvSpPr>
            <a:spLocks noChangeShapeType="1"/>
          </p:cNvSpPr>
          <p:nvPr/>
        </p:nvSpPr>
        <p:spPr bwMode="auto">
          <a:xfrm flipH="1">
            <a:off x="1295400" y="2643188"/>
            <a:ext cx="1204913" cy="1014412"/>
          </a:xfrm>
          <a:prstGeom prst="line">
            <a:avLst/>
          </a:prstGeom>
          <a:noFill/>
          <a:ln w="9525">
            <a:solidFill>
              <a:schemeClr val="tx1"/>
            </a:solidFill>
            <a:round/>
            <a:headEnd/>
            <a:tailEnd/>
          </a:ln>
        </p:spPr>
        <p:txBody>
          <a:bodyPr/>
          <a:lstStyle/>
          <a:p>
            <a:endParaRPr lang="en-US"/>
          </a:p>
        </p:txBody>
      </p:sp>
      <p:sp>
        <p:nvSpPr>
          <p:cNvPr id="14365" name="Oval 21"/>
          <p:cNvSpPr>
            <a:spLocks noChangeArrowheads="1"/>
          </p:cNvSpPr>
          <p:nvPr/>
        </p:nvSpPr>
        <p:spPr bwMode="auto">
          <a:xfrm>
            <a:off x="533400" y="3124200"/>
            <a:ext cx="765175" cy="428625"/>
          </a:xfrm>
          <a:prstGeom prst="ellipse">
            <a:avLst/>
          </a:prstGeom>
          <a:gradFill rotWithShape="1">
            <a:gsLst>
              <a:gs pos="0">
                <a:srgbClr val="FFFFFF"/>
              </a:gs>
              <a:gs pos="100000">
                <a:srgbClr val="CC99FF"/>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VUB</a:t>
            </a:r>
          </a:p>
        </p:txBody>
      </p:sp>
      <p:sp>
        <p:nvSpPr>
          <p:cNvPr id="14366" name="Oval 21"/>
          <p:cNvSpPr>
            <a:spLocks noChangeArrowheads="1"/>
          </p:cNvSpPr>
          <p:nvPr/>
        </p:nvSpPr>
        <p:spPr bwMode="auto">
          <a:xfrm>
            <a:off x="609600" y="3581400"/>
            <a:ext cx="836613" cy="461963"/>
          </a:xfrm>
          <a:prstGeom prst="ellipse">
            <a:avLst/>
          </a:prstGeom>
          <a:gradFill rotWithShape="1">
            <a:gsLst>
              <a:gs pos="0">
                <a:srgbClr val="FFFFFF"/>
              </a:gs>
              <a:gs pos="100000">
                <a:srgbClr val="CC99FF"/>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UJF</a:t>
            </a:r>
          </a:p>
        </p:txBody>
      </p:sp>
      <p:sp>
        <p:nvSpPr>
          <p:cNvPr id="14367" name="Oval 21"/>
          <p:cNvSpPr>
            <a:spLocks noChangeArrowheads="1"/>
          </p:cNvSpPr>
          <p:nvPr/>
        </p:nvSpPr>
        <p:spPr bwMode="auto">
          <a:xfrm>
            <a:off x="1428750" y="3786188"/>
            <a:ext cx="803275" cy="495300"/>
          </a:xfrm>
          <a:prstGeom prst="ellipse">
            <a:avLst/>
          </a:prstGeom>
          <a:gradFill rotWithShape="1">
            <a:gsLst>
              <a:gs pos="0">
                <a:srgbClr val="FFFFFF"/>
              </a:gs>
              <a:gs pos="100000">
                <a:srgbClr val="CC99FF"/>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EADS</a:t>
            </a:r>
          </a:p>
        </p:txBody>
      </p:sp>
      <p:sp>
        <p:nvSpPr>
          <p:cNvPr id="14368" name="Line 26"/>
          <p:cNvSpPr>
            <a:spLocks noChangeShapeType="1"/>
          </p:cNvSpPr>
          <p:nvPr/>
        </p:nvSpPr>
        <p:spPr bwMode="auto">
          <a:xfrm>
            <a:off x="1600200" y="2286000"/>
            <a:ext cx="900113" cy="71438"/>
          </a:xfrm>
          <a:prstGeom prst="line">
            <a:avLst/>
          </a:prstGeom>
          <a:noFill/>
          <a:ln w="9525">
            <a:solidFill>
              <a:schemeClr val="tx1"/>
            </a:solidFill>
            <a:round/>
            <a:headEnd/>
            <a:tailEnd/>
          </a:ln>
        </p:spPr>
        <p:txBody>
          <a:bodyPr wrap="none" anchor="ctr"/>
          <a:lstStyle/>
          <a:p>
            <a:endParaRPr lang="en-US"/>
          </a:p>
        </p:txBody>
      </p:sp>
      <p:sp>
        <p:nvSpPr>
          <p:cNvPr id="14369" name="Line 29"/>
          <p:cNvSpPr>
            <a:spLocks noChangeShapeType="1"/>
          </p:cNvSpPr>
          <p:nvPr/>
        </p:nvSpPr>
        <p:spPr bwMode="auto">
          <a:xfrm flipH="1">
            <a:off x="1785938" y="2786063"/>
            <a:ext cx="714375" cy="1000125"/>
          </a:xfrm>
          <a:prstGeom prst="line">
            <a:avLst/>
          </a:prstGeom>
          <a:noFill/>
          <a:ln w="9525">
            <a:solidFill>
              <a:schemeClr val="tx1"/>
            </a:solidFill>
            <a:round/>
            <a:headEnd/>
            <a:tailEnd/>
          </a:ln>
        </p:spPr>
        <p:txBody>
          <a:bodyPr/>
          <a:lstStyle/>
          <a:p>
            <a:endParaRPr lang="en-US"/>
          </a:p>
        </p:txBody>
      </p:sp>
      <p:sp>
        <p:nvSpPr>
          <p:cNvPr id="14370" name="Oval 23"/>
          <p:cNvSpPr>
            <a:spLocks noChangeArrowheads="1"/>
          </p:cNvSpPr>
          <p:nvPr/>
        </p:nvSpPr>
        <p:spPr bwMode="auto">
          <a:xfrm>
            <a:off x="7239000" y="838200"/>
            <a:ext cx="793750" cy="433388"/>
          </a:xfrm>
          <a:prstGeom prst="ellipse">
            <a:avLst/>
          </a:prstGeom>
          <a:gradFill rotWithShape="1">
            <a:gsLst>
              <a:gs pos="0">
                <a:srgbClr val="FFFFCC"/>
              </a:gs>
              <a:gs pos="100000">
                <a:srgbClr val="FFCC00"/>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ISS</a:t>
            </a:r>
          </a:p>
        </p:txBody>
      </p:sp>
      <p:sp>
        <p:nvSpPr>
          <p:cNvPr id="14372" name="Oval 23"/>
          <p:cNvSpPr>
            <a:spLocks noChangeArrowheads="1"/>
          </p:cNvSpPr>
          <p:nvPr/>
        </p:nvSpPr>
        <p:spPr bwMode="auto">
          <a:xfrm>
            <a:off x="8077200" y="1066800"/>
            <a:ext cx="793750" cy="433387"/>
          </a:xfrm>
          <a:prstGeom prst="ellipse">
            <a:avLst/>
          </a:prstGeom>
          <a:gradFill rotWithShape="1">
            <a:gsLst>
              <a:gs pos="0">
                <a:srgbClr val="FFFFCC"/>
              </a:gs>
              <a:gs pos="100000">
                <a:srgbClr val="FFCC00"/>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SIAT</a:t>
            </a:r>
          </a:p>
        </p:txBody>
      </p:sp>
      <p:sp>
        <p:nvSpPr>
          <p:cNvPr id="14373" name="Oval 23"/>
          <p:cNvSpPr>
            <a:spLocks noChangeArrowheads="1"/>
          </p:cNvSpPr>
          <p:nvPr/>
        </p:nvSpPr>
        <p:spPr bwMode="auto">
          <a:xfrm>
            <a:off x="8350250" y="1981200"/>
            <a:ext cx="793750" cy="433387"/>
          </a:xfrm>
          <a:prstGeom prst="ellipse">
            <a:avLst/>
          </a:prstGeom>
          <a:gradFill rotWithShape="1">
            <a:gsLst>
              <a:gs pos="0">
                <a:srgbClr val="FFFFCC"/>
              </a:gs>
              <a:gs pos="100000">
                <a:srgbClr val="FFCC00"/>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PKU</a:t>
            </a:r>
          </a:p>
        </p:txBody>
      </p:sp>
      <p:sp>
        <p:nvSpPr>
          <p:cNvPr id="14374" name="Oval 23"/>
          <p:cNvSpPr>
            <a:spLocks noChangeArrowheads="1"/>
          </p:cNvSpPr>
          <p:nvPr/>
        </p:nvSpPr>
        <p:spPr bwMode="auto">
          <a:xfrm>
            <a:off x="7643813" y="2428875"/>
            <a:ext cx="793750" cy="433388"/>
          </a:xfrm>
          <a:prstGeom prst="ellipse">
            <a:avLst/>
          </a:prstGeom>
          <a:gradFill rotWithShape="1">
            <a:gsLst>
              <a:gs pos="0">
                <a:srgbClr val="FFFFCC"/>
              </a:gs>
              <a:gs pos="100000">
                <a:srgbClr val="FFCC00"/>
              </a:gs>
            </a:gsLst>
            <a:lin ang="5400000" scaled="1"/>
          </a:gradFill>
          <a:ln w="9525">
            <a:solidFill>
              <a:schemeClr val="tx1"/>
            </a:solidFill>
            <a:round/>
            <a:headEnd/>
            <a:tailEnd/>
          </a:ln>
        </p:spPr>
        <p:txBody>
          <a:bodyPr wrap="none" anchor="ctr"/>
          <a:lstStyle/>
          <a:p>
            <a:pPr algn="ctr"/>
            <a:r>
              <a:rPr lang="en-US" altLang="zh-CN" sz="1800" b="1" dirty="0" smtClean="0">
                <a:solidFill>
                  <a:schemeClr val="tx1"/>
                </a:solidFill>
                <a:latin typeface="Times New Roman" pitchFamily="18" charset="0"/>
              </a:rPr>
              <a:t>ECNU</a:t>
            </a:r>
            <a:endParaRPr lang="en-US" altLang="zh-CN" sz="1800" b="1" dirty="0">
              <a:solidFill>
                <a:schemeClr val="tx1"/>
              </a:solidFill>
              <a:latin typeface="Times New Roman" pitchFamily="18" charset="0"/>
            </a:endParaRPr>
          </a:p>
        </p:txBody>
      </p:sp>
      <p:sp>
        <p:nvSpPr>
          <p:cNvPr id="14375" name="Oval 23"/>
          <p:cNvSpPr>
            <a:spLocks noChangeArrowheads="1"/>
          </p:cNvSpPr>
          <p:nvPr/>
        </p:nvSpPr>
        <p:spPr bwMode="auto">
          <a:xfrm>
            <a:off x="8350250" y="1524000"/>
            <a:ext cx="793750" cy="433388"/>
          </a:xfrm>
          <a:prstGeom prst="ellipse">
            <a:avLst/>
          </a:prstGeom>
          <a:gradFill rotWithShape="1">
            <a:gsLst>
              <a:gs pos="0">
                <a:srgbClr val="FFFFCC"/>
              </a:gs>
              <a:gs pos="100000">
                <a:srgbClr val="FFCC00"/>
              </a:gs>
            </a:gsLst>
            <a:lin ang="5400000" scaled="1"/>
          </a:gradFill>
          <a:ln w="9525">
            <a:solidFill>
              <a:schemeClr val="tx1"/>
            </a:solidFill>
            <a:round/>
            <a:headEnd/>
            <a:tailEnd/>
          </a:ln>
        </p:spPr>
        <p:txBody>
          <a:bodyPr wrap="none" anchor="ctr"/>
          <a:lstStyle/>
          <a:p>
            <a:pPr algn="ctr"/>
            <a:r>
              <a:rPr lang="en-US" altLang="zh-CN" sz="1800" b="1">
                <a:solidFill>
                  <a:schemeClr val="tx1"/>
                </a:solidFill>
                <a:latin typeface="Times New Roman" pitchFamily="18" charset="0"/>
              </a:rPr>
              <a:t>NPU</a:t>
            </a:r>
          </a:p>
        </p:txBody>
      </p:sp>
      <p:sp>
        <p:nvSpPr>
          <p:cNvPr id="14376" name="Line 17"/>
          <p:cNvSpPr>
            <a:spLocks noChangeShapeType="1"/>
          </p:cNvSpPr>
          <p:nvPr/>
        </p:nvSpPr>
        <p:spPr bwMode="auto">
          <a:xfrm>
            <a:off x="4000500" y="1428750"/>
            <a:ext cx="142875" cy="642938"/>
          </a:xfrm>
          <a:prstGeom prst="line">
            <a:avLst/>
          </a:prstGeom>
          <a:noFill/>
          <a:ln w="9525">
            <a:solidFill>
              <a:schemeClr val="tx1"/>
            </a:solidFill>
            <a:round/>
            <a:headEnd/>
            <a:tailEnd/>
          </a:ln>
        </p:spPr>
        <p:txBody>
          <a:bodyPr/>
          <a:lstStyle/>
          <a:p>
            <a:endParaRPr lang="en-US"/>
          </a:p>
        </p:txBody>
      </p:sp>
      <p:sp>
        <p:nvSpPr>
          <p:cNvPr id="14377" name="Line 15"/>
          <p:cNvSpPr>
            <a:spLocks noChangeShapeType="1"/>
          </p:cNvSpPr>
          <p:nvPr/>
        </p:nvSpPr>
        <p:spPr bwMode="auto">
          <a:xfrm flipH="1">
            <a:off x="6143625" y="1357313"/>
            <a:ext cx="571500" cy="714375"/>
          </a:xfrm>
          <a:prstGeom prst="line">
            <a:avLst/>
          </a:prstGeom>
          <a:noFill/>
          <a:ln w="9525">
            <a:solidFill>
              <a:schemeClr val="tx1"/>
            </a:solidFill>
            <a:round/>
            <a:headEnd/>
            <a:tailEnd/>
          </a:ln>
        </p:spPr>
        <p:txBody>
          <a:bodyPr/>
          <a:lstStyle/>
          <a:p>
            <a:endParaRPr lang="en-US"/>
          </a:p>
        </p:txBody>
      </p:sp>
      <p:sp>
        <p:nvSpPr>
          <p:cNvPr id="14379" name="Line 24"/>
          <p:cNvSpPr>
            <a:spLocks noChangeShapeType="1"/>
          </p:cNvSpPr>
          <p:nvPr/>
        </p:nvSpPr>
        <p:spPr bwMode="auto">
          <a:xfrm flipH="1">
            <a:off x="6643688" y="1785938"/>
            <a:ext cx="1714500" cy="642937"/>
          </a:xfrm>
          <a:prstGeom prst="line">
            <a:avLst/>
          </a:prstGeom>
          <a:noFill/>
          <a:ln w="9525">
            <a:solidFill>
              <a:schemeClr val="tx1"/>
            </a:solidFill>
            <a:round/>
            <a:headEnd/>
            <a:tailEnd/>
          </a:ln>
        </p:spPr>
        <p:txBody>
          <a:bodyPr/>
          <a:lstStyle/>
          <a:p>
            <a:endParaRPr lang="en-US"/>
          </a:p>
        </p:txBody>
      </p:sp>
      <p:sp>
        <p:nvSpPr>
          <p:cNvPr id="14380" name="Line 24"/>
          <p:cNvSpPr>
            <a:spLocks noChangeShapeType="1"/>
          </p:cNvSpPr>
          <p:nvPr/>
        </p:nvSpPr>
        <p:spPr bwMode="auto">
          <a:xfrm flipH="1">
            <a:off x="6643687" y="2209800"/>
            <a:ext cx="1738312" cy="219075"/>
          </a:xfrm>
          <a:prstGeom prst="line">
            <a:avLst/>
          </a:prstGeom>
          <a:noFill/>
          <a:ln w="9525">
            <a:solidFill>
              <a:schemeClr val="tx1"/>
            </a:solidFill>
            <a:round/>
            <a:headEnd/>
            <a:tailEnd/>
          </a:ln>
        </p:spPr>
        <p:txBody>
          <a:bodyPr/>
          <a:lstStyle/>
          <a:p>
            <a:endParaRPr lang="en-US"/>
          </a:p>
        </p:txBody>
      </p:sp>
      <p:sp>
        <p:nvSpPr>
          <p:cNvPr id="14381" name="Line 24"/>
          <p:cNvSpPr>
            <a:spLocks noChangeShapeType="1"/>
          </p:cNvSpPr>
          <p:nvPr/>
        </p:nvSpPr>
        <p:spPr bwMode="auto">
          <a:xfrm flipH="1">
            <a:off x="6643688" y="2597150"/>
            <a:ext cx="1000125" cy="46038"/>
          </a:xfrm>
          <a:prstGeom prst="line">
            <a:avLst/>
          </a:prstGeom>
          <a:noFill/>
          <a:ln w="9525">
            <a:solidFill>
              <a:schemeClr val="tx1"/>
            </a:solidFill>
            <a:round/>
            <a:headEnd/>
            <a:tailEnd/>
          </a:ln>
        </p:spPr>
        <p:txBody>
          <a:bodyPr/>
          <a:lstStyle/>
          <a:p>
            <a:endParaRPr lang="en-US"/>
          </a:p>
        </p:txBody>
      </p:sp>
      <p:sp>
        <p:nvSpPr>
          <p:cNvPr id="14382" name="Line 12"/>
          <p:cNvSpPr>
            <a:spLocks noChangeShapeType="1"/>
          </p:cNvSpPr>
          <p:nvPr/>
        </p:nvSpPr>
        <p:spPr bwMode="auto">
          <a:xfrm>
            <a:off x="1357313" y="1357313"/>
            <a:ext cx="1295400" cy="723900"/>
          </a:xfrm>
          <a:prstGeom prst="line">
            <a:avLst/>
          </a:prstGeom>
          <a:noFill/>
          <a:ln w="9525">
            <a:solidFill>
              <a:schemeClr val="tx1"/>
            </a:solidFill>
            <a:round/>
            <a:headEnd/>
            <a:tailEnd/>
          </a:ln>
        </p:spPr>
        <p:txBody>
          <a:bodyPr/>
          <a:lstStyle/>
          <a:p>
            <a:endParaRPr lang="en-US"/>
          </a:p>
        </p:txBody>
      </p:sp>
      <p:sp>
        <p:nvSpPr>
          <p:cNvPr id="56" name="左大括号 55"/>
          <p:cNvSpPr/>
          <p:nvPr/>
        </p:nvSpPr>
        <p:spPr>
          <a:xfrm rot="5400000">
            <a:off x="4238625" y="1443038"/>
            <a:ext cx="714375" cy="6762750"/>
          </a:xfrm>
          <a:prstGeom prst="leftBrace">
            <a:avLst>
              <a:gd name="adj1" fmla="val 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ea typeface="MS PGothic" pitchFamily="34" charset="-128"/>
            </a:endParaRPr>
          </a:p>
        </p:txBody>
      </p:sp>
      <p:sp>
        <p:nvSpPr>
          <p:cNvPr id="58" name="Rectangle 4"/>
          <p:cNvSpPr>
            <a:spLocks noChangeArrowheads="1"/>
          </p:cNvSpPr>
          <p:nvPr/>
        </p:nvSpPr>
        <p:spPr bwMode="auto">
          <a:xfrm>
            <a:off x="762000" y="5029200"/>
            <a:ext cx="2895600" cy="83099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algn="ctr"/>
            <a:endParaRPr lang="en-US" altLang="zh-CN" sz="1600" b="1" dirty="0">
              <a:solidFill>
                <a:srgbClr val="292929"/>
              </a:solidFill>
              <a:latin typeface="Times New Roman" pitchFamily="18" charset="0"/>
              <a:ea typeface="MS PGothic" pitchFamily="34" charset="-128"/>
            </a:endParaRPr>
          </a:p>
          <a:p>
            <a:pPr algn="ctr"/>
            <a:r>
              <a:rPr lang="en-US" altLang="zh-CN" sz="1600" b="1" dirty="0" smtClean="0">
                <a:solidFill>
                  <a:srgbClr val="292929"/>
                </a:solidFill>
                <a:latin typeface="Times New Roman" pitchFamily="18" charset="0"/>
                <a:ea typeface="MS PGothic" pitchFamily="34" charset="-128"/>
              </a:rPr>
              <a:t>Information Technology for Earth and Life Science</a:t>
            </a:r>
            <a:endParaRPr lang="en-US" altLang="zh-CN" sz="1600" b="1" dirty="0">
              <a:solidFill>
                <a:srgbClr val="292929"/>
              </a:solidFill>
              <a:latin typeface="Times New Roman" pitchFamily="18" charset="0"/>
              <a:ea typeface="MS PGothic" pitchFamily="34" charset="-128"/>
            </a:endParaRPr>
          </a:p>
        </p:txBody>
      </p:sp>
      <p:sp>
        <p:nvSpPr>
          <p:cNvPr id="65" name="Rectangle 4"/>
          <p:cNvSpPr>
            <a:spLocks noChangeArrowheads="1"/>
          </p:cNvSpPr>
          <p:nvPr/>
        </p:nvSpPr>
        <p:spPr bwMode="auto">
          <a:xfrm>
            <a:off x="4876800" y="5257800"/>
            <a:ext cx="1643063" cy="64293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endParaRPr lang="en-US" altLang="zh-CN" sz="1400" b="1">
              <a:solidFill>
                <a:srgbClr val="292929"/>
              </a:solidFill>
              <a:latin typeface="Times New Roman" pitchFamily="18" charset="0"/>
              <a:ea typeface="MS PGothic" pitchFamily="34" charset="-128"/>
            </a:endParaRPr>
          </a:p>
          <a:p>
            <a:r>
              <a:rPr lang="en-US" altLang="zh-CN" sz="1600" b="1">
                <a:solidFill>
                  <a:srgbClr val="292929"/>
                </a:solidFill>
                <a:latin typeface="Times New Roman" pitchFamily="18" charset="0"/>
                <a:ea typeface="MS PGothic" pitchFamily="34" charset="-128"/>
              </a:rPr>
              <a:t>Multimodal Scene </a:t>
            </a:r>
          </a:p>
          <a:p>
            <a:r>
              <a:rPr lang="en-US" altLang="zh-CN" sz="1600" b="1">
                <a:solidFill>
                  <a:srgbClr val="292929"/>
                </a:solidFill>
                <a:latin typeface="Times New Roman" pitchFamily="18" charset="0"/>
                <a:ea typeface="MS PGothic" pitchFamily="34" charset="-128"/>
              </a:rPr>
              <a:t>Understanding</a:t>
            </a:r>
          </a:p>
          <a:p>
            <a:endParaRPr lang="en-US" altLang="zh-CN" sz="1400" b="1">
              <a:solidFill>
                <a:srgbClr val="292929"/>
              </a:solidFill>
              <a:latin typeface="Times New Roman" pitchFamily="18" charset="0"/>
              <a:ea typeface="MS PGothic" pitchFamily="34" charset="-128"/>
            </a:endParaRPr>
          </a:p>
        </p:txBody>
      </p:sp>
      <p:sp>
        <p:nvSpPr>
          <p:cNvPr id="66" name="Rectangle 4"/>
          <p:cNvSpPr>
            <a:spLocks noChangeArrowheads="1"/>
          </p:cNvSpPr>
          <p:nvPr/>
        </p:nvSpPr>
        <p:spPr bwMode="auto">
          <a:xfrm>
            <a:off x="7362825" y="5210175"/>
            <a:ext cx="1519238" cy="65246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endParaRPr lang="en-US" altLang="zh-CN" sz="1400" b="1">
              <a:solidFill>
                <a:srgbClr val="292929"/>
              </a:solidFill>
              <a:latin typeface="Times New Roman" pitchFamily="18" charset="0"/>
              <a:ea typeface="MS PGothic" pitchFamily="34" charset="-128"/>
            </a:endParaRPr>
          </a:p>
          <a:p>
            <a:r>
              <a:rPr lang="en-US" altLang="zh-CN" sz="1600" b="1">
                <a:solidFill>
                  <a:srgbClr val="292929"/>
                </a:solidFill>
                <a:latin typeface="Times New Roman" pitchFamily="18" charset="0"/>
                <a:ea typeface="MS PGothic" pitchFamily="34" charset="-128"/>
              </a:rPr>
              <a:t>Trustworthy </a:t>
            </a:r>
          </a:p>
          <a:p>
            <a:r>
              <a:rPr lang="en-US" altLang="zh-CN" sz="1600" b="1">
                <a:solidFill>
                  <a:srgbClr val="292929"/>
                </a:solidFill>
                <a:latin typeface="Times New Roman" pitchFamily="18" charset="0"/>
                <a:ea typeface="MS PGothic" pitchFamily="34" charset="-128"/>
              </a:rPr>
              <a:t>Software</a:t>
            </a:r>
          </a:p>
          <a:p>
            <a:endParaRPr lang="en-US" altLang="zh-CN" sz="1400" b="1">
              <a:solidFill>
                <a:srgbClr val="292929"/>
              </a:solidFill>
              <a:latin typeface="Times New Roman" pitchFamily="18" charset="0"/>
              <a:ea typeface="MS PGothic" pitchFamily="34" charset="-128"/>
            </a:endParaRPr>
          </a:p>
        </p:txBody>
      </p:sp>
      <p:cxnSp>
        <p:nvCxnSpPr>
          <p:cNvPr id="69" name="直接连接符 68"/>
          <p:cNvCxnSpPr/>
          <p:nvPr/>
        </p:nvCxnSpPr>
        <p:spPr>
          <a:xfrm rot="5400000">
            <a:off x="5537200" y="5054600"/>
            <a:ext cx="3571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矩形 83"/>
          <p:cNvSpPr/>
          <p:nvPr/>
        </p:nvSpPr>
        <p:spPr>
          <a:xfrm>
            <a:off x="5334000" y="6096000"/>
            <a:ext cx="857250" cy="50006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r>
              <a:rPr lang="en-US" altLang="zh-CN" sz="1400" b="1">
                <a:solidFill>
                  <a:srgbClr val="292929"/>
                </a:solidFill>
                <a:latin typeface="Times New Roman" pitchFamily="18" charset="0"/>
                <a:ea typeface="MS PGothic" pitchFamily="34" charset="-128"/>
              </a:rPr>
              <a:t>projects</a:t>
            </a:r>
            <a:endParaRPr lang="zh-CN" altLang="en-US" sz="1400" b="1">
              <a:solidFill>
                <a:srgbClr val="292929"/>
              </a:solidFill>
              <a:latin typeface="Times New Roman" pitchFamily="18" charset="0"/>
              <a:ea typeface="MS PGothic" pitchFamily="34" charset="-128"/>
            </a:endParaRPr>
          </a:p>
        </p:txBody>
      </p:sp>
      <p:sp>
        <p:nvSpPr>
          <p:cNvPr id="85" name="矩形 84"/>
          <p:cNvSpPr/>
          <p:nvPr/>
        </p:nvSpPr>
        <p:spPr>
          <a:xfrm>
            <a:off x="7643813" y="6096000"/>
            <a:ext cx="857250" cy="50006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r>
              <a:rPr lang="en-US" altLang="zh-CN" sz="1400" b="1">
                <a:solidFill>
                  <a:srgbClr val="292929"/>
                </a:solidFill>
                <a:latin typeface="Times New Roman" pitchFamily="18" charset="0"/>
                <a:ea typeface="MS PGothic" pitchFamily="34" charset="-128"/>
              </a:rPr>
              <a:t>projects</a:t>
            </a:r>
            <a:endParaRPr lang="zh-CN" altLang="en-US" sz="1400" b="1">
              <a:solidFill>
                <a:srgbClr val="292929"/>
              </a:solidFill>
              <a:latin typeface="Times New Roman" pitchFamily="18" charset="0"/>
              <a:ea typeface="MS PGothic" pitchFamily="34" charset="-128"/>
            </a:endParaRPr>
          </a:p>
        </p:txBody>
      </p:sp>
      <p:sp>
        <p:nvSpPr>
          <p:cNvPr id="86" name="矩形 85"/>
          <p:cNvSpPr/>
          <p:nvPr/>
        </p:nvSpPr>
        <p:spPr>
          <a:xfrm>
            <a:off x="1219200" y="6096000"/>
            <a:ext cx="857250" cy="50006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r>
              <a:rPr lang="en-US" altLang="zh-CN" sz="1400" b="1">
                <a:solidFill>
                  <a:srgbClr val="292929"/>
                </a:solidFill>
                <a:latin typeface="Times New Roman" pitchFamily="18" charset="0"/>
                <a:ea typeface="MS PGothic" pitchFamily="34" charset="-128"/>
              </a:rPr>
              <a:t>projects</a:t>
            </a:r>
            <a:endParaRPr lang="zh-CN" altLang="en-US" sz="1400" b="1">
              <a:solidFill>
                <a:srgbClr val="292929"/>
              </a:solidFill>
              <a:latin typeface="Times New Roman" pitchFamily="18" charset="0"/>
              <a:ea typeface="MS PGothic" pitchFamily="34" charset="-128"/>
            </a:endParaRPr>
          </a:p>
        </p:txBody>
      </p:sp>
      <p:cxnSp>
        <p:nvCxnSpPr>
          <p:cNvPr id="87" name="直接连接符 86"/>
          <p:cNvCxnSpPr/>
          <p:nvPr/>
        </p:nvCxnSpPr>
        <p:spPr>
          <a:xfrm rot="5400000">
            <a:off x="1417637" y="5973763"/>
            <a:ext cx="21431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rot="5400000">
            <a:off x="5608638" y="5973763"/>
            <a:ext cx="21431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rot="5400000">
            <a:off x="7885113" y="5959475"/>
            <a:ext cx="2143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533400" y="76200"/>
            <a:ext cx="8458200" cy="76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r">
              <a:buClrTx/>
              <a:buFontTx/>
              <a:buNone/>
            </a:pPr>
            <a:endParaRPr lang="en-US" sz="3200" dirty="0">
              <a:solidFill>
                <a:srgbClr val="632523"/>
              </a:solidFill>
              <a:latin typeface="Calibri" pitchFamily="32" charset="0"/>
              <a:ea typeface="宋体" charset="-122"/>
            </a:endParaRPr>
          </a:p>
        </p:txBody>
      </p:sp>
      <p:sp>
        <p:nvSpPr>
          <p:cNvPr id="24578" name="Text Box 2"/>
          <p:cNvSpPr txBox="1">
            <a:spLocks noChangeArrowheads="1"/>
          </p:cNvSpPr>
          <p:nvPr/>
        </p:nvSpPr>
        <p:spPr bwMode="auto">
          <a:xfrm>
            <a:off x="381000" y="1066800"/>
            <a:ext cx="8229600" cy="51704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FFFFFF"/>
                </a:solidFill>
                <a:latin typeface="Arial" charset="0"/>
                <a:ea typeface="ＭＳ Ｐゴシック" pitchFamily="32" charset="-128"/>
              </a:defRPr>
            </a:lvl1pPr>
            <a:lvl2pPr marL="741363" indent="-284163">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FFFFFF"/>
                </a:solidFill>
                <a:latin typeface="Arial" charset="0"/>
                <a:ea typeface="ＭＳ Ｐゴシック" pitchFamily="32" charset="-128"/>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FFFFFF"/>
                </a:solidFill>
                <a:latin typeface="Arial" charset="0"/>
                <a:ea typeface="ＭＳ Ｐゴシック" pitchFamily="32" charset="-128"/>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FFFFFF"/>
                </a:solidFill>
                <a:latin typeface="Arial" charset="0"/>
                <a:ea typeface="ＭＳ Ｐゴシック" pitchFamily="32" charset="-128"/>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FFFFFF"/>
                </a:solidFill>
                <a:latin typeface="Arial" charset="0"/>
                <a:ea typeface="ＭＳ Ｐゴシック" pitchFamily="32" charset="-128"/>
              </a:defRPr>
            </a:lvl9pPr>
          </a:lstStyle>
          <a:p>
            <a:pPr>
              <a:spcBef>
                <a:spcPts val="700"/>
              </a:spcBef>
              <a:buClrTx/>
              <a:buFontTx/>
              <a:buNone/>
            </a:pPr>
            <a:endParaRPr lang="en-US" sz="1800" dirty="0">
              <a:solidFill>
                <a:srgbClr val="000000"/>
              </a:solidFill>
              <a:latin typeface="Calibri" pitchFamily="32" charset="0"/>
            </a:endParaRPr>
          </a:p>
        </p:txBody>
      </p:sp>
      <p:sp>
        <p:nvSpPr>
          <p:cNvPr id="3" name="Content Placeholder 2"/>
          <p:cNvSpPr>
            <a:spLocks noGrp="1"/>
          </p:cNvSpPr>
          <p:nvPr>
            <p:ph idx="1"/>
          </p:nvPr>
        </p:nvSpPr>
        <p:spPr/>
        <p:txBody>
          <a:bodyPr>
            <a:normAutofit fontScale="85000" lnSpcReduction="20000"/>
          </a:bodyPr>
          <a:lstStyle/>
          <a:p>
            <a:r>
              <a:rPr lang="en-US" dirty="0" smtClean="0"/>
              <a:t>2008-2011 New Members join the Consortium</a:t>
            </a:r>
          </a:p>
          <a:p>
            <a:pPr lvl="1"/>
            <a:r>
              <a:rPr lang="en-US" dirty="0" smtClean="0"/>
              <a:t>China</a:t>
            </a:r>
          </a:p>
          <a:p>
            <a:pPr lvl="2"/>
            <a:r>
              <a:rPr lang="en-US" dirty="0" smtClean="0"/>
              <a:t>Peking University (</a:t>
            </a:r>
            <a:r>
              <a:rPr lang="en-US" dirty="0" err="1" smtClean="0"/>
              <a:t>Beida</a:t>
            </a:r>
            <a:r>
              <a:rPr lang="en-US" dirty="0" smtClean="0"/>
              <a:t>)</a:t>
            </a:r>
          </a:p>
          <a:p>
            <a:pPr lvl="2"/>
            <a:r>
              <a:rPr lang="en-US" dirty="0" smtClean="0"/>
              <a:t>CAS Institutes: AMSS (formerly ISS), ICT, ISCAS, SIAT</a:t>
            </a:r>
          </a:p>
          <a:p>
            <a:pPr lvl="2"/>
            <a:r>
              <a:rPr lang="en-US" dirty="0" smtClean="0"/>
              <a:t>Northwestern Polytechnic University (</a:t>
            </a:r>
            <a:r>
              <a:rPr lang="en-US" dirty="0" err="1" smtClean="0"/>
              <a:t>Xi’An</a:t>
            </a:r>
            <a:r>
              <a:rPr lang="en-US" dirty="0" smtClean="0"/>
              <a:t>)</a:t>
            </a:r>
          </a:p>
          <a:p>
            <a:pPr lvl="1"/>
            <a:r>
              <a:rPr lang="en-US" dirty="0" smtClean="0"/>
              <a:t>Europe</a:t>
            </a:r>
          </a:p>
          <a:p>
            <a:pPr lvl="2"/>
            <a:r>
              <a:rPr lang="en-US" dirty="0"/>
              <a:t>Belgium: Free University of Brussels</a:t>
            </a:r>
          </a:p>
          <a:p>
            <a:pPr lvl="2"/>
            <a:r>
              <a:rPr lang="en-US" dirty="0" smtClean="0"/>
              <a:t>France: </a:t>
            </a:r>
            <a:r>
              <a:rPr lang="en-US" dirty="0" err="1" smtClean="0"/>
              <a:t>Ecoles</a:t>
            </a:r>
            <a:r>
              <a:rPr lang="en-US" dirty="0" smtClean="0"/>
              <a:t> </a:t>
            </a:r>
            <a:r>
              <a:rPr lang="en-US" dirty="0" err="1" smtClean="0"/>
              <a:t>Centrales</a:t>
            </a:r>
            <a:r>
              <a:rPr lang="en-US" dirty="0" smtClean="0"/>
              <a:t>, University of Grenoble</a:t>
            </a:r>
          </a:p>
          <a:p>
            <a:pPr lvl="2"/>
            <a:r>
              <a:rPr lang="en-US" dirty="0" smtClean="0"/>
              <a:t>Netherlands: University of </a:t>
            </a:r>
            <a:r>
              <a:rPr lang="en-US" dirty="0" err="1" smtClean="0"/>
              <a:t>Wageningen</a:t>
            </a:r>
            <a:endParaRPr lang="en-US" dirty="0" smtClean="0"/>
          </a:p>
          <a:p>
            <a:pPr lvl="2"/>
            <a:r>
              <a:rPr lang="en-US" dirty="0" smtClean="0"/>
              <a:t>European Industry: EADS </a:t>
            </a:r>
          </a:p>
          <a:p>
            <a:r>
              <a:rPr lang="en-US" dirty="0" smtClean="0"/>
              <a:t>2012 : The Consortium is dynamic and evolving</a:t>
            </a:r>
          </a:p>
          <a:p>
            <a:pPr lvl="1"/>
            <a:r>
              <a:rPr lang="en-US" dirty="0" smtClean="0"/>
              <a:t>Members leave: University of Utrecht</a:t>
            </a:r>
          </a:p>
          <a:p>
            <a:pPr lvl="1"/>
            <a:r>
              <a:rPr lang="en-US" dirty="0" smtClean="0"/>
              <a:t> Members continue to join</a:t>
            </a:r>
          </a:p>
          <a:p>
            <a:pPr lvl="2"/>
            <a:r>
              <a:rPr lang="en-US" dirty="0" smtClean="0"/>
              <a:t>Shanghai ECNU (Funding Member)</a:t>
            </a:r>
          </a:p>
          <a:p>
            <a:pPr lvl="2"/>
            <a:r>
              <a:rPr lang="en-US" dirty="0" smtClean="0"/>
              <a:t>France Technology University of Compiegne </a:t>
            </a:r>
          </a:p>
          <a:p>
            <a:endParaRPr lang="en-US" dirty="0"/>
          </a:p>
        </p:txBody>
      </p:sp>
      <p:sp>
        <p:nvSpPr>
          <p:cNvPr id="2" name="Title 1"/>
          <p:cNvSpPr>
            <a:spLocks noGrp="1"/>
          </p:cNvSpPr>
          <p:nvPr>
            <p:ph type="title"/>
          </p:nvPr>
        </p:nvSpPr>
        <p:spPr/>
        <p:txBody>
          <a:bodyPr/>
          <a:lstStyle/>
          <a:p>
            <a:r>
              <a:rPr lang="en-US" smtClean="0"/>
              <a:t>LIAMA 2008-2012</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LIAMA is organized in Projects.</a:t>
            </a:r>
          </a:p>
          <a:p>
            <a:r>
              <a:rPr lang="en-US" dirty="0" smtClean="0"/>
              <a:t>Each project is </a:t>
            </a:r>
            <a:r>
              <a:rPr lang="en-US" i="1" dirty="0" smtClean="0">
                <a:solidFill>
                  <a:srgbClr val="FF0000"/>
                </a:solidFill>
              </a:rPr>
              <a:t>hosted</a:t>
            </a:r>
            <a:r>
              <a:rPr lang="en-US" dirty="0" smtClean="0"/>
              <a:t> by one of the member institution and at least one funding member must be contributing to the project.</a:t>
            </a:r>
          </a:p>
          <a:p>
            <a:r>
              <a:rPr lang="en-US" dirty="0" smtClean="0"/>
              <a:t>Each project is autonomous in terms of scientific directions, lead by two Principal Investigators PI : one from China, one from Europe</a:t>
            </a:r>
          </a:p>
          <a:p>
            <a:r>
              <a:rPr lang="en-US" dirty="0" smtClean="0"/>
              <a:t>Projects are evaluated regularly by a </a:t>
            </a:r>
            <a:r>
              <a:rPr lang="en-US" i="1" dirty="0" smtClean="0">
                <a:solidFill>
                  <a:srgbClr val="FF0000"/>
                </a:solidFill>
              </a:rPr>
              <a:t>Visiting Committee </a:t>
            </a:r>
            <a:r>
              <a:rPr lang="en-US" dirty="0" smtClean="0"/>
              <a:t>constituted of world wide renowned scientists</a:t>
            </a:r>
          </a:p>
          <a:p>
            <a:pPr lvl="1"/>
            <a:r>
              <a:rPr lang="en-US" dirty="0" smtClean="0"/>
              <a:t>A Visiting Committee occurred in 2012</a:t>
            </a:r>
          </a:p>
          <a:p>
            <a:endParaRPr lang="en-US" dirty="0"/>
          </a:p>
        </p:txBody>
      </p:sp>
      <p:sp>
        <p:nvSpPr>
          <p:cNvPr id="2" name="Title 1"/>
          <p:cNvSpPr>
            <a:spLocks noGrp="1"/>
          </p:cNvSpPr>
          <p:nvPr>
            <p:ph type="title"/>
          </p:nvPr>
        </p:nvSpPr>
        <p:spPr/>
        <p:txBody>
          <a:bodyPr/>
          <a:lstStyle/>
          <a:p>
            <a:r>
              <a:rPr lang="en-US" smtClean="0"/>
              <a:t>LIAMA Projects</a:t>
            </a:r>
            <a:endParaRPr lang="en-US" dirty="0"/>
          </a:p>
        </p:txBody>
      </p:sp>
    </p:spTree>
    <p:extLst>
      <p:ext uri="{BB962C8B-B14F-4D97-AF65-F5344CB8AC3E}">
        <p14:creationId xmlns="" xmlns:p14="http://schemas.microsoft.com/office/powerpoint/2010/main" val="1687558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914400" y="101600"/>
            <a:ext cx="8458200" cy="76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r">
              <a:buClrTx/>
              <a:buFontTx/>
              <a:buNone/>
            </a:pPr>
            <a:endParaRPr lang="fr-FR" sz="3200" dirty="0">
              <a:solidFill>
                <a:srgbClr val="632523"/>
              </a:solidFill>
              <a:latin typeface="Calibri" pitchFamily="32" charset="0"/>
              <a:ea typeface="宋体" charset="-122"/>
            </a:endParaRPr>
          </a:p>
        </p:txBody>
      </p:sp>
      <p:sp>
        <p:nvSpPr>
          <p:cNvPr id="26626" name="Text Box 2"/>
          <p:cNvSpPr txBox="1">
            <a:spLocks noChangeArrowheads="1"/>
          </p:cNvSpPr>
          <p:nvPr/>
        </p:nvSpPr>
        <p:spPr bwMode="auto">
          <a:xfrm>
            <a:off x="457200" y="1143000"/>
            <a:ext cx="8382000" cy="5181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9pPr>
          </a:lstStyle>
          <a:p>
            <a:pPr>
              <a:spcBef>
                <a:spcPts val="600"/>
              </a:spcBef>
              <a:buClr>
                <a:srgbClr val="C00000"/>
              </a:buClr>
              <a:buFont typeface="Wingdings" charset="2"/>
              <a:buChar char=""/>
            </a:pPr>
            <a:endParaRPr lang="en-US" sz="1800" dirty="0">
              <a:solidFill>
                <a:srgbClr val="000000"/>
              </a:solidFill>
              <a:latin typeface="Calibri" pitchFamily="32" charset="0"/>
              <a:ea typeface="宋体" charset="-122"/>
            </a:endParaRPr>
          </a:p>
        </p:txBody>
      </p:sp>
      <p:sp>
        <p:nvSpPr>
          <p:cNvPr id="3" name="Content Placeholder 2"/>
          <p:cNvSpPr>
            <a:spLocks noGrp="1"/>
          </p:cNvSpPr>
          <p:nvPr>
            <p:ph idx="1"/>
          </p:nvPr>
        </p:nvSpPr>
        <p:spPr/>
        <p:txBody>
          <a:bodyPr>
            <a:normAutofit fontScale="85000" lnSpcReduction="20000"/>
          </a:bodyPr>
          <a:lstStyle/>
          <a:p>
            <a:r>
              <a:rPr lang="en-US" dirty="0" smtClean="0"/>
              <a:t>Currently organized around 3 themes</a:t>
            </a:r>
          </a:p>
          <a:p>
            <a:pPr lvl="1"/>
            <a:r>
              <a:rPr lang="en-US" dirty="0" smtClean="0"/>
              <a:t>Computational Models for Earth and Life Science</a:t>
            </a:r>
          </a:p>
          <a:p>
            <a:pPr lvl="2"/>
            <a:r>
              <a:rPr lang="en-US" dirty="0" smtClean="0"/>
              <a:t>CCM :  Center for Computational Medicine</a:t>
            </a:r>
          </a:p>
          <a:p>
            <a:pPr lvl="2"/>
            <a:r>
              <a:rPr lang="en-US" dirty="0" smtClean="0"/>
              <a:t>CPLANT: Plant Growth Modeling and Visualization</a:t>
            </a:r>
          </a:p>
          <a:p>
            <a:pPr lvl="2"/>
            <a:r>
              <a:rPr lang="en-US" dirty="0" smtClean="0"/>
              <a:t>TIPE: Turbulences, Imaging, Physics, Environment</a:t>
            </a:r>
          </a:p>
          <a:p>
            <a:pPr lvl="1"/>
            <a:r>
              <a:rPr lang="en-US" dirty="0" smtClean="0"/>
              <a:t>Multi modal sensing and Scene Understanding</a:t>
            </a:r>
          </a:p>
          <a:p>
            <a:pPr lvl="2"/>
            <a:r>
              <a:rPr lang="en-US" dirty="0" smtClean="0"/>
              <a:t>CAD: Geometry and Computer Graphics</a:t>
            </a:r>
          </a:p>
          <a:p>
            <a:pPr lvl="2"/>
            <a:r>
              <a:rPr lang="en-US" dirty="0" smtClean="0"/>
              <a:t>CAVSA: Computational Audio Visual Scene Analysis</a:t>
            </a:r>
          </a:p>
          <a:p>
            <a:pPr lvl="2"/>
            <a:r>
              <a:rPr lang="en-US" dirty="0" smtClean="0"/>
              <a:t>MPR: Multimodal Perception and Reasoning</a:t>
            </a:r>
          </a:p>
          <a:p>
            <a:pPr lvl="1"/>
            <a:r>
              <a:rPr lang="en-US" dirty="0" smtClean="0"/>
              <a:t>Trustworthy computing</a:t>
            </a:r>
          </a:p>
          <a:p>
            <a:pPr lvl="2"/>
            <a:r>
              <a:rPr lang="en-US" dirty="0" smtClean="0"/>
              <a:t>CRYPT crypto analysis </a:t>
            </a:r>
          </a:p>
          <a:p>
            <a:pPr lvl="2"/>
            <a:r>
              <a:rPr lang="en-US" dirty="0" smtClean="0"/>
              <a:t>ECCA :Exact Certified Computation with Algebraic Systems</a:t>
            </a:r>
          </a:p>
          <a:p>
            <a:pPr lvl="2"/>
            <a:r>
              <a:rPr lang="en-US" dirty="0" smtClean="0"/>
              <a:t>FORMES: Formal Methods for Embedded Systems</a:t>
            </a:r>
          </a:p>
          <a:p>
            <a:pPr lvl="2"/>
            <a:r>
              <a:rPr lang="en-US" dirty="0" smtClean="0"/>
              <a:t>YOUHUA: Design and programming of large scale many-cores platforms</a:t>
            </a:r>
          </a:p>
          <a:p>
            <a:endParaRPr lang="en-US" dirty="0"/>
          </a:p>
        </p:txBody>
      </p:sp>
      <p:sp>
        <p:nvSpPr>
          <p:cNvPr id="2" name="Title 1"/>
          <p:cNvSpPr>
            <a:spLocks noGrp="1"/>
          </p:cNvSpPr>
          <p:nvPr>
            <p:ph type="title"/>
          </p:nvPr>
        </p:nvSpPr>
        <p:spPr/>
        <p:txBody>
          <a:bodyPr/>
          <a:lstStyle/>
          <a:p>
            <a:r>
              <a:rPr lang="fr-FR" smtClean="0"/>
              <a:t>LIAMA Projects</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143000" y="2514600"/>
            <a:ext cx="7543800" cy="42846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FFFFFF"/>
                </a:solidFill>
                <a:latin typeface="Arial" charset="0"/>
                <a:ea typeface="ＭＳ Ｐゴシック" pitchFamily="32" charset="-128"/>
              </a:defRPr>
            </a:lvl9pPr>
          </a:lstStyle>
          <a:p>
            <a:pPr>
              <a:lnSpc>
                <a:spcPct val="90000"/>
              </a:lnSpc>
              <a:spcBef>
                <a:spcPts val="650"/>
              </a:spcBef>
              <a:buClr>
                <a:srgbClr val="C00000"/>
              </a:buClr>
              <a:buFont typeface="Wingdings" charset="2"/>
              <a:buChar char=""/>
            </a:pPr>
            <a:endParaRPr lang="en-US" sz="2600" dirty="0">
              <a:solidFill>
                <a:srgbClr val="000000"/>
              </a:solidFill>
              <a:latin typeface="Calibri" pitchFamily="32" charset="0"/>
              <a:ea typeface="宋体" charset="-122"/>
            </a:endParaRPr>
          </a:p>
        </p:txBody>
      </p:sp>
      <p:sp>
        <p:nvSpPr>
          <p:cNvPr id="27651" name="Text Box 3"/>
          <p:cNvSpPr txBox="1">
            <a:spLocks noChangeArrowheads="1"/>
          </p:cNvSpPr>
          <p:nvPr/>
        </p:nvSpPr>
        <p:spPr bwMode="auto">
          <a:xfrm>
            <a:off x="7315200" y="6537325"/>
            <a:ext cx="175260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buClrTx/>
              <a:buFontTx/>
              <a:buNone/>
            </a:pPr>
            <a:fld id="{1A56B653-52AA-4437-8775-2EA56D469BD9}" type="slidenum">
              <a:rPr lang="fr-FR" sz="1200">
                <a:solidFill>
                  <a:srgbClr val="898989"/>
                </a:solidFill>
              </a:rPr>
              <a:pPr algn="r">
                <a:buClrTx/>
                <a:buFontTx/>
                <a:buNone/>
              </a:pPr>
              <a:t>18</a:t>
            </a:fld>
            <a:endParaRPr lang="fr-FR" sz="1200">
              <a:solidFill>
                <a:srgbClr val="898989"/>
              </a:solidFill>
            </a:endParaRPr>
          </a:p>
        </p:txBody>
      </p:sp>
      <p:sp>
        <p:nvSpPr>
          <p:cNvPr id="3" name="Content Placeholder 2"/>
          <p:cNvSpPr>
            <a:spLocks noGrp="1"/>
          </p:cNvSpPr>
          <p:nvPr>
            <p:ph idx="1"/>
          </p:nvPr>
        </p:nvSpPr>
        <p:spPr/>
        <p:txBody>
          <a:bodyPr>
            <a:normAutofit fontScale="92500" lnSpcReduction="20000"/>
          </a:bodyPr>
          <a:lstStyle/>
          <a:p>
            <a:r>
              <a:rPr lang="en-US" dirty="0" smtClean="0"/>
              <a:t>Currently, </a:t>
            </a:r>
            <a:r>
              <a:rPr lang="en-US" i="1" dirty="0" smtClean="0"/>
              <a:t>over 250 scientists </a:t>
            </a:r>
            <a:r>
              <a:rPr lang="en-US" dirty="0" smtClean="0"/>
              <a:t>and students contribute to 10 LIAMA projects</a:t>
            </a:r>
          </a:p>
          <a:p>
            <a:r>
              <a:rPr lang="en-US" dirty="0" smtClean="0">
                <a:solidFill>
                  <a:srgbClr val="FF0000"/>
                </a:solidFill>
              </a:rPr>
              <a:t>Since the Consortium was created</a:t>
            </a:r>
          </a:p>
          <a:p>
            <a:pPr lvl="1"/>
            <a:r>
              <a:rPr lang="en-US" dirty="0" smtClean="0">
                <a:solidFill>
                  <a:srgbClr val="FF0000"/>
                </a:solidFill>
              </a:rPr>
              <a:t>164 joint publications </a:t>
            </a:r>
            <a:endParaRPr lang="en-US" dirty="0" smtClean="0"/>
          </a:p>
          <a:p>
            <a:pPr lvl="1"/>
            <a:r>
              <a:rPr lang="en-US" dirty="0" smtClean="0"/>
              <a:t>34 </a:t>
            </a:r>
            <a:r>
              <a:rPr lang="en-US" dirty="0" err="1" smtClean="0"/>
              <a:t>Ph.D’s</a:t>
            </a:r>
            <a:r>
              <a:rPr lang="en-US" dirty="0" smtClean="0"/>
              <a:t> graduated</a:t>
            </a:r>
          </a:p>
          <a:p>
            <a:pPr lvl="1"/>
            <a:r>
              <a:rPr lang="en-US" dirty="0" smtClean="0"/>
              <a:t>37 events were organized</a:t>
            </a:r>
          </a:p>
          <a:p>
            <a:pPr lvl="2"/>
            <a:r>
              <a:rPr lang="en-US" dirty="0" smtClean="0"/>
              <a:t>Summer Schools, Conferences, Workshops…</a:t>
            </a:r>
          </a:p>
          <a:p>
            <a:r>
              <a:rPr lang="en-US" dirty="0" smtClean="0"/>
              <a:t>LIAMA projects have obtained over 10 Millions of Euros of funding in the past three years coming partly from LIAMA members and mostly from external funding organizations such as ANR, Europe FP7, NSFC, MOST, China Army, Shenzhen STF. Industry contracts.</a:t>
            </a:r>
          </a:p>
          <a:p>
            <a:endParaRPr lang="en-US" dirty="0"/>
          </a:p>
        </p:txBody>
      </p:sp>
      <p:sp>
        <p:nvSpPr>
          <p:cNvPr id="2" name="Title 1"/>
          <p:cNvSpPr>
            <a:spLocks noGrp="1"/>
          </p:cNvSpPr>
          <p:nvPr>
            <p:ph type="title"/>
          </p:nvPr>
        </p:nvSpPr>
        <p:spPr/>
        <p:txBody>
          <a:bodyPr>
            <a:normAutofit fontScale="90000"/>
          </a:bodyPr>
          <a:lstStyle/>
          <a:p>
            <a:r>
              <a:rPr lang="en-US" smtClean="0"/>
              <a:t>LIAMA Achievements 2009-2012</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vision is to sustain its international cooperation structure for world class scientific projects in the ICT area through its funding members</a:t>
            </a:r>
          </a:p>
          <a:p>
            <a:endParaRPr lang="en-US" dirty="0"/>
          </a:p>
          <a:p>
            <a:r>
              <a:rPr lang="en-US" dirty="0" smtClean="0"/>
              <a:t>Seeking continuous support from both European and Chinese funding institutions that are both implementing programs within 2020 horizon.</a:t>
            </a:r>
          </a:p>
          <a:p>
            <a:endParaRPr lang="en-US" dirty="0" smtClean="0"/>
          </a:p>
        </p:txBody>
      </p:sp>
      <p:sp>
        <p:nvSpPr>
          <p:cNvPr id="2" name="Title 1"/>
          <p:cNvSpPr>
            <a:spLocks noGrp="1"/>
          </p:cNvSpPr>
          <p:nvPr>
            <p:ph type="title"/>
          </p:nvPr>
        </p:nvSpPr>
        <p:spPr/>
        <p:txBody>
          <a:bodyPr>
            <a:normAutofit/>
          </a:bodyPr>
          <a:lstStyle/>
          <a:p>
            <a:r>
              <a:rPr lang="en-US" dirty="0" smtClean="0"/>
              <a:t>Conclusion</a:t>
            </a:r>
            <a:endParaRPr lang="en-US" dirty="0"/>
          </a:p>
        </p:txBody>
      </p:sp>
    </p:spTree>
    <p:extLst>
      <p:ext uri="{BB962C8B-B14F-4D97-AF65-F5344CB8AC3E}">
        <p14:creationId xmlns="" xmlns:p14="http://schemas.microsoft.com/office/powerpoint/2010/main" val="191869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r>
              <a:rPr lang="en-US" altLang="zh-CN" sz="3000" dirty="0" smtClean="0">
                <a:ea typeface="宋体" pitchFamily="2" charset="-122"/>
              </a:rPr>
              <a:t>LIAMA History</a:t>
            </a:r>
          </a:p>
          <a:p>
            <a:pPr lvl="1"/>
            <a:r>
              <a:rPr lang="en-US" altLang="zh-CN" sz="2600" dirty="0" smtClean="0">
                <a:ea typeface="宋体" pitchFamily="2" charset="-122"/>
              </a:rPr>
              <a:t>1997: The first stage</a:t>
            </a:r>
            <a:endParaRPr lang="zh-CN" altLang="en-US" sz="2600" dirty="0" smtClean="0">
              <a:ea typeface="宋体" pitchFamily="2" charset="-122"/>
            </a:endParaRPr>
          </a:p>
          <a:p>
            <a:pPr lvl="1"/>
            <a:r>
              <a:rPr lang="en-US" altLang="zh-CN" sz="2600" dirty="0" smtClean="0">
                <a:ea typeface="宋体" pitchFamily="2" charset="-122"/>
              </a:rPr>
              <a:t>2000: The second stage</a:t>
            </a:r>
            <a:endParaRPr lang="zh-CN" altLang="en-US" sz="2600" dirty="0" smtClean="0">
              <a:ea typeface="宋体" pitchFamily="2" charset="-122"/>
            </a:endParaRPr>
          </a:p>
          <a:p>
            <a:pPr lvl="1"/>
            <a:r>
              <a:rPr lang="en-US" altLang="zh-CN" sz="2600" dirty="0" smtClean="0">
                <a:ea typeface="宋体" pitchFamily="2" charset="-122"/>
              </a:rPr>
              <a:t>2004: Third stage</a:t>
            </a:r>
            <a:endParaRPr lang="zh-CN" altLang="en-US" sz="2600" dirty="0" smtClean="0">
              <a:ea typeface="宋体" pitchFamily="2" charset="-122"/>
            </a:endParaRPr>
          </a:p>
          <a:p>
            <a:r>
              <a:rPr lang="en-US" altLang="zh-CN" sz="3000" dirty="0" smtClean="0">
                <a:ea typeface="宋体" pitchFamily="2" charset="-122"/>
              </a:rPr>
              <a:t> 2008 The LIAMA Consortium</a:t>
            </a:r>
          </a:p>
          <a:p>
            <a:pPr lvl="1"/>
            <a:r>
              <a:rPr lang="en-US" altLang="zh-CN" sz="2600" dirty="0" smtClean="0">
                <a:ea typeface="宋体" pitchFamily="2" charset="-122"/>
              </a:rPr>
              <a:t>Mission Statement, Organization</a:t>
            </a:r>
          </a:p>
          <a:p>
            <a:r>
              <a:rPr lang="en-US" altLang="zh-CN" sz="3000" dirty="0" smtClean="0">
                <a:ea typeface="宋体" pitchFamily="2" charset="-122"/>
              </a:rPr>
              <a:t>2013: The future</a:t>
            </a:r>
            <a:endParaRPr lang="zh-CN" altLang="en-US" sz="3000" dirty="0" smtClean="0">
              <a:ea typeface="宋体" pitchFamily="2" charset="-122"/>
            </a:endParaRPr>
          </a:p>
        </p:txBody>
      </p:sp>
      <p:sp>
        <p:nvSpPr>
          <p:cNvPr id="5122" name="Rectangle 2"/>
          <p:cNvSpPr>
            <a:spLocks noGrp="1" noChangeArrowheads="1"/>
          </p:cNvSpPr>
          <p:nvPr>
            <p:ph type="title"/>
          </p:nvPr>
        </p:nvSpPr>
        <p:spPr/>
        <p:txBody>
          <a:bodyPr/>
          <a:lstStyle/>
          <a:p>
            <a:pPr algn="ctr"/>
            <a:r>
              <a:rPr lang="en-US" altLang="zh-CN" dirty="0" smtClean="0">
                <a:ea typeface="宋体" pitchFamily="2" charset="-122"/>
              </a:rPr>
              <a:t>Agenda</a:t>
            </a:r>
            <a:endParaRPr lang="zh-CN" altLang="en-US" dirty="0" smtClean="0">
              <a:ea typeface="宋体"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1219200" y="1981200"/>
            <a:ext cx="6705600" cy="1600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buClrTx/>
              <a:buFontTx/>
              <a:buNone/>
            </a:pPr>
            <a:r>
              <a:rPr lang="zh-CN" sz="4300" b="1" dirty="0">
                <a:solidFill>
                  <a:srgbClr val="336666"/>
                </a:solidFill>
                <a:latin typeface="Tahoma" pitchFamily="32" charset="0"/>
                <a:ea typeface="宋体" charset="-122"/>
              </a:rPr>
              <a:t>谢谢</a:t>
            </a:r>
            <a:r>
              <a:rPr lang="en-US" sz="4300" b="1" dirty="0" smtClean="0">
                <a:solidFill>
                  <a:srgbClr val="336666"/>
                </a:solidFill>
                <a:latin typeface="Tahoma" pitchFamily="32" charset="0"/>
                <a:ea typeface="宋体" charset="-122"/>
              </a:rPr>
              <a:t>, Thank </a:t>
            </a:r>
            <a:r>
              <a:rPr lang="en-US" sz="4300" b="1" dirty="0">
                <a:solidFill>
                  <a:srgbClr val="336666"/>
                </a:solidFill>
                <a:latin typeface="Tahoma" pitchFamily="32" charset="0"/>
                <a:ea typeface="宋体" charset="-122"/>
              </a:rPr>
              <a:t>You, Merci</a:t>
            </a:r>
          </a:p>
        </p:txBody>
      </p:sp>
      <p:pic>
        <p:nvPicPr>
          <p:cNvPr id="286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09800" y="5715000"/>
            <a:ext cx="4232275" cy="906463"/>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1143000" y="96838"/>
            <a:ext cx="7602538" cy="8175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r">
              <a:buClrTx/>
              <a:buSzPct val="45000"/>
              <a:buFontTx/>
              <a:buNone/>
            </a:pPr>
            <a:endParaRPr lang="en-US" sz="3200" dirty="0">
              <a:solidFill>
                <a:srgbClr val="632523"/>
              </a:solidFill>
              <a:latin typeface="Calibri" pitchFamily="32" charset="0"/>
              <a:ea typeface="宋体" charset="-122"/>
            </a:endParaRPr>
          </a:p>
        </p:txBody>
      </p:sp>
      <p:sp>
        <p:nvSpPr>
          <p:cNvPr id="20482" name="Text Box 2"/>
          <p:cNvSpPr txBox="1">
            <a:spLocks noChangeArrowheads="1"/>
          </p:cNvSpPr>
          <p:nvPr/>
        </p:nvSpPr>
        <p:spPr bwMode="auto">
          <a:xfrm>
            <a:off x="639763" y="1279525"/>
            <a:ext cx="7661275" cy="46148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lstStyle>
            <a:lvl1pPr marL="425450" indent="-320675">
              <a:tabLst>
                <a:tab pos="995363" algn="l"/>
                <a:tab pos="1909763" algn="l"/>
                <a:tab pos="2824163" algn="l"/>
                <a:tab pos="3738563" algn="l"/>
                <a:tab pos="4652963" algn="l"/>
                <a:tab pos="5567363" algn="l"/>
                <a:tab pos="6481763" algn="l"/>
                <a:tab pos="7396163" algn="l"/>
                <a:tab pos="8310563" algn="l"/>
                <a:tab pos="9224963" algn="l"/>
                <a:tab pos="10139363" algn="l"/>
              </a:tabLst>
              <a:defRPr sz="2400">
                <a:solidFill>
                  <a:srgbClr val="FFFFFF"/>
                </a:solidFill>
                <a:latin typeface="Arial" charset="0"/>
                <a:ea typeface="ＭＳ Ｐゴシック" pitchFamily="32" charset="-128"/>
              </a:defRPr>
            </a:lvl1pPr>
            <a:lvl2pPr marL="736600" indent="-279400">
              <a:tabLst>
                <a:tab pos="995363" algn="l"/>
                <a:tab pos="1909763" algn="l"/>
                <a:tab pos="2824163" algn="l"/>
                <a:tab pos="3738563" algn="l"/>
                <a:tab pos="4652963" algn="l"/>
                <a:tab pos="5567363" algn="l"/>
                <a:tab pos="6481763" algn="l"/>
                <a:tab pos="7396163" algn="l"/>
                <a:tab pos="8310563" algn="l"/>
                <a:tab pos="9224963" algn="l"/>
                <a:tab pos="10139363" algn="l"/>
              </a:tabLst>
              <a:defRPr sz="2400">
                <a:solidFill>
                  <a:srgbClr val="FFFFFF"/>
                </a:solidFill>
                <a:latin typeface="Arial" charset="0"/>
                <a:ea typeface="ＭＳ Ｐゴシック" pitchFamily="32" charset="-128"/>
              </a:defRPr>
            </a:lvl2pPr>
            <a:lvl3pPr>
              <a:tabLst>
                <a:tab pos="995363" algn="l"/>
                <a:tab pos="1909763" algn="l"/>
                <a:tab pos="2824163" algn="l"/>
                <a:tab pos="3738563" algn="l"/>
                <a:tab pos="4652963" algn="l"/>
                <a:tab pos="5567363" algn="l"/>
                <a:tab pos="6481763" algn="l"/>
                <a:tab pos="7396163" algn="l"/>
                <a:tab pos="8310563" algn="l"/>
                <a:tab pos="9224963" algn="l"/>
                <a:tab pos="10139363" algn="l"/>
              </a:tabLst>
              <a:defRPr sz="2400">
                <a:solidFill>
                  <a:srgbClr val="FFFFFF"/>
                </a:solidFill>
                <a:latin typeface="Arial" charset="0"/>
                <a:ea typeface="ＭＳ Ｐゴシック" pitchFamily="32" charset="-128"/>
              </a:defRPr>
            </a:lvl3pPr>
            <a:lvl4pPr>
              <a:tabLst>
                <a:tab pos="995363" algn="l"/>
                <a:tab pos="1909763" algn="l"/>
                <a:tab pos="2824163" algn="l"/>
                <a:tab pos="3738563" algn="l"/>
                <a:tab pos="4652963" algn="l"/>
                <a:tab pos="5567363" algn="l"/>
                <a:tab pos="6481763" algn="l"/>
                <a:tab pos="7396163" algn="l"/>
                <a:tab pos="8310563" algn="l"/>
                <a:tab pos="9224963" algn="l"/>
                <a:tab pos="10139363" algn="l"/>
              </a:tabLst>
              <a:defRPr sz="2400">
                <a:solidFill>
                  <a:srgbClr val="FFFFFF"/>
                </a:solidFill>
                <a:latin typeface="Arial" charset="0"/>
                <a:ea typeface="ＭＳ Ｐゴシック" pitchFamily="32" charset="-128"/>
              </a:defRPr>
            </a:lvl4pPr>
            <a:lvl5pPr>
              <a:tabLst>
                <a:tab pos="995363" algn="l"/>
                <a:tab pos="1909763" algn="l"/>
                <a:tab pos="2824163" algn="l"/>
                <a:tab pos="3738563" algn="l"/>
                <a:tab pos="4652963" algn="l"/>
                <a:tab pos="5567363" algn="l"/>
                <a:tab pos="6481763" algn="l"/>
                <a:tab pos="7396163" algn="l"/>
                <a:tab pos="8310563" algn="l"/>
                <a:tab pos="9224963" algn="l"/>
                <a:tab pos="10139363"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95363" algn="l"/>
                <a:tab pos="1909763" algn="l"/>
                <a:tab pos="2824163" algn="l"/>
                <a:tab pos="3738563" algn="l"/>
                <a:tab pos="4652963" algn="l"/>
                <a:tab pos="5567363" algn="l"/>
                <a:tab pos="6481763" algn="l"/>
                <a:tab pos="7396163" algn="l"/>
                <a:tab pos="8310563" algn="l"/>
                <a:tab pos="9224963" algn="l"/>
                <a:tab pos="10139363"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95363" algn="l"/>
                <a:tab pos="1909763" algn="l"/>
                <a:tab pos="2824163" algn="l"/>
                <a:tab pos="3738563" algn="l"/>
                <a:tab pos="4652963" algn="l"/>
                <a:tab pos="5567363" algn="l"/>
                <a:tab pos="6481763" algn="l"/>
                <a:tab pos="7396163" algn="l"/>
                <a:tab pos="8310563" algn="l"/>
                <a:tab pos="9224963" algn="l"/>
                <a:tab pos="10139363"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95363" algn="l"/>
                <a:tab pos="1909763" algn="l"/>
                <a:tab pos="2824163" algn="l"/>
                <a:tab pos="3738563" algn="l"/>
                <a:tab pos="4652963" algn="l"/>
                <a:tab pos="5567363" algn="l"/>
                <a:tab pos="6481763" algn="l"/>
                <a:tab pos="7396163" algn="l"/>
                <a:tab pos="8310563" algn="l"/>
                <a:tab pos="9224963" algn="l"/>
                <a:tab pos="10139363"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95363" algn="l"/>
                <a:tab pos="1909763" algn="l"/>
                <a:tab pos="2824163" algn="l"/>
                <a:tab pos="3738563" algn="l"/>
                <a:tab pos="4652963" algn="l"/>
                <a:tab pos="5567363" algn="l"/>
                <a:tab pos="6481763" algn="l"/>
                <a:tab pos="7396163" algn="l"/>
                <a:tab pos="8310563" algn="l"/>
                <a:tab pos="9224963" algn="l"/>
                <a:tab pos="10139363" algn="l"/>
              </a:tabLst>
              <a:defRPr sz="2400">
                <a:solidFill>
                  <a:srgbClr val="FFFFFF"/>
                </a:solidFill>
                <a:latin typeface="Arial" charset="0"/>
                <a:ea typeface="ＭＳ Ｐゴシック" pitchFamily="32" charset="-128"/>
              </a:defRPr>
            </a:lvl9pPr>
          </a:lstStyle>
          <a:p>
            <a:pPr>
              <a:lnSpc>
                <a:spcPct val="90000"/>
              </a:lnSpc>
              <a:spcBef>
                <a:spcPts val="600"/>
              </a:spcBef>
              <a:buClr>
                <a:srgbClr val="3333CC"/>
              </a:buClr>
              <a:buSzPct val="43000"/>
              <a:buFont typeface="Times New Roman" pitchFamily="16" charset="0"/>
              <a:buBlip>
                <a:blip r:embed="rId3"/>
              </a:buBlip>
            </a:pPr>
            <a:endParaRPr lang="en-US" sz="1900" dirty="0">
              <a:solidFill>
                <a:srgbClr val="000000"/>
              </a:solidFill>
              <a:latin typeface="Calibri" pitchFamily="32" charset="0"/>
              <a:ea typeface="宋体" charset="-122"/>
            </a:endParaRPr>
          </a:p>
        </p:txBody>
      </p:sp>
      <p:sp>
        <p:nvSpPr>
          <p:cNvPr id="20483" name="Text Box 3"/>
          <p:cNvSpPr txBox="1">
            <a:spLocks noChangeArrowheads="1"/>
          </p:cNvSpPr>
          <p:nvPr/>
        </p:nvSpPr>
        <p:spPr bwMode="auto">
          <a:xfrm>
            <a:off x="7315200" y="6537325"/>
            <a:ext cx="175260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buClrTx/>
              <a:buFontTx/>
              <a:buNone/>
            </a:pPr>
            <a:fld id="{2562C754-F639-4565-940E-9C26AB3F9D18}" type="slidenum">
              <a:rPr lang="fr-FR" sz="1200">
                <a:solidFill>
                  <a:srgbClr val="898989"/>
                </a:solidFill>
              </a:rPr>
              <a:pPr algn="r">
                <a:buClrTx/>
                <a:buFontTx/>
                <a:buNone/>
              </a:pPr>
              <a:t>3</a:t>
            </a:fld>
            <a:endParaRPr lang="fr-FR" sz="1200">
              <a:solidFill>
                <a:srgbClr val="898989"/>
              </a:solidFill>
            </a:endParaRPr>
          </a:p>
        </p:txBody>
      </p:sp>
      <p:pic>
        <p:nvPicPr>
          <p:cNvPr id="20484"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295400" y="5624242"/>
            <a:ext cx="1447800" cy="962025"/>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0485"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543800" y="5666311"/>
            <a:ext cx="1447800" cy="962025"/>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0486" name="Picture 6"/>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980530" y="5624242"/>
            <a:ext cx="981869" cy="95936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0487" name="Picture 7"/>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564659" y="5890942"/>
            <a:ext cx="1752600" cy="512763"/>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 name="Content Placeholder 2"/>
          <p:cNvSpPr>
            <a:spLocks noGrp="1"/>
          </p:cNvSpPr>
          <p:nvPr>
            <p:ph idx="1"/>
          </p:nvPr>
        </p:nvSpPr>
        <p:spPr/>
        <p:txBody>
          <a:bodyPr>
            <a:normAutofit/>
          </a:bodyPr>
          <a:lstStyle/>
          <a:p>
            <a:r>
              <a:rPr lang="en-US" dirty="0" smtClean="0"/>
              <a:t>1981 : signature of a cooperation agreement between France INRIA (National Research Institute for Informatics and Automation) and CAS (Chinese Academy of Sciences)</a:t>
            </a:r>
          </a:p>
          <a:p>
            <a:r>
              <a:rPr lang="en-US" dirty="0" smtClean="0"/>
              <a:t>1997 : foundation of the LIAMA joint laboratory to promote cooperation in the areas of computer science, automation and applied mathematics, between</a:t>
            </a:r>
          </a:p>
          <a:p>
            <a:pPr lvl="1"/>
            <a:r>
              <a:rPr lang="en-US" dirty="0" smtClean="0"/>
              <a:t>CASIA institute </a:t>
            </a:r>
          </a:p>
          <a:p>
            <a:pPr lvl="1"/>
            <a:r>
              <a:rPr lang="en-US" dirty="0" smtClean="0"/>
              <a:t>INRIA</a:t>
            </a:r>
            <a:endParaRPr lang="en-US" dirty="0"/>
          </a:p>
        </p:txBody>
      </p:sp>
      <p:sp>
        <p:nvSpPr>
          <p:cNvPr id="2" name="Title 1"/>
          <p:cNvSpPr>
            <a:spLocks noGrp="1"/>
          </p:cNvSpPr>
          <p:nvPr>
            <p:ph type="title"/>
          </p:nvPr>
        </p:nvSpPr>
        <p:spPr/>
        <p:txBody>
          <a:bodyPr/>
          <a:lstStyle/>
          <a:p>
            <a:r>
              <a:rPr lang="en-US" smtClean="0"/>
              <a:t>Context</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4" descr="签约仪式"/>
          <p:cNvPicPr>
            <a:picLocks noGrp="1" noChangeAspect="1" noChangeArrowheads="1"/>
          </p:cNvPicPr>
          <p:nvPr>
            <p:ph idx="1"/>
          </p:nvPr>
        </p:nvPicPr>
        <p:blipFill>
          <a:blip r:embed="rId2" cstate="print"/>
          <a:srcRect/>
          <a:stretch>
            <a:fillRect/>
          </a:stretch>
        </p:blipFill>
        <p:spPr>
          <a:xfrm>
            <a:off x="304800" y="3124200"/>
            <a:ext cx="4386654" cy="3124200"/>
          </a:xfrm>
        </p:spPr>
      </p:pic>
      <p:sp>
        <p:nvSpPr>
          <p:cNvPr id="7170" name="Rectangle 2"/>
          <p:cNvSpPr>
            <a:spLocks noGrp="1" noChangeArrowheads="1"/>
          </p:cNvSpPr>
          <p:nvPr>
            <p:ph type="title"/>
          </p:nvPr>
        </p:nvSpPr>
        <p:spPr/>
        <p:txBody>
          <a:bodyPr/>
          <a:lstStyle/>
          <a:p>
            <a:pPr algn="l"/>
            <a:r>
              <a:rPr lang="en-US" altLang="zh-CN" dirty="0" smtClean="0">
                <a:ea typeface="宋体" pitchFamily="2" charset="-122"/>
              </a:rPr>
              <a:t>1997:</a:t>
            </a:r>
          </a:p>
        </p:txBody>
      </p:sp>
      <p:sp>
        <p:nvSpPr>
          <p:cNvPr id="7172" name="Rectangle 5"/>
          <p:cNvSpPr>
            <a:spLocks noChangeArrowheads="1"/>
          </p:cNvSpPr>
          <p:nvPr/>
        </p:nvSpPr>
        <p:spPr bwMode="auto">
          <a:xfrm>
            <a:off x="685800" y="1371600"/>
            <a:ext cx="7620000" cy="1569660"/>
          </a:xfrm>
          <a:prstGeom prst="rect">
            <a:avLst/>
          </a:prstGeom>
          <a:noFill/>
          <a:ln w="9525">
            <a:noFill/>
            <a:miter lim="800000"/>
            <a:headEnd/>
            <a:tailEnd/>
          </a:ln>
        </p:spPr>
        <p:txBody>
          <a:bodyPr>
            <a:spAutoFit/>
          </a:bodyPr>
          <a:lstStyle/>
          <a:p>
            <a:r>
              <a:rPr lang="en-US" altLang="zh-CN" dirty="0">
                <a:solidFill>
                  <a:schemeClr val="tx1"/>
                </a:solidFill>
              </a:rPr>
              <a:t>1997 : </a:t>
            </a:r>
            <a:r>
              <a:rPr lang="en-US" altLang="zh-CN" dirty="0" smtClean="0">
                <a:solidFill>
                  <a:schemeClr val="tx1"/>
                </a:solidFill>
              </a:rPr>
              <a:t>F</a:t>
            </a:r>
            <a:r>
              <a:rPr lang="en-US" altLang="zh-CN" dirty="0" smtClean="0">
                <a:solidFill>
                  <a:schemeClr val="tx1"/>
                </a:solidFill>
              </a:rPr>
              <a:t>oundation </a:t>
            </a:r>
            <a:r>
              <a:rPr lang="en-US" altLang="zh-CN" dirty="0">
                <a:solidFill>
                  <a:schemeClr val="tx1"/>
                </a:solidFill>
              </a:rPr>
              <a:t>of </a:t>
            </a:r>
            <a:r>
              <a:rPr lang="en-US" altLang="zh-CN" dirty="0" smtClean="0">
                <a:solidFill>
                  <a:schemeClr val="tx1"/>
                </a:solidFill>
              </a:rPr>
              <a:t>the LIAMA </a:t>
            </a:r>
            <a:r>
              <a:rPr lang="en-US" altLang="zh-CN" dirty="0">
                <a:solidFill>
                  <a:schemeClr val="tx1"/>
                </a:solidFill>
              </a:rPr>
              <a:t>joint laboratory </a:t>
            </a:r>
            <a:r>
              <a:rPr lang="en-US" altLang="zh-CN" dirty="0" smtClean="0">
                <a:solidFill>
                  <a:schemeClr val="tx1"/>
                </a:solidFill>
              </a:rPr>
              <a:t>for </a:t>
            </a:r>
            <a:r>
              <a:rPr lang="en-US" altLang="zh-CN" dirty="0">
                <a:solidFill>
                  <a:schemeClr val="tx1"/>
                </a:solidFill>
              </a:rPr>
              <a:t>Sino-French Cooperation in ICT</a:t>
            </a:r>
          </a:p>
          <a:p>
            <a:pPr lvl="1"/>
            <a:r>
              <a:rPr lang="en-US" altLang="zh-CN" dirty="0">
                <a:solidFill>
                  <a:schemeClr val="tx1"/>
                </a:solidFill>
              </a:rPr>
              <a:t>   Professor Ma Song De</a:t>
            </a:r>
          </a:p>
          <a:p>
            <a:pPr lvl="1"/>
            <a:r>
              <a:rPr lang="en-US" altLang="zh-CN" dirty="0">
                <a:solidFill>
                  <a:schemeClr val="tx1"/>
                </a:solidFill>
              </a:rPr>
              <a:t>   Professor Philippe de </a:t>
            </a:r>
            <a:r>
              <a:rPr lang="en-US" altLang="zh-CN" dirty="0" err="1">
                <a:solidFill>
                  <a:schemeClr val="tx1"/>
                </a:solidFill>
              </a:rPr>
              <a:t>Reffye</a:t>
            </a:r>
            <a:endParaRPr lang="en-US" altLang="zh-CN" dirty="0">
              <a:solidFill>
                <a:schemeClr val="tx1"/>
              </a:solidFill>
            </a:endParaRPr>
          </a:p>
        </p:txBody>
      </p:sp>
      <p:pic>
        <p:nvPicPr>
          <p:cNvPr id="7173" name="Picture 6"/>
          <p:cNvPicPr>
            <a:picLocks noChangeAspect="1" noChangeArrowheads="1"/>
          </p:cNvPicPr>
          <p:nvPr/>
        </p:nvPicPr>
        <p:blipFill>
          <a:blip r:embed="rId3" cstate="print"/>
          <a:srcRect/>
          <a:stretch>
            <a:fillRect/>
          </a:stretch>
        </p:blipFill>
        <p:spPr bwMode="auto">
          <a:xfrm>
            <a:off x="4876801" y="3124199"/>
            <a:ext cx="4060904" cy="30876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1150938" y="184150"/>
            <a:ext cx="7793037" cy="5810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r">
              <a:buClrTx/>
              <a:buFontTx/>
              <a:buNone/>
            </a:pPr>
            <a:endParaRPr lang="en-US" sz="3200" dirty="0">
              <a:solidFill>
                <a:srgbClr val="632523"/>
              </a:solidFill>
              <a:latin typeface="Calibri" pitchFamily="32" charset="0"/>
              <a:ea typeface="宋体" charset="-122"/>
            </a:endParaRPr>
          </a:p>
        </p:txBody>
      </p:sp>
      <p:sp>
        <p:nvSpPr>
          <p:cNvPr id="21506" name="Text Box 2"/>
          <p:cNvSpPr txBox="1">
            <a:spLocks noChangeArrowheads="1"/>
          </p:cNvSpPr>
          <p:nvPr/>
        </p:nvSpPr>
        <p:spPr bwMode="auto">
          <a:xfrm>
            <a:off x="622300" y="2057400"/>
            <a:ext cx="8064500" cy="2590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lstStyle>
            <a:lvl1pPr marL="339725" indent="-339725">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1pPr>
            <a:lvl2pPr marL="739775" indent="-282575">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2pPr>
            <a:lvl3pPr>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3pPr>
            <a:lvl4pPr>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4pPr>
            <a:lvl5pPr>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9pPr>
          </a:lstStyle>
          <a:p>
            <a:pPr>
              <a:spcBef>
                <a:spcPts val="600"/>
              </a:spcBef>
              <a:buClr>
                <a:srgbClr val="3333CC"/>
              </a:buClr>
              <a:buSzPct val="60000"/>
              <a:buFont typeface="Wingdings" charset="2"/>
              <a:buChar char=""/>
            </a:pPr>
            <a:endParaRPr lang="en-US" dirty="0">
              <a:solidFill>
                <a:srgbClr val="000000"/>
              </a:solidFill>
              <a:latin typeface="Calibri" pitchFamily="32" charset="0"/>
              <a:ea typeface="宋体" charset="-122"/>
            </a:endParaRPr>
          </a:p>
        </p:txBody>
      </p:sp>
      <p:sp>
        <p:nvSpPr>
          <p:cNvPr id="21507" name="Text Box 3"/>
          <p:cNvSpPr txBox="1">
            <a:spLocks noChangeArrowheads="1"/>
          </p:cNvSpPr>
          <p:nvPr/>
        </p:nvSpPr>
        <p:spPr bwMode="auto">
          <a:xfrm>
            <a:off x="7315200" y="6537325"/>
            <a:ext cx="175260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buClrTx/>
              <a:buFontTx/>
              <a:buNone/>
            </a:pPr>
            <a:fld id="{E8DB647C-48D1-44F2-BD3D-E75DA9F9424C}" type="slidenum">
              <a:rPr lang="fr-FR" sz="1200">
                <a:solidFill>
                  <a:srgbClr val="898989"/>
                </a:solidFill>
              </a:rPr>
              <a:pPr algn="r">
                <a:buClrTx/>
                <a:buFontTx/>
                <a:buNone/>
              </a:pPr>
              <a:t>5</a:t>
            </a:fld>
            <a:endParaRPr lang="fr-FR" sz="1200">
              <a:solidFill>
                <a:srgbClr val="898989"/>
              </a:solidFill>
            </a:endParaRPr>
          </a:p>
        </p:txBody>
      </p:sp>
      <p:sp>
        <p:nvSpPr>
          <p:cNvPr id="21509" name="Text Box 5"/>
          <p:cNvSpPr txBox="1">
            <a:spLocks noChangeArrowheads="1"/>
          </p:cNvSpPr>
          <p:nvPr/>
        </p:nvSpPr>
        <p:spPr bwMode="auto">
          <a:xfrm>
            <a:off x="1828800" y="4495800"/>
            <a:ext cx="5486400" cy="1014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nSpc>
                <a:spcPct val="83000"/>
              </a:lnSpc>
              <a:spcBef>
                <a:spcPts val="500"/>
              </a:spcBef>
              <a:buClr>
                <a:srgbClr val="292929"/>
              </a:buClr>
            </a:pPr>
            <a:r>
              <a:rPr lang="en-US" dirty="0" smtClean="0">
                <a:solidFill>
                  <a:srgbClr val="800000"/>
                </a:solidFill>
              </a:rPr>
              <a:t>Small </a:t>
            </a:r>
            <a:r>
              <a:rPr lang="en-US" dirty="0">
                <a:solidFill>
                  <a:srgbClr val="800000"/>
                </a:solidFill>
              </a:rPr>
              <a:t>research projects</a:t>
            </a:r>
            <a:r>
              <a:rPr lang="en-US" dirty="0">
                <a:solidFill>
                  <a:srgbClr val="800000"/>
                </a:solidFill>
                <a:ea typeface="宋体" charset="-122"/>
              </a:rPr>
              <a:t> </a:t>
            </a:r>
            <a:r>
              <a:rPr lang="en-US" dirty="0">
                <a:solidFill>
                  <a:srgbClr val="800000"/>
                </a:solidFill>
              </a:rPr>
              <a:t>funded by both parties selected each year</a:t>
            </a:r>
            <a:r>
              <a:rPr lang="en-US" dirty="0">
                <a:solidFill>
                  <a:srgbClr val="800000"/>
                </a:solidFill>
                <a:ea typeface="宋体" charset="-122"/>
              </a:rPr>
              <a:t> </a:t>
            </a:r>
            <a:r>
              <a:rPr lang="en-US" dirty="0">
                <a:solidFill>
                  <a:srgbClr val="800000"/>
                </a:solidFill>
              </a:rPr>
              <a:t>by a joint scientific </a:t>
            </a:r>
            <a:r>
              <a:rPr lang="en-US" dirty="0" smtClean="0">
                <a:solidFill>
                  <a:srgbClr val="800000"/>
                </a:solidFill>
              </a:rPr>
              <a:t>committee</a:t>
            </a:r>
            <a:endParaRPr lang="en-US" dirty="0">
              <a:solidFill>
                <a:srgbClr val="800000"/>
              </a:solidFill>
            </a:endParaRPr>
          </a:p>
        </p:txBody>
      </p:sp>
      <p:pic>
        <p:nvPicPr>
          <p:cNvPr id="2151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715000" y="685800"/>
            <a:ext cx="2286000" cy="83820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 name="Content Placeholder 2"/>
          <p:cNvSpPr>
            <a:spLocks noGrp="1"/>
          </p:cNvSpPr>
          <p:nvPr>
            <p:ph idx="1"/>
          </p:nvPr>
        </p:nvSpPr>
        <p:spPr>
          <a:xfrm>
            <a:off x="762000" y="1828800"/>
            <a:ext cx="7772400" cy="2438400"/>
          </a:xfrm>
        </p:spPr>
        <p:txBody>
          <a:bodyPr>
            <a:normAutofit fontScale="92500"/>
          </a:bodyPr>
          <a:lstStyle/>
          <a:p>
            <a:r>
              <a:rPr lang="en-US" dirty="0" smtClean="0"/>
              <a:t>LIAMA organized as teams of French and Chinese researchers and students</a:t>
            </a:r>
          </a:p>
          <a:p>
            <a:pPr lvl="1"/>
            <a:r>
              <a:rPr lang="en-US" dirty="0" smtClean="0"/>
              <a:t>working together on joint research projects</a:t>
            </a:r>
          </a:p>
          <a:p>
            <a:r>
              <a:rPr lang="en-US" dirty="0" smtClean="0"/>
              <a:t>Headquartered at the Institute of Automation (CASIA) in Beijing </a:t>
            </a:r>
            <a:r>
              <a:rPr lang="en-US" dirty="0" err="1" smtClean="0"/>
              <a:t>Zhongguancun</a:t>
            </a:r>
            <a:endParaRPr lang="en-US" dirty="0" smtClean="0"/>
          </a:p>
          <a:p>
            <a:pPr lvl="1"/>
            <a:r>
              <a:rPr lang="en-US" dirty="0" smtClean="0"/>
              <a:t>LIAMA Office</a:t>
            </a:r>
          </a:p>
          <a:p>
            <a:endParaRPr lang="en-US" dirty="0"/>
          </a:p>
        </p:txBody>
      </p:sp>
      <p:sp>
        <p:nvSpPr>
          <p:cNvPr id="2" name="Title 1"/>
          <p:cNvSpPr>
            <a:spLocks noGrp="1"/>
          </p:cNvSpPr>
          <p:nvPr>
            <p:ph type="title"/>
          </p:nvPr>
        </p:nvSpPr>
        <p:spPr/>
        <p:txBody>
          <a:bodyPr>
            <a:normAutofit fontScale="90000"/>
          </a:bodyPr>
          <a:lstStyle/>
          <a:p>
            <a:r>
              <a:rPr lang="en-US" altLang="zh-CN" dirty="0" smtClean="0">
                <a:ea typeface="宋体" pitchFamily="2" charset="-122"/>
              </a:rPr>
              <a:t>The first stage</a:t>
            </a:r>
            <a:r>
              <a:rPr lang="en-US" dirty="0" smtClean="0"/>
              <a:t/>
            </a:r>
            <a:br>
              <a:rPr lang="en-US" dirty="0" smtClean="0"/>
            </a:b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矩形 10"/>
          <p:cNvSpPr>
            <a:spLocks noGrp="1" noChangeArrowheads="1"/>
          </p:cNvSpPr>
          <p:nvPr>
            <p:ph idx="1"/>
          </p:nvPr>
        </p:nvSpPr>
        <p:spPr>
          <a:xfrm>
            <a:off x="457200" y="1143000"/>
            <a:ext cx="8118475" cy="2971800"/>
          </a:xfrm>
        </p:spPr>
        <p:txBody>
          <a:bodyPr>
            <a:normAutofit lnSpcReduction="10000"/>
          </a:bodyPr>
          <a:lstStyle/>
          <a:p>
            <a:pPr eaLnBrk="1" hangingPunct="1"/>
            <a:r>
              <a:rPr lang="en-US" altLang="zh-CN" sz="2800" dirty="0" smtClean="0">
                <a:ea typeface="宋体" pitchFamily="2" charset="-122"/>
              </a:rPr>
              <a:t>Two French institutes join the LIAMA </a:t>
            </a:r>
          </a:p>
          <a:p>
            <a:pPr lvl="1" eaLnBrk="1" hangingPunct="1"/>
            <a:r>
              <a:rPr lang="en-US" altLang="zh-CN" sz="2400" dirty="0" smtClean="0">
                <a:ea typeface="宋体" pitchFamily="2" charset="-122"/>
              </a:rPr>
              <a:t>CNRS: the French National Center for Scientific Research (2000)</a:t>
            </a:r>
          </a:p>
          <a:p>
            <a:pPr lvl="1" eaLnBrk="1" hangingPunct="1"/>
            <a:r>
              <a:rPr lang="en-US" altLang="zh-CN" sz="2400" dirty="0" smtClean="0">
                <a:ea typeface="宋体" pitchFamily="2" charset="-122"/>
              </a:rPr>
              <a:t>CIRAD: the French Agricultural Research Center for International Development (2000) followed by INRA National Institute for Research on Agriculture</a:t>
            </a:r>
          </a:p>
          <a:p>
            <a:pPr lvl="1" eaLnBrk="1" hangingPunct="1"/>
            <a:r>
              <a:rPr lang="en-US" altLang="zh-CN" sz="2400" dirty="0" smtClean="0">
                <a:ea typeface="宋体" pitchFamily="2" charset="-122"/>
              </a:rPr>
              <a:t>Scientist exchanges with long stays</a:t>
            </a:r>
          </a:p>
        </p:txBody>
      </p:sp>
      <p:sp>
        <p:nvSpPr>
          <p:cNvPr id="9218" name="灯片编号占位符 5"/>
          <p:cNvSpPr>
            <a:spLocks noGrp="1"/>
          </p:cNvSpPr>
          <p:nvPr>
            <p:ph type="sldNum" sz="quarter" idx="12"/>
          </p:nvPr>
        </p:nvSpPr>
        <p:spPr>
          <a:noFill/>
          <a:ln>
            <a:miter lim="800000"/>
            <a:headEnd/>
            <a:tailEnd/>
          </a:ln>
        </p:spPr>
        <p:txBody>
          <a:bodyPr/>
          <a:lstStyle/>
          <a:p>
            <a:fld id="{EF239E16-9F1A-4A8C-811B-31668629C7FC}" type="slidenum">
              <a:rPr lang="en-US" altLang="zh-CN"/>
              <a:pPr/>
              <a:t>6</a:t>
            </a:fld>
            <a:endParaRPr lang="en-US" altLang="zh-CN"/>
          </a:p>
        </p:txBody>
      </p:sp>
      <p:sp>
        <p:nvSpPr>
          <p:cNvPr id="9219" name="矩形 9"/>
          <p:cNvSpPr>
            <a:spLocks noGrp="1" noChangeArrowheads="1"/>
          </p:cNvSpPr>
          <p:nvPr>
            <p:ph type="title"/>
          </p:nvPr>
        </p:nvSpPr>
        <p:spPr/>
        <p:txBody>
          <a:bodyPr/>
          <a:lstStyle/>
          <a:p>
            <a:pPr algn="l" eaLnBrk="1" hangingPunct="1"/>
            <a:r>
              <a:rPr lang="en-US" altLang="zh-CN" sz="3400" dirty="0" smtClean="0">
                <a:ea typeface="宋体" pitchFamily="2" charset="-122"/>
              </a:rPr>
              <a:t>2000 The second stage</a:t>
            </a:r>
          </a:p>
        </p:txBody>
      </p:sp>
      <p:pic>
        <p:nvPicPr>
          <p:cNvPr id="9221" name="图片 3"/>
          <p:cNvPicPr>
            <a:picLocks noChangeAspect="1" noChangeArrowheads="1"/>
          </p:cNvPicPr>
          <p:nvPr/>
        </p:nvPicPr>
        <p:blipFill>
          <a:blip r:embed="rId3" cstate="print"/>
          <a:srcRect/>
          <a:stretch>
            <a:fillRect/>
          </a:stretch>
        </p:blipFill>
        <p:spPr bwMode="auto">
          <a:xfrm>
            <a:off x="762000" y="4953000"/>
            <a:ext cx="1385888" cy="1385888"/>
          </a:xfrm>
          <a:prstGeom prst="rect">
            <a:avLst/>
          </a:prstGeom>
          <a:noFill/>
          <a:ln w="9525">
            <a:noFill/>
            <a:round/>
            <a:headEnd/>
            <a:tailEnd/>
          </a:ln>
        </p:spPr>
      </p:pic>
      <p:pic>
        <p:nvPicPr>
          <p:cNvPr id="9222" name="图片 5"/>
          <p:cNvPicPr>
            <a:picLocks noChangeAspect="1" noChangeArrowheads="1"/>
          </p:cNvPicPr>
          <p:nvPr/>
        </p:nvPicPr>
        <p:blipFill>
          <a:blip r:embed="rId4" cstate="print">
            <a:lum bright="24000" contrast="6000"/>
          </a:blip>
          <a:srcRect/>
          <a:stretch>
            <a:fillRect/>
          </a:stretch>
        </p:blipFill>
        <p:spPr bwMode="auto">
          <a:xfrm>
            <a:off x="6804025" y="5199062"/>
            <a:ext cx="1249363" cy="1354138"/>
          </a:xfrm>
          <a:prstGeom prst="rect">
            <a:avLst/>
          </a:prstGeom>
          <a:noFill/>
          <a:ln w="9525">
            <a:noFill/>
            <a:round/>
            <a:headEnd/>
            <a:tailEnd/>
          </a:ln>
        </p:spPr>
      </p:pic>
      <p:pic>
        <p:nvPicPr>
          <p:cNvPr id="9223" name="Picture 9" descr="committe2000"/>
          <p:cNvPicPr>
            <a:picLocks noChangeAspect="1" noChangeArrowheads="1"/>
          </p:cNvPicPr>
          <p:nvPr/>
        </p:nvPicPr>
        <p:blipFill>
          <a:blip r:embed="rId5" cstate="print"/>
          <a:srcRect/>
          <a:stretch>
            <a:fillRect/>
          </a:stretch>
        </p:blipFill>
        <p:spPr bwMode="auto">
          <a:xfrm>
            <a:off x="2743200" y="4838700"/>
            <a:ext cx="3124200" cy="2019300"/>
          </a:xfrm>
          <a:prstGeom prst="rect">
            <a:avLst/>
          </a:prstGeom>
          <a:noFill/>
          <a:ln w="9525">
            <a:noFill/>
            <a:miter lim="800000"/>
            <a:headEnd/>
            <a:tailEnd/>
          </a:ln>
        </p:spPr>
      </p:pic>
      <p:pic>
        <p:nvPicPr>
          <p:cNvPr id="8" name="Picture 9"/>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705600" y="4423594"/>
            <a:ext cx="1295400" cy="710381"/>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1"/>
            <a:ext cx="8229600" cy="3276600"/>
          </a:xfrm>
        </p:spPr>
        <p:txBody>
          <a:bodyPr/>
          <a:lstStyle/>
          <a:p>
            <a:r>
              <a:rPr lang="en-US" dirty="0" smtClean="0"/>
              <a:t>Collaboration expands to new partners</a:t>
            </a:r>
          </a:p>
          <a:p>
            <a:pPr lvl="1"/>
            <a:r>
              <a:rPr lang="en-US" dirty="0" smtClean="0"/>
              <a:t>Other CAS Institutes: ISCAS, ICT, CAAS</a:t>
            </a:r>
          </a:p>
          <a:p>
            <a:pPr lvl="1"/>
            <a:r>
              <a:rPr lang="en-US" dirty="0" smtClean="0"/>
              <a:t>Chinese Universities</a:t>
            </a:r>
          </a:p>
          <a:p>
            <a:r>
              <a:rPr lang="en-US" dirty="0" smtClean="0"/>
              <a:t>Industrial collaborations</a:t>
            </a:r>
            <a:endParaRPr lang="en-US" dirty="0"/>
          </a:p>
        </p:txBody>
      </p:sp>
      <p:sp>
        <p:nvSpPr>
          <p:cNvPr id="3" name="Title 2"/>
          <p:cNvSpPr>
            <a:spLocks noGrp="1"/>
          </p:cNvSpPr>
          <p:nvPr>
            <p:ph type="title"/>
          </p:nvPr>
        </p:nvSpPr>
        <p:spPr/>
        <p:txBody>
          <a:bodyPr/>
          <a:lstStyle/>
          <a:p>
            <a:r>
              <a:rPr lang="en-US" dirty="0" smtClean="0"/>
              <a:t>2004: Third Stage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normAutofit fontScale="92500" lnSpcReduction="10000"/>
          </a:bodyPr>
          <a:lstStyle/>
          <a:p>
            <a:r>
              <a:rPr lang="en-US" altLang="zh-CN" sz="2800" dirty="0" smtClean="0">
                <a:ea typeface="宋体" pitchFamily="2" charset="-122"/>
              </a:rPr>
              <a:t>More than 100 Projects involving more than 1000 scientists have been launched between 1997 and 2004</a:t>
            </a:r>
          </a:p>
          <a:p>
            <a:pPr lvl="1"/>
            <a:r>
              <a:rPr lang="en-US" altLang="zh-CN" sz="2400" dirty="0" smtClean="0">
                <a:ea typeface="宋体" pitchFamily="2" charset="-122"/>
              </a:rPr>
              <a:t>The network of partner institutions enlarges</a:t>
            </a:r>
          </a:p>
          <a:p>
            <a:pPr eaLnBrk="1" hangingPunct="1">
              <a:buNone/>
            </a:pPr>
            <a:endParaRPr lang="en-US" altLang="zh-CN" sz="2800" i="1" dirty="0" smtClean="0">
              <a:solidFill>
                <a:srgbClr val="C00000"/>
              </a:solidFill>
              <a:ea typeface="宋体" pitchFamily="2" charset="-122"/>
            </a:endParaRPr>
          </a:p>
          <a:p>
            <a:pPr eaLnBrk="1" hangingPunct="1">
              <a:buNone/>
            </a:pPr>
            <a:endParaRPr lang="en-US" altLang="zh-CN" sz="2800" i="1" dirty="0" smtClean="0">
              <a:solidFill>
                <a:srgbClr val="C00000"/>
              </a:solidFill>
              <a:ea typeface="宋体" pitchFamily="2" charset="-122"/>
            </a:endParaRPr>
          </a:p>
          <a:p>
            <a:pPr eaLnBrk="1" hangingPunct="1">
              <a:buNone/>
            </a:pPr>
            <a:endParaRPr lang="en-US" altLang="zh-CN" sz="2800" i="1" dirty="0" smtClean="0">
              <a:solidFill>
                <a:srgbClr val="C00000"/>
              </a:solidFill>
              <a:ea typeface="宋体" pitchFamily="2" charset="-122"/>
            </a:endParaRPr>
          </a:p>
          <a:p>
            <a:pPr eaLnBrk="1" hangingPunct="1">
              <a:buNone/>
            </a:pPr>
            <a:endParaRPr lang="en-US" altLang="zh-CN" sz="2800" i="1" dirty="0" smtClean="0">
              <a:solidFill>
                <a:srgbClr val="C00000"/>
              </a:solidFill>
              <a:ea typeface="宋体" pitchFamily="2" charset="-122"/>
            </a:endParaRPr>
          </a:p>
          <a:p>
            <a:pPr eaLnBrk="1" hangingPunct="1">
              <a:buNone/>
            </a:pPr>
            <a:endParaRPr lang="en-US" altLang="zh-CN" sz="2800" i="1" dirty="0" smtClean="0">
              <a:solidFill>
                <a:srgbClr val="C00000"/>
              </a:solidFill>
              <a:ea typeface="宋体" pitchFamily="2" charset="-122"/>
            </a:endParaRPr>
          </a:p>
          <a:p>
            <a:pPr eaLnBrk="1" hangingPunct="1">
              <a:buNone/>
            </a:pPr>
            <a:endParaRPr lang="en-US" altLang="zh-CN" sz="2800" i="1" dirty="0" smtClean="0">
              <a:solidFill>
                <a:srgbClr val="C00000"/>
              </a:solidFill>
              <a:ea typeface="宋体" pitchFamily="2" charset="-122"/>
            </a:endParaRPr>
          </a:p>
          <a:p>
            <a:pPr eaLnBrk="1" hangingPunct="1">
              <a:buNone/>
            </a:pPr>
            <a:r>
              <a:rPr lang="en-US" altLang="zh-CN" sz="2800" i="1" dirty="0" smtClean="0">
                <a:solidFill>
                  <a:srgbClr val="C00000"/>
                </a:solidFill>
                <a:ea typeface="宋体" pitchFamily="2" charset="-122"/>
              </a:rPr>
              <a:t>        Establishment of the LIAMA Consortium</a:t>
            </a:r>
          </a:p>
        </p:txBody>
      </p:sp>
      <p:sp>
        <p:nvSpPr>
          <p:cNvPr id="12290" name="Rectangle 2"/>
          <p:cNvSpPr>
            <a:spLocks noGrp="1" noChangeArrowheads="1"/>
          </p:cNvSpPr>
          <p:nvPr>
            <p:ph type="title"/>
          </p:nvPr>
        </p:nvSpPr>
        <p:spPr/>
        <p:txBody>
          <a:bodyPr/>
          <a:lstStyle/>
          <a:p>
            <a:pPr algn="l"/>
            <a:r>
              <a:rPr lang="en-US" altLang="zh-CN" sz="3400" dirty="0" smtClean="0">
                <a:ea typeface="宋体" pitchFamily="2" charset="-122"/>
              </a:rPr>
              <a:t>2008</a:t>
            </a:r>
            <a:endParaRPr lang="zh-CN" altLang="en-US" sz="3400" dirty="0" smtClean="0">
              <a:ea typeface="宋体" pitchFamily="2" charset="-122"/>
            </a:endParaRPr>
          </a:p>
        </p:txBody>
      </p:sp>
      <p:sp>
        <p:nvSpPr>
          <p:cNvPr id="4" name="Text Box 7"/>
          <p:cNvSpPr txBox="1">
            <a:spLocks noChangeArrowheads="1"/>
          </p:cNvSpPr>
          <p:nvPr/>
        </p:nvSpPr>
        <p:spPr bwMode="auto">
          <a:xfrm>
            <a:off x="990600" y="3200400"/>
            <a:ext cx="7467600" cy="1833452"/>
          </a:xfrm>
          <a:prstGeom prst="rect">
            <a:avLst/>
          </a:prstGeom>
          <a:solidFill>
            <a:srgbClr val="FFFF99"/>
          </a:solidFill>
          <a:ln>
            <a:noFill/>
          </a:ln>
          <a:effectLst/>
          <a:extLs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spcBef>
                <a:spcPts val="1500"/>
              </a:spcBef>
              <a:buClrTx/>
              <a:buFontTx/>
              <a:buNone/>
            </a:pPr>
            <a:r>
              <a:rPr lang="en-US" sz="2800" i="1" dirty="0" smtClean="0">
                <a:solidFill>
                  <a:srgbClr val="292929"/>
                </a:solidFill>
                <a:latin typeface="Tahoma" pitchFamily="32" charset="0"/>
              </a:rPr>
              <a:t>Need </a:t>
            </a:r>
            <a:r>
              <a:rPr lang="en-US" sz="2800" i="1" dirty="0">
                <a:solidFill>
                  <a:srgbClr val="292929"/>
                </a:solidFill>
                <a:latin typeface="Tahoma" pitchFamily="32" charset="0"/>
              </a:rPr>
              <a:t>to move to a more flexible organization, </a:t>
            </a:r>
            <a:endParaRPr lang="en-US" sz="2800" i="1" dirty="0" smtClean="0">
              <a:solidFill>
                <a:srgbClr val="292929"/>
              </a:solidFill>
              <a:latin typeface="Tahoma" pitchFamily="32" charset="0"/>
            </a:endParaRPr>
          </a:p>
          <a:p>
            <a:pPr>
              <a:spcBef>
                <a:spcPts val="1500"/>
              </a:spcBef>
              <a:buClrTx/>
              <a:buFontTx/>
              <a:buNone/>
            </a:pPr>
            <a:r>
              <a:rPr lang="en-US" sz="2800" i="1" dirty="0" smtClean="0">
                <a:solidFill>
                  <a:srgbClr val="292929"/>
                </a:solidFill>
                <a:latin typeface="Tahoma" pitchFamily="32" charset="0"/>
              </a:rPr>
              <a:t>with </a:t>
            </a:r>
            <a:r>
              <a:rPr lang="en-US" sz="2800" i="1" dirty="0">
                <a:solidFill>
                  <a:srgbClr val="292929"/>
                </a:solidFill>
                <a:latin typeface="Tahoma" pitchFamily="32" charset="0"/>
              </a:rPr>
              <a:t>more Chinese </a:t>
            </a:r>
            <a:r>
              <a:rPr lang="en-US" sz="2800" i="1" dirty="0" smtClean="0">
                <a:solidFill>
                  <a:srgbClr val="292929"/>
                </a:solidFill>
                <a:latin typeface="Tahoma" pitchFamily="32" charset="0"/>
              </a:rPr>
              <a:t>Strategic </a:t>
            </a:r>
            <a:r>
              <a:rPr lang="en-US" sz="2800" i="1" dirty="0" smtClean="0">
                <a:solidFill>
                  <a:srgbClr val="292929"/>
                </a:solidFill>
                <a:latin typeface="Tahoma" pitchFamily="32" charset="0"/>
              </a:rPr>
              <a:t>partners </a:t>
            </a:r>
            <a:endParaRPr lang="en-US" sz="2800" i="1" dirty="0" smtClean="0">
              <a:solidFill>
                <a:srgbClr val="292929"/>
              </a:solidFill>
              <a:latin typeface="Tahoma" pitchFamily="32" charset="0"/>
            </a:endParaRPr>
          </a:p>
          <a:p>
            <a:pPr>
              <a:spcBef>
                <a:spcPts val="1500"/>
              </a:spcBef>
              <a:buClrTx/>
              <a:buFontTx/>
              <a:buNone/>
            </a:pPr>
            <a:r>
              <a:rPr lang="en-US" sz="2800" i="1" dirty="0" smtClean="0">
                <a:solidFill>
                  <a:srgbClr val="292929"/>
                </a:solidFill>
                <a:latin typeface="Tahoma" pitchFamily="32" charset="0"/>
              </a:rPr>
              <a:t>and </a:t>
            </a:r>
            <a:r>
              <a:rPr lang="en-US" sz="2800" i="1" dirty="0">
                <a:solidFill>
                  <a:srgbClr val="292929"/>
                </a:solidFill>
                <a:latin typeface="Tahoma" pitchFamily="32" charset="0"/>
              </a:rPr>
              <a:t>open to </a:t>
            </a:r>
            <a:r>
              <a:rPr lang="en-US" sz="3200" i="1" dirty="0">
                <a:solidFill>
                  <a:srgbClr val="292929"/>
                </a:solidFill>
                <a:latin typeface="Tahoma" pitchFamily="32" charset="0"/>
              </a:rPr>
              <a:t>Europe</a:t>
            </a:r>
            <a:endParaRPr lang="en-US" sz="2800" i="1" dirty="0">
              <a:solidFill>
                <a:srgbClr val="292929"/>
              </a:solidFill>
              <a:latin typeface="Tahoma" pitchFamily="3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2590800" y="581025"/>
            <a:ext cx="7793037" cy="5810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r">
              <a:buClrTx/>
              <a:buFontTx/>
              <a:buNone/>
            </a:pPr>
            <a:endParaRPr lang="en-US" sz="3200" dirty="0">
              <a:solidFill>
                <a:srgbClr val="632523"/>
              </a:solidFill>
              <a:latin typeface="Calibri" pitchFamily="32" charset="0"/>
              <a:ea typeface="宋体" charset="-122"/>
            </a:endParaRPr>
          </a:p>
        </p:txBody>
      </p:sp>
      <p:sp>
        <p:nvSpPr>
          <p:cNvPr id="23554" name="Text Box 2"/>
          <p:cNvSpPr txBox="1">
            <a:spLocks noChangeArrowheads="1"/>
          </p:cNvSpPr>
          <p:nvPr/>
        </p:nvSpPr>
        <p:spPr bwMode="auto">
          <a:xfrm>
            <a:off x="611188" y="914400"/>
            <a:ext cx="8064500" cy="5181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lstStyle>
            <a:lvl1pPr marL="339725" indent="-339725">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1pPr>
            <a:lvl2pPr marL="739775" indent="-282575">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2pPr>
            <a:lvl3pPr>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3pPr>
            <a:lvl4pPr>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4pPr>
            <a:lvl5pPr>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909638" algn="l"/>
                <a:tab pos="1824038" algn="l"/>
                <a:tab pos="2738438" algn="l"/>
                <a:tab pos="3652838" algn="l"/>
                <a:tab pos="4567238" algn="l"/>
                <a:tab pos="5481638" algn="l"/>
                <a:tab pos="6396038" algn="l"/>
                <a:tab pos="7310438" algn="l"/>
                <a:tab pos="8224838" algn="l"/>
                <a:tab pos="9139238" algn="l"/>
                <a:tab pos="10053638" algn="l"/>
              </a:tabLst>
              <a:defRPr sz="2400">
                <a:solidFill>
                  <a:srgbClr val="FFFFFF"/>
                </a:solidFill>
                <a:latin typeface="Arial" charset="0"/>
                <a:ea typeface="ＭＳ Ｐゴシック" pitchFamily="32" charset="-128"/>
              </a:defRPr>
            </a:lvl9pPr>
          </a:lstStyle>
          <a:p>
            <a:pPr>
              <a:spcBef>
                <a:spcPts val="700"/>
              </a:spcBef>
              <a:buClr>
                <a:srgbClr val="3333CC"/>
              </a:buClr>
              <a:buSzPct val="60000"/>
              <a:buFont typeface="Wingdings" charset="2"/>
              <a:buChar char=""/>
            </a:pPr>
            <a:endParaRPr lang="en-US" dirty="0">
              <a:solidFill>
                <a:srgbClr val="FF0000"/>
              </a:solidFill>
              <a:latin typeface="Calibri" pitchFamily="32" charset="0"/>
              <a:ea typeface="宋体" charset="-122"/>
            </a:endParaRPr>
          </a:p>
        </p:txBody>
      </p:sp>
      <p:sp>
        <p:nvSpPr>
          <p:cNvPr id="23555" name="Text Box 3"/>
          <p:cNvSpPr txBox="1">
            <a:spLocks noChangeArrowheads="1"/>
          </p:cNvSpPr>
          <p:nvPr/>
        </p:nvSpPr>
        <p:spPr bwMode="auto">
          <a:xfrm>
            <a:off x="7315200" y="6537325"/>
            <a:ext cx="175260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Arial" charset="0"/>
                <a:ea typeface="ＭＳ Ｐゴシック" pitchFamily="32" charset="-128"/>
              </a:defRPr>
            </a:lvl9pPr>
          </a:lstStyle>
          <a:p>
            <a:pPr algn="r">
              <a:buClrTx/>
              <a:buFontTx/>
              <a:buNone/>
            </a:pPr>
            <a:fld id="{11888022-81D1-41D6-A753-671254A0EA6A}" type="slidenum">
              <a:rPr lang="fr-FR" sz="1200">
                <a:solidFill>
                  <a:srgbClr val="898989"/>
                </a:solidFill>
              </a:rPr>
              <a:pPr algn="r">
                <a:buClrTx/>
                <a:buFontTx/>
                <a:buNone/>
              </a:pPr>
              <a:t>9</a:t>
            </a:fld>
            <a:endParaRPr lang="fr-FR" sz="1200">
              <a:solidFill>
                <a:srgbClr val="898989"/>
              </a:solidFill>
            </a:endParaRPr>
          </a:p>
        </p:txBody>
      </p:sp>
      <p:pic>
        <p:nvPicPr>
          <p:cNvPr id="23556"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97273" y="4670426"/>
            <a:ext cx="793749" cy="793749"/>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3557"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31924" y="4810124"/>
            <a:ext cx="1906390" cy="546102"/>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3558"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04799" y="4470401"/>
            <a:ext cx="885825" cy="885825"/>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3559" name="Picture 7"/>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514600" y="5578475"/>
            <a:ext cx="1873406" cy="80010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3560" name="Picture 8"/>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624012" y="5594350"/>
            <a:ext cx="585788" cy="65405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3561" name="Picture 9"/>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04800" y="5838825"/>
            <a:ext cx="885825" cy="485775"/>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3562" name="Picture 10"/>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4859902" y="4038600"/>
            <a:ext cx="3863412" cy="281940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 name="Content Placeholder 2"/>
          <p:cNvSpPr>
            <a:spLocks noGrp="1"/>
          </p:cNvSpPr>
          <p:nvPr>
            <p:ph idx="1"/>
          </p:nvPr>
        </p:nvSpPr>
        <p:spPr>
          <a:xfrm>
            <a:off x="433388" y="1600200"/>
            <a:ext cx="8229600" cy="2971800"/>
          </a:xfrm>
        </p:spPr>
        <p:txBody>
          <a:bodyPr>
            <a:normAutofit/>
          </a:bodyPr>
          <a:lstStyle/>
          <a:p>
            <a:pPr lvl="1"/>
            <a:r>
              <a:rPr lang="en-US" dirty="0" smtClean="0"/>
              <a:t>Open to Chinese and European institutions at large</a:t>
            </a:r>
          </a:p>
          <a:p>
            <a:pPr lvl="2"/>
            <a:r>
              <a:rPr lang="en-US" dirty="0" smtClean="0"/>
              <a:t>Tsinghua University joins in 2008 as new funding member</a:t>
            </a:r>
          </a:p>
          <a:p>
            <a:pPr lvl="1"/>
            <a:r>
              <a:rPr lang="en-US" dirty="0" smtClean="0"/>
              <a:t>Open to European institutions</a:t>
            </a:r>
          </a:p>
          <a:p>
            <a:pPr lvl="1"/>
            <a:r>
              <a:rPr lang="en-US" dirty="0" smtClean="0"/>
              <a:t>Open to industry</a:t>
            </a:r>
          </a:p>
          <a:p>
            <a:pPr marL="0" indent="0">
              <a:buNone/>
            </a:pPr>
            <a:r>
              <a:rPr lang="en-US" sz="2800" i="1" dirty="0" smtClean="0">
                <a:solidFill>
                  <a:srgbClr val="FF0000"/>
                </a:solidFill>
              </a:rPr>
              <a:t>National Center for International Research </a:t>
            </a:r>
          </a:p>
          <a:p>
            <a:pPr lvl="1"/>
            <a:r>
              <a:rPr lang="en-US" dirty="0" smtClean="0"/>
              <a:t>	label from MOST</a:t>
            </a:r>
            <a:endParaRPr lang="en-US" dirty="0"/>
          </a:p>
        </p:txBody>
      </p:sp>
      <p:sp>
        <p:nvSpPr>
          <p:cNvPr id="2" name="Title 1"/>
          <p:cNvSpPr>
            <a:spLocks noGrp="1"/>
          </p:cNvSpPr>
          <p:nvPr>
            <p:ph type="title"/>
          </p:nvPr>
        </p:nvSpPr>
        <p:spPr/>
        <p:txBody>
          <a:bodyPr>
            <a:normAutofit fontScale="90000"/>
          </a:bodyPr>
          <a:lstStyle/>
          <a:p>
            <a:pPr algn="r"/>
            <a:r>
              <a:rPr lang="en-US" dirty="0" smtClean="0"/>
              <a:t>2008: </a:t>
            </a:r>
            <a:r>
              <a:rPr lang="en-US" altLang="zh-CN" dirty="0" smtClean="0"/>
              <a:t>Creation</a:t>
            </a:r>
            <a:r>
              <a:rPr lang="zh-CN" altLang="en-US" dirty="0" smtClean="0"/>
              <a:t> </a:t>
            </a:r>
            <a:r>
              <a:rPr lang="en-US" altLang="zh-CN" dirty="0"/>
              <a:t>O</a:t>
            </a:r>
            <a:r>
              <a:rPr lang="en-US" altLang="zh-CN" dirty="0" smtClean="0"/>
              <a:t>f </a:t>
            </a:r>
            <a:r>
              <a:rPr lang="en-US" dirty="0" smtClean="0"/>
              <a:t>The LIAMA Consortium</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38971</TotalTime>
  <Words>1037</Words>
  <Application>Microsoft Office PowerPoint</Application>
  <PresentationFormat>On-screen Show (4:3)</PresentationFormat>
  <Paragraphs>201</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Slide 1</vt:lpstr>
      <vt:lpstr>Agenda</vt:lpstr>
      <vt:lpstr>Context</vt:lpstr>
      <vt:lpstr>1997:</vt:lpstr>
      <vt:lpstr>The first stage </vt:lpstr>
      <vt:lpstr>2000 The second stage</vt:lpstr>
      <vt:lpstr>2004: Third Stage</vt:lpstr>
      <vt:lpstr>2008</vt:lpstr>
      <vt:lpstr>2008: Creation Of The LIAMA Consortium</vt:lpstr>
      <vt:lpstr>LIAMA Consortium</vt:lpstr>
      <vt:lpstr>Mission of LIAMA</vt:lpstr>
      <vt:lpstr>LIAMA and Intellectual Property</vt:lpstr>
      <vt:lpstr>Funding</vt:lpstr>
      <vt:lpstr>LIAMA Consortium</vt:lpstr>
      <vt:lpstr>LIAMA 2008-2012</vt:lpstr>
      <vt:lpstr>LIAMA Projects</vt:lpstr>
      <vt:lpstr>LIAMA Projects</vt:lpstr>
      <vt:lpstr>LIAMA Achievements 2009-2012</vt:lpstr>
      <vt:lpstr>Conclusion</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Sino-French IT Lab</dc:title>
  <dc:creator>stephane grumbach</dc:creator>
  <cp:lastModifiedBy>vania</cp:lastModifiedBy>
  <cp:revision>272</cp:revision>
  <cp:lastPrinted>2006-11-20T02:53:44Z</cp:lastPrinted>
  <dcterms:created xsi:type="dcterms:W3CDTF">2006-02-15T07:28:06Z</dcterms:created>
  <dcterms:modified xsi:type="dcterms:W3CDTF">2013-03-28T06:04:29Z</dcterms:modified>
</cp:coreProperties>
</file>