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</p:sldMasterIdLst>
  <p:notesMasterIdLst>
    <p:notesMasterId r:id="rId29"/>
  </p:notesMasterIdLst>
  <p:sldIdLst>
    <p:sldId id="256" r:id="rId3"/>
    <p:sldId id="306" r:id="rId4"/>
    <p:sldId id="308" r:id="rId5"/>
    <p:sldId id="307" r:id="rId6"/>
    <p:sldId id="309" r:id="rId7"/>
    <p:sldId id="310" r:id="rId8"/>
    <p:sldId id="311" r:id="rId9"/>
    <p:sldId id="312" r:id="rId10"/>
    <p:sldId id="346" r:id="rId11"/>
    <p:sldId id="320" r:id="rId12"/>
    <p:sldId id="314" r:id="rId13"/>
    <p:sldId id="317" r:id="rId14"/>
    <p:sldId id="337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9" r:id="rId24"/>
    <p:sldId id="338" r:id="rId25"/>
    <p:sldId id="342" r:id="rId26"/>
    <p:sldId id="343" r:id="rId27"/>
    <p:sldId id="34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00FF00"/>
    <a:srgbClr val="993300"/>
    <a:srgbClr val="FF0000"/>
    <a:srgbClr val="92D050"/>
    <a:srgbClr val="F8F8F8"/>
    <a:srgbClr val="FFFF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55" autoAdjust="0"/>
  </p:normalViewPr>
  <p:slideViewPr>
    <p:cSldViewPr>
      <p:cViewPr>
        <p:scale>
          <a:sx n="77" d="100"/>
          <a:sy n="7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FF-6F98-410F-A761-9180F866D802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7651F-5CE0-4ECF-A0BC-0AE4A93B0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0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651F-5CE0-4ECF-A0BC-0AE4A93B08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856" y="213285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319782-593E-40D4-8D81-3B00BAF4A652}" type="datetimeFigureOut">
              <a:rPr lang="fr-FR" smtClean="0"/>
              <a:pPr/>
              <a:t>28/03/2013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81328"/>
            <a:ext cx="37596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Tianshan</a:t>
            </a:r>
            <a:r>
              <a:rPr lang="fr-FR" dirty="0" smtClean="0"/>
              <a:t> Radio </a:t>
            </a:r>
            <a:r>
              <a:rPr lang="fr-FR" dirty="0" err="1" smtClean="0"/>
              <a:t>Experiment</a:t>
            </a:r>
            <a:r>
              <a:rPr lang="fr-FR" dirty="0" smtClean="0"/>
              <a:t> for Neutrino </a:t>
            </a:r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Olivier Martineau-Huynh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05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8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7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4BC2-40EA-4E61-94A7-A9EFD5831BA8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FD-AF2C-44F2-90DF-12393F6BA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5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6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1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6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7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9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018862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600200"/>
            <a:ext cx="9515400" cy="4525963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  <a:lvl2pPr>
              <a:defRPr b="1" i="0" baseline="0">
                <a:solidFill>
                  <a:schemeClr val="tx1"/>
                </a:solidFill>
              </a:defRPr>
            </a:lvl2pPr>
            <a:lvl3pPr>
              <a:defRPr b="1" i="0" baseline="0">
                <a:solidFill>
                  <a:schemeClr val="tx1"/>
                </a:solidFill>
              </a:defRPr>
            </a:lvl3pPr>
            <a:lvl4pPr>
              <a:defRPr b="1" i="0" baseline="0">
                <a:solidFill>
                  <a:schemeClr val="tx1"/>
                </a:solidFill>
              </a:defRPr>
            </a:lvl4pPr>
            <a:lvl5pPr>
              <a:defRPr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5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1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2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1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5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1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1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96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4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52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81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67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9782-593E-40D4-8D81-3B00BAF4A652}" type="datetimeFigureOut">
              <a:rPr lang="fr-FR" smtClean="0"/>
              <a:t>28/03/2013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20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7815-CBD2-4CAE-9979-9C7999253FAD}" type="datetimeFigureOut">
              <a:rPr lang="en-GB" smtClean="0"/>
              <a:t>28/03/2013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6336704" cy="446449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The </a:t>
            </a:r>
            <a:br>
              <a:rPr lang="en-GB" dirty="0" smtClean="0"/>
            </a:br>
            <a:r>
              <a:rPr lang="en-GB" sz="4900" b="1" dirty="0" err="1" smtClean="0">
                <a:solidFill>
                  <a:srgbClr val="FFFF00"/>
                </a:solidFill>
              </a:rPr>
              <a:t>T</a:t>
            </a:r>
            <a:r>
              <a:rPr lang="en-GB" dirty="0" err="1" smtClean="0"/>
              <a:t>ianshan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R</a:t>
            </a:r>
            <a:r>
              <a:rPr lang="en-GB" dirty="0" smtClean="0"/>
              <a:t>adio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E</a:t>
            </a:r>
            <a:r>
              <a:rPr lang="en-GB" dirty="0" smtClean="0"/>
              <a:t>xperiment for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N</a:t>
            </a:r>
            <a:r>
              <a:rPr lang="en-GB" dirty="0" smtClean="0"/>
              <a:t>eutrino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D</a:t>
            </a:r>
            <a:r>
              <a:rPr lang="en-GB" dirty="0" smtClean="0"/>
              <a:t>etection:</a:t>
            </a:r>
            <a:br>
              <a:rPr lang="en-GB" dirty="0" smtClean="0"/>
            </a:br>
            <a:r>
              <a:rPr lang="en-GB" b="1" dirty="0" smtClean="0">
                <a:solidFill>
                  <a:srgbClr val="FFFF00"/>
                </a:solidFill>
              </a:rPr>
              <a:t>Status &amp; Perspectives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250686"/>
            <a:ext cx="6696744" cy="120265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GB" sz="2000" dirty="0" smtClean="0"/>
              <a:t>Olivier Martineau-Huynh for the TREND collaboration</a:t>
            </a:r>
          </a:p>
          <a:p>
            <a:pPr algn="l"/>
            <a:r>
              <a:rPr lang="en-GB" sz="2000" dirty="0"/>
              <a:t>NAOC, IHEP &amp; </a:t>
            </a:r>
            <a:r>
              <a:rPr lang="en-GB" sz="2000" dirty="0" smtClean="0"/>
              <a:t>IN2P3</a:t>
            </a:r>
          </a:p>
          <a:p>
            <a:pPr algn="l"/>
            <a:r>
              <a:rPr lang="fr-FR" sz="2000" dirty="0"/>
              <a:t> </a:t>
            </a:r>
            <a:r>
              <a:rPr lang="en-GB" sz="2000" dirty="0" err="1"/>
              <a:t>VI</a:t>
            </a:r>
            <a:r>
              <a:rPr lang="en-GB" sz="2000" baseline="30000" dirty="0" err="1"/>
              <a:t>th</a:t>
            </a:r>
            <a:r>
              <a:rPr lang="en-GB" sz="2000" dirty="0"/>
              <a:t> FCPPL </a:t>
            </a:r>
            <a:r>
              <a:rPr lang="en-GB" sz="2000" dirty="0" smtClean="0"/>
              <a:t>workshop</a:t>
            </a:r>
            <a:r>
              <a:rPr lang="fr-FR" sz="2000" dirty="0" smtClean="0"/>
              <a:t>, </a:t>
            </a:r>
            <a:r>
              <a:rPr lang="fr-FR" sz="2000" dirty="0"/>
              <a:t>Nanjing, March </a:t>
            </a:r>
            <a:r>
              <a:rPr lang="fr-FR" sz="2000" dirty="0" smtClean="0"/>
              <a:t>28, 2013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84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43" y="1751807"/>
            <a:ext cx="5436651" cy="4339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780760" cy="1143000"/>
          </a:xfrm>
        </p:spPr>
        <p:txBody>
          <a:bodyPr>
            <a:normAutofit/>
          </a:bodyPr>
          <a:lstStyle/>
          <a:p>
            <a:r>
              <a:rPr lang="fr-FR" dirty="0"/>
              <a:t>EAS candidate </a:t>
            </a:r>
            <a:r>
              <a:rPr lang="fr-FR" dirty="0" err="1"/>
              <a:t>search</a:t>
            </a:r>
            <a:endParaRPr lang="fr-F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700808"/>
            <a:ext cx="5133874" cy="4327192"/>
          </a:xfrm>
        </p:spPr>
      </p:pic>
      <p:sp>
        <p:nvSpPr>
          <p:cNvPr id="8" name="Rectangle 7"/>
          <p:cNvSpPr/>
          <p:nvPr/>
        </p:nvSpPr>
        <p:spPr>
          <a:xfrm>
            <a:off x="395536" y="14127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Observed distribution </a:t>
            </a:r>
            <a:r>
              <a:rPr lang="en-US" b="1" u="sng" dirty="0" smtClean="0"/>
              <a:t>very </a:t>
            </a:r>
            <a:r>
              <a:rPr lang="en-US" b="1" u="sng" dirty="0"/>
              <a:t>different from background one.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2674" y="217813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All </a:t>
            </a:r>
            <a:r>
              <a:rPr lang="fr-FR" b="1" dirty="0" err="1" smtClean="0"/>
              <a:t>events</a:t>
            </a:r>
            <a:endParaRPr lang="fr-F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162473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EAS </a:t>
            </a:r>
          </a:p>
          <a:p>
            <a:r>
              <a:rPr lang="fr-FR" b="1" dirty="0" smtClean="0"/>
              <a:t>candidates</a:t>
            </a:r>
            <a:endParaRPr lang="fr-FR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80112" y="4283804"/>
            <a:ext cx="2733441" cy="1161420"/>
            <a:chOff x="5580112" y="4283804"/>
            <a:chExt cx="2733441" cy="116142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012160" y="4725144"/>
              <a:ext cx="0" cy="7200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812360" y="4725144"/>
              <a:ext cx="0" cy="7200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80112" y="4283804"/>
              <a:ext cx="2733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Deficit</a:t>
              </a:r>
              <a:r>
                <a:rPr lang="fr-FR" b="1" dirty="0" smtClean="0">
                  <a:solidFill>
                    <a:srgbClr val="FF0000"/>
                  </a:solidFill>
                </a:rPr>
                <a:t> for </a:t>
              </a:r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j</a:t>
              </a:r>
              <a:r>
                <a:rPr lang="fr-FR" b="1" dirty="0" smtClean="0">
                  <a:solidFill>
                    <a:srgbClr val="FF0000"/>
                  </a:solidFill>
                </a:rPr>
                <a:t> = 90 &amp; 270°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78718" y="442782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All </a:t>
            </a:r>
            <a:r>
              <a:rPr lang="fr-FR" b="1" dirty="0" err="1" smtClean="0"/>
              <a:t>events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338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/>
          <a:stretch/>
        </p:blipFill>
        <p:spPr>
          <a:xfrm>
            <a:off x="0" y="2290344"/>
            <a:ext cx="5102188" cy="4278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distribution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0" y="1052736"/>
            <a:ext cx="9515400" cy="4525963"/>
          </a:xfrm>
        </p:spPr>
        <p:txBody>
          <a:bodyPr/>
          <a:lstStyle/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EAS radio </a:t>
            </a:r>
            <a:r>
              <a:rPr lang="fr-FR" sz="2000" dirty="0" err="1" smtClean="0"/>
              <a:t>emission</a:t>
            </a:r>
            <a:r>
              <a:rPr lang="fr-FR" sz="2000" dirty="0" smtClean="0"/>
              <a:t> </a:t>
            </a:r>
            <a:r>
              <a:rPr lang="fr-FR" sz="2000" dirty="0" err="1" smtClean="0"/>
              <a:t>mostly</a:t>
            </a:r>
            <a:r>
              <a:rPr lang="fr-FR" sz="2000" dirty="0" smtClean="0"/>
              <a:t> due to </a:t>
            </a:r>
            <a:r>
              <a:rPr lang="fr-FR" sz="2000" dirty="0" err="1"/>
              <a:t>g</a:t>
            </a:r>
            <a:r>
              <a:rPr lang="fr-FR" sz="2000" dirty="0" err="1" smtClean="0"/>
              <a:t>eosynchrotron</a:t>
            </a:r>
            <a:r>
              <a:rPr lang="fr-FR" sz="2000" dirty="0" smtClean="0"/>
              <a:t> </a:t>
            </a:r>
            <a:r>
              <a:rPr lang="fr-FR" sz="2000" dirty="0" err="1" smtClean="0"/>
              <a:t>effect</a:t>
            </a:r>
            <a:r>
              <a:rPr lang="fr-FR" sz="2000" dirty="0" smtClean="0"/>
              <a:t>: </a:t>
            </a:r>
          </a:p>
          <a:p>
            <a:pPr marL="0" indent="0">
              <a:buNone/>
            </a:pPr>
            <a:r>
              <a:rPr lang="fr-FR" sz="2000" dirty="0" smtClean="0"/>
              <a:t>     </a:t>
            </a:r>
          </a:p>
          <a:p>
            <a:endParaRPr lang="fr-FR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99314" y="4372272"/>
            <a:ext cx="3124614" cy="1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37711" y="2793527"/>
            <a:ext cx="11566" cy="310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267744" y="4776119"/>
            <a:ext cx="126626" cy="1459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extBox 50"/>
          <p:cNvSpPr txBox="1"/>
          <p:nvPr/>
        </p:nvSpPr>
        <p:spPr>
          <a:xfrm>
            <a:off x="3923928" y="4074309"/>
            <a:ext cx="6609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West</a:t>
            </a:r>
          </a:p>
          <a:p>
            <a:pPr algn="ctr"/>
            <a:r>
              <a:rPr lang="fr-FR" dirty="0"/>
              <a:t>9</a:t>
            </a:r>
            <a:r>
              <a:rPr lang="fr-FR" dirty="0" smtClean="0"/>
              <a:t>0°</a:t>
            </a:r>
            <a:endParaRPr lang="fr-FR" dirty="0"/>
          </a:p>
        </p:txBody>
      </p:sp>
      <p:sp>
        <p:nvSpPr>
          <p:cNvPr id="52" name="TextBox 51"/>
          <p:cNvSpPr txBox="1"/>
          <p:nvPr/>
        </p:nvSpPr>
        <p:spPr>
          <a:xfrm>
            <a:off x="1976475" y="5951021"/>
            <a:ext cx="8114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South</a:t>
            </a:r>
          </a:p>
          <a:p>
            <a:pPr algn="ctr"/>
            <a:r>
              <a:rPr lang="fr-FR" dirty="0" smtClean="0"/>
              <a:t>180°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66754" y="4077072"/>
            <a:ext cx="6623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East</a:t>
            </a:r>
          </a:p>
          <a:p>
            <a:pPr algn="ctr"/>
            <a:r>
              <a:rPr lang="fr-FR" dirty="0" smtClean="0"/>
              <a:t>270°</a:t>
            </a:r>
            <a:endParaRPr lang="fr-FR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48064" y="3645024"/>
            <a:ext cx="3714478" cy="1292662"/>
            <a:chOff x="5616115" y="3896195"/>
            <a:chExt cx="3714478" cy="1292662"/>
          </a:xfrm>
        </p:grpSpPr>
        <p:sp>
          <p:nvSpPr>
            <p:cNvPr id="48" name="TextBox 47"/>
            <p:cNvSpPr txBox="1"/>
            <p:nvPr/>
          </p:nvSpPr>
          <p:spPr>
            <a:xfrm>
              <a:off x="5616115" y="3896195"/>
              <a:ext cx="3714478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║</a:t>
              </a:r>
              <a:r>
                <a:rPr lang="fr-FR" sz="2400" dirty="0"/>
                <a:t> </a:t>
              </a:r>
              <a:r>
                <a:rPr lang="fr-FR" sz="2400" dirty="0" smtClean="0"/>
                <a:t>E</a:t>
              </a:r>
              <a:r>
                <a:rPr lang="fr-FR" baseline="-25000" dirty="0" smtClean="0"/>
                <a:t>EAS </a:t>
              </a:r>
              <a:r>
                <a:rPr lang="fr-FR" dirty="0" smtClean="0"/>
                <a:t>║ </a:t>
              </a:r>
              <a:r>
                <a:rPr lang="fr-FR" dirty="0" err="1" smtClean="0"/>
                <a:t>skymap</a:t>
              </a:r>
              <a:endParaRPr lang="fr-FR" dirty="0" smtClean="0"/>
            </a:p>
            <a:p>
              <a:endParaRPr lang="fr-FR" dirty="0" smtClean="0"/>
            </a:p>
            <a:p>
              <a:r>
                <a:rPr lang="fr-FR" dirty="0" smtClean="0"/>
                <a:t>    : </a:t>
              </a:r>
              <a:r>
                <a:rPr lang="fr-FR" dirty="0" err="1" smtClean="0"/>
                <a:t>geomagnetic</a:t>
              </a:r>
              <a:r>
                <a:rPr lang="fr-FR" dirty="0" smtClean="0"/>
                <a:t> </a:t>
              </a:r>
              <a:r>
                <a:rPr lang="fr-FR" dirty="0" err="1" smtClean="0"/>
                <a:t>field</a:t>
              </a:r>
              <a:r>
                <a:rPr lang="fr-FR" dirty="0" smtClean="0"/>
                <a:t> direction</a:t>
              </a:r>
            </a:p>
            <a:p>
              <a:r>
                <a:rPr lang="fr-FR" dirty="0" smtClean="0"/>
                <a:t>      (</a:t>
              </a:r>
              <a:r>
                <a:rPr lang="fr-FR" dirty="0" smtClean="0">
                  <a:latin typeface="Symbol" pitchFamily="18" charset="2"/>
                </a:rPr>
                <a:t>q</a:t>
              </a:r>
              <a:r>
                <a:rPr lang="fr-FR" dirty="0" smtClean="0"/>
                <a:t> = 28°, </a:t>
              </a:r>
              <a:r>
                <a:rPr lang="fr-FR" dirty="0" smtClean="0">
                  <a:latin typeface="Symbol" pitchFamily="18" charset="2"/>
                </a:rPr>
                <a:t>j</a:t>
              </a:r>
              <a:r>
                <a:rPr lang="fr-FR" dirty="0" smtClean="0"/>
                <a:t> = 183°)</a:t>
              </a:r>
              <a:endParaRPr lang="fr-FR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749836" y="4686300"/>
              <a:ext cx="126626" cy="145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7544" y="1916832"/>
            <a:ext cx="2138727" cy="523220"/>
            <a:chOff x="538242" y="2046356"/>
            <a:chExt cx="2138727" cy="523220"/>
          </a:xfrm>
        </p:grpSpPr>
        <p:sp>
          <p:nvSpPr>
            <p:cNvPr id="4" name="Line 21"/>
            <p:cNvSpPr>
              <a:spLocks noChangeShapeType="1"/>
            </p:cNvSpPr>
            <p:nvPr/>
          </p:nvSpPr>
          <p:spPr bwMode="auto">
            <a:xfrm rot="10800000" flipH="1">
              <a:off x="683568" y="2046356"/>
              <a:ext cx="220973" cy="47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Line 21"/>
            <p:cNvSpPr>
              <a:spLocks noChangeShapeType="1"/>
            </p:cNvSpPr>
            <p:nvPr/>
          </p:nvSpPr>
          <p:spPr bwMode="auto">
            <a:xfrm rot="10800000" flipH="1">
              <a:off x="1538800" y="2150573"/>
              <a:ext cx="224888" cy="48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rot="10800000" flipH="1">
              <a:off x="1940507" y="2074278"/>
              <a:ext cx="224888" cy="48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8242" y="2046356"/>
              <a:ext cx="21387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/>
                <a:t>E</a:t>
              </a:r>
              <a:r>
                <a:rPr lang="fr-FR" sz="2000" baseline="-25000" dirty="0"/>
                <a:t>EAS</a:t>
              </a:r>
              <a:r>
                <a:rPr lang="fr-FR" sz="2800" dirty="0"/>
                <a:t> </a:t>
              </a:r>
              <a:r>
                <a:rPr lang="fr-FR" sz="2800" dirty="0">
                  <a:latin typeface="Symbol" pitchFamily="18" charset="2"/>
                </a:rPr>
                <a:t>a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 </a:t>
              </a:r>
              <a:r>
                <a:rPr lang="en-US" sz="2800" dirty="0" err="1">
                  <a:latin typeface="Helvetica" charset="0"/>
                  <a:cs typeface="Helvetica" charset="0"/>
                  <a:sym typeface="Helvetica" charset="0"/>
                </a:rPr>
                <a:t>v</a:t>
              </a:r>
              <a:r>
                <a:rPr lang="en-US" sz="2800" dirty="0" err="1">
                  <a:latin typeface="Symbol" charset="2"/>
                  <a:cs typeface="Helvetica" charset="0"/>
                  <a:sym typeface="Symbol" charset="2"/>
                </a:rPr>
                <a:t></a:t>
              </a:r>
              <a:r>
                <a:rPr lang="en-US" sz="2800" dirty="0" err="1">
                  <a:latin typeface="Helvetica" charset="0"/>
                  <a:cs typeface="Helvetica" charset="0"/>
                  <a:sym typeface="Helvetica" charset="0"/>
                </a:rPr>
                <a:t>B</a:t>
              </a:r>
              <a:r>
                <a:rPr lang="en-US" sz="2800" baseline="-14000" dirty="0" err="1">
                  <a:latin typeface="Helvetica" charset="0"/>
                  <a:cs typeface="Helvetica" charset="0"/>
                  <a:sym typeface="Helvetica" charset="0"/>
                </a:rPr>
                <a:t>geo</a:t>
              </a:r>
              <a:endParaRPr lang="en-US" sz="2800" baseline="-14000" dirty="0">
                <a:latin typeface="Helvetica" charset="0"/>
                <a:cs typeface="Helvetica" charset="0"/>
                <a:sym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2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6847" r="21971" b="8817"/>
          <a:stretch/>
        </p:blipFill>
        <p:spPr>
          <a:xfrm>
            <a:off x="427204" y="2605245"/>
            <a:ext cx="3827200" cy="356005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983058" y="4074309"/>
            <a:ext cx="6609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West</a:t>
            </a:r>
          </a:p>
          <a:p>
            <a:pPr algn="ctr"/>
            <a:r>
              <a:rPr lang="fr-FR" dirty="0"/>
              <a:t>9</a:t>
            </a:r>
            <a:r>
              <a:rPr lang="fr-FR" dirty="0" smtClean="0"/>
              <a:t>0°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distribution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Antennas</a:t>
            </a:r>
            <a:r>
              <a:rPr lang="fr-FR" sz="2400" dirty="0" smtClean="0"/>
              <a:t> sensitive to East-West </a:t>
            </a:r>
            <a:r>
              <a:rPr lang="fr-FR" sz="2400" dirty="0" err="1" smtClean="0"/>
              <a:t>polarization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(x axis):</a:t>
            </a:r>
          </a:p>
          <a:p>
            <a:pPr marL="0" indent="0">
              <a:buNone/>
            </a:pPr>
            <a:r>
              <a:rPr lang="fr-FR" sz="2400" dirty="0" smtClean="0"/>
              <a:t>    </a:t>
            </a:r>
            <a:endParaRPr lang="fr-FR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99314" y="4372272"/>
            <a:ext cx="3124614" cy="17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37711" y="2793527"/>
            <a:ext cx="11566" cy="31096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235086" y="4797891"/>
            <a:ext cx="126626" cy="1459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4839273" y="3750131"/>
            <a:ext cx="3851920" cy="830997"/>
            <a:chOff x="4839273" y="3212976"/>
            <a:chExt cx="3851920" cy="830997"/>
          </a:xfrm>
        </p:grpSpPr>
        <p:grpSp>
          <p:nvGrpSpPr>
            <p:cNvPr id="15" name="Group 14"/>
            <p:cNvGrpSpPr/>
            <p:nvPr/>
          </p:nvGrpSpPr>
          <p:grpSpPr>
            <a:xfrm>
              <a:off x="4839273" y="3212976"/>
              <a:ext cx="3851920" cy="830997"/>
              <a:chOff x="5616115" y="3896195"/>
              <a:chExt cx="4399286" cy="83099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616115" y="3896195"/>
                <a:ext cx="43992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dirty="0" smtClean="0"/>
              </a:p>
              <a:p>
                <a:r>
                  <a:rPr lang="fr-FR" sz="2400" dirty="0" smtClean="0"/>
                  <a:t>E</a:t>
                </a:r>
                <a:r>
                  <a:rPr lang="fr-FR" baseline="-25000" dirty="0" smtClean="0"/>
                  <a:t>EAS </a:t>
                </a:r>
                <a:r>
                  <a:rPr lang="fr-FR" dirty="0" smtClean="0"/>
                  <a:t> . x  </a:t>
                </a:r>
                <a:r>
                  <a:rPr lang="fr-FR" dirty="0" err="1" smtClean="0"/>
                  <a:t>skymap</a:t>
                </a:r>
                <a:endParaRPr lang="fr-FR" dirty="0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6477736" y="4380599"/>
                <a:ext cx="220973" cy="47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rot="10800000" flipH="1">
              <a:off x="4976873" y="3566811"/>
              <a:ext cx="193479" cy="47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Line 21"/>
          <p:cNvSpPr>
            <a:spLocks noChangeShapeType="1"/>
          </p:cNvSpPr>
          <p:nvPr/>
        </p:nvSpPr>
        <p:spPr bwMode="auto">
          <a:xfrm rot="10800000" flipH="1">
            <a:off x="7889201" y="1628800"/>
            <a:ext cx="193479" cy="4796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209396" y="3284984"/>
            <a:ext cx="2259100" cy="219940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48"/>
          <p:cNvSpPr/>
          <p:nvPr/>
        </p:nvSpPr>
        <p:spPr>
          <a:xfrm>
            <a:off x="1746186" y="3798565"/>
            <a:ext cx="1206719" cy="117568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4720799" y="2204864"/>
            <a:ext cx="3883649" cy="4329772"/>
            <a:chOff x="4432767" y="2204864"/>
            <a:chExt cx="3883649" cy="4329772"/>
          </a:xfrm>
        </p:grpSpPr>
        <p:grpSp>
          <p:nvGrpSpPr>
            <p:cNvPr id="12" name="Group 11"/>
            <p:cNvGrpSpPr/>
            <p:nvPr/>
          </p:nvGrpSpPr>
          <p:grpSpPr>
            <a:xfrm>
              <a:off x="4432767" y="2204864"/>
              <a:ext cx="3883649" cy="4329772"/>
              <a:chOff x="4432767" y="2204864"/>
              <a:chExt cx="3883649" cy="432977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432767" y="2204864"/>
                <a:ext cx="3883649" cy="3765973"/>
                <a:chOff x="982299" y="2401072"/>
                <a:chExt cx="3883649" cy="3765973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358563" y="4653136"/>
                  <a:ext cx="124422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7" name="Content Placeholder 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328" r="20615" b="10377"/>
                <a:stretch/>
              </p:blipFill>
              <p:spPr>
                <a:xfrm>
                  <a:off x="982299" y="2742019"/>
                  <a:ext cx="3212196" cy="3425026"/>
                </a:xfrm>
                <a:prstGeom prst="rect">
                  <a:avLst/>
                </a:prstGeom>
              </p:spPr>
            </p:pic>
            <p:sp>
              <p:nvSpPr>
                <p:cNvPr id="28" name="Oval 27"/>
                <p:cNvSpPr/>
                <p:nvPr/>
              </p:nvSpPr>
              <p:spPr>
                <a:xfrm>
                  <a:off x="1008426" y="3047403"/>
                  <a:ext cx="3070218" cy="306738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414347" y="3481192"/>
                  <a:ext cx="2259100" cy="219940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008426" y="4569809"/>
                  <a:ext cx="3070218" cy="17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/>
                <p:cNvSpPr/>
                <p:nvPr/>
              </p:nvSpPr>
              <p:spPr>
                <a:xfrm>
                  <a:off x="1951137" y="3994773"/>
                  <a:ext cx="1206719" cy="117568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2" name="Straight Connector 31"/>
                <p:cNvCxnSpPr>
                  <a:stCxn id="28" idx="0"/>
                </p:cNvCxnSpPr>
                <p:nvPr/>
              </p:nvCxnSpPr>
              <p:spPr>
                <a:xfrm>
                  <a:off x="2543535" y="3047403"/>
                  <a:ext cx="11365" cy="30673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4204998" y="4270517"/>
                  <a:ext cx="66095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West</a:t>
                  </a:r>
                </a:p>
                <a:p>
                  <a:pPr algn="ctr"/>
                  <a:r>
                    <a:rPr lang="fr-FR" dirty="0"/>
                    <a:t>9</a:t>
                  </a:r>
                  <a:r>
                    <a:rPr lang="fr-FR" dirty="0" smtClean="0"/>
                    <a:t>0°</a:t>
                  </a:r>
                  <a:endParaRPr lang="fr-FR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176287" y="2401072"/>
                  <a:ext cx="734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dirty="0" err="1" smtClean="0"/>
                    <a:t>North</a:t>
                  </a:r>
                  <a:endParaRPr lang="fr-FR" dirty="0" smtClean="0"/>
                </a:p>
                <a:p>
                  <a:pPr algn="ctr"/>
                  <a:r>
                    <a:rPr lang="fr-FR" dirty="0" smtClean="0"/>
                    <a:t>0°</a:t>
                  </a:r>
                  <a:endParaRPr lang="fr-FR" dirty="0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458049" y="3474034"/>
                  <a:ext cx="2170972" cy="21689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1414347" y="3514038"/>
                  <a:ext cx="2305794" cy="20855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>
                  <a:off x="2445037" y="4998693"/>
                  <a:ext cx="124422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912207" y="6165304"/>
                <a:ext cx="2900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Experimental</a:t>
                </a:r>
                <a:r>
                  <a:rPr lang="fr-FR" dirty="0" smtClean="0"/>
                  <a:t> distribution</a:t>
                </a:r>
                <a:endParaRPr lang="fr-FR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012160" y="385854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30°</a:t>
              </a:r>
              <a:endParaRPr lang="fr-FR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0475" y="3533678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6</a:t>
              </a:r>
              <a:r>
                <a:rPr lang="fr-FR" sz="1200" dirty="0" smtClean="0"/>
                <a:t>0°</a:t>
              </a:r>
              <a:endParaRPr lang="fr-FR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25704" y="322400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90°</a:t>
              </a:r>
              <a:endParaRPr lang="fr-FR" sz="12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372410" y="385839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30°</a:t>
            </a:r>
            <a:endParaRPr lang="fr-FR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740725" y="353353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</a:t>
            </a:r>
            <a:r>
              <a:rPr lang="fr-FR" sz="1200" dirty="0" smtClean="0"/>
              <a:t>0°</a:t>
            </a:r>
            <a:endParaRPr lang="fr-FR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085954" y="322386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90°</a:t>
            </a:r>
            <a:endParaRPr lang="fr-FR" sz="12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1231168" y="3295870"/>
            <a:ext cx="2305794" cy="20855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259632" y="3284984"/>
            <a:ext cx="2170972" cy="21689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0256" y="3861048"/>
            <a:ext cx="56600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Looks </a:t>
            </a:r>
            <a:r>
              <a:rPr lang="fr-FR" dirty="0" err="1" smtClean="0"/>
              <a:t>promising</a:t>
            </a:r>
            <a:r>
              <a:rPr lang="fr-FR" dirty="0" smtClean="0"/>
              <a:t>, but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r>
              <a:rPr lang="fr-FR" dirty="0" smtClean="0"/>
              <a:t>: </a:t>
            </a:r>
          </a:p>
          <a:p>
            <a:r>
              <a:rPr lang="fr-FR" dirty="0" smtClean="0"/>
              <a:t>Full simulation of radio signal &amp; system </a:t>
            </a:r>
            <a:r>
              <a:rPr lang="fr-FR" dirty="0" err="1" smtClean="0"/>
              <a:t>response</a:t>
            </a: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o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EAS distribution.</a:t>
            </a:r>
          </a:p>
          <a:p>
            <a:r>
              <a:rPr lang="fr-FR" dirty="0" smtClean="0"/>
              <a:t>[on-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]</a:t>
            </a:r>
            <a:endParaRPr lang="fr-FR" dirty="0"/>
          </a:p>
        </p:txBody>
      </p:sp>
      <p:sp>
        <p:nvSpPr>
          <p:cNvPr id="60" name="TextBox 59"/>
          <p:cNvSpPr txBox="1"/>
          <p:nvPr/>
        </p:nvSpPr>
        <p:spPr>
          <a:xfrm>
            <a:off x="1976475" y="5951021"/>
            <a:ext cx="8114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South</a:t>
            </a:r>
          </a:p>
          <a:p>
            <a:pPr algn="ctr"/>
            <a:r>
              <a:rPr lang="fr-FR" dirty="0" smtClean="0"/>
              <a:t>180°</a:t>
            </a:r>
            <a:endParaRPr lang="fr-FR" dirty="0"/>
          </a:p>
        </p:txBody>
      </p:sp>
      <p:sp>
        <p:nvSpPr>
          <p:cNvPr id="61" name="TextBox 60"/>
          <p:cNvSpPr txBox="1"/>
          <p:nvPr/>
        </p:nvSpPr>
        <p:spPr>
          <a:xfrm>
            <a:off x="66754" y="4077072"/>
            <a:ext cx="6623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East</a:t>
            </a:r>
          </a:p>
          <a:p>
            <a:pPr algn="ctr"/>
            <a:r>
              <a:rPr lang="fr-FR" dirty="0" smtClean="0"/>
              <a:t>270°</a:t>
            </a:r>
            <a:endParaRPr lang="fr-FR" dirty="0"/>
          </a:p>
        </p:txBody>
      </p:sp>
      <p:grpSp>
        <p:nvGrpSpPr>
          <p:cNvPr id="62" name="Group 61"/>
          <p:cNvGrpSpPr/>
          <p:nvPr/>
        </p:nvGrpSpPr>
        <p:grpSpPr>
          <a:xfrm>
            <a:off x="507226" y="2132856"/>
            <a:ext cx="3632726" cy="523220"/>
            <a:chOff x="524120" y="2072394"/>
            <a:chExt cx="3632726" cy="523220"/>
          </a:xfrm>
        </p:grpSpPr>
        <p:sp>
          <p:nvSpPr>
            <p:cNvPr id="63" name="Line 21"/>
            <p:cNvSpPr>
              <a:spLocks noChangeShapeType="1"/>
            </p:cNvSpPr>
            <p:nvPr/>
          </p:nvSpPr>
          <p:spPr bwMode="auto">
            <a:xfrm rot="10800000" flipH="1">
              <a:off x="2676800" y="2144402"/>
              <a:ext cx="220973" cy="47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Line 21"/>
            <p:cNvSpPr>
              <a:spLocks noChangeShapeType="1"/>
            </p:cNvSpPr>
            <p:nvPr/>
          </p:nvSpPr>
          <p:spPr bwMode="auto">
            <a:xfrm rot="10800000" flipH="1">
              <a:off x="1420543" y="2072394"/>
              <a:ext cx="224888" cy="48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rot="10800000" flipH="1">
              <a:off x="1987742" y="2144402"/>
              <a:ext cx="224888" cy="48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4120" y="2072394"/>
              <a:ext cx="36327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/>
                <a:t>A </a:t>
              </a:r>
              <a:r>
                <a:rPr lang="fr-FR" sz="2800" dirty="0" err="1">
                  <a:latin typeface="Symbol" pitchFamily="18" charset="2"/>
                </a:rPr>
                <a:t>a</a:t>
              </a:r>
              <a:r>
                <a:rPr lang="fr-FR" sz="2800" dirty="0">
                  <a:latin typeface="Symbol" pitchFamily="18" charset="2"/>
                </a:rPr>
                <a:t> </a:t>
              </a:r>
              <a:r>
                <a:rPr lang="fr-FR" sz="2800" dirty="0" smtClean="0">
                  <a:latin typeface="Symbol" pitchFamily="18" charset="2"/>
                </a:rPr>
                <a:t> </a:t>
              </a:r>
              <a:r>
                <a:rPr lang="fr-FR" sz="2800" dirty="0" smtClean="0"/>
                <a:t>E</a:t>
              </a:r>
              <a:r>
                <a:rPr lang="fr-FR" sz="2000" baseline="-25000" dirty="0" smtClean="0"/>
                <a:t>EAS</a:t>
              </a:r>
              <a:r>
                <a:rPr lang="fr-FR" sz="2800" dirty="0" smtClean="0"/>
                <a:t> </a:t>
              </a:r>
              <a:r>
                <a:rPr lang="en-US" sz="2800" dirty="0">
                  <a:latin typeface="Helvetica" charset="0"/>
                  <a:cs typeface="Helvetica" charset="0"/>
                  <a:sym typeface="Helvetica" charset="0"/>
                </a:rPr>
                <a:t>.x </a:t>
              </a:r>
              <a:r>
                <a:rPr lang="fr-FR" sz="2800" dirty="0" smtClean="0">
                  <a:latin typeface="Symbol" pitchFamily="18" charset="2"/>
                </a:rPr>
                <a:t>a</a:t>
              </a:r>
              <a:r>
                <a:rPr 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 </a:t>
              </a:r>
              <a:r>
                <a:rPr lang="en-US" sz="2800" dirty="0" err="1">
                  <a:latin typeface="Helvetica" charset="0"/>
                  <a:cs typeface="Helvetica" charset="0"/>
                  <a:sym typeface="Helvetica" charset="0"/>
                </a:rPr>
                <a:t>v</a:t>
              </a:r>
              <a:r>
                <a:rPr lang="en-US" sz="2800" dirty="0" err="1">
                  <a:latin typeface="Symbol" charset="2"/>
                  <a:cs typeface="Helvetica" charset="0"/>
                  <a:sym typeface="Symbol" charset="2"/>
                </a:rPr>
                <a:t></a:t>
              </a:r>
              <a:r>
                <a:rPr lang="en-US" sz="2800" dirty="0" err="1" smtClean="0">
                  <a:latin typeface="Helvetica" charset="0"/>
                  <a:cs typeface="Helvetica" charset="0"/>
                  <a:sym typeface="Helvetica" charset="0"/>
                </a:rPr>
                <a:t>B</a:t>
              </a:r>
              <a:r>
                <a:rPr lang="en-US" sz="2800" baseline="-14000" dirty="0" err="1" smtClean="0">
                  <a:latin typeface="Helvetica" charset="0"/>
                  <a:cs typeface="Helvetica" charset="0"/>
                  <a:sym typeface="Helvetica" charset="0"/>
                </a:rPr>
                <a:t>geo</a:t>
              </a:r>
              <a:r>
                <a:rPr lang="en-US" sz="2800" baseline="-14000" dirty="0" smtClean="0">
                  <a:latin typeface="Helvetica" charset="0"/>
                  <a:cs typeface="Helvetica" charset="0"/>
                  <a:sym typeface="Helvetica" charset="0"/>
                </a:rPr>
                <a:t> </a:t>
              </a:r>
              <a:r>
                <a:rPr lang="en-US" sz="2800" dirty="0" smtClean="0">
                  <a:latin typeface="Helvetica" charset="0"/>
                  <a:cs typeface="Helvetica" charset="0"/>
                  <a:sym typeface="Helvetica" charset="0"/>
                </a:rPr>
                <a:t>.x</a:t>
              </a:r>
              <a:endParaRPr lang="en-US" sz="2800" dirty="0">
                <a:latin typeface="Helvetica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67" name="Line 21"/>
          <p:cNvSpPr>
            <a:spLocks noChangeShapeType="1"/>
          </p:cNvSpPr>
          <p:nvPr/>
        </p:nvSpPr>
        <p:spPr bwMode="auto">
          <a:xfrm rot="10800000" flipH="1">
            <a:off x="3846971" y="2200067"/>
            <a:ext cx="220973" cy="4796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rot="10800000" flipH="1">
            <a:off x="3059833" y="2132856"/>
            <a:ext cx="220973" cy="4796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EAS candidate </a:t>
            </a:r>
            <a:r>
              <a:rPr lang="fr-FR" dirty="0" err="1" smtClean="0"/>
              <a:t>search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600200"/>
            <a:ext cx="8003232" cy="4525963"/>
          </a:xfrm>
        </p:spPr>
        <p:txBody>
          <a:bodyPr/>
          <a:lstStyle/>
          <a:p>
            <a:r>
              <a:rPr lang="fr-FR" dirty="0" err="1" smtClean="0"/>
              <a:t>Ultimate</a:t>
            </a:r>
            <a:r>
              <a:rPr lang="fr-FR" dirty="0" smtClean="0"/>
              <a:t> test: </a:t>
            </a:r>
            <a:r>
              <a:rPr lang="fr-FR" dirty="0" err="1" smtClean="0"/>
              <a:t>rotate</a:t>
            </a:r>
            <a:r>
              <a:rPr lang="fr-FR" dirty="0" smtClean="0"/>
              <a:t> </a:t>
            </a:r>
            <a:r>
              <a:rPr lang="fr-FR" dirty="0" err="1" smtClean="0"/>
              <a:t>antennas</a:t>
            </a:r>
            <a:r>
              <a:rPr lang="fr-FR" dirty="0"/>
              <a:t> </a:t>
            </a:r>
            <a:r>
              <a:rPr lang="fr-FR" dirty="0" smtClean="0"/>
              <a:t>to N-S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18627" b="3741"/>
          <a:stretch/>
        </p:blipFill>
        <p:spPr>
          <a:xfrm>
            <a:off x="107504" y="2276872"/>
            <a:ext cx="3918857" cy="3850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2708920"/>
            <a:ext cx="4506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smtClean="0"/>
              <a:t>background distribution </a:t>
            </a:r>
            <a:r>
              <a:rPr lang="fr-FR" dirty="0"/>
              <a:t>(</a:t>
            </a:r>
            <a:r>
              <a:rPr lang="fr-FR" dirty="0" err="1"/>
              <a:t>random</a:t>
            </a:r>
            <a:r>
              <a:rPr lang="fr-FR" dirty="0"/>
              <a:t> polar) </a:t>
            </a:r>
            <a:endParaRPr lang="fr-FR" dirty="0" smtClean="0"/>
          </a:p>
          <a:p>
            <a:r>
              <a:rPr lang="fr-FR" dirty="0" smtClean="0"/>
              <a:t>but </a:t>
            </a:r>
          </a:p>
          <a:p>
            <a:r>
              <a:rPr lang="fr-FR" dirty="0" smtClean="0"/>
              <a:t>EAS </a:t>
            </a:r>
            <a:r>
              <a:rPr lang="fr-FR" dirty="0" err="1"/>
              <a:t>expected</a:t>
            </a:r>
            <a:r>
              <a:rPr lang="fr-FR" dirty="0"/>
              <a:t> distribution </a:t>
            </a:r>
            <a:r>
              <a:rPr lang="fr-FR" dirty="0" err="1"/>
              <a:t>radicaly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b="1" dirty="0" err="1" smtClean="0"/>
              <a:t>Antennas</a:t>
            </a:r>
            <a:r>
              <a:rPr lang="fr-FR" b="1" dirty="0" smtClean="0"/>
              <a:t> </a:t>
            </a:r>
            <a:r>
              <a:rPr lang="fr-FR" b="1" dirty="0" err="1" smtClean="0"/>
              <a:t>rotated</a:t>
            </a:r>
            <a:r>
              <a:rPr lang="fr-FR" b="1" dirty="0" smtClean="0"/>
              <a:t> </a:t>
            </a:r>
            <a:r>
              <a:rPr lang="fr-FR" b="1" dirty="0" err="1" smtClean="0"/>
              <a:t>December</a:t>
            </a:r>
            <a:r>
              <a:rPr lang="fr-FR" b="1" dirty="0" smtClean="0"/>
              <a:t> 2012.</a:t>
            </a:r>
          </a:p>
          <a:p>
            <a:r>
              <a:rPr lang="fr-FR" dirty="0" smtClean="0"/>
              <a:t>Background distribution </a:t>
            </a:r>
            <a:r>
              <a:rPr lang="fr-FR" dirty="0" err="1" smtClean="0"/>
              <a:t>unchanged</a:t>
            </a:r>
            <a:r>
              <a:rPr lang="fr-FR" dirty="0" smtClean="0"/>
              <a:t>.</a:t>
            </a:r>
          </a:p>
          <a:p>
            <a:r>
              <a:rPr lang="fr-FR" dirty="0" smtClean="0"/>
              <a:t>EAS candidates </a:t>
            </a:r>
            <a:r>
              <a:rPr lang="fr-FR" dirty="0" err="1" smtClean="0"/>
              <a:t>search</a:t>
            </a:r>
            <a:r>
              <a:rPr lang="fr-FR" dirty="0" smtClean="0"/>
              <a:t> to </a:t>
            </a:r>
            <a:r>
              <a:rPr lang="fr-FR" dirty="0" err="1" smtClean="0"/>
              <a:t>begin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2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TREND on the </a:t>
            </a:r>
            <a:r>
              <a:rPr lang="fr-FR" dirty="0" err="1" smtClean="0"/>
              <a:t>path</a:t>
            </a:r>
            <a:r>
              <a:rPr lang="fr-FR" dirty="0" smtClean="0"/>
              <a:t> to </a:t>
            </a:r>
            <a:r>
              <a:rPr lang="fr-FR" dirty="0" err="1" smtClean="0"/>
              <a:t>validate</a:t>
            </a:r>
            <a:r>
              <a:rPr lang="fr-FR" dirty="0" smtClean="0"/>
              <a:t> stand-</a:t>
            </a:r>
            <a:r>
              <a:rPr lang="fr-FR" dirty="0" err="1" smtClean="0"/>
              <a:t>alone</a:t>
            </a:r>
            <a:r>
              <a:rPr lang="fr-FR" dirty="0" smtClean="0"/>
              <a:t> mode…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…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smtClean="0"/>
              <a:t> </a:t>
            </a:r>
            <a:br>
              <a:rPr lang="fr-FR" smtClean="0"/>
            </a:br>
            <a:r>
              <a:rPr lang="fr-FR" smtClean="0"/>
              <a:t>neutrino </a:t>
            </a:r>
            <a:r>
              <a:rPr lang="fr-FR" dirty="0" err="1" smtClean="0"/>
              <a:t>astronomy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0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188640"/>
            <a:ext cx="6593133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neutrino </a:t>
            </a:r>
            <a:r>
              <a:rPr lang="fr-FR" dirty="0" err="1" smtClean="0"/>
              <a:t>astronomy</a:t>
            </a:r>
            <a:r>
              <a:rPr lang="fr-F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927373"/>
            <a:ext cx="4608512" cy="4021907"/>
          </a:xfrm>
        </p:spPr>
        <p:txBody>
          <a:bodyPr>
            <a:normAutofit lnSpcReduction="10000"/>
          </a:bodyPr>
          <a:lstStyle/>
          <a:p>
            <a:r>
              <a:rPr lang="fr-FR" sz="2000" b="0" dirty="0" err="1"/>
              <a:t>After</a:t>
            </a:r>
            <a:r>
              <a:rPr lang="fr-FR" sz="2000" b="0" dirty="0"/>
              <a:t> EM radiation and </a:t>
            </a:r>
            <a:r>
              <a:rPr lang="fr-FR" sz="2000" b="0" dirty="0" err="1"/>
              <a:t>cosmic</a:t>
            </a:r>
            <a:r>
              <a:rPr lang="fr-FR" sz="2000" b="0" dirty="0"/>
              <a:t> rays, </a:t>
            </a:r>
            <a:r>
              <a:rPr lang="fr-FR" sz="2000" u="sng" dirty="0"/>
              <a:t>3</a:t>
            </a:r>
            <a:r>
              <a:rPr lang="fr-FR" sz="2000" u="sng" baseline="30000" dirty="0"/>
              <a:t>rd</a:t>
            </a:r>
            <a:r>
              <a:rPr lang="fr-FR" sz="2000" u="sng" dirty="0"/>
              <a:t> </a:t>
            </a:r>
            <a:r>
              <a:rPr lang="fr-FR" sz="2000" u="sng" dirty="0" err="1"/>
              <a:t>window</a:t>
            </a:r>
            <a:r>
              <a:rPr lang="fr-FR" sz="2000" u="sng" dirty="0"/>
              <a:t> on the </a:t>
            </a:r>
            <a:r>
              <a:rPr lang="fr-FR" sz="2000" u="sng" dirty="0" err="1"/>
              <a:t>Universe</a:t>
            </a:r>
            <a:r>
              <a:rPr lang="fr-FR" sz="2000" b="0" dirty="0"/>
              <a:t>.</a:t>
            </a:r>
          </a:p>
          <a:p>
            <a:pPr marL="0" indent="0">
              <a:buNone/>
            </a:pPr>
            <a:r>
              <a:rPr lang="fr-FR" sz="2000" b="0" dirty="0"/>
              <a:t>     </a:t>
            </a:r>
            <a:r>
              <a:rPr lang="fr-FR" sz="2000" b="0" dirty="0" err="1"/>
              <a:t>Vast</a:t>
            </a:r>
            <a:r>
              <a:rPr lang="fr-FR" sz="2000" b="0" dirty="0"/>
              <a:t> perspectives </a:t>
            </a:r>
            <a:r>
              <a:rPr lang="fr-FR" sz="2000" b="0" dirty="0" err="1"/>
              <a:t>ahead</a:t>
            </a:r>
            <a:r>
              <a:rPr lang="fr-FR" sz="2000" b="0" dirty="0"/>
              <a:t>.</a:t>
            </a:r>
            <a:endParaRPr lang="en-GB" sz="2000" b="0" dirty="0"/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 smtClean="0"/>
              <a:t>Signature for hadronic </a:t>
            </a:r>
            <a:r>
              <a:rPr lang="fr-FR" sz="2000" b="0" dirty="0" err="1" smtClean="0"/>
              <a:t>processes</a:t>
            </a:r>
            <a:r>
              <a:rPr lang="fr-FR" sz="2000" b="0" dirty="0" smtClean="0"/>
              <a:t>: clean &amp; </a:t>
            </a:r>
            <a:r>
              <a:rPr lang="fr-FR" sz="2000" b="0" dirty="0" err="1" smtClean="0"/>
              <a:t>unambigious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messengers</a:t>
            </a:r>
            <a:r>
              <a:rPr lang="fr-FR" sz="2000" b="0" dirty="0" smtClean="0"/>
              <a:t>.</a:t>
            </a:r>
          </a:p>
          <a:p>
            <a:endParaRPr lang="fr-FR" sz="2000" b="0" dirty="0" smtClean="0"/>
          </a:p>
          <a:p>
            <a:r>
              <a:rPr lang="fr-FR" sz="2000" b="0" dirty="0"/>
              <a:t>No </a:t>
            </a:r>
            <a:r>
              <a:rPr lang="fr-FR" sz="2000" b="0" dirty="0" err="1"/>
              <a:t>deflection</a:t>
            </a:r>
            <a:r>
              <a:rPr lang="fr-FR" sz="2000" b="0" dirty="0"/>
              <a:t> (≠ </a:t>
            </a:r>
            <a:r>
              <a:rPr lang="fr-FR" sz="2000" b="0" dirty="0" err="1"/>
              <a:t>cosmic</a:t>
            </a:r>
            <a:r>
              <a:rPr lang="fr-FR" sz="2000" b="0" dirty="0"/>
              <a:t> rays) and no </a:t>
            </a:r>
            <a:r>
              <a:rPr lang="fr-FR" sz="2000" b="0" dirty="0" err="1"/>
              <a:t>attenuation</a:t>
            </a:r>
            <a:r>
              <a:rPr lang="fr-FR" sz="2000" b="0" dirty="0"/>
              <a:t> (≠ EM radiation): </a:t>
            </a:r>
            <a:r>
              <a:rPr lang="fr-FR" sz="2000" u="sng" dirty="0" err="1"/>
              <a:t>great</a:t>
            </a:r>
            <a:r>
              <a:rPr lang="fr-FR" sz="2000" u="sng" dirty="0"/>
              <a:t> probe for </a:t>
            </a:r>
            <a:r>
              <a:rPr lang="fr-FR" sz="2000" u="sng" dirty="0" err="1"/>
              <a:t>astronomy</a:t>
            </a:r>
            <a:r>
              <a:rPr lang="fr-FR" sz="2000" u="sng" dirty="0"/>
              <a:t> &amp; </a:t>
            </a:r>
            <a:r>
              <a:rPr lang="fr-FR" sz="2000" u="sng" dirty="0" err="1" smtClean="0"/>
              <a:t>cosmology</a:t>
            </a:r>
            <a:endParaRPr lang="fr-FR" sz="2000" b="0" dirty="0"/>
          </a:p>
          <a:p>
            <a:endParaRPr lang="fr-FR" sz="2000" b="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604604" y="2204864"/>
            <a:ext cx="4575908" cy="3528392"/>
            <a:chOff x="4499992" y="1844824"/>
            <a:chExt cx="4575908" cy="35283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44824"/>
              <a:ext cx="4575908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101068" y="321297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FF00"/>
                  </a:solidFill>
                  <a:latin typeface="Symbol" pitchFamily="18" charset="2"/>
                </a:rPr>
                <a:t>n</a:t>
              </a:r>
              <a:endParaRPr lang="en-GB" b="1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6296" y="3851756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endParaRPr lang="en-GB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39533" y="4510861"/>
              <a:ext cx="1064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92D050"/>
                  </a:solidFill>
                  <a:latin typeface="+mj-lt"/>
                </a:rPr>
                <a:t>c</a:t>
              </a:r>
              <a:r>
                <a:rPr lang="fr-FR" b="1" dirty="0" err="1" smtClean="0">
                  <a:solidFill>
                    <a:srgbClr val="92D050"/>
                  </a:solidFill>
                  <a:latin typeface="+mj-lt"/>
                </a:rPr>
                <a:t>osmic</a:t>
              </a:r>
              <a:r>
                <a:rPr lang="fr-FR" b="1" dirty="0" smtClean="0">
                  <a:solidFill>
                    <a:srgbClr val="92D050"/>
                  </a:solidFill>
                  <a:latin typeface="+mj-lt"/>
                </a:rPr>
                <a:t> </a:t>
              </a:r>
            </a:p>
            <a:p>
              <a:r>
                <a:rPr lang="fr-FR" b="1" dirty="0" smtClean="0">
                  <a:solidFill>
                    <a:srgbClr val="92D050"/>
                  </a:solidFill>
                  <a:latin typeface="+mj-lt"/>
                </a:rPr>
                <a:t>rays</a:t>
              </a:r>
              <a:endParaRPr lang="en-GB" b="1" dirty="0">
                <a:solidFill>
                  <a:srgbClr val="92D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7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1560" y="3642570"/>
            <a:ext cx="4176464" cy="3118676"/>
            <a:chOff x="611560" y="3642570"/>
            <a:chExt cx="4176464" cy="3118676"/>
          </a:xfrm>
        </p:grpSpPr>
        <p:grpSp>
          <p:nvGrpSpPr>
            <p:cNvPr id="9" name="Group 8"/>
            <p:cNvGrpSpPr/>
            <p:nvPr/>
          </p:nvGrpSpPr>
          <p:grpSpPr>
            <a:xfrm>
              <a:off x="611560" y="3642570"/>
              <a:ext cx="4176464" cy="3098798"/>
              <a:chOff x="611560" y="3642570"/>
              <a:chExt cx="4176464" cy="309879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3642570"/>
                <a:ext cx="4176464" cy="30987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Oval 2"/>
              <p:cNvSpPr/>
              <p:nvPr/>
            </p:nvSpPr>
            <p:spPr>
              <a:xfrm>
                <a:off x="827584" y="5661248"/>
                <a:ext cx="1296144" cy="86409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67950" y="4135452"/>
                <a:ext cx="2016224" cy="85784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11560" y="6484247"/>
              <a:ext cx="2090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F. </a:t>
              </a:r>
              <a:r>
                <a:rPr lang="fr-FR" sz="1200" dirty="0" err="1" smtClean="0"/>
                <a:t>Halzen</a:t>
              </a:r>
              <a:r>
                <a:rPr lang="fr-FR" sz="1200" dirty="0" smtClean="0"/>
                <a:t>, IAU2012, Beijing</a:t>
              </a:r>
              <a:endParaRPr lang="en-GB" sz="1200" dirty="0"/>
            </a:p>
          </p:txBody>
        </p:sp>
      </p:grpSp>
      <p:pic>
        <p:nvPicPr>
          <p:cNvPr id="2050" name="Picture 2" descr="http://octopart.com/static/blog/images/icecube_eiff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42" y="1569293"/>
            <a:ext cx="38290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Cosmic</a:t>
            </a:r>
            <a:r>
              <a:rPr lang="fr-FR" dirty="0" smtClean="0"/>
              <a:t> </a:t>
            </a:r>
            <a:r>
              <a:rPr lang="fr-FR" dirty="0"/>
              <a:t>neutrinos: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en-GB" dirty="0"/>
          </a:p>
        </p:txBody>
      </p:sp>
      <p:sp>
        <p:nvSpPr>
          <p:cNvPr id="7" name="AutoShape 6" descr="http://i.ytimg.com/vi/FUNad_Oh_98/0.jpg"/>
          <p:cNvSpPr>
            <a:spLocks noChangeAspect="1" noChangeArrowheads="1"/>
          </p:cNvSpPr>
          <p:nvPr/>
        </p:nvSpPr>
        <p:spPr bwMode="auto">
          <a:xfrm>
            <a:off x="307975" y="-14938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36096" y="6093296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ICECUBE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1528193"/>
            <a:ext cx="5256584" cy="1756791"/>
          </a:xfrm>
        </p:spPr>
        <p:txBody>
          <a:bodyPr>
            <a:noAutofit/>
          </a:bodyPr>
          <a:lstStyle/>
          <a:p>
            <a:r>
              <a:rPr lang="fr-FR" sz="2000" b="0" dirty="0" smtClean="0"/>
              <a:t>Km</a:t>
            </a:r>
            <a:r>
              <a:rPr lang="fr-FR" sz="2000" b="0" baseline="30000" dirty="0" smtClean="0"/>
              <a:t>3</a:t>
            </a:r>
            <a:r>
              <a:rPr lang="fr-FR" sz="2000" b="0" dirty="0" smtClean="0"/>
              <a:t> neutrino </a:t>
            </a:r>
            <a:r>
              <a:rPr lang="fr-FR" sz="2000" b="0" dirty="0" err="1" smtClean="0"/>
              <a:t>telescopes</a:t>
            </a:r>
            <a:r>
              <a:rPr lang="fr-FR" sz="2000" b="0" dirty="0" smtClean="0"/>
              <a:t>: ANTARES-KM3NET (</a:t>
            </a:r>
            <a:r>
              <a:rPr lang="fr-FR" sz="2000" b="0" dirty="0" err="1" smtClean="0"/>
              <a:t>deep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sea</a:t>
            </a:r>
            <a:r>
              <a:rPr lang="fr-FR" sz="2000" b="0" dirty="0" smtClean="0"/>
              <a:t>, France) &amp; AMANDA – </a:t>
            </a:r>
            <a:r>
              <a:rPr lang="fr-FR" sz="2000" b="0" dirty="0" err="1" smtClean="0"/>
              <a:t>IceCube</a:t>
            </a:r>
            <a:r>
              <a:rPr lang="fr-FR" sz="2000" b="0" dirty="0" smtClean="0"/>
              <a:t> (</a:t>
            </a:r>
            <a:r>
              <a:rPr lang="fr-FR" sz="2000" b="0" dirty="0" err="1" smtClean="0"/>
              <a:t>ice</a:t>
            </a:r>
            <a:r>
              <a:rPr lang="fr-FR" sz="2000" b="0" dirty="0" smtClean="0"/>
              <a:t>, </a:t>
            </a:r>
            <a:r>
              <a:rPr lang="fr-FR" sz="2000" b="0" dirty="0" err="1" smtClean="0"/>
              <a:t>Antartica</a:t>
            </a:r>
            <a:r>
              <a:rPr lang="fr-FR" sz="2000" b="0" dirty="0" smtClean="0"/>
              <a:t>).</a:t>
            </a:r>
          </a:p>
          <a:p>
            <a:r>
              <a:rPr lang="fr-FR" sz="2000" b="0" dirty="0" err="1" smtClean="0"/>
              <a:t>Sensitivity</a:t>
            </a:r>
            <a:r>
              <a:rPr lang="fr-FR" sz="2000" b="0" dirty="0" smtClean="0"/>
              <a:t> ~ </a:t>
            </a:r>
            <a:r>
              <a:rPr lang="fr-FR" sz="2000" b="0" dirty="0" err="1" smtClean="0"/>
              <a:t>high</a:t>
            </a:r>
            <a:r>
              <a:rPr lang="fr-FR" sz="2000" b="0" dirty="0" smtClean="0"/>
              <a:t> range of </a:t>
            </a:r>
            <a:r>
              <a:rPr lang="fr-FR" sz="2000" b="0" dirty="0" err="1" smtClean="0"/>
              <a:t>predictions</a:t>
            </a:r>
            <a:endParaRPr lang="fr-FR" sz="2000" b="0" dirty="0" smtClean="0"/>
          </a:p>
          <a:p>
            <a:r>
              <a:rPr lang="fr-FR" sz="2000" b="0" dirty="0" smtClean="0"/>
              <a:t>IAU2012: 2 candidates in 2 </a:t>
            </a:r>
            <a:r>
              <a:rPr lang="fr-FR" sz="2000" b="0" dirty="0" err="1" smtClean="0"/>
              <a:t>years</a:t>
            </a:r>
            <a:r>
              <a:rPr lang="fr-FR" sz="2000" b="0" dirty="0" smtClean="0"/>
              <a:t> of data (</a:t>
            </a:r>
            <a:r>
              <a:rPr lang="fr-FR" sz="2000" b="0" dirty="0" err="1" smtClean="0"/>
              <a:t>bckgd</a:t>
            </a:r>
            <a:r>
              <a:rPr lang="fr-FR" sz="2000" b="0" dirty="0" smtClean="0"/>
              <a:t>: 0.14)</a:t>
            </a:r>
          </a:p>
          <a:p>
            <a:pPr marL="0" indent="0">
              <a:buNone/>
            </a:pPr>
            <a:endParaRPr lang="en-GB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656923" y="5547049"/>
            <a:ext cx="53575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/>
              <a:t>Neutrino </a:t>
            </a:r>
            <a:r>
              <a:rPr lang="fr-FR" b="1" dirty="0" err="1" smtClean="0"/>
              <a:t>astronomy</a:t>
            </a:r>
            <a:r>
              <a:rPr lang="fr-FR" b="1" dirty="0" smtClean="0"/>
              <a:t> about to </a:t>
            </a:r>
            <a:r>
              <a:rPr lang="fr-FR" b="1" dirty="0" err="1" smtClean="0"/>
              <a:t>beggin</a:t>
            </a:r>
            <a:r>
              <a:rPr lang="fr-FR" b="1" dirty="0" smtClean="0"/>
              <a:t>! </a:t>
            </a:r>
          </a:p>
          <a:p>
            <a:pPr algn="r"/>
            <a:r>
              <a:rPr lang="fr-FR" b="1" dirty="0" smtClean="0"/>
              <a:t>But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requires</a:t>
            </a:r>
            <a:r>
              <a:rPr lang="fr-FR" b="1" dirty="0" smtClean="0"/>
              <a:t> </a:t>
            </a:r>
            <a:r>
              <a:rPr lang="fr-FR" b="1" u="sng" dirty="0" err="1" smtClean="0"/>
              <a:t>larger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detection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potential</a:t>
            </a:r>
            <a:r>
              <a:rPr lang="fr-FR" b="1" dirty="0" smtClean="0"/>
              <a:t>.</a:t>
            </a:r>
          </a:p>
          <a:p>
            <a:pPr algn="r"/>
            <a:r>
              <a:rPr lang="fr-FR" b="1" dirty="0" err="1" smtClean="0"/>
              <a:t>Could</a:t>
            </a:r>
            <a:r>
              <a:rPr lang="fr-FR" b="1" dirty="0" smtClean="0"/>
              <a:t> radio </a:t>
            </a:r>
            <a:r>
              <a:rPr lang="fr-FR" b="1" dirty="0" err="1" smtClean="0"/>
              <a:t>detection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the solution?</a:t>
            </a:r>
          </a:p>
          <a:p>
            <a:pPr algn="r"/>
            <a:r>
              <a:rPr lang="fr-FR" b="1" dirty="0" smtClean="0"/>
              <a:t>ANITA, ARA, ARIANA @ South Pole…and TREND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1005" y="176940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ICE TOP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9427" y="335699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AMANDA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50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4998"/>
            <a:ext cx="9143999" cy="1963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>
            <a:fillRect/>
          </a:stretch>
        </p:blipFill>
        <p:spPr bwMode="auto">
          <a:xfrm>
            <a:off x="3338834" y="1803875"/>
            <a:ext cx="5805165" cy="30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2802" y="1803876"/>
            <a:ext cx="3336034" cy="30911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833" r="13670" b="20459"/>
          <a:stretch>
            <a:fillRect/>
          </a:stretch>
        </p:blipFill>
        <p:spPr bwMode="auto">
          <a:xfrm rot="1804115">
            <a:off x="-138406" y="3507613"/>
            <a:ext cx="2471136" cy="18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/>
          </p:cNvSpPr>
          <p:nvPr/>
        </p:nvSpPr>
        <p:spPr bwMode="auto">
          <a:xfrm>
            <a:off x="7845856" y="3429188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7363256" y="3568888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8391956" y="3556188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34827" y="2950201"/>
            <a:ext cx="2819450" cy="1389986"/>
            <a:chOff x="0" y="-148"/>
            <a:chExt cx="3221" cy="1273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10800000" flipH="1">
              <a:off x="0" y="570"/>
              <a:ext cx="3221" cy="555"/>
            </a:xfrm>
            <a:prstGeom prst="line">
              <a:avLst/>
            </a:prstGeom>
            <a:noFill/>
            <a:ln w="76200">
              <a:solidFill>
                <a:srgbClr val="003DCC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1861" y="-148"/>
              <a:ext cx="703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900" dirty="0" err="1" smtClean="0">
                  <a:solidFill>
                    <a:srgbClr val="2E6FFD"/>
                  </a:solidFill>
                  <a:latin typeface="Symbol" pitchFamily="18" charset="2"/>
                  <a:ea typeface="华文仿宋" charset="0"/>
                  <a:cs typeface="华文仿宋" charset="0"/>
                  <a:sym typeface="华文仿宋" charset="0"/>
                </a:rPr>
                <a:t>n</a:t>
              </a:r>
              <a:r>
                <a:rPr lang="en-US" sz="5900" baseline="-25000" dirty="0" err="1" smtClean="0">
                  <a:solidFill>
                    <a:srgbClr val="2E6FFD"/>
                  </a:solidFill>
                  <a:latin typeface="Symbol" pitchFamily="18" charset="2"/>
                  <a:ea typeface="华文仿宋" charset="0"/>
                  <a:cs typeface="华文仿宋" charset="0"/>
                  <a:sym typeface="华文仿宋" charset="0"/>
                </a:rPr>
                <a:t>t</a:t>
              </a:r>
              <a:endParaRPr lang="en-US" sz="5900" baseline="-6000" dirty="0">
                <a:solidFill>
                  <a:srgbClr val="2E6FFD"/>
                </a:solidFill>
                <a:latin typeface="华文仿宋" charset="0"/>
                <a:ea typeface="华文仿宋" charset="0"/>
                <a:cs typeface="华文仿宋" charset="0"/>
                <a:sym typeface="华文仿宋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45848" y="2417306"/>
            <a:ext cx="1941100" cy="1238738"/>
            <a:chOff x="0" y="-24"/>
            <a:chExt cx="1802" cy="80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0" y="470"/>
              <a:ext cx="1802" cy="315"/>
            </a:xfrm>
            <a:prstGeom prst="line">
              <a:avLst/>
            </a:prstGeom>
            <a:noFill/>
            <a:ln w="76200">
              <a:solidFill>
                <a:srgbClr val="003D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524" y="-24"/>
              <a:ext cx="308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900" dirty="0" smtClean="0">
                  <a:solidFill>
                    <a:srgbClr val="2E6FFD"/>
                  </a:solidFill>
                  <a:latin typeface="Symbol" pitchFamily="18" charset="2"/>
                  <a:ea typeface="华文楷体" charset="0"/>
                  <a:cs typeface="华文楷体" charset="0"/>
                  <a:sym typeface="华文楷体" charset="0"/>
                </a:rPr>
                <a:t>t</a:t>
              </a:r>
              <a:endParaRPr lang="en-US" sz="5900" dirty="0">
                <a:solidFill>
                  <a:srgbClr val="2E6FFD"/>
                </a:solidFill>
                <a:latin typeface="Symbol" pitchFamily="18" charset="2"/>
                <a:ea typeface="华文楷体" charset="0"/>
                <a:cs typeface="华文楷体" charset="0"/>
                <a:sym typeface="华文楷体" charset="0"/>
              </a:endParaRPr>
            </a:p>
          </p:txBody>
        </p:sp>
      </p:grpSp>
      <p:sp>
        <p:nvSpPr>
          <p:cNvPr id="19" name="AutoShape 19"/>
          <p:cNvSpPr>
            <a:spLocks/>
          </p:cNvSpPr>
          <p:nvPr/>
        </p:nvSpPr>
        <p:spPr bwMode="auto">
          <a:xfrm>
            <a:off x="3934646" y="3527550"/>
            <a:ext cx="252102" cy="347815"/>
          </a:xfrm>
          <a:prstGeom prst="star8">
            <a:avLst>
              <a:gd name="adj" fmla="val 19097"/>
            </a:avLst>
          </a:prstGeom>
          <a:solidFill>
            <a:srgbClr val="0044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1484" y="5581689"/>
            <a:ext cx="872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b="1" dirty="0" err="1" smtClean="0">
                <a:solidFill>
                  <a:schemeClr val="bg2"/>
                </a:solidFill>
              </a:rPr>
              <a:t>Earth</a:t>
            </a:r>
            <a:r>
              <a:rPr lang="fr-FR" sz="2000" b="1" dirty="0" smtClean="0">
                <a:solidFill>
                  <a:schemeClr val="bg2"/>
                </a:solidFill>
              </a:rPr>
              <a:t> + </a:t>
            </a:r>
            <a:r>
              <a:rPr lang="fr-FR" sz="2000" b="1" dirty="0" err="1" smtClean="0">
                <a:solidFill>
                  <a:schemeClr val="bg2"/>
                </a:solidFill>
              </a:rPr>
              <a:t>mountains</a:t>
            </a:r>
            <a:r>
              <a:rPr lang="fr-FR" sz="2000" b="1" dirty="0" smtClean="0">
                <a:solidFill>
                  <a:schemeClr val="bg2"/>
                </a:solidFill>
              </a:rPr>
              <a:t> as </a:t>
            </a:r>
            <a:r>
              <a:rPr lang="fr-FR" sz="2000" b="1" dirty="0" err="1" smtClean="0">
                <a:solidFill>
                  <a:schemeClr val="bg2"/>
                </a:solidFill>
              </a:rPr>
              <a:t>target</a:t>
            </a:r>
            <a:r>
              <a:rPr lang="fr-FR" sz="2000" b="1" dirty="0" smtClean="0">
                <a:solidFill>
                  <a:schemeClr val="bg2"/>
                </a:solidFill>
              </a:rPr>
              <a:t> for neutrino interaction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err="1" smtClean="0">
                <a:solidFill>
                  <a:schemeClr val="bg2"/>
                </a:solidFill>
              </a:rPr>
              <a:t>Benefit</a:t>
            </a:r>
            <a:r>
              <a:rPr lang="fr-FR" sz="2000" b="1" dirty="0" smtClean="0">
                <a:solidFill>
                  <a:schemeClr val="bg2"/>
                </a:solidFill>
              </a:rPr>
              <a:t> </a:t>
            </a:r>
            <a:r>
              <a:rPr lang="fr-FR" sz="2000" b="1" dirty="0" err="1" smtClean="0">
                <a:solidFill>
                  <a:schemeClr val="bg2"/>
                </a:solidFill>
              </a:rPr>
              <a:t>from</a:t>
            </a:r>
            <a:r>
              <a:rPr lang="fr-FR" sz="2000" b="1" dirty="0" smtClean="0">
                <a:solidFill>
                  <a:schemeClr val="bg2"/>
                </a:solidFill>
              </a:rPr>
              <a:t> radio </a:t>
            </a:r>
            <a:r>
              <a:rPr lang="fr-FR" sz="2000" b="1" dirty="0" err="1" smtClean="0">
                <a:solidFill>
                  <a:schemeClr val="bg2"/>
                </a:solidFill>
              </a:rPr>
              <a:t>efficiency</a:t>
            </a:r>
            <a:r>
              <a:rPr lang="fr-FR" sz="2000" b="1" dirty="0" smtClean="0">
                <a:solidFill>
                  <a:schemeClr val="bg2"/>
                </a:solidFill>
              </a:rPr>
              <a:t> for distant/</a:t>
            </a:r>
            <a:r>
              <a:rPr lang="fr-FR" sz="2000" b="1" dirty="0" err="1" smtClean="0">
                <a:solidFill>
                  <a:schemeClr val="bg2"/>
                </a:solidFill>
              </a:rPr>
              <a:t>inclinded</a:t>
            </a:r>
            <a:r>
              <a:rPr lang="fr-FR" sz="2000" b="1" dirty="0" smtClean="0">
                <a:solidFill>
                  <a:schemeClr val="bg2"/>
                </a:solidFill>
              </a:rPr>
              <a:t> </a:t>
            </a:r>
            <a:r>
              <a:rPr lang="fr-FR" sz="2000" b="1" dirty="0" err="1" smtClean="0">
                <a:solidFill>
                  <a:schemeClr val="bg2"/>
                </a:solidFill>
              </a:rPr>
              <a:t>showers</a:t>
            </a:r>
            <a:r>
              <a:rPr lang="fr-FR" sz="2000" b="1" dirty="0" smtClean="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974138" y="1988840"/>
            <a:ext cx="4371179" cy="1155952"/>
            <a:chOff x="4974138" y="1988840"/>
            <a:chExt cx="4371179" cy="1155952"/>
          </a:xfrm>
        </p:grpSpPr>
        <p:pic>
          <p:nvPicPr>
            <p:cNvPr id="8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07" t="22865" r="29974" b="26260"/>
            <a:stretch>
              <a:fillRect/>
            </a:stretch>
          </p:blipFill>
          <p:spPr bwMode="auto">
            <a:xfrm rot="15461404">
              <a:off x="7111486" y="910961"/>
              <a:ext cx="983239" cy="348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974138" y="1988840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~</a:t>
              </a:r>
              <a:r>
                <a:rPr lang="fr-FR" b="1" u="sng" dirty="0" smtClean="0"/>
                <a:t>horizontal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shower</a:t>
              </a:r>
              <a:endParaRPr lang="fr-FR" b="1" dirty="0" smtClean="0"/>
            </a:p>
          </p:txBody>
        </p:sp>
      </p:grpSp>
      <p:sp>
        <p:nvSpPr>
          <p:cNvPr id="20" name="AutoShape 20"/>
          <p:cNvSpPr>
            <a:spLocks/>
          </p:cNvSpPr>
          <p:nvPr/>
        </p:nvSpPr>
        <p:spPr bwMode="auto">
          <a:xfrm>
            <a:off x="5863528" y="3011269"/>
            <a:ext cx="252102" cy="347815"/>
          </a:xfrm>
          <a:prstGeom prst="star8">
            <a:avLst>
              <a:gd name="adj" fmla="val 19097"/>
            </a:avLst>
          </a:prstGeom>
          <a:solidFill>
            <a:srgbClr val="2E6FF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UHE neutrino </a:t>
            </a:r>
            <a:r>
              <a:rPr lang="fr-FR" dirty="0" err="1" smtClean="0"/>
              <a:t>detection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16216" y="3429188"/>
            <a:ext cx="1965603" cy="1092508"/>
            <a:chOff x="6516216" y="3429188"/>
            <a:chExt cx="1965603" cy="1092508"/>
          </a:xfrm>
        </p:grpSpPr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6817156" y="3429188"/>
              <a:ext cx="117417" cy="221885"/>
            </a:xfrm>
            <a:custGeom>
              <a:avLst/>
              <a:gdLst>
                <a:gd name="T0" fmla="*/ 11078 w 22155"/>
                <a:gd name="T1" fmla="*/ 0 h 22725"/>
                <a:gd name="T2" fmla="*/ 12914 w 22155"/>
                <a:gd name="T3" fmla="*/ 7452 h 22725"/>
                <a:gd name="T4" fmla="*/ 19739 w 22155"/>
                <a:gd name="T5" fmla="*/ 4278 h 22725"/>
                <a:gd name="T6" fmla="*/ 15203 w 22155"/>
                <a:gd name="T7" fmla="*/ 10397 h 22725"/>
                <a:gd name="T8" fmla="*/ 21878 w 22155"/>
                <a:gd name="T9" fmla="*/ 13891 h 22725"/>
                <a:gd name="T10" fmla="*/ 14386 w 22155"/>
                <a:gd name="T11" fmla="*/ 14069 h 22725"/>
                <a:gd name="T12" fmla="*/ 15884 w 22155"/>
                <a:gd name="T13" fmla="*/ 21600 h 22725"/>
                <a:gd name="T14" fmla="*/ 11078 w 22155"/>
                <a:gd name="T15" fmla="*/ 15703 h 22725"/>
                <a:gd name="T16" fmla="*/ 6272 w 22155"/>
                <a:gd name="T17" fmla="*/ 21600 h 22725"/>
                <a:gd name="T18" fmla="*/ 7770 w 22155"/>
                <a:gd name="T19" fmla="*/ 14069 h 22725"/>
                <a:gd name="T20" fmla="*/ 278 w 22155"/>
                <a:gd name="T21" fmla="*/ 13891 h 22725"/>
                <a:gd name="T22" fmla="*/ 6953 w 22155"/>
                <a:gd name="T23" fmla="*/ 10397 h 22725"/>
                <a:gd name="T24" fmla="*/ 2417 w 22155"/>
                <a:gd name="T25" fmla="*/ 4278 h 22725"/>
                <a:gd name="T26" fmla="*/ 9242 w 22155"/>
                <a:gd name="T27" fmla="*/ 7452 h 22725"/>
                <a:gd name="T28" fmla="*/ 11078 w 22155"/>
                <a:gd name="T29" fmla="*/ 0 h 22725"/>
                <a:gd name="T30" fmla="*/ 11078 w 22155"/>
                <a:gd name="T31" fmla="*/ 0 h 2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155" h="22725">
                  <a:moveTo>
                    <a:pt x="11078" y="0"/>
                  </a:moveTo>
                  <a:lnTo>
                    <a:pt x="12914" y="7452"/>
                  </a:lnTo>
                  <a:lnTo>
                    <a:pt x="19739" y="4278"/>
                  </a:lnTo>
                  <a:lnTo>
                    <a:pt x="15203" y="10397"/>
                  </a:lnTo>
                  <a:lnTo>
                    <a:pt x="21878" y="13891"/>
                  </a:lnTo>
                  <a:lnTo>
                    <a:pt x="14386" y="14069"/>
                  </a:lnTo>
                  <a:lnTo>
                    <a:pt x="15884" y="21600"/>
                  </a:lnTo>
                  <a:lnTo>
                    <a:pt x="11078" y="15703"/>
                  </a:lnTo>
                  <a:lnTo>
                    <a:pt x="6272" y="21600"/>
                  </a:lnTo>
                  <a:lnTo>
                    <a:pt x="7770" y="14069"/>
                  </a:lnTo>
                  <a:lnTo>
                    <a:pt x="278" y="13891"/>
                  </a:lnTo>
                  <a:lnTo>
                    <a:pt x="6953" y="10397"/>
                  </a:lnTo>
                  <a:lnTo>
                    <a:pt x="2417" y="4278"/>
                  </a:lnTo>
                  <a:lnTo>
                    <a:pt x="9242" y="7452"/>
                  </a:lnTo>
                  <a:lnTo>
                    <a:pt x="11078" y="0"/>
                  </a:lnTo>
                  <a:close/>
                  <a:moveTo>
                    <a:pt x="11078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16216" y="3875365"/>
              <a:ext cx="1965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Radio </a:t>
              </a:r>
              <a:r>
                <a:rPr lang="fr-FR" b="1" dirty="0" err="1" smtClean="0"/>
                <a:t>detection</a:t>
              </a:r>
              <a:endParaRPr lang="fr-FR" b="1" dirty="0" smtClean="0"/>
            </a:p>
            <a:p>
              <a:r>
                <a:rPr lang="fr-FR" b="1" dirty="0" err="1"/>
                <a:t>E</a:t>
              </a:r>
              <a:r>
                <a:rPr lang="fr-FR" b="1" baseline="-25000" dirty="0" err="1"/>
                <a:t>th</a:t>
              </a:r>
              <a:r>
                <a:rPr lang="fr-FR" b="1" dirty="0"/>
                <a:t> ~</a:t>
              </a:r>
              <a:r>
                <a:rPr lang="fr-FR" b="1" dirty="0" smtClean="0"/>
                <a:t>10</a:t>
              </a:r>
              <a:r>
                <a:rPr lang="fr-FR" b="1" baseline="30000" dirty="0" smtClean="0"/>
                <a:t>17</a:t>
              </a:r>
              <a:r>
                <a:rPr lang="fr-FR" b="1" dirty="0" smtClean="0"/>
                <a:t> eV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9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9" grpId="0" animBg="1"/>
      <p:bldP spid="22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08820"/>
            <a:ext cx="5343525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Neutrino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9515400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0" dirty="0" smtClean="0"/>
              <a:t>End-to-end MC </a:t>
            </a:r>
            <a:r>
              <a:rPr lang="fr-FR" sz="2400" b="0" dirty="0" err="1" smtClean="0"/>
              <a:t>chain</a:t>
            </a:r>
            <a:r>
              <a:rPr lang="fr-FR" sz="2400" b="0" dirty="0" smtClean="0"/>
              <a:t> on </a:t>
            </a:r>
            <a:r>
              <a:rPr lang="fr-FR" sz="2400" b="0" dirty="0" err="1" smtClean="0"/>
              <a:t>toy</a:t>
            </a:r>
            <a:r>
              <a:rPr lang="fr-FR" sz="2400" b="0" dirty="0" smtClean="0"/>
              <a:t> setup </a:t>
            </a:r>
          </a:p>
          <a:p>
            <a:pPr marL="0" indent="0">
              <a:buNone/>
            </a:pPr>
            <a:r>
              <a:rPr lang="fr-FR" sz="2400" b="0" dirty="0" smtClean="0"/>
              <a:t>(250’000 </a:t>
            </a:r>
            <a:r>
              <a:rPr lang="fr-FR" sz="2400" b="0" dirty="0" err="1" smtClean="0"/>
              <a:t>antennas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deployed</a:t>
            </a:r>
            <a:r>
              <a:rPr lang="fr-FR" sz="2400" b="0" dirty="0" smtClean="0"/>
              <a:t> over 200x200km² in </a:t>
            </a:r>
            <a:r>
              <a:rPr lang="fr-FR" sz="2400" b="0" dirty="0" err="1" smtClean="0"/>
              <a:t>Tianshan</a:t>
            </a:r>
            <a:r>
              <a:rPr lang="fr-FR" sz="2400" b="0" dirty="0" smtClean="0"/>
              <a:t>)</a:t>
            </a:r>
          </a:p>
          <a:p>
            <a:pPr marL="0" indent="0">
              <a:buNone/>
            </a:pPr>
            <a:endParaRPr lang="fr-FR" sz="2400" b="0" dirty="0" smtClean="0"/>
          </a:p>
          <a:p>
            <a:r>
              <a:rPr lang="fr-FR" sz="2000" dirty="0" smtClean="0">
                <a:solidFill>
                  <a:srgbClr val="00B050"/>
                </a:solidFill>
              </a:rPr>
              <a:t>Neutrino </a:t>
            </a:r>
            <a:r>
              <a:rPr lang="fr-FR" sz="2000" dirty="0" err="1" smtClean="0">
                <a:solidFill>
                  <a:srgbClr val="00B050"/>
                </a:solidFill>
              </a:rPr>
              <a:t>trajectory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FR" sz="2000" dirty="0" smtClean="0">
                <a:solidFill>
                  <a:srgbClr val="00B050"/>
                </a:solidFill>
              </a:rPr>
              <a:t>Neutrino interaction in rock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 smtClean="0">
                <a:solidFill>
                  <a:srgbClr val="00B050"/>
                </a:solidFill>
              </a:rPr>
              <a:t>    (PYTHIA)</a:t>
            </a:r>
          </a:p>
          <a:p>
            <a:r>
              <a:rPr lang="fr-FR" sz="2000" dirty="0" smtClean="0">
                <a:solidFill>
                  <a:srgbClr val="00B050"/>
                </a:solidFill>
              </a:rPr>
              <a:t>Tau </a:t>
            </a:r>
            <a:r>
              <a:rPr lang="fr-FR" sz="2000" dirty="0" err="1" smtClean="0">
                <a:solidFill>
                  <a:srgbClr val="00B050"/>
                </a:solidFill>
              </a:rPr>
              <a:t>energy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</a:rPr>
              <a:t>losses</a:t>
            </a:r>
            <a:r>
              <a:rPr lang="fr-FR" sz="2000" dirty="0" smtClean="0">
                <a:solidFill>
                  <a:srgbClr val="00B050"/>
                </a:solidFill>
              </a:rPr>
              <a:t> (GEANT4)</a:t>
            </a:r>
          </a:p>
          <a:p>
            <a:r>
              <a:rPr lang="fr-FR" sz="2000" dirty="0" smtClean="0">
                <a:solidFill>
                  <a:srgbClr val="00B050"/>
                </a:solidFill>
              </a:rPr>
              <a:t>Tau </a:t>
            </a:r>
            <a:r>
              <a:rPr lang="fr-FR" sz="2000" dirty="0" err="1" smtClean="0">
                <a:solidFill>
                  <a:srgbClr val="00B050"/>
                </a:solidFill>
              </a:rPr>
              <a:t>decay</a:t>
            </a:r>
            <a:r>
              <a:rPr lang="fr-FR" sz="2000" dirty="0" smtClean="0">
                <a:solidFill>
                  <a:srgbClr val="00B050"/>
                </a:solidFill>
              </a:rPr>
              <a:t> (PYTHIA+TAUOLA)</a:t>
            </a:r>
          </a:p>
          <a:p>
            <a:r>
              <a:rPr lang="fr-FR" sz="2000" dirty="0" err="1" smtClean="0">
                <a:solidFill>
                  <a:srgbClr val="FF0000"/>
                </a:solidFill>
              </a:rPr>
              <a:t>Shower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development</a:t>
            </a:r>
            <a:r>
              <a:rPr lang="fr-FR" sz="2000" dirty="0" smtClean="0">
                <a:solidFill>
                  <a:srgbClr val="FF0000"/>
                </a:solidFill>
              </a:rPr>
              <a:t> (CONEX)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Radio signal </a:t>
            </a:r>
            <a:r>
              <a:rPr lang="fr-FR" sz="2000" dirty="0" err="1" smtClean="0">
                <a:solidFill>
                  <a:srgbClr val="FF0000"/>
                </a:solidFill>
              </a:rPr>
              <a:t>generation</a:t>
            </a:r>
            <a:r>
              <a:rPr lang="fr-FR" sz="2000" dirty="0" smtClean="0">
                <a:solidFill>
                  <a:srgbClr val="FF0000"/>
                </a:solidFill>
              </a:rPr>
              <a:t> (EVA)</a:t>
            </a:r>
          </a:p>
          <a:p>
            <a:r>
              <a:rPr lang="fr-FR" sz="2000" dirty="0" err="1" smtClean="0">
                <a:solidFill>
                  <a:srgbClr val="00B050"/>
                </a:solidFill>
              </a:rPr>
              <a:t>Antenna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</a:rPr>
              <a:t>response</a:t>
            </a:r>
            <a:r>
              <a:rPr lang="fr-FR" sz="2000" dirty="0" smtClean="0">
                <a:solidFill>
                  <a:srgbClr val="00B050"/>
                </a:solidFill>
              </a:rPr>
              <a:t> (NEC2)</a:t>
            </a:r>
          </a:p>
          <a:p>
            <a:r>
              <a:rPr lang="fr-FR" sz="2000" dirty="0" smtClean="0">
                <a:solidFill>
                  <a:srgbClr val="00B050"/>
                </a:solidFill>
              </a:rPr>
              <a:t>Trigger (TREND DAQ)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2000" b="0" dirty="0" smtClean="0"/>
              <a:t>Running on France-</a:t>
            </a:r>
            <a:r>
              <a:rPr lang="fr-FR" sz="2000" b="0" dirty="0" err="1" smtClean="0"/>
              <a:t>Asia</a:t>
            </a:r>
            <a:r>
              <a:rPr lang="fr-FR" sz="2000" b="0" dirty="0" smtClean="0"/>
              <a:t> VO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</a:t>
            </a:r>
          </a:p>
          <a:p>
            <a:pPr marL="0" indent="0">
              <a:buNone/>
            </a:pPr>
            <a:r>
              <a:rPr lang="fr-FR" sz="2000" b="0" dirty="0" smtClean="0"/>
              <a:t>DIRAC (</a:t>
            </a:r>
            <a:r>
              <a:rPr lang="fr-FR" sz="2000" b="0" dirty="0" err="1" smtClean="0"/>
              <a:t>see</a:t>
            </a:r>
            <a:r>
              <a:rPr lang="fr-FR" sz="2000" b="0" dirty="0" smtClean="0"/>
              <a:t> Fabio &amp; </a:t>
            </a:r>
            <a:r>
              <a:rPr lang="fr-FR" sz="2000" b="0" dirty="0" err="1" smtClean="0"/>
              <a:t>Andrei’s</a:t>
            </a:r>
            <a:r>
              <a:rPr lang="fr-FR" sz="2000" b="0" dirty="0" smtClean="0"/>
              <a:t> </a:t>
            </a:r>
          </a:p>
          <a:p>
            <a:pPr marL="0" indent="0">
              <a:buNone/>
            </a:pPr>
            <a:r>
              <a:rPr lang="fr-FR" sz="2000" b="0" dirty="0" err="1"/>
              <a:t>t</a:t>
            </a:r>
            <a:r>
              <a:rPr lang="fr-FR" sz="2000" b="0" dirty="0" err="1" smtClean="0"/>
              <a:t>alks</a:t>
            </a:r>
            <a:r>
              <a:rPr lang="fr-FR" sz="2000" b="0" dirty="0" smtClean="0"/>
              <a:t> in </a:t>
            </a:r>
            <a:r>
              <a:rPr lang="fr-FR" sz="2000" b="0" dirty="0" err="1" smtClean="0"/>
              <a:t>Computing</a:t>
            </a:r>
            <a:r>
              <a:rPr lang="fr-FR" sz="2000" b="0" dirty="0" smtClean="0"/>
              <a:t> session)</a:t>
            </a:r>
            <a:endParaRPr lang="fr-FR" sz="2000" b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3528" y="4149080"/>
            <a:ext cx="7687717" cy="2380332"/>
            <a:chOff x="323528" y="3789040"/>
            <a:chExt cx="7687717" cy="2380332"/>
          </a:xfrm>
        </p:grpSpPr>
        <p:sp>
          <p:nvSpPr>
            <p:cNvPr id="7" name="Rectangle 6"/>
            <p:cNvSpPr/>
            <p:nvPr/>
          </p:nvSpPr>
          <p:spPr>
            <a:xfrm>
              <a:off x="323528" y="3789040"/>
              <a:ext cx="3908968" cy="1368152"/>
            </a:xfrm>
            <a:prstGeom prst="rect">
              <a:avLst/>
            </a:prstGeom>
            <a:solidFill>
              <a:srgbClr val="F8F8F8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0" y="3861048"/>
              <a:ext cx="3439245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[PRELIMINARY]</a:t>
              </a:r>
            </a:p>
            <a:p>
              <a:r>
                <a:rPr lang="fr-FR" dirty="0" smtClean="0"/>
                <a:t>Issues </a:t>
              </a:r>
              <a:r>
                <a:rPr lang="fr-FR" dirty="0" err="1" smtClean="0"/>
                <a:t>at</a:t>
              </a:r>
              <a:r>
                <a:rPr lang="fr-FR" dirty="0" smtClean="0"/>
                <a:t> large </a:t>
              </a:r>
              <a:r>
                <a:rPr lang="fr-FR" dirty="0" err="1" smtClean="0"/>
                <a:t>zenith</a:t>
              </a:r>
              <a:r>
                <a:rPr lang="fr-FR" dirty="0" smtClean="0"/>
                <a:t> angles:</a:t>
              </a:r>
            </a:p>
            <a:p>
              <a:r>
                <a:rPr lang="fr-FR" dirty="0" smtClean="0"/>
                <a:t> </a:t>
              </a:r>
              <a:r>
                <a:rPr lang="fr-FR" dirty="0" err="1" smtClean="0"/>
                <a:t>simplified</a:t>
              </a:r>
              <a:r>
                <a:rPr lang="fr-FR" dirty="0" smtClean="0"/>
                <a:t> </a:t>
              </a:r>
              <a:r>
                <a:rPr lang="fr-FR" dirty="0" err="1" smtClean="0"/>
                <a:t>hypothesis</a:t>
              </a:r>
              <a:r>
                <a:rPr lang="fr-FR" dirty="0" smtClean="0"/>
                <a:t> </a:t>
              </a:r>
            </a:p>
            <a:p>
              <a:r>
                <a:rPr lang="fr-FR" dirty="0"/>
                <a:t> </a:t>
              </a:r>
              <a:r>
                <a:rPr lang="fr-FR" dirty="0" smtClean="0"/>
                <a:t>for </a:t>
              </a:r>
              <a:r>
                <a:rPr lang="fr-FR" dirty="0" err="1" smtClean="0"/>
                <a:t>shower</a:t>
              </a:r>
              <a:r>
                <a:rPr lang="fr-FR" dirty="0" smtClean="0"/>
                <a:t> </a:t>
              </a:r>
              <a:r>
                <a:rPr lang="fr-FR" dirty="0" err="1" smtClean="0"/>
                <a:t>detection</a:t>
              </a:r>
              <a:r>
                <a:rPr lang="fr-FR" dirty="0" smtClean="0"/>
                <a:t>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fr-FR" dirty="0" smtClean="0"/>
                <a:t>E&gt;10</a:t>
              </a:r>
              <a:r>
                <a:rPr lang="fr-FR" baseline="30000" dirty="0" smtClean="0"/>
                <a:t>17</a:t>
              </a:r>
              <a:r>
                <a:rPr lang="fr-FR" dirty="0" smtClean="0"/>
                <a:t>eV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fr-FR" dirty="0" smtClean="0"/>
                <a:t>N</a:t>
              </a:r>
              <a:r>
                <a:rPr lang="fr-FR" baseline="-25000" dirty="0" smtClean="0"/>
                <a:t>ants</a:t>
              </a:r>
              <a:r>
                <a:rPr lang="fr-FR" dirty="0" smtClean="0"/>
                <a:t>&gt;5 </a:t>
              </a:r>
              <a:r>
                <a:rPr lang="fr-FR" dirty="0" err="1" smtClean="0"/>
                <a:t>with</a:t>
              </a:r>
              <a:r>
                <a:rPr lang="fr-FR" dirty="0" smtClean="0"/>
                <a:t>:</a:t>
              </a:r>
            </a:p>
            <a:p>
              <a:pPr lvl="1"/>
              <a:r>
                <a:rPr lang="fr-FR" dirty="0" smtClean="0"/>
                <a:t>- </a:t>
              </a:r>
              <a:r>
                <a:rPr lang="fr-FR" dirty="0" err="1" smtClean="0"/>
                <a:t>d</a:t>
              </a:r>
              <a:r>
                <a:rPr lang="fr-FR" baseline="-25000" dirty="0" err="1" smtClean="0"/>
                <a:t>Decay</a:t>
              </a:r>
              <a:r>
                <a:rPr lang="fr-FR" dirty="0" smtClean="0"/>
                <a:t>&gt;5km</a:t>
              </a:r>
            </a:p>
            <a:p>
              <a:pPr lvl="1"/>
              <a:r>
                <a:rPr lang="fr-FR" dirty="0" smtClean="0"/>
                <a:t>- </a:t>
              </a:r>
              <a:r>
                <a:rPr lang="fr-FR" dirty="0" err="1" smtClean="0"/>
                <a:t>d</a:t>
              </a:r>
              <a:r>
                <a:rPr lang="fr-FR" dirty="0" err="1" smtClean="0">
                  <a:latin typeface="Symbol" pitchFamily="18" charset="2"/>
                </a:rPr>
                <a:t>W</a:t>
              </a:r>
              <a:r>
                <a:rPr lang="fr-FR" dirty="0" smtClean="0"/>
                <a:t>&lt;5°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32496" y="4224052"/>
              <a:ext cx="385775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754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fr-FR" dirty="0" smtClean="0"/>
              <a:t>Neutrino-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7"/>
          <a:stretch/>
        </p:blipFill>
        <p:spPr>
          <a:xfrm>
            <a:off x="35496" y="1988840"/>
            <a:ext cx="5184576" cy="4824536"/>
          </a:xfrm>
        </p:spPr>
      </p:pic>
      <p:cxnSp>
        <p:nvCxnSpPr>
          <p:cNvPr id="7" name="Straight Connector 6"/>
          <p:cNvCxnSpPr/>
          <p:nvPr/>
        </p:nvCxnSpPr>
        <p:spPr>
          <a:xfrm>
            <a:off x="1187624" y="2348880"/>
            <a:ext cx="3888432" cy="309634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1839" y="2416532"/>
            <a:ext cx="1287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Neutrino interaction </a:t>
            </a:r>
            <a:endParaRPr lang="fr-F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4551552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Tau </a:t>
            </a:r>
            <a:r>
              <a:rPr lang="fr-FR" sz="1600" dirty="0" err="1" smtClean="0"/>
              <a:t>decay</a:t>
            </a:r>
            <a:endParaRPr lang="fr-FR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1880" y="3001307"/>
            <a:ext cx="0" cy="10757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3203848" y="4509120"/>
            <a:ext cx="648072" cy="3348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705357" y="1124744"/>
            <a:ext cx="5691179" cy="4104456"/>
            <a:chOff x="3775456" y="1124744"/>
            <a:chExt cx="5691179" cy="41044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29"/>
            <a:stretch/>
          </p:blipFill>
          <p:spPr>
            <a:xfrm>
              <a:off x="5220072" y="1124744"/>
              <a:ext cx="4246563" cy="4000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775456" y="4221088"/>
              <a:ext cx="1084576" cy="10081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775456" y="1412776"/>
              <a:ext cx="2092688" cy="2808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860032" y="4725144"/>
              <a:ext cx="108012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13754" y="1412776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example</a:t>
            </a:r>
            <a:r>
              <a:rPr lang="fr-FR" dirty="0" smtClean="0"/>
              <a:t> (</a:t>
            </a:r>
            <a:r>
              <a:rPr lang="fr-FR" dirty="0" smtClean="0">
                <a:latin typeface="Symbol" pitchFamily="18" charset="2"/>
              </a:rPr>
              <a:t>q</a:t>
            </a:r>
            <a:r>
              <a:rPr lang="fr-FR" dirty="0" smtClean="0"/>
              <a:t> = 91°, </a:t>
            </a:r>
            <a:r>
              <a:rPr lang="fr-FR" dirty="0" smtClean="0">
                <a:latin typeface="Symbol" pitchFamily="18" charset="2"/>
              </a:rPr>
              <a:t>j</a:t>
            </a:r>
            <a:r>
              <a:rPr lang="fr-FR" dirty="0" smtClean="0"/>
              <a:t> = 60°)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3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Detection</a:t>
            </a:r>
            <a:r>
              <a:rPr lang="fr-FR" dirty="0" smtClean="0"/>
              <a:t> of HE </a:t>
            </a:r>
            <a:r>
              <a:rPr lang="fr-FR" dirty="0" err="1" smtClean="0"/>
              <a:t>cosmic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endParaRPr lang="fr-FR" dirty="0"/>
          </a:p>
        </p:txBody>
      </p:sp>
      <p:pic>
        <p:nvPicPr>
          <p:cNvPr id="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t="3162" r="40683" b="33751"/>
          <a:stretch>
            <a:fillRect/>
          </a:stretch>
        </p:blipFill>
        <p:spPr bwMode="auto">
          <a:xfrm>
            <a:off x="395536" y="1052736"/>
            <a:ext cx="3365595" cy="55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2698667" y="1684646"/>
            <a:ext cx="739411" cy="778885"/>
            <a:chOff x="0" y="0"/>
            <a:chExt cx="696" cy="812"/>
          </a:xfrm>
        </p:grpSpPr>
        <p:sp>
          <p:nvSpPr>
            <p:cNvPr id="61" name="Rectangle 6"/>
            <p:cNvSpPr>
              <a:spLocks/>
            </p:cNvSpPr>
            <p:nvPr/>
          </p:nvSpPr>
          <p:spPr bwMode="auto">
            <a:xfrm>
              <a:off x="0" y="0"/>
              <a:ext cx="69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200" bIns="0">
              <a:spAutoFit/>
            </a:bodyPr>
            <a:lstStyle/>
            <a:p>
              <a:pPr marL="26788">
                <a:lnSpc>
                  <a:spcPct val="93000"/>
                </a:lnSpc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3400" dirty="0" err="1" smtClean="0">
                  <a:solidFill>
                    <a:srgbClr val="00CC00"/>
                  </a:solidFill>
                  <a:latin typeface="Times New Roman" charset="0"/>
                  <a:cs typeface="Times New Roman" charset="0"/>
                  <a:sym typeface="Times New Roman" charset="0"/>
                </a:rPr>
                <a:t>B</a:t>
              </a:r>
              <a:r>
                <a:rPr lang="en-US" sz="3400" baseline="-16000" dirty="0" err="1" smtClean="0">
                  <a:solidFill>
                    <a:srgbClr val="00CC00"/>
                  </a:solidFill>
                  <a:latin typeface="Times New Roman" charset="0"/>
                  <a:cs typeface="Times New Roman" charset="0"/>
                  <a:sym typeface="Times New Roman" charset="0"/>
                </a:rPr>
                <a:t>geo</a:t>
              </a:r>
              <a:endParaRPr lang="en-US" sz="3400" baseline="-16000" dirty="0" smtClean="0">
                <a:solidFill>
                  <a:srgbClr val="00CC00"/>
                </a:solidFill>
                <a:latin typeface="Times New Roman" charset="0"/>
                <a:cs typeface="Times New Roman" charset="0"/>
                <a:sym typeface="Times New Roman" charset="0"/>
              </a:endParaRPr>
            </a:p>
            <a:p>
              <a:pPr marL="26788" algn="ctr">
                <a:lnSpc>
                  <a:spcPct val="93000"/>
                </a:lnSpc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4400" baseline="-16000" dirty="0" smtClean="0">
                  <a:solidFill>
                    <a:srgbClr val="00CC00"/>
                  </a:solidFill>
                  <a:latin typeface="Times New Roman" charset="0"/>
                  <a:cs typeface="Times New Roman" charset="0"/>
                  <a:sym typeface="Symbol"/>
                </a:rPr>
                <a:t></a:t>
              </a:r>
              <a:endParaRPr lang="en-US" sz="4400" baseline="-16000" dirty="0">
                <a:solidFill>
                  <a:srgbClr val="00CC00"/>
                </a:solidFill>
                <a:latin typeface="Times New Roman" charset="0"/>
                <a:cs typeface="Times New Roman" charset="0"/>
                <a:sym typeface="Times New Roman" charset="0"/>
              </a:endParaRPr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0" y="20"/>
              <a:ext cx="240" cy="1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3" name="Group 8"/>
          <p:cNvGrpSpPr>
            <a:grpSpLocks/>
          </p:cNvGrpSpPr>
          <p:nvPr/>
        </p:nvGrpSpPr>
        <p:grpSpPr bwMode="auto">
          <a:xfrm>
            <a:off x="1965131" y="3794001"/>
            <a:ext cx="1310725" cy="787127"/>
            <a:chOff x="287" y="0"/>
            <a:chExt cx="1232" cy="192"/>
          </a:xfrm>
        </p:grpSpPr>
        <p:sp>
          <p:nvSpPr>
            <p:cNvPr id="71" name="AutoShape 13"/>
            <p:cNvSpPr>
              <a:spLocks/>
            </p:cNvSpPr>
            <p:nvPr/>
          </p:nvSpPr>
          <p:spPr bwMode="auto">
            <a:xfrm rot="10800000" flipH="1">
              <a:off x="1003" y="0"/>
              <a:ext cx="516" cy="192"/>
            </a:xfrm>
            <a:custGeom>
              <a:avLst/>
              <a:gdLst>
                <a:gd name="T0" fmla="*/ 21600 w 21600"/>
                <a:gd name="T1" fmla="*/ 6079 h 21600"/>
                <a:gd name="T2" fmla="*/ 15100 w 21600"/>
                <a:gd name="T3" fmla="*/ 0 h 21600"/>
                <a:gd name="T4" fmla="*/ 15100 w 21600"/>
                <a:gd name="T5" fmla="*/ 2900 h 21600"/>
                <a:gd name="T6" fmla="*/ 12427 w 21600"/>
                <a:gd name="T7" fmla="*/ 2900 h 21600"/>
                <a:gd name="T8" fmla="*/ 0 w 21600"/>
                <a:gd name="T9" fmla="*/ 12158 h 21600"/>
                <a:gd name="T10" fmla="*/ 0 w 21600"/>
                <a:gd name="T11" fmla="*/ 21600 h 21600"/>
                <a:gd name="T12" fmla="*/ 6498 w 21600"/>
                <a:gd name="T13" fmla="*/ 21600 h 21600"/>
                <a:gd name="T14" fmla="*/ 6498 w 21600"/>
                <a:gd name="T15" fmla="*/ 12158 h 21600"/>
                <a:gd name="T16" fmla="*/ 12427 w 21600"/>
                <a:gd name="T17" fmla="*/ 9258 h 21600"/>
                <a:gd name="T18" fmla="*/ 15100 w 21600"/>
                <a:gd name="T19" fmla="*/ 9258 h 21600"/>
                <a:gd name="T20" fmla="*/ 15100 w 21600"/>
                <a:gd name="T21" fmla="*/ 12158 h 21600"/>
                <a:gd name="T22" fmla="*/ 21600 w 21600"/>
                <a:gd name="T23" fmla="*/ 6079 h 21600"/>
                <a:gd name="T24" fmla="*/ 21600 w 21600"/>
                <a:gd name="T25" fmla="*/ 607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8" y="21600"/>
                  </a:lnTo>
                  <a:lnTo>
                    <a:pt x="6498" y="12158"/>
                  </a:lnTo>
                  <a:cubicBezTo>
                    <a:pt x="6498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lnTo>
                    <a:pt x="21600" y="6079"/>
                  </a:lnTo>
                  <a:close/>
                  <a:moveTo>
                    <a:pt x="21600" y="6079"/>
                  </a:moveTo>
                </a:path>
              </a:pathLst>
            </a:cu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67" name="AutoShape 18"/>
            <p:cNvSpPr>
              <a:spLocks/>
            </p:cNvSpPr>
            <p:nvPr/>
          </p:nvSpPr>
          <p:spPr bwMode="auto">
            <a:xfrm rot="10800000">
              <a:off x="287" y="0"/>
              <a:ext cx="517" cy="192"/>
            </a:xfrm>
            <a:custGeom>
              <a:avLst/>
              <a:gdLst>
                <a:gd name="T0" fmla="*/ 21600 w 21600"/>
                <a:gd name="T1" fmla="*/ 6079 h 21600"/>
                <a:gd name="T2" fmla="*/ 15100 w 21600"/>
                <a:gd name="T3" fmla="*/ 0 h 21600"/>
                <a:gd name="T4" fmla="*/ 15100 w 21600"/>
                <a:gd name="T5" fmla="*/ 2900 h 21600"/>
                <a:gd name="T6" fmla="*/ 12427 w 21600"/>
                <a:gd name="T7" fmla="*/ 2900 h 21600"/>
                <a:gd name="T8" fmla="*/ 0 w 21600"/>
                <a:gd name="T9" fmla="*/ 12158 h 21600"/>
                <a:gd name="T10" fmla="*/ 0 w 21600"/>
                <a:gd name="T11" fmla="*/ 21600 h 21600"/>
                <a:gd name="T12" fmla="*/ 6498 w 21600"/>
                <a:gd name="T13" fmla="*/ 21600 h 21600"/>
                <a:gd name="T14" fmla="*/ 6498 w 21600"/>
                <a:gd name="T15" fmla="*/ 12158 h 21600"/>
                <a:gd name="T16" fmla="*/ 12427 w 21600"/>
                <a:gd name="T17" fmla="*/ 9258 h 21600"/>
                <a:gd name="T18" fmla="*/ 15100 w 21600"/>
                <a:gd name="T19" fmla="*/ 9258 h 21600"/>
                <a:gd name="T20" fmla="*/ 15100 w 21600"/>
                <a:gd name="T21" fmla="*/ 12158 h 21600"/>
                <a:gd name="T22" fmla="*/ 21600 w 21600"/>
                <a:gd name="T23" fmla="*/ 6079 h 21600"/>
                <a:gd name="T24" fmla="*/ 21600 w 21600"/>
                <a:gd name="T25" fmla="*/ 607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8" y="21600"/>
                  </a:lnTo>
                  <a:lnTo>
                    <a:pt x="6498" y="12158"/>
                  </a:lnTo>
                  <a:cubicBezTo>
                    <a:pt x="6498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lnTo>
                    <a:pt x="21600" y="6079"/>
                  </a:lnTo>
                  <a:close/>
                  <a:moveTo>
                    <a:pt x="21600" y="6079"/>
                  </a:moveTo>
                </a:path>
              </a:pathLst>
            </a:cu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r>
                <a:rPr lang="en-US" sz="2800" dirty="0" smtClean="0"/>
                <a:t>-</a:t>
              </a:r>
              <a:endParaRPr lang="en-US" sz="2800" dirty="0"/>
            </a:p>
          </p:txBody>
        </p:sp>
      </p:grpSp>
      <p:grpSp>
        <p:nvGrpSpPr>
          <p:cNvPr id="74" name="Group 19"/>
          <p:cNvGrpSpPr>
            <a:grpSpLocks/>
          </p:cNvGrpSpPr>
          <p:nvPr/>
        </p:nvGrpSpPr>
        <p:grpSpPr bwMode="auto">
          <a:xfrm>
            <a:off x="1693646" y="3323985"/>
            <a:ext cx="2014258" cy="470016"/>
            <a:chOff x="0" y="-50"/>
            <a:chExt cx="1896" cy="490"/>
          </a:xfrm>
        </p:grpSpPr>
        <p:sp>
          <p:nvSpPr>
            <p:cNvPr id="75" name="Rectangle 20"/>
            <p:cNvSpPr>
              <a:spLocks/>
            </p:cNvSpPr>
            <p:nvPr/>
          </p:nvSpPr>
          <p:spPr bwMode="auto">
            <a:xfrm>
              <a:off x="0" y="0"/>
              <a:ext cx="1896" cy="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9200" bIns="0"/>
            <a:lstStyle/>
            <a:p>
              <a:pPr marL="26788">
                <a:lnSpc>
                  <a:spcPct val="104000"/>
                </a:lnSpc>
                <a:spcBef>
                  <a:spcPts val="703"/>
                </a:spcBef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2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F = </a:t>
              </a:r>
              <a:r>
                <a:rPr lang="en-US" sz="25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qv</a:t>
              </a:r>
              <a:r>
                <a:rPr lang="en-US" sz="25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charset="2"/>
                  <a:cs typeface="Helvetica" charset="0"/>
                  <a:sym typeface="Symbol" charset="2"/>
                </a:rPr>
                <a:t></a:t>
              </a:r>
              <a:r>
                <a:rPr lang="en-US" sz="25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B</a:t>
              </a:r>
              <a:r>
                <a:rPr lang="en-US" sz="2500" b="1" baseline="-14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geo</a:t>
              </a:r>
              <a:endParaRPr lang="en-US" sz="2500" b="1" baseline="-1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 rot="10800000" flipH="1">
              <a:off x="59" y="-37"/>
              <a:ext cx="208" cy="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745" y="7"/>
              <a:ext cx="218" cy="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Line 23"/>
            <p:cNvSpPr>
              <a:spLocks noChangeShapeType="1"/>
            </p:cNvSpPr>
            <p:nvPr/>
          </p:nvSpPr>
          <p:spPr bwMode="auto">
            <a:xfrm>
              <a:off x="1054" y="-50"/>
              <a:ext cx="274" cy="1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11340752" y="374054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078" y="1210252"/>
            <a:ext cx="5705922" cy="553111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Extensive Air </a:t>
            </a:r>
            <a:r>
              <a:rPr lang="fr-FR" sz="2400" dirty="0" err="1" smtClean="0"/>
              <a:t>Shower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radio </a:t>
            </a:r>
            <a:r>
              <a:rPr lang="fr-FR" sz="2400" dirty="0" err="1" smtClean="0"/>
              <a:t>detection</a:t>
            </a:r>
            <a:r>
              <a:rPr lang="fr-FR" sz="2400" dirty="0" smtClean="0"/>
              <a:t> (@MHz)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</a:t>
            </a:r>
            <a:r>
              <a:rPr lang="fr-FR" sz="1800" b="0" dirty="0"/>
              <a:t>(</a:t>
            </a:r>
            <a:r>
              <a:rPr lang="fr-FR" sz="1800" b="0" dirty="0" smtClean="0"/>
              <a:t>Allan </a:t>
            </a:r>
            <a:r>
              <a:rPr lang="fr-FR" sz="1800" b="0" i="1" dirty="0" smtClean="0"/>
              <a:t>et al. </a:t>
            </a:r>
            <a:r>
              <a:rPr lang="fr-FR" sz="1800" b="0" dirty="0" smtClean="0"/>
              <a:t>1971, CODALEMA &amp; LOPES, 2004)</a:t>
            </a:r>
            <a:endParaRPr lang="fr-FR" sz="2400" b="0" dirty="0" smtClean="0"/>
          </a:p>
          <a:p>
            <a:pPr lvl="1"/>
            <a:r>
              <a:rPr lang="fr-FR" sz="2200" b="0" dirty="0" smtClean="0"/>
              <a:t>Synchrotron radiation of </a:t>
            </a:r>
            <a:r>
              <a:rPr lang="fr-FR" sz="2200" b="0" dirty="0" err="1" smtClean="0"/>
              <a:t>charged</a:t>
            </a:r>
            <a:r>
              <a:rPr lang="fr-FR" sz="2200" b="0" dirty="0"/>
              <a:t> </a:t>
            </a:r>
            <a:r>
              <a:rPr lang="fr-FR" sz="2200" b="0" dirty="0" err="1" smtClean="0"/>
              <a:t>particle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into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geomagnetic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field</a:t>
            </a:r>
            <a:r>
              <a:rPr lang="fr-FR" sz="2200" b="0" dirty="0" smtClean="0"/>
              <a:t>.</a:t>
            </a:r>
          </a:p>
          <a:p>
            <a:pPr lvl="1"/>
            <a:r>
              <a:rPr lang="fr-FR" sz="2200" b="0" dirty="0" err="1" smtClean="0"/>
              <a:t>Well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adapted</a:t>
            </a:r>
            <a:r>
              <a:rPr lang="fr-FR" sz="2200" b="0" dirty="0" smtClean="0"/>
              <a:t> to large areas (cheap, </a:t>
            </a:r>
            <a:r>
              <a:rPr lang="fr-FR" sz="2200" b="0" dirty="0" err="1" smtClean="0"/>
              <a:t>easy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deployment</a:t>
            </a:r>
            <a:r>
              <a:rPr lang="fr-FR" sz="2200" b="0" dirty="0" smtClean="0"/>
              <a:t>, stable)</a:t>
            </a:r>
          </a:p>
          <a:p>
            <a:pPr lvl="1"/>
            <a:r>
              <a:rPr lang="fr-FR" sz="2200" b="0" dirty="0" err="1" smtClean="0"/>
              <a:t>Rapid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progress</a:t>
            </a:r>
            <a:r>
              <a:rPr lang="fr-FR" sz="2200" b="0" dirty="0" smtClean="0"/>
              <a:t> in the last </a:t>
            </a:r>
            <a:r>
              <a:rPr lang="fr-FR" sz="2200" b="0" dirty="0" err="1" smtClean="0"/>
              <a:t>decade</a:t>
            </a:r>
            <a:r>
              <a:rPr lang="fr-FR" sz="2200" b="0" dirty="0" smtClean="0"/>
              <a:t>, but...</a:t>
            </a:r>
          </a:p>
          <a:p>
            <a:pPr lvl="1"/>
            <a:r>
              <a:rPr lang="fr-FR" sz="2200" b="0" dirty="0" err="1" smtClean="0"/>
              <a:t>many</a:t>
            </a:r>
            <a:r>
              <a:rPr lang="fr-FR" sz="2200" b="0" dirty="0" smtClean="0"/>
              <a:t> issues </a:t>
            </a:r>
            <a:r>
              <a:rPr lang="fr-FR" sz="2200" b="0" dirty="0" err="1" smtClean="0"/>
              <a:t>still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pending</a:t>
            </a:r>
            <a:r>
              <a:rPr lang="fr-FR" sz="2200" b="0" dirty="0" smtClean="0"/>
              <a:t>, </a:t>
            </a:r>
            <a:r>
              <a:rPr lang="fr-FR" sz="2200" b="0" dirty="0" err="1" smtClean="0"/>
              <a:t>among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which</a:t>
            </a:r>
            <a:r>
              <a:rPr lang="fr-FR" sz="2200" b="0" dirty="0" smtClean="0"/>
              <a:t> </a:t>
            </a:r>
            <a:r>
              <a:rPr lang="fr-FR" sz="2200" dirty="0" smtClean="0"/>
              <a:t>background rejection/EAS identification </a:t>
            </a:r>
            <a:r>
              <a:rPr lang="fr-FR" sz="2200" b="0" dirty="0" smtClean="0"/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898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340768"/>
            <a:ext cx="4104456" cy="4525963"/>
          </a:xfrm>
        </p:spPr>
        <p:txBody>
          <a:bodyPr>
            <a:noAutofit/>
          </a:bodyPr>
          <a:lstStyle/>
          <a:p>
            <a:r>
              <a:rPr lang="fr-FR" sz="1800" b="0" dirty="0" err="1" smtClean="0"/>
              <a:t>Earth</a:t>
            </a:r>
            <a:r>
              <a:rPr lang="fr-FR" sz="1800" b="0" dirty="0" err="1"/>
              <a:t>-</a:t>
            </a:r>
            <a:r>
              <a:rPr lang="fr-FR" sz="1800" b="0" dirty="0" err="1" smtClean="0"/>
              <a:t>skimming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events</a:t>
            </a:r>
            <a:r>
              <a:rPr lang="fr-FR" sz="1800" b="0" dirty="0" smtClean="0"/>
              <a:t>.</a:t>
            </a:r>
          </a:p>
          <a:p>
            <a:r>
              <a:rPr lang="fr-FR" sz="1800" b="0" dirty="0" err="1" smtClean="0"/>
              <a:t>Mountains</a:t>
            </a:r>
            <a:r>
              <a:rPr lang="fr-FR" sz="1800" b="0" dirty="0" smtClean="0"/>
              <a:t> are </a:t>
            </a:r>
            <a:r>
              <a:rPr lang="fr-FR" sz="1800" b="0" dirty="0" err="1"/>
              <a:t>s</a:t>
            </a:r>
            <a:r>
              <a:rPr lang="fr-FR" sz="1800" b="0" dirty="0" err="1" smtClean="0"/>
              <a:t>izable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targets</a:t>
            </a:r>
            <a:r>
              <a:rPr lang="fr-FR" sz="1800" b="0" dirty="0" smtClean="0"/>
              <a:t>.</a:t>
            </a:r>
          </a:p>
          <a:p>
            <a:r>
              <a:rPr lang="fr-FR" sz="1800" dirty="0" err="1" smtClean="0"/>
              <a:t>Sensitivity</a:t>
            </a:r>
            <a:r>
              <a:rPr lang="fr-FR" sz="1800" dirty="0" smtClean="0"/>
              <a:t>:</a:t>
            </a:r>
          </a:p>
          <a:p>
            <a:pPr lvl="1"/>
            <a:r>
              <a:rPr lang="fr-FR" sz="1600" dirty="0" smtClean="0"/>
              <a:t>~30 </a:t>
            </a:r>
            <a:r>
              <a:rPr lang="fr-FR" sz="1600" dirty="0" err="1" smtClean="0"/>
              <a:t>events</a:t>
            </a:r>
            <a:r>
              <a:rPr lang="fr-FR" sz="1600" dirty="0" smtClean="0"/>
              <a:t>/</a:t>
            </a:r>
            <a:r>
              <a:rPr lang="fr-FR" sz="1600" dirty="0" err="1" smtClean="0"/>
              <a:t>year</a:t>
            </a:r>
            <a:r>
              <a:rPr lang="fr-FR" sz="1600" dirty="0" smtClean="0"/>
              <a:t> </a:t>
            </a:r>
          </a:p>
          <a:p>
            <a:pPr marL="457200" lvl="1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</a:t>
            </a:r>
            <a:r>
              <a:rPr lang="fr-FR" sz="1600" b="0" dirty="0" smtClean="0"/>
              <a:t>for </a:t>
            </a:r>
            <a:r>
              <a:rPr lang="fr-FR" sz="1600" b="0" dirty="0" smtClean="0">
                <a:latin typeface="Symbol" pitchFamily="18" charset="2"/>
              </a:rPr>
              <a:t>F</a:t>
            </a:r>
            <a:r>
              <a:rPr lang="fr-FR" sz="1600" b="0" dirty="0" smtClean="0"/>
              <a:t> </a:t>
            </a:r>
            <a:r>
              <a:rPr lang="fr-FR" sz="1600" b="0" dirty="0"/>
              <a:t>= </a:t>
            </a:r>
            <a:r>
              <a:rPr lang="fr-FR" sz="1600" b="0" dirty="0" smtClean="0"/>
              <a:t>10</a:t>
            </a:r>
            <a:r>
              <a:rPr lang="fr-FR" sz="1600" b="0" baseline="30000" dirty="0" smtClean="0"/>
              <a:t>-8</a:t>
            </a:r>
            <a:r>
              <a:rPr lang="fr-FR" sz="1600" b="0" dirty="0" smtClean="0"/>
              <a:t> </a:t>
            </a:r>
            <a:r>
              <a:rPr lang="fr-FR" sz="1600" b="0" dirty="0"/>
              <a:t>E</a:t>
            </a:r>
            <a:r>
              <a:rPr lang="fr-FR" sz="1600" b="0" baseline="30000" dirty="0"/>
              <a:t>-2</a:t>
            </a:r>
            <a:r>
              <a:rPr lang="fr-FR" sz="1600" b="0" dirty="0"/>
              <a:t> </a:t>
            </a:r>
            <a:r>
              <a:rPr lang="fr-FR" sz="1600" b="0" dirty="0" smtClean="0"/>
              <a:t>/</a:t>
            </a:r>
            <a:r>
              <a:rPr lang="fr-FR" sz="1600" b="0" dirty="0" err="1" smtClean="0"/>
              <a:t>GeV</a:t>
            </a:r>
            <a:r>
              <a:rPr lang="fr-FR" sz="1600" b="0" dirty="0" smtClean="0"/>
              <a:t>/cm²/s/sr</a:t>
            </a:r>
            <a:endParaRPr lang="fr-FR" sz="1600" dirty="0"/>
          </a:p>
          <a:p>
            <a:pPr lvl="1"/>
            <a:r>
              <a:rPr lang="fr-FR" sz="1600" b="0" dirty="0" smtClean="0"/>
              <a:t>if </a:t>
            </a:r>
            <a:r>
              <a:rPr lang="fr-FR" sz="1600" b="0" dirty="0"/>
              <a:t>0 candidate in a </a:t>
            </a:r>
            <a:r>
              <a:rPr lang="fr-FR" sz="1600" b="0" dirty="0" err="1" smtClean="0"/>
              <a:t>year</a:t>
            </a:r>
            <a:r>
              <a:rPr lang="fr-FR" sz="1600" b="0" dirty="0" smtClean="0"/>
              <a:t>: </a:t>
            </a:r>
            <a:r>
              <a:rPr lang="fr-FR" sz="1600" b="0" dirty="0" err="1" smtClean="0"/>
              <a:t>limit</a:t>
            </a:r>
            <a:endParaRPr lang="fr-FR" sz="1600" dirty="0"/>
          </a:p>
          <a:p>
            <a:pPr marL="457200" lvl="1" indent="0">
              <a:buNone/>
            </a:pPr>
            <a:r>
              <a:rPr lang="fr-FR" sz="1600" b="0" dirty="0" smtClean="0">
                <a:latin typeface="Symbol" pitchFamily="18" charset="2"/>
              </a:rPr>
              <a:t>      F</a:t>
            </a:r>
            <a:r>
              <a:rPr lang="fr-FR" sz="1600" b="0" baseline="-25000" dirty="0" smtClean="0">
                <a:latin typeface="Symbol" pitchFamily="18" charset="2"/>
              </a:rPr>
              <a:t>0</a:t>
            </a:r>
            <a:r>
              <a:rPr lang="fr-FR" sz="1600" b="0" dirty="0" smtClean="0"/>
              <a:t> = 1.3 10</a:t>
            </a:r>
            <a:r>
              <a:rPr lang="fr-FR" sz="1600" b="0" baseline="30000" dirty="0" smtClean="0"/>
              <a:t>-9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GeV</a:t>
            </a:r>
            <a:r>
              <a:rPr lang="fr-FR" sz="1600" b="0" dirty="0" smtClean="0"/>
              <a:t>/cm²/s/sr</a:t>
            </a:r>
          </a:p>
          <a:p>
            <a:pPr marL="0" indent="0">
              <a:buNone/>
            </a:pPr>
            <a:r>
              <a:rPr lang="fr-FR" sz="1600" b="0" dirty="0"/>
              <a:t> </a:t>
            </a:r>
            <a:r>
              <a:rPr lang="fr-FR" sz="1600" b="0" dirty="0" smtClean="0"/>
              <a:t>            ( </a:t>
            </a:r>
            <a:r>
              <a:rPr lang="fr-FR" sz="1600" b="0" dirty="0" err="1" smtClean="0"/>
              <a:t>assuming</a:t>
            </a:r>
            <a:r>
              <a:rPr lang="fr-FR" sz="1600" b="0" dirty="0" smtClean="0"/>
              <a:t> E</a:t>
            </a:r>
            <a:r>
              <a:rPr lang="fr-FR" sz="1600" b="0" baseline="30000" dirty="0" smtClean="0"/>
              <a:t>-2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spectrum</a:t>
            </a:r>
            <a:r>
              <a:rPr lang="fr-FR" sz="1600" b="0" dirty="0" smtClean="0"/>
              <a:t>)</a:t>
            </a:r>
          </a:p>
          <a:p>
            <a:r>
              <a:rPr lang="fr-FR" sz="1600" dirty="0" smtClean="0"/>
              <a:t>~factor 10 </a:t>
            </a:r>
            <a:r>
              <a:rPr lang="fr-FR" sz="1600" dirty="0" err="1" smtClean="0"/>
              <a:t>better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</a:t>
            </a:r>
            <a:r>
              <a:rPr lang="fr-FR" sz="1600" dirty="0" err="1" smtClean="0"/>
              <a:t>present</a:t>
            </a:r>
            <a:r>
              <a:rPr lang="fr-FR" sz="1600" dirty="0" smtClean="0"/>
              <a:t> best.</a:t>
            </a:r>
          </a:p>
          <a:p>
            <a:r>
              <a:rPr lang="fr-FR" sz="1600" b="0" dirty="0" smtClean="0"/>
              <a:t>~</a:t>
            </a:r>
            <a:r>
              <a:rPr lang="fr-FR" sz="1600" b="0" dirty="0" err="1"/>
              <a:t>t</a:t>
            </a:r>
            <a:r>
              <a:rPr lang="fr-FR" sz="1600" b="0" dirty="0" err="1" smtClean="0"/>
              <a:t>wice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better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than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other</a:t>
            </a:r>
            <a:r>
              <a:rPr lang="fr-FR" sz="1600" b="0" dirty="0"/>
              <a:t> </a:t>
            </a:r>
            <a:r>
              <a:rPr lang="fr-FR" sz="1600" b="0" dirty="0" err="1" smtClean="0"/>
              <a:t>projects</a:t>
            </a:r>
            <a:r>
              <a:rPr lang="fr-FR" sz="1600" b="0" dirty="0" smtClean="0"/>
              <a:t>.</a:t>
            </a:r>
            <a:endParaRPr lang="fr-FR" sz="1600" b="0" dirty="0"/>
          </a:p>
          <a:p>
            <a:endParaRPr lang="fr-FR" sz="1800" b="0" dirty="0" smtClean="0"/>
          </a:p>
          <a:p>
            <a:r>
              <a:rPr lang="fr-FR" sz="1800" b="0" dirty="0" smtClean="0"/>
              <a:t>TREND400: 2500 </a:t>
            </a:r>
            <a:r>
              <a:rPr lang="fr-FR" sz="1800" b="0" dirty="0" err="1" smtClean="0"/>
              <a:t>antennas</a:t>
            </a:r>
            <a:r>
              <a:rPr lang="fr-FR" sz="1800" b="0" dirty="0" smtClean="0"/>
              <a:t> over 20x20km² </a:t>
            </a:r>
            <a:r>
              <a:rPr lang="fr-FR" sz="1800" b="0" dirty="0" err="1" smtClean="0"/>
              <a:t>would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give</a:t>
            </a:r>
            <a:r>
              <a:rPr lang="fr-FR" sz="1800" b="0" dirty="0" smtClean="0"/>
              <a:t> best </a:t>
            </a:r>
            <a:r>
              <a:rPr lang="fr-FR" sz="1800" b="0" dirty="0" err="1" smtClean="0"/>
              <a:t>limit</a:t>
            </a:r>
            <a:r>
              <a:rPr lang="fr-FR" sz="1800" b="0" dirty="0" smtClean="0"/>
              <a:t> in 2 </a:t>
            </a:r>
            <a:r>
              <a:rPr lang="fr-FR" sz="1800" b="0" dirty="0" err="1" smtClean="0"/>
              <a:t>years</a:t>
            </a:r>
            <a:r>
              <a:rPr lang="fr-FR" sz="1800" b="0" dirty="0" smtClean="0"/>
              <a:t> if 0 candidates.</a:t>
            </a:r>
          </a:p>
          <a:p>
            <a:pPr marL="0" indent="0">
              <a:buNone/>
            </a:pPr>
            <a:endParaRPr lang="fr-FR" sz="1800" b="0" dirty="0" smtClean="0"/>
          </a:p>
          <a:p>
            <a:r>
              <a:rPr lang="fr-FR" sz="1800" b="0" dirty="0" err="1" smtClean="0"/>
              <a:t>Results</a:t>
            </a:r>
            <a:r>
              <a:rPr lang="fr-FR" sz="1800" b="0" dirty="0" smtClean="0"/>
              <a:t> to </a:t>
            </a:r>
            <a:r>
              <a:rPr lang="fr-FR" sz="1800" b="0" dirty="0" err="1" smtClean="0"/>
              <a:t>be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confirmed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end-to-end MC </a:t>
            </a:r>
            <a:r>
              <a:rPr lang="fr-FR" sz="1800" dirty="0" smtClean="0"/>
              <a:t>[on-</a:t>
            </a:r>
            <a:r>
              <a:rPr lang="fr-FR" sz="1800" dirty="0" err="1" smtClean="0"/>
              <a:t>going</a:t>
            </a:r>
            <a:r>
              <a:rPr lang="fr-FR" sz="1800" dirty="0" smtClean="0"/>
              <a:t>]</a:t>
            </a:r>
            <a:endParaRPr lang="fr-FR" sz="1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923928" y="1396802"/>
            <a:ext cx="5503716" cy="4120430"/>
            <a:chOff x="3923928" y="1396802"/>
            <a:chExt cx="5503716" cy="4120430"/>
          </a:xfrm>
        </p:grpSpPr>
        <p:grpSp>
          <p:nvGrpSpPr>
            <p:cNvPr id="17" name="Group 16"/>
            <p:cNvGrpSpPr/>
            <p:nvPr/>
          </p:nvGrpSpPr>
          <p:grpSpPr>
            <a:xfrm>
              <a:off x="3923928" y="1396802"/>
              <a:ext cx="5503716" cy="4120430"/>
              <a:chOff x="3923928" y="1396802"/>
              <a:chExt cx="5503716" cy="412043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28" y="1396802"/>
                <a:ext cx="5503716" cy="4120430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5053726" y="2683659"/>
                <a:ext cx="43204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578011" y="2514382"/>
                <a:ext cx="1048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3.10</a:t>
                </a:r>
                <a:r>
                  <a:rPr lang="fr-FR" sz="1600" baseline="30000" dirty="0" smtClean="0"/>
                  <a:t>17 </a:t>
                </a:r>
                <a:r>
                  <a:rPr lang="fr-FR" sz="1600" dirty="0" smtClean="0"/>
                  <a:t>eV</a:t>
                </a:r>
                <a:endParaRPr lang="fr-FR" sz="16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5065833" y="2421435"/>
                <a:ext cx="432048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590118" y="2252158"/>
                <a:ext cx="1048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3.10</a:t>
                </a:r>
                <a:r>
                  <a:rPr lang="fr-FR" sz="1600" baseline="30000" dirty="0" smtClean="0"/>
                  <a:t>18 </a:t>
                </a:r>
                <a:r>
                  <a:rPr lang="fr-FR" sz="1600" dirty="0" smtClean="0"/>
                  <a:t>eV</a:t>
                </a:r>
                <a:endParaRPr lang="fr-FR" sz="1600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076056" y="2158117"/>
                <a:ext cx="43204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600341" y="1988840"/>
                <a:ext cx="10102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3.10</a:t>
                </a:r>
                <a:r>
                  <a:rPr lang="fr-FR" sz="1600" baseline="30000" dirty="0" smtClean="0"/>
                  <a:t>19</a:t>
                </a:r>
                <a:r>
                  <a:rPr lang="fr-FR" sz="1600" dirty="0" smtClean="0"/>
                  <a:t>eV</a:t>
                </a:r>
                <a:endParaRPr lang="fr-FR" sz="16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076056" y="1870085"/>
                <a:ext cx="432048" cy="0"/>
              </a:xfrm>
              <a:prstGeom prst="line">
                <a:avLst/>
              </a:prstGeom>
              <a:ln w="38100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600341" y="1700808"/>
                <a:ext cx="10102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3.10</a:t>
                </a:r>
                <a:r>
                  <a:rPr lang="fr-FR" sz="1600" baseline="30000" dirty="0" smtClean="0"/>
                  <a:t>20</a:t>
                </a:r>
                <a:r>
                  <a:rPr lang="fr-FR" sz="1600" dirty="0" smtClean="0"/>
                  <a:t>eV</a:t>
                </a:r>
                <a:endParaRPr lang="fr-FR" sz="16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164288" y="4082146"/>
              <a:ext cx="15167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Downward</a:t>
              </a:r>
              <a:endParaRPr lang="fr-FR" dirty="0" smtClean="0"/>
            </a:p>
            <a:p>
              <a:r>
                <a:rPr lang="fr-FR" dirty="0" err="1" smtClean="0"/>
                <a:t>Going</a:t>
              </a:r>
              <a:endParaRPr lang="fr-FR" dirty="0" smtClean="0"/>
            </a:p>
            <a:p>
              <a:r>
                <a:rPr lang="fr-FR" dirty="0" smtClean="0"/>
                <a:t>(</a:t>
              </a:r>
              <a:r>
                <a:rPr lang="fr-FR" dirty="0" err="1" smtClean="0"/>
                <a:t>mountains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22692" y="4089846"/>
              <a:ext cx="1069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err="1" smtClean="0"/>
                <a:t>Upward</a:t>
              </a:r>
              <a:endParaRPr lang="fr-FR" dirty="0" smtClean="0"/>
            </a:p>
            <a:p>
              <a:pPr algn="r"/>
              <a:r>
                <a:rPr lang="fr-FR" dirty="0" err="1" smtClean="0"/>
                <a:t>Going</a:t>
              </a:r>
              <a:endParaRPr lang="fr-FR" dirty="0" smtClean="0"/>
            </a:p>
            <a:p>
              <a:pPr algn="r"/>
              <a:r>
                <a:rPr lang="fr-FR" dirty="0" smtClean="0"/>
                <a:t>(</a:t>
              </a:r>
              <a:r>
                <a:rPr lang="fr-FR" dirty="0" err="1" smtClean="0"/>
                <a:t>Earth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308304" y="3729806"/>
              <a:ext cx="936104" cy="3523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6156176" y="3729806"/>
              <a:ext cx="936104" cy="3523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10338" y="1454270"/>
            <a:ext cx="5386198" cy="4032448"/>
            <a:chOff x="3779913" y="1700808"/>
            <a:chExt cx="5386198" cy="40324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3" y="1700808"/>
              <a:ext cx="5386198" cy="40324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9990989">
              <a:off x="6676161" y="3532366"/>
              <a:ext cx="162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PRELIMINARY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7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05" y="1196752"/>
            <a:ext cx="4511191" cy="276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 rejection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556792"/>
            <a:ext cx="9515400" cy="4997152"/>
          </a:xfrm>
        </p:spPr>
        <p:txBody>
          <a:bodyPr>
            <a:normAutofit lnSpcReduction="10000"/>
          </a:bodyPr>
          <a:lstStyle/>
          <a:p>
            <a:r>
              <a:rPr lang="fr-FR" sz="2400" b="0" dirty="0" err="1" smtClean="0"/>
              <a:t>Atmospheric</a:t>
            </a:r>
            <a:r>
              <a:rPr lang="fr-FR" sz="2400" b="0" dirty="0" smtClean="0"/>
              <a:t> neutrinos</a:t>
            </a:r>
          </a:p>
          <a:p>
            <a:pPr lvl="1"/>
            <a:r>
              <a:rPr lang="fr-FR" sz="2000" b="0" dirty="0" err="1" smtClean="0"/>
              <a:t>Negligeable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at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high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energy</a:t>
            </a:r>
            <a:endParaRPr lang="fr-FR" sz="2000" b="0" dirty="0" smtClean="0"/>
          </a:p>
          <a:p>
            <a:r>
              <a:rPr lang="fr-FR" sz="2400" b="0" dirty="0" smtClean="0"/>
              <a:t>HE muons</a:t>
            </a:r>
          </a:p>
          <a:p>
            <a:pPr lvl="1"/>
            <a:r>
              <a:rPr lang="fr-FR" sz="2000" b="0" dirty="0" err="1" smtClean="0"/>
              <a:t>Decay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path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too</a:t>
            </a:r>
            <a:r>
              <a:rPr lang="fr-FR" sz="2000" b="0" dirty="0" smtClean="0"/>
              <a:t> long</a:t>
            </a:r>
          </a:p>
          <a:p>
            <a:r>
              <a:rPr lang="fr-FR" sz="2400" b="0" dirty="0" smtClean="0"/>
              <a:t>Standard </a:t>
            </a:r>
            <a:r>
              <a:rPr lang="fr-FR" sz="2400" b="0" dirty="0" err="1" smtClean="0"/>
              <a:t>cosmic</a:t>
            </a:r>
            <a:r>
              <a:rPr lang="fr-FR" sz="2400" b="0" dirty="0" smtClean="0"/>
              <a:t> ray EAS </a:t>
            </a:r>
          </a:p>
          <a:p>
            <a:pPr lvl="1"/>
            <a:r>
              <a:rPr lang="fr-FR" sz="2000" b="0" dirty="0" err="1" smtClean="0"/>
              <a:t>Cut</a:t>
            </a:r>
            <a:r>
              <a:rPr lang="fr-FR" sz="2000" b="0" dirty="0" smtClean="0"/>
              <a:t> 1° </a:t>
            </a:r>
            <a:r>
              <a:rPr lang="fr-FR" sz="2000" b="0" dirty="0" err="1" smtClean="0"/>
              <a:t>below</a:t>
            </a:r>
            <a:r>
              <a:rPr lang="fr-FR" sz="2000" b="0" dirty="0" smtClean="0"/>
              <a:t> horizon </a:t>
            </a:r>
          </a:p>
          <a:p>
            <a:pPr marL="457200" lvl="1" indent="0">
              <a:buNone/>
            </a:pPr>
            <a:r>
              <a:rPr lang="fr-FR" sz="2000" b="0" dirty="0" smtClean="0"/>
              <a:t>         5</a:t>
            </a:r>
            <a:r>
              <a:rPr lang="fr-FR" sz="2000" b="0" dirty="0" smtClean="0">
                <a:latin typeface="Symbol" pitchFamily="18" charset="2"/>
              </a:rPr>
              <a:t>s</a:t>
            </a:r>
            <a:r>
              <a:rPr lang="fr-FR" sz="2000" b="0" dirty="0" smtClean="0"/>
              <a:t> for 0.2° </a:t>
            </a:r>
            <a:r>
              <a:rPr lang="fr-FR" sz="2000" b="0" dirty="0" err="1" smtClean="0"/>
              <a:t>angular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resolution</a:t>
            </a:r>
            <a:r>
              <a:rPr lang="fr-FR" sz="2000" b="0" dirty="0" smtClean="0"/>
              <a:t> </a:t>
            </a:r>
          </a:p>
          <a:p>
            <a:pPr marL="457200" lvl="1" indent="0">
              <a:buNone/>
            </a:pPr>
            <a:r>
              <a:rPr lang="fr-FR" sz="2000" b="0" dirty="0" smtClean="0"/>
              <a:t> 	   5 10</a:t>
            </a:r>
            <a:r>
              <a:rPr lang="fr-FR" sz="2000" b="0" baseline="30000" dirty="0" smtClean="0"/>
              <a:t>-7</a:t>
            </a:r>
            <a:r>
              <a:rPr lang="fr-FR" sz="2000" b="0" dirty="0" smtClean="0"/>
              <a:t> suppression factor</a:t>
            </a:r>
          </a:p>
          <a:p>
            <a:pPr lvl="1"/>
            <a:r>
              <a:rPr lang="fr-FR" sz="2000" b="0" dirty="0" smtClean="0"/>
              <a:t>Discrimination on </a:t>
            </a:r>
            <a:r>
              <a:rPr lang="fr-FR" sz="2000" b="0" dirty="0" err="1" smtClean="0"/>
              <a:t>young</a:t>
            </a:r>
            <a:r>
              <a:rPr lang="fr-FR" sz="2000" b="0" dirty="0" smtClean="0"/>
              <a:t> (neutrinos) </a:t>
            </a:r>
          </a:p>
          <a:p>
            <a:pPr marL="457200" lvl="1" indent="0">
              <a:buNone/>
            </a:pPr>
            <a:r>
              <a:rPr lang="fr-FR" sz="2000" b="0" dirty="0" smtClean="0"/>
              <a:t>    vs </a:t>
            </a:r>
            <a:r>
              <a:rPr lang="fr-FR" sz="2000" b="0" dirty="0" err="1" smtClean="0"/>
              <a:t>old</a:t>
            </a:r>
            <a:r>
              <a:rPr lang="fr-FR" sz="2000" b="0" dirty="0" smtClean="0"/>
              <a:t> (</a:t>
            </a:r>
            <a:r>
              <a:rPr lang="fr-FR" sz="2000" b="0" dirty="0" err="1" smtClean="0"/>
              <a:t>CRs</a:t>
            </a:r>
            <a:r>
              <a:rPr lang="fr-FR" sz="2000" b="0" dirty="0" smtClean="0"/>
              <a:t>) </a:t>
            </a:r>
            <a:r>
              <a:rPr lang="fr-FR" sz="2000" b="0" dirty="0" err="1" smtClean="0"/>
              <a:t>showers</a:t>
            </a:r>
            <a:endParaRPr lang="fr-FR" sz="2000" b="0" dirty="0" smtClean="0"/>
          </a:p>
          <a:p>
            <a:r>
              <a:rPr lang="fr-FR" sz="2400" dirty="0" smtClean="0">
                <a:solidFill>
                  <a:srgbClr val="FF0000"/>
                </a:solidFill>
              </a:rPr>
              <a:t>Non-</a:t>
            </a:r>
            <a:r>
              <a:rPr lang="fr-FR" sz="2400" dirty="0" err="1" smtClean="0">
                <a:solidFill>
                  <a:srgbClr val="FF0000"/>
                </a:solidFill>
              </a:rPr>
              <a:t>cosmic</a:t>
            </a:r>
            <a:r>
              <a:rPr lang="fr-FR" sz="2400" dirty="0" smtClean="0">
                <a:solidFill>
                  <a:srgbClr val="FF0000"/>
                </a:solidFill>
              </a:rPr>
              <a:t> background</a:t>
            </a:r>
          </a:p>
          <a:p>
            <a:pPr lvl="1"/>
            <a:r>
              <a:rPr lang="fr-FR" sz="2000" b="0" dirty="0" err="1" smtClean="0"/>
              <a:t>Human</a:t>
            </a:r>
            <a:r>
              <a:rPr lang="fr-FR" sz="2000" b="0" dirty="0" smtClean="0"/>
              <a:t> sources…</a:t>
            </a:r>
          </a:p>
          <a:p>
            <a:pPr lvl="1"/>
            <a:r>
              <a:rPr lang="fr-FR" sz="2000" b="0" dirty="0" err="1" smtClean="0"/>
              <a:t>Thunderstorms</a:t>
            </a:r>
            <a:r>
              <a:rPr lang="fr-FR" sz="2000" b="0" dirty="0" smtClean="0"/>
              <a:t>…</a:t>
            </a:r>
          </a:p>
          <a:p>
            <a:pPr lvl="1"/>
            <a:r>
              <a:rPr lang="fr-FR" sz="2000" dirty="0" smtClean="0"/>
              <a:t>TREND50 tells us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R&gt;10</a:t>
            </a:r>
            <a:r>
              <a:rPr lang="fr-FR" sz="2000" baseline="30000" dirty="0" smtClean="0"/>
              <a:t>11</a:t>
            </a:r>
            <a:endParaRPr lang="fr-FR" sz="2000" baseline="30000" dirty="0"/>
          </a:p>
        </p:txBody>
      </p:sp>
      <p:sp>
        <p:nvSpPr>
          <p:cNvPr id="4" name="Right Arrow 3"/>
          <p:cNvSpPr/>
          <p:nvPr/>
        </p:nvSpPr>
        <p:spPr>
          <a:xfrm>
            <a:off x="982486" y="3821378"/>
            <a:ext cx="288032" cy="259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ight Arrow 5"/>
          <p:cNvSpPr/>
          <p:nvPr/>
        </p:nvSpPr>
        <p:spPr>
          <a:xfrm>
            <a:off x="971600" y="4134124"/>
            <a:ext cx="288032" cy="259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5161"/>
            <a:ext cx="3806946" cy="285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4149080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0.2°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worst</a:t>
            </a:r>
            <a:r>
              <a:rPr lang="fr-FR" dirty="0"/>
              <a:t> f</a:t>
            </a:r>
            <a:r>
              <a:rPr lang="fr-FR" dirty="0" smtClean="0"/>
              <a:t>or </a:t>
            </a:r>
            <a:r>
              <a:rPr lang="fr-FR" dirty="0">
                <a:latin typeface="Symbol" pitchFamily="18" charset="2"/>
              </a:rPr>
              <a:t>s</a:t>
            </a:r>
            <a:r>
              <a:rPr lang="fr-FR" baseline="-25000" dirty="0" smtClean="0"/>
              <a:t>t</a:t>
            </a:r>
            <a:r>
              <a:rPr lang="fr-FR" dirty="0" smtClean="0"/>
              <a:t> = 1ns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9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Non-</a:t>
            </a:r>
            <a:r>
              <a:rPr lang="fr-FR" dirty="0" err="1" smtClean="0"/>
              <a:t>cosmic</a:t>
            </a:r>
            <a:r>
              <a:rPr lang="fr-FR" dirty="0" smtClean="0"/>
              <a:t> background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600200"/>
            <a:ext cx="8507288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Key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: </a:t>
            </a:r>
            <a:r>
              <a:rPr lang="fr-FR" sz="2400" dirty="0" err="1" smtClean="0"/>
              <a:t>polarization</a:t>
            </a:r>
            <a:endParaRPr lang="fr-FR" sz="2400" dirty="0" smtClean="0"/>
          </a:p>
          <a:p>
            <a:pPr lvl="1"/>
            <a:r>
              <a:rPr lang="fr-FR" sz="2000" b="0" dirty="0"/>
              <a:t>EAS radio </a:t>
            </a:r>
            <a:r>
              <a:rPr lang="fr-FR" sz="2000" b="0" dirty="0" err="1" smtClean="0"/>
              <a:t>emission</a:t>
            </a:r>
            <a:r>
              <a:rPr lang="fr-FR" sz="2000" b="0" dirty="0" smtClean="0"/>
              <a:t>: </a:t>
            </a:r>
            <a:r>
              <a:rPr lang="fr-FR" sz="2000" dirty="0" smtClean="0"/>
              <a:t>F = </a:t>
            </a:r>
            <a:r>
              <a:rPr lang="en-US" sz="2000" dirty="0" err="1" smtClean="0">
                <a:latin typeface="Helvetica" charset="0"/>
                <a:cs typeface="Helvetica" charset="0"/>
                <a:sym typeface="Helvetica" charset="0"/>
              </a:rPr>
              <a:t>qv</a:t>
            </a:r>
            <a:r>
              <a:rPr lang="en-US" sz="2000" dirty="0" err="1">
                <a:latin typeface="Symbol" charset="2"/>
                <a:cs typeface="Helvetica" charset="0"/>
                <a:sym typeface="Symbol" charset="2"/>
              </a:rPr>
              <a:t></a:t>
            </a:r>
            <a:r>
              <a:rPr lang="en-US" sz="2000" dirty="0" err="1" smtClean="0">
                <a:latin typeface="Helvetica" charset="0"/>
                <a:cs typeface="Helvetica" charset="0"/>
                <a:sym typeface="Helvetica" charset="0"/>
              </a:rPr>
              <a:t>B</a:t>
            </a:r>
            <a:r>
              <a:rPr lang="en-US" sz="2000" baseline="-14000" dirty="0" err="1" smtClean="0">
                <a:latin typeface="Helvetica" charset="0"/>
                <a:cs typeface="Helvetica" charset="0"/>
                <a:sym typeface="Helvetica" charset="0"/>
              </a:rPr>
              <a:t>geo</a:t>
            </a:r>
            <a:r>
              <a:rPr lang="en-US" sz="2000" baseline="-140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0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</a:p>
          <a:p>
            <a:pPr marL="457200" lvl="1" indent="0">
              <a:buNone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	 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     </a:t>
            </a:r>
            <a:r>
              <a:rPr lang="fr-FR" sz="2000" b="0" dirty="0" err="1" smtClean="0"/>
              <a:t>Linear</a:t>
            </a:r>
            <a:r>
              <a:rPr lang="fr-FR" sz="2000" b="0" dirty="0" smtClean="0"/>
              <a:t> polarisation ┴ EAS propagation  direction </a:t>
            </a:r>
          </a:p>
          <a:p>
            <a:pPr marL="457200" lvl="1" indent="0">
              <a:buNone/>
            </a:pPr>
            <a:r>
              <a:rPr lang="fr-FR" sz="2000" b="0" dirty="0"/>
              <a:t>	</a:t>
            </a:r>
            <a:r>
              <a:rPr lang="fr-FR" sz="2000" b="0" dirty="0" smtClean="0"/>
              <a:t>			┴ </a:t>
            </a:r>
            <a:r>
              <a:rPr lang="fr-FR" sz="2000" dirty="0" err="1" smtClean="0"/>
              <a:t>B</a:t>
            </a:r>
            <a:r>
              <a:rPr lang="fr-FR" sz="2000" baseline="-25000" dirty="0" err="1" smtClean="0"/>
              <a:t>geo</a:t>
            </a:r>
            <a:endParaRPr lang="fr-FR" sz="2000" baseline="-25000" dirty="0"/>
          </a:p>
          <a:p>
            <a:pPr lvl="1"/>
            <a:r>
              <a:rPr lang="fr-FR" sz="2000" b="0" dirty="0" smtClean="0"/>
              <a:t>Background: </a:t>
            </a:r>
            <a:r>
              <a:rPr lang="fr-FR" sz="2000" b="0" dirty="0" err="1" smtClean="0"/>
              <a:t>circular</a:t>
            </a:r>
            <a:r>
              <a:rPr lang="fr-FR" sz="2000" b="0" dirty="0" smtClean="0"/>
              <a:t> polarisation in </a:t>
            </a:r>
            <a:r>
              <a:rPr lang="fr-FR" sz="2000" b="0" dirty="0" err="1" smtClean="0"/>
              <a:t>general</a:t>
            </a:r>
            <a:endParaRPr lang="fr-FR" sz="2000" b="0" dirty="0" smtClean="0"/>
          </a:p>
          <a:p>
            <a:pPr lvl="1"/>
            <a:endParaRPr lang="fr-FR" sz="2000" b="0" dirty="0"/>
          </a:p>
          <a:p>
            <a:r>
              <a:rPr lang="fr-FR" sz="2400" b="0" dirty="0" smtClean="0"/>
              <a:t>EAS </a:t>
            </a:r>
            <a:r>
              <a:rPr lang="fr-FR" sz="2400" b="0" dirty="0" err="1" smtClean="0"/>
              <a:t>selection</a:t>
            </a:r>
            <a:r>
              <a:rPr lang="fr-FR" sz="2400" b="0" dirty="0" smtClean="0"/>
              <a:t> by:</a:t>
            </a:r>
          </a:p>
          <a:p>
            <a:pPr lvl="1"/>
            <a:r>
              <a:rPr lang="fr-FR" sz="2000" b="0" dirty="0" err="1" smtClean="0"/>
              <a:t>measuring</a:t>
            </a:r>
            <a:r>
              <a:rPr lang="fr-FR" sz="2000" b="0" dirty="0" smtClean="0"/>
              <a:t> polarisation on all </a:t>
            </a:r>
            <a:r>
              <a:rPr lang="fr-FR" sz="2000" b="0" dirty="0" err="1" smtClean="0"/>
              <a:t>triggering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antennas</a:t>
            </a:r>
            <a:r>
              <a:rPr lang="fr-FR" sz="2000" b="0" dirty="0" smtClean="0"/>
              <a:t>.</a:t>
            </a:r>
          </a:p>
          <a:p>
            <a:pPr lvl="1"/>
            <a:r>
              <a:rPr lang="fr-FR" sz="2000" b="0" dirty="0" err="1" smtClean="0"/>
              <a:t>checking</a:t>
            </a:r>
            <a:r>
              <a:rPr lang="fr-FR" sz="2000" b="0" dirty="0" smtClean="0"/>
              <a:t> if compatible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EAS </a:t>
            </a:r>
            <a:r>
              <a:rPr lang="fr-FR" sz="2000" b="0" dirty="0" err="1" smtClean="0"/>
              <a:t>hypothesis</a:t>
            </a:r>
            <a:r>
              <a:rPr lang="fr-FR" sz="2000" b="0" dirty="0" smtClean="0"/>
              <a:t>.</a:t>
            </a:r>
            <a:endParaRPr lang="fr-FR" sz="2000" b="0" dirty="0"/>
          </a:p>
        </p:txBody>
      </p:sp>
      <p:sp>
        <p:nvSpPr>
          <p:cNvPr id="4" name="Right Arrow 3"/>
          <p:cNvSpPr/>
          <p:nvPr/>
        </p:nvSpPr>
        <p:spPr>
          <a:xfrm>
            <a:off x="1177966" y="2480539"/>
            <a:ext cx="288032" cy="259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 </a:t>
            </a:r>
            <a:r>
              <a:rPr lang="fr-FR" dirty="0" err="1" smtClean="0"/>
              <a:t>Giant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prototype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600200"/>
            <a:ext cx="9046840" cy="4525963"/>
          </a:xfrm>
        </p:spPr>
        <p:txBody>
          <a:bodyPr>
            <a:normAutofit/>
          </a:bodyPr>
          <a:lstStyle/>
          <a:p>
            <a:r>
              <a:rPr lang="fr-FR" sz="2400" b="0" dirty="0" err="1" smtClean="0"/>
              <a:t>Principle</a:t>
            </a:r>
            <a:r>
              <a:rPr lang="fr-FR" sz="2400" b="0" dirty="0" smtClean="0"/>
              <a:t> : </a:t>
            </a:r>
            <a:r>
              <a:rPr lang="fr-FR" sz="2400" b="0" dirty="0" err="1" smtClean="0"/>
              <a:t>study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showers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coming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from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North</a:t>
            </a:r>
            <a:r>
              <a:rPr lang="fr-FR" sz="2400" b="0" dirty="0" smtClean="0"/>
              <a:t> </a:t>
            </a:r>
          </a:p>
          <a:p>
            <a:pPr marL="0" indent="0">
              <a:buNone/>
            </a:pPr>
            <a:r>
              <a:rPr lang="fr-FR" sz="2400" b="0" dirty="0"/>
              <a:t> </a:t>
            </a:r>
            <a:r>
              <a:rPr lang="fr-FR" sz="2400" b="0" dirty="0" smtClean="0"/>
              <a:t>   (up to </a:t>
            </a:r>
            <a:r>
              <a:rPr lang="fr-FR" sz="2400" b="0" dirty="0" err="1" smtClean="0"/>
              <a:t>very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inclined</a:t>
            </a:r>
            <a:r>
              <a:rPr lang="fr-FR" sz="2400" b="0" dirty="0" smtClean="0"/>
              <a:t> angles)</a:t>
            </a:r>
            <a:endParaRPr lang="fr-FR" sz="1600" b="0" dirty="0"/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3" t="8297" r="43977" b="38956"/>
          <a:stretch/>
        </p:blipFill>
        <p:spPr bwMode="auto">
          <a:xfrm rot="17762501">
            <a:off x="2699850" y="1952499"/>
            <a:ext cx="1576117" cy="467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229200"/>
            <a:ext cx="7848872" cy="1152128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932209" y="2924944"/>
            <a:ext cx="656015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372200" y="3212976"/>
            <a:ext cx="652743" cy="369332"/>
            <a:chOff x="6588224" y="3429000"/>
            <a:chExt cx="652743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6588224" y="34290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B</a:t>
              </a:r>
              <a:r>
                <a:rPr lang="fr-FR" b="1" baseline="-25000" dirty="0" err="1" smtClean="0"/>
                <a:t>Geo</a:t>
              </a:r>
              <a:endParaRPr lang="fr-FR" b="1" baseline="-25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621892" y="3429000"/>
              <a:ext cx="326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296990" y="407707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ym typeface="Symbol"/>
              </a:rPr>
              <a:t></a:t>
            </a:r>
            <a:endParaRPr lang="fr-FR" sz="3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689113" y="2517610"/>
            <a:ext cx="1226703" cy="407334"/>
            <a:chOff x="2339752" y="2229578"/>
            <a:chExt cx="1226703" cy="407334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339752" y="2636912"/>
              <a:ext cx="12267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55776" y="2229578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North</a:t>
              </a:r>
              <a:endParaRPr lang="fr-FR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77298" y="4307194"/>
            <a:ext cx="146430" cy="922006"/>
            <a:chOff x="1977298" y="4307194"/>
            <a:chExt cx="146430" cy="92200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23728" y="479715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77298" y="4307194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8</a:t>
              </a:r>
              <a:endParaRPr lang="fr-FR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53362" y="4293096"/>
            <a:ext cx="146430" cy="922006"/>
            <a:chOff x="1977298" y="4307194"/>
            <a:chExt cx="146430" cy="92200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123728" y="479715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977298" y="4307194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8</a:t>
              </a:r>
              <a:endParaRPr lang="fr-FR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29426" y="4293096"/>
            <a:ext cx="146430" cy="922006"/>
            <a:chOff x="1977298" y="4307194"/>
            <a:chExt cx="146430" cy="92200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123728" y="479715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977298" y="4307194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8</a:t>
              </a:r>
              <a:endParaRPr lang="fr-FR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05490" y="4293096"/>
            <a:ext cx="146430" cy="922006"/>
            <a:chOff x="1977298" y="4307194"/>
            <a:chExt cx="146430" cy="92200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123728" y="479715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977298" y="4307194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8</a:t>
              </a:r>
              <a:endParaRPr lang="fr-FR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53562" y="4293096"/>
            <a:ext cx="146430" cy="922006"/>
            <a:chOff x="1977298" y="4307194"/>
            <a:chExt cx="146430" cy="92200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23728" y="479715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977298" y="4307194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8</a:t>
              </a:r>
              <a:endParaRPr lang="fr-FR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73642" y="4293096"/>
            <a:ext cx="146430" cy="922006"/>
            <a:chOff x="1977298" y="4307194"/>
            <a:chExt cx="146430" cy="92200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23728" y="479715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977298" y="4307194"/>
              <a:ext cx="45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8</a:t>
              </a:r>
              <a:endParaRPr lang="fr-FR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52120" y="3938572"/>
            <a:ext cx="323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Pure East-West </a:t>
            </a:r>
            <a:r>
              <a:rPr lang="fr-FR" b="1" dirty="0" err="1" smtClean="0"/>
              <a:t>polarization</a:t>
            </a:r>
            <a:r>
              <a:rPr lang="fr-FR" b="1" dirty="0" smtClean="0"/>
              <a:t>:</a:t>
            </a:r>
          </a:p>
          <a:p>
            <a:r>
              <a:rPr lang="fr-FR" b="1" dirty="0"/>
              <a:t>n</a:t>
            </a:r>
            <a:r>
              <a:rPr lang="fr-FR" b="1" dirty="0" smtClean="0"/>
              <a:t>o vertical </a:t>
            </a:r>
            <a:r>
              <a:rPr lang="fr-FR" b="1" dirty="0" err="1" smtClean="0"/>
              <a:t>polarization</a:t>
            </a:r>
            <a:endParaRPr lang="fr-FR" b="1" dirty="0" smtClean="0"/>
          </a:p>
          <a:p>
            <a:r>
              <a:rPr lang="fr-FR" b="1" dirty="0"/>
              <a:t>o</a:t>
            </a:r>
            <a:r>
              <a:rPr lang="fr-FR" b="1" dirty="0" smtClean="0"/>
              <a:t>n ALL </a:t>
            </a:r>
            <a:r>
              <a:rPr lang="fr-FR" b="1" dirty="0" err="1" smtClean="0"/>
              <a:t>antennas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974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 </a:t>
            </a:r>
            <a:r>
              <a:rPr lang="fr-FR" dirty="0" err="1" smtClean="0"/>
              <a:t>Giant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prototype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600200"/>
            <a:ext cx="6491064" cy="4997152"/>
          </a:xfrm>
        </p:spPr>
        <p:txBody>
          <a:bodyPr>
            <a:normAutofit/>
          </a:bodyPr>
          <a:lstStyle/>
          <a:p>
            <a:r>
              <a:rPr lang="fr-FR" sz="2400" b="0" dirty="0"/>
              <a:t>P</a:t>
            </a:r>
            <a:r>
              <a:rPr lang="fr-FR" sz="2400" b="0" dirty="0" smtClean="0"/>
              <a:t>rototype </a:t>
            </a:r>
            <a:r>
              <a:rPr lang="fr-FR" sz="2400" b="0" dirty="0" err="1" smtClean="0"/>
              <a:t>array</a:t>
            </a:r>
            <a:r>
              <a:rPr lang="fr-FR" sz="2400" b="0" dirty="0" smtClean="0"/>
              <a:t> of 30 </a:t>
            </a:r>
            <a:r>
              <a:rPr lang="fr-FR" sz="2400" b="0" dirty="0" err="1" smtClean="0"/>
              <a:t>antennas</a:t>
            </a:r>
            <a:r>
              <a:rPr lang="fr-FR" sz="2400" b="0" dirty="0" smtClean="0"/>
              <a:t> (    ) </a:t>
            </a:r>
          </a:p>
          <a:p>
            <a:pPr marL="0" indent="0">
              <a:buNone/>
            </a:pPr>
            <a:r>
              <a:rPr lang="fr-FR" sz="2400" b="0" dirty="0"/>
              <a:t> </a:t>
            </a:r>
            <a:r>
              <a:rPr lang="fr-FR" sz="2400" b="0" dirty="0" smtClean="0"/>
              <a:t>   + 21 </a:t>
            </a:r>
            <a:r>
              <a:rPr lang="fr-FR" sz="2400" b="0" dirty="0" err="1" smtClean="0"/>
              <a:t>scintillators</a:t>
            </a:r>
            <a:r>
              <a:rPr lang="fr-FR" sz="2400" b="0" dirty="0" smtClean="0"/>
              <a:t> (    )</a:t>
            </a:r>
          </a:p>
          <a:p>
            <a:pPr lvl="1"/>
            <a:r>
              <a:rPr lang="fr-FR" sz="2000" b="0" dirty="0"/>
              <a:t> </a:t>
            </a:r>
            <a:r>
              <a:rPr lang="fr-FR" sz="2000" b="0" dirty="0" err="1"/>
              <a:t>Scintillator</a:t>
            </a:r>
            <a:r>
              <a:rPr lang="fr-FR" sz="2000" b="0" dirty="0"/>
              <a:t> </a:t>
            </a:r>
            <a:r>
              <a:rPr lang="fr-FR" sz="2000" b="0" dirty="0" err="1"/>
              <a:t>array</a:t>
            </a:r>
            <a:r>
              <a:rPr lang="fr-FR" sz="2000" b="0" dirty="0"/>
              <a:t> </a:t>
            </a:r>
            <a:r>
              <a:rPr lang="fr-FR" sz="2000" b="0" dirty="0" err="1"/>
              <a:t>used</a:t>
            </a:r>
            <a:r>
              <a:rPr lang="fr-FR" sz="2000" b="0" dirty="0"/>
              <a:t> </a:t>
            </a:r>
            <a:r>
              <a:rPr lang="fr-FR" sz="2000" b="0" dirty="0" smtClean="0"/>
              <a:t>for </a:t>
            </a:r>
            <a:r>
              <a:rPr lang="fr-FR" sz="2000" b="0" dirty="0"/>
              <a:t>offline validation of EAS </a:t>
            </a:r>
            <a:r>
              <a:rPr lang="fr-FR" sz="2000" b="0" dirty="0" smtClean="0"/>
              <a:t>nature (IHEP lead, NSFC </a:t>
            </a:r>
            <a:r>
              <a:rPr lang="fr-FR" sz="2000" b="0" dirty="0" err="1" smtClean="0"/>
              <a:t>proposal</a:t>
            </a:r>
            <a:r>
              <a:rPr lang="fr-FR" sz="2000" b="0" dirty="0" smtClean="0"/>
              <a:t>)</a:t>
            </a:r>
          </a:p>
          <a:p>
            <a:pPr marL="457200" lvl="1" indent="0">
              <a:buNone/>
            </a:pPr>
            <a:r>
              <a:rPr lang="fr-FR" sz="2000" b="0" dirty="0" smtClean="0"/>
              <a:t>	</a:t>
            </a:r>
            <a:r>
              <a:rPr lang="fr-FR" sz="2000" dirty="0" smtClean="0"/>
              <a:t>quantitative </a:t>
            </a:r>
            <a:r>
              <a:rPr lang="fr-FR" sz="2000" dirty="0" err="1" smtClean="0"/>
              <a:t>evaluation</a:t>
            </a:r>
            <a:r>
              <a:rPr lang="fr-FR" sz="2000" dirty="0" smtClean="0"/>
              <a:t> of technique </a:t>
            </a:r>
          </a:p>
          <a:p>
            <a:pPr marL="457200" lvl="1" indent="0">
              <a:buNone/>
            </a:pPr>
            <a:r>
              <a:rPr lang="fr-FR" sz="2000" dirty="0" smtClean="0"/>
              <a:t>       rejection power.</a:t>
            </a:r>
            <a:endParaRPr lang="fr-FR" sz="2000" dirty="0"/>
          </a:p>
          <a:p>
            <a:pPr lvl="1"/>
            <a:r>
              <a:rPr lang="fr-FR" sz="2000" b="0" dirty="0" err="1" smtClean="0"/>
              <a:t>Array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along</a:t>
            </a:r>
            <a:r>
              <a:rPr lang="fr-FR" sz="2000" b="0" dirty="0" smtClean="0"/>
              <a:t> 21CMA </a:t>
            </a:r>
            <a:r>
              <a:rPr lang="fr-FR" sz="2000" b="0" dirty="0" err="1" smtClean="0"/>
              <a:t>North</a:t>
            </a:r>
            <a:r>
              <a:rPr lang="fr-FR" sz="2000" b="0" dirty="0" smtClean="0"/>
              <a:t>-South </a:t>
            </a:r>
            <a:r>
              <a:rPr lang="fr-FR" sz="2000" b="0" dirty="0" err="1" smtClean="0"/>
              <a:t>baseline</a:t>
            </a:r>
            <a:r>
              <a:rPr lang="fr-FR" sz="2000" b="0" dirty="0"/>
              <a:t> </a:t>
            </a:r>
            <a:r>
              <a:rPr lang="fr-FR" sz="2000" b="0" dirty="0" smtClean="0"/>
              <a:t>(</a:t>
            </a:r>
            <a:r>
              <a:rPr lang="fr-FR" sz="2000" b="0" dirty="0" err="1" smtClean="0"/>
              <a:t>fibers</a:t>
            </a:r>
            <a:r>
              <a:rPr lang="fr-FR" sz="2000" b="0" dirty="0" smtClean="0"/>
              <a:t> for signal transmission)</a:t>
            </a:r>
          </a:p>
          <a:p>
            <a:pPr lvl="1"/>
            <a:r>
              <a:rPr lang="fr-FR" sz="2000" b="0" dirty="0" err="1" smtClean="0"/>
              <a:t>Bipolar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antennas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developed</a:t>
            </a:r>
            <a:r>
              <a:rPr lang="fr-FR" sz="2000" b="0" dirty="0" smtClean="0"/>
              <a:t> in </a:t>
            </a:r>
            <a:r>
              <a:rPr lang="fr-FR" sz="2000" b="0" dirty="0" err="1" smtClean="0"/>
              <a:t>collab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CODALEMA (</a:t>
            </a:r>
            <a:r>
              <a:rPr lang="fr-FR" sz="2000" b="0" dirty="0" err="1" smtClean="0"/>
              <a:t>built</a:t>
            </a:r>
            <a:r>
              <a:rPr lang="fr-FR" sz="2000" b="0" dirty="0" smtClean="0"/>
              <a:t> by </a:t>
            </a:r>
            <a:r>
              <a:rPr lang="fr-FR" sz="2000" b="0" dirty="0" err="1" smtClean="0"/>
              <a:t>Xi’An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XiDan</a:t>
            </a:r>
            <a:r>
              <a:rPr lang="fr-FR" sz="2000" b="0" dirty="0" smtClean="0"/>
              <a:t> Uni)</a:t>
            </a:r>
          </a:p>
          <a:p>
            <a:pPr lvl="1"/>
            <a:r>
              <a:rPr lang="fr-FR" sz="2000" b="0" dirty="0" err="1" smtClean="0"/>
              <a:t>Fast</a:t>
            </a:r>
            <a:r>
              <a:rPr lang="fr-FR" sz="2000" b="0" dirty="0" smtClean="0"/>
              <a:t> front-end </a:t>
            </a:r>
            <a:r>
              <a:rPr lang="fr-FR" sz="2000" b="0" dirty="0" err="1" smtClean="0"/>
              <a:t>digitization</a:t>
            </a:r>
            <a:r>
              <a:rPr lang="fr-FR" sz="2000" b="0" dirty="0" smtClean="0"/>
              <a:t> (1GHz+12bits)</a:t>
            </a:r>
            <a:r>
              <a:rPr lang="fr-FR" sz="2000" b="0" dirty="0"/>
              <a:t> </a:t>
            </a:r>
            <a:r>
              <a:rPr lang="fr-FR" sz="2000" b="0" dirty="0" err="1" smtClean="0"/>
              <a:t>developped</a:t>
            </a:r>
            <a:r>
              <a:rPr lang="fr-FR" sz="2000" b="0" dirty="0" smtClean="0"/>
              <a:t> by IHEP (Liu </a:t>
            </a:r>
            <a:r>
              <a:rPr lang="fr-FR" sz="2000" b="0" dirty="0" err="1" smtClean="0"/>
              <a:t>ZhenAn</a:t>
            </a:r>
            <a:r>
              <a:rPr lang="fr-FR" sz="2000" b="0" dirty="0" smtClean="0"/>
              <a:t> trigger </a:t>
            </a:r>
            <a:r>
              <a:rPr lang="fr-FR" sz="2000" b="0" dirty="0" err="1" smtClean="0"/>
              <a:t>Lab</a:t>
            </a:r>
            <a:r>
              <a:rPr lang="fr-FR" sz="2000" b="0" dirty="0" smtClean="0"/>
              <a:t>) &amp; </a:t>
            </a:r>
            <a:r>
              <a:rPr lang="fr-FR" sz="2000" b="0" dirty="0" err="1" smtClean="0"/>
              <a:t>tested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succesfully</a:t>
            </a:r>
            <a:r>
              <a:rPr lang="fr-FR" sz="2000" b="0" dirty="0" smtClean="0"/>
              <a:t> on site </a:t>
            </a:r>
            <a:r>
              <a:rPr lang="fr-FR" sz="2000" b="0" dirty="0" err="1" smtClean="0"/>
              <a:t>early</a:t>
            </a:r>
            <a:r>
              <a:rPr lang="fr-FR" sz="2000" b="0" dirty="0" smtClean="0"/>
              <a:t> March.</a:t>
            </a:r>
          </a:p>
        </p:txBody>
      </p:sp>
      <p:pic>
        <p:nvPicPr>
          <p:cNvPr id="2050" name="图片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7"/>
          <a:stretch/>
        </p:blipFill>
        <p:spPr bwMode="auto">
          <a:xfrm>
            <a:off x="6444208" y="1227084"/>
            <a:ext cx="2069597" cy="529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55576" y="3202753"/>
            <a:ext cx="288032" cy="259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Isosceles Triangle 3"/>
          <p:cNvSpPr/>
          <p:nvPr/>
        </p:nvSpPr>
        <p:spPr>
          <a:xfrm>
            <a:off x="5364088" y="1700808"/>
            <a:ext cx="216024" cy="2880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59832" y="2204864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7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Electrionic</a:t>
            </a:r>
            <a:r>
              <a:rPr lang="fr-FR" dirty="0" smtClean="0"/>
              <a:t> prototype test</a:t>
            </a:r>
            <a:endParaRPr lang="fr-FR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7504" y="1268760"/>
            <a:ext cx="5244075" cy="3933056"/>
            <a:chOff x="107504" y="1268760"/>
            <a:chExt cx="5244075" cy="39330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268760"/>
              <a:ext cx="5244075" cy="39330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83311" y="1965823"/>
              <a:ext cx="14334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 </a:t>
              </a:r>
              <a:r>
                <a:rPr lang="fr-FR" dirty="0" err="1" smtClean="0"/>
                <a:t>antennas</a:t>
              </a:r>
              <a:endParaRPr lang="fr-F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07600" y="2389530"/>
              <a:ext cx="2233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Early</a:t>
              </a:r>
              <a:r>
                <a:rPr lang="fr-FR" dirty="0" smtClean="0"/>
                <a:t> amplification</a:t>
              </a:r>
              <a:endParaRPr lang="fr-F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7740" y="4289971"/>
              <a:ext cx="16209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Fiber</a:t>
              </a:r>
              <a:r>
                <a:rPr lang="fr-FR" dirty="0" smtClean="0"/>
                <a:t> to DAQ</a:t>
              </a:r>
              <a:endParaRPr lang="fr-F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8" y="4477762"/>
              <a:ext cx="16722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Lin </a:t>
              </a:r>
              <a:r>
                <a:rPr lang="fr-FR" dirty="0" err="1" smtClean="0"/>
                <a:t>HaiChuan</a:t>
              </a:r>
              <a:endParaRPr lang="fr-FR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118275" y="2758862"/>
              <a:ext cx="1" cy="5288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568219" y="2703567"/>
              <a:ext cx="1439381" cy="444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51721" y="1484784"/>
              <a:ext cx="1631590" cy="6637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118276" y="1628800"/>
              <a:ext cx="727686" cy="337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209537" y="3026733"/>
              <a:ext cx="519712" cy="521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0604" y="2380402"/>
              <a:ext cx="21178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Front-end trigger + </a:t>
              </a:r>
              <a:r>
                <a:rPr lang="fr-FR" dirty="0" err="1" smtClean="0"/>
                <a:t>digitization</a:t>
              </a:r>
              <a:endParaRPr lang="fr-FR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1" y="1305958"/>
            <a:ext cx="4475292" cy="33564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37756" y="1779184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Liu </a:t>
            </a:r>
            <a:r>
              <a:rPr lang="fr-FR" dirty="0" err="1" smtClean="0"/>
              <a:t>ZhenAn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r="5843" b="34338"/>
          <a:stretch/>
        </p:blipFill>
        <p:spPr>
          <a:xfrm>
            <a:off x="1729249" y="3049488"/>
            <a:ext cx="7327557" cy="2971800"/>
          </a:xfrm>
        </p:spPr>
      </p:pic>
      <p:sp>
        <p:nvSpPr>
          <p:cNvPr id="29" name="TextBox 28"/>
          <p:cNvSpPr txBox="1"/>
          <p:nvPr/>
        </p:nvSpPr>
        <p:spPr>
          <a:xfrm>
            <a:off x="4860032" y="4365104"/>
            <a:ext cx="2659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TREND </a:t>
            </a:r>
            <a:r>
              <a:rPr lang="fr-FR" b="1" dirty="0" err="1" smtClean="0"/>
              <a:t>signals</a:t>
            </a:r>
            <a:r>
              <a:rPr lang="fr-FR" b="1" dirty="0" smtClean="0"/>
              <a:t> @ 1GHz!</a:t>
            </a:r>
            <a:endParaRPr lang="fr-F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6074509"/>
            <a:ext cx="86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More in </a:t>
            </a:r>
            <a:r>
              <a:rPr lang="fr-FR" b="1" dirty="0" err="1" smtClean="0"/>
              <a:t>development</a:t>
            </a:r>
            <a:r>
              <a:rPr lang="fr-FR" b="1" dirty="0" smtClean="0"/>
              <a:t> session by </a:t>
            </a:r>
            <a:r>
              <a:rPr lang="fr-FR" b="1" dirty="0" err="1" smtClean="0"/>
              <a:t>Zhenan</a:t>
            </a:r>
            <a:r>
              <a:rPr lang="fr-FR" b="1" dirty="0" smtClean="0"/>
              <a:t> &amp; </a:t>
            </a:r>
            <a:r>
              <a:rPr lang="fr-FR" b="1" dirty="0" err="1" smtClean="0"/>
              <a:t>Haichuan</a:t>
            </a:r>
            <a:r>
              <a:rPr lang="fr-FR" b="1" dirty="0" smtClean="0"/>
              <a:t> (</a:t>
            </a:r>
            <a:r>
              <a:rPr lang="fr-FR" b="1" dirty="0" err="1" smtClean="0"/>
              <a:t>tomorrow</a:t>
            </a:r>
            <a:r>
              <a:rPr lang="fr-FR" b="1" dirty="0" smtClean="0"/>
              <a:t> @ 11:20am)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606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Documents and Settings\martineau\Mes documents\TREND\photos\TREND_ante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0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6953" y="620688"/>
            <a:ext cx="1864613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2"/>
                </a:solidFill>
              </a:rPr>
              <a:t>谢谢</a:t>
            </a:r>
            <a:r>
              <a:rPr lang="zh-CN" altLang="en-US" sz="4000" b="1" dirty="0">
                <a:solidFill>
                  <a:schemeClr val="bg2"/>
                </a:solidFill>
              </a:rPr>
              <a:t> </a:t>
            </a:r>
            <a:r>
              <a:rPr lang="fr-FR" altLang="zh-CN" sz="4000" b="1" dirty="0" smtClean="0">
                <a:solidFill>
                  <a:schemeClr val="bg2"/>
                </a:solidFill>
              </a:rPr>
              <a:t>!</a:t>
            </a:r>
          </a:p>
          <a:p>
            <a:pPr algn="ctr"/>
            <a:r>
              <a:rPr lang="fr-FR" altLang="zh-CN" sz="4000" b="1" dirty="0" smtClean="0">
                <a:solidFill>
                  <a:schemeClr val="bg2"/>
                </a:solidFill>
              </a:rPr>
              <a:t>Merci</a:t>
            </a:r>
            <a:r>
              <a:rPr lang="zh-CN" altLang="en-US" sz="4000" b="1" dirty="0">
                <a:solidFill>
                  <a:schemeClr val="bg2"/>
                </a:solidFill>
              </a:rPr>
              <a:t> </a:t>
            </a:r>
            <a:r>
              <a:rPr lang="fr-FR" altLang="zh-CN" sz="4000" b="1" dirty="0" smtClean="0">
                <a:solidFill>
                  <a:schemeClr val="bg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43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332656"/>
            <a:ext cx="8229600" cy="1143000"/>
          </a:xfrm>
        </p:spPr>
        <p:txBody>
          <a:bodyPr/>
          <a:lstStyle/>
          <a:p>
            <a:r>
              <a:rPr lang="fr-FR" dirty="0" smtClean="0"/>
              <a:t>TREND-21CMA site</a:t>
            </a:r>
            <a:endParaRPr lang="fr-FR" dirty="0"/>
          </a:p>
        </p:txBody>
      </p:sp>
      <p:grpSp>
        <p:nvGrpSpPr>
          <p:cNvPr id="6" name="Group 5"/>
          <p:cNvGrpSpPr/>
          <p:nvPr/>
        </p:nvGrpSpPr>
        <p:grpSpPr>
          <a:xfrm>
            <a:off x="352353" y="1844824"/>
            <a:ext cx="3968042" cy="3312368"/>
            <a:chOff x="-17242" y="2420888"/>
            <a:chExt cx="3968042" cy="3312368"/>
          </a:xfrm>
        </p:grpSpPr>
        <p:pic>
          <p:nvPicPr>
            <p:cNvPr id="1026" name="Picture 2" descr="C:\Documents and Settings\martineau\Mes documents\TREND\docs\presProjet\presARENA2010.key\chine-relie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42" y="2420888"/>
              <a:ext cx="3968042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5-Point Star 3"/>
            <p:cNvSpPr/>
            <p:nvPr/>
          </p:nvSpPr>
          <p:spPr>
            <a:xfrm>
              <a:off x="683568" y="3212976"/>
              <a:ext cx="216024" cy="216024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2763146" y="3594788"/>
              <a:ext cx="216024" cy="216024"/>
            </a:xfrm>
            <a:prstGeom prst="star5">
              <a:avLst/>
            </a:prstGeom>
            <a:solidFill>
              <a:srgbClr val="8E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835968" y="3068960"/>
              <a:ext cx="216024" cy="216024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19130" y="328540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700000"/>
                  </a:solidFill>
                </a:rPr>
                <a:t>Beijing</a:t>
              </a:r>
              <a:endParaRPr lang="fr-FR" b="1" dirty="0">
                <a:solidFill>
                  <a:srgbClr val="7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5590" y="2730566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Urumqi</a:t>
              </a:r>
              <a:endParaRPr lang="fr-FR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3347700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Ulastai</a:t>
              </a:r>
              <a:endParaRPr lang="fr-FR" b="1" dirty="0"/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3458896" y="3717032"/>
            <a:ext cx="216024" cy="21602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627784" y="393305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Nanjing</a:t>
            </a:r>
            <a:endParaRPr lang="fr-FR" b="1" dirty="0"/>
          </a:p>
        </p:txBody>
      </p:sp>
      <p:pic>
        <p:nvPicPr>
          <p:cNvPr id="15" name="Picture 2" descr="H:\MT 250\PICTURES\Ulastai\IMG_06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/>
          <a:stretch/>
        </p:blipFill>
        <p:spPr bwMode="auto">
          <a:xfrm>
            <a:off x="4860437" y="1844824"/>
            <a:ext cx="3888027" cy="33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638394" y="1763737"/>
            <a:ext cx="4254086" cy="3969519"/>
            <a:chOff x="4638394" y="1763737"/>
            <a:chExt cx="4254086" cy="3969519"/>
          </a:xfrm>
        </p:grpSpPr>
        <p:grpSp>
          <p:nvGrpSpPr>
            <p:cNvPr id="16" name="Group 15"/>
            <p:cNvGrpSpPr/>
            <p:nvPr/>
          </p:nvGrpSpPr>
          <p:grpSpPr>
            <a:xfrm>
              <a:off x="4638394" y="1763737"/>
              <a:ext cx="4254086" cy="3969519"/>
              <a:chOff x="4311350" y="2321011"/>
              <a:chExt cx="4764375" cy="449236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8" t="3745" r="7547"/>
              <a:stretch/>
            </p:blipFill>
            <p:spPr>
              <a:xfrm>
                <a:off x="4311350" y="2321011"/>
                <a:ext cx="4764375" cy="449236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031646" y="2609043"/>
                <a:ext cx="1511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AM </a:t>
                </a:r>
                <a:r>
                  <a:rPr lang="fr-FR" dirty="0" err="1" smtClean="0"/>
                  <a:t>emitters</a:t>
                </a:r>
                <a:endParaRPr lang="en-US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6096525" y="2759279"/>
              <a:ext cx="359939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496687" y="2555452"/>
              <a:ext cx="18197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Electronics</a:t>
              </a:r>
              <a:r>
                <a:rPr lang="fr-FR" sz="1600" dirty="0" smtClean="0"/>
                <a:t> noise</a:t>
              </a:r>
              <a:endParaRPr lang="fr-FR" sz="16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084168" y="3053535"/>
              <a:ext cx="359939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94553" y="2862065"/>
              <a:ext cx="23615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Antenna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measurment</a:t>
              </a:r>
              <a:endParaRPr lang="fr-FR" sz="1600" dirty="0" smtClean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084168" y="3320081"/>
              <a:ext cx="359939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494553" y="3140968"/>
              <a:ext cx="19463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Galactic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emission</a:t>
              </a:r>
              <a:endParaRPr lang="fr-FR" sz="1600" dirty="0" smtClean="0"/>
            </a:p>
            <a:p>
              <a:r>
                <a:rPr lang="fr-FR" sz="1600" dirty="0" smtClean="0"/>
                <a:t>model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2160" y="2481595"/>
            <a:ext cx="27363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Background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el-GR" dirty="0" smtClean="0"/>
              <a:t>≡</a:t>
            </a:r>
            <a:r>
              <a:rPr lang="fr-FR" dirty="0" smtClean="0"/>
              <a:t> </a:t>
            </a:r>
            <a:r>
              <a:rPr lang="fr-FR" dirty="0" err="1" smtClean="0"/>
              <a:t>Galactic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16" y="5632648"/>
            <a:ext cx="8849784" cy="892696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 err="1" smtClean="0"/>
              <a:t>Ulastai</a:t>
            </a:r>
            <a:r>
              <a:rPr lang="fr-FR" sz="2400" dirty="0" smtClean="0"/>
              <a:t>, </a:t>
            </a:r>
            <a:r>
              <a:rPr lang="fr-FR" sz="2400" dirty="0" err="1" smtClean="0"/>
              <a:t>Tianshan</a:t>
            </a:r>
            <a:r>
              <a:rPr lang="fr-FR" sz="2400" dirty="0" smtClean="0"/>
              <a:t> </a:t>
            </a:r>
            <a:r>
              <a:rPr lang="fr-FR" sz="2400" dirty="0" err="1" smtClean="0"/>
              <a:t>mountains</a:t>
            </a:r>
            <a:r>
              <a:rPr lang="fr-FR" sz="2400" dirty="0" smtClean="0"/>
              <a:t>, </a:t>
            </a:r>
            <a:r>
              <a:rPr lang="fr-FR" sz="2400" dirty="0" err="1" smtClean="0"/>
              <a:t>XinJiang</a:t>
            </a:r>
            <a:r>
              <a:rPr lang="fr-FR" sz="2400" dirty="0" smtClean="0"/>
              <a:t> </a:t>
            </a:r>
            <a:r>
              <a:rPr lang="fr-FR" sz="2400" dirty="0" err="1" smtClean="0"/>
              <a:t>autonomous</a:t>
            </a:r>
            <a:r>
              <a:rPr lang="fr-FR" sz="2400" dirty="0" smtClean="0"/>
              <a:t> province</a:t>
            </a:r>
          </a:p>
          <a:p>
            <a:r>
              <a:rPr lang="fr-FR" sz="2400" dirty="0" smtClean="0"/>
              <a:t>Site of the 21CMA radio </a:t>
            </a:r>
            <a:r>
              <a:rPr lang="fr-FR" sz="2400" dirty="0" err="1" smtClean="0"/>
              <a:t>interferometer</a:t>
            </a:r>
            <a:r>
              <a:rPr lang="fr-FR" sz="2400" dirty="0" smtClean="0"/>
              <a:t> (</a:t>
            </a:r>
            <a:r>
              <a:rPr lang="fr-FR" sz="2400" dirty="0" err="1" smtClean="0"/>
              <a:t>Epoch</a:t>
            </a:r>
            <a:r>
              <a:rPr lang="fr-FR" sz="2400" dirty="0" smtClean="0"/>
              <a:t> of </a:t>
            </a:r>
            <a:r>
              <a:rPr lang="fr-FR" sz="2400" dirty="0" err="1" smtClean="0"/>
              <a:t>Reionization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15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fr-FR" dirty="0" smtClean="0"/>
              <a:t>Radio background</a:t>
            </a:r>
            <a:endParaRPr lang="fr-F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6293" r="16120"/>
          <a:stretch/>
        </p:blipFill>
        <p:spPr>
          <a:xfrm>
            <a:off x="-36512" y="1340768"/>
            <a:ext cx="6120680" cy="5677769"/>
          </a:xfrm>
        </p:spPr>
      </p:pic>
      <p:sp>
        <p:nvSpPr>
          <p:cNvPr id="11" name="Rectangle 10"/>
          <p:cNvSpPr/>
          <p:nvPr/>
        </p:nvSpPr>
        <p:spPr>
          <a:xfrm>
            <a:off x="3275856" y="1905969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3434005" y="1789944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TREND </a:t>
            </a:r>
            <a:r>
              <a:rPr lang="fr-FR" dirty="0" err="1" smtClean="0">
                <a:solidFill>
                  <a:schemeClr val="bg1"/>
                </a:solidFill>
              </a:rPr>
              <a:t>antenna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371540"/>
            <a:ext cx="3888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Exemple:</a:t>
            </a:r>
          </a:p>
          <a:p>
            <a:r>
              <a:rPr lang="fr-FR" sz="1600" b="1" u="sng" dirty="0" smtClean="0"/>
              <a:t>TREND-50 </a:t>
            </a:r>
            <a:r>
              <a:rPr lang="fr-FR" sz="1600" b="1" u="sng" dirty="0" err="1" smtClean="0"/>
              <a:t>antennas</a:t>
            </a:r>
            <a:r>
              <a:rPr lang="fr-FR" sz="1600" b="1" u="sng" dirty="0" smtClean="0"/>
              <a:t> </a:t>
            </a:r>
          </a:p>
          <a:p>
            <a:r>
              <a:rPr lang="fr-FR" sz="1600" b="1" u="sng" dirty="0" smtClean="0"/>
              <a:t>radio </a:t>
            </a:r>
            <a:r>
              <a:rPr lang="fr-FR" sz="1600" b="1" u="sng" dirty="0" err="1" smtClean="0"/>
              <a:t>array</a:t>
            </a:r>
            <a:r>
              <a:rPr lang="fr-FR" sz="1600" b="1" u="sng" dirty="0" smtClean="0"/>
              <a:t>:</a:t>
            </a:r>
          </a:p>
          <a:p>
            <a:r>
              <a:rPr lang="fr-FR" sz="1600" dirty="0" smtClean="0"/>
              <a:t>2011-2012 data</a:t>
            </a:r>
          </a:p>
          <a:p>
            <a:r>
              <a:rPr lang="fr-FR" sz="1600" dirty="0" smtClean="0"/>
              <a:t>220 real </a:t>
            </a:r>
            <a:r>
              <a:rPr lang="fr-FR" sz="1600" dirty="0" err="1" smtClean="0"/>
              <a:t>days</a:t>
            </a:r>
            <a:r>
              <a:rPr lang="fr-FR" sz="1600" dirty="0" smtClean="0"/>
              <a:t> </a:t>
            </a:r>
            <a:r>
              <a:rPr lang="fr-FR" sz="1600" dirty="0" err="1" smtClean="0"/>
              <a:t>analysed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1.2 10</a:t>
            </a:r>
            <a:r>
              <a:rPr lang="fr-FR" sz="1600" baseline="30000" dirty="0" smtClean="0"/>
              <a:t>10</a:t>
            </a:r>
            <a:r>
              <a:rPr lang="fr-FR" sz="1600" dirty="0" smtClean="0"/>
              <a:t> triggers </a:t>
            </a:r>
            <a:r>
              <a:rPr lang="fr-FR" sz="1600" dirty="0" err="1" smtClean="0"/>
              <a:t>recorded</a:t>
            </a:r>
            <a:endParaRPr lang="fr-FR" sz="1600" dirty="0" smtClean="0"/>
          </a:p>
          <a:p>
            <a:r>
              <a:rPr lang="fr-FR" sz="1600" dirty="0" smtClean="0"/>
              <a:t>1.4 10</a:t>
            </a:r>
            <a:r>
              <a:rPr lang="fr-FR" sz="1600" baseline="30000" dirty="0"/>
              <a:t>9</a:t>
            </a:r>
            <a:r>
              <a:rPr lang="fr-FR" sz="1600" dirty="0" smtClean="0"/>
              <a:t> </a:t>
            </a:r>
            <a:r>
              <a:rPr lang="fr-FR" sz="1600" dirty="0" err="1" smtClean="0"/>
              <a:t>coincidences</a:t>
            </a:r>
            <a:endParaRPr lang="fr-FR" sz="1600" dirty="0" smtClean="0"/>
          </a:p>
          <a:p>
            <a:r>
              <a:rPr lang="fr-FR" sz="1600" dirty="0" smtClean="0"/>
              <a:t> </a:t>
            </a:r>
            <a:r>
              <a:rPr lang="fr-FR" sz="1600" b="1" dirty="0" smtClean="0"/>
              <a:t>~100Hz background </a:t>
            </a:r>
            <a:r>
              <a:rPr lang="fr-FR" sz="1600" b="1" dirty="0" err="1" smtClean="0"/>
              <a:t>event</a:t>
            </a:r>
            <a:r>
              <a:rPr lang="fr-FR" sz="1600" b="1" dirty="0" smtClean="0"/>
              <a:t> rate</a:t>
            </a:r>
          </a:p>
          <a:p>
            <a:r>
              <a:rPr lang="fr-FR" sz="1600" b="1" dirty="0" smtClean="0"/>
              <a:t>    over </a:t>
            </a:r>
            <a:r>
              <a:rPr lang="fr-FR" sz="1600" b="1" dirty="0" err="1" smtClean="0"/>
              <a:t>whole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array</a:t>
            </a:r>
            <a:r>
              <a:rPr lang="fr-FR" sz="1600" b="1" dirty="0"/>
              <a:t> </a:t>
            </a:r>
          </a:p>
          <a:p>
            <a:r>
              <a:rPr lang="fr-FR" sz="1600" b="1" dirty="0" smtClean="0"/>
              <a:t>    (</a:t>
            </a:r>
            <a:r>
              <a:rPr lang="fr-FR" sz="1600" b="1" dirty="0" err="1" smtClean="0"/>
              <a:t>physical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origin</a:t>
            </a:r>
            <a:r>
              <a:rPr lang="fr-FR" sz="1600" b="1" dirty="0"/>
              <a:t>)</a:t>
            </a:r>
            <a:endParaRPr lang="fr-FR" sz="1600" b="1" dirty="0" smtClean="0"/>
          </a:p>
          <a:p>
            <a:endParaRPr lang="fr-FR" sz="1600" b="1" dirty="0"/>
          </a:p>
          <a:p>
            <a:r>
              <a:rPr lang="fr-FR" sz="1600" b="1" dirty="0" err="1" smtClean="0"/>
              <a:t>Expected</a:t>
            </a:r>
            <a:r>
              <a:rPr lang="fr-FR" sz="1600" b="1" dirty="0" smtClean="0"/>
              <a:t> EAS trigger rate:</a:t>
            </a:r>
          </a:p>
          <a:p>
            <a:r>
              <a:rPr lang="fr-FR" sz="1600" b="1" dirty="0" smtClean="0"/>
              <a:t>~2 </a:t>
            </a:r>
            <a:r>
              <a:rPr lang="fr-FR" sz="1600" b="1" dirty="0" err="1" smtClean="0"/>
              <a:t>events</a:t>
            </a:r>
            <a:r>
              <a:rPr lang="fr-FR" sz="1600" b="1" dirty="0" smtClean="0"/>
              <a:t>/</a:t>
            </a:r>
            <a:r>
              <a:rPr lang="fr-FR" sz="1600" b="1" dirty="0" err="1" smtClean="0"/>
              <a:t>day</a:t>
            </a:r>
            <a:r>
              <a:rPr lang="fr-FR" sz="1600" b="1" dirty="0" smtClean="0"/>
              <a:t> for E&gt;10</a:t>
            </a:r>
            <a:r>
              <a:rPr lang="fr-FR" sz="1600" b="1" baseline="30000" dirty="0" smtClean="0"/>
              <a:t>18</a:t>
            </a:r>
            <a:r>
              <a:rPr lang="fr-FR" sz="1600" b="1" dirty="0" smtClean="0"/>
              <a:t> eV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4941168"/>
            <a:ext cx="259228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Background rejection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a </a:t>
            </a:r>
            <a:r>
              <a:rPr lang="fr-FR" b="1" dirty="0" err="1" smtClean="0">
                <a:solidFill>
                  <a:srgbClr val="FF0000"/>
                </a:solidFill>
              </a:rPr>
              <a:t>key</a:t>
            </a:r>
            <a:r>
              <a:rPr lang="fr-FR" b="1" dirty="0" smtClean="0">
                <a:solidFill>
                  <a:srgbClr val="FF0000"/>
                </a:solidFill>
              </a:rPr>
              <a:t> issue for EAS </a:t>
            </a:r>
            <a:r>
              <a:rPr lang="fr-FR" b="1" dirty="0" err="1" smtClean="0">
                <a:solidFill>
                  <a:srgbClr val="FF0000"/>
                </a:solidFill>
              </a:rPr>
              <a:t>radio-detection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 rejection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External</a:t>
            </a:r>
            <a:r>
              <a:rPr lang="fr-FR" sz="2400" dirty="0" smtClean="0"/>
              <a:t> trigger (</a:t>
            </a:r>
            <a:r>
              <a:rPr lang="fr-FR" sz="2400" dirty="0" err="1" smtClean="0"/>
              <a:t>hybrid</a:t>
            </a:r>
            <a:r>
              <a:rPr lang="fr-FR" sz="2400" dirty="0" smtClean="0"/>
              <a:t> setup): CODALEMA, LOPES, …</a:t>
            </a:r>
          </a:p>
          <a:p>
            <a:pPr lvl="1">
              <a:buFont typeface="Wingdings"/>
              <a:buChar char="J"/>
            </a:pPr>
            <a:r>
              <a:rPr lang="fr-FR" sz="1800" dirty="0" smtClean="0"/>
              <a:t>No </a:t>
            </a:r>
            <a:r>
              <a:rPr lang="fr-FR" sz="1800" dirty="0" err="1" smtClean="0"/>
              <a:t>elm</a:t>
            </a:r>
            <a:r>
              <a:rPr lang="fr-FR" sz="1800" dirty="0" smtClean="0"/>
              <a:t> background.</a:t>
            </a:r>
          </a:p>
          <a:p>
            <a:pPr lvl="1">
              <a:buFont typeface="Wingdings"/>
              <a:buChar char="L"/>
            </a:pPr>
            <a:r>
              <a:rPr lang="fr-FR" sz="1800" dirty="0" err="1">
                <a:sym typeface="Wingdings" pitchFamily="2" charset="2"/>
              </a:rPr>
              <a:t>Depends</a:t>
            </a:r>
            <a:r>
              <a:rPr lang="fr-FR" sz="1800" dirty="0">
                <a:sym typeface="Wingdings" pitchFamily="2" charset="2"/>
              </a:rPr>
              <a:t> on trigger </a:t>
            </a:r>
            <a:r>
              <a:rPr lang="fr-FR" sz="1800" dirty="0" err="1">
                <a:sym typeface="Wingdings" pitchFamily="2" charset="2"/>
              </a:rPr>
              <a:t>biases</a:t>
            </a:r>
            <a:r>
              <a:rPr lang="fr-FR" sz="1800" dirty="0">
                <a:sym typeface="Wingdings" pitchFamily="2" charset="2"/>
              </a:rPr>
              <a:t> (</a:t>
            </a:r>
            <a:r>
              <a:rPr lang="fr-FR" sz="1800" dirty="0" err="1">
                <a:sym typeface="Wingdings" pitchFamily="2" charset="2"/>
              </a:rPr>
              <a:t>e.g</a:t>
            </a:r>
            <a:r>
              <a:rPr lang="fr-FR" sz="1800" dirty="0">
                <a:sym typeface="Wingdings" pitchFamily="2" charset="2"/>
              </a:rPr>
              <a:t>. no </a:t>
            </a:r>
            <a:r>
              <a:rPr lang="fr-FR" sz="1800" dirty="0" err="1">
                <a:sym typeface="Wingdings" pitchFamily="2" charset="2"/>
              </a:rPr>
              <a:t>acces</a:t>
            </a:r>
            <a:r>
              <a:rPr lang="fr-FR" sz="1800" dirty="0">
                <a:sym typeface="Wingdings" pitchFamily="2" charset="2"/>
              </a:rPr>
              <a:t> to large </a:t>
            </a:r>
            <a:r>
              <a:rPr lang="fr-FR" sz="1800" dirty="0" err="1">
                <a:sym typeface="Wingdings" pitchFamily="2" charset="2"/>
              </a:rPr>
              <a:t>zenith</a:t>
            </a:r>
            <a:r>
              <a:rPr lang="fr-FR" sz="1800" dirty="0">
                <a:sym typeface="Wingdings" pitchFamily="2" charset="2"/>
              </a:rPr>
              <a:t> angles).</a:t>
            </a:r>
          </a:p>
          <a:p>
            <a:pPr lvl="1">
              <a:buFont typeface="Wingdings"/>
              <a:buChar char="L"/>
            </a:pPr>
            <a:r>
              <a:rPr lang="fr-FR" sz="1800" dirty="0" smtClean="0">
                <a:sym typeface="Wingdings" pitchFamily="2" charset="2"/>
              </a:rPr>
              <a:t> « Slave »  technique: </a:t>
            </a:r>
            <a:r>
              <a:rPr lang="fr-FR" sz="1800" dirty="0" err="1" smtClean="0">
                <a:sym typeface="Wingdings" pitchFamily="2" charset="2"/>
              </a:rPr>
              <a:t>unsatisfying</a:t>
            </a:r>
            <a:endParaRPr lang="fr-FR" sz="1800" dirty="0" smtClean="0"/>
          </a:p>
          <a:p>
            <a:r>
              <a:rPr lang="fr-FR" sz="2400" dirty="0" smtClean="0"/>
              <a:t>Self–</a:t>
            </a:r>
            <a:r>
              <a:rPr lang="fr-FR" sz="2400" dirty="0" err="1" smtClean="0"/>
              <a:t>triggering</a:t>
            </a:r>
            <a:r>
              <a:rPr lang="fr-FR" sz="2400" dirty="0" smtClean="0"/>
              <a:t>: </a:t>
            </a:r>
            <a:r>
              <a:rPr lang="fr-FR" sz="2400" u="sng" dirty="0" smtClean="0"/>
              <a:t>TREND</a:t>
            </a:r>
            <a:r>
              <a:rPr lang="fr-FR" sz="2400" dirty="0" smtClean="0"/>
              <a:t>, AERA</a:t>
            </a:r>
          </a:p>
          <a:p>
            <a:pPr lvl="1"/>
            <a:endParaRPr lang="fr-FR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4924847"/>
            <a:ext cx="8208912" cy="1800200"/>
            <a:chOff x="467544" y="4797152"/>
            <a:chExt cx="8208912" cy="1800200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4797152"/>
              <a:ext cx="4320480" cy="1224136"/>
              <a:chOff x="467544" y="4797152"/>
              <a:chExt cx="4320480" cy="1224136"/>
            </a:xfrm>
          </p:grpSpPr>
          <p:sp>
            <p:nvSpPr>
              <p:cNvPr id="41" name="Parallelogram 40"/>
              <p:cNvSpPr/>
              <p:nvPr/>
            </p:nvSpPr>
            <p:spPr>
              <a:xfrm>
                <a:off x="467544" y="4797152"/>
                <a:ext cx="4320480" cy="1224136"/>
              </a:xfrm>
              <a:prstGeom prst="parallelogram">
                <a:avLst>
                  <a:gd name="adj" fmla="val 15127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267744" y="490516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051720" y="505756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35696" y="5229200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19672" y="537321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403648" y="5517232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87624" y="5669632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699792" y="49167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483768" y="50691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267744" y="5240779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51720" y="5384795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35696" y="55288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19672" y="56812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131840" y="49167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915816" y="50691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699792" y="5240779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483768" y="5384795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67744" y="55288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051720" y="56812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563888" y="49411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347864" y="50935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131840" y="526520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915816" y="5409220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699792" y="55532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483768" y="57056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067944" y="49411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851920" y="50935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635896" y="526520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419872" y="5409220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03848" y="55532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987824" y="57056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355976" y="4797152"/>
              <a:ext cx="4320480" cy="1224136"/>
              <a:chOff x="467544" y="4797152"/>
              <a:chExt cx="4320480" cy="1224136"/>
            </a:xfrm>
          </p:grpSpPr>
          <p:sp>
            <p:nvSpPr>
              <p:cNvPr id="10" name="Parallelogram 9"/>
              <p:cNvSpPr/>
              <p:nvPr/>
            </p:nvSpPr>
            <p:spPr>
              <a:xfrm>
                <a:off x="467544" y="4797152"/>
                <a:ext cx="4320480" cy="1224136"/>
              </a:xfrm>
              <a:prstGeom prst="parallelogram">
                <a:avLst>
                  <a:gd name="adj" fmla="val 15127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67744" y="490516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1720" y="505756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835696" y="5229200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19672" y="537321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403648" y="5517232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187624" y="5669632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99792" y="49167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483768" y="50691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67744" y="5240779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51720" y="5384795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35696" y="55288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19672" y="56812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31840" y="49167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15816" y="5069143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699792" y="5240779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483768" y="5384795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267744" y="55288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051720" y="5681211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63888" y="49411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347864" y="50935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131840" y="526520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15816" y="5409220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699792" y="55532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83768" y="57056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67944" y="49411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51920" y="5093568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635896" y="5265204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419872" y="5409220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203848" y="55532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87824" y="5705636"/>
                <a:ext cx="144016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16624" y="6165304"/>
              <a:ext cx="1123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EAS signal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65096" y="6228020"/>
              <a:ext cx="12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Background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81392" y="3685958"/>
            <a:ext cx="936104" cy="2063807"/>
            <a:chOff x="2123728" y="3429000"/>
            <a:chExt cx="936104" cy="2063807"/>
          </a:xfrm>
        </p:grpSpPr>
        <p:sp>
          <p:nvSpPr>
            <p:cNvPr id="73" name="Oval 72"/>
            <p:cNvSpPr/>
            <p:nvPr/>
          </p:nvSpPr>
          <p:spPr>
            <a:xfrm>
              <a:off x="2123728" y="5229200"/>
              <a:ext cx="936104" cy="263607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2123728" y="3645024"/>
              <a:ext cx="936104" cy="1692188"/>
            </a:xfrm>
            <a:prstGeom prst="triangle">
              <a:avLst>
                <a:gd name="adj" fmla="val 11996"/>
              </a:avLst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195736" y="3429000"/>
              <a:ext cx="360040" cy="1908212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853400" y="3541942"/>
            <a:ext cx="1172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Shower</a:t>
            </a:r>
            <a:r>
              <a:rPr lang="fr-FR" sz="1600" dirty="0" smtClean="0"/>
              <a:t> axis</a:t>
            </a:r>
            <a:endParaRPr lang="en-US" sz="16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5660972" y="2924944"/>
            <a:ext cx="3024336" cy="3240360"/>
            <a:chOff x="6012160" y="2667986"/>
            <a:chExt cx="3024336" cy="3240360"/>
          </a:xfrm>
        </p:grpSpPr>
        <p:grpSp>
          <p:nvGrpSpPr>
            <p:cNvPr id="78" name="Group 77"/>
            <p:cNvGrpSpPr/>
            <p:nvPr/>
          </p:nvGrpSpPr>
          <p:grpSpPr>
            <a:xfrm>
              <a:off x="6012160" y="2667986"/>
              <a:ext cx="3024336" cy="3240360"/>
              <a:chOff x="6012160" y="2667986"/>
              <a:chExt cx="3024336" cy="324036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012160" y="2667986"/>
                <a:ext cx="3024336" cy="3240360"/>
                <a:chOff x="4989218" y="3260600"/>
                <a:chExt cx="3024336" cy="3240360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5076056" y="4939445"/>
                  <a:ext cx="2813683" cy="1009835"/>
                </a:xfrm>
                <a:prstGeom prst="ellipse">
                  <a:avLst/>
                </a:prstGeom>
                <a:solidFill>
                  <a:srgbClr val="4F81BD">
                    <a:alpha val="5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6257353" y="5152491"/>
                  <a:ext cx="144016" cy="314418"/>
                  <a:chOff x="6084168" y="4797152"/>
                  <a:chExt cx="144016" cy="314418"/>
                </a:xfrm>
                <a:noFill/>
              </p:grpSpPr>
              <p:sp>
                <p:nvSpPr>
                  <p:cNvPr id="87" name="Isosceles Triangle 86"/>
                  <p:cNvSpPr/>
                  <p:nvPr/>
                </p:nvSpPr>
                <p:spPr>
                  <a:xfrm>
                    <a:off x="6084168" y="4905164"/>
                    <a:ext cx="144016" cy="206406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6084168" y="4797152"/>
                    <a:ext cx="144016" cy="11959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" name="Chord 83"/>
                <p:cNvSpPr/>
                <p:nvPr/>
              </p:nvSpPr>
              <p:spPr>
                <a:xfrm rot="6796742">
                  <a:off x="5574741" y="4359732"/>
                  <a:ext cx="1584176" cy="1594919"/>
                </a:xfrm>
                <a:prstGeom prst="chord">
                  <a:avLst>
                    <a:gd name="adj1" fmla="val 2622041"/>
                    <a:gd name="adj2" fmla="val 16200000"/>
                  </a:avLst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Chord 84"/>
                <p:cNvSpPr/>
                <p:nvPr/>
              </p:nvSpPr>
              <p:spPr>
                <a:xfrm rot="5659717">
                  <a:off x="5836571" y="4910253"/>
                  <a:ext cx="1008112" cy="767663"/>
                </a:xfrm>
                <a:prstGeom prst="chord">
                  <a:avLst>
                    <a:gd name="adj1" fmla="val 3523457"/>
                    <a:gd name="adj2" fmla="val 17690177"/>
                  </a:avLst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Chord 85"/>
                <p:cNvSpPr/>
                <p:nvPr/>
              </p:nvSpPr>
              <p:spPr>
                <a:xfrm rot="6692339">
                  <a:off x="4881206" y="3368612"/>
                  <a:ext cx="3240360" cy="3024336"/>
                </a:xfrm>
                <a:prstGeom prst="chord">
                  <a:avLst/>
                </a:prstGeom>
                <a:solidFill>
                  <a:srgbClr val="4F81BD">
                    <a:alpha val="50196"/>
                  </a:srgbClr>
                </a:solidFill>
                <a:ln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Oval 80"/>
              <p:cNvSpPr/>
              <p:nvPr/>
            </p:nvSpPr>
            <p:spPr>
              <a:xfrm>
                <a:off x="6660232" y="4793903"/>
                <a:ext cx="1440160" cy="29128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020272" y="4797152"/>
              <a:ext cx="720080" cy="17488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128446" y="416389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Radio </a:t>
            </a:r>
            <a:r>
              <a:rPr lang="fr-FR" dirty="0" err="1" smtClean="0"/>
              <a:t>cone</a:t>
            </a:r>
            <a:endParaRPr lang="fr-FR" dirty="0"/>
          </a:p>
        </p:txBody>
      </p:sp>
      <p:sp>
        <p:nvSpPr>
          <p:cNvPr id="91" name="TextBox 90"/>
          <p:cNvSpPr txBox="1"/>
          <p:nvPr/>
        </p:nvSpPr>
        <p:spPr>
          <a:xfrm>
            <a:off x="557255" y="4069993"/>
            <a:ext cx="3519541" cy="1200329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~ Plane </a:t>
            </a:r>
            <a:r>
              <a:rPr lang="fr-FR" dirty="0" err="1" smtClean="0"/>
              <a:t>wavefront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Fast</a:t>
            </a:r>
            <a:r>
              <a:rPr lang="fr-FR" dirty="0" smtClean="0"/>
              <a:t> drop of amplitude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shower</a:t>
            </a:r>
            <a:r>
              <a:rPr lang="fr-FR" dirty="0" smtClean="0"/>
              <a:t> axis.</a:t>
            </a:r>
            <a:endParaRPr lang="fr-FR" dirty="0"/>
          </a:p>
        </p:txBody>
      </p:sp>
      <p:sp>
        <p:nvSpPr>
          <p:cNvPr id="92" name="Parallelogram 91"/>
          <p:cNvSpPr/>
          <p:nvPr/>
        </p:nvSpPr>
        <p:spPr>
          <a:xfrm>
            <a:off x="3779912" y="4163891"/>
            <a:ext cx="5841500" cy="2561156"/>
          </a:xfrm>
          <a:prstGeom prst="parallelogram">
            <a:avLst>
              <a:gd name="adj" fmla="val 545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TextBox 92"/>
          <p:cNvSpPr txBox="1"/>
          <p:nvPr/>
        </p:nvSpPr>
        <p:spPr>
          <a:xfrm>
            <a:off x="4915922" y="3861048"/>
            <a:ext cx="4120574" cy="1815882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Close source:</a:t>
            </a:r>
          </a:p>
          <a:p>
            <a:r>
              <a:rPr lang="fr-FR" sz="1600" dirty="0" smtClean="0"/>
              <a:t>- </a:t>
            </a:r>
            <a:r>
              <a:rPr lang="fr-FR" sz="1600" b="1" dirty="0" err="1" smtClean="0"/>
              <a:t>Spherical</a:t>
            </a:r>
            <a:r>
              <a:rPr lang="fr-FR" sz="1600" b="1" dirty="0" smtClean="0"/>
              <a:t> </a:t>
            </a:r>
            <a:r>
              <a:rPr lang="fr-FR" sz="1600" b="1" dirty="0" err="1"/>
              <a:t>wavefront</a:t>
            </a:r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Fast</a:t>
            </a:r>
            <a:r>
              <a:rPr lang="fr-FR" sz="1600" dirty="0" smtClean="0"/>
              <a:t> drop of amplitude </a:t>
            </a:r>
            <a:r>
              <a:rPr lang="fr-FR" sz="1600" dirty="0" err="1" smtClean="0"/>
              <a:t>when</a:t>
            </a:r>
            <a:r>
              <a:rPr lang="fr-FR" sz="1600" dirty="0" smtClean="0"/>
              <a:t> </a:t>
            </a:r>
            <a:r>
              <a:rPr lang="fr-FR" sz="1600" dirty="0" err="1" smtClean="0"/>
              <a:t>moving</a:t>
            </a:r>
            <a:r>
              <a:rPr lang="fr-FR" sz="1600" dirty="0" smtClean="0"/>
              <a:t>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</a:t>
            </a:r>
            <a:r>
              <a:rPr lang="fr-FR" sz="1600" dirty="0" err="1" smtClean="0"/>
              <a:t>away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source.</a:t>
            </a:r>
          </a:p>
          <a:p>
            <a:r>
              <a:rPr lang="fr-FR" sz="1600" b="1" u="sng" dirty="0" smtClean="0"/>
              <a:t>Distant source: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~ Plane </a:t>
            </a:r>
            <a:r>
              <a:rPr lang="fr-FR" sz="1600" dirty="0" err="1" smtClean="0"/>
              <a:t>wavefront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~ </a:t>
            </a:r>
            <a:r>
              <a:rPr lang="fr-FR" sz="1600" b="1" dirty="0"/>
              <a:t>C</a:t>
            </a:r>
            <a:r>
              <a:rPr lang="fr-FR" sz="1600" b="1" dirty="0" smtClean="0"/>
              <a:t>onstant amplitude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608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9" grpId="0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7100"/>
            <a:ext cx="10371083" cy="69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1143000"/>
          </a:xfrm>
        </p:spPr>
        <p:txBody>
          <a:bodyPr/>
          <a:lstStyle/>
          <a:p>
            <a:r>
              <a:rPr lang="fr-FR" dirty="0" smtClean="0"/>
              <a:t>TREND-50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39336" cy="4824536"/>
          </a:xfrm>
        </p:spPr>
        <p:txBody>
          <a:bodyPr>
            <a:normAutofit/>
          </a:bodyPr>
          <a:lstStyle/>
          <a:p>
            <a:r>
              <a:rPr lang="fr-FR" sz="2400" dirty="0"/>
              <a:t>Objectives: </a:t>
            </a:r>
            <a:r>
              <a:rPr lang="fr-FR" sz="2000" dirty="0" err="1"/>
              <a:t>perform</a:t>
            </a:r>
            <a:r>
              <a:rPr lang="fr-FR" sz="2000" dirty="0"/>
              <a:t> </a:t>
            </a:r>
            <a:r>
              <a:rPr lang="fr-FR" sz="2000" dirty="0" err="1"/>
              <a:t>autonomous</a:t>
            </a:r>
            <a:r>
              <a:rPr lang="fr-FR" sz="2000" dirty="0"/>
              <a:t> </a:t>
            </a:r>
            <a:r>
              <a:rPr lang="fr-FR" sz="2000" dirty="0" err="1"/>
              <a:t>detection</a:t>
            </a:r>
            <a:r>
              <a:rPr lang="fr-FR" sz="2000" dirty="0"/>
              <a:t> &amp; identification of EAS,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limited</a:t>
            </a:r>
            <a:r>
              <a:rPr lang="fr-FR" sz="2000" dirty="0"/>
              <a:t> background contamination </a:t>
            </a:r>
            <a:r>
              <a:rPr lang="fr-FR" sz="2000" dirty="0">
                <a:sym typeface="Wingdings" pitchFamily="2" charset="2"/>
              </a:rPr>
              <a:t> </a:t>
            </a:r>
            <a:r>
              <a:rPr lang="fr-FR" sz="2000" u="sng" dirty="0" err="1" smtClean="0">
                <a:sym typeface="Wingdings" pitchFamily="2" charset="2"/>
              </a:rPr>
              <a:t>prove</a:t>
            </a:r>
            <a:r>
              <a:rPr lang="fr-FR" sz="2000" u="sng" dirty="0" smtClean="0">
                <a:sym typeface="Wingdings" pitchFamily="2" charset="2"/>
              </a:rPr>
              <a:t> </a:t>
            </a:r>
            <a:r>
              <a:rPr lang="fr-FR" sz="2000" u="sng" dirty="0" err="1">
                <a:sym typeface="Wingdings" pitchFamily="2" charset="2"/>
              </a:rPr>
              <a:t>that</a:t>
            </a:r>
            <a:r>
              <a:rPr lang="fr-FR" sz="2000" u="sng" dirty="0">
                <a:sym typeface="Wingdings" pitchFamily="2" charset="2"/>
              </a:rPr>
              <a:t> radio </a:t>
            </a:r>
            <a:r>
              <a:rPr lang="fr-FR" sz="2000" u="sng" dirty="0" err="1">
                <a:sym typeface="Wingdings" pitchFamily="2" charset="2"/>
              </a:rPr>
              <a:t>detection</a:t>
            </a:r>
            <a:r>
              <a:rPr lang="fr-FR" sz="2000" u="sng" dirty="0">
                <a:sym typeface="Wingdings" pitchFamily="2" charset="2"/>
              </a:rPr>
              <a:t> </a:t>
            </a:r>
            <a:r>
              <a:rPr lang="fr-FR" sz="2000" u="sng" dirty="0" err="1">
                <a:sym typeface="Wingdings" pitchFamily="2" charset="2"/>
              </a:rPr>
              <a:t>can</a:t>
            </a:r>
            <a:r>
              <a:rPr lang="fr-FR" sz="2000" u="sng" dirty="0">
                <a:sym typeface="Wingdings" pitchFamily="2" charset="2"/>
              </a:rPr>
              <a:t> </a:t>
            </a:r>
            <a:r>
              <a:rPr lang="fr-FR" sz="2000" u="sng" dirty="0" err="1">
                <a:sym typeface="Wingdings" pitchFamily="2" charset="2"/>
              </a:rPr>
              <a:t>work</a:t>
            </a:r>
            <a:r>
              <a:rPr lang="fr-FR" sz="2000" u="sng" dirty="0">
                <a:sym typeface="Wingdings" pitchFamily="2" charset="2"/>
              </a:rPr>
              <a:t> in stand-</a:t>
            </a:r>
            <a:r>
              <a:rPr lang="fr-FR" sz="2000" u="sng" dirty="0" err="1">
                <a:sym typeface="Wingdings" pitchFamily="2" charset="2"/>
              </a:rPr>
              <a:t>alone</a:t>
            </a:r>
            <a:r>
              <a:rPr lang="fr-FR" sz="2000" u="sng" dirty="0">
                <a:sym typeface="Wingdings" pitchFamily="2" charset="2"/>
              </a:rPr>
              <a:t> mode.</a:t>
            </a:r>
            <a:endParaRPr lang="fr-FR" sz="1800" u="sng" dirty="0"/>
          </a:p>
          <a:p>
            <a:endParaRPr lang="fr-FR" sz="2000" dirty="0" smtClean="0"/>
          </a:p>
          <a:p>
            <a:r>
              <a:rPr lang="fr-FR" sz="2000" dirty="0" smtClean="0"/>
              <a:t>50 </a:t>
            </a:r>
            <a:r>
              <a:rPr lang="fr-FR" sz="2000" dirty="0" err="1" smtClean="0"/>
              <a:t>antennas</a:t>
            </a:r>
            <a:r>
              <a:rPr lang="fr-FR" sz="2000" dirty="0" smtClean="0"/>
              <a:t> </a:t>
            </a:r>
            <a:r>
              <a:rPr lang="fr-FR" sz="2000" dirty="0" err="1" smtClean="0"/>
              <a:t>deployed</a:t>
            </a:r>
            <a:r>
              <a:rPr lang="fr-FR" sz="2000" dirty="0" smtClean="0"/>
              <a:t> on the 21CMA site. Total surface ~1.5km².</a:t>
            </a:r>
          </a:p>
          <a:p>
            <a:pPr marL="0" indent="0">
              <a:buNone/>
            </a:pPr>
            <a:r>
              <a:rPr lang="fr-FR" sz="2000" dirty="0" smtClean="0"/>
              <a:t>    Running </a:t>
            </a:r>
            <a:r>
              <a:rPr lang="fr-FR" sz="2000" dirty="0" err="1" smtClean="0"/>
              <a:t>since</a:t>
            </a:r>
            <a:r>
              <a:rPr lang="fr-FR" sz="2000" dirty="0" smtClean="0"/>
              <a:t> </a:t>
            </a:r>
            <a:r>
              <a:rPr lang="fr-FR" sz="2000" dirty="0" err="1" smtClean="0"/>
              <a:t>January</a:t>
            </a:r>
            <a:r>
              <a:rPr lang="fr-FR" sz="2000" dirty="0"/>
              <a:t> </a:t>
            </a:r>
            <a:r>
              <a:rPr lang="fr-FR" sz="2000" dirty="0" smtClean="0"/>
              <a:t>2011.</a:t>
            </a:r>
          </a:p>
          <a:p>
            <a:pPr marL="0" indent="0">
              <a:buNone/>
            </a:pPr>
            <a:endParaRPr lang="fr-FR" sz="2000" dirty="0"/>
          </a:p>
          <a:p>
            <a:pPr lvl="1"/>
            <a:endParaRPr lang="fr-FR" sz="1600" dirty="0"/>
          </a:p>
          <a:p>
            <a:r>
              <a:rPr lang="fr-FR" sz="2000" dirty="0" smtClean="0"/>
              <a:t>Tools: </a:t>
            </a:r>
            <a:r>
              <a:rPr lang="fr-FR" sz="2000" dirty="0" err="1" smtClean="0"/>
              <a:t>selection</a:t>
            </a:r>
            <a:r>
              <a:rPr lang="fr-FR" sz="2000" dirty="0" smtClean="0"/>
              <a:t> on: </a:t>
            </a:r>
          </a:p>
          <a:p>
            <a:pPr lvl="1"/>
            <a:r>
              <a:rPr lang="fr-FR" sz="1600" dirty="0" smtClean="0"/>
              <a:t>Signal </a:t>
            </a:r>
            <a:r>
              <a:rPr lang="fr-FR" sz="1600" dirty="0" err="1" smtClean="0"/>
              <a:t>wavefront</a:t>
            </a:r>
            <a:endParaRPr lang="fr-FR" sz="1600" dirty="0" smtClean="0"/>
          </a:p>
          <a:p>
            <a:pPr lvl="1"/>
            <a:r>
              <a:rPr lang="fr-FR" sz="1600" dirty="0" smtClean="0"/>
              <a:t>Amplitude pattern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ground</a:t>
            </a:r>
            <a:endParaRPr lang="fr-FR" sz="1600" dirty="0" smtClean="0"/>
          </a:p>
          <a:p>
            <a:pPr lvl="1"/>
            <a:r>
              <a:rPr lang="fr-FR" sz="1600" dirty="0" smtClean="0"/>
              <a:t>Spatial &amp; temporal </a:t>
            </a:r>
            <a:r>
              <a:rPr lang="fr-FR" sz="1600" dirty="0" err="1" smtClean="0"/>
              <a:t>event</a:t>
            </a:r>
            <a:r>
              <a:rPr lang="fr-FR" sz="1600" dirty="0" smtClean="0"/>
              <a:t> distribution</a:t>
            </a:r>
          </a:p>
          <a:p>
            <a:pPr marL="457200" lvl="1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(</a:t>
            </a:r>
            <a:r>
              <a:rPr lang="fr-FR" sz="1600" dirty="0" err="1" smtClean="0"/>
              <a:t>array</a:t>
            </a:r>
            <a:r>
              <a:rPr lang="fr-FR" sz="1600" dirty="0" smtClean="0"/>
              <a:t> of </a:t>
            </a:r>
            <a:r>
              <a:rPr lang="fr-FR" sz="1600" dirty="0" err="1" smtClean="0"/>
              <a:t>limited</a:t>
            </a:r>
            <a:r>
              <a:rPr lang="fr-FR" sz="1600" dirty="0" smtClean="0"/>
              <a:t> extension)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066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TREND-50 </a:t>
            </a:r>
            <a:br>
              <a:rPr lang="fr-FR" dirty="0" smtClean="0"/>
            </a:br>
            <a:r>
              <a:rPr lang="fr-FR" dirty="0" smtClean="0"/>
              <a:t>candidate </a:t>
            </a:r>
            <a:r>
              <a:rPr lang="fr-FR" dirty="0" err="1" smtClean="0"/>
              <a:t>selection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5708" y="1484784"/>
            <a:ext cx="3216233" cy="3156535"/>
            <a:chOff x="381732" y="1988840"/>
            <a:chExt cx="3216233" cy="3156535"/>
          </a:xfrm>
        </p:grpSpPr>
        <p:grpSp>
          <p:nvGrpSpPr>
            <p:cNvPr id="14" name="Group 13"/>
            <p:cNvGrpSpPr/>
            <p:nvPr/>
          </p:nvGrpSpPr>
          <p:grpSpPr>
            <a:xfrm>
              <a:off x="395536" y="2260468"/>
              <a:ext cx="3202429" cy="2884907"/>
              <a:chOff x="0" y="2672862"/>
              <a:chExt cx="4498573" cy="3981156"/>
            </a:xfrm>
          </p:grpSpPr>
          <p:grpSp>
            <p:nvGrpSpPr>
              <p:cNvPr id="5" name="Groupe 10"/>
              <p:cNvGrpSpPr/>
              <p:nvPr/>
            </p:nvGrpSpPr>
            <p:grpSpPr>
              <a:xfrm>
                <a:off x="0" y="2672862"/>
                <a:ext cx="4498573" cy="3981156"/>
                <a:chOff x="251520" y="2996952"/>
                <a:chExt cx="4498573" cy="3794022"/>
              </a:xfrm>
            </p:grpSpPr>
            <p:pic>
              <p:nvPicPr>
                <p:cNvPr id="6" name="Picture 2" descr="trendconscoinc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519" r="7468"/>
                <a:stretch>
                  <a:fillRect/>
                </a:stretch>
              </p:blipFill>
              <p:spPr bwMode="auto">
                <a:xfrm>
                  <a:off x="251520" y="2996952"/>
                  <a:ext cx="4498573" cy="37940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" name="Connecteur droit 7"/>
                <p:cNvCxnSpPr/>
                <p:nvPr/>
              </p:nvCxnSpPr>
              <p:spPr>
                <a:xfrm flipV="1">
                  <a:off x="841765" y="3305808"/>
                  <a:ext cx="14067" cy="3067945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8"/>
                <p:cNvCxnSpPr/>
                <p:nvPr/>
              </p:nvCxnSpPr>
              <p:spPr>
                <a:xfrm flipV="1">
                  <a:off x="1258825" y="3281602"/>
                  <a:ext cx="23603" cy="3088047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avec flèche 9"/>
                <p:cNvCxnSpPr/>
                <p:nvPr/>
              </p:nvCxnSpPr>
              <p:spPr>
                <a:xfrm>
                  <a:off x="869901" y="3717032"/>
                  <a:ext cx="400725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ZoneTexte 18"/>
              <p:cNvSpPr txBox="1"/>
              <p:nvPr/>
            </p:nvSpPr>
            <p:spPr>
              <a:xfrm>
                <a:off x="1314981" y="3219319"/>
                <a:ext cx="1586354" cy="509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10 ms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1732" y="1988840"/>
              <a:ext cx="321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dirty="0" smtClean="0"/>
                <a:t>Rejection of </a:t>
              </a:r>
              <a:r>
                <a:rPr lang="fr-FR" dirty="0" err="1" smtClean="0"/>
                <a:t>event</a:t>
              </a:r>
              <a:r>
                <a:rPr lang="fr-FR" dirty="0" smtClean="0"/>
                <a:t> </a:t>
              </a:r>
              <a:r>
                <a:rPr lang="fr-FR" dirty="0" err="1" smtClean="0"/>
                <a:t>bursts</a:t>
              </a:r>
              <a:endParaRPr lang="fr-FR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35994" y="1458650"/>
            <a:ext cx="48965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39600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Rejection of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neighbours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1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-36512" y="4725144"/>
            <a:ext cx="4923143" cy="1975870"/>
            <a:chOff x="4217120" y="1787770"/>
            <a:chExt cx="4923143" cy="1975870"/>
          </a:xfrm>
        </p:grpSpPr>
        <p:grpSp>
          <p:nvGrpSpPr>
            <p:cNvPr id="30" name="Group 29"/>
            <p:cNvGrpSpPr/>
            <p:nvPr/>
          </p:nvGrpSpPr>
          <p:grpSpPr>
            <a:xfrm>
              <a:off x="4283968" y="2176551"/>
              <a:ext cx="2434704" cy="1564635"/>
              <a:chOff x="4283968" y="2176551"/>
              <a:chExt cx="2434704" cy="1564635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968" y="2176551"/>
                <a:ext cx="2434704" cy="1564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716016" y="2368421"/>
                <a:ext cx="487634" cy="523220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smtClean="0">
                    <a:sym typeface="Wingdings" pitchFamily="2" charset="2"/>
                  </a:rPr>
                  <a:t></a:t>
                </a:r>
                <a:endParaRPr lang="fr-FR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16216" y="2197512"/>
              <a:ext cx="2456284" cy="1566128"/>
              <a:chOff x="7092280" y="2368421"/>
              <a:chExt cx="2456284" cy="1566128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2368421"/>
                <a:ext cx="2456284" cy="156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524328" y="2553087"/>
                <a:ext cx="487634" cy="52322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smtClean="0">
                    <a:sym typeface="Wingdings" pitchFamily="2" charset="2"/>
                  </a:rPr>
                  <a:t></a:t>
                </a:r>
                <a:endParaRPr lang="fr-FR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217120" y="1787770"/>
              <a:ext cx="492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dirty="0"/>
                <a:t>Rejection of </a:t>
              </a:r>
              <a:r>
                <a:rPr lang="fr-FR" dirty="0" err="1"/>
                <a:t>waveforms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</a:t>
              </a:r>
              <a:r>
                <a:rPr lang="fr-FR" dirty="0" err="1"/>
                <a:t>bad</a:t>
              </a:r>
              <a:r>
                <a:rPr lang="fr-FR" dirty="0"/>
                <a:t> </a:t>
              </a:r>
              <a:r>
                <a:rPr lang="fr-FR" dirty="0" err="1" smtClean="0"/>
                <a:t>shape</a:t>
              </a:r>
              <a:endParaRPr lang="fr-FR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90798" y="4752084"/>
            <a:ext cx="4153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396000">
              <a:buFont typeface="Arial" pitchFamily="34" charset="0"/>
              <a:buChar char="•"/>
            </a:pPr>
            <a:r>
              <a:rPr lang="fr-FR" dirty="0"/>
              <a:t>Rejection of radius of </a:t>
            </a:r>
            <a:r>
              <a:rPr lang="fr-FR" dirty="0" err="1"/>
              <a:t>curvature</a:t>
            </a:r>
            <a:r>
              <a:rPr lang="fr-FR" dirty="0"/>
              <a:t>&lt;500m</a:t>
            </a:r>
          </a:p>
          <a:p>
            <a:pPr marL="285750" indent="-396000">
              <a:buFont typeface="Arial" pitchFamily="34" charset="0"/>
              <a:buChar char="•"/>
            </a:pPr>
            <a:r>
              <a:rPr lang="fr-FR" dirty="0"/>
              <a:t>Rejection of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A</a:t>
            </a:r>
            <a:r>
              <a:rPr lang="fr-FR" baseline="-25000" dirty="0" err="1" smtClean="0"/>
              <a:t>max</a:t>
            </a:r>
            <a:r>
              <a:rPr lang="fr-FR" dirty="0" smtClean="0"/>
              <a:t>/A</a:t>
            </a:r>
            <a:r>
              <a:rPr lang="fr-FR" baseline="-25000" dirty="0" smtClean="0"/>
              <a:t>min</a:t>
            </a:r>
            <a:r>
              <a:rPr lang="fr-FR" dirty="0" smtClean="0"/>
              <a:t>&lt;1.5</a:t>
            </a:r>
          </a:p>
          <a:p>
            <a:pPr marL="285750" indent="-3960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Info on direction of </a:t>
            </a:r>
            <a:r>
              <a:rPr lang="fr-FR" b="1" dirty="0" err="1" smtClean="0">
                <a:solidFill>
                  <a:srgbClr val="FF0000"/>
                </a:solidFill>
              </a:rPr>
              <a:t>arrival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hidden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selection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process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50000" r="4950" b="3223"/>
          <a:stretch/>
        </p:blipFill>
        <p:spPr>
          <a:xfrm>
            <a:off x="3635896" y="1988840"/>
            <a:ext cx="5593661" cy="26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TREND-50 EAS candidates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340768"/>
            <a:ext cx="9515400" cy="3268959"/>
          </a:xfrm>
        </p:spPr>
        <p:txBody>
          <a:bodyPr>
            <a:normAutofit/>
          </a:bodyPr>
          <a:lstStyle/>
          <a:p>
            <a:r>
              <a:rPr lang="fr-FR" sz="2400" b="0" u="sng" dirty="0"/>
              <a:t>2011-2012 </a:t>
            </a:r>
            <a:r>
              <a:rPr lang="fr-FR" sz="2400" b="0" u="sng" dirty="0" err="1"/>
              <a:t>dataset</a:t>
            </a:r>
            <a:r>
              <a:rPr lang="fr-FR" sz="2400" b="0" u="sng" dirty="0"/>
              <a:t>:</a:t>
            </a:r>
          </a:p>
          <a:p>
            <a:pPr lvl="1"/>
            <a:r>
              <a:rPr lang="fr-FR" sz="2000" b="0" dirty="0"/>
              <a:t>Jan 14, 2011 </a:t>
            </a:r>
            <a:r>
              <a:rPr lang="fr-FR" sz="2000" b="0" dirty="0" smtClean="0"/>
              <a:t>to </a:t>
            </a:r>
            <a:r>
              <a:rPr lang="fr-FR" sz="2000" b="0" dirty="0" err="1"/>
              <a:t>Dec</a:t>
            </a:r>
            <a:r>
              <a:rPr lang="fr-FR" sz="2000" b="0" dirty="0"/>
              <a:t> </a:t>
            </a:r>
            <a:r>
              <a:rPr lang="fr-FR" sz="2000" b="0" dirty="0" smtClean="0"/>
              <a:t>6, </a:t>
            </a:r>
            <a:r>
              <a:rPr lang="fr-FR" sz="2000" b="0" dirty="0"/>
              <a:t>2012: 691 </a:t>
            </a:r>
            <a:r>
              <a:rPr lang="fr-FR" sz="2000" b="0" dirty="0" err="1"/>
              <a:t>days</a:t>
            </a:r>
            <a:endParaRPr lang="fr-FR" sz="2000" b="0" dirty="0"/>
          </a:p>
          <a:p>
            <a:pPr lvl="1"/>
            <a:r>
              <a:rPr lang="fr-FR" sz="2000" b="0" dirty="0"/>
              <a:t>8 data </a:t>
            </a:r>
            <a:r>
              <a:rPr lang="fr-FR" sz="2000" b="0" dirty="0" err="1"/>
              <a:t>taking</a:t>
            </a:r>
            <a:r>
              <a:rPr lang="fr-FR" sz="2000" b="0" dirty="0"/>
              <a:t> </a:t>
            </a:r>
            <a:r>
              <a:rPr lang="fr-FR" sz="2000" b="0" dirty="0" err="1"/>
              <a:t>campaigns</a:t>
            </a:r>
            <a:r>
              <a:rPr lang="fr-FR" sz="2000" b="0" dirty="0"/>
              <a:t>: 574 </a:t>
            </a:r>
            <a:r>
              <a:rPr lang="fr-FR" sz="2000" b="0" dirty="0" err="1"/>
              <a:t>days</a:t>
            </a:r>
            <a:r>
              <a:rPr lang="fr-FR" sz="2000" b="0" dirty="0"/>
              <a:t> (83%)</a:t>
            </a:r>
          </a:p>
          <a:p>
            <a:pPr lvl="1"/>
            <a:r>
              <a:rPr lang="fr-FR" sz="2000" b="0" dirty="0"/>
              <a:t>DAQ running </a:t>
            </a:r>
            <a:r>
              <a:rPr lang="fr-FR" sz="2000" b="0" dirty="0" smtClean="0"/>
              <a:t>time: </a:t>
            </a:r>
            <a:r>
              <a:rPr lang="fr-FR" sz="2000" b="0" dirty="0"/>
              <a:t>320 </a:t>
            </a:r>
            <a:r>
              <a:rPr lang="fr-FR" sz="2000" b="0" dirty="0" err="1"/>
              <a:t>days</a:t>
            </a:r>
            <a:r>
              <a:rPr lang="fr-FR" sz="2000" b="0" dirty="0"/>
              <a:t> </a:t>
            </a:r>
            <a:r>
              <a:rPr lang="fr-FR" sz="2000" dirty="0"/>
              <a:t>(56%) </a:t>
            </a:r>
            <a:r>
              <a:rPr lang="fr-FR" sz="2000" dirty="0" smtClean="0">
                <a:sym typeface="Wingdings" pitchFamily="2" charset="2"/>
              </a:rPr>
              <a:t></a:t>
            </a:r>
            <a:endParaRPr lang="fr-FR" sz="2000" dirty="0"/>
          </a:p>
          <a:p>
            <a:pPr lvl="1"/>
            <a:r>
              <a:rPr lang="fr-FR" sz="2000" b="0" dirty="0"/>
              <a:t> Data </a:t>
            </a:r>
            <a:r>
              <a:rPr lang="fr-FR" sz="2000" b="0" dirty="0" err="1" smtClean="0"/>
              <a:t>analyzed</a:t>
            </a:r>
            <a:r>
              <a:rPr lang="fr-FR" sz="2000" b="0" dirty="0" smtClean="0"/>
              <a:t> </a:t>
            </a:r>
            <a:r>
              <a:rPr lang="fr-FR" sz="2000" b="0" dirty="0" err="1"/>
              <a:t>so</a:t>
            </a:r>
            <a:r>
              <a:rPr lang="fr-FR" sz="2000" b="0" dirty="0"/>
              <a:t> far: 220 </a:t>
            </a:r>
            <a:r>
              <a:rPr lang="fr-FR" sz="2000" b="0" dirty="0" err="1"/>
              <a:t>days</a:t>
            </a:r>
            <a:r>
              <a:rPr lang="fr-FR" sz="2000" b="0" dirty="0"/>
              <a:t> (69</a:t>
            </a:r>
            <a:r>
              <a:rPr lang="fr-FR" sz="2000" b="0" dirty="0" smtClean="0"/>
              <a:t>%) [100% </a:t>
            </a:r>
            <a:r>
              <a:rPr lang="fr-FR" sz="2000" b="0" dirty="0" err="1" smtClean="0"/>
              <a:t>off-line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treatment</a:t>
            </a:r>
            <a:r>
              <a:rPr lang="fr-FR" sz="2000" b="0" dirty="0"/>
              <a:t>]</a:t>
            </a:r>
          </a:p>
          <a:p>
            <a:pPr lvl="1"/>
            <a:r>
              <a:rPr lang="fr-FR" sz="2000" b="0" dirty="0" err="1"/>
              <a:t>Acceptance</a:t>
            </a:r>
            <a:r>
              <a:rPr lang="fr-FR" sz="2000" b="0" dirty="0"/>
              <a:t> = 103 km².days </a:t>
            </a:r>
          </a:p>
          <a:p>
            <a:pPr marL="457200" lvl="1" indent="0">
              <a:buNone/>
            </a:pPr>
            <a:r>
              <a:rPr lang="fr-FR" sz="2000" b="0" dirty="0"/>
              <a:t>   </a:t>
            </a:r>
            <a:r>
              <a:rPr lang="fr-FR" sz="2000" b="0" dirty="0">
                <a:sym typeface="Wingdings" pitchFamily="2" charset="2"/>
              </a:rPr>
              <a:t> 69 </a:t>
            </a:r>
            <a:r>
              <a:rPr lang="fr-FR" sz="2000" b="0" dirty="0" err="1">
                <a:sym typeface="Wingdings" pitchFamily="2" charset="2"/>
              </a:rPr>
              <a:t>days</a:t>
            </a:r>
            <a:r>
              <a:rPr lang="fr-FR" sz="2000" b="0" dirty="0">
                <a:sym typeface="Wingdings" pitchFamily="2" charset="2"/>
              </a:rPr>
              <a:t> </a:t>
            </a:r>
            <a:r>
              <a:rPr lang="fr-FR" sz="2000" b="0" dirty="0" err="1">
                <a:sym typeface="Wingdings" pitchFamily="2" charset="2"/>
              </a:rPr>
              <a:t>with</a:t>
            </a:r>
            <a:r>
              <a:rPr lang="fr-FR" sz="2000" b="0" dirty="0">
                <a:sym typeface="Wingdings" pitchFamily="2" charset="2"/>
              </a:rPr>
              <a:t> full </a:t>
            </a:r>
            <a:r>
              <a:rPr lang="fr-FR" sz="2000" b="0" dirty="0" err="1">
                <a:sym typeface="Wingdings" pitchFamily="2" charset="2"/>
              </a:rPr>
              <a:t>array</a:t>
            </a:r>
            <a:r>
              <a:rPr lang="fr-FR" sz="2000" b="0" dirty="0">
                <a:sym typeface="Wingdings" pitchFamily="2" charset="2"/>
              </a:rPr>
              <a:t> @</a:t>
            </a:r>
            <a:r>
              <a:rPr lang="fr-FR" sz="2000" b="0" dirty="0" smtClean="0">
                <a:sym typeface="Wingdings" pitchFamily="2" charset="2"/>
              </a:rPr>
              <a:t>100% </a:t>
            </a:r>
            <a:r>
              <a:rPr lang="fr-FR" sz="2000" b="0" dirty="0" err="1" smtClean="0">
                <a:sym typeface="Wingdings" pitchFamily="2" charset="2"/>
              </a:rPr>
              <a:t>efficiency</a:t>
            </a:r>
            <a:r>
              <a:rPr lang="fr-FR" sz="2000" b="0" dirty="0" smtClean="0">
                <a:sym typeface="Wingdings" pitchFamily="2" charset="2"/>
              </a:rPr>
              <a:t> </a:t>
            </a:r>
            <a:r>
              <a:rPr lang="fr-FR" sz="2000" dirty="0" smtClean="0">
                <a:sym typeface="Wingdings" pitchFamily="2" charset="2"/>
              </a:rPr>
              <a:t>(</a:t>
            </a:r>
            <a:r>
              <a:rPr lang="fr-FR" sz="2000" dirty="0">
                <a:sym typeface="Wingdings" pitchFamily="2" charset="2"/>
              </a:rPr>
              <a:t>31%) </a:t>
            </a:r>
          </a:p>
          <a:p>
            <a:pPr lvl="1"/>
            <a:r>
              <a:rPr lang="fr-FR" sz="2000" b="0" dirty="0">
                <a:sym typeface="Wingdings" pitchFamily="2" charset="2"/>
              </a:rPr>
              <a:t>140 EAS candidates </a:t>
            </a:r>
            <a:r>
              <a:rPr lang="fr-FR" sz="2000" b="0" dirty="0" smtClean="0">
                <a:sym typeface="Wingdings" pitchFamily="2" charset="2"/>
              </a:rPr>
              <a:t>(2/ </a:t>
            </a:r>
            <a:r>
              <a:rPr lang="fr-FR" sz="2000" b="0" dirty="0">
                <a:sym typeface="Wingdings" pitchFamily="2" charset="2"/>
              </a:rPr>
              <a:t>live </a:t>
            </a:r>
            <a:r>
              <a:rPr lang="fr-FR" sz="2000" b="0" dirty="0" err="1">
                <a:sym typeface="Wingdings" pitchFamily="2" charset="2"/>
              </a:rPr>
              <a:t>day</a:t>
            </a:r>
            <a:r>
              <a:rPr lang="fr-FR" sz="2000" b="0" dirty="0" smtClean="0">
                <a:sym typeface="Wingdings" pitchFamily="2" charset="2"/>
              </a:rPr>
              <a:t>)</a:t>
            </a:r>
            <a:endParaRPr lang="fr-FR" sz="2000" b="0" dirty="0">
              <a:sym typeface="Wingdings" pitchFamily="2" charset="2"/>
            </a:endParaRPr>
          </a:p>
        </p:txBody>
      </p:sp>
      <p:pic>
        <p:nvPicPr>
          <p:cNvPr id="5" name="Picture 2" descr="C:\Documents and Settings\martineau\Mes documents\TREND\papiers\procQuyNhon\trend\candid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b="48279"/>
          <a:stretch/>
        </p:blipFill>
        <p:spPr bwMode="auto">
          <a:xfrm>
            <a:off x="55107" y="4437112"/>
            <a:ext cx="43728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martineau\Mes documents\TREND\papiers\procQuyNhon\trend\candid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50000"/>
          <a:stretch/>
        </p:blipFill>
        <p:spPr bwMode="auto">
          <a:xfrm>
            <a:off x="4644008" y="4547252"/>
            <a:ext cx="4307180" cy="21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959991">
            <a:off x="3462365" y="5342873"/>
            <a:ext cx="2153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Valid</a:t>
            </a:r>
            <a:r>
              <a:rPr lang="fr-FR" b="1" dirty="0" smtClean="0"/>
              <a:t> candidate?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472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597666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2010</a:t>
            </a:r>
            <a:r>
              <a:rPr lang="fr-FR" dirty="0"/>
              <a:t> </a:t>
            </a:r>
            <a:r>
              <a:rPr lang="fr-FR" dirty="0" err="1" smtClean="0"/>
              <a:t>results</a:t>
            </a:r>
            <a:endParaRPr lang="fr-FR" sz="2200" dirty="0"/>
          </a:p>
        </p:txBody>
      </p:sp>
      <p:sp>
        <p:nvSpPr>
          <p:cNvPr id="58" name="ZoneTexte 57"/>
          <p:cNvSpPr txBox="1"/>
          <p:nvPr/>
        </p:nvSpPr>
        <p:spPr>
          <a:xfrm>
            <a:off x="-36512" y="1043444"/>
            <a:ext cx="66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err="1" smtClean="0"/>
              <a:t>Hybrid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b="1" dirty="0" smtClean="0"/>
              <a:t>radio + </a:t>
            </a:r>
            <a:r>
              <a:rPr lang="fr-FR" b="1" dirty="0" smtClean="0">
                <a:solidFill>
                  <a:srgbClr val="FF0000"/>
                </a:solidFill>
              </a:rPr>
              <a:t>3 </a:t>
            </a:r>
            <a:r>
              <a:rPr lang="fr-FR" b="1" dirty="0" err="1" smtClean="0">
                <a:solidFill>
                  <a:srgbClr val="FF0000"/>
                </a:solidFill>
              </a:rPr>
              <a:t>particle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detectors≡CR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detector </a:t>
            </a:r>
            <a:r>
              <a:rPr lang="fr-FR" b="1" dirty="0" smtClean="0">
                <a:solidFill>
                  <a:srgbClr val="FF0000"/>
                </a:solidFill>
              </a:rPr>
              <a:t> (</a:t>
            </a:r>
            <a:r>
              <a:rPr lang="fr-FR" b="1" dirty="0">
                <a:solidFill>
                  <a:srgbClr val="FF0000"/>
                </a:solidFill>
              </a:rPr>
              <a:t>IHEP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6343787" y="4869160"/>
            <a:ext cx="2843807" cy="1562924"/>
            <a:chOff x="137253" y="5419750"/>
            <a:chExt cx="2276003" cy="1253843"/>
          </a:xfrm>
        </p:grpSpPr>
        <p:grpSp>
          <p:nvGrpSpPr>
            <p:cNvPr id="16" name="Group 15"/>
            <p:cNvGrpSpPr/>
            <p:nvPr/>
          </p:nvGrpSpPr>
          <p:grpSpPr>
            <a:xfrm>
              <a:off x="137253" y="5441274"/>
              <a:ext cx="2276003" cy="1232319"/>
              <a:chOff x="137253" y="5441274"/>
              <a:chExt cx="2276003" cy="1232319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37253" y="6242706"/>
                <a:ext cx="22760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100" dirty="0" err="1" smtClean="0">
                    <a:latin typeface="Calibri" pitchFamily="34" charset="0"/>
                  </a:rPr>
                  <a:t>Ardouin</a:t>
                </a:r>
                <a:r>
                  <a:rPr lang="fr-FR" sz="1100" dirty="0" smtClean="0">
                    <a:latin typeface="Calibri" pitchFamily="34" charset="0"/>
                  </a:rPr>
                  <a:t> et al., </a:t>
                </a:r>
                <a:r>
                  <a:rPr lang="fr-FR" sz="1100" dirty="0" err="1" smtClean="0">
                    <a:latin typeface="Calibri" pitchFamily="34" charset="0"/>
                  </a:rPr>
                  <a:t>Astropart</a:t>
                </a:r>
                <a:r>
                  <a:rPr lang="fr-FR" sz="1100" dirty="0" smtClean="0">
                    <a:latin typeface="Calibri" pitchFamily="34" charset="0"/>
                  </a:rPr>
                  <a:t>. </a:t>
                </a:r>
                <a:r>
                  <a:rPr lang="fr-FR" sz="1100" dirty="0" err="1" smtClean="0">
                    <a:latin typeface="Calibri" pitchFamily="34" charset="0"/>
                  </a:rPr>
                  <a:t>Phys</a:t>
                </a:r>
                <a:r>
                  <a:rPr lang="fr-FR" sz="1100" dirty="0" smtClean="0">
                    <a:latin typeface="Calibri" pitchFamily="34" charset="0"/>
                  </a:rPr>
                  <a:t> 34, 2011  &lt;</a:t>
                </a:r>
                <a:r>
                  <a:rPr lang="en-US" sz="1100" dirty="0" smtClean="0">
                    <a:latin typeface="Calibri" pitchFamily="34" charset="0"/>
                  </a:rPr>
                  <a:t>arXiv:1007.4359&gt;</a:t>
                </a:r>
                <a:endParaRPr lang="en-US" sz="1100" dirty="0">
                  <a:latin typeface="Calibri" pitchFamily="34" charset="0"/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163542" y="5441274"/>
                <a:ext cx="2107959" cy="74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/>
                  <a:t>First EAS identification </a:t>
                </a:r>
                <a:r>
                  <a:rPr lang="fr-FR" b="1" dirty="0" err="1" smtClean="0"/>
                  <a:t>with</a:t>
                </a:r>
                <a:r>
                  <a:rPr lang="fr-FR" b="1" dirty="0" smtClean="0"/>
                  <a:t> </a:t>
                </a:r>
                <a:r>
                  <a:rPr lang="fr-FR" b="1" u="sng" dirty="0" err="1" smtClean="0"/>
                  <a:t>autonomous</a:t>
                </a:r>
                <a:r>
                  <a:rPr lang="fr-FR" b="1" dirty="0" smtClean="0"/>
                  <a:t> radio </a:t>
                </a:r>
                <a:r>
                  <a:rPr lang="fr-FR" b="1" dirty="0" err="1" smtClean="0"/>
                  <a:t>array</a:t>
                </a:r>
                <a:endParaRPr lang="fr-FR" b="1" dirty="0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56076" y="5419750"/>
              <a:ext cx="2117898" cy="8229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72137"/>
              </p:ext>
            </p:extLst>
          </p:nvPr>
        </p:nvGraphicFramePr>
        <p:xfrm>
          <a:off x="1691680" y="4850996"/>
          <a:ext cx="3557974" cy="187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21"/>
                <a:gridCol w="653276"/>
                <a:gridCol w="760531"/>
                <a:gridCol w="697152"/>
                <a:gridCol w="946494"/>
              </a:tblGrid>
              <a:tr h="329473"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N</a:t>
                      </a:r>
                      <a:r>
                        <a:rPr lang="fr-FR" sz="700" baseline="-25000" dirty="0" smtClean="0"/>
                        <a:t>ants</a:t>
                      </a:r>
                      <a:endParaRPr lang="en-US" sz="7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θ</a:t>
                      </a:r>
                      <a:r>
                        <a:rPr lang="fr-FR" sz="800" baseline="-25000" dirty="0" smtClean="0"/>
                        <a:t>radio</a:t>
                      </a:r>
                      <a:endParaRPr lang="en-US" sz="8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dirty="0" smtClean="0"/>
                        <a:t>θ</a:t>
                      </a:r>
                      <a:r>
                        <a:rPr lang="fr-FR" sz="800" baseline="-25000" dirty="0" err="1" smtClean="0"/>
                        <a:t>scints</a:t>
                      </a:r>
                      <a:endParaRPr lang="en-US" sz="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ϕ</a:t>
                      </a:r>
                      <a:r>
                        <a:rPr lang="fr-FR" sz="800" baseline="-25000" dirty="0" smtClean="0"/>
                        <a:t>radio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dirty="0" smtClean="0"/>
                        <a:t>ϕ</a:t>
                      </a:r>
                      <a:r>
                        <a:rPr lang="fr-FR" sz="800" baseline="-25000" dirty="0" err="1" smtClean="0"/>
                        <a:t>scints</a:t>
                      </a:r>
                      <a:endParaRPr lang="en-US" sz="800" dirty="0" smtClean="0"/>
                    </a:p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0854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61±3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67±5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359±2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3±4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52±1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49±3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195±2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191±4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42±1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36±3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55±4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56±5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45±1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49±3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12±1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10±5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4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56±2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53±4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323±2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331±5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34235" y="2972644"/>
            <a:ext cx="2809765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Some</a:t>
            </a:r>
            <a:r>
              <a:rPr lang="fr-FR" sz="1600" b="1" dirty="0" smtClean="0"/>
              <a:t> radio EAS candidates are </a:t>
            </a:r>
            <a:r>
              <a:rPr lang="fr-FR" sz="1600" b="1" dirty="0" err="1" smtClean="0"/>
              <a:t>coincident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scintillator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coincidences</a:t>
            </a:r>
            <a:r>
              <a:rPr lang="fr-FR" sz="1600" b="1" dirty="0" smtClean="0"/>
              <a:t> + </a:t>
            </a:r>
            <a:r>
              <a:rPr lang="fr-FR" sz="1600" b="1" u="sng" dirty="0" smtClean="0"/>
              <a:t>direction </a:t>
            </a:r>
            <a:r>
              <a:rPr lang="fr-FR" sz="1600" b="1" u="sng" dirty="0" err="1" smtClean="0"/>
              <a:t>recons</a:t>
            </a:r>
            <a:r>
              <a:rPr lang="fr-FR" sz="1600" b="1" u="sng" dirty="0" smtClean="0"/>
              <a:t> match</a:t>
            </a:r>
            <a:endParaRPr lang="en-GB" sz="16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91880" y="2167562"/>
            <a:ext cx="2614113" cy="2539873"/>
            <a:chOff x="35496" y="2401295"/>
            <a:chExt cx="2614113" cy="2539873"/>
          </a:xfrm>
        </p:grpSpPr>
        <p:grpSp>
          <p:nvGrpSpPr>
            <p:cNvPr id="27" name="Group 26"/>
            <p:cNvGrpSpPr/>
            <p:nvPr/>
          </p:nvGrpSpPr>
          <p:grpSpPr>
            <a:xfrm>
              <a:off x="35496" y="2401295"/>
              <a:ext cx="2614113" cy="2539873"/>
              <a:chOff x="455983" y="2410949"/>
              <a:chExt cx="2614113" cy="253987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55983" y="2410949"/>
                <a:ext cx="2614113" cy="2539873"/>
                <a:chOff x="455983" y="2410949"/>
                <a:chExt cx="2614113" cy="2539873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01" r="5012"/>
                <a:stretch/>
              </p:blipFill>
              <p:spPr>
                <a:xfrm>
                  <a:off x="455983" y="2691827"/>
                  <a:ext cx="2614113" cy="2258995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455983" y="2410949"/>
                  <a:ext cx="2614113" cy="43088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 smtClean="0"/>
                    <a:t> </a:t>
                  </a:r>
                  <a:r>
                    <a:rPr lang="fr-FR" sz="1100" b="1" dirty="0" err="1" smtClean="0"/>
                    <a:t>Selection</a:t>
                  </a:r>
                  <a:r>
                    <a:rPr lang="fr-FR" sz="1100" b="1" dirty="0" smtClean="0"/>
                    <a:t> of </a:t>
                  </a:r>
                  <a:r>
                    <a:rPr lang="fr-FR" sz="1100" b="1" u="sng" dirty="0" smtClean="0"/>
                    <a:t>radio EAS candidates </a:t>
                  </a:r>
                  <a:r>
                    <a:rPr lang="fr-FR" sz="1100" b="1" dirty="0" err="1" smtClean="0"/>
                    <a:t>with</a:t>
                  </a:r>
                  <a:r>
                    <a:rPr lang="fr-FR" sz="1100" b="1" dirty="0" smtClean="0"/>
                    <a:t> </a:t>
                  </a:r>
                  <a:r>
                    <a:rPr lang="fr-FR" sz="1100" b="1" dirty="0" err="1" smtClean="0"/>
                    <a:t>dedicated</a:t>
                  </a:r>
                  <a:r>
                    <a:rPr lang="fr-FR" sz="1100" b="1" dirty="0" smtClean="0"/>
                    <a:t> </a:t>
                  </a:r>
                  <a:r>
                    <a:rPr lang="fr-FR" sz="1100" b="1" dirty="0" err="1" smtClean="0"/>
                    <a:t>algorithm</a:t>
                  </a:r>
                  <a:endParaRPr lang="fr-FR" sz="1100" b="1" dirty="0" smtClean="0"/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1681741" y="3140968"/>
                <a:ext cx="144016" cy="1501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2892" y="4077072"/>
              <a:ext cx="1144865" cy="52322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Radio data</a:t>
              </a:r>
            </a:p>
            <a:p>
              <a:r>
                <a:rPr lang="fr-FR" sz="1400" b="1" dirty="0" smtClean="0"/>
                <a:t>(</a:t>
              </a:r>
              <a:r>
                <a:rPr lang="fr-FR" sz="1400" b="1" dirty="0" err="1" smtClean="0"/>
                <a:t>subset</a:t>
              </a:r>
              <a:r>
                <a:rPr lang="fr-FR" sz="1400" b="1" dirty="0" smtClean="0"/>
                <a:t>)</a:t>
              </a:r>
              <a:endParaRPr lang="en-GB" sz="1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3735" y="2196117"/>
            <a:ext cx="2625072" cy="2528478"/>
            <a:chOff x="2811024" y="2422049"/>
            <a:chExt cx="2625072" cy="2528478"/>
          </a:xfrm>
        </p:grpSpPr>
        <p:grpSp>
          <p:nvGrpSpPr>
            <p:cNvPr id="30" name="Group 29"/>
            <p:cNvGrpSpPr/>
            <p:nvPr/>
          </p:nvGrpSpPr>
          <p:grpSpPr>
            <a:xfrm>
              <a:off x="2811024" y="2422049"/>
              <a:ext cx="2625072" cy="2528478"/>
              <a:chOff x="2811024" y="2422049"/>
              <a:chExt cx="2625072" cy="252847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4" t="3097" r="3724" b="537"/>
              <a:stretch/>
            </p:blipFill>
            <p:spPr>
              <a:xfrm>
                <a:off x="2811024" y="2780928"/>
                <a:ext cx="2625072" cy="2169599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811024" y="2422049"/>
                <a:ext cx="2625072" cy="43088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/>
                  <a:t>Reconstruction </a:t>
                </a:r>
                <a:r>
                  <a:rPr lang="fr-FR" sz="1100" b="1" dirty="0"/>
                  <a:t>of </a:t>
                </a:r>
                <a:r>
                  <a:rPr lang="fr-FR" sz="1100" b="1" dirty="0" smtClean="0"/>
                  <a:t>3-fold </a:t>
                </a:r>
              </a:p>
              <a:p>
                <a:pPr algn="ctr"/>
                <a:r>
                  <a:rPr lang="fr-FR" sz="1100" b="1" u="sng" dirty="0" err="1" smtClean="0"/>
                  <a:t>scintillator</a:t>
                </a:r>
                <a:r>
                  <a:rPr lang="fr-FR" sz="1100" b="1" u="sng" dirty="0" smtClean="0"/>
                  <a:t> </a:t>
                </a:r>
                <a:r>
                  <a:rPr lang="fr-FR" sz="1100" b="1" u="sng" dirty="0" err="1" smtClean="0"/>
                  <a:t>coincidences</a:t>
                </a:r>
                <a:r>
                  <a:rPr lang="fr-FR" sz="1100" b="1" u="sng" dirty="0" smtClean="0"/>
                  <a:t> </a:t>
                </a:r>
                <a:r>
                  <a:rPr lang="fr-FR" sz="1100" b="1" dirty="0" smtClean="0">
                    <a:sym typeface="Symbol"/>
                  </a:rPr>
                  <a:t> </a:t>
                </a:r>
                <a:r>
                  <a:rPr lang="fr-FR" sz="1100" b="1" dirty="0" smtClean="0"/>
                  <a:t>EAS</a:t>
                </a:r>
                <a:endParaRPr lang="en-GB" sz="1100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23930" y="4077072"/>
              <a:ext cx="1124026" cy="52322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/>
                <a:t>Scintillator</a:t>
              </a:r>
              <a:r>
                <a:rPr lang="fr-FR" sz="1400" b="1" dirty="0"/>
                <a:t> </a:t>
              </a:r>
              <a:endParaRPr lang="fr-FR" sz="1400" b="1" dirty="0" smtClean="0"/>
            </a:p>
            <a:p>
              <a:r>
                <a:rPr lang="fr-FR" sz="1400" b="1" dirty="0" smtClean="0"/>
                <a:t>data</a:t>
              </a:r>
              <a:endParaRPr lang="en-GB" sz="1400" b="1" dirty="0"/>
            </a:p>
          </p:txBody>
        </p:sp>
      </p:grp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10713" r="13794" b="10356"/>
          <a:stretch/>
        </p:blipFill>
        <p:spPr bwMode="auto">
          <a:xfrm>
            <a:off x="6660232" y="429815"/>
            <a:ext cx="2664296" cy="22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triped Right Arrow 33"/>
          <p:cNvSpPr/>
          <p:nvPr/>
        </p:nvSpPr>
        <p:spPr>
          <a:xfrm rot="5400000">
            <a:off x="7308345" y="4346051"/>
            <a:ext cx="647990" cy="514824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1484784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/>
              <a:t> </a:t>
            </a:r>
            <a:r>
              <a:rPr lang="fr-FR" b="1" dirty="0" err="1"/>
              <a:t>Independant</a:t>
            </a:r>
            <a:r>
              <a:rPr lang="fr-FR" b="1" dirty="0"/>
              <a:t> trigger &amp; </a:t>
            </a:r>
            <a:r>
              <a:rPr lang="fr-FR" b="1" dirty="0" err="1" smtClean="0"/>
              <a:t>analysis</a:t>
            </a:r>
            <a:r>
              <a:rPr lang="fr-FR" b="1" dirty="0" smtClean="0"/>
              <a:t> </a:t>
            </a:r>
            <a:r>
              <a:rPr lang="fr-FR" b="1" dirty="0"/>
              <a:t>of </a:t>
            </a:r>
            <a:r>
              <a:rPr lang="fr-FR" b="1" dirty="0" err="1" smtClean="0"/>
              <a:t>scint</a:t>
            </a:r>
            <a:r>
              <a:rPr lang="fr-FR" b="1" dirty="0" smtClean="0"/>
              <a:t> </a:t>
            </a:r>
            <a:r>
              <a:rPr lang="fr-FR" b="1" dirty="0"/>
              <a:t>data (EAS) &amp; radio data (EAS radio candidates).</a:t>
            </a:r>
          </a:p>
        </p:txBody>
      </p:sp>
    </p:spTree>
    <p:extLst>
      <p:ext uri="{BB962C8B-B14F-4D97-AF65-F5344CB8AC3E}">
        <p14:creationId xmlns:p14="http://schemas.microsoft.com/office/powerpoint/2010/main" val="29698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6716</TotalTime>
  <Words>1362</Words>
  <Application>Microsoft Office PowerPoint</Application>
  <PresentationFormat>On-screen Show (4:3)</PresentationFormat>
  <Paragraphs>352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1_Custom Design</vt:lpstr>
      <vt:lpstr>Custom Design</vt:lpstr>
      <vt:lpstr>The  Tianshan  Radio  Experiment for  Neutrino  Detection: Status &amp; Perspectives</vt:lpstr>
      <vt:lpstr>Detection of HE cosmic particles</vt:lpstr>
      <vt:lpstr>TREND-21CMA site</vt:lpstr>
      <vt:lpstr>Radio background</vt:lpstr>
      <vt:lpstr>Background rejection</vt:lpstr>
      <vt:lpstr>TREND-50</vt:lpstr>
      <vt:lpstr>TREND-50  candidate selection procedure</vt:lpstr>
      <vt:lpstr>TREND-50 EAS candidates</vt:lpstr>
      <vt:lpstr>2010 results</vt:lpstr>
      <vt:lpstr>EAS candidate search</vt:lpstr>
      <vt:lpstr>Expected distribution</vt:lpstr>
      <vt:lpstr>Expected distribution</vt:lpstr>
      <vt:lpstr>EAS candidate search</vt:lpstr>
      <vt:lpstr>TREND on the path to validate stand-alone mode…  …then towards  neutrino astronomy ?</vt:lpstr>
      <vt:lpstr>Why neutrino astronomy?</vt:lpstr>
      <vt:lpstr>Cosmic neutrinos:  experimental status</vt:lpstr>
      <vt:lpstr> </vt:lpstr>
      <vt:lpstr>Neutrino sensitivity study</vt:lpstr>
      <vt:lpstr>Neutrino-induced events</vt:lpstr>
      <vt:lpstr>Expected sensitivity</vt:lpstr>
      <vt:lpstr>Background rejection</vt:lpstr>
      <vt:lpstr>Non-cosmic background</vt:lpstr>
      <vt:lpstr>TREND Giant Array prototype</vt:lpstr>
      <vt:lpstr>TREND Giant Array prototype</vt:lpstr>
      <vt:lpstr>Electrionic prototype test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TREND: a Sino-French collaboration for the detection of high energy cosmic particles</dc:title>
  <dc:creator>martineau</dc:creator>
  <cp:lastModifiedBy>olivier</cp:lastModifiedBy>
  <cp:revision>1508</cp:revision>
  <dcterms:created xsi:type="dcterms:W3CDTF">2012-05-28T08:11:20Z</dcterms:created>
  <dcterms:modified xsi:type="dcterms:W3CDTF">2013-03-28T01:44:03Z</dcterms:modified>
</cp:coreProperties>
</file>