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78" r:id="rId3"/>
    <p:sldId id="257" r:id="rId4"/>
    <p:sldId id="260" r:id="rId5"/>
    <p:sldId id="281" r:id="rId6"/>
    <p:sldId id="288" r:id="rId7"/>
    <p:sldId id="259" r:id="rId8"/>
    <p:sldId id="287" r:id="rId9"/>
    <p:sldId id="258" r:id="rId10"/>
    <p:sldId id="289" r:id="rId11"/>
    <p:sldId id="290" r:id="rId12"/>
    <p:sldId id="282" r:id="rId13"/>
    <p:sldId id="283" r:id="rId14"/>
    <p:sldId id="285" r:id="rId15"/>
    <p:sldId id="284" r:id="rId16"/>
    <p:sldId id="286" r:id="rId17"/>
    <p:sldId id="280" r:id="rId18"/>
    <p:sldId id="291"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833" autoAdjust="0"/>
  </p:normalViewPr>
  <p:slideViewPr>
    <p:cSldViewPr snapToGrid="0" snapToObjects="1">
      <p:cViewPr varScale="1">
        <p:scale>
          <a:sx n="109" d="100"/>
          <a:sy n="109" d="100"/>
        </p:scale>
        <p:origin x="-152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4776A2-3521-2445-A449-16E912A42D2F}" type="datetimeFigureOut">
              <a:rPr lang="en-US" smtClean="0"/>
              <a:t>27/03/13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78D464-82A3-2546-A685-3C9860FF5B51}" type="slidenum">
              <a:rPr lang="en-US" smtClean="0"/>
              <a:t>‹#›</a:t>
            </a:fld>
            <a:endParaRPr lang="en-US"/>
          </a:p>
        </p:txBody>
      </p:sp>
    </p:spTree>
    <p:extLst>
      <p:ext uri="{BB962C8B-B14F-4D97-AF65-F5344CB8AC3E}">
        <p14:creationId xmlns:p14="http://schemas.microsoft.com/office/powerpoint/2010/main" val="39059923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CB8AA-6963-6644-A64F-9B5E31797F7F}" type="slidenum">
              <a:rPr lang="fr-FR"/>
              <a:pPr/>
              <a:t>10</a:t>
            </a:fld>
            <a:endParaRPr lang="fr-FR"/>
          </a:p>
        </p:txBody>
      </p:sp>
      <p:sp>
        <p:nvSpPr>
          <p:cNvPr id="5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CB8AA-6963-6644-A64F-9B5E31797F7F}" type="slidenum">
              <a:rPr lang="fr-FR"/>
              <a:pPr/>
              <a:t>11</a:t>
            </a:fld>
            <a:endParaRPr lang="fr-FR"/>
          </a:p>
        </p:txBody>
      </p:sp>
      <p:sp>
        <p:nvSpPr>
          <p:cNvPr id="5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5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708C676-F72E-1F4A-A6F9-50BAB6B16CFC}" type="datetimeFigureOut">
              <a:rPr lang="en-US"/>
              <a:pPr>
                <a:defRPr/>
              </a:pPr>
              <a:t>27/03/13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4CE11-FD7E-5846-9D21-3246AB0C852F}" type="slidenum">
              <a:rPr lang="en-US"/>
              <a:pPr>
                <a:defRPr/>
              </a:pPr>
              <a:t>‹#›</a:t>
            </a:fld>
            <a:endParaRPr lang="en-US"/>
          </a:p>
        </p:txBody>
      </p:sp>
    </p:spTree>
    <p:extLst>
      <p:ext uri="{BB962C8B-B14F-4D97-AF65-F5344CB8AC3E}">
        <p14:creationId xmlns:p14="http://schemas.microsoft.com/office/powerpoint/2010/main" val="2249499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32A37E-E723-F74F-85D8-1E3732E1F5D7}" type="datetimeFigureOut">
              <a:rPr lang="en-US"/>
              <a:pPr>
                <a:defRPr/>
              </a:pPr>
              <a:t>27/03/13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42AE15-61D3-384A-AB18-C91A46F0E62B}" type="slidenum">
              <a:rPr lang="en-US"/>
              <a:pPr>
                <a:defRPr/>
              </a:pPr>
              <a:t>‹#›</a:t>
            </a:fld>
            <a:endParaRPr lang="en-US"/>
          </a:p>
        </p:txBody>
      </p:sp>
    </p:spTree>
    <p:extLst>
      <p:ext uri="{BB962C8B-B14F-4D97-AF65-F5344CB8AC3E}">
        <p14:creationId xmlns:p14="http://schemas.microsoft.com/office/powerpoint/2010/main" val="3789108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71385C-C673-6D4C-A401-5265730F85E5}" type="datetimeFigureOut">
              <a:rPr lang="en-US"/>
              <a:pPr>
                <a:defRPr/>
              </a:pPr>
              <a:t>27/03/13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325CEC-D71D-C948-A3CF-9FD14B551595}" type="slidenum">
              <a:rPr lang="en-US"/>
              <a:pPr>
                <a:defRPr/>
              </a:pPr>
              <a:t>‹#›</a:t>
            </a:fld>
            <a:endParaRPr lang="en-US"/>
          </a:p>
        </p:txBody>
      </p:sp>
    </p:spTree>
    <p:extLst>
      <p:ext uri="{BB962C8B-B14F-4D97-AF65-F5344CB8AC3E}">
        <p14:creationId xmlns:p14="http://schemas.microsoft.com/office/powerpoint/2010/main" val="3936124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标题 4"/>
          <p:cNvSpPr>
            <a:spLocks noGrp="1"/>
          </p:cNvSpPr>
          <p:nvPr>
            <p:ph type="title"/>
          </p:nvPr>
        </p:nvSpPr>
        <p:spPr/>
        <p:txBody>
          <a:bodyPr/>
          <a:lstStyle/>
          <a:p>
            <a:r>
              <a:rPr lang="zh-CN" altLang="en-US" smtClean="0"/>
              <a:t>单击此处编辑母版标题样式</a:t>
            </a:r>
            <a:endParaRPr lang="zh-CN" altLang="en-US"/>
          </a:p>
        </p:txBody>
      </p:sp>
      <p:sp>
        <p:nvSpPr>
          <p:cNvPr id="4" name="Rectangle 4"/>
          <p:cNvSpPr>
            <a:spLocks noGrp="1" noChangeArrowheads="1"/>
          </p:cNvSpPr>
          <p:nvPr>
            <p:ph type="dt" sz="half" idx="10"/>
          </p:nvPr>
        </p:nvSpPr>
        <p:spPr>
          <a:xfrm>
            <a:off x="8027988" y="6332538"/>
            <a:ext cx="935037" cy="333375"/>
          </a:xfrm>
        </p:spPr>
        <p:txBody>
          <a:bodyPr wrap="square" numCol="1" anchor="t" anchorCtr="0" compatLnSpc="1">
            <a:prstTxWarp prst="textNoShape">
              <a:avLst/>
            </a:prstTxWarp>
          </a:bodyPr>
          <a:lstStyle>
            <a:lvl1pPr>
              <a:defRPr smtClean="0"/>
            </a:lvl1pPr>
          </a:lstStyle>
          <a:p>
            <a:pPr>
              <a:defRPr/>
            </a:pPr>
            <a:fld id="{336EBCD3-C0AF-E748-9C9F-BA998CC37547}" type="datetime1">
              <a:rPr lang="zh-CN" altLang="en-US"/>
              <a:pPr>
                <a:defRPr/>
              </a:pPr>
              <a:t>27/03/13</a:t>
            </a:fld>
            <a:endParaRPr lang="en-US" altLang="zh-CN"/>
          </a:p>
        </p:txBody>
      </p:sp>
    </p:spTree>
    <p:extLst>
      <p:ext uri="{BB962C8B-B14F-4D97-AF65-F5344CB8AC3E}">
        <p14:creationId xmlns:p14="http://schemas.microsoft.com/office/powerpoint/2010/main" val="3167564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8F6998-E1C8-4B47-86F0-DFCF6E7D1FB2}" type="datetimeFigureOut">
              <a:rPr lang="en-US"/>
              <a:pPr>
                <a:defRPr/>
              </a:pPr>
              <a:t>27/03/13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725D04-9567-354A-8B29-EBE682441629}" type="slidenum">
              <a:rPr lang="en-US"/>
              <a:pPr>
                <a:defRPr/>
              </a:pPr>
              <a:t>‹#›</a:t>
            </a:fld>
            <a:endParaRPr lang="en-US"/>
          </a:p>
        </p:txBody>
      </p:sp>
    </p:spTree>
    <p:extLst>
      <p:ext uri="{BB962C8B-B14F-4D97-AF65-F5344CB8AC3E}">
        <p14:creationId xmlns:p14="http://schemas.microsoft.com/office/powerpoint/2010/main" val="2944881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5EE84F7-994B-4D47-9020-C26F470EA67B}" type="datetimeFigureOut">
              <a:rPr lang="en-US"/>
              <a:pPr>
                <a:defRPr/>
              </a:pPr>
              <a:t>27/03/13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A5A4A3-D42B-D844-A1CB-3419863693FE}" type="slidenum">
              <a:rPr lang="en-US"/>
              <a:pPr>
                <a:defRPr/>
              </a:pPr>
              <a:t>‹#›</a:t>
            </a:fld>
            <a:endParaRPr lang="en-US"/>
          </a:p>
        </p:txBody>
      </p:sp>
    </p:spTree>
    <p:extLst>
      <p:ext uri="{BB962C8B-B14F-4D97-AF65-F5344CB8AC3E}">
        <p14:creationId xmlns:p14="http://schemas.microsoft.com/office/powerpoint/2010/main" val="4073968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422BD56-D405-8942-8402-B756B6714A51}" type="datetimeFigureOut">
              <a:rPr lang="en-US"/>
              <a:pPr>
                <a:defRPr/>
              </a:pPr>
              <a:t>27/03/13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8E2C96-2661-1045-9EE2-D6565F2B1D1E}" type="slidenum">
              <a:rPr lang="en-US"/>
              <a:pPr>
                <a:defRPr/>
              </a:pPr>
              <a:t>‹#›</a:t>
            </a:fld>
            <a:endParaRPr lang="en-US"/>
          </a:p>
        </p:txBody>
      </p:sp>
    </p:spTree>
    <p:extLst>
      <p:ext uri="{BB962C8B-B14F-4D97-AF65-F5344CB8AC3E}">
        <p14:creationId xmlns:p14="http://schemas.microsoft.com/office/powerpoint/2010/main" val="4005223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4118834-912C-1545-86FA-8A30FDA4E9A1}" type="datetimeFigureOut">
              <a:rPr lang="en-US"/>
              <a:pPr>
                <a:defRPr/>
              </a:pPr>
              <a:t>27/03/13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55A2694-32A6-1E46-B93E-A25C826FED24}" type="slidenum">
              <a:rPr lang="en-US"/>
              <a:pPr>
                <a:defRPr/>
              </a:pPr>
              <a:t>‹#›</a:t>
            </a:fld>
            <a:endParaRPr lang="en-US"/>
          </a:p>
        </p:txBody>
      </p:sp>
    </p:spTree>
    <p:extLst>
      <p:ext uri="{BB962C8B-B14F-4D97-AF65-F5344CB8AC3E}">
        <p14:creationId xmlns:p14="http://schemas.microsoft.com/office/powerpoint/2010/main" val="1477062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860D962-A46A-8B47-9C75-ADB8F6788F9A}" type="datetimeFigureOut">
              <a:rPr lang="en-US"/>
              <a:pPr>
                <a:defRPr/>
              </a:pPr>
              <a:t>27/03/13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6093439-08A5-9E41-8E69-5AABEF091F9C}" type="slidenum">
              <a:rPr lang="en-US"/>
              <a:pPr>
                <a:defRPr/>
              </a:pPr>
              <a:t>‹#›</a:t>
            </a:fld>
            <a:endParaRPr lang="en-US"/>
          </a:p>
        </p:txBody>
      </p:sp>
    </p:spTree>
    <p:extLst>
      <p:ext uri="{BB962C8B-B14F-4D97-AF65-F5344CB8AC3E}">
        <p14:creationId xmlns:p14="http://schemas.microsoft.com/office/powerpoint/2010/main" val="86763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5D2EB7-5B5B-8842-A7F0-E8BD50A3C431}" type="datetimeFigureOut">
              <a:rPr lang="en-US"/>
              <a:pPr>
                <a:defRPr/>
              </a:pPr>
              <a:t>27/03/13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EF0FF74-DE78-6E44-9C8D-55A8E98D1C11}" type="slidenum">
              <a:rPr lang="en-US"/>
              <a:pPr>
                <a:defRPr/>
              </a:pPr>
              <a:t>‹#›</a:t>
            </a:fld>
            <a:endParaRPr lang="en-US"/>
          </a:p>
        </p:txBody>
      </p:sp>
    </p:spTree>
    <p:extLst>
      <p:ext uri="{BB962C8B-B14F-4D97-AF65-F5344CB8AC3E}">
        <p14:creationId xmlns:p14="http://schemas.microsoft.com/office/powerpoint/2010/main" val="932694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100E59-8511-354F-9F1F-E6A41D15CCDE}" type="datetimeFigureOut">
              <a:rPr lang="en-US"/>
              <a:pPr>
                <a:defRPr/>
              </a:pPr>
              <a:t>27/03/13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EB6C9D-DB3E-9644-88D9-F51412AB2816}" type="slidenum">
              <a:rPr lang="en-US"/>
              <a:pPr>
                <a:defRPr/>
              </a:pPr>
              <a:t>‹#›</a:t>
            </a:fld>
            <a:endParaRPr lang="en-US"/>
          </a:p>
        </p:txBody>
      </p:sp>
    </p:spTree>
    <p:extLst>
      <p:ext uri="{BB962C8B-B14F-4D97-AF65-F5344CB8AC3E}">
        <p14:creationId xmlns:p14="http://schemas.microsoft.com/office/powerpoint/2010/main" val="133163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8C1FB9-A0A0-EE4D-942B-F673D0D32649}" type="datetimeFigureOut">
              <a:rPr lang="en-US"/>
              <a:pPr>
                <a:defRPr/>
              </a:pPr>
              <a:t>27/03/13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63424B-7347-D74D-BBBF-3907CFF7D10D}" type="slidenum">
              <a:rPr lang="en-US"/>
              <a:pPr>
                <a:defRPr/>
              </a:pPr>
              <a:t>‹#›</a:t>
            </a:fld>
            <a:endParaRPr lang="en-US"/>
          </a:p>
        </p:txBody>
      </p:sp>
    </p:spTree>
    <p:extLst>
      <p:ext uri="{BB962C8B-B14F-4D97-AF65-F5344CB8AC3E}">
        <p14:creationId xmlns:p14="http://schemas.microsoft.com/office/powerpoint/2010/main" val="42819492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a:t>Click to edit Master title style</a:t>
            </a:r>
            <a:endParaRPr lang="en-US"/>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63F9B078-93C6-4646-9832-38BA88175E42}" type="datetimeFigureOut">
              <a:rPr lang="en-US"/>
              <a:pPr>
                <a:defRPr/>
              </a:pPr>
              <a:t>27/03/13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086ECF37-D4EB-C342-AFFC-3DAC8E9745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0.jpeg"/><Relationship Id="rId5" Type="http://schemas.microsoft.com/office/2007/relationships/hdphoto" Target="../media/hdphoto2.wdp"/><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6765"/>
            <a:ext cx="7772400" cy="1470025"/>
          </a:xfrm>
        </p:spPr>
        <p:txBody>
          <a:bodyPr rtlCol="0">
            <a:normAutofit/>
          </a:bodyPr>
          <a:lstStyle/>
          <a:p>
            <a:pPr fontAlgn="auto">
              <a:spcAft>
                <a:spcPts val="0"/>
              </a:spcAft>
              <a:defRPr/>
            </a:pPr>
            <a:r>
              <a:rPr lang="en-US" dirty="0" smtClean="0">
                <a:ea typeface="+mj-ea"/>
                <a:cs typeface="+mj-cs"/>
              </a:rPr>
              <a:t>Physics in Underground </a:t>
            </a:r>
            <a:r>
              <a:rPr lang="en-US" dirty="0" smtClean="0">
                <a:ea typeface="+mj-ea"/>
                <a:cs typeface="+mj-cs"/>
              </a:rPr>
              <a:t>Laboratories</a:t>
            </a:r>
            <a:endParaRPr lang="en-US" dirty="0" smtClean="0">
              <a:ea typeface="+mj-ea"/>
              <a:cs typeface="+mj-cs"/>
            </a:endParaRPr>
          </a:p>
        </p:txBody>
      </p:sp>
      <p:sp>
        <p:nvSpPr>
          <p:cNvPr id="3" name="Subtitle 2"/>
          <p:cNvSpPr>
            <a:spLocks noGrp="1"/>
          </p:cNvSpPr>
          <p:nvPr>
            <p:ph type="subTitle" idx="1"/>
          </p:nvPr>
        </p:nvSpPr>
        <p:spPr>
          <a:xfrm>
            <a:off x="1371600" y="3541970"/>
            <a:ext cx="6400800" cy="1752600"/>
          </a:xfrm>
        </p:spPr>
        <p:txBody>
          <a:bodyPr rtlCol="0">
            <a:normAutofit/>
          </a:bodyPr>
          <a:lstStyle/>
          <a:p>
            <a:pPr fontAlgn="auto">
              <a:spcAft>
                <a:spcPts val="0"/>
              </a:spcAft>
              <a:buFont typeface="Arial"/>
              <a:buNone/>
              <a:defRPr/>
            </a:pPr>
            <a:r>
              <a:rPr lang="en-US" sz="2000" dirty="0" smtClean="0">
                <a:solidFill>
                  <a:schemeClr val="tx1"/>
                </a:solidFill>
                <a:ea typeface="+mn-ea"/>
                <a:cs typeface="+mn-cs"/>
              </a:rPr>
              <a:t>G </a:t>
            </a:r>
            <a:r>
              <a:rPr lang="en-US" sz="2000" dirty="0" err="1" smtClean="0">
                <a:solidFill>
                  <a:schemeClr val="tx1"/>
                </a:solidFill>
                <a:ea typeface="+mn-ea"/>
                <a:cs typeface="+mn-cs"/>
              </a:rPr>
              <a:t>Gerbier</a:t>
            </a:r>
            <a:r>
              <a:rPr lang="en-US" sz="2000" dirty="0">
                <a:solidFill>
                  <a:schemeClr val="tx1"/>
                </a:solidFill>
                <a:ea typeface="+mn-ea"/>
                <a:cs typeface="+mn-cs"/>
              </a:rPr>
              <a:t> </a:t>
            </a:r>
            <a:r>
              <a:rPr lang="en-US" sz="2000" dirty="0" smtClean="0">
                <a:solidFill>
                  <a:schemeClr val="tx1"/>
                </a:solidFill>
                <a:ea typeface="+mn-ea"/>
                <a:cs typeface="+mn-cs"/>
              </a:rPr>
              <a:t>  IRFU-CEA</a:t>
            </a:r>
          </a:p>
          <a:p>
            <a:pPr fontAlgn="auto">
              <a:spcAft>
                <a:spcPts val="0"/>
              </a:spcAft>
              <a:buFont typeface="Arial"/>
              <a:buNone/>
              <a:defRPr/>
            </a:pPr>
            <a:r>
              <a:rPr lang="en-US" sz="1800" dirty="0" smtClean="0">
                <a:solidFill>
                  <a:schemeClr val="tx1"/>
                </a:solidFill>
                <a:ea typeface="+mn-ea"/>
                <a:cs typeface="+mn-cs"/>
              </a:rPr>
              <a:t>&amp; slides from Hue </a:t>
            </a:r>
            <a:r>
              <a:rPr lang="en-US" sz="1800" dirty="0" err="1" smtClean="0">
                <a:solidFill>
                  <a:schemeClr val="tx1"/>
                </a:solidFill>
                <a:ea typeface="+mn-ea"/>
                <a:cs typeface="+mn-cs"/>
              </a:rPr>
              <a:t>Qian</a:t>
            </a:r>
            <a:r>
              <a:rPr lang="en-US" sz="1800" dirty="0" smtClean="0">
                <a:solidFill>
                  <a:schemeClr val="tx1"/>
                </a:solidFill>
                <a:ea typeface="+mn-ea"/>
                <a:cs typeface="+mn-cs"/>
              </a:rPr>
              <a:t> (THU)</a:t>
            </a:r>
          </a:p>
        </p:txBody>
      </p:sp>
      <p:sp>
        <p:nvSpPr>
          <p:cNvPr id="10243" name="TextBox 3"/>
          <p:cNvSpPr txBox="1">
            <a:spLocks noChangeArrowheads="1"/>
          </p:cNvSpPr>
          <p:nvPr/>
        </p:nvSpPr>
        <p:spPr bwMode="auto">
          <a:xfrm>
            <a:off x="407988" y="5065713"/>
            <a:ext cx="291618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dirty="0" smtClean="0"/>
              <a:t>Underground </a:t>
            </a:r>
            <a:r>
              <a:rPr lang="en-US" dirty="0" smtClean="0"/>
              <a:t>Labs </a:t>
            </a:r>
            <a:r>
              <a:rPr lang="en-US" dirty="0" err="1" smtClean="0"/>
              <a:t>uopdate</a:t>
            </a:r>
            <a:r>
              <a:rPr lang="en-US" dirty="0"/>
              <a:t/>
            </a:r>
            <a:br>
              <a:rPr lang="en-US" dirty="0"/>
            </a:br>
            <a:r>
              <a:rPr lang="en-US" dirty="0"/>
              <a:t>Current programs </a:t>
            </a:r>
          </a:p>
          <a:p>
            <a:r>
              <a:rPr lang="en-US" dirty="0"/>
              <a:t>Status of FCPPL </a:t>
            </a:r>
            <a:r>
              <a:rPr lang="en-US" dirty="0" smtClean="0"/>
              <a:t>012 activities</a:t>
            </a:r>
          </a:p>
          <a:p>
            <a:r>
              <a:rPr lang="en-US" dirty="0" smtClean="0"/>
              <a:t>Some details</a:t>
            </a:r>
            <a:endParaRPr lang="en-US" dirty="0"/>
          </a:p>
          <a:p>
            <a:r>
              <a:rPr lang="en-US" dirty="0"/>
              <a:t>Projects for </a:t>
            </a:r>
            <a:r>
              <a:rPr lang="en-US" dirty="0" smtClean="0"/>
              <a:t>2013</a:t>
            </a:r>
            <a:endParaRPr lang="en-US" dirty="0"/>
          </a:p>
        </p:txBody>
      </p:sp>
      <p:sp>
        <p:nvSpPr>
          <p:cNvPr id="4" name="TextBox 3"/>
          <p:cNvSpPr txBox="1"/>
          <p:nvPr/>
        </p:nvSpPr>
        <p:spPr>
          <a:xfrm>
            <a:off x="6131922" y="5109904"/>
            <a:ext cx="2326278" cy="923330"/>
          </a:xfrm>
          <a:prstGeom prst="rect">
            <a:avLst/>
          </a:prstGeom>
          <a:noFill/>
        </p:spPr>
        <p:txBody>
          <a:bodyPr wrap="none" rtlCol="0">
            <a:spAutoFit/>
          </a:bodyPr>
          <a:lstStyle/>
          <a:p>
            <a:pPr algn="r"/>
            <a:r>
              <a:rPr lang="en-US" dirty="0"/>
              <a:t>6</a:t>
            </a:r>
            <a:r>
              <a:rPr lang="en-US" baseline="30000" dirty="0" smtClean="0"/>
              <a:t>th</a:t>
            </a:r>
            <a:r>
              <a:rPr lang="en-US" dirty="0" smtClean="0"/>
              <a:t> </a:t>
            </a:r>
            <a:r>
              <a:rPr lang="en-US" dirty="0" smtClean="0"/>
              <a:t>workshop of FCPPL</a:t>
            </a:r>
          </a:p>
          <a:p>
            <a:pPr algn="r"/>
            <a:r>
              <a:rPr lang="en-US" dirty="0" smtClean="0"/>
              <a:t>NJU</a:t>
            </a:r>
            <a:endParaRPr lang="en-US" dirty="0" smtClean="0"/>
          </a:p>
          <a:p>
            <a:pPr algn="r"/>
            <a:r>
              <a:rPr lang="en-US" dirty="0" smtClean="0"/>
              <a:t> March 28th</a:t>
            </a:r>
            <a:r>
              <a:rPr lang="en-US" baseline="30000" dirty="0" smtClean="0"/>
              <a:t> </a:t>
            </a:r>
            <a:r>
              <a:rPr lang="en-US" dirty="0" smtClean="0"/>
              <a:t> 2013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t="403" b="822"/>
          <a:stretch>
            <a:fillRect/>
          </a:stretch>
        </p:blipFill>
        <p:spPr bwMode="auto">
          <a:xfrm>
            <a:off x="1" y="1117085"/>
            <a:ext cx="3459978" cy="3604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Rectangle 4"/>
          <p:cNvSpPr>
            <a:spLocks noChangeArrowheads="1"/>
          </p:cNvSpPr>
          <p:nvPr/>
        </p:nvSpPr>
        <p:spPr bwMode="auto">
          <a:xfrm>
            <a:off x="1662862" y="2740140"/>
            <a:ext cx="52752" cy="1629245"/>
          </a:xfrm>
          <a:prstGeom prst="rect">
            <a:avLst/>
          </a:prstGeom>
          <a:solidFill>
            <a:schemeClr val="hlink"/>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fr-FR"/>
          </a:p>
        </p:txBody>
      </p:sp>
      <p:sp>
        <p:nvSpPr>
          <p:cNvPr id="3077" name="Rectangle 5"/>
          <p:cNvSpPr>
            <a:spLocks noChangeArrowheads="1"/>
          </p:cNvSpPr>
          <p:nvPr/>
        </p:nvSpPr>
        <p:spPr bwMode="auto">
          <a:xfrm>
            <a:off x="1742430" y="1473200"/>
            <a:ext cx="1143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fr-FR" sz="1400" b="1" dirty="0"/>
              <a:t>Drift </a:t>
            </a:r>
            <a:r>
              <a:rPr lang="fr-FR" sz="1400" b="1" dirty="0" err="1"/>
              <a:t>region</a:t>
            </a:r>
            <a:endParaRPr lang="fr-FR" sz="1400" b="1" dirty="0"/>
          </a:p>
        </p:txBody>
      </p:sp>
      <p:sp>
        <p:nvSpPr>
          <p:cNvPr id="3078" name="Rectangle 6"/>
          <p:cNvSpPr>
            <a:spLocks noChangeArrowheads="1"/>
          </p:cNvSpPr>
          <p:nvPr/>
        </p:nvSpPr>
        <p:spPr bwMode="auto">
          <a:xfrm>
            <a:off x="500895" y="2467428"/>
            <a:ext cx="1220788"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fr-FR" sz="1400" b="1" dirty="0" err="1"/>
              <a:t>Ampl</a:t>
            </a:r>
            <a:r>
              <a:rPr lang="fr-FR" sz="1400" b="1" dirty="0"/>
              <a:t> </a:t>
            </a:r>
            <a:r>
              <a:rPr lang="fr-FR" sz="1400" b="1" dirty="0" err="1"/>
              <a:t>region</a:t>
            </a:r>
            <a:endParaRPr lang="fr-FR" sz="1400" b="1" dirty="0"/>
          </a:p>
        </p:txBody>
      </p:sp>
      <p:sp>
        <p:nvSpPr>
          <p:cNvPr id="3079" name="Rectangle 7"/>
          <p:cNvSpPr>
            <a:spLocks noGrp="1" noChangeArrowheads="1"/>
          </p:cNvSpPr>
          <p:nvPr>
            <p:ph type="title"/>
          </p:nvPr>
        </p:nvSpPr>
        <p:spPr>
          <a:xfrm>
            <a:off x="533400" y="152400"/>
            <a:ext cx="8229600" cy="838200"/>
          </a:xfrm>
        </p:spPr>
        <p:txBody>
          <a:bodyPr/>
          <a:lstStyle/>
          <a:p>
            <a:r>
              <a:rPr lang="fr-FR" sz="4000" dirty="0" err="1"/>
              <a:t>Spherical</a:t>
            </a:r>
            <a:r>
              <a:rPr lang="fr-FR" sz="4000" dirty="0"/>
              <a:t> </a:t>
            </a:r>
            <a:r>
              <a:rPr lang="fr-FR" sz="4000" dirty="0" err="1"/>
              <a:t>Proportional</a:t>
            </a:r>
            <a:r>
              <a:rPr lang="fr-FR" sz="4000" dirty="0"/>
              <a:t> </a:t>
            </a:r>
            <a:r>
              <a:rPr lang="fr-FR" sz="4000" dirty="0" err="1" smtClean="0"/>
              <a:t>Counters</a:t>
            </a:r>
            <a:endParaRPr lang="fr-FR" sz="4000" dirty="0"/>
          </a:p>
        </p:txBody>
      </p:sp>
      <p:sp>
        <p:nvSpPr>
          <p:cNvPr id="3080" name="Rectangle 8"/>
          <p:cNvSpPr>
            <a:spLocks noGrp="1" noChangeArrowheads="1"/>
          </p:cNvSpPr>
          <p:nvPr>
            <p:ph type="body" idx="1"/>
          </p:nvPr>
        </p:nvSpPr>
        <p:spPr>
          <a:xfrm>
            <a:off x="3952411" y="973592"/>
            <a:ext cx="5191590" cy="4572000"/>
          </a:xfrm>
        </p:spPr>
        <p:txBody>
          <a:bodyPr>
            <a:normAutofit/>
          </a:bodyPr>
          <a:lstStyle/>
          <a:p>
            <a:r>
              <a:rPr lang="fr-FR" sz="1800" dirty="0" err="1" smtClean="0"/>
              <a:t>Sphere</a:t>
            </a:r>
            <a:r>
              <a:rPr lang="fr-FR" sz="1800" dirty="0"/>
              <a:t> </a:t>
            </a:r>
            <a:r>
              <a:rPr lang="fr-FR" sz="1800" dirty="0" err="1" smtClean="0"/>
              <a:t>cavity</a:t>
            </a:r>
            <a:r>
              <a:rPr lang="fr-FR" sz="1800" dirty="0" smtClean="0"/>
              <a:t> + </a:t>
            </a:r>
            <a:r>
              <a:rPr lang="fr-FR" sz="1800" dirty="0" err="1" smtClean="0"/>
              <a:t>spherical</a:t>
            </a:r>
            <a:r>
              <a:rPr lang="fr-FR" sz="1800" dirty="0" smtClean="0"/>
              <a:t> </a:t>
            </a:r>
            <a:r>
              <a:rPr lang="fr-FR" sz="1800" dirty="0" err="1" smtClean="0"/>
              <a:t>sensor</a:t>
            </a:r>
            <a:r>
              <a:rPr lang="fr-FR" sz="1800" dirty="0" smtClean="0"/>
              <a:t> + HT</a:t>
            </a:r>
          </a:p>
          <a:p>
            <a:r>
              <a:rPr lang="fr-FR" sz="1800" dirty="0" err="1" smtClean="0"/>
              <a:t>Low</a:t>
            </a:r>
            <a:r>
              <a:rPr lang="fr-FR" sz="1800" dirty="0" smtClean="0"/>
              <a:t> </a:t>
            </a:r>
            <a:r>
              <a:rPr lang="fr-FR" sz="1800" dirty="0" err="1"/>
              <a:t>threshold</a:t>
            </a:r>
            <a:r>
              <a:rPr lang="fr-FR" sz="1800" dirty="0"/>
              <a:t> (</a:t>
            </a:r>
            <a:r>
              <a:rPr lang="fr-FR" sz="1800" dirty="0" err="1"/>
              <a:t>low</a:t>
            </a:r>
            <a:r>
              <a:rPr lang="fr-FR" sz="1800" dirty="0"/>
              <a:t> C)</a:t>
            </a:r>
          </a:p>
          <a:p>
            <a:r>
              <a:rPr lang="fr-FR" sz="1800" dirty="0" err="1"/>
              <a:t>Fiducial</a:t>
            </a:r>
            <a:r>
              <a:rPr lang="fr-FR" sz="1800" dirty="0"/>
              <a:t> </a:t>
            </a:r>
            <a:r>
              <a:rPr lang="fr-FR" sz="1800" dirty="0" err="1"/>
              <a:t>selection</a:t>
            </a:r>
            <a:r>
              <a:rPr lang="fr-FR" sz="1800" dirty="0"/>
              <a:t> </a:t>
            </a:r>
            <a:r>
              <a:rPr lang="fr-FR" sz="1800" dirty="0" smtClean="0"/>
              <a:t> by </a:t>
            </a:r>
            <a:r>
              <a:rPr lang="fr-FR" sz="1800" dirty="0" err="1" smtClean="0"/>
              <a:t>risetime</a:t>
            </a:r>
            <a:r>
              <a:rPr lang="fr-FR" sz="1800" dirty="0" smtClean="0"/>
              <a:t> </a:t>
            </a:r>
            <a:endParaRPr lang="fr-FR" sz="1800" dirty="0"/>
          </a:p>
          <a:p>
            <a:r>
              <a:rPr lang="fr-FR" sz="1800" dirty="0"/>
              <a:t>Flexible (P, gaz)</a:t>
            </a:r>
          </a:p>
          <a:p>
            <a:r>
              <a:rPr lang="fr-FR" sz="1800" dirty="0" smtClean="0"/>
              <a:t>Large mass / large volume</a:t>
            </a:r>
            <a:endParaRPr lang="fr-FR" sz="1800" dirty="0"/>
          </a:p>
          <a:p>
            <a:r>
              <a:rPr lang="fr-FR" sz="1800" dirty="0" err="1" smtClean="0"/>
              <a:t>Robust</a:t>
            </a:r>
            <a:r>
              <a:rPr lang="fr-FR" sz="1800" dirty="0" smtClean="0"/>
              <a:t>, simple, cheap, </a:t>
            </a:r>
            <a:r>
              <a:rPr lang="fr-FR" sz="1800" dirty="0" err="1" smtClean="0"/>
              <a:t>sealed</a:t>
            </a:r>
            <a:r>
              <a:rPr lang="fr-FR" sz="1800" dirty="0"/>
              <a:t> </a:t>
            </a:r>
            <a:r>
              <a:rPr lang="fr-FR" sz="1800" dirty="0" smtClean="0"/>
              <a:t>mode</a:t>
            </a:r>
          </a:p>
          <a:p>
            <a:r>
              <a:rPr lang="fr-FR" sz="1800" dirty="0" err="1" smtClean="0"/>
              <a:t>Digitisation</a:t>
            </a:r>
            <a:r>
              <a:rPr lang="fr-FR" sz="1800" dirty="0" smtClean="0"/>
              <a:t> @ 1 MHz, soft trigger</a:t>
            </a:r>
          </a:p>
          <a:p>
            <a:r>
              <a:rPr lang="fr-FR" sz="1800" dirty="0" smtClean="0"/>
              <a:t>2 </a:t>
            </a:r>
            <a:r>
              <a:rPr lang="fr-FR" sz="1800" dirty="0"/>
              <a:t>LEP </a:t>
            </a:r>
            <a:r>
              <a:rPr lang="fr-FR" sz="1800" dirty="0" err="1"/>
              <a:t>cavity</a:t>
            </a:r>
            <a:r>
              <a:rPr lang="fr-FR" sz="1800" dirty="0"/>
              <a:t> </a:t>
            </a:r>
            <a:r>
              <a:rPr lang="fr-FR" sz="1800" dirty="0" smtClean="0"/>
              <a:t>130 cm </a:t>
            </a:r>
            <a:r>
              <a:rPr lang="fr-FR" sz="1800" dirty="0" err="1" smtClean="0"/>
              <a:t>Ø</a:t>
            </a:r>
            <a:r>
              <a:rPr lang="fr-FR" sz="1800" dirty="0" smtClean="0"/>
              <a:t> </a:t>
            </a:r>
            <a:r>
              <a:rPr lang="fr-FR" sz="1800" dirty="0" err="1" smtClean="0"/>
              <a:t>tested</a:t>
            </a:r>
            <a:endParaRPr lang="fr-FR" sz="1800" dirty="0" smtClean="0"/>
          </a:p>
          <a:p>
            <a:r>
              <a:rPr lang="fr-FR" sz="1800" dirty="0" smtClean="0"/>
              <a:t>1  </a:t>
            </a:r>
            <a:r>
              <a:rPr lang="fr-FR" sz="1800" dirty="0" err="1" smtClean="0"/>
              <a:t>low</a:t>
            </a:r>
            <a:r>
              <a:rPr lang="fr-FR" sz="1800" dirty="0" smtClean="0"/>
              <a:t> </a:t>
            </a:r>
            <a:r>
              <a:rPr lang="fr-FR" sz="1800" dirty="0" err="1" smtClean="0"/>
              <a:t>activity</a:t>
            </a:r>
            <a:r>
              <a:rPr lang="fr-FR" sz="1800" dirty="0" smtClean="0"/>
              <a:t>  60 cm </a:t>
            </a:r>
            <a:r>
              <a:rPr lang="fr-FR" sz="1800" dirty="0" err="1" smtClean="0"/>
              <a:t>Ø</a:t>
            </a:r>
            <a:r>
              <a:rPr lang="fr-FR" sz="1800" dirty="0" smtClean="0"/>
              <a:t> in </a:t>
            </a:r>
            <a:r>
              <a:rPr lang="fr-FR" sz="1800" dirty="0" err="1" smtClean="0"/>
              <a:t>operation</a:t>
            </a:r>
            <a:r>
              <a:rPr lang="fr-FR" sz="1800" dirty="0" smtClean="0"/>
              <a:t> @ LSM</a:t>
            </a:r>
            <a:endParaRPr lang="fr-FR" sz="2800" dirty="0"/>
          </a:p>
          <a:p>
            <a:endParaRPr lang="fr-FR" sz="1800" dirty="0"/>
          </a:p>
        </p:txBody>
      </p:sp>
      <p:sp>
        <p:nvSpPr>
          <p:cNvPr id="2" name="Rectangle 1"/>
          <p:cNvSpPr/>
          <p:nvPr/>
        </p:nvSpPr>
        <p:spPr>
          <a:xfrm>
            <a:off x="2145058" y="962761"/>
            <a:ext cx="940026" cy="20937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417407" y="962111"/>
            <a:ext cx="940026" cy="20937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6" name="Picture 5"/>
          <p:cNvPicPr>
            <a:picLocks noChangeAspect="1"/>
          </p:cNvPicPr>
          <p:nvPr/>
        </p:nvPicPr>
        <p:blipFill>
          <a:blip r:embed="rId4"/>
          <a:stretch>
            <a:fillRect/>
          </a:stretch>
        </p:blipFill>
        <p:spPr>
          <a:xfrm>
            <a:off x="168469" y="5181863"/>
            <a:ext cx="1989006" cy="1611347"/>
          </a:xfrm>
          <a:prstGeom prst="rect">
            <a:avLst/>
          </a:prstGeom>
        </p:spPr>
      </p:pic>
      <p:pic>
        <p:nvPicPr>
          <p:cNvPr id="8" name="Picture 7"/>
          <p:cNvPicPr>
            <a:picLocks noChangeAspect="1"/>
          </p:cNvPicPr>
          <p:nvPr/>
        </p:nvPicPr>
        <p:blipFill>
          <a:blip r:embed="rId5"/>
          <a:stretch>
            <a:fillRect/>
          </a:stretch>
        </p:blipFill>
        <p:spPr>
          <a:xfrm>
            <a:off x="1972384" y="4892212"/>
            <a:ext cx="1778643" cy="1521978"/>
          </a:xfrm>
          <a:prstGeom prst="rect">
            <a:avLst/>
          </a:prstGeom>
        </p:spPr>
      </p:pic>
      <p:pic>
        <p:nvPicPr>
          <p:cNvPr id="308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6610" y="4059203"/>
            <a:ext cx="2536257" cy="251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 name="Picture 4"/>
          <p:cNvPicPr>
            <a:picLocks noChangeAspect="1"/>
          </p:cNvPicPr>
          <p:nvPr/>
        </p:nvPicPr>
        <p:blipFill>
          <a:blip r:embed="rId7"/>
          <a:stretch>
            <a:fillRect/>
          </a:stretch>
        </p:blipFill>
        <p:spPr>
          <a:xfrm>
            <a:off x="5954233" y="4447675"/>
            <a:ext cx="3029070" cy="2342064"/>
          </a:xfrm>
          <a:prstGeom prst="rect">
            <a:avLst/>
          </a:prstGeom>
        </p:spPr>
      </p:pic>
      <p:sp>
        <p:nvSpPr>
          <p:cNvPr id="10" name="Slide Number Placeholder 9"/>
          <p:cNvSpPr>
            <a:spLocks noGrp="1"/>
          </p:cNvSpPr>
          <p:nvPr>
            <p:ph type="sldNum" sz="quarter" idx="12"/>
          </p:nvPr>
        </p:nvSpPr>
        <p:spPr/>
        <p:txBody>
          <a:bodyPr/>
          <a:lstStyle/>
          <a:p>
            <a:fld id="{171C4B0B-5A97-7B47-B01A-BCF36F098998}" type="slidenum">
              <a:rPr lang="fr-FR" smtClean="0"/>
              <a:t>10</a:t>
            </a:fld>
            <a:endParaRPr lang="fr-FR"/>
          </a:p>
        </p:txBody>
      </p:sp>
    </p:spTree>
    <p:extLst>
      <p:ext uri="{BB962C8B-B14F-4D97-AF65-F5344CB8AC3E}">
        <p14:creationId xmlns:p14="http://schemas.microsoft.com/office/powerpoint/2010/main" val="41177735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t="403" b="822"/>
          <a:stretch>
            <a:fillRect/>
          </a:stretch>
        </p:blipFill>
        <p:spPr bwMode="auto">
          <a:xfrm>
            <a:off x="1" y="1117085"/>
            <a:ext cx="3459978" cy="3604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Rectangle 4"/>
          <p:cNvSpPr>
            <a:spLocks noChangeArrowheads="1"/>
          </p:cNvSpPr>
          <p:nvPr/>
        </p:nvSpPr>
        <p:spPr bwMode="auto">
          <a:xfrm>
            <a:off x="1662862" y="2740140"/>
            <a:ext cx="52752" cy="1629245"/>
          </a:xfrm>
          <a:prstGeom prst="rect">
            <a:avLst/>
          </a:prstGeom>
          <a:solidFill>
            <a:schemeClr val="hlink"/>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fr-FR"/>
          </a:p>
        </p:txBody>
      </p:sp>
      <p:sp>
        <p:nvSpPr>
          <p:cNvPr id="3077" name="Rectangle 5"/>
          <p:cNvSpPr>
            <a:spLocks noChangeArrowheads="1"/>
          </p:cNvSpPr>
          <p:nvPr/>
        </p:nvSpPr>
        <p:spPr bwMode="auto">
          <a:xfrm>
            <a:off x="1742430" y="1473200"/>
            <a:ext cx="1143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fr-FR" sz="1400" b="1" dirty="0"/>
              <a:t>Drift </a:t>
            </a:r>
            <a:r>
              <a:rPr lang="fr-FR" sz="1400" b="1" dirty="0" err="1"/>
              <a:t>region</a:t>
            </a:r>
            <a:endParaRPr lang="fr-FR" sz="1400" b="1" dirty="0"/>
          </a:p>
        </p:txBody>
      </p:sp>
      <p:sp>
        <p:nvSpPr>
          <p:cNvPr id="3078" name="Rectangle 6"/>
          <p:cNvSpPr>
            <a:spLocks noChangeArrowheads="1"/>
          </p:cNvSpPr>
          <p:nvPr/>
        </p:nvSpPr>
        <p:spPr bwMode="auto">
          <a:xfrm>
            <a:off x="500895" y="2467428"/>
            <a:ext cx="1220788"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fr-FR" sz="1400" b="1" dirty="0" err="1"/>
              <a:t>Ampl</a:t>
            </a:r>
            <a:r>
              <a:rPr lang="fr-FR" sz="1400" b="1" dirty="0"/>
              <a:t> </a:t>
            </a:r>
            <a:r>
              <a:rPr lang="fr-FR" sz="1400" b="1" dirty="0" err="1"/>
              <a:t>region</a:t>
            </a:r>
            <a:endParaRPr lang="fr-FR" sz="1400" b="1" dirty="0"/>
          </a:p>
        </p:txBody>
      </p:sp>
      <p:sp>
        <p:nvSpPr>
          <p:cNvPr id="3079" name="Rectangle 7"/>
          <p:cNvSpPr>
            <a:spLocks noGrp="1" noChangeArrowheads="1"/>
          </p:cNvSpPr>
          <p:nvPr>
            <p:ph type="title"/>
          </p:nvPr>
        </p:nvSpPr>
        <p:spPr>
          <a:xfrm>
            <a:off x="533400" y="152400"/>
            <a:ext cx="8229600" cy="838200"/>
          </a:xfrm>
        </p:spPr>
        <p:txBody>
          <a:bodyPr/>
          <a:lstStyle/>
          <a:p>
            <a:r>
              <a:rPr lang="fr-FR" sz="4000" dirty="0" err="1"/>
              <a:t>Spherical</a:t>
            </a:r>
            <a:r>
              <a:rPr lang="fr-FR" sz="4000" dirty="0"/>
              <a:t> </a:t>
            </a:r>
            <a:r>
              <a:rPr lang="fr-FR" sz="4000" dirty="0" err="1"/>
              <a:t>Proportional</a:t>
            </a:r>
            <a:r>
              <a:rPr lang="fr-FR" sz="4000" dirty="0"/>
              <a:t> </a:t>
            </a:r>
            <a:r>
              <a:rPr lang="fr-FR" sz="4000" dirty="0" err="1" smtClean="0"/>
              <a:t>Counters</a:t>
            </a:r>
            <a:endParaRPr lang="fr-FR" sz="4000" dirty="0"/>
          </a:p>
        </p:txBody>
      </p:sp>
      <p:sp>
        <p:nvSpPr>
          <p:cNvPr id="3080" name="Rectangle 8"/>
          <p:cNvSpPr>
            <a:spLocks noGrp="1" noChangeArrowheads="1"/>
          </p:cNvSpPr>
          <p:nvPr>
            <p:ph type="body" idx="1"/>
          </p:nvPr>
        </p:nvSpPr>
        <p:spPr>
          <a:xfrm>
            <a:off x="3952411" y="973592"/>
            <a:ext cx="5191590" cy="2711981"/>
          </a:xfrm>
        </p:spPr>
        <p:txBody>
          <a:bodyPr>
            <a:normAutofit/>
          </a:bodyPr>
          <a:lstStyle/>
          <a:p>
            <a:r>
              <a:rPr lang="fr-FR" sz="1800" dirty="0" err="1" smtClean="0"/>
              <a:t>Sphere</a:t>
            </a:r>
            <a:r>
              <a:rPr lang="fr-FR" sz="1800" dirty="0"/>
              <a:t> </a:t>
            </a:r>
            <a:r>
              <a:rPr lang="fr-FR" sz="1800" dirty="0" err="1" smtClean="0"/>
              <a:t>cavity</a:t>
            </a:r>
            <a:r>
              <a:rPr lang="fr-FR" sz="1800" dirty="0" smtClean="0"/>
              <a:t> + </a:t>
            </a:r>
            <a:r>
              <a:rPr lang="fr-FR" sz="1800" dirty="0" err="1" smtClean="0"/>
              <a:t>spherical</a:t>
            </a:r>
            <a:r>
              <a:rPr lang="fr-FR" sz="1800" dirty="0" smtClean="0"/>
              <a:t> </a:t>
            </a:r>
            <a:r>
              <a:rPr lang="fr-FR" sz="1800" dirty="0" err="1" smtClean="0"/>
              <a:t>sensor</a:t>
            </a:r>
            <a:r>
              <a:rPr lang="fr-FR" sz="1800" dirty="0" smtClean="0"/>
              <a:t> + HT</a:t>
            </a:r>
          </a:p>
          <a:p>
            <a:r>
              <a:rPr lang="fr-FR" sz="1800" dirty="0" err="1" smtClean="0"/>
              <a:t>Low</a:t>
            </a:r>
            <a:r>
              <a:rPr lang="fr-FR" sz="1800" dirty="0" smtClean="0"/>
              <a:t> </a:t>
            </a:r>
            <a:r>
              <a:rPr lang="fr-FR" sz="1800" dirty="0" err="1"/>
              <a:t>threshold</a:t>
            </a:r>
            <a:r>
              <a:rPr lang="fr-FR" sz="1800" dirty="0"/>
              <a:t> (</a:t>
            </a:r>
            <a:r>
              <a:rPr lang="fr-FR" sz="1800" dirty="0" err="1"/>
              <a:t>low</a:t>
            </a:r>
            <a:r>
              <a:rPr lang="fr-FR" sz="1800" dirty="0"/>
              <a:t> C)</a:t>
            </a:r>
          </a:p>
          <a:p>
            <a:r>
              <a:rPr lang="fr-FR" sz="1800" dirty="0" err="1"/>
              <a:t>Fiducial</a:t>
            </a:r>
            <a:r>
              <a:rPr lang="fr-FR" sz="1800" dirty="0"/>
              <a:t> </a:t>
            </a:r>
            <a:r>
              <a:rPr lang="fr-FR" sz="1800" dirty="0" err="1"/>
              <a:t>selection</a:t>
            </a:r>
            <a:r>
              <a:rPr lang="fr-FR" sz="1800" dirty="0"/>
              <a:t> </a:t>
            </a:r>
            <a:r>
              <a:rPr lang="fr-FR" sz="1800" dirty="0" smtClean="0"/>
              <a:t> by </a:t>
            </a:r>
            <a:r>
              <a:rPr lang="fr-FR" sz="1800" dirty="0" err="1" smtClean="0"/>
              <a:t>risetime</a:t>
            </a:r>
            <a:r>
              <a:rPr lang="fr-FR" sz="1800" dirty="0" smtClean="0"/>
              <a:t> </a:t>
            </a:r>
            <a:endParaRPr lang="fr-FR" sz="1800" dirty="0"/>
          </a:p>
          <a:p>
            <a:r>
              <a:rPr lang="fr-FR" sz="1800" dirty="0"/>
              <a:t>Flexible (P, gaz)</a:t>
            </a:r>
          </a:p>
          <a:p>
            <a:r>
              <a:rPr lang="fr-FR" sz="1800" dirty="0" smtClean="0"/>
              <a:t>Large mass / large volume</a:t>
            </a:r>
            <a:endParaRPr lang="fr-FR" sz="1800" dirty="0"/>
          </a:p>
          <a:p>
            <a:r>
              <a:rPr lang="fr-FR" sz="1800" dirty="0" err="1" smtClean="0"/>
              <a:t>Robust</a:t>
            </a:r>
            <a:r>
              <a:rPr lang="fr-FR" sz="1800" dirty="0" smtClean="0"/>
              <a:t>, simple, cheap, </a:t>
            </a:r>
            <a:r>
              <a:rPr lang="fr-FR" sz="1800" dirty="0" err="1" smtClean="0"/>
              <a:t>sealed</a:t>
            </a:r>
            <a:r>
              <a:rPr lang="fr-FR" sz="1800" dirty="0"/>
              <a:t> </a:t>
            </a:r>
            <a:r>
              <a:rPr lang="fr-FR" sz="1800" dirty="0" smtClean="0"/>
              <a:t>mode</a:t>
            </a:r>
          </a:p>
          <a:p>
            <a:r>
              <a:rPr lang="fr-FR" sz="1800" dirty="0" err="1" smtClean="0"/>
              <a:t>Digitisation</a:t>
            </a:r>
            <a:r>
              <a:rPr lang="fr-FR" sz="1800" dirty="0" smtClean="0"/>
              <a:t> @ </a:t>
            </a:r>
            <a:r>
              <a:rPr lang="fr-FR" sz="1800" dirty="0" smtClean="0"/>
              <a:t>1-2 </a:t>
            </a:r>
            <a:r>
              <a:rPr lang="fr-FR" sz="1800" dirty="0" smtClean="0"/>
              <a:t>MHz, soft trigger</a:t>
            </a:r>
          </a:p>
          <a:p>
            <a:r>
              <a:rPr lang="fr-FR" sz="1800" dirty="0" smtClean="0"/>
              <a:t>2 </a:t>
            </a:r>
            <a:r>
              <a:rPr lang="fr-FR" sz="1800" dirty="0"/>
              <a:t>LEP </a:t>
            </a:r>
            <a:r>
              <a:rPr lang="fr-FR" sz="1800" dirty="0" err="1"/>
              <a:t>cavity</a:t>
            </a:r>
            <a:r>
              <a:rPr lang="fr-FR" sz="1800" dirty="0"/>
              <a:t> </a:t>
            </a:r>
            <a:r>
              <a:rPr lang="fr-FR" sz="1800" dirty="0" smtClean="0"/>
              <a:t>130 cm </a:t>
            </a:r>
            <a:r>
              <a:rPr lang="fr-FR" sz="1800" dirty="0" err="1" smtClean="0"/>
              <a:t>Ø</a:t>
            </a:r>
            <a:r>
              <a:rPr lang="fr-FR" sz="1800" dirty="0" smtClean="0"/>
              <a:t> </a:t>
            </a:r>
            <a:r>
              <a:rPr lang="fr-FR" sz="1800" dirty="0" err="1" smtClean="0"/>
              <a:t>tested</a:t>
            </a:r>
            <a:r>
              <a:rPr lang="fr-FR" sz="1800" dirty="0" smtClean="0"/>
              <a:t>  @ Saclay</a:t>
            </a:r>
            <a:endParaRPr lang="fr-FR" sz="1800" dirty="0" smtClean="0"/>
          </a:p>
        </p:txBody>
      </p:sp>
      <p:sp>
        <p:nvSpPr>
          <p:cNvPr id="2" name="Rectangle 1"/>
          <p:cNvSpPr/>
          <p:nvPr/>
        </p:nvSpPr>
        <p:spPr>
          <a:xfrm>
            <a:off x="2145058" y="962761"/>
            <a:ext cx="940026" cy="20937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417407" y="962111"/>
            <a:ext cx="940026" cy="20937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6" name="Picture 5"/>
          <p:cNvPicPr>
            <a:picLocks noChangeAspect="1"/>
          </p:cNvPicPr>
          <p:nvPr/>
        </p:nvPicPr>
        <p:blipFill>
          <a:blip r:embed="rId4"/>
          <a:stretch>
            <a:fillRect/>
          </a:stretch>
        </p:blipFill>
        <p:spPr>
          <a:xfrm>
            <a:off x="168469" y="5181863"/>
            <a:ext cx="1989006" cy="1611347"/>
          </a:xfrm>
          <a:prstGeom prst="rect">
            <a:avLst/>
          </a:prstGeom>
        </p:spPr>
      </p:pic>
      <p:pic>
        <p:nvPicPr>
          <p:cNvPr id="8" name="Picture 7"/>
          <p:cNvPicPr>
            <a:picLocks noChangeAspect="1"/>
          </p:cNvPicPr>
          <p:nvPr/>
        </p:nvPicPr>
        <p:blipFill>
          <a:blip r:embed="rId5"/>
          <a:stretch>
            <a:fillRect/>
          </a:stretch>
        </p:blipFill>
        <p:spPr>
          <a:xfrm>
            <a:off x="1972384" y="4892212"/>
            <a:ext cx="1778643" cy="1521978"/>
          </a:xfrm>
          <a:prstGeom prst="rect">
            <a:avLst/>
          </a:prstGeom>
        </p:spPr>
      </p:pic>
      <p:pic>
        <p:nvPicPr>
          <p:cNvPr id="308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6610" y="4059203"/>
            <a:ext cx="2536257" cy="2510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 name="Picture 4"/>
          <p:cNvPicPr>
            <a:picLocks noChangeAspect="1"/>
          </p:cNvPicPr>
          <p:nvPr/>
        </p:nvPicPr>
        <p:blipFill>
          <a:blip r:embed="rId7"/>
          <a:stretch>
            <a:fillRect/>
          </a:stretch>
        </p:blipFill>
        <p:spPr>
          <a:xfrm>
            <a:off x="5954233" y="4447675"/>
            <a:ext cx="3029070" cy="2342064"/>
          </a:xfrm>
          <a:prstGeom prst="rect">
            <a:avLst/>
          </a:prstGeom>
        </p:spPr>
      </p:pic>
      <p:sp>
        <p:nvSpPr>
          <p:cNvPr id="10" name="Slide Number Placeholder 9"/>
          <p:cNvSpPr>
            <a:spLocks noGrp="1"/>
          </p:cNvSpPr>
          <p:nvPr>
            <p:ph type="sldNum" sz="quarter" idx="12"/>
          </p:nvPr>
        </p:nvSpPr>
        <p:spPr/>
        <p:txBody>
          <a:bodyPr/>
          <a:lstStyle/>
          <a:p>
            <a:fld id="{171C4B0B-5A97-7B47-B01A-BCF36F098998}" type="slidenum">
              <a:rPr lang="fr-FR" smtClean="0"/>
              <a:t>11</a:t>
            </a:fld>
            <a:endParaRPr lang="fr-FR"/>
          </a:p>
        </p:txBody>
      </p:sp>
      <p:cxnSp>
        <p:nvCxnSpPr>
          <p:cNvPr id="4" name="Straight Connector 3"/>
          <p:cNvCxnSpPr/>
          <p:nvPr/>
        </p:nvCxnSpPr>
        <p:spPr>
          <a:xfrm flipV="1">
            <a:off x="667907" y="1743979"/>
            <a:ext cx="722413" cy="6804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509833" y="2057558"/>
            <a:ext cx="0" cy="1"/>
          </a:xfrm>
          <a:prstGeom prst="line">
            <a:avLst/>
          </a:prstGeom>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2664815" y="2222684"/>
            <a:ext cx="136082" cy="13608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TextBox 11"/>
          <p:cNvSpPr txBox="1"/>
          <p:nvPr/>
        </p:nvSpPr>
        <p:spPr>
          <a:xfrm>
            <a:off x="3085084" y="1651630"/>
            <a:ext cx="842060" cy="523220"/>
          </a:xfrm>
          <a:prstGeom prst="rect">
            <a:avLst/>
          </a:prstGeom>
          <a:noFill/>
        </p:spPr>
        <p:txBody>
          <a:bodyPr wrap="none" rtlCol="0">
            <a:spAutoFit/>
          </a:bodyPr>
          <a:lstStyle/>
          <a:p>
            <a:r>
              <a:rPr lang="fr-FR" sz="1400" b="1" dirty="0" smtClean="0">
                <a:solidFill>
                  <a:srgbClr val="FF0000"/>
                </a:solidFill>
              </a:rPr>
              <a:t>Dépôt</a:t>
            </a:r>
          </a:p>
          <a:p>
            <a:r>
              <a:rPr lang="fr-FR" sz="1400" b="1" dirty="0" smtClean="0">
                <a:solidFill>
                  <a:srgbClr val="FF0000"/>
                </a:solidFill>
              </a:rPr>
              <a:t>ponctuel</a:t>
            </a:r>
            <a:endParaRPr lang="fr-FR" sz="1400" b="1" dirty="0">
              <a:solidFill>
                <a:srgbClr val="FF0000"/>
              </a:solidFill>
            </a:endParaRPr>
          </a:p>
        </p:txBody>
      </p:sp>
      <p:sp>
        <p:nvSpPr>
          <p:cNvPr id="21" name="TextBox 20"/>
          <p:cNvSpPr txBox="1"/>
          <p:nvPr/>
        </p:nvSpPr>
        <p:spPr>
          <a:xfrm>
            <a:off x="218204" y="1319311"/>
            <a:ext cx="1172116" cy="307777"/>
          </a:xfrm>
          <a:prstGeom prst="rect">
            <a:avLst/>
          </a:prstGeom>
          <a:noFill/>
        </p:spPr>
        <p:txBody>
          <a:bodyPr wrap="none" rtlCol="0">
            <a:spAutoFit/>
          </a:bodyPr>
          <a:lstStyle/>
          <a:p>
            <a:r>
              <a:rPr lang="fr-FR" sz="1400" b="1" dirty="0" smtClean="0">
                <a:solidFill>
                  <a:srgbClr val="0000FF"/>
                </a:solidFill>
              </a:rPr>
              <a:t>Alpha / trace</a:t>
            </a:r>
            <a:endParaRPr lang="fr-FR" sz="1400" b="1" dirty="0">
              <a:solidFill>
                <a:srgbClr val="0000FF"/>
              </a:solidFill>
            </a:endParaRPr>
          </a:p>
        </p:txBody>
      </p:sp>
      <p:cxnSp>
        <p:nvCxnSpPr>
          <p:cNvPr id="14" name="Straight Connector 13"/>
          <p:cNvCxnSpPr/>
          <p:nvPr/>
        </p:nvCxnSpPr>
        <p:spPr>
          <a:xfrm>
            <a:off x="667907" y="1812020"/>
            <a:ext cx="994955" cy="751174"/>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357433" y="1743979"/>
            <a:ext cx="305429" cy="819215"/>
          </a:xfrm>
          <a:prstGeom prst="line">
            <a:avLst/>
          </a:prstGeom>
          <a:ln>
            <a:prstDash val="dot"/>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9" idx="3"/>
          </p:cNvCxnSpPr>
          <p:nvPr/>
        </p:nvCxnSpPr>
        <p:spPr>
          <a:xfrm flipH="1">
            <a:off x="1742430" y="2338837"/>
            <a:ext cx="942314" cy="376757"/>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6112868" y="3671700"/>
            <a:ext cx="2870436" cy="646331"/>
          </a:xfrm>
          <a:prstGeom prst="rect">
            <a:avLst/>
          </a:prstGeom>
          <a:noFill/>
          <a:ln>
            <a:solidFill>
              <a:srgbClr val="0000FF"/>
            </a:solidFill>
          </a:ln>
        </p:spPr>
        <p:txBody>
          <a:bodyPr wrap="square" rtlCol="0">
            <a:spAutoFit/>
          </a:bodyPr>
          <a:lstStyle/>
          <a:p>
            <a:r>
              <a:rPr lang="fr-FR" dirty="0" smtClean="0">
                <a:solidFill>
                  <a:srgbClr val="0000FF"/>
                </a:solidFill>
              </a:rPr>
              <a:t>=&gt; 2012 : </a:t>
            </a:r>
            <a:r>
              <a:rPr lang="fr-FR" dirty="0" err="1" smtClean="0">
                <a:solidFill>
                  <a:srgbClr val="0000FF"/>
                </a:solidFill>
              </a:rPr>
              <a:t>characterisation</a:t>
            </a:r>
            <a:r>
              <a:rPr lang="fr-FR" dirty="0" smtClean="0">
                <a:solidFill>
                  <a:srgbClr val="0000FF"/>
                </a:solidFill>
              </a:rPr>
              <a:t> </a:t>
            </a:r>
            <a:r>
              <a:rPr lang="fr-FR" dirty="0" err="1" smtClean="0">
                <a:solidFill>
                  <a:srgbClr val="0000FF"/>
                </a:solidFill>
              </a:rPr>
              <a:t>at</a:t>
            </a:r>
            <a:r>
              <a:rPr lang="fr-FR" dirty="0" smtClean="0">
                <a:solidFill>
                  <a:srgbClr val="0000FF"/>
                </a:solidFill>
              </a:rPr>
              <a:t> &lt; 1 </a:t>
            </a:r>
            <a:r>
              <a:rPr lang="fr-FR" dirty="0" err="1" smtClean="0">
                <a:solidFill>
                  <a:srgbClr val="0000FF"/>
                </a:solidFill>
              </a:rPr>
              <a:t>keV</a:t>
            </a:r>
            <a:r>
              <a:rPr lang="fr-FR" dirty="0" smtClean="0">
                <a:solidFill>
                  <a:srgbClr val="0000FF"/>
                </a:solidFill>
              </a:rPr>
              <a:t>, volume calibration</a:t>
            </a:r>
            <a:endParaRPr lang="fr-FR" dirty="0">
              <a:solidFill>
                <a:srgbClr val="0000FF"/>
              </a:solidFill>
            </a:endParaRPr>
          </a:p>
        </p:txBody>
      </p:sp>
    </p:spTree>
    <p:extLst>
      <p:ext uri="{BB962C8B-B14F-4D97-AF65-F5344CB8AC3E}">
        <p14:creationId xmlns:p14="http://schemas.microsoft.com/office/powerpoint/2010/main" val="31247367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600" dirty="0" smtClean="0"/>
              <a:t>Calibration </a:t>
            </a:r>
            <a:r>
              <a:rPr lang="fr-FR" sz="3600" dirty="0" err="1" smtClean="0"/>
              <a:t>with</a:t>
            </a:r>
            <a:r>
              <a:rPr lang="fr-FR" sz="3600" dirty="0" smtClean="0"/>
              <a:t> UV flash </a:t>
            </a:r>
            <a:r>
              <a:rPr lang="fr-FR" sz="3600" dirty="0" err="1" smtClean="0"/>
              <a:t>lamp</a:t>
            </a:r>
            <a:r>
              <a:rPr lang="fr-FR" sz="3600" dirty="0" smtClean="0"/>
              <a:t/>
            </a:r>
            <a:br>
              <a:rPr lang="fr-FR" sz="3600" dirty="0" smtClean="0"/>
            </a:br>
            <a:r>
              <a:rPr lang="fr-FR" sz="3600" dirty="0" smtClean="0"/>
              <a:t>for single </a:t>
            </a:r>
            <a:r>
              <a:rPr lang="fr-FR" sz="3600" dirty="0" err="1" smtClean="0"/>
              <a:t>electron</a:t>
            </a:r>
            <a:r>
              <a:rPr lang="fr-FR" sz="3600" dirty="0" smtClean="0"/>
              <a:t> </a:t>
            </a:r>
            <a:r>
              <a:rPr lang="fr-FR" sz="3600" dirty="0" err="1" smtClean="0"/>
              <a:t>response</a:t>
            </a:r>
            <a:endParaRPr lang="fr-FR" sz="3600" dirty="0"/>
          </a:p>
        </p:txBody>
      </p:sp>
      <p:pic>
        <p:nvPicPr>
          <p:cNvPr id="4" name="Picture 3"/>
          <p:cNvPicPr>
            <a:picLocks noChangeAspect="1"/>
          </p:cNvPicPr>
          <p:nvPr/>
        </p:nvPicPr>
        <p:blipFill>
          <a:blip r:embed="rId2"/>
          <a:stretch>
            <a:fillRect/>
          </a:stretch>
        </p:blipFill>
        <p:spPr>
          <a:xfrm>
            <a:off x="0" y="1417638"/>
            <a:ext cx="2944980" cy="3047414"/>
          </a:xfrm>
          <a:prstGeom prst="rect">
            <a:avLst/>
          </a:prstGeom>
        </p:spPr>
      </p:pic>
      <p:pic>
        <p:nvPicPr>
          <p:cNvPr id="5" name="Picture 4"/>
          <p:cNvPicPr>
            <a:picLocks noChangeAspect="1"/>
          </p:cNvPicPr>
          <p:nvPr/>
        </p:nvPicPr>
        <p:blipFill>
          <a:blip r:embed="rId3"/>
          <a:stretch>
            <a:fillRect/>
          </a:stretch>
        </p:blipFill>
        <p:spPr>
          <a:xfrm>
            <a:off x="4853738" y="1537954"/>
            <a:ext cx="3233487" cy="2419099"/>
          </a:xfrm>
          <a:prstGeom prst="rect">
            <a:avLst/>
          </a:prstGeom>
        </p:spPr>
      </p:pic>
      <p:sp>
        <p:nvSpPr>
          <p:cNvPr id="6" name="TextBox 5"/>
          <p:cNvSpPr txBox="1"/>
          <p:nvPr/>
        </p:nvSpPr>
        <p:spPr>
          <a:xfrm>
            <a:off x="4709379" y="3978096"/>
            <a:ext cx="4291264" cy="738664"/>
          </a:xfrm>
          <a:prstGeom prst="rect">
            <a:avLst/>
          </a:prstGeom>
          <a:noFill/>
        </p:spPr>
        <p:txBody>
          <a:bodyPr wrap="square" rtlCol="0">
            <a:spAutoFit/>
          </a:bodyPr>
          <a:lstStyle/>
          <a:p>
            <a:r>
              <a:rPr lang="fr-FR" sz="1400" dirty="0" err="1" smtClean="0"/>
              <a:t>Digitised</a:t>
            </a:r>
            <a:r>
              <a:rPr lang="fr-FR" sz="1400" dirty="0" smtClean="0"/>
              <a:t> </a:t>
            </a:r>
            <a:r>
              <a:rPr lang="fr-FR" sz="1400" dirty="0" err="1" smtClean="0"/>
              <a:t>region</a:t>
            </a:r>
            <a:r>
              <a:rPr lang="fr-FR" sz="1400" dirty="0" smtClean="0"/>
              <a:t> </a:t>
            </a:r>
            <a:r>
              <a:rPr lang="fr-FR" sz="1400" dirty="0" err="1" smtClean="0"/>
              <a:t>around</a:t>
            </a:r>
            <a:r>
              <a:rPr lang="fr-FR" sz="1400" dirty="0" smtClean="0"/>
              <a:t> </a:t>
            </a:r>
            <a:r>
              <a:rPr lang="fr-FR" sz="1400" dirty="0" err="1" smtClean="0"/>
              <a:t>where</a:t>
            </a:r>
            <a:r>
              <a:rPr lang="fr-FR" sz="1400" dirty="0" smtClean="0"/>
              <a:t> UV </a:t>
            </a:r>
            <a:r>
              <a:rPr lang="fr-FR" sz="1400" dirty="0" err="1" smtClean="0"/>
              <a:t>induced</a:t>
            </a:r>
            <a:r>
              <a:rPr lang="fr-FR" sz="1400" dirty="0" smtClean="0"/>
              <a:t> pulse </a:t>
            </a:r>
            <a:r>
              <a:rPr lang="fr-FR" sz="1400" dirty="0" err="1" smtClean="0"/>
              <a:t>expected</a:t>
            </a:r>
            <a:r>
              <a:rPr lang="fr-FR" sz="1400" dirty="0"/>
              <a:t> </a:t>
            </a:r>
            <a:r>
              <a:rPr lang="fr-FR" sz="1400" dirty="0" smtClean="0"/>
              <a:t>=&gt; Look for pulse in 200-260 </a:t>
            </a:r>
            <a:r>
              <a:rPr lang="fr-FR" sz="1400" dirty="0" smtClean="0">
                <a:latin typeface="Symbol" charset="2"/>
                <a:cs typeface="Symbol" charset="2"/>
              </a:rPr>
              <a:t>m</a:t>
            </a:r>
            <a:r>
              <a:rPr lang="fr-FR" sz="1400" dirty="0" smtClean="0"/>
              <a:t>s </a:t>
            </a:r>
            <a:r>
              <a:rPr lang="fr-FR" sz="1400" dirty="0" err="1" smtClean="0"/>
              <a:t>window</a:t>
            </a:r>
            <a:endParaRPr lang="fr-FR" sz="1400" dirty="0" smtClean="0"/>
          </a:p>
          <a:p>
            <a:r>
              <a:rPr lang="fr-FR" sz="1400" dirty="0" smtClean="0"/>
              <a:t>About 1 in 10 =&gt; single </a:t>
            </a:r>
            <a:r>
              <a:rPr lang="fr-FR" sz="1400" dirty="0" err="1" smtClean="0"/>
              <a:t>electron</a:t>
            </a:r>
            <a:r>
              <a:rPr lang="fr-FR" sz="1400" dirty="0" smtClean="0"/>
              <a:t> </a:t>
            </a:r>
            <a:r>
              <a:rPr lang="fr-FR" sz="1400" dirty="0" err="1" smtClean="0"/>
              <a:t>response</a:t>
            </a:r>
            <a:endParaRPr lang="fr-FR" sz="1400" dirty="0"/>
          </a:p>
        </p:txBody>
      </p:sp>
      <p:pic>
        <p:nvPicPr>
          <p:cNvPr id="8" name="Picture 7"/>
          <p:cNvPicPr>
            <a:picLocks noChangeAspect="1"/>
          </p:cNvPicPr>
          <p:nvPr/>
        </p:nvPicPr>
        <p:blipFill>
          <a:blip r:embed="rId4"/>
          <a:stretch>
            <a:fillRect/>
          </a:stretch>
        </p:blipFill>
        <p:spPr>
          <a:xfrm>
            <a:off x="552901" y="4316945"/>
            <a:ext cx="3128760" cy="2299368"/>
          </a:xfrm>
          <a:prstGeom prst="rect">
            <a:avLst/>
          </a:prstGeom>
        </p:spPr>
      </p:pic>
      <p:sp>
        <p:nvSpPr>
          <p:cNvPr id="10" name="TextBox 9"/>
          <p:cNvSpPr txBox="1"/>
          <p:nvPr/>
        </p:nvSpPr>
        <p:spPr>
          <a:xfrm>
            <a:off x="552901" y="6553018"/>
            <a:ext cx="1490688" cy="307777"/>
          </a:xfrm>
          <a:prstGeom prst="rect">
            <a:avLst/>
          </a:prstGeom>
          <a:solidFill>
            <a:srgbClr val="FFFFFF"/>
          </a:solidFill>
        </p:spPr>
        <p:txBody>
          <a:bodyPr wrap="none" rtlCol="0">
            <a:spAutoFit/>
          </a:bodyPr>
          <a:lstStyle/>
          <a:p>
            <a:r>
              <a:rPr lang="fr-FR" sz="1400" dirty="0" smtClean="0"/>
              <a:t>Trigger @ 10 ADU</a:t>
            </a:r>
            <a:endParaRPr lang="fr-FR" sz="1400" dirty="0"/>
          </a:p>
        </p:txBody>
      </p:sp>
      <p:sp>
        <p:nvSpPr>
          <p:cNvPr id="11" name="TextBox 10"/>
          <p:cNvSpPr txBox="1"/>
          <p:nvPr/>
        </p:nvSpPr>
        <p:spPr>
          <a:xfrm>
            <a:off x="3852587" y="5151837"/>
            <a:ext cx="3085623" cy="923330"/>
          </a:xfrm>
          <a:prstGeom prst="rect">
            <a:avLst/>
          </a:prstGeom>
          <a:noFill/>
        </p:spPr>
        <p:txBody>
          <a:bodyPr wrap="square" rtlCol="0">
            <a:spAutoFit/>
          </a:bodyPr>
          <a:lstStyle/>
          <a:p>
            <a:pPr marL="285750" indent="-285750">
              <a:buFont typeface="Symbol" charset="0"/>
              <a:buChar char=""/>
            </a:pPr>
            <a:r>
              <a:rPr lang="fr-FR" b="1" dirty="0" smtClean="0"/>
              <a:t>Trigger </a:t>
            </a:r>
            <a:r>
              <a:rPr lang="fr-FR" b="1" dirty="0" err="1"/>
              <a:t>e</a:t>
            </a:r>
            <a:r>
              <a:rPr lang="fr-FR" b="1" dirty="0" err="1" smtClean="0"/>
              <a:t>fficiency</a:t>
            </a:r>
            <a:r>
              <a:rPr lang="fr-FR" b="1" dirty="0" smtClean="0"/>
              <a:t> for single </a:t>
            </a:r>
            <a:r>
              <a:rPr lang="fr-FR" b="1" dirty="0" err="1" smtClean="0"/>
              <a:t>electron</a:t>
            </a:r>
            <a:r>
              <a:rPr lang="fr-FR" b="1" dirty="0" smtClean="0"/>
              <a:t> = 54 % </a:t>
            </a:r>
          </a:p>
          <a:p>
            <a:pPr marL="285750" indent="-285750">
              <a:buFont typeface="Symbol" charset="0"/>
              <a:buChar char=""/>
            </a:pPr>
            <a:r>
              <a:rPr lang="fr-FR" b="1" dirty="0" smtClean="0"/>
              <a:t>NB : single </a:t>
            </a:r>
            <a:r>
              <a:rPr lang="fr-FR" b="1" dirty="0" err="1" smtClean="0"/>
              <a:t>electron</a:t>
            </a:r>
            <a:r>
              <a:rPr lang="fr-FR" b="1" dirty="0" smtClean="0"/>
              <a:t> = 30 eV </a:t>
            </a:r>
            <a:endParaRPr lang="fr-FR" b="1" dirty="0"/>
          </a:p>
        </p:txBody>
      </p:sp>
      <p:pic>
        <p:nvPicPr>
          <p:cNvPr id="12" name="Picture 11"/>
          <p:cNvPicPr>
            <a:picLocks noChangeAspect="1"/>
          </p:cNvPicPr>
          <p:nvPr/>
        </p:nvPicPr>
        <p:blipFill>
          <a:blip r:embed="rId5"/>
          <a:stretch>
            <a:fillRect/>
          </a:stretch>
        </p:blipFill>
        <p:spPr>
          <a:xfrm>
            <a:off x="6938211" y="4710259"/>
            <a:ext cx="2205789" cy="2147741"/>
          </a:xfrm>
          <a:prstGeom prst="rect">
            <a:avLst/>
          </a:prstGeom>
        </p:spPr>
      </p:pic>
      <p:sp>
        <p:nvSpPr>
          <p:cNvPr id="13" name="TextBox 12"/>
          <p:cNvSpPr txBox="1"/>
          <p:nvPr/>
        </p:nvSpPr>
        <p:spPr>
          <a:xfrm>
            <a:off x="7955966" y="5141857"/>
            <a:ext cx="1044677" cy="584776"/>
          </a:xfrm>
          <a:prstGeom prst="rect">
            <a:avLst/>
          </a:prstGeom>
          <a:noFill/>
        </p:spPr>
        <p:txBody>
          <a:bodyPr wrap="none" rtlCol="0">
            <a:spAutoFit/>
          </a:bodyPr>
          <a:lstStyle/>
          <a:p>
            <a:pPr algn="r"/>
            <a:r>
              <a:rPr lang="fr-FR" sz="1600" dirty="0" smtClean="0"/>
              <a:t>1 </a:t>
            </a:r>
            <a:r>
              <a:rPr lang="fr-FR" sz="1600" dirty="0" err="1" smtClean="0"/>
              <a:t>electron</a:t>
            </a:r>
            <a:endParaRPr lang="fr-FR" sz="1600" dirty="0" smtClean="0"/>
          </a:p>
          <a:p>
            <a:pPr algn="r"/>
            <a:r>
              <a:rPr lang="fr-FR" sz="1600" dirty="0" smtClean="0"/>
              <a:t>16 ADU</a:t>
            </a:r>
            <a:endParaRPr lang="fr-FR" sz="1600" dirty="0"/>
          </a:p>
        </p:txBody>
      </p:sp>
      <p:cxnSp>
        <p:nvCxnSpPr>
          <p:cNvPr id="16" name="Straight Arrow Connector 15"/>
          <p:cNvCxnSpPr/>
          <p:nvPr/>
        </p:nvCxnSpPr>
        <p:spPr>
          <a:xfrm>
            <a:off x="7406105" y="4906211"/>
            <a:ext cx="0" cy="124326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679278" y="3632066"/>
            <a:ext cx="383138" cy="338554"/>
          </a:xfrm>
          <a:prstGeom prst="rect">
            <a:avLst/>
          </a:prstGeom>
          <a:noFill/>
        </p:spPr>
        <p:txBody>
          <a:bodyPr wrap="none" rtlCol="0">
            <a:spAutoFit/>
          </a:bodyPr>
          <a:lstStyle/>
          <a:p>
            <a:r>
              <a:rPr lang="fr-FR" sz="1600" dirty="0" smtClean="0">
                <a:latin typeface="Symbol" charset="2"/>
                <a:cs typeface="Symbol" charset="2"/>
              </a:rPr>
              <a:t>m</a:t>
            </a:r>
            <a:r>
              <a:rPr lang="fr-FR" sz="1600" dirty="0" smtClean="0"/>
              <a:t>s</a:t>
            </a:r>
            <a:endParaRPr lang="fr-FR" sz="1600" dirty="0"/>
          </a:p>
        </p:txBody>
      </p:sp>
      <p:sp>
        <p:nvSpPr>
          <p:cNvPr id="18" name="TextBox 17"/>
          <p:cNvSpPr txBox="1"/>
          <p:nvPr/>
        </p:nvSpPr>
        <p:spPr>
          <a:xfrm>
            <a:off x="2090197" y="5434245"/>
            <a:ext cx="1265829" cy="523220"/>
          </a:xfrm>
          <a:prstGeom prst="rect">
            <a:avLst/>
          </a:prstGeom>
          <a:noFill/>
        </p:spPr>
        <p:txBody>
          <a:bodyPr wrap="none" rtlCol="0">
            <a:spAutoFit/>
          </a:bodyPr>
          <a:lstStyle/>
          <a:p>
            <a:r>
              <a:rPr lang="fr-FR" sz="1400" dirty="0" smtClean="0"/>
              <a:t>Single </a:t>
            </a:r>
            <a:r>
              <a:rPr lang="fr-FR" sz="1400" dirty="0" err="1" smtClean="0"/>
              <a:t>electron</a:t>
            </a:r>
            <a:endParaRPr lang="fr-FR" sz="1400" dirty="0" smtClean="0"/>
          </a:p>
          <a:p>
            <a:r>
              <a:rPr lang="fr-FR" sz="1400" dirty="0" smtClean="0"/>
              <a:t>distribution</a:t>
            </a:r>
            <a:endParaRPr lang="fr-FR" sz="1400" dirty="0"/>
          </a:p>
        </p:txBody>
      </p:sp>
      <p:sp>
        <p:nvSpPr>
          <p:cNvPr id="19" name="TextBox 18"/>
          <p:cNvSpPr txBox="1"/>
          <p:nvPr/>
        </p:nvSpPr>
        <p:spPr>
          <a:xfrm>
            <a:off x="2737002" y="3601288"/>
            <a:ext cx="1972377" cy="369332"/>
          </a:xfrm>
          <a:prstGeom prst="rect">
            <a:avLst/>
          </a:prstGeom>
          <a:noFill/>
        </p:spPr>
        <p:txBody>
          <a:bodyPr wrap="none" rtlCol="0">
            <a:spAutoFit/>
          </a:bodyPr>
          <a:lstStyle/>
          <a:p>
            <a:r>
              <a:rPr lang="fr-FR" dirty="0" smtClean="0"/>
              <a:t>250 mb, Ar/2%CH4</a:t>
            </a:r>
            <a:endParaRPr lang="fr-FR" dirty="0"/>
          </a:p>
        </p:txBody>
      </p:sp>
      <p:sp>
        <p:nvSpPr>
          <p:cNvPr id="21" name="Slide Number Placeholder 20"/>
          <p:cNvSpPr>
            <a:spLocks noGrp="1"/>
          </p:cNvSpPr>
          <p:nvPr>
            <p:ph type="sldNum" sz="quarter" idx="12"/>
          </p:nvPr>
        </p:nvSpPr>
        <p:spPr/>
        <p:txBody>
          <a:bodyPr/>
          <a:lstStyle/>
          <a:p>
            <a:fld id="{171C4B0B-5A97-7B47-B01A-BCF36F098998}" type="slidenum">
              <a:rPr lang="fr-FR" smtClean="0"/>
              <a:t>12</a:t>
            </a:fld>
            <a:endParaRPr lang="fr-FR"/>
          </a:p>
        </p:txBody>
      </p:sp>
    </p:spTree>
    <p:extLst>
      <p:ext uri="{BB962C8B-B14F-4D97-AF65-F5344CB8AC3E}">
        <p14:creationId xmlns:p14="http://schemas.microsoft.com/office/powerpoint/2010/main" val="6188572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779" y="1463543"/>
            <a:ext cx="4890168" cy="1964618"/>
          </a:xfrm>
        </p:spPr>
        <p:txBody>
          <a:bodyPr>
            <a:normAutofit/>
          </a:bodyPr>
          <a:lstStyle/>
          <a:p>
            <a:r>
              <a:rPr lang="fr-FR" sz="2000" baseline="30000" dirty="0" smtClean="0"/>
              <a:t>37</a:t>
            </a:r>
            <a:r>
              <a:rPr lang="fr-FR" sz="2000" dirty="0" smtClean="0"/>
              <a:t>Ar, EC, 35 </a:t>
            </a:r>
            <a:r>
              <a:rPr lang="fr-FR" sz="2000" dirty="0" err="1" smtClean="0"/>
              <a:t>days</a:t>
            </a:r>
            <a:r>
              <a:rPr lang="fr-FR" sz="2000" dirty="0" smtClean="0"/>
              <a:t> </a:t>
            </a:r>
            <a:r>
              <a:rPr lang="fr-FR" sz="2000" dirty="0" err="1" smtClean="0"/>
              <a:t>lifetime</a:t>
            </a:r>
            <a:r>
              <a:rPr lang="fr-FR" sz="2000" dirty="0" smtClean="0"/>
              <a:t>, K</a:t>
            </a:r>
            <a:r>
              <a:rPr lang="fr-FR" sz="2000" dirty="0" smtClean="0">
                <a:latin typeface="Symbol" charset="2"/>
                <a:cs typeface="Symbol" charset="2"/>
              </a:rPr>
              <a:t>a </a:t>
            </a:r>
            <a:r>
              <a:rPr lang="fr-FR" sz="2000" dirty="0" smtClean="0"/>
              <a:t>2.6 </a:t>
            </a:r>
            <a:r>
              <a:rPr lang="fr-FR" sz="2000" dirty="0" err="1" smtClean="0"/>
              <a:t>keV</a:t>
            </a:r>
            <a:r>
              <a:rPr lang="fr-FR" sz="2000" dirty="0" smtClean="0"/>
              <a:t> and L</a:t>
            </a:r>
            <a:r>
              <a:rPr lang="fr-FR" sz="2000" dirty="0" smtClean="0">
                <a:latin typeface="Symbol" charset="2"/>
                <a:cs typeface="Symbol" charset="2"/>
              </a:rPr>
              <a:t>b</a:t>
            </a:r>
            <a:r>
              <a:rPr lang="fr-FR" sz="2000" dirty="0" smtClean="0"/>
              <a:t> 260 </a:t>
            </a:r>
            <a:r>
              <a:rPr lang="fr-FR" sz="2000" dirty="0" err="1" smtClean="0"/>
              <a:t>ev</a:t>
            </a:r>
            <a:r>
              <a:rPr lang="fr-FR" sz="2000" dirty="0" smtClean="0"/>
              <a:t> </a:t>
            </a:r>
          </a:p>
          <a:p>
            <a:r>
              <a:rPr lang="fr-FR" sz="2000" dirty="0" smtClean="0"/>
              <a:t>Can </a:t>
            </a:r>
            <a:r>
              <a:rPr lang="fr-FR" sz="2000" dirty="0" err="1" smtClean="0"/>
              <a:t>be</a:t>
            </a:r>
            <a:r>
              <a:rPr lang="fr-FR" sz="2000" dirty="0" smtClean="0"/>
              <a:t> made </a:t>
            </a:r>
            <a:r>
              <a:rPr lang="fr-FR" sz="2000" dirty="0" err="1" smtClean="0"/>
              <a:t>with</a:t>
            </a:r>
            <a:r>
              <a:rPr lang="fr-FR" sz="2000" dirty="0" smtClean="0"/>
              <a:t> Calcium </a:t>
            </a:r>
            <a:r>
              <a:rPr lang="fr-FR" sz="2000" dirty="0" err="1" smtClean="0"/>
              <a:t>salt</a:t>
            </a:r>
            <a:r>
              <a:rPr lang="fr-FR" sz="2000" dirty="0" smtClean="0"/>
              <a:t> </a:t>
            </a:r>
            <a:r>
              <a:rPr lang="fr-FR" sz="2000" dirty="0" err="1" smtClean="0"/>
              <a:t>irradiated</a:t>
            </a:r>
            <a:r>
              <a:rPr lang="fr-FR" sz="2000" dirty="0" smtClean="0"/>
              <a:t> </a:t>
            </a:r>
            <a:r>
              <a:rPr lang="fr-FR" sz="2000" dirty="0" err="1" smtClean="0"/>
              <a:t>with</a:t>
            </a:r>
            <a:r>
              <a:rPr lang="fr-FR" sz="2000" dirty="0" smtClean="0"/>
              <a:t>  </a:t>
            </a:r>
            <a:r>
              <a:rPr lang="fr-FR" sz="2000" dirty="0" err="1" smtClean="0"/>
              <a:t>fast</a:t>
            </a:r>
            <a:r>
              <a:rPr lang="fr-FR" sz="2000" dirty="0" smtClean="0"/>
              <a:t> neutrons</a:t>
            </a:r>
          </a:p>
          <a:p>
            <a:r>
              <a:rPr lang="fr-FR" sz="2000" dirty="0" smtClean="0"/>
              <a:t>=&gt; first </a:t>
            </a:r>
            <a:r>
              <a:rPr lang="fr-FR" sz="2000" dirty="0" err="1" smtClean="0"/>
              <a:t>experiments</a:t>
            </a:r>
            <a:r>
              <a:rPr lang="fr-FR" sz="2000" dirty="0" smtClean="0"/>
              <a:t> </a:t>
            </a:r>
            <a:r>
              <a:rPr lang="fr-FR" sz="2000" dirty="0" err="1" smtClean="0"/>
              <a:t>successful</a:t>
            </a:r>
            <a:r>
              <a:rPr lang="fr-FR" sz="2000" dirty="0" smtClean="0"/>
              <a:t> !</a:t>
            </a:r>
            <a:endParaRPr lang="fr-FR" sz="2000" dirty="0"/>
          </a:p>
        </p:txBody>
      </p:sp>
      <p:sp>
        <p:nvSpPr>
          <p:cNvPr id="4" name="Title 1"/>
          <p:cNvSpPr>
            <a:spLocks noGrp="1"/>
          </p:cNvSpPr>
          <p:nvPr>
            <p:ph type="title"/>
          </p:nvPr>
        </p:nvSpPr>
        <p:spPr>
          <a:xfrm>
            <a:off x="457200" y="274638"/>
            <a:ext cx="8229600" cy="871036"/>
          </a:xfrm>
        </p:spPr>
        <p:txBody>
          <a:bodyPr>
            <a:normAutofit/>
          </a:bodyPr>
          <a:lstStyle/>
          <a:p>
            <a:r>
              <a:rPr lang="fr-FR" sz="3600" dirty="0" smtClean="0"/>
              <a:t>Volume calibration </a:t>
            </a:r>
            <a:r>
              <a:rPr lang="fr-FR" sz="3600" dirty="0" err="1" smtClean="0"/>
              <a:t>with</a:t>
            </a:r>
            <a:r>
              <a:rPr lang="fr-FR" sz="3600" dirty="0" smtClean="0"/>
              <a:t> </a:t>
            </a:r>
            <a:r>
              <a:rPr lang="fr-FR" sz="3600" baseline="30000" dirty="0" smtClean="0"/>
              <a:t>37</a:t>
            </a:r>
            <a:r>
              <a:rPr lang="fr-FR" sz="3600" dirty="0" smtClean="0"/>
              <a:t>Ar source</a:t>
            </a:r>
            <a:endParaRPr lang="fr-FR" sz="3600" dirty="0"/>
          </a:p>
        </p:txBody>
      </p:sp>
      <p:pic>
        <p:nvPicPr>
          <p:cNvPr id="5" name="Picture 4"/>
          <p:cNvPicPr>
            <a:picLocks noChangeAspect="1"/>
          </p:cNvPicPr>
          <p:nvPr/>
        </p:nvPicPr>
        <p:blipFill>
          <a:blip r:embed="rId2"/>
          <a:stretch>
            <a:fillRect/>
          </a:stretch>
        </p:blipFill>
        <p:spPr>
          <a:xfrm>
            <a:off x="0" y="3689685"/>
            <a:ext cx="4843786" cy="3168316"/>
          </a:xfrm>
          <a:prstGeom prst="rect">
            <a:avLst/>
          </a:prstGeom>
        </p:spPr>
      </p:pic>
      <p:pic>
        <p:nvPicPr>
          <p:cNvPr id="6" name="Picture 5"/>
          <p:cNvPicPr>
            <a:picLocks noChangeAspect="1"/>
          </p:cNvPicPr>
          <p:nvPr/>
        </p:nvPicPr>
        <p:blipFill>
          <a:blip r:embed="rId3"/>
          <a:stretch>
            <a:fillRect/>
          </a:stretch>
        </p:blipFill>
        <p:spPr>
          <a:xfrm>
            <a:off x="5895473" y="1300903"/>
            <a:ext cx="3141579" cy="2127257"/>
          </a:xfrm>
          <a:prstGeom prst="rect">
            <a:avLst/>
          </a:prstGeom>
        </p:spPr>
      </p:pic>
      <p:pic>
        <p:nvPicPr>
          <p:cNvPr id="7" name="Picture 6"/>
          <p:cNvPicPr>
            <a:picLocks noChangeAspect="1"/>
          </p:cNvPicPr>
          <p:nvPr/>
        </p:nvPicPr>
        <p:blipFill>
          <a:blip r:embed="rId4"/>
          <a:stretch>
            <a:fillRect/>
          </a:stretch>
        </p:blipFill>
        <p:spPr>
          <a:xfrm>
            <a:off x="4843786" y="3689684"/>
            <a:ext cx="4300214" cy="3168316"/>
          </a:xfrm>
          <a:prstGeom prst="rect">
            <a:avLst/>
          </a:prstGeom>
        </p:spPr>
      </p:pic>
      <p:sp>
        <p:nvSpPr>
          <p:cNvPr id="8" name="Oval 7"/>
          <p:cNvSpPr/>
          <p:nvPr/>
        </p:nvSpPr>
        <p:spPr>
          <a:xfrm>
            <a:off x="5186947" y="5080000"/>
            <a:ext cx="708526" cy="7620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TextBox 8"/>
          <p:cNvSpPr txBox="1"/>
          <p:nvPr/>
        </p:nvSpPr>
        <p:spPr>
          <a:xfrm>
            <a:off x="6380234" y="5821107"/>
            <a:ext cx="2306566" cy="369332"/>
          </a:xfrm>
          <a:prstGeom prst="rect">
            <a:avLst/>
          </a:prstGeom>
          <a:noFill/>
        </p:spPr>
        <p:txBody>
          <a:bodyPr wrap="none" rtlCol="0">
            <a:spAutoFit/>
          </a:bodyPr>
          <a:lstStyle/>
          <a:p>
            <a:r>
              <a:rPr lang="fr-FR" dirty="0" err="1" smtClean="0"/>
              <a:t>Behaviour</a:t>
            </a:r>
            <a:r>
              <a:rPr lang="fr-FR" dirty="0" smtClean="0"/>
              <a:t> </a:t>
            </a:r>
            <a:r>
              <a:rPr lang="fr-FR" dirty="0" err="1" smtClean="0"/>
              <a:t>at</a:t>
            </a:r>
            <a:r>
              <a:rPr lang="fr-FR" dirty="0" smtClean="0"/>
              <a:t> E&lt;300 eV</a:t>
            </a:r>
            <a:endParaRPr lang="fr-FR" dirty="0"/>
          </a:p>
        </p:txBody>
      </p:sp>
      <p:sp>
        <p:nvSpPr>
          <p:cNvPr id="10" name="TextBox 9"/>
          <p:cNvSpPr txBox="1"/>
          <p:nvPr/>
        </p:nvSpPr>
        <p:spPr>
          <a:xfrm>
            <a:off x="6924842" y="4545263"/>
            <a:ext cx="879868" cy="369332"/>
          </a:xfrm>
          <a:prstGeom prst="rect">
            <a:avLst/>
          </a:prstGeom>
          <a:solidFill>
            <a:srgbClr val="FFFFFF"/>
          </a:solidFill>
        </p:spPr>
        <p:txBody>
          <a:bodyPr wrap="none" rtlCol="0">
            <a:spAutoFit/>
          </a:bodyPr>
          <a:lstStyle/>
          <a:p>
            <a:r>
              <a:rPr lang="fr-FR" dirty="0" smtClean="0"/>
              <a:t>2.6 </a:t>
            </a:r>
            <a:r>
              <a:rPr lang="fr-FR" dirty="0" err="1" smtClean="0"/>
              <a:t>keV</a:t>
            </a:r>
            <a:endParaRPr lang="fr-FR" dirty="0"/>
          </a:p>
        </p:txBody>
      </p:sp>
      <p:cxnSp>
        <p:nvCxnSpPr>
          <p:cNvPr id="12" name="Straight Arrow Connector 11"/>
          <p:cNvCxnSpPr/>
          <p:nvPr/>
        </p:nvCxnSpPr>
        <p:spPr>
          <a:xfrm flipH="1" flipV="1">
            <a:off x="5494421" y="5671637"/>
            <a:ext cx="775368" cy="2906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Slide Number Placeholder 13"/>
          <p:cNvSpPr>
            <a:spLocks noGrp="1"/>
          </p:cNvSpPr>
          <p:nvPr>
            <p:ph type="sldNum" sz="quarter" idx="12"/>
          </p:nvPr>
        </p:nvSpPr>
        <p:spPr/>
        <p:txBody>
          <a:bodyPr/>
          <a:lstStyle/>
          <a:p>
            <a:fld id="{171C4B0B-5A97-7B47-B01A-BCF36F098998}" type="slidenum">
              <a:rPr lang="fr-FR" smtClean="0"/>
              <a:t>13</a:t>
            </a:fld>
            <a:endParaRPr lang="fr-FR"/>
          </a:p>
        </p:txBody>
      </p:sp>
    </p:spTree>
    <p:extLst>
      <p:ext uri="{BB962C8B-B14F-4D97-AF65-F5344CB8AC3E}">
        <p14:creationId xmlns:p14="http://schemas.microsoft.com/office/powerpoint/2010/main" val="19099252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00146"/>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3200" dirty="0" smtClean="0"/>
              <a:t>Data </a:t>
            </a:r>
            <a:r>
              <a:rPr lang="fr-FR" sz="3200" dirty="0" err="1" smtClean="0"/>
              <a:t>with</a:t>
            </a:r>
            <a:r>
              <a:rPr lang="fr-FR" sz="3200" dirty="0" smtClean="0"/>
              <a:t> « SEDINE » the 60 cm </a:t>
            </a:r>
            <a:r>
              <a:rPr lang="fr-FR" sz="3200" dirty="0" err="1" smtClean="0"/>
              <a:t>low</a:t>
            </a:r>
            <a:r>
              <a:rPr lang="fr-FR" sz="3200" dirty="0" smtClean="0"/>
              <a:t> </a:t>
            </a:r>
            <a:r>
              <a:rPr lang="fr-FR" sz="3200" dirty="0" err="1" smtClean="0"/>
              <a:t>activity</a:t>
            </a:r>
            <a:r>
              <a:rPr lang="fr-FR" sz="3200" dirty="0" smtClean="0"/>
              <a:t> detector @ LSM  </a:t>
            </a:r>
            <a:endParaRPr lang="fr-FR" sz="3200" dirty="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5554" t="4090" r="5028" b="7958"/>
          <a:stretch/>
        </p:blipFill>
        <p:spPr>
          <a:xfrm>
            <a:off x="251520" y="1340769"/>
            <a:ext cx="2736304" cy="2448272"/>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477753" y="1534110"/>
            <a:ext cx="4209047" cy="3576746"/>
          </a:xfrm>
          <a:prstGeom prst="rect">
            <a:avLst/>
          </a:prstGeom>
        </p:spPr>
      </p:pic>
      <p:sp>
        <p:nvSpPr>
          <p:cNvPr id="7" name="TextBox 6"/>
          <p:cNvSpPr txBox="1"/>
          <p:nvPr/>
        </p:nvSpPr>
        <p:spPr>
          <a:xfrm>
            <a:off x="6058553" y="3924114"/>
            <a:ext cx="1390124" cy="276999"/>
          </a:xfrm>
          <a:prstGeom prst="rect">
            <a:avLst/>
          </a:prstGeom>
          <a:noFill/>
        </p:spPr>
        <p:txBody>
          <a:bodyPr wrap="none" rtlCol="0">
            <a:spAutoFit/>
          </a:bodyPr>
          <a:lstStyle/>
          <a:p>
            <a:r>
              <a:rPr lang="fr-FR" sz="1200" b="1" dirty="0" smtClean="0"/>
              <a:t>Argon 39 (1 Bq/kg)</a:t>
            </a:r>
            <a:endParaRPr lang="fr-FR" sz="1200" b="1" dirty="0"/>
          </a:p>
        </p:txBody>
      </p:sp>
      <p:sp>
        <p:nvSpPr>
          <p:cNvPr id="8" name="TextBox 7"/>
          <p:cNvSpPr txBox="1"/>
          <p:nvPr/>
        </p:nvSpPr>
        <p:spPr>
          <a:xfrm>
            <a:off x="6050537" y="3682644"/>
            <a:ext cx="2121093" cy="276999"/>
          </a:xfrm>
          <a:prstGeom prst="rect">
            <a:avLst/>
          </a:prstGeom>
          <a:noFill/>
        </p:spPr>
        <p:txBody>
          <a:bodyPr wrap="none" rtlCol="0">
            <a:spAutoFit/>
          </a:bodyPr>
          <a:lstStyle/>
          <a:p>
            <a:r>
              <a:rPr lang="fr-FR" sz="1200" b="1" dirty="0" err="1" smtClean="0"/>
              <a:t>Alpha’s</a:t>
            </a:r>
            <a:r>
              <a:rPr lang="fr-FR" sz="1200" b="1" dirty="0" smtClean="0"/>
              <a:t>  (Po 210 + Rn </a:t>
            </a:r>
            <a:r>
              <a:rPr lang="fr-FR" sz="1200" b="1" dirty="0" err="1" smtClean="0"/>
              <a:t>induced</a:t>
            </a:r>
            <a:r>
              <a:rPr lang="fr-FR" sz="1200" b="1" dirty="0" smtClean="0"/>
              <a:t>)</a:t>
            </a:r>
            <a:endParaRPr lang="fr-FR" sz="1200" b="1" dirty="0"/>
          </a:p>
        </p:txBody>
      </p:sp>
      <p:sp>
        <p:nvSpPr>
          <p:cNvPr id="9" name="TextBox 8"/>
          <p:cNvSpPr txBox="1"/>
          <p:nvPr/>
        </p:nvSpPr>
        <p:spPr>
          <a:xfrm>
            <a:off x="3732736" y="3531761"/>
            <a:ext cx="812342" cy="738664"/>
          </a:xfrm>
          <a:prstGeom prst="rect">
            <a:avLst/>
          </a:prstGeom>
          <a:noFill/>
        </p:spPr>
        <p:txBody>
          <a:bodyPr wrap="none" rtlCol="0">
            <a:spAutoFit/>
          </a:bodyPr>
          <a:lstStyle/>
          <a:p>
            <a:r>
              <a:rPr lang="fr-FR" sz="1400" b="1" dirty="0" smtClean="0"/>
              <a:t>SEDINE</a:t>
            </a:r>
          </a:p>
          <a:p>
            <a:r>
              <a:rPr lang="fr-FR" sz="1400" b="1" dirty="0" smtClean="0"/>
              <a:t>@LSM</a:t>
            </a:r>
          </a:p>
          <a:p>
            <a:r>
              <a:rPr lang="fr-FR" sz="1400" b="1" dirty="0" smtClean="0"/>
              <a:t>In </a:t>
            </a:r>
            <a:r>
              <a:rPr lang="fr-FR" sz="1400" b="1" dirty="0" err="1" smtClean="0"/>
              <a:t>shield</a:t>
            </a:r>
            <a:endParaRPr lang="fr-FR" sz="1400" b="1" dirty="0"/>
          </a:p>
        </p:txBody>
      </p:sp>
      <p:sp>
        <p:nvSpPr>
          <p:cNvPr id="10" name="TextBox 9"/>
          <p:cNvSpPr txBox="1"/>
          <p:nvPr/>
        </p:nvSpPr>
        <p:spPr>
          <a:xfrm>
            <a:off x="6018072" y="1632262"/>
            <a:ext cx="1815823" cy="307777"/>
          </a:xfrm>
          <a:prstGeom prst="rect">
            <a:avLst/>
          </a:prstGeom>
          <a:noFill/>
        </p:spPr>
        <p:txBody>
          <a:bodyPr wrap="square" rtlCol="0">
            <a:spAutoFit/>
          </a:bodyPr>
          <a:lstStyle/>
          <a:p>
            <a:r>
              <a:rPr lang="fr-FR" sz="1400" b="1" dirty="0" err="1" smtClean="0"/>
              <a:t>Tot</a:t>
            </a:r>
            <a:r>
              <a:rPr lang="fr-FR" sz="1400" b="1" dirty="0" smtClean="0"/>
              <a:t> rate surface</a:t>
            </a:r>
          </a:p>
        </p:txBody>
      </p:sp>
      <p:sp>
        <p:nvSpPr>
          <p:cNvPr id="11" name="TextBox 10"/>
          <p:cNvSpPr txBox="1"/>
          <p:nvPr/>
        </p:nvSpPr>
        <p:spPr>
          <a:xfrm>
            <a:off x="5702577" y="2084968"/>
            <a:ext cx="2131318" cy="307777"/>
          </a:xfrm>
          <a:prstGeom prst="rect">
            <a:avLst/>
          </a:prstGeom>
          <a:solidFill>
            <a:srgbClr val="FFFFFF"/>
          </a:solidFill>
        </p:spPr>
        <p:txBody>
          <a:bodyPr wrap="square" rtlCol="0">
            <a:spAutoFit/>
          </a:bodyPr>
          <a:lstStyle/>
          <a:p>
            <a:r>
              <a:rPr lang="fr-FR" sz="1400" b="1" dirty="0" err="1" smtClean="0"/>
              <a:t>Tot</a:t>
            </a:r>
            <a:r>
              <a:rPr lang="fr-FR" sz="1400" b="1" dirty="0" smtClean="0"/>
              <a:t> rate @</a:t>
            </a:r>
            <a:r>
              <a:rPr lang="fr-FR" sz="1400" b="1" dirty="0" smtClean="0"/>
              <a:t>LSM no </a:t>
            </a:r>
            <a:r>
              <a:rPr lang="fr-FR" sz="1400" b="1" dirty="0" err="1" smtClean="0"/>
              <a:t>shield</a:t>
            </a:r>
            <a:r>
              <a:rPr lang="fr-FR" sz="1400" b="1" dirty="0" smtClean="0"/>
              <a:t> </a:t>
            </a:r>
            <a:endParaRPr lang="fr-FR" sz="1400" b="1" dirty="0" smtClean="0"/>
          </a:p>
        </p:txBody>
      </p:sp>
      <p:sp>
        <p:nvSpPr>
          <p:cNvPr id="12" name="TextBox 11"/>
          <p:cNvSpPr txBox="1"/>
          <p:nvPr/>
        </p:nvSpPr>
        <p:spPr>
          <a:xfrm>
            <a:off x="7633369" y="2767268"/>
            <a:ext cx="1164602" cy="338554"/>
          </a:xfrm>
          <a:prstGeom prst="rect">
            <a:avLst/>
          </a:prstGeom>
          <a:solidFill>
            <a:srgbClr val="FFFFFF"/>
          </a:solidFill>
          <a:ln w="19050" cmpd="sng">
            <a:solidFill>
              <a:srgbClr val="FF6600"/>
            </a:solidFill>
          </a:ln>
        </p:spPr>
        <p:txBody>
          <a:bodyPr wrap="none" rtlCol="0">
            <a:spAutoFit/>
          </a:bodyPr>
          <a:lstStyle/>
          <a:p>
            <a:r>
              <a:rPr lang="fr-FR" sz="1600" b="1" dirty="0" smtClean="0"/>
              <a:t>Ar CH4(2%)</a:t>
            </a:r>
            <a:endParaRPr lang="fr-FR" sz="1600" b="1" dirty="0"/>
          </a:p>
        </p:txBody>
      </p:sp>
      <p:cxnSp>
        <p:nvCxnSpPr>
          <p:cNvPr id="14" name="Straight Connector 13"/>
          <p:cNvCxnSpPr/>
          <p:nvPr/>
        </p:nvCxnSpPr>
        <p:spPr>
          <a:xfrm>
            <a:off x="5930928" y="3702788"/>
            <a:ext cx="0" cy="307777"/>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083328" y="4010565"/>
            <a:ext cx="0" cy="15240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885136" y="1654081"/>
            <a:ext cx="719418" cy="523220"/>
          </a:xfrm>
          <a:prstGeom prst="rect">
            <a:avLst/>
          </a:prstGeom>
          <a:noFill/>
        </p:spPr>
        <p:txBody>
          <a:bodyPr wrap="none" rtlCol="0">
            <a:spAutoFit/>
          </a:bodyPr>
          <a:lstStyle/>
          <a:p>
            <a:r>
              <a:rPr lang="fr-FR" sz="1400" b="1" dirty="0" smtClean="0"/>
              <a:t>SPC</a:t>
            </a:r>
          </a:p>
          <a:p>
            <a:r>
              <a:rPr lang="fr-FR" sz="1400" b="1" dirty="0" smtClean="0"/>
              <a:t>130 cm</a:t>
            </a:r>
            <a:endParaRPr lang="fr-FR" sz="1400" b="1" dirty="0"/>
          </a:p>
        </p:txBody>
      </p:sp>
      <p:pic>
        <p:nvPicPr>
          <p:cNvPr id="21" name="Picture 20"/>
          <p:cNvPicPr>
            <a:picLocks noChangeAspect="1"/>
          </p:cNvPicPr>
          <p:nvPr/>
        </p:nvPicPr>
        <p:blipFill>
          <a:blip r:embed="rId6"/>
          <a:stretch>
            <a:fillRect/>
          </a:stretch>
        </p:blipFill>
        <p:spPr>
          <a:xfrm>
            <a:off x="5702578" y="5180911"/>
            <a:ext cx="2171388" cy="1677088"/>
          </a:xfrm>
          <a:prstGeom prst="rect">
            <a:avLst/>
          </a:prstGeom>
        </p:spPr>
      </p:pic>
      <p:pic>
        <p:nvPicPr>
          <p:cNvPr id="22" name="Picture 21"/>
          <p:cNvPicPr>
            <a:picLocks noChangeAspect="1"/>
          </p:cNvPicPr>
          <p:nvPr/>
        </p:nvPicPr>
        <p:blipFill>
          <a:blip r:embed="rId7"/>
          <a:stretch>
            <a:fillRect/>
          </a:stretch>
        </p:blipFill>
        <p:spPr>
          <a:xfrm>
            <a:off x="3602223" y="5180911"/>
            <a:ext cx="2100354" cy="1677088"/>
          </a:xfrm>
          <a:prstGeom prst="rect">
            <a:avLst/>
          </a:prstGeom>
        </p:spPr>
      </p:pic>
      <p:pic>
        <p:nvPicPr>
          <p:cNvPr id="25" name="Picture 24"/>
          <p:cNvPicPr>
            <a:picLocks noChangeAspect="1"/>
          </p:cNvPicPr>
          <p:nvPr/>
        </p:nvPicPr>
        <p:blipFill>
          <a:blip r:embed="rId8"/>
          <a:stretch>
            <a:fillRect/>
          </a:stretch>
        </p:blipFill>
        <p:spPr>
          <a:xfrm>
            <a:off x="-68525" y="4100960"/>
            <a:ext cx="3056350" cy="2757039"/>
          </a:xfrm>
          <a:prstGeom prst="rect">
            <a:avLst/>
          </a:prstGeom>
        </p:spPr>
      </p:pic>
      <p:sp>
        <p:nvSpPr>
          <p:cNvPr id="26" name="TextBox 25"/>
          <p:cNvSpPr txBox="1"/>
          <p:nvPr/>
        </p:nvSpPr>
        <p:spPr>
          <a:xfrm>
            <a:off x="8032811" y="5106001"/>
            <a:ext cx="1111189" cy="307777"/>
          </a:xfrm>
          <a:prstGeom prst="rect">
            <a:avLst/>
          </a:prstGeom>
          <a:noFill/>
        </p:spPr>
        <p:txBody>
          <a:bodyPr wrap="none" rtlCol="0">
            <a:spAutoFit/>
          </a:bodyPr>
          <a:lstStyle/>
          <a:p>
            <a:r>
              <a:rPr lang="fr-FR" sz="1400" b="1" dirty="0" smtClean="0"/>
              <a:t>Pressure mb</a:t>
            </a:r>
            <a:endParaRPr lang="fr-FR" sz="1400" b="1" dirty="0"/>
          </a:p>
        </p:txBody>
      </p:sp>
      <p:sp>
        <p:nvSpPr>
          <p:cNvPr id="27" name="TextBox 26"/>
          <p:cNvSpPr txBox="1"/>
          <p:nvPr/>
        </p:nvSpPr>
        <p:spPr>
          <a:xfrm>
            <a:off x="4351664" y="1324485"/>
            <a:ext cx="752204" cy="307777"/>
          </a:xfrm>
          <a:prstGeom prst="rect">
            <a:avLst/>
          </a:prstGeom>
          <a:noFill/>
        </p:spPr>
        <p:txBody>
          <a:bodyPr wrap="none" rtlCol="0">
            <a:spAutoFit/>
          </a:bodyPr>
          <a:lstStyle/>
          <a:p>
            <a:r>
              <a:rPr lang="fr-FR" sz="1400" b="1" dirty="0" smtClean="0"/>
              <a:t>Rate Hz</a:t>
            </a:r>
            <a:endParaRPr lang="fr-FR" sz="1400" b="1" dirty="0"/>
          </a:p>
        </p:txBody>
      </p:sp>
      <p:cxnSp>
        <p:nvCxnSpPr>
          <p:cNvPr id="29" name="Straight Arrow Connector 28"/>
          <p:cNvCxnSpPr/>
          <p:nvPr/>
        </p:nvCxnSpPr>
        <p:spPr>
          <a:xfrm>
            <a:off x="5930928" y="4201113"/>
            <a:ext cx="170244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9647954" y="4310826"/>
            <a:ext cx="184666" cy="369332"/>
          </a:xfrm>
          <a:prstGeom prst="rect">
            <a:avLst/>
          </a:prstGeom>
          <a:noFill/>
        </p:spPr>
        <p:txBody>
          <a:bodyPr wrap="none" rtlCol="0">
            <a:spAutoFit/>
          </a:bodyPr>
          <a:lstStyle/>
          <a:p>
            <a:endParaRPr lang="fr-FR" dirty="0"/>
          </a:p>
        </p:txBody>
      </p:sp>
      <p:sp>
        <p:nvSpPr>
          <p:cNvPr id="31" name="TextBox 30"/>
          <p:cNvSpPr txBox="1"/>
          <p:nvPr/>
        </p:nvSpPr>
        <p:spPr>
          <a:xfrm>
            <a:off x="7633369" y="4006648"/>
            <a:ext cx="1135422" cy="276999"/>
          </a:xfrm>
          <a:prstGeom prst="rect">
            <a:avLst/>
          </a:prstGeom>
          <a:noFill/>
        </p:spPr>
        <p:txBody>
          <a:bodyPr wrap="none" rtlCol="0">
            <a:spAutoFit/>
          </a:bodyPr>
          <a:lstStyle/>
          <a:p>
            <a:r>
              <a:rPr lang="fr-FR" sz="1200" b="1" dirty="0" err="1" smtClean="0"/>
              <a:t>Residual</a:t>
            </a:r>
            <a:r>
              <a:rPr lang="fr-FR" sz="1200" b="1" dirty="0" smtClean="0"/>
              <a:t> e rate</a:t>
            </a:r>
            <a:endParaRPr lang="fr-FR" sz="1200" b="1" dirty="0"/>
          </a:p>
        </p:txBody>
      </p:sp>
      <p:sp>
        <p:nvSpPr>
          <p:cNvPr id="33" name="Slide Number Placeholder 32"/>
          <p:cNvSpPr>
            <a:spLocks noGrp="1"/>
          </p:cNvSpPr>
          <p:nvPr>
            <p:ph type="sldNum" sz="quarter" idx="12"/>
          </p:nvPr>
        </p:nvSpPr>
        <p:spPr/>
        <p:txBody>
          <a:bodyPr/>
          <a:lstStyle/>
          <a:p>
            <a:fld id="{171C4B0B-5A97-7B47-B01A-BCF36F098998}" type="slidenum">
              <a:rPr lang="fr-FR" smtClean="0"/>
              <a:t>14</a:t>
            </a:fld>
            <a:endParaRPr lang="fr-FR"/>
          </a:p>
        </p:txBody>
      </p:sp>
      <p:sp>
        <p:nvSpPr>
          <p:cNvPr id="2" name="Down Arrow 1"/>
          <p:cNvSpPr/>
          <p:nvPr/>
        </p:nvSpPr>
        <p:spPr>
          <a:xfrm>
            <a:off x="5446231" y="4024163"/>
            <a:ext cx="186434" cy="47934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TextBox 2"/>
          <p:cNvSpPr txBox="1"/>
          <p:nvPr/>
        </p:nvSpPr>
        <p:spPr>
          <a:xfrm>
            <a:off x="5632665" y="4334128"/>
            <a:ext cx="1010275" cy="369332"/>
          </a:xfrm>
          <a:prstGeom prst="rect">
            <a:avLst/>
          </a:prstGeom>
          <a:noFill/>
        </p:spPr>
        <p:txBody>
          <a:bodyPr wrap="none" rtlCol="0">
            <a:spAutoFit/>
          </a:bodyPr>
          <a:lstStyle/>
          <a:p>
            <a:r>
              <a:rPr lang="fr-FR" b="1" dirty="0" smtClean="0"/>
              <a:t>Jan 2013</a:t>
            </a:r>
            <a:endParaRPr lang="fr-FR" b="1" dirty="0"/>
          </a:p>
        </p:txBody>
      </p:sp>
    </p:spTree>
    <p:extLst>
      <p:ext uri="{BB962C8B-B14F-4D97-AF65-F5344CB8AC3E}">
        <p14:creationId xmlns:p14="http://schemas.microsoft.com/office/powerpoint/2010/main" val="26682987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4946" y="3822946"/>
            <a:ext cx="8288421" cy="3035054"/>
          </a:xfrm>
          <a:prstGeom prst="rect">
            <a:avLst/>
          </a:prstGeom>
        </p:spPr>
      </p:pic>
      <p:pic>
        <p:nvPicPr>
          <p:cNvPr id="5" name="Picture 4"/>
          <p:cNvPicPr>
            <a:picLocks noChangeAspect="1"/>
          </p:cNvPicPr>
          <p:nvPr/>
        </p:nvPicPr>
        <p:blipFill>
          <a:blip r:embed="rId3"/>
          <a:stretch>
            <a:fillRect/>
          </a:stretch>
        </p:blipFill>
        <p:spPr>
          <a:xfrm>
            <a:off x="0" y="-5575"/>
            <a:ext cx="2152316" cy="1528748"/>
          </a:xfrm>
          <a:prstGeom prst="rect">
            <a:avLst/>
          </a:prstGeom>
        </p:spPr>
      </p:pic>
      <p:pic>
        <p:nvPicPr>
          <p:cNvPr id="6" name="Picture 5"/>
          <p:cNvPicPr>
            <a:picLocks noChangeAspect="1"/>
          </p:cNvPicPr>
          <p:nvPr/>
        </p:nvPicPr>
        <p:blipFill>
          <a:blip r:embed="rId4"/>
          <a:stretch>
            <a:fillRect/>
          </a:stretch>
        </p:blipFill>
        <p:spPr>
          <a:xfrm>
            <a:off x="6902464" y="6432949"/>
            <a:ext cx="573251" cy="380156"/>
          </a:xfrm>
          <a:prstGeom prst="rect">
            <a:avLst/>
          </a:prstGeom>
        </p:spPr>
      </p:pic>
      <p:pic>
        <p:nvPicPr>
          <p:cNvPr id="7" name="Picture 6"/>
          <p:cNvPicPr>
            <a:picLocks noChangeAspect="1"/>
          </p:cNvPicPr>
          <p:nvPr/>
        </p:nvPicPr>
        <p:blipFill>
          <a:blip r:embed="rId5"/>
          <a:stretch>
            <a:fillRect/>
          </a:stretch>
        </p:blipFill>
        <p:spPr>
          <a:xfrm>
            <a:off x="7748882" y="6444534"/>
            <a:ext cx="548078" cy="368572"/>
          </a:xfrm>
          <a:prstGeom prst="rect">
            <a:avLst/>
          </a:prstGeom>
        </p:spPr>
      </p:pic>
      <p:pic>
        <p:nvPicPr>
          <p:cNvPr id="8" name="Picture 7"/>
          <p:cNvPicPr>
            <a:picLocks noChangeAspect="1"/>
          </p:cNvPicPr>
          <p:nvPr/>
        </p:nvPicPr>
        <p:blipFill>
          <a:blip r:embed="rId6"/>
          <a:stretch>
            <a:fillRect/>
          </a:stretch>
        </p:blipFill>
        <p:spPr>
          <a:xfrm>
            <a:off x="8522443" y="6432949"/>
            <a:ext cx="621557" cy="410689"/>
          </a:xfrm>
          <a:prstGeom prst="rect">
            <a:avLst/>
          </a:prstGeom>
        </p:spPr>
      </p:pic>
      <p:sp>
        <p:nvSpPr>
          <p:cNvPr id="9" name="Rectangle 8"/>
          <p:cNvSpPr/>
          <p:nvPr/>
        </p:nvSpPr>
        <p:spPr>
          <a:xfrm>
            <a:off x="128173" y="1489460"/>
            <a:ext cx="4572000" cy="2339102"/>
          </a:xfrm>
          <a:prstGeom prst="rect">
            <a:avLst/>
          </a:prstGeom>
        </p:spPr>
        <p:txBody>
          <a:bodyPr>
            <a:spAutoFit/>
          </a:bodyPr>
          <a:lstStyle/>
          <a:p>
            <a:r>
              <a:rPr lang="en-US" sz="1600" dirty="0" smtClean="0"/>
              <a:t>CEA-IRFU</a:t>
            </a:r>
            <a:r>
              <a:rPr lang="en-US" sz="1600" dirty="0"/>
              <a:t>/</a:t>
            </a:r>
            <a:r>
              <a:rPr lang="en-US" sz="1600" dirty="0" err="1" smtClean="0"/>
              <a:t>Saclay</a:t>
            </a:r>
            <a:r>
              <a:rPr lang="en-US" sz="1600" dirty="0" smtClean="0"/>
              <a:t> (GG, IG) ,LSM (F </a:t>
            </a:r>
            <a:r>
              <a:rPr lang="en-US" sz="1600" dirty="0" err="1" smtClean="0"/>
              <a:t>Piquemal</a:t>
            </a:r>
            <a:r>
              <a:rPr lang="en-US" sz="1600" dirty="0" smtClean="0"/>
              <a:t>), </a:t>
            </a:r>
          </a:p>
          <a:p>
            <a:r>
              <a:rPr lang="en-US" sz="1600" dirty="0" smtClean="0">
                <a:solidFill>
                  <a:srgbClr val="0000FF"/>
                </a:solidFill>
              </a:rPr>
              <a:t>Aristotle </a:t>
            </a:r>
            <a:r>
              <a:rPr lang="en-US" sz="1600" dirty="0">
                <a:solidFill>
                  <a:srgbClr val="0000FF"/>
                </a:solidFill>
              </a:rPr>
              <a:t>University of </a:t>
            </a:r>
            <a:r>
              <a:rPr lang="en-US" sz="1600" dirty="0" err="1" smtClean="0">
                <a:solidFill>
                  <a:srgbClr val="0000FF"/>
                </a:solidFill>
              </a:rPr>
              <a:t>Tessaloniki</a:t>
            </a:r>
            <a:r>
              <a:rPr lang="en-US" sz="1600" dirty="0" smtClean="0">
                <a:solidFill>
                  <a:srgbClr val="0000FF"/>
                </a:solidFill>
              </a:rPr>
              <a:t> (I </a:t>
            </a:r>
            <a:r>
              <a:rPr lang="en-US" sz="1600" dirty="0" err="1" smtClean="0">
                <a:solidFill>
                  <a:srgbClr val="0000FF"/>
                </a:solidFill>
              </a:rPr>
              <a:t>Savvidis</a:t>
            </a:r>
            <a:r>
              <a:rPr lang="en-US" sz="1600" dirty="0" smtClean="0">
                <a:solidFill>
                  <a:srgbClr val="0000FF"/>
                </a:solidFill>
              </a:rPr>
              <a:t>), University </a:t>
            </a:r>
            <a:r>
              <a:rPr lang="en-US" sz="1600" dirty="0">
                <a:solidFill>
                  <a:srgbClr val="0000FF"/>
                </a:solidFill>
              </a:rPr>
              <a:t>of </a:t>
            </a:r>
            <a:r>
              <a:rPr lang="en-US" sz="1600" dirty="0" err="1" smtClean="0">
                <a:solidFill>
                  <a:srgbClr val="0000FF"/>
                </a:solidFill>
              </a:rPr>
              <a:t>Ioannina</a:t>
            </a:r>
            <a:r>
              <a:rPr lang="en-US" sz="1600" dirty="0" smtClean="0">
                <a:solidFill>
                  <a:srgbClr val="0000FF"/>
                </a:solidFill>
              </a:rPr>
              <a:t> (I </a:t>
            </a:r>
            <a:r>
              <a:rPr lang="en-US" sz="1600" dirty="0" err="1" smtClean="0">
                <a:solidFill>
                  <a:srgbClr val="0000FF"/>
                </a:solidFill>
              </a:rPr>
              <a:t>Vergados</a:t>
            </a:r>
            <a:r>
              <a:rPr lang="en-US" sz="1600" dirty="0" smtClean="0">
                <a:solidFill>
                  <a:srgbClr val="0000FF"/>
                </a:solidFill>
              </a:rPr>
              <a:t>), NCSR </a:t>
            </a:r>
            <a:r>
              <a:rPr lang="en-US" sz="1600" dirty="0" err="1" smtClean="0">
                <a:solidFill>
                  <a:srgbClr val="0000FF"/>
                </a:solidFill>
              </a:rPr>
              <a:t>DemoKritos</a:t>
            </a:r>
            <a:r>
              <a:rPr lang="en-US" sz="1600" dirty="0" smtClean="0">
                <a:solidFill>
                  <a:srgbClr val="0000FF"/>
                </a:solidFill>
              </a:rPr>
              <a:t> (G </a:t>
            </a:r>
            <a:r>
              <a:rPr lang="en-US" sz="1600" dirty="0" err="1" smtClean="0">
                <a:solidFill>
                  <a:srgbClr val="0000FF"/>
                </a:solidFill>
              </a:rPr>
              <a:t>Fanourakis</a:t>
            </a:r>
            <a:r>
              <a:rPr lang="en-US" sz="1600" dirty="0" smtClean="0">
                <a:solidFill>
                  <a:srgbClr val="0000FF"/>
                </a:solidFill>
              </a:rPr>
              <a:t>), Hellenic </a:t>
            </a:r>
            <a:r>
              <a:rPr lang="en-US" sz="1600" dirty="0">
                <a:solidFill>
                  <a:srgbClr val="0000FF"/>
                </a:solidFill>
              </a:rPr>
              <a:t>Open </a:t>
            </a:r>
            <a:r>
              <a:rPr lang="en-US" sz="1600" dirty="0" smtClean="0">
                <a:solidFill>
                  <a:srgbClr val="0000FF"/>
                </a:solidFill>
              </a:rPr>
              <a:t>University</a:t>
            </a:r>
            <a:r>
              <a:rPr lang="en-US" sz="1600" dirty="0"/>
              <a:t> </a:t>
            </a:r>
            <a:r>
              <a:rPr lang="en-US" sz="1600" dirty="0" smtClean="0">
                <a:solidFill>
                  <a:srgbClr val="0000FF"/>
                </a:solidFill>
              </a:rPr>
              <a:t>(S </a:t>
            </a:r>
            <a:r>
              <a:rPr lang="en-US" sz="1600" dirty="0" err="1" smtClean="0">
                <a:solidFill>
                  <a:srgbClr val="0000FF"/>
                </a:solidFill>
              </a:rPr>
              <a:t>Tzamaria</a:t>
            </a:r>
            <a:r>
              <a:rPr lang="en-US" sz="1600" dirty="0" smtClean="0">
                <a:solidFill>
                  <a:srgbClr val="0000FF"/>
                </a:solidFill>
              </a:rPr>
              <a:t>)</a:t>
            </a:r>
            <a:r>
              <a:rPr lang="en-US" sz="1600" b="1" dirty="0" smtClean="0">
                <a:solidFill>
                  <a:srgbClr val="0000FF"/>
                </a:solidFill>
              </a:rPr>
              <a:t> </a:t>
            </a:r>
            <a:endParaRPr lang="en-US" sz="1600" dirty="0">
              <a:solidFill>
                <a:srgbClr val="0000FF"/>
              </a:solidFill>
            </a:endParaRPr>
          </a:p>
          <a:p>
            <a:r>
              <a:rPr lang="en-US" sz="1600" dirty="0" smtClean="0">
                <a:solidFill>
                  <a:srgbClr val="FF0000"/>
                </a:solidFill>
              </a:rPr>
              <a:t>University </a:t>
            </a:r>
            <a:r>
              <a:rPr lang="en-US" sz="1600" dirty="0">
                <a:solidFill>
                  <a:srgbClr val="FF0000"/>
                </a:solidFill>
              </a:rPr>
              <a:t>of </a:t>
            </a:r>
            <a:r>
              <a:rPr lang="en-US" sz="1600" dirty="0" smtClean="0">
                <a:solidFill>
                  <a:srgbClr val="FF0000"/>
                </a:solidFill>
              </a:rPr>
              <a:t>Tsinghua Beijing (C Tao), </a:t>
            </a:r>
            <a:r>
              <a:rPr lang="en-US" sz="1600" dirty="0">
                <a:solidFill>
                  <a:srgbClr val="FF0000"/>
                </a:solidFill>
              </a:rPr>
              <a:t>Shanghai Jiao Tong </a:t>
            </a:r>
            <a:r>
              <a:rPr lang="en-US" sz="1600" dirty="0" smtClean="0">
                <a:solidFill>
                  <a:srgbClr val="FF0000"/>
                </a:solidFill>
              </a:rPr>
              <a:t>University (K Ni), IHEP</a:t>
            </a:r>
            <a:r>
              <a:rPr lang="en-US" sz="1600" dirty="0">
                <a:solidFill>
                  <a:srgbClr val="FF0000"/>
                </a:solidFill>
              </a:rPr>
              <a:t>-</a:t>
            </a:r>
            <a:r>
              <a:rPr lang="en-US" sz="1600" dirty="0" smtClean="0">
                <a:solidFill>
                  <a:srgbClr val="FF0000"/>
                </a:solidFill>
              </a:rPr>
              <a:t>Beijing ( C Yang)</a:t>
            </a:r>
          </a:p>
          <a:p>
            <a:r>
              <a:rPr lang="en-US" sz="1600" dirty="0" smtClean="0"/>
              <a:t>University </a:t>
            </a:r>
            <a:r>
              <a:rPr lang="en-US" sz="1600" dirty="0"/>
              <a:t>of </a:t>
            </a:r>
            <a:r>
              <a:rPr lang="en-US" sz="1600" dirty="0" err="1" smtClean="0"/>
              <a:t>Saragoza</a:t>
            </a:r>
            <a:r>
              <a:rPr lang="en-US" sz="1600" dirty="0" smtClean="0"/>
              <a:t> (I </a:t>
            </a:r>
            <a:r>
              <a:rPr lang="en-US" sz="1600" dirty="0" err="1" smtClean="0"/>
              <a:t>Irastorza</a:t>
            </a:r>
            <a:r>
              <a:rPr lang="en-US" sz="1600" dirty="0" smtClean="0"/>
              <a:t>), Livermore (JR </a:t>
            </a:r>
            <a:r>
              <a:rPr lang="en-US" sz="1600" dirty="0" err="1" smtClean="0"/>
              <a:t>Armendariz</a:t>
            </a:r>
            <a:r>
              <a:rPr lang="en-US" sz="1600" dirty="0" smtClean="0"/>
              <a:t>) </a:t>
            </a:r>
            <a:endParaRPr lang="fr-FR" sz="1600" dirty="0"/>
          </a:p>
        </p:txBody>
      </p:sp>
      <p:sp>
        <p:nvSpPr>
          <p:cNvPr id="10" name="Rectangle 9"/>
          <p:cNvSpPr/>
          <p:nvPr/>
        </p:nvSpPr>
        <p:spPr>
          <a:xfrm>
            <a:off x="3059924" y="61375"/>
            <a:ext cx="6146707" cy="1200328"/>
          </a:xfrm>
          <a:prstGeom prst="rect">
            <a:avLst/>
          </a:prstGeom>
        </p:spPr>
        <p:txBody>
          <a:bodyPr wrap="square">
            <a:spAutoFit/>
          </a:bodyPr>
          <a:lstStyle/>
          <a:p>
            <a:r>
              <a:rPr lang="en-US" sz="2400" b="1" dirty="0" smtClean="0">
                <a:solidFill>
                  <a:srgbClr val="0000FF"/>
                </a:solidFill>
              </a:rPr>
              <a:t>N</a:t>
            </a:r>
            <a:r>
              <a:rPr lang="en-US" sz="2400" dirty="0" smtClean="0">
                <a:solidFill>
                  <a:srgbClr val="0000FF"/>
                </a:solidFill>
              </a:rPr>
              <a:t>ew</a:t>
            </a:r>
            <a:r>
              <a:rPr lang="en-US" sz="2400" dirty="0" smtClean="0"/>
              <a:t> </a:t>
            </a:r>
            <a:r>
              <a:rPr lang="en-US" sz="2400" b="1" dirty="0" smtClean="0"/>
              <a:t>E</a:t>
            </a:r>
            <a:r>
              <a:rPr lang="en-US" sz="2400" dirty="0" smtClean="0"/>
              <a:t>xperiments </a:t>
            </a:r>
            <a:r>
              <a:rPr lang="en-US" sz="2400" b="1" dirty="0" smtClean="0"/>
              <a:t>W</a:t>
            </a:r>
            <a:r>
              <a:rPr lang="en-US" sz="2400" dirty="0" smtClean="0"/>
              <a:t>ith </a:t>
            </a:r>
            <a:r>
              <a:rPr lang="en-US" sz="2400" b="1" dirty="0" smtClean="0"/>
              <a:t>S</a:t>
            </a:r>
            <a:r>
              <a:rPr lang="en-US" sz="2400" dirty="0" smtClean="0"/>
              <a:t>pheres</a:t>
            </a:r>
          </a:p>
          <a:p>
            <a:r>
              <a:rPr lang="en-US" sz="2400" b="1" dirty="0" smtClean="0">
                <a:solidFill>
                  <a:srgbClr val="0000FF"/>
                </a:solidFill>
              </a:rPr>
              <a:t>N</a:t>
            </a:r>
            <a:r>
              <a:rPr lang="en-US" sz="2400" dirty="0" smtClean="0">
                <a:solidFill>
                  <a:srgbClr val="0000FF"/>
                </a:solidFill>
              </a:rPr>
              <a:t>eutrino</a:t>
            </a:r>
            <a:r>
              <a:rPr lang="en-US" sz="2400" dirty="0" smtClean="0"/>
              <a:t> </a:t>
            </a:r>
            <a:r>
              <a:rPr lang="en-US" sz="2400" b="1" dirty="0" smtClean="0"/>
              <a:t>E</a:t>
            </a:r>
            <a:r>
              <a:rPr lang="en-US" sz="2400" dirty="0" smtClean="0"/>
              <a:t>xperiments </a:t>
            </a:r>
            <a:r>
              <a:rPr lang="en-US" sz="2400" b="1" dirty="0" smtClean="0"/>
              <a:t>W</a:t>
            </a:r>
            <a:r>
              <a:rPr lang="en-US" sz="2400" dirty="0" smtClean="0"/>
              <a:t>ith </a:t>
            </a:r>
            <a:r>
              <a:rPr lang="en-US" sz="2400" b="1" dirty="0" smtClean="0"/>
              <a:t>S</a:t>
            </a:r>
            <a:r>
              <a:rPr lang="en-US" sz="2400" dirty="0" smtClean="0"/>
              <a:t>pheres</a:t>
            </a:r>
          </a:p>
          <a:p>
            <a:r>
              <a:rPr lang="en-US" sz="2400" b="1" dirty="0" smtClean="0"/>
              <a:t>N</a:t>
            </a:r>
            <a:r>
              <a:rPr lang="en-US" sz="2400" dirty="0" smtClean="0"/>
              <a:t>ew </a:t>
            </a:r>
            <a:r>
              <a:rPr lang="en-US" sz="2400" b="1" dirty="0" smtClean="0"/>
              <a:t>E</a:t>
            </a:r>
            <a:r>
              <a:rPr lang="en-US" sz="2400" dirty="0" smtClean="0"/>
              <a:t>xperiments for</a:t>
            </a:r>
            <a:r>
              <a:rPr lang="en-US" sz="2400" b="1" dirty="0" smtClean="0"/>
              <a:t> </a:t>
            </a:r>
            <a:r>
              <a:rPr lang="en-US" sz="2400" b="1" dirty="0" smtClean="0">
                <a:solidFill>
                  <a:srgbClr val="0000FF"/>
                </a:solidFill>
              </a:rPr>
              <a:t>W</a:t>
            </a:r>
            <a:r>
              <a:rPr lang="en-US" sz="2400" dirty="0" smtClean="0">
                <a:solidFill>
                  <a:srgbClr val="0000FF"/>
                </a:solidFill>
              </a:rPr>
              <a:t>imps</a:t>
            </a:r>
            <a:r>
              <a:rPr lang="en-US" sz="2400" dirty="0" smtClean="0"/>
              <a:t> with </a:t>
            </a:r>
            <a:r>
              <a:rPr lang="en-US" sz="2400" b="1" dirty="0" smtClean="0"/>
              <a:t>S</a:t>
            </a:r>
            <a:r>
              <a:rPr lang="en-US" sz="2400" dirty="0" smtClean="0"/>
              <a:t>pheres</a:t>
            </a:r>
            <a:endParaRPr lang="fr-FR" sz="2400" dirty="0"/>
          </a:p>
        </p:txBody>
      </p:sp>
      <p:sp>
        <p:nvSpPr>
          <p:cNvPr id="11" name="TextBox 10"/>
          <p:cNvSpPr txBox="1"/>
          <p:nvPr/>
        </p:nvSpPr>
        <p:spPr>
          <a:xfrm>
            <a:off x="4572000" y="1490700"/>
            <a:ext cx="4572001" cy="1815882"/>
          </a:xfrm>
          <a:prstGeom prst="rect">
            <a:avLst/>
          </a:prstGeom>
          <a:noFill/>
        </p:spPr>
        <p:txBody>
          <a:bodyPr wrap="square" rtlCol="0">
            <a:spAutoFit/>
          </a:bodyPr>
          <a:lstStyle/>
          <a:p>
            <a:pPr marL="285750" indent="-285750">
              <a:buFont typeface="Arial"/>
              <a:buChar char="•"/>
            </a:pPr>
            <a:r>
              <a:rPr lang="fr-FR" sz="1600" dirty="0" smtClean="0"/>
              <a:t>F : R&amp;D </a:t>
            </a:r>
            <a:r>
              <a:rPr lang="fr-FR" sz="1600" dirty="0" err="1" smtClean="0"/>
              <a:t>at</a:t>
            </a:r>
            <a:r>
              <a:rPr lang="fr-FR" sz="1600" dirty="0" smtClean="0"/>
              <a:t> Saclay and LSM, </a:t>
            </a:r>
            <a:r>
              <a:rPr lang="fr-FR" sz="1600" dirty="0" err="1" smtClean="0"/>
              <a:t>sensors</a:t>
            </a:r>
            <a:r>
              <a:rPr lang="fr-FR" sz="1600" dirty="0" smtClean="0"/>
              <a:t>, </a:t>
            </a:r>
            <a:r>
              <a:rPr lang="fr-FR" sz="1600" dirty="0" err="1" smtClean="0"/>
              <a:t>high</a:t>
            </a:r>
            <a:r>
              <a:rPr lang="fr-FR" sz="1600" dirty="0" smtClean="0"/>
              <a:t> P</a:t>
            </a:r>
          </a:p>
          <a:p>
            <a:pPr marL="285750" indent="-285750">
              <a:buFont typeface="Arial"/>
              <a:buChar char="•"/>
            </a:pPr>
            <a:r>
              <a:rPr lang="fr-FR" sz="1600" dirty="0" smtClean="0"/>
              <a:t>F : </a:t>
            </a:r>
            <a:r>
              <a:rPr lang="fr-FR" sz="1600" dirty="0" err="1" smtClean="0"/>
              <a:t>Coherent</a:t>
            </a:r>
            <a:r>
              <a:rPr lang="fr-FR" sz="1600" dirty="0" smtClean="0"/>
              <a:t> neutrino </a:t>
            </a:r>
            <a:r>
              <a:rPr lang="fr-FR" sz="1600" dirty="0" err="1" smtClean="0"/>
              <a:t>scattering</a:t>
            </a:r>
            <a:r>
              <a:rPr lang="fr-FR" sz="1600" dirty="0" smtClean="0"/>
              <a:t> </a:t>
            </a:r>
            <a:r>
              <a:rPr lang="fr-FR" sz="1600" dirty="0" err="1" smtClean="0"/>
              <a:t>experiment</a:t>
            </a:r>
            <a:r>
              <a:rPr lang="fr-FR" sz="1600" dirty="0" smtClean="0"/>
              <a:t> </a:t>
            </a:r>
            <a:r>
              <a:rPr lang="fr-FR" sz="1600" dirty="0" err="1" smtClean="0"/>
              <a:t>feasibility</a:t>
            </a:r>
            <a:r>
              <a:rPr lang="fr-FR" sz="1600" dirty="0" smtClean="0"/>
              <a:t> </a:t>
            </a:r>
            <a:endParaRPr lang="fr-FR" sz="1600" dirty="0" smtClean="0"/>
          </a:p>
          <a:p>
            <a:pPr marL="285750" indent="-285750">
              <a:buFont typeface="Arial"/>
              <a:buChar char="•"/>
            </a:pPr>
            <a:r>
              <a:rPr lang="fr-FR" sz="1600" dirty="0" smtClean="0"/>
              <a:t>G </a:t>
            </a:r>
            <a:r>
              <a:rPr lang="fr-FR" sz="1600" dirty="0" smtClean="0"/>
              <a:t>: Neutron </a:t>
            </a:r>
            <a:r>
              <a:rPr lang="fr-FR" sz="1600" dirty="0" smtClean="0"/>
              <a:t>monitor</a:t>
            </a:r>
            <a:endParaRPr lang="fr-FR" sz="1600" dirty="0" smtClean="0"/>
          </a:p>
          <a:p>
            <a:pPr marL="285750" indent="-285750">
              <a:buFont typeface="Arial"/>
              <a:buChar char="•"/>
            </a:pPr>
            <a:r>
              <a:rPr lang="fr-FR" sz="1600" dirty="0" smtClean="0"/>
              <a:t>C : R&amp;D </a:t>
            </a:r>
            <a:r>
              <a:rPr lang="fr-FR" sz="1600" dirty="0" err="1" smtClean="0"/>
              <a:t>with</a:t>
            </a:r>
            <a:r>
              <a:rPr lang="fr-FR" sz="1600" dirty="0" smtClean="0"/>
              <a:t> SPC 130 cm </a:t>
            </a:r>
            <a:r>
              <a:rPr lang="fr-FR" sz="1600" dirty="0" err="1" smtClean="0"/>
              <a:t>shipped</a:t>
            </a:r>
            <a:r>
              <a:rPr lang="fr-FR" sz="1600" dirty="0" smtClean="0"/>
              <a:t> to Beijing, </a:t>
            </a:r>
            <a:r>
              <a:rPr lang="fr-FR" sz="1600" dirty="0" err="1"/>
              <a:t>i</a:t>
            </a:r>
            <a:r>
              <a:rPr lang="fr-FR" sz="1600" dirty="0" err="1" smtClean="0"/>
              <a:t>nvestigating</a:t>
            </a:r>
            <a:r>
              <a:rPr lang="fr-FR" sz="1600" dirty="0" smtClean="0"/>
              <a:t> large </a:t>
            </a:r>
            <a:r>
              <a:rPr lang="fr-FR" sz="1600" dirty="0" err="1" smtClean="0"/>
              <a:t>sphere</a:t>
            </a:r>
            <a:r>
              <a:rPr lang="fr-FR" sz="1600" dirty="0" smtClean="0"/>
              <a:t> building / tests</a:t>
            </a:r>
          </a:p>
          <a:p>
            <a:pPr marL="285750" indent="-285750">
              <a:buFont typeface="Arial"/>
              <a:buChar char="•"/>
            </a:pPr>
            <a:r>
              <a:rPr lang="fr-FR" sz="1600" dirty="0" smtClean="0"/>
              <a:t>F G C : SN monitor, DM …</a:t>
            </a:r>
          </a:p>
        </p:txBody>
      </p:sp>
      <p:sp>
        <p:nvSpPr>
          <p:cNvPr id="12" name="TextBox 11"/>
          <p:cNvSpPr txBox="1"/>
          <p:nvPr/>
        </p:nvSpPr>
        <p:spPr>
          <a:xfrm>
            <a:off x="7173206" y="3837716"/>
            <a:ext cx="1730161" cy="369332"/>
          </a:xfrm>
          <a:prstGeom prst="rect">
            <a:avLst/>
          </a:prstGeom>
          <a:noFill/>
          <a:ln>
            <a:solidFill>
              <a:schemeClr val="bg1"/>
            </a:solidFill>
          </a:ln>
        </p:spPr>
        <p:txBody>
          <a:bodyPr wrap="none" rtlCol="0">
            <a:spAutoFit/>
          </a:bodyPr>
          <a:lstStyle/>
          <a:p>
            <a:r>
              <a:rPr lang="fr-FR" dirty="0" err="1" smtClean="0">
                <a:solidFill>
                  <a:srgbClr val="FFFF00"/>
                </a:solidFill>
              </a:rPr>
              <a:t>Tessaloniki</a:t>
            </a:r>
            <a:r>
              <a:rPr lang="fr-FR" dirty="0" smtClean="0">
                <a:solidFill>
                  <a:srgbClr val="FFFF00"/>
                </a:solidFill>
              </a:rPr>
              <a:t> 2012</a:t>
            </a:r>
            <a:endParaRPr lang="fr-FR" dirty="0">
              <a:solidFill>
                <a:srgbClr val="FFFF00"/>
              </a:solidFill>
            </a:endParaRPr>
          </a:p>
        </p:txBody>
      </p:sp>
      <p:sp>
        <p:nvSpPr>
          <p:cNvPr id="14" name="Slide Number Placeholder 13"/>
          <p:cNvSpPr>
            <a:spLocks noGrp="1"/>
          </p:cNvSpPr>
          <p:nvPr>
            <p:ph type="sldNum" sz="quarter" idx="12"/>
          </p:nvPr>
        </p:nvSpPr>
        <p:spPr/>
        <p:txBody>
          <a:bodyPr/>
          <a:lstStyle/>
          <a:p>
            <a:fld id="{171C4B0B-5A97-7B47-B01A-BCF36F098998}" type="slidenum">
              <a:rPr lang="fr-FR" smtClean="0"/>
              <a:t>15</a:t>
            </a:fld>
            <a:endParaRPr lang="fr-FR"/>
          </a:p>
        </p:txBody>
      </p:sp>
      <p:sp>
        <p:nvSpPr>
          <p:cNvPr id="3" name="TextBox 2"/>
          <p:cNvSpPr txBox="1"/>
          <p:nvPr/>
        </p:nvSpPr>
        <p:spPr>
          <a:xfrm>
            <a:off x="7525090" y="3285223"/>
            <a:ext cx="1378277" cy="369332"/>
          </a:xfrm>
          <a:prstGeom prst="rect">
            <a:avLst/>
          </a:prstGeom>
          <a:noFill/>
        </p:spPr>
        <p:txBody>
          <a:bodyPr wrap="none" rtlCol="0">
            <a:spAutoFit/>
          </a:bodyPr>
          <a:lstStyle/>
          <a:p>
            <a:r>
              <a:rPr lang="fr-FR" dirty="0" smtClean="0"/>
              <a:t>+ Liverpool ?</a:t>
            </a:r>
            <a:endParaRPr lang="fr-FR" dirty="0"/>
          </a:p>
        </p:txBody>
      </p:sp>
    </p:spTree>
    <p:extLst>
      <p:ext uri="{BB962C8B-B14F-4D97-AF65-F5344CB8AC3E}">
        <p14:creationId xmlns:p14="http://schemas.microsoft.com/office/powerpoint/2010/main" val="26194485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Plans for 2013</a:t>
            </a:r>
            <a:endParaRPr lang="fr-FR" dirty="0"/>
          </a:p>
        </p:txBody>
      </p:sp>
      <p:sp>
        <p:nvSpPr>
          <p:cNvPr id="3" name="Content Placeholder 2"/>
          <p:cNvSpPr>
            <a:spLocks noGrp="1"/>
          </p:cNvSpPr>
          <p:nvPr>
            <p:ph idx="1"/>
          </p:nvPr>
        </p:nvSpPr>
        <p:spPr/>
        <p:txBody>
          <a:bodyPr/>
          <a:lstStyle/>
          <a:p>
            <a:r>
              <a:rPr lang="fr-FR" sz="2400" dirty="0" err="1" smtClean="0"/>
              <a:t>Spherical</a:t>
            </a:r>
            <a:r>
              <a:rPr lang="fr-FR" sz="2400" dirty="0" smtClean="0"/>
              <a:t> detectors</a:t>
            </a:r>
          </a:p>
          <a:p>
            <a:pPr lvl="1"/>
            <a:r>
              <a:rPr lang="fr-FR" sz="2000" dirty="0" smtClean="0"/>
              <a:t>Tune for </a:t>
            </a:r>
            <a:r>
              <a:rPr lang="fr-FR" sz="2000" dirty="0" err="1" smtClean="0"/>
              <a:t>lowest</a:t>
            </a:r>
            <a:r>
              <a:rPr lang="fr-FR" sz="2000" dirty="0" smtClean="0"/>
              <a:t> count rate in volume </a:t>
            </a:r>
            <a:r>
              <a:rPr lang="fr-FR" sz="2000" dirty="0" err="1" smtClean="0"/>
              <a:t>at</a:t>
            </a:r>
            <a:r>
              <a:rPr lang="fr-FR" sz="2000" dirty="0" smtClean="0"/>
              <a:t> LSM, </a:t>
            </a:r>
            <a:r>
              <a:rPr lang="fr-FR" sz="2000" dirty="0" err="1"/>
              <a:t>d</a:t>
            </a:r>
            <a:r>
              <a:rPr lang="fr-FR" sz="2000" dirty="0" err="1" smtClean="0"/>
              <a:t>evelop</a:t>
            </a:r>
            <a:r>
              <a:rPr lang="fr-FR" sz="2000" dirty="0" smtClean="0"/>
              <a:t> </a:t>
            </a:r>
            <a:r>
              <a:rPr lang="fr-FR" sz="2000" dirty="0" err="1" smtClean="0"/>
              <a:t>measurement</a:t>
            </a:r>
            <a:r>
              <a:rPr lang="fr-FR" sz="2000" dirty="0" smtClean="0"/>
              <a:t> of neutrons </a:t>
            </a:r>
            <a:r>
              <a:rPr lang="fr-FR" sz="2000" dirty="0" err="1" smtClean="0"/>
              <a:t>with</a:t>
            </a:r>
            <a:r>
              <a:rPr lang="fr-FR" sz="2000" dirty="0" smtClean="0"/>
              <a:t> N2 : THU/Saclay, </a:t>
            </a:r>
            <a:r>
              <a:rPr lang="fr-FR" sz="2000" dirty="0" err="1"/>
              <a:t>d</a:t>
            </a:r>
            <a:r>
              <a:rPr lang="fr-FR" sz="2000" dirty="0" err="1" smtClean="0"/>
              <a:t>evelop</a:t>
            </a:r>
            <a:r>
              <a:rPr lang="fr-FR" sz="2000" dirty="0" smtClean="0"/>
              <a:t> </a:t>
            </a:r>
            <a:r>
              <a:rPr lang="fr-FR" sz="2000" dirty="0" err="1" smtClean="0"/>
              <a:t>sensors</a:t>
            </a:r>
            <a:r>
              <a:rPr lang="fr-FR" sz="2000" dirty="0" smtClean="0"/>
              <a:t> and use of gaz : </a:t>
            </a:r>
            <a:r>
              <a:rPr lang="fr-FR" sz="2000" dirty="0"/>
              <a:t>THU/Saclay </a:t>
            </a:r>
            <a:endParaRPr lang="fr-FR" sz="2000" dirty="0" smtClean="0"/>
          </a:p>
          <a:p>
            <a:pPr lvl="1"/>
            <a:r>
              <a:rPr lang="fr-FR" sz="2000" dirty="0" err="1" smtClean="0">
                <a:solidFill>
                  <a:srgbClr val="0000FF"/>
                </a:solidFill>
              </a:rPr>
              <a:t>Visit</a:t>
            </a:r>
            <a:r>
              <a:rPr lang="fr-FR" sz="2000" dirty="0" smtClean="0">
                <a:solidFill>
                  <a:srgbClr val="0000FF"/>
                </a:solidFill>
              </a:rPr>
              <a:t> of a Saclay </a:t>
            </a:r>
            <a:r>
              <a:rPr lang="fr-FR" sz="2000" dirty="0" err="1" smtClean="0">
                <a:solidFill>
                  <a:srgbClr val="0000FF"/>
                </a:solidFill>
              </a:rPr>
              <a:t>colleague</a:t>
            </a:r>
            <a:r>
              <a:rPr lang="fr-FR" sz="2000" dirty="0" smtClean="0">
                <a:solidFill>
                  <a:srgbClr val="0000FF"/>
                </a:solidFill>
              </a:rPr>
              <a:t> (P </a:t>
            </a:r>
            <a:r>
              <a:rPr lang="fr-FR" sz="2000" dirty="0" err="1" smtClean="0">
                <a:solidFill>
                  <a:srgbClr val="0000FF"/>
                </a:solidFill>
              </a:rPr>
              <a:t>Magnier</a:t>
            </a:r>
            <a:r>
              <a:rPr lang="fr-FR" sz="2000" dirty="0" smtClean="0">
                <a:solidFill>
                  <a:srgbClr val="0000FF"/>
                </a:solidFill>
              </a:rPr>
              <a:t>) </a:t>
            </a:r>
            <a:r>
              <a:rPr lang="fr-FR" sz="2000" dirty="0" err="1" smtClean="0">
                <a:solidFill>
                  <a:srgbClr val="0000FF"/>
                </a:solidFill>
              </a:rPr>
              <a:t>at</a:t>
            </a:r>
            <a:r>
              <a:rPr lang="fr-FR" sz="2000" dirty="0" smtClean="0">
                <a:solidFill>
                  <a:srgbClr val="0000FF"/>
                </a:solidFill>
              </a:rPr>
              <a:t> </a:t>
            </a:r>
            <a:r>
              <a:rPr lang="fr-FR" sz="2000" dirty="0" err="1" smtClean="0">
                <a:solidFill>
                  <a:srgbClr val="0000FF"/>
                </a:solidFill>
              </a:rPr>
              <a:t>Tsignhua</a:t>
            </a:r>
            <a:r>
              <a:rPr lang="fr-FR" sz="2000" dirty="0" smtClean="0">
                <a:solidFill>
                  <a:srgbClr val="0000FF"/>
                </a:solidFill>
              </a:rPr>
              <a:t> (1 </a:t>
            </a:r>
            <a:r>
              <a:rPr lang="fr-FR" sz="2000" dirty="0" err="1" smtClean="0">
                <a:solidFill>
                  <a:srgbClr val="0000FF"/>
                </a:solidFill>
              </a:rPr>
              <a:t>week</a:t>
            </a:r>
            <a:r>
              <a:rPr lang="fr-FR" sz="2000" dirty="0" smtClean="0">
                <a:solidFill>
                  <a:srgbClr val="0000FF"/>
                </a:solidFill>
              </a:rPr>
              <a:t>)</a:t>
            </a:r>
          </a:p>
          <a:p>
            <a:pPr lvl="1"/>
            <a:r>
              <a:rPr lang="fr-FR" sz="2000" dirty="0" err="1" smtClean="0">
                <a:solidFill>
                  <a:srgbClr val="0000FF"/>
                </a:solidFill>
              </a:rPr>
              <a:t>Visit</a:t>
            </a:r>
            <a:r>
              <a:rPr lang="fr-FR" sz="2000" dirty="0" smtClean="0">
                <a:solidFill>
                  <a:srgbClr val="0000FF"/>
                </a:solidFill>
              </a:rPr>
              <a:t> of a </a:t>
            </a:r>
            <a:r>
              <a:rPr lang="fr-FR" sz="2000" dirty="0" err="1" smtClean="0">
                <a:solidFill>
                  <a:srgbClr val="0000FF"/>
                </a:solidFill>
              </a:rPr>
              <a:t>Tsinghua</a:t>
            </a:r>
            <a:r>
              <a:rPr lang="fr-FR" sz="2000" dirty="0" smtClean="0">
                <a:solidFill>
                  <a:srgbClr val="0000FF"/>
                </a:solidFill>
              </a:rPr>
              <a:t> </a:t>
            </a:r>
            <a:r>
              <a:rPr lang="fr-FR" sz="2000" dirty="0" err="1" smtClean="0">
                <a:solidFill>
                  <a:srgbClr val="0000FF"/>
                </a:solidFill>
              </a:rPr>
              <a:t>student</a:t>
            </a:r>
            <a:r>
              <a:rPr lang="fr-FR" sz="2000" dirty="0" smtClean="0">
                <a:solidFill>
                  <a:srgbClr val="0000FF"/>
                </a:solidFill>
              </a:rPr>
              <a:t> (</a:t>
            </a:r>
            <a:r>
              <a:rPr lang="fr-FR" sz="2000" dirty="0">
                <a:solidFill>
                  <a:srgbClr val="0000FF"/>
                </a:solidFill>
              </a:rPr>
              <a:t>Liu </a:t>
            </a:r>
            <a:r>
              <a:rPr lang="fr-FR" sz="2000" dirty="0" err="1" smtClean="0">
                <a:solidFill>
                  <a:srgbClr val="0000FF"/>
                </a:solidFill>
              </a:rPr>
              <a:t>Ruoqing</a:t>
            </a:r>
            <a:r>
              <a:rPr lang="fr-FR" sz="2000" dirty="0" smtClean="0">
                <a:solidFill>
                  <a:srgbClr val="0000FF"/>
                </a:solidFill>
              </a:rPr>
              <a:t>)  in </a:t>
            </a:r>
            <a:r>
              <a:rPr lang="fr-FR" sz="2000" dirty="0">
                <a:solidFill>
                  <a:srgbClr val="0000FF"/>
                </a:solidFill>
              </a:rPr>
              <a:t>S</a:t>
            </a:r>
            <a:r>
              <a:rPr lang="fr-FR" sz="2000" dirty="0" smtClean="0">
                <a:solidFill>
                  <a:srgbClr val="0000FF"/>
                </a:solidFill>
              </a:rPr>
              <a:t>aclay/Modane for few </a:t>
            </a:r>
            <a:r>
              <a:rPr lang="fr-FR" sz="2000" dirty="0" err="1" smtClean="0">
                <a:solidFill>
                  <a:srgbClr val="0000FF"/>
                </a:solidFill>
              </a:rPr>
              <a:t>weeks</a:t>
            </a:r>
            <a:endParaRPr lang="fr-FR" sz="2000" dirty="0" smtClean="0">
              <a:solidFill>
                <a:srgbClr val="0000FF"/>
              </a:solidFill>
            </a:endParaRPr>
          </a:p>
          <a:p>
            <a:r>
              <a:rPr lang="fr-FR" sz="2400" dirty="0" err="1" smtClean="0"/>
              <a:t>Directional</a:t>
            </a:r>
            <a:r>
              <a:rPr lang="fr-FR" sz="2400" dirty="0" smtClean="0"/>
              <a:t> </a:t>
            </a:r>
            <a:r>
              <a:rPr lang="fr-FR" sz="2400" dirty="0" err="1" smtClean="0"/>
              <a:t>MiMAc</a:t>
            </a:r>
            <a:r>
              <a:rPr lang="fr-FR" sz="2400" dirty="0" smtClean="0"/>
              <a:t> </a:t>
            </a:r>
            <a:r>
              <a:rPr lang="fr-FR" sz="2400" dirty="0" err="1" smtClean="0"/>
              <a:t>low</a:t>
            </a:r>
            <a:r>
              <a:rPr lang="fr-FR" sz="2400" dirty="0" smtClean="0"/>
              <a:t> pressure detector </a:t>
            </a:r>
          </a:p>
          <a:p>
            <a:pPr lvl="1"/>
            <a:r>
              <a:rPr lang="fr-FR" sz="2000" dirty="0" smtClean="0"/>
              <a:t>Agreement </a:t>
            </a:r>
            <a:r>
              <a:rPr lang="fr-FR" sz="2000" dirty="0" err="1" smtClean="0"/>
              <a:t>between</a:t>
            </a:r>
            <a:r>
              <a:rPr lang="fr-FR" sz="2000" dirty="0" smtClean="0"/>
              <a:t> THU, LPSC &amp; </a:t>
            </a:r>
            <a:r>
              <a:rPr lang="fr-FR" sz="2000" dirty="0" err="1" smtClean="0"/>
              <a:t>possibly</a:t>
            </a:r>
            <a:r>
              <a:rPr lang="fr-FR" sz="2000" dirty="0" smtClean="0"/>
              <a:t> Shanghai U</a:t>
            </a:r>
          </a:p>
          <a:p>
            <a:pPr lvl="1"/>
            <a:r>
              <a:rPr lang="fr-FR" sz="2000" dirty="0" err="1">
                <a:solidFill>
                  <a:srgbClr val="0000FF"/>
                </a:solidFill>
              </a:rPr>
              <a:t>Visit</a:t>
            </a:r>
            <a:r>
              <a:rPr lang="fr-FR" sz="2000" dirty="0">
                <a:solidFill>
                  <a:srgbClr val="0000FF"/>
                </a:solidFill>
              </a:rPr>
              <a:t> of </a:t>
            </a:r>
            <a:r>
              <a:rPr lang="fr-FR" sz="2000" dirty="0" err="1">
                <a:solidFill>
                  <a:srgbClr val="0000FF"/>
                </a:solidFill>
              </a:rPr>
              <a:t>chinese</a:t>
            </a:r>
            <a:r>
              <a:rPr lang="fr-FR" sz="2000" dirty="0">
                <a:solidFill>
                  <a:srgbClr val="0000FF"/>
                </a:solidFill>
              </a:rPr>
              <a:t> </a:t>
            </a:r>
            <a:r>
              <a:rPr lang="fr-FR" sz="2000" dirty="0" err="1">
                <a:solidFill>
                  <a:srgbClr val="0000FF"/>
                </a:solidFill>
              </a:rPr>
              <a:t>collaborator</a:t>
            </a:r>
            <a:r>
              <a:rPr lang="fr-FR" sz="2000" dirty="0">
                <a:solidFill>
                  <a:srgbClr val="0000FF"/>
                </a:solidFill>
              </a:rPr>
              <a:t> for 6 </a:t>
            </a:r>
            <a:r>
              <a:rPr lang="fr-FR" sz="2000" dirty="0" err="1">
                <a:solidFill>
                  <a:srgbClr val="0000FF"/>
                </a:solidFill>
              </a:rPr>
              <a:t>months</a:t>
            </a:r>
            <a:r>
              <a:rPr lang="fr-FR" sz="2000" dirty="0">
                <a:solidFill>
                  <a:srgbClr val="0000FF"/>
                </a:solidFill>
              </a:rPr>
              <a:t> </a:t>
            </a:r>
            <a:r>
              <a:rPr lang="fr-FR" sz="2000" dirty="0" err="1">
                <a:solidFill>
                  <a:srgbClr val="0000FF"/>
                </a:solidFill>
              </a:rPr>
              <a:t>at</a:t>
            </a:r>
            <a:r>
              <a:rPr lang="fr-FR" sz="2000" dirty="0">
                <a:solidFill>
                  <a:srgbClr val="0000FF"/>
                </a:solidFill>
              </a:rPr>
              <a:t> </a:t>
            </a:r>
            <a:r>
              <a:rPr lang="fr-FR" sz="2000" dirty="0" smtClean="0">
                <a:solidFill>
                  <a:srgbClr val="0000FF"/>
                </a:solidFill>
              </a:rPr>
              <a:t>Grenoble</a:t>
            </a:r>
          </a:p>
          <a:p>
            <a:r>
              <a:rPr lang="fr-FR" sz="2400" dirty="0" err="1" smtClean="0"/>
              <a:t>Low</a:t>
            </a:r>
            <a:r>
              <a:rPr lang="fr-FR" sz="2400" dirty="0" smtClean="0"/>
              <a:t> </a:t>
            </a:r>
            <a:r>
              <a:rPr lang="fr-FR" sz="2400" dirty="0" err="1" smtClean="0"/>
              <a:t>radioactivity</a:t>
            </a:r>
            <a:r>
              <a:rPr lang="fr-FR" sz="2400" dirty="0" smtClean="0"/>
              <a:t> </a:t>
            </a:r>
            <a:r>
              <a:rPr lang="fr-FR" sz="2400" dirty="0" err="1"/>
              <a:t>s</a:t>
            </a:r>
            <a:r>
              <a:rPr lang="fr-FR" sz="2400" dirty="0" err="1" smtClean="0"/>
              <a:t>amples</a:t>
            </a:r>
            <a:r>
              <a:rPr lang="fr-FR" sz="2400" dirty="0" smtClean="0"/>
              <a:t> to </a:t>
            </a:r>
            <a:r>
              <a:rPr lang="fr-FR" sz="2400" dirty="0" err="1" smtClean="0"/>
              <a:t>measure</a:t>
            </a:r>
            <a:endParaRPr lang="fr-FR" sz="2400" dirty="0"/>
          </a:p>
          <a:p>
            <a:r>
              <a:rPr lang="fr-FR" sz="2400" dirty="0" err="1" smtClean="0"/>
              <a:t>Around</a:t>
            </a:r>
            <a:r>
              <a:rPr lang="fr-FR" sz="2400" dirty="0" smtClean="0"/>
              <a:t> 4 k€ on </a:t>
            </a:r>
            <a:r>
              <a:rPr lang="fr-FR" sz="2400" dirty="0" err="1" smtClean="0"/>
              <a:t>each</a:t>
            </a:r>
            <a:r>
              <a:rPr lang="fr-FR" sz="2400" dirty="0" smtClean="0"/>
              <a:t> </a:t>
            </a:r>
            <a:r>
              <a:rPr lang="fr-FR" sz="2400" dirty="0" err="1" smtClean="0"/>
              <a:t>side</a:t>
            </a:r>
            <a:r>
              <a:rPr lang="fr-FR" sz="2400" dirty="0" smtClean="0"/>
              <a:t> </a:t>
            </a:r>
            <a:r>
              <a:rPr lang="fr-FR" sz="2400" dirty="0" err="1" smtClean="0"/>
              <a:t>asked</a:t>
            </a:r>
            <a:r>
              <a:rPr lang="fr-FR" sz="2400" dirty="0" smtClean="0"/>
              <a:t> for 2013</a:t>
            </a:r>
            <a:endParaRPr lang="fr-FR" sz="2400" dirty="0"/>
          </a:p>
        </p:txBody>
      </p:sp>
    </p:spTree>
    <p:extLst>
      <p:ext uri="{BB962C8B-B14F-4D97-AF65-F5344CB8AC3E}">
        <p14:creationId xmlns:p14="http://schemas.microsoft.com/office/powerpoint/2010/main" val="140386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Thank you</a:t>
            </a:r>
          </a:p>
          <a:p>
            <a:pPr marL="0" indent="0" algn="ctr">
              <a:buNone/>
            </a:pPr>
            <a:r>
              <a:rPr lang="en-US" dirty="0" smtClean="0"/>
              <a:t>Merci</a:t>
            </a:r>
          </a:p>
          <a:p>
            <a:pPr marL="0" indent="0" algn="ctr">
              <a:buNone/>
            </a:pPr>
            <a:endParaRPr lang="en-US" dirty="0"/>
          </a:p>
        </p:txBody>
      </p:sp>
      <p:pic>
        <p:nvPicPr>
          <p:cNvPr id="4" name="Picture 3"/>
          <p:cNvPicPr>
            <a:picLocks noChangeAspect="1"/>
          </p:cNvPicPr>
          <p:nvPr/>
        </p:nvPicPr>
        <p:blipFill>
          <a:blip r:embed="rId2"/>
          <a:stretch>
            <a:fillRect/>
          </a:stretch>
        </p:blipFill>
        <p:spPr>
          <a:xfrm>
            <a:off x="3798823" y="2768600"/>
            <a:ext cx="1786557" cy="1015311"/>
          </a:xfrm>
          <a:prstGeom prst="rect">
            <a:avLst/>
          </a:prstGeom>
        </p:spPr>
      </p:pic>
    </p:spTree>
    <p:extLst>
      <p:ext uri="{BB962C8B-B14F-4D97-AF65-F5344CB8AC3E}">
        <p14:creationId xmlns:p14="http://schemas.microsoft.com/office/powerpoint/2010/main" val="267518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Photo 661"/>
          <p:cNvPicPr>
            <a:picLocks noChangeAspect="1" noChangeArrowheads="1"/>
          </p:cNvPicPr>
          <p:nvPr/>
        </p:nvPicPr>
        <p:blipFill>
          <a:blip r:embed="rId2">
            <a:lum bright="-6000" contrast="2000"/>
          </a:blip>
          <a:srcRect/>
          <a:stretch>
            <a:fillRect/>
          </a:stretch>
        </p:blipFill>
        <p:spPr bwMode="auto">
          <a:xfrm>
            <a:off x="2131852" y="1555852"/>
            <a:ext cx="7272498" cy="5302147"/>
          </a:xfrm>
          <a:prstGeom prst="rect">
            <a:avLst/>
          </a:prstGeom>
          <a:solidFill>
            <a:schemeClr val="tx1">
              <a:lumMod val="95000"/>
              <a:lumOff val="5000"/>
            </a:schemeClr>
          </a:solidFill>
          <a:ln w="9525">
            <a:noFill/>
            <a:miter lim="800000"/>
            <a:headEnd/>
            <a:tailEnd/>
          </a:ln>
        </p:spPr>
      </p:pic>
      <p:sp>
        <p:nvSpPr>
          <p:cNvPr id="17409" name="Title 1"/>
          <p:cNvSpPr>
            <a:spLocks noGrp="1"/>
          </p:cNvSpPr>
          <p:nvPr>
            <p:ph type="title"/>
          </p:nvPr>
        </p:nvSpPr>
        <p:spPr/>
        <p:txBody>
          <a:bodyPr/>
          <a:lstStyle/>
          <a:p>
            <a:r>
              <a:rPr lang="en-US" dirty="0" smtClean="0">
                <a:latin typeface="Calibri" charset="0"/>
              </a:rPr>
              <a:t>Spherical Proportional Counter SPC</a:t>
            </a:r>
            <a:br>
              <a:rPr lang="en-US" dirty="0" smtClean="0">
                <a:latin typeface="Calibri" charset="0"/>
              </a:rPr>
            </a:br>
            <a:r>
              <a:rPr lang="en-US" dirty="0" smtClean="0">
                <a:latin typeface="Calibri" charset="0"/>
              </a:rPr>
              <a:t>plans for 2012</a:t>
            </a:r>
            <a:endParaRPr lang="en-US" dirty="0">
              <a:latin typeface="Calibri" charset="0"/>
            </a:endParaRPr>
          </a:p>
        </p:txBody>
      </p:sp>
      <p:sp>
        <p:nvSpPr>
          <p:cNvPr id="2" name="Content Placeholder 1"/>
          <p:cNvSpPr>
            <a:spLocks noGrp="1"/>
          </p:cNvSpPr>
          <p:nvPr>
            <p:ph idx="1"/>
          </p:nvPr>
        </p:nvSpPr>
        <p:spPr/>
        <p:txBody>
          <a:bodyPr/>
          <a:lstStyle/>
          <a:p>
            <a:endParaRPr lang="fr-FR"/>
          </a:p>
        </p:txBody>
      </p:sp>
    </p:spTree>
    <p:extLst>
      <p:ext uri="{BB962C8B-B14F-4D97-AF65-F5344CB8AC3E}">
        <p14:creationId xmlns:p14="http://schemas.microsoft.com/office/powerpoint/2010/main" val="27048826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7413812" cy="6858000"/>
          </a:xfrm>
          <a:prstGeom prst="rect">
            <a:avLst/>
          </a:prstGeom>
        </p:spPr>
      </p:pic>
      <p:sp>
        <p:nvSpPr>
          <p:cNvPr id="6" name="TextBox 5"/>
          <p:cNvSpPr txBox="1"/>
          <p:nvPr/>
        </p:nvSpPr>
        <p:spPr>
          <a:xfrm>
            <a:off x="2243343" y="89972"/>
            <a:ext cx="652643" cy="369332"/>
          </a:xfrm>
          <a:prstGeom prst="rect">
            <a:avLst/>
          </a:prstGeom>
          <a:noFill/>
        </p:spPr>
        <p:txBody>
          <a:bodyPr wrap="none" rtlCol="0">
            <a:spAutoFit/>
          </a:bodyPr>
          <a:lstStyle/>
          <a:p>
            <a:r>
              <a:rPr lang="en-US" dirty="0" smtClean="0"/>
              <a:t>2013</a:t>
            </a:r>
            <a:endParaRPr lang="en-US" dirty="0"/>
          </a:p>
        </p:txBody>
      </p:sp>
      <p:sp>
        <p:nvSpPr>
          <p:cNvPr id="7" name="TextBox 6"/>
          <p:cNvSpPr txBox="1"/>
          <p:nvPr/>
        </p:nvSpPr>
        <p:spPr>
          <a:xfrm>
            <a:off x="7525291" y="4320748"/>
            <a:ext cx="1483436" cy="646331"/>
          </a:xfrm>
          <a:prstGeom prst="rect">
            <a:avLst/>
          </a:prstGeom>
          <a:noFill/>
        </p:spPr>
        <p:txBody>
          <a:bodyPr wrap="none" rtlCol="0">
            <a:spAutoFit/>
          </a:bodyPr>
          <a:lstStyle/>
          <a:p>
            <a:r>
              <a:rPr lang="en-US" dirty="0" smtClean="0"/>
              <a:t>2012 </a:t>
            </a:r>
            <a:r>
              <a:rPr lang="en-US" dirty="0" smtClean="0"/>
              <a:t>budget :</a:t>
            </a:r>
          </a:p>
          <a:p>
            <a:r>
              <a:rPr lang="en-US" dirty="0"/>
              <a:t>2</a:t>
            </a:r>
            <a:r>
              <a:rPr lang="en-US" dirty="0" smtClean="0"/>
              <a:t> </a:t>
            </a:r>
            <a:r>
              <a:rPr lang="en-US" dirty="0" smtClean="0"/>
              <a:t>k€ * 2</a:t>
            </a:r>
            <a:endParaRPr lang="en-US" dirty="0"/>
          </a:p>
        </p:txBody>
      </p:sp>
      <p:sp>
        <p:nvSpPr>
          <p:cNvPr id="8" name="TextBox 7"/>
          <p:cNvSpPr txBox="1"/>
          <p:nvPr/>
        </p:nvSpPr>
        <p:spPr>
          <a:xfrm>
            <a:off x="7525291" y="2446615"/>
            <a:ext cx="950914" cy="369332"/>
          </a:xfrm>
          <a:prstGeom prst="rect">
            <a:avLst/>
          </a:prstGeom>
          <a:noFill/>
        </p:spPr>
        <p:txBody>
          <a:bodyPr wrap="none" rtlCol="0">
            <a:spAutoFit/>
          </a:bodyPr>
          <a:lstStyle/>
          <a:p>
            <a:r>
              <a:rPr lang="en-US" dirty="0" smtClean="0"/>
              <a:t>3</a:t>
            </a:r>
            <a:r>
              <a:rPr lang="en-US" baseline="30000" dirty="0" smtClean="0"/>
              <a:t>rd</a:t>
            </a:r>
            <a:r>
              <a:rPr lang="en-US" dirty="0" smtClean="0"/>
              <a:t>  year</a:t>
            </a:r>
            <a:endParaRPr lang="en-US" dirty="0"/>
          </a:p>
        </p:txBody>
      </p:sp>
      <p:sp>
        <p:nvSpPr>
          <p:cNvPr id="4" name="TextBox 3"/>
          <p:cNvSpPr txBox="1"/>
          <p:nvPr/>
        </p:nvSpPr>
        <p:spPr>
          <a:xfrm>
            <a:off x="3297549" y="1025004"/>
            <a:ext cx="766932" cy="369332"/>
          </a:xfrm>
          <a:prstGeom prst="rect">
            <a:avLst/>
          </a:prstGeom>
          <a:noFill/>
        </p:spPr>
        <p:txBody>
          <a:bodyPr wrap="none" rtlCol="0">
            <a:spAutoFit/>
          </a:bodyPr>
          <a:lstStyle/>
          <a:p>
            <a:r>
              <a:rPr lang="fr-FR" dirty="0" smtClean="0">
                <a:solidFill>
                  <a:srgbClr val="0000FF"/>
                </a:solidFill>
              </a:rPr>
              <a:t>Saclay</a:t>
            </a:r>
            <a:endParaRPr lang="fr-FR" dirty="0">
              <a:solidFill>
                <a:srgbClr val="0000FF"/>
              </a:solidFill>
            </a:endParaRPr>
          </a:p>
        </p:txBody>
      </p:sp>
      <p:sp>
        <p:nvSpPr>
          <p:cNvPr id="9" name="TextBox 8"/>
          <p:cNvSpPr txBox="1"/>
          <p:nvPr/>
        </p:nvSpPr>
        <p:spPr>
          <a:xfrm>
            <a:off x="3262593" y="4274144"/>
            <a:ext cx="1051978" cy="369332"/>
          </a:xfrm>
          <a:prstGeom prst="rect">
            <a:avLst/>
          </a:prstGeom>
          <a:noFill/>
        </p:spPr>
        <p:txBody>
          <a:bodyPr wrap="none" rtlCol="0">
            <a:spAutoFit/>
          </a:bodyPr>
          <a:lstStyle/>
          <a:p>
            <a:r>
              <a:rPr lang="fr-FR" dirty="0" smtClean="0">
                <a:solidFill>
                  <a:srgbClr val="0000FF"/>
                </a:solidFill>
              </a:rPr>
              <a:t>Marseille</a:t>
            </a:r>
            <a:endParaRPr lang="fr-FR" dirty="0">
              <a:solidFill>
                <a:srgbClr val="0000FF"/>
              </a:solidFill>
            </a:endParaRPr>
          </a:p>
        </p:txBody>
      </p:sp>
      <p:sp>
        <p:nvSpPr>
          <p:cNvPr id="10" name="TextBox 9"/>
          <p:cNvSpPr txBox="1"/>
          <p:nvPr/>
        </p:nvSpPr>
        <p:spPr>
          <a:xfrm>
            <a:off x="3205254" y="6421240"/>
            <a:ext cx="1057726" cy="369332"/>
          </a:xfrm>
          <a:prstGeom prst="rect">
            <a:avLst/>
          </a:prstGeom>
          <a:noFill/>
        </p:spPr>
        <p:txBody>
          <a:bodyPr wrap="none" rtlCol="0">
            <a:spAutoFit/>
          </a:bodyPr>
          <a:lstStyle/>
          <a:p>
            <a:r>
              <a:rPr lang="fr-FR" dirty="0" smtClean="0">
                <a:solidFill>
                  <a:srgbClr val="0000FF"/>
                </a:solidFill>
              </a:rPr>
              <a:t>Grenoble</a:t>
            </a:r>
            <a:endParaRPr lang="fr-FR" dirty="0">
              <a:solidFill>
                <a:srgbClr val="0000FF"/>
              </a:solidFill>
            </a:endParaRPr>
          </a:p>
        </p:txBody>
      </p:sp>
      <p:sp>
        <p:nvSpPr>
          <p:cNvPr id="11" name="TextBox 10"/>
          <p:cNvSpPr txBox="1"/>
          <p:nvPr/>
        </p:nvSpPr>
        <p:spPr>
          <a:xfrm>
            <a:off x="3262593" y="3100738"/>
            <a:ext cx="1133919" cy="369332"/>
          </a:xfrm>
          <a:prstGeom prst="rect">
            <a:avLst/>
          </a:prstGeom>
          <a:noFill/>
        </p:spPr>
        <p:txBody>
          <a:bodyPr wrap="none" rtlCol="0">
            <a:spAutoFit/>
          </a:bodyPr>
          <a:lstStyle/>
          <a:p>
            <a:r>
              <a:rPr lang="fr-FR" dirty="0" smtClean="0">
                <a:solidFill>
                  <a:srgbClr val="0000FF"/>
                </a:solidFill>
              </a:rPr>
              <a:t>Fréjus </a:t>
            </a:r>
            <a:r>
              <a:rPr lang="fr-FR" dirty="0" err="1" smtClean="0">
                <a:solidFill>
                  <a:srgbClr val="0000FF"/>
                </a:solidFill>
              </a:rPr>
              <a:t>Lab</a:t>
            </a:r>
            <a:endParaRPr lang="fr-FR" dirty="0">
              <a:solidFill>
                <a:srgbClr val="0000FF"/>
              </a:solidFill>
            </a:endParaRPr>
          </a:p>
        </p:txBody>
      </p:sp>
      <p:sp>
        <p:nvSpPr>
          <p:cNvPr id="12" name="TextBox 11"/>
          <p:cNvSpPr txBox="1"/>
          <p:nvPr/>
        </p:nvSpPr>
        <p:spPr>
          <a:xfrm>
            <a:off x="7536943" y="1186155"/>
            <a:ext cx="1384927" cy="369332"/>
          </a:xfrm>
          <a:prstGeom prst="rect">
            <a:avLst/>
          </a:prstGeom>
          <a:noFill/>
        </p:spPr>
        <p:txBody>
          <a:bodyPr wrap="none" rtlCol="0">
            <a:spAutoFit/>
          </a:bodyPr>
          <a:lstStyle/>
          <a:p>
            <a:r>
              <a:rPr lang="fr-FR" dirty="0" smtClean="0">
                <a:solidFill>
                  <a:srgbClr val="0000FF"/>
                </a:solidFill>
              </a:rPr>
              <a:t>+ </a:t>
            </a:r>
            <a:r>
              <a:rPr lang="fr-FR" dirty="0" err="1" smtClean="0">
                <a:solidFill>
                  <a:srgbClr val="0000FF"/>
                </a:solidFill>
              </a:rPr>
              <a:t>Jinping</a:t>
            </a:r>
            <a:r>
              <a:rPr lang="fr-FR" dirty="0" smtClean="0">
                <a:solidFill>
                  <a:srgbClr val="0000FF"/>
                </a:solidFill>
              </a:rPr>
              <a:t> </a:t>
            </a:r>
            <a:r>
              <a:rPr lang="fr-FR" dirty="0" err="1">
                <a:solidFill>
                  <a:srgbClr val="0000FF"/>
                </a:solidFill>
              </a:rPr>
              <a:t>L</a:t>
            </a:r>
            <a:r>
              <a:rPr lang="fr-FR" dirty="0" err="1" smtClean="0">
                <a:solidFill>
                  <a:srgbClr val="0000FF"/>
                </a:solidFill>
              </a:rPr>
              <a:t>ab</a:t>
            </a:r>
            <a:endParaRPr lang="fr-FR" dirty="0">
              <a:solidFill>
                <a:srgbClr val="0000FF"/>
              </a:solidFill>
            </a:endParaRPr>
          </a:p>
        </p:txBody>
      </p:sp>
      <p:sp>
        <p:nvSpPr>
          <p:cNvPr id="15" name="Oval 14"/>
          <p:cNvSpPr/>
          <p:nvPr/>
        </p:nvSpPr>
        <p:spPr>
          <a:xfrm>
            <a:off x="7525291" y="1203035"/>
            <a:ext cx="1264383" cy="382602"/>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718953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577975"/>
            <a:ext cx="3840162"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3713" y="1566863"/>
            <a:ext cx="3527425"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1"/>
          <p:cNvSpPr>
            <a:spLocks noGrp="1"/>
          </p:cNvSpPr>
          <p:nvPr>
            <p:ph type="title"/>
          </p:nvPr>
        </p:nvSpPr>
        <p:spPr>
          <a:xfrm>
            <a:off x="457200" y="274638"/>
            <a:ext cx="8229600" cy="811212"/>
          </a:xfrm>
        </p:spPr>
        <p:txBody>
          <a:bodyPr/>
          <a:lstStyle/>
          <a:p>
            <a:r>
              <a:rPr lang="en-US">
                <a:latin typeface="Calibri" charset="0"/>
              </a:rPr>
              <a:t>Two underground labs</a:t>
            </a:r>
          </a:p>
        </p:txBody>
      </p:sp>
      <p:sp>
        <p:nvSpPr>
          <p:cNvPr id="2052" name="Content Placeholder 2"/>
          <p:cNvSpPr>
            <a:spLocks noGrp="1"/>
          </p:cNvSpPr>
          <p:nvPr>
            <p:ph idx="1"/>
          </p:nvPr>
        </p:nvSpPr>
        <p:spPr>
          <a:xfrm>
            <a:off x="457200" y="1035050"/>
            <a:ext cx="3973513" cy="4525963"/>
          </a:xfrm>
        </p:spPr>
        <p:txBody>
          <a:bodyPr/>
          <a:lstStyle/>
          <a:p>
            <a:r>
              <a:rPr lang="en-US">
                <a:latin typeface="Calibri" charset="0"/>
              </a:rPr>
              <a:t>LSM-Fréjus 1983 </a:t>
            </a:r>
          </a:p>
        </p:txBody>
      </p:sp>
      <p:sp>
        <p:nvSpPr>
          <p:cNvPr id="2053" name="Content Placeholder 2"/>
          <p:cNvSpPr txBox="1">
            <a:spLocks/>
          </p:cNvSpPr>
          <p:nvPr/>
        </p:nvSpPr>
        <p:spPr bwMode="auto">
          <a:xfrm>
            <a:off x="5037138" y="1027113"/>
            <a:ext cx="3810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Char char="•"/>
            </a:pPr>
            <a:r>
              <a:rPr lang="en-US" sz="3200"/>
              <a:t>CJPL-Jinping 2010</a:t>
            </a:r>
          </a:p>
        </p:txBody>
      </p:sp>
      <p:pic>
        <p:nvPicPr>
          <p:cNvPr id="205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9363" y="4473575"/>
            <a:ext cx="3963987"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4924425" y="6037263"/>
            <a:ext cx="339725" cy="309562"/>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5838825" y="6432550"/>
            <a:ext cx="339725" cy="309563"/>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7" name="TextBox 10"/>
          <p:cNvSpPr txBox="1">
            <a:spLocks noChangeArrowheads="1"/>
          </p:cNvSpPr>
          <p:nvPr/>
        </p:nvSpPr>
        <p:spPr bwMode="auto">
          <a:xfrm>
            <a:off x="5727700" y="3375025"/>
            <a:ext cx="863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a:solidFill>
                  <a:srgbClr val="FFFF00"/>
                </a:solidFill>
              </a:rPr>
              <a:t>JinPing</a:t>
            </a:r>
          </a:p>
        </p:txBody>
      </p:sp>
      <p:sp>
        <p:nvSpPr>
          <p:cNvPr id="13" name="Oval 12"/>
          <p:cNvSpPr/>
          <p:nvPr/>
        </p:nvSpPr>
        <p:spPr>
          <a:xfrm>
            <a:off x="2557463" y="3446463"/>
            <a:ext cx="163512" cy="157162"/>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9" name="TextBox 13"/>
          <p:cNvSpPr txBox="1">
            <a:spLocks noChangeArrowheads="1"/>
          </p:cNvSpPr>
          <p:nvPr/>
        </p:nvSpPr>
        <p:spPr bwMode="auto">
          <a:xfrm>
            <a:off x="1925638" y="3289300"/>
            <a:ext cx="593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a:solidFill>
                  <a:srgbClr val="FFFF00"/>
                </a:solidFill>
              </a:rPr>
              <a:t>LSM</a:t>
            </a:r>
          </a:p>
        </p:txBody>
      </p:sp>
      <p:sp>
        <p:nvSpPr>
          <p:cNvPr id="15" name="Oval 14"/>
          <p:cNvSpPr/>
          <p:nvPr/>
        </p:nvSpPr>
        <p:spPr>
          <a:xfrm>
            <a:off x="6591300" y="3603625"/>
            <a:ext cx="163513" cy="155575"/>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61"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065713"/>
            <a:ext cx="14763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6591300" y="5180048"/>
            <a:ext cx="2509838" cy="88791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95" y="1637509"/>
            <a:ext cx="5875425" cy="2455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8" name="标题 2"/>
          <p:cNvSpPr>
            <a:spLocks noGrp="1"/>
          </p:cNvSpPr>
          <p:nvPr>
            <p:ph type="title"/>
          </p:nvPr>
        </p:nvSpPr>
        <p:spPr/>
        <p:txBody>
          <a:bodyPr/>
          <a:lstStyle/>
          <a:p>
            <a:r>
              <a:rPr lang="en-US" altLang="zh-CN" sz="4000" dirty="0" err="1">
                <a:latin typeface="Arial" charset="0"/>
                <a:ea typeface="方正兰亭黑_GBK" charset="0"/>
                <a:cs typeface="方正兰亭黑_GBK" charset="0"/>
              </a:rPr>
              <a:t>JinPing</a:t>
            </a:r>
            <a:r>
              <a:rPr lang="en-US" altLang="zh-CN" sz="4000" dirty="0">
                <a:latin typeface="Arial" charset="0"/>
                <a:ea typeface="方正兰亭黑_GBK" charset="0"/>
                <a:cs typeface="方正兰亭黑_GBK" charset="0"/>
              </a:rPr>
              <a:t> </a:t>
            </a:r>
            <a:r>
              <a:rPr lang="en-US" altLang="zh-CN" sz="4000" dirty="0" smtClean="0">
                <a:latin typeface="Arial" charset="0"/>
                <a:ea typeface="方正兰亭黑_GBK" charset="0"/>
                <a:cs typeface="方正兰亭黑_GBK" charset="0"/>
              </a:rPr>
              <a:t>CJPL : status </a:t>
            </a:r>
            <a:endParaRPr lang="zh-CN" altLang="en-US" sz="4000" dirty="0">
              <a:latin typeface="Arial" charset="0"/>
              <a:ea typeface="方正兰亭黑_GBK" charset="0"/>
              <a:cs typeface="方正兰亭黑_GBK" charset="0"/>
            </a:endParaRPr>
          </a:p>
        </p:txBody>
      </p:sp>
      <p:pic>
        <p:nvPicPr>
          <p:cNvPr id="40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291013"/>
            <a:ext cx="4967288" cy="25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67288" y="4705350"/>
            <a:ext cx="4099814" cy="1477328"/>
          </a:xfrm>
          <a:prstGeom prst="rect">
            <a:avLst/>
          </a:prstGeom>
        </p:spPr>
        <p:txBody>
          <a:bodyPr wrap="square">
            <a:spAutoFit/>
          </a:bodyPr>
          <a:lstStyle/>
          <a:p>
            <a:r>
              <a:rPr lang="en-US" altLang="zh-CN" dirty="0" smtClean="0">
                <a:latin typeface="Arial" charset="0"/>
                <a:ea typeface="方正兰亭黑_GBK" charset="0"/>
                <a:cs typeface="方正兰亭黑_GBK" charset="0"/>
              </a:rPr>
              <a:t>2012 : New ventilation installation completed  : The fresh air outside has started to supply CJPL. </a:t>
            </a:r>
          </a:p>
          <a:p>
            <a:endParaRPr lang="en-US" altLang="zh-CN" dirty="0" smtClean="0">
              <a:latin typeface="Arial" charset="0"/>
              <a:ea typeface="方正兰亭黑_GBK" charset="0"/>
              <a:cs typeface="方正兰亭黑_GBK" charset="0"/>
            </a:endParaRPr>
          </a:p>
          <a:p>
            <a:r>
              <a:rPr lang="en-US" dirty="0" smtClean="0">
                <a:latin typeface="Arial" charset="0"/>
                <a:ea typeface="方正兰亭黑_GBK" charset="0"/>
                <a:cs typeface="方正兰亭黑_GBK" charset="0"/>
              </a:rPr>
              <a:t>2012 : Two </a:t>
            </a:r>
            <a:r>
              <a:rPr lang="en-US" dirty="0" err="1" smtClean="0">
                <a:latin typeface="Arial" charset="0"/>
                <a:ea typeface="方正兰亭黑_GBK" charset="0"/>
                <a:cs typeface="方正兰亭黑_GBK" charset="0"/>
              </a:rPr>
              <a:t>expts</a:t>
            </a:r>
            <a:r>
              <a:rPr lang="en-US" dirty="0" smtClean="0">
                <a:latin typeface="Arial" charset="0"/>
                <a:ea typeface="方正兰亭黑_GBK" charset="0"/>
                <a:cs typeface="方正兰亭黑_GBK" charset="0"/>
              </a:rPr>
              <a:t> planned : </a:t>
            </a:r>
            <a:r>
              <a:rPr lang="en-US" dirty="0" err="1" smtClean="0">
                <a:latin typeface="Arial" charset="0"/>
                <a:ea typeface="方正兰亭黑_GBK" charset="0"/>
                <a:cs typeface="方正兰亭黑_GBK" charset="0"/>
              </a:rPr>
              <a:t>Ge</a:t>
            </a:r>
            <a:r>
              <a:rPr lang="en-US" dirty="0" smtClean="0">
                <a:latin typeface="Arial" charset="0"/>
                <a:ea typeface="方正兰亭黑_GBK" charset="0"/>
                <a:cs typeface="方正兰亭黑_GBK" charset="0"/>
              </a:rPr>
              <a:t> &amp; </a:t>
            </a:r>
            <a:r>
              <a:rPr lang="en-US" dirty="0" err="1" smtClean="0">
                <a:latin typeface="Arial" charset="0"/>
                <a:ea typeface="方正兰亭黑_GBK" charset="0"/>
                <a:cs typeface="方正兰亭黑_GBK" charset="0"/>
              </a:rPr>
              <a:t>Xe</a:t>
            </a:r>
            <a:endParaRPr lang="en-US" dirty="0" smtClean="0">
              <a:latin typeface="Arial" charset="0"/>
              <a:ea typeface="方正兰亭黑_GBK" charset="0"/>
              <a:cs typeface="方正兰亭黑_GBK" charset="0"/>
            </a:endParaRPr>
          </a:p>
        </p:txBody>
      </p:sp>
      <p:sp>
        <p:nvSpPr>
          <p:cNvPr id="3" name="TextBox 2"/>
          <p:cNvSpPr txBox="1"/>
          <p:nvPr/>
        </p:nvSpPr>
        <p:spPr>
          <a:xfrm>
            <a:off x="1103859" y="4336018"/>
            <a:ext cx="2467342" cy="369332"/>
          </a:xfrm>
          <a:prstGeom prst="rect">
            <a:avLst/>
          </a:prstGeom>
          <a:noFill/>
        </p:spPr>
        <p:txBody>
          <a:bodyPr wrap="none" rtlCol="0">
            <a:spAutoFit/>
          </a:bodyPr>
          <a:lstStyle/>
          <a:p>
            <a:r>
              <a:rPr lang="en-US" b="1" dirty="0" smtClean="0">
                <a:solidFill>
                  <a:srgbClr val="0000FF"/>
                </a:solidFill>
              </a:rPr>
              <a:t>Low background facility</a:t>
            </a:r>
            <a:endParaRPr lang="en-US" b="1" dirty="0">
              <a:solidFill>
                <a:srgbClr val="0000FF"/>
              </a:solidFill>
            </a:endParaRPr>
          </a:p>
        </p:txBody>
      </p:sp>
      <p:sp>
        <p:nvSpPr>
          <p:cNvPr id="4" name="TextBox 3"/>
          <p:cNvSpPr txBox="1"/>
          <p:nvPr/>
        </p:nvSpPr>
        <p:spPr>
          <a:xfrm>
            <a:off x="1519293" y="3466094"/>
            <a:ext cx="655235" cy="369332"/>
          </a:xfrm>
          <a:prstGeom prst="rect">
            <a:avLst/>
          </a:prstGeom>
          <a:noFill/>
        </p:spPr>
        <p:txBody>
          <a:bodyPr wrap="none" rtlCol="0">
            <a:spAutoFit/>
          </a:bodyPr>
          <a:lstStyle/>
          <a:p>
            <a:r>
              <a:rPr lang="en-US" dirty="0" smtClean="0"/>
              <a:t>40 m</a:t>
            </a:r>
            <a:endParaRPr lang="en-US" dirty="0"/>
          </a:p>
        </p:txBody>
      </p:sp>
      <p:cxnSp>
        <p:nvCxnSpPr>
          <p:cNvPr id="6" name="Straight Arrow Connector 5"/>
          <p:cNvCxnSpPr>
            <a:stCxn id="7172" idx="1"/>
          </p:cNvCxnSpPr>
          <p:nvPr/>
        </p:nvCxnSpPr>
        <p:spPr>
          <a:xfrm>
            <a:off x="118695" y="2865353"/>
            <a:ext cx="2055833" cy="69570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499801" y="6403172"/>
            <a:ext cx="3390672" cy="400110"/>
          </a:xfrm>
          <a:prstGeom prst="rect">
            <a:avLst/>
          </a:prstGeom>
          <a:noFill/>
        </p:spPr>
        <p:txBody>
          <a:bodyPr wrap="none" rtlCol="0">
            <a:spAutoFit/>
          </a:bodyPr>
          <a:lstStyle/>
          <a:p>
            <a:r>
              <a:rPr lang="fr-FR" sz="2000" b="1" dirty="0" smtClean="0">
                <a:solidFill>
                  <a:srgbClr val="0000FF"/>
                </a:solidFill>
              </a:rPr>
              <a:t>DM direct </a:t>
            </a:r>
            <a:r>
              <a:rPr lang="fr-FR" sz="2000" b="1" dirty="0" err="1" smtClean="0">
                <a:solidFill>
                  <a:srgbClr val="0000FF"/>
                </a:solidFill>
              </a:rPr>
              <a:t>search</a:t>
            </a:r>
            <a:r>
              <a:rPr lang="fr-FR" sz="2000" b="1" dirty="0" smtClean="0">
                <a:solidFill>
                  <a:srgbClr val="0000FF"/>
                </a:solidFill>
              </a:rPr>
              <a:t> </a:t>
            </a:r>
            <a:r>
              <a:rPr lang="fr-FR" sz="2000" b="1" dirty="0" err="1" smtClean="0">
                <a:solidFill>
                  <a:srgbClr val="0000FF"/>
                </a:solidFill>
              </a:rPr>
              <a:t>Experiments</a:t>
            </a:r>
            <a:endParaRPr lang="fr-FR" sz="2000" b="1"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内容占位符 1"/>
          <p:cNvSpPr>
            <a:spLocks noGrp="1"/>
          </p:cNvSpPr>
          <p:nvPr>
            <p:ph idx="1"/>
          </p:nvPr>
        </p:nvSpPr>
        <p:spPr>
          <a:xfrm>
            <a:off x="684213" y="5287963"/>
            <a:ext cx="8002587" cy="1123950"/>
          </a:xfrm>
          <a:solidFill>
            <a:srgbClr val="FFFF00"/>
          </a:solidFill>
        </p:spPr>
        <p:txBody>
          <a:bodyPr/>
          <a:lstStyle/>
          <a:p>
            <a:r>
              <a:rPr lang="en-US" altLang="zh-CN" sz="2800" dirty="0" err="1">
                <a:latin typeface="Arial" charset="0"/>
                <a:ea typeface="宋体" charset="0"/>
                <a:cs typeface="宋体" charset="0"/>
              </a:rPr>
              <a:t>Muon</a:t>
            </a:r>
            <a:r>
              <a:rPr lang="en-US" altLang="zh-CN" sz="2800" dirty="0">
                <a:latin typeface="Arial" charset="0"/>
                <a:ea typeface="宋体" charset="0"/>
                <a:cs typeface="宋体" charset="0"/>
              </a:rPr>
              <a:t> flux in CJPL: ~61muons/year/m</a:t>
            </a:r>
            <a:r>
              <a:rPr lang="en-US" altLang="zh-CN" sz="2800" baseline="30000" dirty="0">
                <a:latin typeface="Arial" charset="0"/>
                <a:ea typeface="宋体" charset="0"/>
                <a:cs typeface="宋体" charset="0"/>
              </a:rPr>
              <a:t>2</a:t>
            </a:r>
          </a:p>
          <a:p>
            <a:r>
              <a:rPr lang="en-US" altLang="zh-CN" sz="2800" dirty="0">
                <a:latin typeface="Arial" charset="0"/>
                <a:ea typeface="宋体" charset="0"/>
                <a:cs typeface="宋体" charset="0"/>
              </a:rPr>
              <a:t>Paper submitted to </a:t>
            </a:r>
            <a:r>
              <a:rPr lang="en-US" altLang="zh-CN" sz="2800" dirty="0" smtClean="0">
                <a:latin typeface="Arial" charset="0"/>
                <a:ea typeface="宋体" charset="0"/>
                <a:cs typeface="宋体" charset="0"/>
              </a:rPr>
              <a:t>Chinese </a:t>
            </a:r>
            <a:r>
              <a:rPr lang="en-US" altLang="zh-CN" sz="2800" dirty="0">
                <a:latin typeface="Arial" charset="0"/>
                <a:ea typeface="宋体" charset="0"/>
                <a:cs typeface="宋体" charset="0"/>
              </a:rPr>
              <a:t>Physics C</a:t>
            </a:r>
            <a:r>
              <a:rPr lang="en-US" altLang="zh-CN" sz="2800" baseline="30000" dirty="0">
                <a:latin typeface="Arial" charset="0"/>
                <a:ea typeface="宋体" charset="0"/>
                <a:cs typeface="宋体" charset="0"/>
              </a:rPr>
              <a:t> </a:t>
            </a:r>
            <a:endParaRPr lang="zh-CN" altLang="en-US" sz="2800" baseline="30000" dirty="0">
              <a:latin typeface="Arial" charset="0"/>
              <a:ea typeface="宋体" charset="0"/>
              <a:cs typeface="宋体" charset="0"/>
            </a:endParaRPr>
          </a:p>
        </p:txBody>
      </p:sp>
      <p:sp>
        <p:nvSpPr>
          <p:cNvPr id="15363" name="标题 2"/>
          <p:cNvSpPr>
            <a:spLocks noGrp="1"/>
          </p:cNvSpPr>
          <p:nvPr>
            <p:ph type="title"/>
          </p:nvPr>
        </p:nvSpPr>
        <p:spPr/>
        <p:txBody>
          <a:bodyPr/>
          <a:lstStyle/>
          <a:p>
            <a:r>
              <a:rPr lang="en-US" altLang="zh-CN">
                <a:latin typeface="Arial" charset="0"/>
                <a:ea typeface="宋体" charset="0"/>
                <a:cs typeface="宋体" charset="0"/>
              </a:rPr>
              <a:t>Muon flux at CJPL</a:t>
            </a:r>
            <a:endParaRPr lang="zh-CN" altLang="en-US">
              <a:latin typeface="Arial" charset="0"/>
              <a:ea typeface="宋体" charset="0"/>
              <a:cs typeface="宋体" charset="0"/>
            </a:endParaRPr>
          </a:p>
        </p:txBody>
      </p:sp>
      <p:pic>
        <p:nvPicPr>
          <p:cNvPr id="15364" name="图片 5" descr="E:\mywork\physics\cosmicray\cosmicray_ppt\作图\DepVsFlux.png"/>
          <p:cNvPicPr>
            <a:picLocks noChangeAspect="1" noChangeArrowheads="1"/>
          </p:cNvPicPr>
          <p:nvPr/>
        </p:nvPicPr>
        <p:blipFill>
          <a:blip r:embed="rId2">
            <a:extLst>
              <a:ext uri="{28A0092B-C50C-407E-A947-70E740481C1C}">
                <a14:useLocalDpi xmlns:a14="http://schemas.microsoft.com/office/drawing/2010/main" val="0"/>
              </a:ext>
            </a:extLst>
          </a:blip>
          <a:srcRect l="3249"/>
          <a:stretch>
            <a:fillRect/>
          </a:stretch>
        </p:blipFill>
        <p:spPr bwMode="auto">
          <a:xfrm>
            <a:off x="1547813" y="1417638"/>
            <a:ext cx="6191250" cy="38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矩形 1"/>
          <p:cNvSpPr>
            <a:spLocks noChangeArrowheads="1"/>
          </p:cNvSpPr>
          <p:nvPr/>
        </p:nvSpPr>
        <p:spPr bwMode="auto">
          <a:xfrm>
            <a:off x="4694238" y="6500813"/>
            <a:ext cx="4170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YUE, Qian / Tsinghua University</a:t>
            </a:r>
          </a:p>
        </p:txBody>
      </p:sp>
      <p:sp>
        <p:nvSpPr>
          <p:cNvPr id="2" name="Oval 1"/>
          <p:cNvSpPr/>
          <p:nvPr/>
        </p:nvSpPr>
        <p:spPr>
          <a:xfrm>
            <a:off x="4910061" y="3730934"/>
            <a:ext cx="283506" cy="28350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Oval 6"/>
          <p:cNvSpPr/>
          <p:nvPr/>
        </p:nvSpPr>
        <p:spPr>
          <a:xfrm>
            <a:off x="6077351" y="4319932"/>
            <a:ext cx="283506" cy="28350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TextBox 2"/>
          <p:cNvSpPr txBox="1"/>
          <p:nvPr/>
        </p:nvSpPr>
        <p:spPr>
          <a:xfrm>
            <a:off x="7065843" y="4245446"/>
            <a:ext cx="1441420" cy="369332"/>
          </a:xfrm>
          <a:prstGeom prst="rect">
            <a:avLst/>
          </a:prstGeom>
          <a:noFill/>
        </p:spPr>
        <p:txBody>
          <a:bodyPr wrap="none" rtlCol="0">
            <a:spAutoFit/>
          </a:bodyPr>
          <a:lstStyle/>
          <a:p>
            <a:r>
              <a:rPr lang="fr-FR" dirty="0" smtClean="0"/>
              <a:t>0.2 </a:t>
            </a:r>
            <a:r>
              <a:rPr lang="fr-FR" dirty="0">
                <a:latin typeface="Symbol" charset="2"/>
                <a:cs typeface="Symbol" charset="2"/>
              </a:rPr>
              <a:t>m</a:t>
            </a:r>
            <a:r>
              <a:rPr lang="fr-FR" dirty="0"/>
              <a:t>/m</a:t>
            </a:r>
            <a:r>
              <a:rPr lang="fr-FR" baseline="30000" dirty="0"/>
              <a:t>2</a:t>
            </a:r>
            <a:r>
              <a:rPr lang="fr-FR" dirty="0"/>
              <a:t>/</a:t>
            </a:r>
            <a:r>
              <a:rPr lang="fr-FR" dirty="0" err="1"/>
              <a:t>day</a:t>
            </a:r>
            <a:endParaRPr lang="fr-FR" dirty="0"/>
          </a:p>
        </p:txBody>
      </p:sp>
      <p:sp>
        <p:nvSpPr>
          <p:cNvPr id="9" name="TextBox 8"/>
          <p:cNvSpPr txBox="1"/>
          <p:nvPr/>
        </p:nvSpPr>
        <p:spPr>
          <a:xfrm>
            <a:off x="7059934" y="3730934"/>
            <a:ext cx="1441420" cy="369332"/>
          </a:xfrm>
          <a:prstGeom prst="rect">
            <a:avLst/>
          </a:prstGeom>
          <a:noFill/>
        </p:spPr>
        <p:txBody>
          <a:bodyPr wrap="none" rtlCol="0">
            <a:spAutoFit/>
          </a:bodyPr>
          <a:lstStyle/>
          <a:p>
            <a:r>
              <a:rPr lang="fr-FR" dirty="0"/>
              <a:t>4</a:t>
            </a:r>
            <a:r>
              <a:rPr lang="fr-FR" dirty="0" smtClean="0"/>
              <a:t>.0 </a:t>
            </a:r>
            <a:r>
              <a:rPr lang="fr-FR" dirty="0" smtClean="0">
                <a:latin typeface="Symbol" charset="2"/>
                <a:cs typeface="Symbol" charset="2"/>
              </a:rPr>
              <a:t>m</a:t>
            </a:r>
            <a:r>
              <a:rPr lang="fr-FR" dirty="0" smtClean="0"/>
              <a:t>/m</a:t>
            </a:r>
            <a:r>
              <a:rPr lang="fr-FR" baseline="30000" dirty="0" smtClean="0"/>
              <a:t>2</a:t>
            </a:r>
            <a:r>
              <a:rPr lang="fr-FR" dirty="0" smtClean="0"/>
              <a:t>/</a:t>
            </a:r>
            <a:r>
              <a:rPr lang="fr-FR" dirty="0" err="1" smtClean="0"/>
              <a:t>day</a:t>
            </a:r>
            <a:endParaRPr lang="fr-FR" dirty="0"/>
          </a:p>
        </p:txBody>
      </p:sp>
    </p:spTree>
    <p:extLst>
      <p:ext uri="{BB962C8B-B14F-4D97-AF65-F5344CB8AC3E}">
        <p14:creationId xmlns:p14="http://schemas.microsoft.com/office/powerpoint/2010/main" val="1794966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57188" y="260350"/>
            <a:ext cx="8229600" cy="679450"/>
          </a:xfrm>
          <a:noFill/>
        </p:spPr>
        <p:txBody>
          <a:bodyPr/>
          <a:lstStyle/>
          <a:p>
            <a:pPr eaLnBrk="1" hangingPunct="1"/>
            <a:r>
              <a:rPr lang="en-US" altLang="zh-CN" sz="4000" dirty="0" smtClean="0">
                <a:latin typeface="Arial" charset="0"/>
                <a:ea typeface="宋体" charset="0"/>
                <a:cs typeface="宋体" charset="0"/>
              </a:rPr>
              <a:t>Status and plans for CJPL</a:t>
            </a:r>
            <a:endParaRPr lang="en-US" altLang="zh-CN" sz="4000" dirty="0">
              <a:latin typeface="Arial" charset="0"/>
              <a:ea typeface="宋体" charset="0"/>
              <a:cs typeface="宋体" charset="0"/>
            </a:endParaRPr>
          </a:p>
        </p:txBody>
      </p:sp>
      <p:sp>
        <p:nvSpPr>
          <p:cNvPr id="19459" name="Rectangle 3"/>
          <p:cNvSpPr>
            <a:spLocks noGrp="1" noChangeArrowheads="1"/>
          </p:cNvSpPr>
          <p:nvPr>
            <p:ph type="body" idx="1"/>
          </p:nvPr>
        </p:nvSpPr>
        <p:spPr>
          <a:xfrm>
            <a:off x="349250" y="1125538"/>
            <a:ext cx="8458200" cy="4032250"/>
          </a:xfrm>
        </p:spPr>
        <p:txBody>
          <a:bodyPr/>
          <a:lstStyle/>
          <a:p>
            <a:pPr eaLnBrk="1" hangingPunct="1">
              <a:spcBef>
                <a:spcPts val="1200"/>
              </a:spcBef>
              <a:spcAft>
                <a:spcPts val="600"/>
              </a:spcAft>
              <a:buClr>
                <a:srgbClr val="FF0000"/>
              </a:buClr>
            </a:pPr>
            <a:r>
              <a:rPr lang="en-US" altLang="zh-CN" sz="2400" dirty="0">
                <a:latin typeface="Arial" charset="0"/>
                <a:ea typeface="宋体" charset="0"/>
                <a:cs typeface="宋体" charset="0"/>
              </a:rPr>
              <a:t>CJPL with deepest rock overburden in the world run now. </a:t>
            </a:r>
            <a:r>
              <a:rPr lang="en-US" altLang="zh-CN" sz="2400" dirty="0" err="1">
                <a:latin typeface="Arial" charset="0"/>
                <a:ea typeface="宋体" charset="0"/>
                <a:cs typeface="宋体" charset="0"/>
              </a:rPr>
              <a:t>Muon</a:t>
            </a:r>
            <a:r>
              <a:rPr lang="en-US" altLang="zh-CN" sz="2400" dirty="0">
                <a:latin typeface="Arial" charset="0"/>
                <a:ea typeface="宋体" charset="0"/>
                <a:cs typeface="宋体" charset="0"/>
              </a:rPr>
              <a:t> and Neutron flux measured and first LBF running! </a:t>
            </a:r>
          </a:p>
          <a:p>
            <a:pPr eaLnBrk="1" hangingPunct="1">
              <a:spcBef>
                <a:spcPts val="1200"/>
              </a:spcBef>
              <a:spcAft>
                <a:spcPts val="600"/>
              </a:spcAft>
              <a:buClr>
                <a:srgbClr val="FF0000"/>
              </a:buClr>
              <a:buFontTx/>
              <a:buNone/>
            </a:pPr>
            <a:endParaRPr lang="en-US" altLang="zh-CN" sz="2400" dirty="0">
              <a:latin typeface="Arial" charset="0"/>
              <a:ea typeface="宋体" charset="0"/>
              <a:cs typeface="宋体" charset="0"/>
            </a:endParaRPr>
          </a:p>
          <a:p>
            <a:pPr eaLnBrk="1" hangingPunct="1">
              <a:spcBef>
                <a:spcPts val="1200"/>
              </a:spcBef>
              <a:spcAft>
                <a:spcPts val="600"/>
              </a:spcAft>
              <a:buClr>
                <a:srgbClr val="FF0000"/>
              </a:buClr>
            </a:pPr>
            <a:r>
              <a:rPr lang="en-US" altLang="zh-CN" sz="2400" dirty="0">
                <a:latin typeface="Arial" charset="0"/>
                <a:ea typeface="宋体" charset="0"/>
                <a:cs typeface="宋体" charset="0"/>
              </a:rPr>
              <a:t>CJPL can provide larger space in the near future to host  more low background experiments. The target is built an underground lab with available space 20 times more than the recent one. </a:t>
            </a:r>
          </a:p>
          <a:p>
            <a:pPr eaLnBrk="1" hangingPunct="1">
              <a:lnSpc>
                <a:spcPct val="110000"/>
              </a:lnSpc>
              <a:buClr>
                <a:srgbClr val="FF0000"/>
              </a:buClr>
            </a:pPr>
            <a:endParaRPr lang="en-US" altLang="zh-CN" sz="2000" dirty="0">
              <a:latin typeface="Arial" charset="0"/>
              <a:ea typeface="宋体" charset="0"/>
              <a:cs typeface="宋体" charset="0"/>
            </a:endParaRPr>
          </a:p>
        </p:txBody>
      </p:sp>
      <p:sp>
        <p:nvSpPr>
          <p:cNvPr id="16388" name="矩形 1"/>
          <p:cNvSpPr>
            <a:spLocks noChangeArrowheads="1"/>
          </p:cNvSpPr>
          <p:nvPr/>
        </p:nvSpPr>
        <p:spPr bwMode="auto">
          <a:xfrm>
            <a:off x="4416425" y="6472238"/>
            <a:ext cx="4170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YUE, Qian / Tsinghua University</a:t>
            </a:r>
          </a:p>
        </p:txBody>
      </p:sp>
    </p:spTree>
    <p:extLst>
      <p:ext uri="{BB962C8B-B14F-4D97-AF65-F5344CB8AC3E}">
        <p14:creationId xmlns:p14="http://schemas.microsoft.com/office/powerpoint/2010/main" val="2992662709"/>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title"/>
          </p:nvPr>
        </p:nvSpPr>
        <p:spPr>
          <a:xfrm>
            <a:off x="457200" y="128588"/>
            <a:ext cx="8229600" cy="1143000"/>
          </a:xfrm>
        </p:spPr>
        <p:txBody>
          <a:bodyPr/>
          <a:lstStyle/>
          <a:p>
            <a:r>
              <a:rPr lang="en-US">
                <a:latin typeface="Calibri" charset="0"/>
              </a:rPr>
              <a:t>Main actual programs @ LSM</a:t>
            </a:r>
          </a:p>
        </p:txBody>
      </p:sp>
      <p:sp>
        <p:nvSpPr>
          <p:cNvPr id="3074" name="Content Placeholder 2"/>
          <p:cNvSpPr>
            <a:spLocks noGrp="1"/>
          </p:cNvSpPr>
          <p:nvPr>
            <p:ph idx="1"/>
          </p:nvPr>
        </p:nvSpPr>
        <p:spPr>
          <a:xfrm>
            <a:off x="457200" y="1271588"/>
            <a:ext cx="8686800" cy="4525962"/>
          </a:xfrm>
        </p:spPr>
        <p:txBody>
          <a:bodyPr/>
          <a:lstStyle/>
          <a:p>
            <a:r>
              <a:rPr lang="en-US" sz="2400">
                <a:latin typeface="Calibri" charset="0"/>
              </a:rPr>
              <a:t>EDELWEISS III : dark matter search : Ge @ 10 mK</a:t>
            </a:r>
          </a:p>
          <a:p>
            <a:r>
              <a:rPr lang="en-US" sz="2400">
                <a:latin typeface="Calibri" charset="0"/>
              </a:rPr>
              <a:t>TGV : double electron capture</a:t>
            </a:r>
            <a:endParaRPr lang="en-US" sz="2400" b="1">
              <a:latin typeface="Calibri" charset="0"/>
            </a:endParaRPr>
          </a:p>
          <a:p>
            <a:r>
              <a:rPr lang="en-US" sz="2400" b="1">
                <a:latin typeface="Calibri" charset="0"/>
              </a:rPr>
              <a:t>Spherical gazeous detectors (low activity prototype“SEDINE”)</a:t>
            </a:r>
          </a:p>
          <a:p>
            <a:r>
              <a:rPr lang="en-US" sz="2400">
                <a:latin typeface="Calibri" charset="0"/>
              </a:rPr>
              <a:t>Low background facilities &amp; low level monitors</a:t>
            </a:r>
          </a:p>
          <a:p>
            <a:pPr lvl="1"/>
            <a:r>
              <a:rPr lang="en-US" sz="2000">
                <a:latin typeface="Calibri" charset="0"/>
              </a:rPr>
              <a:t>Gamma ray spectroscopy : 12 HPGe</a:t>
            </a:r>
          </a:p>
          <a:p>
            <a:pPr lvl="1"/>
            <a:r>
              <a:rPr lang="en-US" sz="2000">
                <a:latin typeface="Calibri" charset="0"/>
              </a:rPr>
              <a:t>Radon trapping facility</a:t>
            </a:r>
          </a:p>
          <a:p>
            <a:pPr lvl="1"/>
            <a:r>
              <a:rPr lang="en-US" sz="2000">
                <a:latin typeface="Calibri" charset="0"/>
              </a:rPr>
              <a:t>Neutron ( 10</a:t>
            </a:r>
            <a:r>
              <a:rPr lang="en-US" sz="2000" baseline="30000">
                <a:latin typeface="Calibri" charset="0"/>
              </a:rPr>
              <a:t>-6 </a:t>
            </a:r>
            <a:r>
              <a:rPr lang="en-US" sz="2000">
                <a:latin typeface="Calibri" charset="0"/>
              </a:rPr>
              <a:t>n/cm2/s) &amp; radon ( mBq/m</a:t>
            </a:r>
            <a:r>
              <a:rPr lang="en-US" sz="2000" baseline="30000">
                <a:latin typeface="Calibri" charset="0"/>
              </a:rPr>
              <a:t>3</a:t>
            </a:r>
            <a:r>
              <a:rPr lang="en-US" sz="2000">
                <a:latin typeface="Calibri" charset="0"/>
              </a:rPr>
              <a:t>) monitors</a:t>
            </a:r>
          </a:p>
          <a:p>
            <a:endParaRPr lang="en-US" sz="2400">
              <a:latin typeface="Calibri" charset="0"/>
            </a:endParaRPr>
          </a:p>
        </p:txBody>
      </p:sp>
      <p:pic>
        <p:nvPicPr>
          <p:cNvPr id="30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37038"/>
            <a:ext cx="4989513" cy="2620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6" name="Picture 2" descr="D:\lsm\images\Usine-radon-bi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7225" y="4237038"/>
            <a:ext cx="340677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8"/>
          <p:cNvSpPr txBox="1">
            <a:spLocks noChangeArrowheads="1"/>
          </p:cNvSpPr>
          <p:nvPr/>
        </p:nvSpPr>
        <p:spPr bwMode="auto">
          <a:xfrm>
            <a:off x="5094288" y="6502400"/>
            <a:ext cx="3978275" cy="307975"/>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fr-FR" sz="1400" b="1">
                <a:solidFill>
                  <a:schemeClr val="bg1"/>
                </a:solidFill>
              </a:rPr>
              <a:t>150 m</a:t>
            </a:r>
            <a:r>
              <a:rPr lang="fr-FR" sz="1400" b="1" baseline="30000">
                <a:solidFill>
                  <a:schemeClr val="bg1"/>
                </a:solidFill>
              </a:rPr>
              <a:t>3</a:t>
            </a:r>
            <a:r>
              <a:rPr lang="fr-FR" sz="1400" b="1">
                <a:solidFill>
                  <a:schemeClr val="bg1"/>
                </a:solidFill>
              </a:rPr>
              <a:t>/h air w 15 mBq/m</a:t>
            </a:r>
            <a:r>
              <a:rPr lang="fr-FR" sz="1400" b="1" baseline="30000">
                <a:solidFill>
                  <a:schemeClr val="bg1"/>
                </a:solidFill>
              </a:rPr>
              <a:t>3</a:t>
            </a:r>
            <a:r>
              <a:rPr lang="fr-FR" sz="1400" b="1">
                <a:solidFill>
                  <a:schemeClr val="bg1"/>
                </a:solidFill>
              </a:rPr>
              <a:t> Rn (standard 15 Bq/m</a:t>
            </a:r>
            <a:r>
              <a:rPr lang="fr-FR" sz="1400" b="1" baseline="30000">
                <a:solidFill>
                  <a:schemeClr val="bg1"/>
                </a:solidFill>
              </a:rPr>
              <a:t>3</a:t>
            </a:r>
            <a:r>
              <a:rPr lang="fr-FR" sz="1400" b="1">
                <a:solidFill>
                  <a:schemeClr val="bg1"/>
                </a:solidFill>
              </a:rPr>
              <a:t>) </a:t>
            </a:r>
          </a:p>
        </p:txBody>
      </p:sp>
      <p:sp>
        <p:nvSpPr>
          <p:cNvPr id="3078" name="TextBox 6"/>
          <p:cNvSpPr txBox="1">
            <a:spLocks noChangeArrowheads="1"/>
          </p:cNvSpPr>
          <p:nvPr/>
        </p:nvSpPr>
        <p:spPr bwMode="auto">
          <a:xfrm>
            <a:off x="1258888" y="6316663"/>
            <a:ext cx="1123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a:t>Edelweiss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98018" y="1000024"/>
            <a:ext cx="6845982" cy="5857975"/>
          </a:xfrm>
          <a:prstGeom prst="rect">
            <a:avLst/>
          </a:prstGeom>
        </p:spPr>
      </p:pic>
      <p:sp>
        <p:nvSpPr>
          <p:cNvPr id="5" name="Rectangle 4"/>
          <p:cNvSpPr/>
          <p:nvPr/>
        </p:nvSpPr>
        <p:spPr>
          <a:xfrm>
            <a:off x="4691063" y="1000024"/>
            <a:ext cx="4452937" cy="2073176"/>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6" name="Picture 5"/>
          <p:cNvPicPr>
            <a:picLocks noChangeAspect="1"/>
          </p:cNvPicPr>
          <p:nvPr/>
        </p:nvPicPr>
        <p:blipFill>
          <a:blip r:embed="rId3"/>
          <a:stretch>
            <a:fillRect/>
          </a:stretch>
        </p:blipFill>
        <p:spPr>
          <a:xfrm rot="16320000">
            <a:off x="2774193" y="634999"/>
            <a:ext cx="2298700" cy="1028700"/>
          </a:xfrm>
          <a:prstGeom prst="rect">
            <a:avLst/>
          </a:prstGeom>
        </p:spPr>
      </p:pic>
      <p:pic>
        <p:nvPicPr>
          <p:cNvPr id="7" name="Picture 6"/>
          <p:cNvPicPr>
            <a:picLocks noChangeAspect="1"/>
          </p:cNvPicPr>
          <p:nvPr/>
        </p:nvPicPr>
        <p:blipFill>
          <a:blip r:embed="rId4"/>
          <a:stretch>
            <a:fillRect/>
          </a:stretch>
        </p:blipFill>
        <p:spPr>
          <a:xfrm>
            <a:off x="3741209" y="2116663"/>
            <a:ext cx="558800" cy="1168400"/>
          </a:xfrm>
          <a:prstGeom prst="rect">
            <a:avLst/>
          </a:prstGeom>
        </p:spPr>
      </p:pic>
      <p:sp>
        <p:nvSpPr>
          <p:cNvPr id="8" name="Rectangle 7"/>
          <p:cNvSpPr/>
          <p:nvPr/>
        </p:nvSpPr>
        <p:spPr>
          <a:xfrm rot="21480000">
            <a:off x="4334149" y="2304630"/>
            <a:ext cx="1159456" cy="89232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rot="21540000">
            <a:off x="5507119" y="2274316"/>
            <a:ext cx="1159456" cy="89232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4369913" y="96959"/>
            <a:ext cx="1159456" cy="201970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rot="21480000">
            <a:off x="1718289" y="1219272"/>
            <a:ext cx="1159456" cy="1900518"/>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238126" y="3817376"/>
            <a:ext cx="4452937" cy="3040624"/>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 name="Picture 2"/>
          <p:cNvPicPr>
            <a:picLocks noChangeAspect="1"/>
          </p:cNvPicPr>
          <p:nvPr/>
        </p:nvPicPr>
        <p:blipFill>
          <a:blip r:embed="rId5"/>
          <a:stretch>
            <a:fillRect/>
          </a:stretch>
        </p:blipFill>
        <p:spPr>
          <a:xfrm>
            <a:off x="1" y="3216915"/>
            <a:ext cx="3519844" cy="3636848"/>
          </a:xfrm>
          <a:prstGeom prst="rect">
            <a:avLst/>
          </a:prstGeom>
        </p:spPr>
      </p:pic>
      <p:pic>
        <p:nvPicPr>
          <p:cNvPr id="14"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33338"/>
            <a:ext cx="129222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 name="Oval 16"/>
          <p:cNvSpPr/>
          <p:nvPr/>
        </p:nvSpPr>
        <p:spPr>
          <a:xfrm rot="16200000">
            <a:off x="2610385" y="730850"/>
            <a:ext cx="2615409" cy="111920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TextBox 17"/>
          <p:cNvSpPr txBox="1"/>
          <p:nvPr/>
        </p:nvSpPr>
        <p:spPr>
          <a:xfrm>
            <a:off x="3635896" y="908720"/>
            <a:ext cx="613532" cy="369332"/>
          </a:xfrm>
          <a:prstGeom prst="rect">
            <a:avLst/>
          </a:prstGeom>
          <a:noFill/>
        </p:spPr>
        <p:txBody>
          <a:bodyPr wrap="none" rtlCol="0">
            <a:spAutoFit/>
          </a:bodyPr>
          <a:lstStyle/>
          <a:p>
            <a:r>
              <a:rPr lang="fr-FR" dirty="0" smtClean="0"/>
              <a:t>New</a:t>
            </a:r>
            <a:endParaRPr lang="fr-FR" dirty="0"/>
          </a:p>
        </p:txBody>
      </p:sp>
      <p:sp>
        <p:nvSpPr>
          <p:cNvPr id="20" name="TextBox 19"/>
          <p:cNvSpPr txBox="1"/>
          <p:nvPr/>
        </p:nvSpPr>
        <p:spPr>
          <a:xfrm>
            <a:off x="7273166" y="4540279"/>
            <a:ext cx="777977" cy="369332"/>
          </a:xfrm>
          <a:prstGeom prst="rect">
            <a:avLst/>
          </a:prstGeom>
          <a:noFill/>
        </p:spPr>
        <p:txBody>
          <a:bodyPr wrap="none" rtlCol="0">
            <a:spAutoFit/>
          </a:bodyPr>
          <a:lstStyle/>
          <a:p>
            <a:r>
              <a:rPr lang="fr-FR" dirty="0" err="1" smtClean="0"/>
              <a:t>Actual</a:t>
            </a:r>
            <a:endParaRPr lang="fr-FR" dirty="0"/>
          </a:p>
        </p:txBody>
      </p:sp>
      <p:sp>
        <p:nvSpPr>
          <p:cNvPr id="21" name="Oval 20"/>
          <p:cNvSpPr/>
          <p:nvPr/>
        </p:nvSpPr>
        <p:spPr>
          <a:xfrm>
            <a:off x="7215252" y="4080226"/>
            <a:ext cx="835891" cy="128015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2" name="Straight Arrow Connector 21"/>
          <p:cNvCxnSpPr/>
          <p:nvPr/>
        </p:nvCxnSpPr>
        <p:spPr>
          <a:xfrm>
            <a:off x="2818183" y="96959"/>
            <a:ext cx="12095" cy="20197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221459" y="1001060"/>
            <a:ext cx="655235" cy="369332"/>
          </a:xfrm>
          <a:prstGeom prst="rect">
            <a:avLst/>
          </a:prstGeom>
          <a:noFill/>
        </p:spPr>
        <p:txBody>
          <a:bodyPr wrap="none" rtlCol="0">
            <a:spAutoFit/>
          </a:bodyPr>
          <a:lstStyle/>
          <a:p>
            <a:r>
              <a:rPr lang="fr-FR" dirty="0" smtClean="0"/>
              <a:t>50 m</a:t>
            </a:r>
            <a:endParaRPr lang="fr-FR" dirty="0"/>
          </a:p>
        </p:txBody>
      </p:sp>
      <p:sp>
        <p:nvSpPr>
          <p:cNvPr id="24" name="Rectangle 23"/>
          <p:cNvSpPr/>
          <p:nvPr/>
        </p:nvSpPr>
        <p:spPr>
          <a:xfrm>
            <a:off x="4642683" y="170107"/>
            <a:ext cx="4572000" cy="2862323"/>
          </a:xfrm>
          <a:prstGeom prst="rect">
            <a:avLst/>
          </a:prstGeom>
        </p:spPr>
        <p:txBody>
          <a:bodyPr>
            <a:spAutoFit/>
          </a:bodyPr>
          <a:lstStyle/>
          <a:p>
            <a:r>
              <a:rPr lang="fr-FR" dirty="0" smtClean="0">
                <a:solidFill>
                  <a:srgbClr val="800000"/>
                </a:solidFill>
                <a:latin typeface="Calibri" charset="0"/>
              </a:rPr>
              <a:t> Last </a:t>
            </a:r>
            <a:r>
              <a:rPr lang="fr-FR" dirty="0" err="1" smtClean="0">
                <a:solidFill>
                  <a:srgbClr val="800000"/>
                </a:solidFill>
                <a:latin typeface="Calibri" charset="0"/>
              </a:rPr>
              <a:t>status</a:t>
            </a:r>
            <a:r>
              <a:rPr lang="fr-FR" dirty="0" smtClean="0">
                <a:solidFill>
                  <a:srgbClr val="800000"/>
                </a:solidFill>
                <a:latin typeface="Calibri" charset="0"/>
              </a:rPr>
              <a:t> jan </a:t>
            </a:r>
            <a:r>
              <a:rPr lang="fr-FR" dirty="0" err="1" smtClean="0">
                <a:solidFill>
                  <a:srgbClr val="800000"/>
                </a:solidFill>
                <a:latin typeface="Calibri" charset="0"/>
              </a:rPr>
              <a:t>mar</a:t>
            </a:r>
            <a:r>
              <a:rPr lang="fr-FR" dirty="0" smtClean="0">
                <a:solidFill>
                  <a:srgbClr val="800000"/>
                </a:solidFill>
                <a:latin typeface="Calibri" charset="0"/>
              </a:rPr>
              <a:t> 2013</a:t>
            </a:r>
          </a:p>
          <a:p>
            <a:pPr>
              <a:buFont typeface="Wingdings" charset="0"/>
              <a:buChar char="Ø"/>
            </a:pPr>
            <a:r>
              <a:rPr lang="fr-FR" dirty="0" smtClean="0">
                <a:solidFill>
                  <a:srgbClr val="800000"/>
                </a:solidFill>
                <a:latin typeface="Calibri" charset="0"/>
              </a:rPr>
              <a:t>   Excavation </a:t>
            </a:r>
            <a:r>
              <a:rPr lang="fr-FR" dirty="0">
                <a:solidFill>
                  <a:srgbClr val="800000"/>
                </a:solidFill>
                <a:latin typeface="Calibri" charset="0"/>
              </a:rPr>
              <a:t>of the extension 2014  or 2015. </a:t>
            </a:r>
          </a:p>
          <a:p>
            <a:pPr>
              <a:buFont typeface="Wingdings" charset="0"/>
              <a:buChar char="Ø"/>
            </a:pPr>
            <a:r>
              <a:rPr lang="fr-FR" dirty="0">
                <a:solidFill>
                  <a:srgbClr val="800000"/>
                </a:solidFill>
                <a:latin typeface="Calibri" charset="0"/>
              </a:rPr>
              <a:t>   In </a:t>
            </a:r>
            <a:r>
              <a:rPr lang="fr-FR" dirty="0" err="1">
                <a:solidFill>
                  <a:srgbClr val="800000"/>
                </a:solidFill>
                <a:latin typeface="Calibri" charset="0"/>
              </a:rPr>
              <a:t>operation</a:t>
            </a:r>
            <a:r>
              <a:rPr lang="fr-FR" dirty="0">
                <a:solidFill>
                  <a:srgbClr val="800000"/>
                </a:solidFill>
                <a:latin typeface="Calibri" charset="0"/>
              </a:rPr>
              <a:t> in 2016/2017</a:t>
            </a:r>
            <a:r>
              <a:rPr lang="fr-FR" dirty="0" smtClean="0">
                <a:solidFill>
                  <a:srgbClr val="800000"/>
                </a:solidFill>
                <a:latin typeface="Calibri" charset="0"/>
              </a:rPr>
              <a:t>.</a:t>
            </a:r>
            <a:endParaRPr lang="fr-FR" dirty="0">
              <a:solidFill>
                <a:srgbClr val="800000"/>
              </a:solidFill>
              <a:latin typeface="Calibri" charset="0"/>
            </a:endParaRPr>
          </a:p>
          <a:p>
            <a:pPr>
              <a:buFont typeface="Wingdings" charset="0"/>
              <a:buChar char="Ø"/>
            </a:pPr>
            <a:r>
              <a:rPr lang="fr-FR" dirty="0">
                <a:solidFill>
                  <a:srgbClr val="800000"/>
                </a:solidFill>
                <a:latin typeface="Calibri" charset="0"/>
              </a:rPr>
              <a:t>   </a:t>
            </a:r>
            <a:r>
              <a:rPr lang="fr-FR" dirty="0" err="1">
                <a:solidFill>
                  <a:srgbClr val="800000"/>
                </a:solidFill>
                <a:latin typeface="Calibri" charset="0"/>
              </a:rPr>
              <a:t>Detailed</a:t>
            </a:r>
            <a:r>
              <a:rPr lang="fr-FR" dirty="0">
                <a:solidFill>
                  <a:srgbClr val="800000"/>
                </a:solidFill>
                <a:latin typeface="Calibri" charset="0"/>
              </a:rPr>
              <a:t> </a:t>
            </a:r>
            <a:r>
              <a:rPr lang="fr-FR" dirty="0" err="1">
                <a:solidFill>
                  <a:srgbClr val="800000"/>
                </a:solidFill>
                <a:latin typeface="Calibri" charset="0"/>
              </a:rPr>
              <a:t>studies</a:t>
            </a:r>
            <a:r>
              <a:rPr lang="fr-FR" dirty="0">
                <a:solidFill>
                  <a:srgbClr val="800000"/>
                </a:solidFill>
                <a:latin typeface="Calibri" charset="0"/>
              </a:rPr>
              <a:t> </a:t>
            </a:r>
            <a:r>
              <a:rPr lang="fr-FR" dirty="0" err="1">
                <a:solidFill>
                  <a:srgbClr val="800000"/>
                </a:solidFill>
                <a:latin typeface="Calibri" charset="0"/>
              </a:rPr>
              <a:t>funded</a:t>
            </a:r>
            <a:r>
              <a:rPr lang="fr-FR" dirty="0">
                <a:solidFill>
                  <a:srgbClr val="800000"/>
                </a:solidFill>
                <a:latin typeface="Calibri" charset="0"/>
              </a:rPr>
              <a:t> by Savoie </a:t>
            </a:r>
            <a:r>
              <a:rPr lang="fr-FR" dirty="0" err="1">
                <a:solidFill>
                  <a:srgbClr val="800000"/>
                </a:solidFill>
                <a:latin typeface="Calibri" charset="0"/>
              </a:rPr>
              <a:t>departement</a:t>
            </a:r>
            <a:r>
              <a:rPr lang="fr-FR" dirty="0">
                <a:solidFill>
                  <a:srgbClr val="800000"/>
                </a:solidFill>
                <a:latin typeface="Calibri" charset="0"/>
              </a:rPr>
              <a:t> and </a:t>
            </a:r>
            <a:r>
              <a:rPr lang="fr-FR" dirty="0" err="1">
                <a:solidFill>
                  <a:srgbClr val="800000"/>
                </a:solidFill>
                <a:latin typeface="Calibri" charset="0"/>
              </a:rPr>
              <a:t>Rhone-Alpes</a:t>
            </a:r>
            <a:r>
              <a:rPr lang="fr-FR" dirty="0">
                <a:solidFill>
                  <a:srgbClr val="800000"/>
                </a:solidFill>
                <a:latin typeface="Calibri" charset="0"/>
              </a:rPr>
              <a:t> </a:t>
            </a:r>
            <a:r>
              <a:rPr lang="fr-FR" dirty="0" err="1" smtClean="0">
                <a:solidFill>
                  <a:srgbClr val="800000"/>
                </a:solidFill>
                <a:latin typeface="Calibri" charset="0"/>
              </a:rPr>
              <a:t>Region</a:t>
            </a:r>
            <a:endParaRPr lang="fr-FR" dirty="0">
              <a:solidFill>
                <a:srgbClr val="800000"/>
              </a:solidFill>
              <a:latin typeface="Calibri" charset="0"/>
            </a:endParaRPr>
          </a:p>
          <a:p>
            <a:pPr marL="342900" indent="-342900">
              <a:buFont typeface="Wingdings" charset="0"/>
              <a:buChar char="Ø"/>
            </a:pPr>
            <a:r>
              <a:rPr lang="fr-FR" dirty="0">
                <a:solidFill>
                  <a:srgbClr val="800000"/>
                </a:solidFill>
                <a:latin typeface="Calibri" charset="0"/>
              </a:rPr>
              <a:t>Agreement </a:t>
            </a:r>
            <a:r>
              <a:rPr lang="fr-FR" dirty="0" err="1">
                <a:solidFill>
                  <a:srgbClr val="800000"/>
                </a:solidFill>
                <a:latin typeface="Calibri" charset="0"/>
              </a:rPr>
              <a:t>from</a:t>
            </a:r>
            <a:r>
              <a:rPr lang="fr-FR" dirty="0">
                <a:solidFill>
                  <a:srgbClr val="800000"/>
                </a:solidFill>
                <a:latin typeface="Calibri" charset="0"/>
              </a:rPr>
              <a:t> </a:t>
            </a:r>
            <a:r>
              <a:rPr lang="fr-FR" dirty="0" err="1">
                <a:solidFill>
                  <a:srgbClr val="800000"/>
                </a:solidFill>
                <a:latin typeface="Calibri" charset="0"/>
              </a:rPr>
              <a:t>Ministery</a:t>
            </a:r>
            <a:r>
              <a:rPr lang="fr-FR" dirty="0">
                <a:solidFill>
                  <a:srgbClr val="800000"/>
                </a:solidFill>
                <a:latin typeface="Calibri" charset="0"/>
              </a:rPr>
              <a:t> and CNRS for the </a:t>
            </a:r>
            <a:r>
              <a:rPr lang="fr-FR" dirty="0" err="1" smtClean="0">
                <a:solidFill>
                  <a:srgbClr val="800000"/>
                </a:solidFill>
                <a:latin typeface="Calibri" charset="0"/>
              </a:rPr>
              <a:t>project</a:t>
            </a:r>
            <a:endParaRPr lang="fr-FR" dirty="0">
              <a:solidFill>
                <a:srgbClr val="800000"/>
              </a:solidFill>
              <a:latin typeface="Calibri" charset="0"/>
            </a:endParaRPr>
          </a:p>
          <a:p>
            <a:pPr marL="285750" indent="-285750">
              <a:buFont typeface="Wingdings" charset="0"/>
              <a:buChar char="Ø"/>
            </a:pPr>
            <a:r>
              <a:rPr lang="fr-FR" dirty="0" err="1">
                <a:solidFill>
                  <a:srgbClr val="800000"/>
                </a:solidFill>
                <a:latin typeface="Calibri" charset="0"/>
              </a:rPr>
              <a:t>Funding</a:t>
            </a:r>
            <a:r>
              <a:rPr lang="fr-FR" dirty="0">
                <a:solidFill>
                  <a:srgbClr val="800000"/>
                </a:solidFill>
                <a:latin typeface="Calibri" charset="0"/>
              </a:rPr>
              <a:t> </a:t>
            </a:r>
            <a:r>
              <a:rPr lang="fr-FR" dirty="0" smtClean="0">
                <a:solidFill>
                  <a:srgbClr val="800000"/>
                </a:solidFill>
                <a:latin typeface="Calibri" charset="0"/>
              </a:rPr>
              <a:t>in </a:t>
            </a:r>
            <a:r>
              <a:rPr lang="fr-FR" dirty="0" err="1" smtClean="0">
                <a:solidFill>
                  <a:srgbClr val="800000"/>
                </a:solidFill>
                <a:latin typeface="Calibri" charset="0"/>
              </a:rPr>
              <a:t>progress</a:t>
            </a:r>
            <a:r>
              <a:rPr lang="fr-FR" dirty="0" smtClean="0">
                <a:solidFill>
                  <a:srgbClr val="800000"/>
                </a:solidFill>
                <a:latin typeface="Calibri" charset="0"/>
              </a:rPr>
              <a:t> (85% </a:t>
            </a:r>
            <a:r>
              <a:rPr lang="fr-FR" dirty="0" err="1" smtClean="0">
                <a:solidFill>
                  <a:srgbClr val="800000"/>
                </a:solidFill>
                <a:latin typeface="Calibri" charset="0"/>
              </a:rPr>
              <a:t>already</a:t>
            </a:r>
            <a:r>
              <a:rPr lang="fr-FR" dirty="0" smtClean="0">
                <a:solidFill>
                  <a:srgbClr val="800000"/>
                </a:solidFill>
                <a:latin typeface="Calibri" charset="0"/>
              </a:rPr>
              <a:t> </a:t>
            </a:r>
            <a:r>
              <a:rPr lang="fr-FR" dirty="0" err="1" smtClean="0">
                <a:solidFill>
                  <a:srgbClr val="800000"/>
                </a:solidFill>
                <a:latin typeface="Calibri" charset="0"/>
              </a:rPr>
              <a:t>obtained</a:t>
            </a:r>
            <a:r>
              <a:rPr lang="fr-FR" dirty="0" smtClean="0">
                <a:solidFill>
                  <a:srgbClr val="800000"/>
                </a:solidFill>
                <a:latin typeface="Calibri" charset="0"/>
              </a:rPr>
              <a:t> CNRS, </a:t>
            </a:r>
            <a:r>
              <a:rPr lang="fr-FR" dirty="0" err="1" smtClean="0">
                <a:solidFill>
                  <a:srgbClr val="800000"/>
                </a:solidFill>
                <a:latin typeface="Calibri" charset="0"/>
              </a:rPr>
              <a:t>Region</a:t>
            </a:r>
            <a:r>
              <a:rPr lang="fr-FR" dirty="0" smtClean="0">
                <a:solidFill>
                  <a:srgbClr val="800000"/>
                </a:solidFill>
                <a:latin typeface="Calibri" charset="0"/>
              </a:rPr>
              <a:t> </a:t>
            </a:r>
            <a:r>
              <a:rPr lang="fr-FR" dirty="0" err="1">
                <a:solidFill>
                  <a:srgbClr val="800000"/>
                </a:solidFill>
                <a:latin typeface="Calibri" charset="0"/>
              </a:rPr>
              <a:t>Rhone-Alpes</a:t>
            </a:r>
            <a:r>
              <a:rPr lang="fr-FR" dirty="0">
                <a:solidFill>
                  <a:srgbClr val="800000"/>
                </a:solidFill>
                <a:latin typeface="Calibri" charset="0"/>
              </a:rPr>
              <a:t>, FEDER </a:t>
            </a:r>
            <a:r>
              <a:rPr lang="fr-FR" dirty="0" err="1" smtClean="0">
                <a:solidFill>
                  <a:srgbClr val="800000"/>
                </a:solidFill>
                <a:latin typeface="Calibri" charset="0"/>
              </a:rPr>
              <a:t>funds</a:t>
            </a:r>
            <a:r>
              <a:rPr lang="fr-FR" dirty="0" smtClean="0">
                <a:solidFill>
                  <a:srgbClr val="800000"/>
                </a:solidFill>
                <a:latin typeface="Calibri" charset="0"/>
              </a:rPr>
              <a:t>)</a:t>
            </a:r>
            <a:endParaRPr lang="fr-FR" dirty="0">
              <a:solidFill>
                <a:srgbClr val="800000"/>
              </a:solidFill>
              <a:latin typeface="Calibri" charset="0"/>
            </a:endParaRPr>
          </a:p>
          <a:p>
            <a:pPr marL="285750" indent="-285750">
              <a:buFont typeface="Wingdings" charset="0"/>
              <a:buChar char="Ø"/>
            </a:pPr>
            <a:r>
              <a:rPr lang="fr-FR" dirty="0" err="1">
                <a:solidFill>
                  <a:srgbClr val="800000"/>
                </a:solidFill>
                <a:latin typeface="Calibri" charset="0"/>
              </a:rPr>
              <a:t>Technical</a:t>
            </a:r>
            <a:r>
              <a:rPr lang="fr-FR" dirty="0">
                <a:solidFill>
                  <a:srgbClr val="800000"/>
                </a:solidFill>
                <a:latin typeface="Calibri" charset="0"/>
              </a:rPr>
              <a:t> discussion in </a:t>
            </a:r>
            <a:r>
              <a:rPr lang="fr-FR" dirty="0" err="1">
                <a:solidFill>
                  <a:srgbClr val="800000"/>
                </a:solidFill>
                <a:latin typeface="Calibri" charset="0"/>
              </a:rPr>
              <a:t>progress</a:t>
            </a:r>
            <a:endParaRPr lang="fr-FR" dirty="0">
              <a:solidFill>
                <a:srgbClr val="800000"/>
              </a:solidFill>
              <a:latin typeface="Calibri" charset="0"/>
            </a:endParaRPr>
          </a:p>
        </p:txBody>
      </p:sp>
      <p:sp>
        <p:nvSpPr>
          <p:cNvPr id="13" name="TextBox 12"/>
          <p:cNvSpPr txBox="1"/>
          <p:nvPr/>
        </p:nvSpPr>
        <p:spPr>
          <a:xfrm>
            <a:off x="4026148" y="6488667"/>
            <a:ext cx="903087" cy="369332"/>
          </a:xfrm>
          <a:prstGeom prst="rect">
            <a:avLst/>
          </a:prstGeom>
          <a:noFill/>
        </p:spPr>
        <p:txBody>
          <a:bodyPr wrap="none" rtlCol="0">
            <a:spAutoFit/>
          </a:bodyPr>
          <a:lstStyle/>
          <a:p>
            <a:r>
              <a:rPr lang="fr-FR" dirty="0" smtClean="0"/>
              <a:t>France</a:t>
            </a:r>
            <a:endParaRPr lang="fr-FR" dirty="0"/>
          </a:p>
        </p:txBody>
      </p:sp>
      <p:sp>
        <p:nvSpPr>
          <p:cNvPr id="16" name="Left Arrow 15"/>
          <p:cNvSpPr/>
          <p:nvPr/>
        </p:nvSpPr>
        <p:spPr bwMode="auto">
          <a:xfrm>
            <a:off x="3716599" y="6559935"/>
            <a:ext cx="327990" cy="226672"/>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500" b="1" i="0" u="none" strike="noStrike" cap="none" normalizeH="0" baseline="0">
              <a:ln>
                <a:noFill/>
              </a:ln>
              <a:solidFill>
                <a:srgbClr val="006633"/>
              </a:solidFill>
              <a:effectLst/>
              <a:latin typeface="Arial" charset="0"/>
              <a:ea typeface="ＭＳ Ｐゴシック" charset="0"/>
            </a:endParaRPr>
          </a:p>
        </p:txBody>
      </p:sp>
      <p:sp>
        <p:nvSpPr>
          <p:cNvPr id="25" name="Left Arrow 24"/>
          <p:cNvSpPr/>
          <p:nvPr/>
        </p:nvSpPr>
        <p:spPr bwMode="auto">
          <a:xfrm flipH="1">
            <a:off x="8423692" y="6559935"/>
            <a:ext cx="360154" cy="226672"/>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500" b="1" i="0" u="none" strike="noStrike" cap="none" normalizeH="0" baseline="0">
              <a:ln>
                <a:noFill/>
              </a:ln>
              <a:solidFill>
                <a:srgbClr val="006633"/>
              </a:solidFill>
              <a:effectLst/>
              <a:latin typeface="Arial" charset="0"/>
              <a:ea typeface="ＭＳ Ｐゴシック" charset="0"/>
            </a:endParaRPr>
          </a:p>
        </p:txBody>
      </p:sp>
      <p:sp>
        <p:nvSpPr>
          <p:cNvPr id="26" name="TextBox 25"/>
          <p:cNvSpPr txBox="1"/>
          <p:nvPr/>
        </p:nvSpPr>
        <p:spPr>
          <a:xfrm>
            <a:off x="7830998" y="6469923"/>
            <a:ext cx="608009" cy="369332"/>
          </a:xfrm>
          <a:prstGeom prst="rect">
            <a:avLst/>
          </a:prstGeom>
          <a:noFill/>
        </p:spPr>
        <p:txBody>
          <a:bodyPr wrap="none" rtlCol="0">
            <a:spAutoFit/>
          </a:bodyPr>
          <a:lstStyle/>
          <a:p>
            <a:r>
              <a:rPr lang="fr-FR" dirty="0" err="1" smtClean="0"/>
              <a:t>Italy</a:t>
            </a:r>
            <a:endParaRPr lang="fr-FR" dirty="0"/>
          </a:p>
        </p:txBody>
      </p:sp>
      <p:sp>
        <p:nvSpPr>
          <p:cNvPr id="27" name="Title 1"/>
          <p:cNvSpPr>
            <a:spLocks noGrp="1"/>
          </p:cNvSpPr>
          <p:nvPr>
            <p:ph type="title"/>
          </p:nvPr>
        </p:nvSpPr>
        <p:spPr>
          <a:xfrm>
            <a:off x="107504" y="1145944"/>
            <a:ext cx="2530624" cy="846931"/>
          </a:xfrm>
        </p:spPr>
        <p:txBody>
          <a:bodyPr>
            <a:normAutofit fontScale="90000"/>
          </a:bodyPr>
          <a:lstStyle/>
          <a:p>
            <a:r>
              <a:rPr lang="fr-FR" sz="3600" dirty="0" smtClean="0"/>
              <a:t>LSM underground </a:t>
            </a:r>
            <a:r>
              <a:rPr lang="fr-FR" sz="3600" dirty="0" err="1" smtClean="0"/>
              <a:t>lab</a:t>
            </a:r>
            <a:r>
              <a:rPr lang="fr-FR" sz="3600" dirty="0" smtClean="0"/>
              <a:t> extension</a:t>
            </a:r>
            <a:endParaRPr lang="fr-FR" sz="3600" dirty="0"/>
          </a:p>
        </p:txBody>
      </p:sp>
      <p:sp>
        <p:nvSpPr>
          <p:cNvPr id="28" name="TextBox 27"/>
          <p:cNvSpPr txBox="1"/>
          <p:nvPr/>
        </p:nvSpPr>
        <p:spPr>
          <a:xfrm>
            <a:off x="1979712" y="3789040"/>
            <a:ext cx="556563" cy="307777"/>
          </a:xfrm>
          <a:prstGeom prst="rect">
            <a:avLst/>
          </a:prstGeom>
          <a:noFill/>
        </p:spPr>
        <p:txBody>
          <a:bodyPr wrap="none" rtlCol="0">
            <a:spAutoFit/>
          </a:bodyPr>
          <a:lstStyle/>
          <a:p>
            <a:r>
              <a:rPr lang="fr-FR" sz="1400" b="1" dirty="0" smtClean="0"/>
              <a:t>New</a:t>
            </a:r>
            <a:endParaRPr lang="fr-FR" sz="1400" b="1" dirty="0"/>
          </a:p>
        </p:txBody>
      </p:sp>
      <p:sp>
        <p:nvSpPr>
          <p:cNvPr id="19" name="TextBox 18"/>
          <p:cNvSpPr txBox="1"/>
          <p:nvPr/>
        </p:nvSpPr>
        <p:spPr>
          <a:xfrm>
            <a:off x="6837795" y="1894934"/>
            <a:ext cx="752843" cy="369332"/>
          </a:xfrm>
          <a:prstGeom prst="rect">
            <a:avLst/>
          </a:prstGeom>
          <a:noFill/>
        </p:spPr>
        <p:txBody>
          <a:bodyPr wrap="none" rtlCol="0">
            <a:spAutoFit/>
          </a:bodyPr>
          <a:lstStyle/>
          <a:p>
            <a:r>
              <a:rPr lang="fr-FR" dirty="0" smtClean="0"/>
              <a:t>100 %</a:t>
            </a:r>
            <a:endParaRPr lang="fr-FR" dirty="0"/>
          </a:p>
        </p:txBody>
      </p:sp>
      <p:cxnSp>
        <p:nvCxnSpPr>
          <p:cNvPr id="31" name="Straight Connector 30"/>
          <p:cNvCxnSpPr/>
          <p:nvPr/>
        </p:nvCxnSpPr>
        <p:spPr>
          <a:xfrm>
            <a:off x="5820849" y="400806"/>
            <a:ext cx="28486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930391" y="2299907"/>
            <a:ext cx="3427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2673" y="2460828"/>
            <a:ext cx="3676006" cy="369332"/>
          </a:xfrm>
          <a:prstGeom prst="rect">
            <a:avLst/>
          </a:prstGeom>
          <a:noFill/>
        </p:spPr>
        <p:txBody>
          <a:bodyPr wrap="none" rtlCol="0">
            <a:spAutoFit/>
          </a:bodyPr>
          <a:lstStyle/>
          <a:p>
            <a:r>
              <a:rPr lang="fr-FR" dirty="0"/>
              <a:t>f</a:t>
            </a:r>
            <a:r>
              <a:rPr lang="fr-FR" dirty="0" smtClean="0"/>
              <a:t>or </a:t>
            </a:r>
            <a:r>
              <a:rPr lang="fr-FR" dirty="0" err="1" smtClean="0"/>
              <a:t>SuperNEMO</a:t>
            </a:r>
            <a:r>
              <a:rPr lang="fr-FR" dirty="0" smtClean="0"/>
              <a:t> / EURECA type </a:t>
            </a:r>
            <a:r>
              <a:rPr lang="fr-FR" dirty="0" err="1" smtClean="0"/>
              <a:t>expts</a:t>
            </a:r>
            <a:endParaRPr lang="fr-FR" dirty="0"/>
          </a:p>
        </p:txBody>
      </p:sp>
    </p:spTree>
    <p:extLst>
      <p:ext uri="{BB962C8B-B14F-4D97-AF65-F5344CB8AC3E}">
        <p14:creationId xmlns:p14="http://schemas.microsoft.com/office/powerpoint/2010/main" val="13628883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smtClean="0">
                <a:latin typeface="Calibri" charset="0"/>
              </a:rPr>
              <a:t>Activities in 2012</a:t>
            </a:r>
            <a:endParaRPr lang="en-US" dirty="0">
              <a:latin typeface="Calibri" charset="0"/>
            </a:endParaRPr>
          </a:p>
        </p:txBody>
      </p:sp>
      <p:sp>
        <p:nvSpPr>
          <p:cNvPr id="15362" name="Content Placeholder 2"/>
          <p:cNvSpPr>
            <a:spLocks noGrp="1"/>
          </p:cNvSpPr>
          <p:nvPr>
            <p:ph idx="1"/>
          </p:nvPr>
        </p:nvSpPr>
        <p:spPr/>
        <p:txBody>
          <a:bodyPr/>
          <a:lstStyle/>
          <a:p>
            <a:r>
              <a:rPr lang="en-US" sz="2400" dirty="0">
                <a:latin typeface="Calibri" charset="0"/>
              </a:rPr>
              <a:t>Paperwork </a:t>
            </a:r>
            <a:r>
              <a:rPr lang="en-US" sz="2400" dirty="0" smtClean="0">
                <a:latin typeface="Calibri" charset="0"/>
              </a:rPr>
              <a:t>(CERN</a:t>
            </a:r>
            <a:r>
              <a:rPr lang="en-US" sz="2400" dirty="0">
                <a:latin typeface="Calibri" charset="0"/>
              </a:rPr>
              <a:t>/CNRS/</a:t>
            </a:r>
            <a:r>
              <a:rPr lang="en-US" sz="2400" dirty="0" smtClean="0">
                <a:latin typeface="Calibri" charset="0"/>
              </a:rPr>
              <a:t>THU) </a:t>
            </a:r>
            <a:r>
              <a:rPr lang="en-US" sz="2400" dirty="0" smtClean="0">
                <a:latin typeface="Calibri" charset="0"/>
              </a:rPr>
              <a:t>for shipping a 1.3 m </a:t>
            </a:r>
            <a:r>
              <a:rPr lang="en-US" sz="2400" dirty="0" err="1" smtClean="0">
                <a:latin typeface="Calibri" charset="0"/>
              </a:rPr>
              <a:t>Ø</a:t>
            </a:r>
            <a:r>
              <a:rPr lang="en-US" sz="2400" dirty="0" smtClean="0">
                <a:latin typeface="Calibri" charset="0"/>
              </a:rPr>
              <a:t> spherical detector from France to Tsinghua : 18 months ! OK now !</a:t>
            </a:r>
          </a:p>
          <a:p>
            <a:r>
              <a:rPr lang="en-US" sz="2400" dirty="0" smtClean="0">
                <a:latin typeface="Calibri" charset="0"/>
              </a:rPr>
              <a:t>Visit </a:t>
            </a:r>
            <a:r>
              <a:rPr lang="en-US" sz="2400" dirty="0">
                <a:latin typeface="Calibri" charset="0"/>
              </a:rPr>
              <a:t>of </a:t>
            </a:r>
            <a:r>
              <a:rPr lang="en-US" sz="2400" dirty="0">
                <a:latin typeface="Calibri" charset="0"/>
              </a:rPr>
              <a:t>Wang </a:t>
            </a:r>
            <a:r>
              <a:rPr lang="en-US" sz="2400" dirty="0" err="1">
                <a:latin typeface="Calibri" charset="0"/>
              </a:rPr>
              <a:t>Zhimin</a:t>
            </a:r>
            <a:r>
              <a:rPr lang="en-US" sz="2400" dirty="0">
                <a:latin typeface="Calibri" charset="0"/>
              </a:rPr>
              <a:t> (IHEP) </a:t>
            </a:r>
            <a:r>
              <a:rPr lang="en-US" sz="2400" dirty="0" smtClean="0">
                <a:latin typeface="Calibri" charset="0"/>
              </a:rPr>
              <a:t>at </a:t>
            </a:r>
            <a:r>
              <a:rPr lang="en-US" sz="2400" dirty="0" err="1" smtClean="0">
                <a:latin typeface="Calibri" charset="0"/>
              </a:rPr>
              <a:t>Saclay</a:t>
            </a:r>
            <a:r>
              <a:rPr lang="en-US" sz="2400" dirty="0" smtClean="0">
                <a:latin typeface="Calibri" charset="0"/>
              </a:rPr>
              <a:t> for 4 weeks </a:t>
            </a:r>
            <a:r>
              <a:rPr lang="en-US" sz="2400" dirty="0" smtClean="0">
                <a:latin typeface="Calibri" charset="0"/>
              </a:rPr>
              <a:t>in </a:t>
            </a:r>
            <a:r>
              <a:rPr lang="en-US" sz="2400" dirty="0" err="1" smtClean="0">
                <a:latin typeface="Calibri" charset="0"/>
              </a:rPr>
              <a:t>june</a:t>
            </a:r>
            <a:r>
              <a:rPr lang="en-US" sz="2400" dirty="0" smtClean="0">
                <a:latin typeface="Calibri" charset="0"/>
              </a:rPr>
              <a:t> 2012  to get acquainted with spherical detector running, participation to </a:t>
            </a:r>
            <a:r>
              <a:rPr lang="en-US" sz="2400" dirty="0" err="1" smtClean="0">
                <a:latin typeface="Calibri" charset="0"/>
              </a:rPr>
              <a:t>Tessaloniki</a:t>
            </a:r>
            <a:r>
              <a:rPr lang="en-US" sz="2400" dirty="0" smtClean="0">
                <a:latin typeface="Calibri" charset="0"/>
              </a:rPr>
              <a:t> -Greece-  collaboration meeting</a:t>
            </a:r>
          </a:p>
          <a:p>
            <a:r>
              <a:rPr lang="en-US" sz="2400" dirty="0" smtClean="0">
                <a:latin typeface="Calibri" charset="0"/>
              </a:rPr>
              <a:t>Measurements of copper samples at LSM  for use in </a:t>
            </a:r>
            <a:r>
              <a:rPr lang="en-US" sz="2400" dirty="0" err="1" smtClean="0">
                <a:latin typeface="Calibri" charset="0"/>
              </a:rPr>
              <a:t>JinPing</a:t>
            </a:r>
            <a:r>
              <a:rPr lang="en-US" sz="2400" dirty="0" smtClean="0">
                <a:latin typeface="Calibri" charset="0"/>
              </a:rPr>
              <a:t> experiments CDEX</a:t>
            </a:r>
          </a:p>
          <a:p>
            <a:r>
              <a:rPr lang="en-US" sz="2400" dirty="0" smtClean="0">
                <a:latin typeface="Calibri" charset="0"/>
              </a:rPr>
              <a:t>Preparation of agreement on </a:t>
            </a:r>
            <a:r>
              <a:rPr lang="en-US" sz="2400" dirty="0" err="1" smtClean="0">
                <a:latin typeface="Calibri" charset="0"/>
              </a:rPr>
              <a:t>MiMac</a:t>
            </a:r>
            <a:r>
              <a:rPr lang="en-US" sz="2400" dirty="0" smtClean="0">
                <a:latin typeface="Calibri" charset="0"/>
              </a:rPr>
              <a:t> (</a:t>
            </a:r>
            <a:r>
              <a:rPr lang="en-US" sz="2400" dirty="0" smtClean="0">
                <a:latin typeface="Calibri" charset="0"/>
              </a:rPr>
              <a:t>directional detector for DM) </a:t>
            </a:r>
            <a:r>
              <a:rPr lang="en-US" sz="2400" dirty="0" smtClean="0">
                <a:latin typeface="Calibri" charset="0"/>
              </a:rPr>
              <a:t>common development  between LPSC an THU</a:t>
            </a:r>
          </a:p>
          <a:p>
            <a:endParaRPr lang="en-US" sz="2400" dirty="0" smtClean="0">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4071</TotalTime>
  <Words>1051</Words>
  <Application>Microsoft Macintosh PowerPoint</Application>
  <PresentationFormat>On-screen Show (4:3)</PresentationFormat>
  <Paragraphs>168</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Physics in Underground Laboratories</vt:lpstr>
      <vt:lpstr>PowerPoint Presentation</vt:lpstr>
      <vt:lpstr>Two underground labs</vt:lpstr>
      <vt:lpstr>JinPing CJPL : status </vt:lpstr>
      <vt:lpstr>Muon flux at CJPL</vt:lpstr>
      <vt:lpstr>Status and plans for CJPL</vt:lpstr>
      <vt:lpstr>Main actual programs @ LSM</vt:lpstr>
      <vt:lpstr>LSM underground lab extension</vt:lpstr>
      <vt:lpstr>Activities in 2012</vt:lpstr>
      <vt:lpstr>Spherical Proportional Counters</vt:lpstr>
      <vt:lpstr>Spherical Proportional Counters</vt:lpstr>
      <vt:lpstr>Calibration with UV flash lamp for single electron response</vt:lpstr>
      <vt:lpstr>Volume calibration with 37Ar source</vt:lpstr>
      <vt:lpstr>PowerPoint Presentation</vt:lpstr>
      <vt:lpstr>PowerPoint Presentation</vt:lpstr>
      <vt:lpstr>Plans for 2013</vt:lpstr>
      <vt:lpstr>PowerPoint Presentation</vt:lpstr>
      <vt:lpstr>Spherical Proportional Counter SPC plans for 2012</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in Underground Laboratories</dc:title>
  <dc:creator>gilles</dc:creator>
  <cp:lastModifiedBy>gilles</cp:lastModifiedBy>
  <cp:revision>92</cp:revision>
  <dcterms:created xsi:type="dcterms:W3CDTF">2012-03-20T20:11:34Z</dcterms:created>
  <dcterms:modified xsi:type="dcterms:W3CDTF">2013-03-28T03:55:31Z</dcterms:modified>
</cp:coreProperties>
</file>