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19"/>
  </p:notesMasterIdLst>
  <p:handoutMasterIdLst>
    <p:handoutMasterId r:id="rId20"/>
  </p:handoutMasterIdLst>
  <p:sldIdLst>
    <p:sldId id="306" r:id="rId3"/>
    <p:sldId id="307" r:id="rId4"/>
    <p:sldId id="308" r:id="rId5"/>
    <p:sldId id="309" r:id="rId6"/>
    <p:sldId id="311" r:id="rId7"/>
    <p:sldId id="312" r:id="rId8"/>
    <p:sldId id="313" r:id="rId9"/>
    <p:sldId id="310" r:id="rId10"/>
    <p:sldId id="314" r:id="rId11"/>
    <p:sldId id="315" r:id="rId12"/>
    <p:sldId id="316" r:id="rId13"/>
    <p:sldId id="317" r:id="rId14"/>
    <p:sldId id="319" r:id="rId15"/>
    <p:sldId id="321" r:id="rId16"/>
    <p:sldId id="320" r:id="rId17"/>
    <p:sldId id="31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3CCE28C-94DA-8445-98BF-7EA21AF08920}">
          <p14:sldIdLst>
            <p14:sldId id="306"/>
            <p14:sldId id="307"/>
          </p14:sldIdLst>
        </p14:section>
        <p14:section name="GW detection" id="{1AFE336B-57BE-DE46-9408-5C7DBCA0A8CB}">
          <p14:sldIdLst>
            <p14:sldId id="308"/>
            <p14:sldId id="309"/>
            <p14:sldId id="311"/>
            <p14:sldId id="312"/>
            <p14:sldId id="313"/>
            <p14:sldId id="310"/>
          </p14:sldIdLst>
        </p14:section>
        <p14:section name="Electromagnetic followup" id="{0EAACD94-01FA-1045-98D2-5070D980510B}">
          <p14:sldIdLst>
            <p14:sldId id="314"/>
            <p14:sldId id="315"/>
            <p14:sldId id="316"/>
          </p14:sldIdLst>
        </p14:section>
        <p14:section name="Study of gravity" id="{98614A41-9BB6-2E4A-94E8-576799F4B641}">
          <p14:sldIdLst>
            <p14:sldId id="317"/>
            <p14:sldId id="319"/>
            <p14:sldId id="321"/>
          </p14:sldIdLst>
        </p14:section>
        <p14:section name="Conclusion" id="{725628A8-FE04-5642-A406-0540D60DBC13}">
          <p14:sldIdLst>
            <p14:sldId id="320"/>
            <p14:sldId id="3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B9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38" autoAdjust="0"/>
  </p:normalViewPr>
  <p:slideViewPr>
    <p:cSldViewPr>
      <p:cViewPr varScale="1">
        <p:scale>
          <a:sx n="116" d="100"/>
          <a:sy n="116" d="100"/>
        </p:scale>
        <p:origin x="-14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033F1-CEB7-5248-BEBB-A3D10D09A98C}" type="datetimeFigureOut">
              <a:rPr lang="fr-FR" smtClean="0"/>
              <a:t>2013/3/28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F2992-DA26-9F4F-88D4-6C5476A40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3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5FA7A704-9F1C-4FD3-85D1-57AF2D7FD0E8}" type="datetimeFigureOut">
              <a:rPr lang="en-US"/>
              <a:pPr/>
              <a:t>2013/3/28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F7EBFB8C-BBFF-4397-A51C-1E92596422A9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2928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!F I can put images that</a:t>
            </a:r>
            <a:r>
              <a:rPr lang="en-US" baseline="0" dirty="0" smtClean="0"/>
              <a:t> illustrate each point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46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 latinLnBrk="0">
              <a:defRPr lang="fr-FR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extLst/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 latinLnBrk="0">
              <a:buNone/>
              <a:defRPr lang="fr-FR"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37EDF672-012B-7D43-9AD6-52BCDF93A1B9}" type="datetime1">
              <a:rPr lang="en-US" smtClean="0"/>
              <a:t>2013/3/28</a:t>
            </a:fld>
            <a:endParaRPr lang="fr-F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172200" y="6305550"/>
            <a:ext cx="2898648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990B41CA-569D-40E7-8E58-026C0338B2C8}" type="slidenum">
              <a:rPr/>
              <a:pPr/>
              <a:t>‹#›</a:t>
            </a:fld>
            <a:endParaRPr lang="fr-FR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fr-FR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D3334A0A-B73C-E44B-BD14-658FCE4B0CB4}" type="datetime1">
              <a:rPr lang="en-US" smtClean="0"/>
              <a:t>2013/3/28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72200" y="6305550"/>
            <a:ext cx="2898648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990B41CA-569D-40E7-8E58-026C0338B2C8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0EC2AC07-7BAC-EC47-8E55-434C4C53D25F}" type="datetime1">
              <a:rPr lang="en-US" smtClean="0"/>
              <a:t>2013/3/28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72200" y="6305550"/>
            <a:ext cx="2898648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990B41CA-569D-40E7-8E58-026C0338B2C8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  <a:extLst/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F8B7B9EB-03B8-E14E-AACF-319D51C9F6FF}" type="datetime1">
              <a:rPr lang="en-US" smtClean="0"/>
              <a:t>2013/3/28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72200" y="6305550"/>
            <a:ext cx="2898648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990B41CA-569D-40E7-8E58-026C0338B2C8}" type="slidenum">
              <a:rPr/>
              <a:pPr/>
              <a:t>‹#›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 latinLnBrk="0">
              <a:lnSpc>
                <a:spcPts val="4500"/>
              </a:lnSpc>
              <a:buNone/>
              <a:defRPr lang="fr-FR" sz="4000" b="1" cap="all"/>
            </a:lvl1pPr>
            <a:extLst/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 latinLnBrk="0">
              <a:lnSpc>
                <a:spcPts val="2300"/>
              </a:lnSpc>
              <a:spcBef>
                <a:spcPts val="0"/>
              </a:spcBef>
              <a:buNone/>
              <a:defRPr lang="fr-FR"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E3AA604B-174F-7046-ABDE-2E867626DFF5}" type="datetime1">
              <a:rPr lang="en-US" smtClean="0"/>
              <a:t>2013/3/28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72200" y="6305550"/>
            <a:ext cx="2898648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990B41CA-569D-40E7-8E58-026C0338B2C8}" type="slidenum">
              <a:rPr/>
              <a:pPr/>
              <a:t>‹#›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fr-FR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fr-FR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fr-FR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fr-FR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1F3949C-0E1D-9644-9F30-BC421A47E5F9}" type="datetime1">
              <a:rPr lang="en-US" smtClean="0"/>
              <a:t>2013/3/28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200" y="6305550"/>
            <a:ext cx="2898648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990B41CA-569D-40E7-8E58-026C0338B2C8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 latinLnBrk="0">
              <a:defRPr lang="fr-FR" sz="4500" b="1" cap="none" baseline="0"/>
            </a:lvl1pPr>
            <a:extLst/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 latinLnBrk="0">
              <a:lnSpc>
                <a:spcPct val="100000"/>
              </a:lnSpc>
              <a:spcBef>
                <a:spcPts val="100"/>
              </a:spcBef>
              <a:buNone/>
              <a:defRPr lang="fr-FR" sz="1900" b="0">
                <a:solidFill>
                  <a:schemeClr val="tx1"/>
                </a:solidFill>
              </a:defRPr>
            </a:lvl1pPr>
            <a:lvl2pPr>
              <a:buNone/>
              <a:defRPr lang="fr-FR" sz="2000" b="1"/>
            </a:lvl2pPr>
            <a:lvl3pPr>
              <a:buNone/>
              <a:defRPr lang="fr-FR" sz="1800" b="1"/>
            </a:lvl3pPr>
            <a:lvl4pPr>
              <a:buNone/>
              <a:defRPr lang="fr-FR" sz="1600" b="1"/>
            </a:lvl4pPr>
            <a:lvl5pPr>
              <a:buNone/>
              <a:defRPr lang="fr-FR"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 latinLnBrk="0">
              <a:lnSpc>
                <a:spcPct val="100000"/>
              </a:lnSpc>
              <a:spcBef>
                <a:spcPts val="100"/>
              </a:spcBef>
              <a:buNone/>
              <a:defRPr lang="fr-FR" sz="1900" b="0">
                <a:solidFill>
                  <a:schemeClr val="tx1"/>
                </a:solidFill>
              </a:defRPr>
            </a:lvl1pPr>
            <a:lvl2pPr>
              <a:buNone/>
              <a:defRPr lang="fr-FR" sz="2000" b="1"/>
            </a:lvl2pPr>
            <a:lvl3pPr>
              <a:buNone/>
              <a:defRPr lang="fr-FR" sz="1800" b="1"/>
            </a:lvl3pPr>
            <a:lvl4pPr>
              <a:buNone/>
              <a:defRPr lang="fr-FR" sz="1600" b="1"/>
            </a:lvl4pPr>
            <a:lvl5pPr>
              <a:buNone/>
              <a:defRPr lang="fr-FR"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 latinLnBrk="0">
              <a:lnSpc>
                <a:spcPct val="100000"/>
              </a:lnSpc>
              <a:spcBef>
                <a:spcPts val="700"/>
              </a:spcBef>
              <a:defRPr lang="fr-FR" sz="2400"/>
            </a:lvl1pPr>
            <a:lvl2pPr>
              <a:lnSpc>
                <a:spcPct val="100000"/>
              </a:lnSpc>
              <a:spcBef>
                <a:spcPts val="700"/>
              </a:spcBef>
              <a:defRPr lang="fr-FR" sz="2000"/>
            </a:lvl2pPr>
            <a:lvl3pPr>
              <a:lnSpc>
                <a:spcPct val="100000"/>
              </a:lnSpc>
              <a:spcBef>
                <a:spcPts val="700"/>
              </a:spcBef>
              <a:defRPr lang="fr-FR" sz="1800"/>
            </a:lvl3pPr>
            <a:lvl4pPr>
              <a:lnSpc>
                <a:spcPct val="100000"/>
              </a:lnSpc>
              <a:spcBef>
                <a:spcPts val="700"/>
              </a:spcBef>
              <a:defRPr lang="fr-FR" sz="1600"/>
            </a:lvl4pPr>
            <a:lvl5pPr>
              <a:lnSpc>
                <a:spcPct val="100000"/>
              </a:lnSpc>
              <a:spcBef>
                <a:spcPts val="700"/>
              </a:spcBef>
              <a:defRPr lang="fr-FR"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 latinLnBrk="0">
              <a:lnSpc>
                <a:spcPct val="100000"/>
              </a:lnSpc>
              <a:spcBef>
                <a:spcPts val="700"/>
              </a:spcBef>
              <a:defRPr lang="fr-FR" sz="2400"/>
            </a:lvl1pPr>
            <a:lvl2pPr>
              <a:lnSpc>
                <a:spcPct val="100000"/>
              </a:lnSpc>
              <a:spcBef>
                <a:spcPts val="700"/>
              </a:spcBef>
              <a:defRPr lang="fr-FR" sz="2000"/>
            </a:lvl2pPr>
            <a:lvl3pPr>
              <a:lnSpc>
                <a:spcPct val="100000"/>
              </a:lnSpc>
              <a:spcBef>
                <a:spcPts val="700"/>
              </a:spcBef>
              <a:defRPr lang="fr-FR" sz="1800"/>
            </a:lvl3pPr>
            <a:lvl4pPr>
              <a:lnSpc>
                <a:spcPct val="100000"/>
              </a:lnSpc>
              <a:spcBef>
                <a:spcPts val="700"/>
              </a:spcBef>
              <a:defRPr lang="fr-FR" sz="1600"/>
            </a:lvl4pPr>
            <a:lvl5pPr>
              <a:lnSpc>
                <a:spcPct val="100000"/>
              </a:lnSpc>
              <a:spcBef>
                <a:spcPts val="700"/>
              </a:spcBef>
              <a:defRPr lang="fr-FR"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BB8A226-05BE-0246-BCD8-222BBEF301B0}" type="datetime1">
              <a:rPr lang="en-US" smtClean="0"/>
              <a:t>2013/3/28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72200" y="6305550"/>
            <a:ext cx="2898648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990B41CA-569D-40E7-8E58-026C0338B2C8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F30E2129-966F-4C46-9B28-C8F18B565E81}" type="datetime1">
              <a:rPr lang="en-US" smtClean="0"/>
              <a:t>2013/3/28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72200" y="6305550"/>
            <a:ext cx="2898648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990B41CA-569D-40E7-8E58-026C0338B2C8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fr-F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02BA302E-EFD4-5F45-98F2-DED5DC3FBBE5}" type="datetime1">
              <a:rPr lang="en-US" smtClean="0"/>
              <a:t>2013/3/28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72200" y="6305550"/>
            <a:ext cx="2898648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990B41CA-569D-40E7-8E58-026C0338B2C8}" type="slidenum">
              <a:rPr/>
              <a:pPr/>
              <a:t>‹#›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 latinLnBrk="0">
              <a:lnSpc>
                <a:spcPts val="2000"/>
              </a:lnSpc>
              <a:buNone/>
              <a:defRPr lang="fr-FR" sz="2200" b="1" cap="all" baseline="0"/>
            </a:lvl1pPr>
            <a:extLst/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 latinLnBrk="0">
              <a:lnSpc>
                <a:spcPct val="100000"/>
              </a:lnSpc>
              <a:spcBef>
                <a:spcPts val="0"/>
              </a:spcBef>
              <a:buNone/>
              <a:defRPr lang="fr-FR" sz="1400"/>
            </a:lvl1pPr>
            <a:lvl2pPr>
              <a:buNone/>
              <a:defRPr lang="fr-FR" sz="1200"/>
            </a:lvl2pPr>
            <a:lvl3pPr>
              <a:buNone/>
              <a:defRPr lang="fr-FR" sz="1000"/>
            </a:lvl3pPr>
            <a:lvl4pPr>
              <a:buNone/>
              <a:defRPr lang="fr-FR" sz="900"/>
            </a:lvl4pPr>
            <a:lvl5pPr>
              <a:buNone/>
              <a:defRPr lang="fr-FR"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 latinLnBrk="0"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38FF97F1-DA91-8B40-9A10-956D91074CB0}" type="datetime1">
              <a:rPr lang="en-US" smtClean="0"/>
              <a:t>2013/3/28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200" y="6305550"/>
            <a:ext cx="2898648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990B41CA-569D-40E7-8E58-026C0338B2C8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 latinLnBrk="0">
              <a:buNone/>
              <a:defRPr lang="fr-FR" sz="2100" b="1">
                <a:effectLst/>
              </a:defRPr>
            </a:lvl1pPr>
            <a:extLst/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801B541E-0527-1146-83C0-9990C13E51AA}" type="datetime1">
              <a:rPr lang="en-US" smtClean="0"/>
              <a:t>2013/3/28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200" y="6305550"/>
            <a:ext cx="2898648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990B41CA-569D-40E7-8E58-026C0338B2C8}" type="slidenum">
              <a:rPr/>
              <a:pPr/>
              <a:t>‹#›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fr-FR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 latinLnBrk="0">
              <a:buNone/>
              <a:defRPr lang="fr-FR" sz="3200"/>
            </a:lvl1pPr>
            <a:extLst/>
          </a:lstStyle>
          <a:p>
            <a:pPr marL="0" algn="l"/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fr-FR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 latinLnBrk="0">
              <a:lnSpc>
                <a:spcPts val="1600"/>
              </a:lnSpc>
              <a:spcBef>
                <a:spcPts val="0"/>
              </a:spcBef>
              <a:buNone/>
              <a:defRPr lang="fr-FR" sz="1400">
                <a:solidFill>
                  <a:srgbClr val="777777"/>
                </a:solidFill>
              </a:defRPr>
            </a:lvl1pPr>
            <a:lvl2pPr>
              <a:defRPr lang="fr-FR" sz="1200"/>
            </a:lvl2pPr>
            <a:lvl3pPr>
              <a:defRPr lang="fr-FR" sz="1000"/>
            </a:lvl3pPr>
            <a:lvl4pPr>
              <a:defRPr lang="fr-FR" sz="900"/>
            </a:lvl4pPr>
            <a:lvl5pPr>
              <a:defRPr lang="fr-FR"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fr-FR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fr-FR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fr-F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fr-FR" dirty="0"/>
              <a:t>Cliquer ici pour modifier le style du titre du masque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fr-FR" dirty="0"/>
              <a:t>Cliquer ici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</a:t>
            </a: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rgbClr val="000000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99A1D-CB66-EB40-A6BF-26D67EC632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lang="fr-FR"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 2"/>
        <a:buChar char=""/>
        <a:defRPr lang="fr-F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spcAft>
          <a:spcPts val="600"/>
        </a:spcAft>
        <a:buClr>
          <a:schemeClr val="accent1"/>
        </a:buClr>
        <a:buFont typeface="Verdana"/>
        <a:buChar char="◦"/>
        <a:defRPr lang="fr-F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spcAft>
          <a:spcPts val="600"/>
        </a:spcAft>
        <a:buClr>
          <a:schemeClr val="accent2"/>
        </a:buClr>
        <a:buFont typeface="Wingdings 2"/>
        <a:buChar char=""/>
        <a:defRPr lang="fr-F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 2"/>
        <a:buChar char="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 2"/>
        <a:buChar char="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Font typeface="Wingdings 2"/>
        <a:buChar char="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spcAft>
          <a:spcPts val="600"/>
        </a:spcAft>
        <a:buClr>
          <a:schemeClr val="accent6"/>
        </a:buClr>
        <a:buFont typeface="Wingdings 2"/>
        <a:buChar char="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spcAft>
          <a:spcPts val="600"/>
        </a:spcAft>
        <a:buClr>
          <a:schemeClr val="accent6"/>
        </a:buClr>
        <a:buFont typeface="Wingdings 2"/>
        <a:buChar char="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spcAft>
          <a:spcPts val="600"/>
        </a:spcAft>
        <a:buClr>
          <a:schemeClr val="accent6"/>
        </a:buClr>
        <a:buFont typeface="Wingdings 2"/>
        <a:buChar char="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emf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logo-apc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352800"/>
            <a:ext cx="1308100" cy="14605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1447800" y="304800"/>
            <a:ext cx="7406640" cy="1472184"/>
          </a:xfrm>
        </p:spPr>
        <p:txBody>
          <a:bodyPr/>
          <a:lstStyle/>
          <a:p>
            <a:r>
              <a:rPr lang="en-US" b="1" dirty="0" smtClean="0"/>
              <a:t>Gravitational-wave </a:t>
            </a:r>
            <a:r>
              <a:rPr lang="en-US" dirty="0" smtClean="0"/>
              <a:t>research in </a:t>
            </a:r>
            <a:r>
              <a:rPr lang="en-US" b="1" dirty="0" smtClean="0"/>
              <a:t>China</a:t>
            </a:r>
            <a:r>
              <a:rPr lang="en-US" smtClean="0"/>
              <a:t>: overview</a:t>
            </a:r>
            <a:endParaRPr lang="en-US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 O. </a:t>
            </a:r>
            <a:r>
              <a:rPr lang="en-US" cap="small" dirty="0" smtClean="0"/>
              <a:t>Lebigot</a:t>
            </a:r>
          </a:p>
          <a:p>
            <a:r>
              <a:rPr lang="en-US" dirty="0" smtClean="0"/>
              <a:t>Tsinghua University, Beijing</a:t>
            </a:r>
          </a:p>
          <a:p>
            <a:r>
              <a:rPr lang="en-US" dirty="0" smtClean="0"/>
              <a:t>University of Paris 7 / CNRS (APC)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9" name="Image 8" descr="white_dwarves_merg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657600"/>
            <a:ext cx="4038600" cy="26907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1" name="Image 10" descr="Tsinghua_University_Logo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977"/>
          <a:stretch/>
        </p:blipFill>
        <p:spPr>
          <a:xfrm>
            <a:off x="7315200" y="2057400"/>
            <a:ext cx="1092200" cy="1168400"/>
          </a:xfrm>
          <a:prstGeom prst="rect">
            <a:avLst/>
          </a:prstGeom>
        </p:spPr>
      </p:pic>
      <p:pic>
        <p:nvPicPr>
          <p:cNvPr id="12" name="Image 11" descr="cnr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953000"/>
            <a:ext cx="1143530" cy="11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2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SVOM: X rays (4 </a:t>
            </a:r>
            <a:r>
              <a:rPr lang="en-US" dirty="0" err="1" smtClean="0"/>
              <a:t>keV</a:t>
            </a:r>
            <a:r>
              <a:rPr lang="en-US" dirty="0" smtClean="0"/>
              <a:t>–5 MeV)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/>
          <a:lstStyle/>
          <a:p>
            <a:r>
              <a:rPr lang="en-US" dirty="0" smtClean="0">
                <a:solidFill>
                  <a:srgbClr val="964305"/>
                </a:solidFill>
              </a:rPr>
              <a:t>Gamma ray burst </a:t>
            </a:r>
            <a:r>
              <a:rPr lang="en-US" dirty="0" smtClean="0"/>
              <a:t>detection</a:t>
            </a:r>
          </a:p>
          <a:p>
            <a:r>
              <a:rPr lang="en-US" dirty="0" smtClean="0"/>
              <a:t>1 satellite, 3 ground-based instruments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964305"/>
                </a:solidFill>
              </a:rPr>
              <a:t>French-Chinese collaboration </a:t>
            </a:r>
            <a:r>
              <a:rPr lang="en-US" dirty="0" smtClean="0"/>
              <a:t>(Nat. Astronomical Observatories [Beijing], Tsinghua U [Beijing],…)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7" name="Image 6" descr="sv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14600"/>
            <a:ext cx="3445764" cy="2590800"/>
          </a:xfrm>
          <a:prstGeom prst="rect">
            <a:avLst/>
          </a:prstGeom>
        </p:spPr>
      </p:pic>
      <p:pic>
        <p:nvPicPr>
          <p:cNvPr id="8" name="Image 7" descr="svom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169" y="2514600"/>
            <a:ext cx="346839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7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Hard X-ray Modulation </a:t>
            </a:r>
            <a:r>
              <a:rPr lang="en-US" b="1" dirty="0" smtClean="0"/>
              <a:t>Telescope (20–200 </a:t>
            </a:r>
            <a:r>
              <a:rPr lang="en-US" b="1" dirty="0" err="1" smtClean="0"/>
              <a:t>keV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Can be used for </a:t>
            </a:r>
            <a:r>
              <a:rPr lang="en-US" sz="2800" dirty="0" smtClean="0">
                <a:solidFill>
                  <a:srgbClr val="964305"/>
                </a:solidFill>
              </a:rPr>
              <a:t>X-ray follow-up</a:t>
            </a:r>
          </a:p>
          <a:p>
            <a:r>
              <a:rPr lang="en-US" sz="2800" dirty="0" smtClean="0"/>
              <a:t>Launch in 2014–2016</a:t>
            </a:r>
          </a:p>
          <a:p>
            <a:r>
              <a:rPr lang="en-US" sz="2800" dirty="0" smtClean="0"/>
              <a:t>China's first astronomy satellite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Chin. Acad. </a:t>
            </a:r>
            <a:r>
              <a:rPr lang="en-US" sz="2800" dirty="0"/>
              <a:t>o</a:t>
            </a:r>
            <a:r>
              <a:rPr lang="en-US" sz="2800" dirty="0" smtClean="0"/>
              <a:t>f Sciences, Tsinghua U (Beijing),…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5" name="Image 4" descr="hxmt_main_d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429000"/>
            <a:ext cx="2692400" cy="2184400"/>
          </a:xfrm>
          <a:prstGeom prst="rect">
            <a:avLst/>
          </a:prstGeom>
        </p:spPr>
      </p:pic>
      <p:pic>
        <p:nvPicPr>
          <p:cNvPr id="6" name="Image 5" descr="hxm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276600"/>
            <a:ext cx="36195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of gravity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259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artist-concept-gravity-waves-black-holes-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3695700" cy="307975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of the speed of gravity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447800" y="1600200"/>
            <a:ext cx="7498080" cy="4800600"/>
          </a:xfrm>
        </p:spPr>
        <p:txBody>
          <a:bodyPr/>
          <a:lstStyle/>
          <a:p>
            <a:r>
              <a:rPr lang="en-US" dirty="0" smtClean="0"/>
              <a:t>Measurement of </a:t>
            </a:r>
            <a:r>
              <a:rPr lang="en-US" dirty="0" smtClean="0">
                <a:solidFill>
                  <a:srgbClr val="964305"/>
                </a:solidFill>
              </a:rPr>
              <a:t>small changes in the Earth surface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Prof. </a:t>
            </a:r>
            <a:r>
              <a:rPr lang="en-US" cap="small" dirty="0" smtClean="0"/>
              <a:t>Tang</a:t>
            </a:r>
            <a:r>
              <a:rPr lang="en-US" dirty="0" smtClean="0"/>
              <a:t> </a:t>
            </a:r>
            <a:r>
              <a:rPr lang="en-US" dirty="0" err="1" smtClean="0"/>
              <a:t>Keyun</a:t>
            </a:r>
            <a:r>
              <a:rPr lang="en-US" dirty="0"/>
              <a:t> </a:t>
            </a:r>
            <a:r>
              <a:rPr lang="en-US" dirty="0" smtClean="0"/>
              <a:t>et al., World Data Center for Geophysics (Beijing)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90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5" name="Image 4" descr="waveguide_relic_GW_p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t="7937" r="18571" b="48243"/>
          <a:stretch/>
        </p:blipFill>
        <p:spPr>
          <a:xfrm>
            <a:off x="1752600" y="1219200"/>
            <a:ext cx="6934200" cy="61826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 5" descr="oj287_p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3" t="6272" r="6676"/>
          <a:stretch/>
        </p:blipFill>
        <p:spPr>
          <a:xfrm>
            <a:off x="1524000" y="1981200"/>
            <a:ext cx="7086600" cy="113068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 descr="PhysRevD.81.063002_p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8893" r="9139" b="7222"/>
          <a:stretch/>
        </p:blipFill>
        <p:spPr>
          <a:xfrm>
            <a:off x="1524000" y="3276600"/>
            <a:ext cx="7264863" cy="1088623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Image 7" descr="grav_waves_hyperon_stars_p1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7982" r="6025"/>
          <a:stretch/>
        </p:blipFill>
        <p:spPr>
          <a:xfrm>
            <a:off x="1295400" y="3581400"/>
            <a:ext cx="7467600" cy="117611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643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more…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28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6400800" cy="22860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zh-CN" altLang="en-US" sz="8800" smtClean="0"/>
              <a:t>谢谢</a:t>
            </a:r>
            <a:r>
              <a:rPr lang="zh-CN" altLang="en-US" sz="8800" smtClean="0"/>
              <a:t>你们</a:t>
            </a:r>
            <a:r>
              <a:rPr lang="zh-CN" altLang="en-US" sz="8800" smtClean="0"/>
              <a:t>！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5" name="Image 4" descr="binarywav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124200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7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themes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Detection </a:t>
            </a:r>
            <a:r>
              <a:rPr lang="en-US" dirty="0" smtClean="0"/>
              <a:t>of gravitational waves (GW)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964305"/>
                </a:solidFill>
              </a:rPr>
              <a:t>Study</a:t>
            </a:r>
            <a:r>
              <a:rPr lang="en-US" dirty="0" smtClean="0"/>
              <a:t> of gravitation (including </a:t>
            </a:r>
            <a:r>
              <a:rPr lang="en-US" dirty="0" smtClean="0">
                <a:solidFill>
                  <a:schemeClr val="accent6"/>
                </a:solidFill>
              </a:rPr>
              <a:t>theory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Electromagnetic follow-up </a:t>
            </a:r>
            <a:r>
              <a:rPr lang="en-US" dirty="0" smtClean="0"/>
              <a:t>after GW detection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659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Gravitational-wave detection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659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Space gravitational-wave observatory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964305"/>
                </a:solidFill>
              </a:rPr>
              <a:t>Interferometer in space:</a:t>
            </a:r>
            <a:r>
              <a:rPr lang="en-US" sz="2800" dirty="0" smtClean="0"/>
              <a:t>  ASTROD-GW proposed</a:t>
            </a:r>
          </a:p>
          <a:p>
            <a:pPr lvl="1"/>
            <a:r>
              <a:rPr lang="en-US" sz="2400" dirty="0" smtClean="0"/>
              <a:t>Low-frequency GW</a:t>
            </a:r>
            <a:br>
              <a:rPr lang="en-US" sz="2400" dirty="0" smtClean="0"/>
            </a:br>
            <a:r>
              <a:rPr lang="en-US" sz="2400" dirty="0" smtClean="0"/>
              <a:t>(~1–0.01 Hz)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82296" indent="0">
              <a:buNone/>
            </a:pPr>
            <a:endParaRPr lang="en-US" sz="2800" dirty="0" smtClean="0"/>
          </a:p>
          <a:p>
            <a:r>
              <a:rPr lang="en-US" sz="2800" dirty="0" smtClean="0"/>
              <a:t>Nanjing U, Chin. Acad. Sc., Chin. Space Agency,…</a:t>
            </a:r>
            <a:endParaRPr lang="en-US" sz="2800" dirty="0"/>
          </a:p>
          <a:p>
            <a:r>
              <a:rPr lang="en-US" sz="2800" dirty="0" smtClean="0"/>
              <a:t>Plus: </a:t>
            </a:r>
            <a:r>
              <a:rPr lang="en-US" sz="2800" dirty="0" smtClean="0">
                <a:solidFill>
                  <a:srgbClr val="964305"/>
                </a:solidFill>
              </a:rPr>
              <a:t>collaboration</a:t>
            </a:r>
            <a:r>
              <a:rPr lang="en-US" sz="2800" dirty="0" smtClean="0"/>
              <a:t> with Europe on the similar </a:t>
            </a:r>
            <a:r>
              <a:rPr lang="en-US" sz="2800" dirty="0" smtClean="0">
                <a:solidFill>
                  <a:srgbClr val="964305"/>
                </a:solidFill>
              </a:rPr>
              <a:t>New Gravitational wave Observatory </a:t>
            </a:r>
            <a:r>
              <a:rPr lang="en-US" sz="2800" dirty="0" smtClean="0"/>
              <a:t>(NGO)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7" name="Image 6" descr="LISA-wav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33600"/>
            <a:ext cx="34036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Pulsar Timing Arrays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Gravitational waves </a:t>
            </a:r>
            <a:r>
              <a:rPr lang="en-US" dirty="0" smtClean="0">
                <a:solidFill>
                  <a:schemeClr val="accent6"/>
                </a:solidFill>
              </a:rPr>
              <a:t>make pulsars shimmer:</a:t>
            </a:r>
            <a:r>
              <a:rPr lang="en-US" dirty="0"/>
              <a:t> </a:t>
            </a:r>
            <a:r>
              <a:rPr lang="en-US" dirty="0" smtClean="0"/>
              <a:t>measurement of the </a:t>
            </a:r>
            <a:r>
              <a:rPr lang="en-US" dirty="0" smtClean="0">
                <a:solidFill>
                  <a:schemeClr val="accent3"/>
                </a:solidFill>
              </a:rPr>
              <a:t>arrival time of radio waves</a:t>
            </a:r>
            <a:r>
              <a:rPr lang="en-US" dirty="0"/>
              <a:t> </a:t>
            </a:r>
            <a:r>
              <a:rPr lang="en-US" dirty="0" smtClean="0"/>
              <a:t>from an array of pulsars</a:t>
            </a:r>
          </a:p>
          <a:p>
            <a:r>
              <a:rPr lang="en-US" dirty="0" smtClean="0"/>
              <a:t>Chinese </a:t>
            </a:r>
            <a:r>
              <a:rPr lang="en-US" dirty="0" smtClean="0">
                <a:solidFill>
                  <a:schemeClr val="accent5"/>
                </a:solidFill>
              </a:rPr>
              <a:t>500</a:t>
            </a:r>
            <a:r>
              <a:rPr lang="en-US" dirty="0">
                <a:solidFill>
                  <a:schemeClr val="accent5"/>
                </a:solidFill>
              </a:rPr>
              <a:t>-meter Spherical Telescope </a:t>
            </a:r>
            <a:r>
              <a:rPr lang="en-US" dirty="0"/>
              <a:t>(FAST) </a:t>
            </a:r>
            <a:r>
              <a:rPr lang="en-US" dirty="0" smtClean="0"/>
              <a:t>under construction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5" name="Image 4" descr="fast_3D_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33800"/>
            <a:ext cx="3969164" cy="28956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5400000" flipH="1">
            <a:off x="5862310" y="495809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(computer image)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865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 with LIGO (MIT-Caltech)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>
                <a:solidFill>
                  <a:srgbClr val="964305"/>
                </a:solidFill>
              </a:rPr>
              <a:t>Laser Interferometer </a:t>
            </a:r>
            <a:r>
              <a:rPr lang="en-US" dirty="0" smtClean="0"/>
              <a:t>Gravitational-Wave Observatory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5" name="Image 4" descr="l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90800"/>
            <a:ext cx="4572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Collaboration with LIGO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7800" y="1219200"/>
            <a:ext cx="7498080" cy="4800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Automatic</a:t>
            </a:r>
            <a:r>
              <a:rPr lang="en-US" sz="2800" dirty="0" smtClean="0"/>
              <a:t> detection of </a:t>
            </a:r>
            <a:r>
              <a:rPr lang="en-US" sz="2800" dirty="0" smtClean="0">
                <a:solidFill>
                  <a:schemeClr val="accent5"/>
                </a:solidFill>
              </a:rPr>
              <a:t>interferometer glitches</a:t>
            </a:r>
          </a:p>
          <a:p>
            <a:r>
              <a:rPr lang="en-US" sz="2800" dirty="0" smtClean="0"/>
              <a:t>Detection of </a:t>
            </a:r>
            <a:r>
              <a:rPr lang="en-US" sz="2800" dirty="0" smtClean="0">
                <a:solidFill>
                  <a:srgbClr val="964305"/>
                </a:solidFill>
              </a:rPr>
              <a:t>Compact Binary Coalescence </a:t>
            </a:r>
            <a:r>
              <a:rPr lang="en-US" sz="2800" dirty="0" smtClean="0"/>
              <a:t>with GPU acceleration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Easy access to the </a:t>
            </a:r>
            <a:r>
              <a:rPr lang="en-US" sz="2800" dirty="0" smtClean="0">
                <a:solidFill>
                  <a:srgbClr val="964305"/>
                </a:solidFill>
              </a:rPr>
              <a:t>LIGO software suite </a:t>
            </a:r>
            <a:r>
              <a:rPr lang="en-US" sz="2800" dirty="0" smtClean="0"/>
              <a:t>through a virtual machine</a:t>
            </a:r>
          </a:p>
          <a:p>
            <a:r>
              <a:rPr lang="en-US" sz="2800" dirty="0" smtClean="0"/>
              <a:t>At </a:t>
            </a:r>
            <a:r>
              <a:rPr lang="en-US" sz="2800" dirty="0"/>
              <a:t>Tsinghua U (Beijing)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5" name="Image 4" descr="binarywav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667000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High-frequency gravitational waves</a:t>
            </a:r>
            <a:br>
              <a:rPr lang="en-US" dirty="0" smtClean="0"/>
            </a:br>
            <a:r>
              <a:rPr lang="en-US" dirty="0" smtClean="0"/>
              <a:t>(~0.1–10 GHz)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Proposed by Prof. </a:t>
            </a:r>
            <a:r>
              <a:rPr lang="en-US" sz="2800" cap="small" dirty="0" smtClean="0"/>
              <a:t>Li</a:t>
            </a:r>
            <a:r>
              <a:rPr lang="en-US" sz="2800" dirty="0" smtClean="0"/>
              <a:t> </a:t>
            </a:r>
            <a:r>
              <a:rPr lang="en-US" sz="2800" dirty="0" err="1" smtClean="0"/>
              <a:t>Fangyu</a:t>
            </a:r>
            <a:r>
              <a:rPr lang="en-US" sz="2800" dirty="0" smtClean="0"/>
              <a:t> (Chongqing):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accent5"/>
                </a:solidFill>
              </a:rPr>
              <a:t>coupling</a:t>
            </a:r>
            <a:r>
              <a:rPr lang="en-US" sz="2800" dirty="0" smtClean="0"/>
              <a:t> of gravitational waves</a:t>
            </a:r>
            <a:br>
              <a:rPr lang="en-US" sz="2800" dirty="0" smtClean="0"/>
            </a:br>
            <a:r>
              <a:rPr lang="en-US" sz="2800" dirty="0" smtClean="0"/>
              <a:t>with </a:t>
            </a:r>
            <a:r>
              <a:rPr lang="en-US" sz="2800" dirty="0" smtClean="0">
                <a:solidFill>
                  <a:srgbClr val="964305"/>
                </a:solidFill>
              </a:rPr>
              <a:t>electromagnetic waves</a:t>
            </a:r>
            <a:br>
              <a:rPr lang="en-US" sz="2800" dirty="0" smtClean="0">
                <a:solidFill>
                  <a:srgbClr val="964305"/>
                </a:solidFill>
              </a:rPr>
            </a:br>
            <a:r>
              <a:rPr lang="en-US" sz="2800" dirty="0" smtClean="0"/>
              <a:t>in a </a:t>
            </a:r>
            <a:r>
              <a:rPr lang="en-US" sz="2800" dirty="0" smtClean="0">
                <a:solidFill>
                  <a:schemeClr val="accent6"/>
                </a:solidFill>
              </a:rPr>
              <a:t>strong magnetic field</a:t>
            </a:r>
          </a:p>
          <a:p>
            <a:pPr marL="82296" indent="0">
              <a:buNone/>
            </a:pPr>
            <a:endParaRPr lang="en-US" sz="2800" dirty="0"/>
          </a:p>
          <a:p>
            <a:r>
              <a:rPr lang="en-US" sz="2800" dirty="0" smtClean="0"/>
              <a:t>Detector in development</a:t>
            </a:r>
            <a:br>
              <a:rPr lang="en-US" sz="2800" dirty="0" smtClean="0"/>
            </a:br>
            <a:r>
              <a:rPr lang="en-US" sz="2800" dirty="0" smtClean="0"/>
              <a:t>(Chongqing)</a:t>
            </a:r>
          </a:p>
          <a:p>
            <a:endParaRPr lang="en-US" sz="2800" dirty="0"/>
          </a:p>
          <a:p>
            <a:r>
              <a:rPr lang="en-US" sz="2800" dirty="0" err="1" smtClean="0"/>
              <a:t>Congqing</a:t>
            </a:r>
            <a:r>
              <a:rPr lang="en-US" sz="2800" dirty="0" smtClean="0"/>
              <a:t> U, </a:t>
            </a:r>
            <a:r>
              <a:rPr lang="en-US" sz="2800" dirty="0"/>
              <a:t>Shanghai </a:t>
            </a:r>
            <a:r>
              <a:rPr lang="en-US" sz="2800" dirty="0" smtClean="0"/>
              <a:t>Inst. </a:t>
            </a:r>
            <a:r>
              <a:rPr lang="en-US" sz="2800" dirty="0"/>
              <a:t>of Optics and </a:t>
            </a:r>
            <a:r>
              <a:rPr lang="en-US" sz="2800" dirty="0" smtClean="0"/>
              <a:t>Mech., </a:t>
            </a:r>
            <a:r>
              <a:rPr lang="en-US" sz="2800" dirty="0"/>
              <a:t>Chengdu Microwave </a:t>
            </a:r>
            <a:r>
              <a:rPr lang="en-US" sz="2800" dirty="0" smtClean="0"/>
              <a:t>Laboratory,…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8" name="Image 7" descr="li-bak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667000"/>
            <a:ext cx="301551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Electromagnetic follow-up (after gravitational-wave detection)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606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C100822959990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6B507DF-A9CC-4319-ADB2-D8D3852E98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TC100822959990</Template>
  <TotalTime>0</TotalTime>
  <Words>325</Words>
  <Application>Microsoft Macintosh PowerPoint</Application>
  <PresentationFormat>Présentation à l'écran (4:3)</PresentationFormat>
  <Paragraphs>94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TC100822959990</vt:lpstr>
      <vt:lpstr>Gravitational-wave research in China: overview</vt:lpstr>
      <vt:lpstr>Main themes</vt:lpstr>
      <vt:lpstr>Gravitational-wave detection</vt:lpstr>
      <vt:lpstr>Space gravitational-wave observatory</vt:lpstr>
      <vt:lpstr>Use of Pulsar Timing Arrays</vt:lpstr>
      <vt:lpstr>Collaboration with LIGO (MIT-Caltech)</vt:lpstr>
      <vt:lpstr>Collaboration with LIGO</vt:lpstr>
      <vt:lpstr>High-frequency gravitational waves (~0.1–10 GHz)</vt:lpstr>
      <vt:lpstr>Electromagnetic follow-up (after gravitational-wave detection)</vt:lpstr>
      <vt:lpstr>SVOM: X rays (4 keV–5 MeV)</vt:lpstr>
      <vt:lpstr>Hard X-ray Modulation Telescope (20–200 keV)</vt:lpstr>
      <vt:lpstr>Study of gravity</vt:lpstr>
      <vt:lpstr>Measurement of the speed of gravity</vt:lpstr>
      <vt:lpstr>Theory</vt:lpstr>
      <vt:lpstr>There is more…</vt:lpstr>
      <vt:lpstr>Thank you!  谢谢你们！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presentation: General</dc:title>
  <dc:creator/>
  <cp:keywords/>
  <cp:lastModifiedBy/>
  <cp:revision>1</cp:revision>
  <dcterms:modified xsi:type="dcterms:W3CDTF">2013-03-28T06:34:04Z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