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71" r:id="rId6"/>
    <p:sldId id="272" r:id="rId7"/>
    <p:sldId id="273" r:id="rId8"/>
    <p:sldId id="274" r:id="rId9"/>
    <p:sldId id="275" r:id="rId10"/>
    <p:sldId id="269" r:id="rId11"/>
    <p:sldId id="265" r:id="rId12"/>
    <p:sldId id="267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par défaut" id="{7AEDC64F-69B1-44B3-9A4A-7256978F4690}">
          <p14:sldIdLst>
            <p14:sldId id="256"/>
          </p14:sldIdLst>
        </p14:section>
        <p14:section name="Section sans titre" id="{BFDDD53C-3826-4761-BBD2-8EA465AD294C}">
          <p14:sldIdLst>
            <p14:sldId id="257"/>
            <p14:sldId id="258"/>
            <p14:sldId id="270"/>
            <p14:sldId id="271"/>
            <p14:sldId id="272"/>
            <p14:sldId id="273"/>
            <p14:sldId id="274"/>
            <p14:sldId id="275"/>
            <p14:sldId id="269"/>
            <p14:sldId id="265"/>
            <p14:sldId id="267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85926" autoAdjust="0"/>
  </p:normalViewPr>
  <p:slideViewPr>
    <p:cSldViewPr showGuides="1">
      <p:cViewPr>
        <p:scale>
          <a:sx n="80" d="100"/>
          <a:sy n="80" d="100"/>
        </p:scale>
        <p:origin x="456" y="9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BA9F0-0A5E-4EB0-BC27-0C98A6CCC6E6}" type="datetimeFigureOut">
              <a:rPr lang="en-US" smtClean="0"/>
              <a:pPr/>
              <a:t>3/29/2013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B3A13-B51A-49A8-94F0-D69CF46565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19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EA585504-F3EA-4DC8-897E-F4698BDC26FC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664C9374-215F-46AC-8AE5-FF042EC8439E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788532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C182A3E7-172B-47A7-9B0C-70739225B77E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116" y="18288"/>
            <a:ext cx="2412268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9EABFAF4-C08C-41A8-B174-DED9F4C01C7A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AA7DF027-7573-459D-96CA-71B2AEE67AD4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26ACB4E-D384-46E0-9220-9253DDE8673C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F0A5BD9F-8FFD-4DFE-B1CD-D2E57493F92A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72FB9E98-19CC-48A7-A9F7-E814C97F9705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116" y="18288"/>
            <a:ext cx="2412268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18288"/>
            <a:ext cx="4824536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B92F1465-6578-424A-883F-75E7E325CF67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4788532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E2D39FEF-166E-4325-B821-8E7F0260AA10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6116" y="18288"/>
            <a:ext cx="2412268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27584" y="18288"/>
            <a:ext cx="4860540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81BB4C68-CF17-4E92-A808-27F2841BAA32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3" y="18288"/>
            <a:ext cx="4845083" cy="329184"/>
          </a:xfrm>
          <a:prstGeom prst="rect">
            <a:avLst/>
          </a:prstGeom>
          <a:noFill/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45384C7E-C3A2-4D11-830B-5069E4EB5248}" type="datetime2">
              <a:rPr lang="en-US" altLang="zh-CN" smtClean="0"/>
              <a:pPr/>
              <a:t>Friday, March 29, 2013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52120" y="18288"/>
            <a:ext cx="2376264" cy="329184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704" y="18288"/>
            <a:ext cx="1066800" cy="329184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Tahoma" pitchFamily="34" charset="0"/>
                <a:cs typeface="Tahoma" pitchFamily="34" charset="0"/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2" descr="\\Marfiler\share-elec\pangaud\General\Logo_CPPM_Quadri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92630" cy="7200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848600" cy="1351161"/>
          </a:xfrm>
        </p:spPr>
        <p:txBody>
          <a:bodyPr/>
          <a:lstStyle/>
          <a:p>
            <a:r>
              <a:rPr lang="en-US" sz="4000" dirty="0" smtClean="0"/>
              <a:t>Advanced pixels status for </a:t>
            </a:r>
            <a:r>
              <a:rPr lang="en-US" sz="4000" dirty="0" err="1" smtClean="0"/>
              <a:t>futurE</a:t>
            </a:r>
            <a:r>
              <a:rPr lang="en-US" sz="4000" dirty="0" smtClean="0"/>
              <a:t> HEP experiments </a:t>
            </a:r>
            <a:endParaRPr lang="fr-FR" sz="4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394855"/>
              </p:ext>
            </p:extLst>
          </p:nvPr>
        </p:nvGraphicFramePr>
        <p:xfrm>
          <a:off x="323528" y="3444682"/>
          <a:ext cx="8136904" cy="324035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72028"/>
                <a:gridCol w="658896"/>
                <a:gridCol w="856565"/>
                <a:gridCol w="1910799"/>
                <a:gridCol w="865556"/>
                <a:gridCol w="1473060"/>
              </a:tblGrid>
              <a:tr h="485371">
                <a:tc>
                  <a:txBody>
                    <a:bodyPr/>
                    <a:lstStyle/>
                    <a:p>
                      <a:r>
                        <a:rPr lang="en-US" altLang="zh-CN" sz="1200" b="1" dirty="0" smtClean="0"/>
                        <a:t>Leader:</a:t>
                      </a:r>
                    </a:p>
                    <a:p>
                      <a:r>
                        <a:rPr lang="en-US" altLang="zh-CN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Alexandre</a:t>
                      </a:r>
                      <a:r>
                        <a:rPr lang="en-US" altLang="zh-CN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ROZANOV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CPPM,</a:t>
                      </a:r>
                      <a:r>
                        <a:rPr lang="en-US" altLang="zh-CN" sz="1200" baseline="0" dirty="0" smtClean="0"/>
                        <a:t> In2p3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/>
                        <a:t>Leader:</a:t>
                      </a:r>
                    </a:p>
                    <a:p>
                      <a:r>
                        <a:rPr lang="en-US" altLang="zh-CN" sz="1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Zheng</a:t>
                      </a:r>
                      <a:r>
                        <a:rPr lang="en-US" altLang="zh-CN" sz="1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WANG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IHEP, CAS</a:t>
                      </a:r>
                      <a:endParaRPr lang="zh-CN" altLang="en-US" sz="1200" dirty="0"/>
                    </a:p>
                  </a:txBody>
                  <a:tcPr/>
                </a:tc>
              </a:tr>
              <a:tr h="285512">
                <a:tc>
                  <a:txBody>
                    <a:bodyPr/>
                    <a:lstStyle/>
                    <a:p>
                      <a:r>
                        <a:rPr lang="en-US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Patrick PANGAUD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Eng.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/>
                        <a:t>Wei </a:t>
                      </a:r>
                      <a:r>
                        <a:rPr lang="en-US" altLang="zh-CN" sz="1200" b="1" dirty="0" err="1" smtClean="0"/>
                        <a:t>WEI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IHEP</a:t>
                      </a:r>
                      <a:endParaRPr lang="zh-CN" altLang="en-US" sz="1200" dirty="0"/>
                    </a:p>
                  </a:txBody>
                  <a:tcPr/>
                </a:tc>
              </a:tr>
              <a:tr h="309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Jean Claude CLEMENS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Eng.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Jiangping</a:t>
                      </a:r>
                      <a:r>
                        <a:rPr lang="en-US" altLang="zh-CN" sz="1200" b="1" baseline="0" dirty="0" smtClean="0"/>
                        <a:t> LUO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IHEP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Patrick BREUGNON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Eng.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Xinchou</a:t>
                      </a:r>
                      <a:r>
                        <a:rPr lang="en-US" altLang="zh-CN" sz="1200" b="1" baseline="0" dirty="0" smtClean="0"/>
                        <a:t> LOU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IHEP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Stephanie Godiot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Eng.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Qun</a:t>
                      </a:r>
                      <a:r>
                        <a:rPr lang="en-US" altLang="zh-CN" sz="1200" b="1" dirty="0" smtClean="0"/>
                        <a:t> OUYANG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IHEP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Frederic Bompard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Eng.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Meng</a:t>
                      </a:r>
                      <a:r>
                        <a:rPr lang="en-US" altLang="zh-CN" sz="1200" b="1" baseline="0" dirty="0" smtClean="0"/>
                        <a:t> WANG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Shandong U.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zh-CN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Emmanuel MONNIER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Dr.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CPPM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Jian</a:t>
                      </a:r>
                      <a:r>
                        <a:rPr lang="en-US" altLang="zh-CN" sz="1200" b="1" dirty="0" smtClean="0"/>
                        <a:t> LIU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St.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Shandong U.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err="1" smtClean="0"/>
                        <a:t>Fuwei</a:t>
                      </a:r>
                      <a:r>
                        <a:rPr lang="en-US" altLang="zh-CN" sz="1200" b="1" dirty="0" smtClean="0"/>
                        <a:t> WU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St.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Nanjing</a:t>
                      </a:r>
                      <a:r>
                        <a:rPr lang="en-US" altLang="zh-CN" sz="1200" baseline="0" dirty="0" smtClean="0"/>
                        <a:t> U.</a:t>
                      </a:r>
                      <a:endParaRPr lang="zh-CN" altLang="en-US" sz="12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 smtClean="0"/>
                        <a:t>Ming</a:t>
                      </a:r>
                      <a:r>
                        <a:rPr lang="en-US" altLang="zh-CN" sz="1200" b="1" baseline="0" dirty="0" smtClean="0"/>
                        <a:t> QI</a:t>
                      </a:r>
                      <a:endParaRPr lang="zh-CN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Pr.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Nanjing U.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296144" y="1628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zh-CN" sz="2800" dirty="0" smtClean="0">
                <a:solidFill>
                  <a:schemeClr val="tx2"/>
                </a:solidFill>
              </a:rPr>
              <a:t>ATLAS Projects:</a:t>
            </a:r>
          </a:p>
          <a:p>
            <a:pPr lvl="1"/>
            <a:r>
              <a:rPr lang="fr-FR" altLang="zh-CN" sz="2800" dirty="0" smtClean="0">
                <a:solidFill>
                  <a:schemeClr val="tx2"/>
                </a:solidFill>
              </a:rPr>
              <a:t>FEI4 Project</a:t>
            </a:r>
          </a:p>
          <a:p>
            <a:pPr lvl="1"/>
            <a:r>
              <a:rPr lang="fr-FR" altLang="zh-CN" sz="2800" dirty="0" smtClean="0">
                <a:solidFill>
                  <a:schemeClr val="tx2"/>
                </a:solidFill>
              </a:rPr>
              <a:t>3D Project</a:t>
            </a:r>
          </a:p>
          <a:p>
            <a:pPr lvl="1"/>
            <a:r>
              <a:rPr lang="fr-FR" altLang="zh-CN" sz="2800" dirty="0" smtClean="0">
                <a:solidFill>
                  <a:schemeClr val="tx2"/>
                </a:solidFill>
              </a:rPr>
              <a:t>Smart Sensor Project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144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Smart </a:t>
            </a:r>
            <a:r>
              <a:rPr lang="fr-FR" dirty="0" err="1" smtClean="0"/>
              <a:t>Sensor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started an R&amp;D development on Smart Sensor</a:t>
            </a:r>
            <a:endParaRPr lang="en-US" dirty="0"/>
          </a:p>
        </p:txBody>
      </p:sp>
      <p:grpSp>
        <p:nvGrpSpPr>
          <p:cNvPr id="4" name="Groupe 3"/>
          <p:cNvGrpSpPr/>
          <p:nvPr/>
        </p:nvGrpSpPr>
        <p:grpSpPr>
          <a:xfrm>
            <a:off x="828991" y="2105730"/>
            <a:ext cx="7570787" cy="3396977"/>
            <a:chOff x="817637" y="1196752"/>
            <a:chExt cx="7570787" cy="3396977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942366" y="1860575"/>
              <a:ext cx="7446058" cy="1668135"/>
            </a:xfrm>
            <a:custGeom>
              <a:avLst/>
              <a:gdLst>
                <a:gd name="T0" fmla="*/ 5134 w 5134"/>
                <a:gd name="T1" fmla="*/ 0 h 1264"/>
                <a:gd name="T2" fmla="*/ 3360 w 5134"/>
                <a:gd name="T3" fmla="*/ 0 h 1264"/>
                <a:gd name="T4" fmla="*/ 0 w 5134"/>
                <a:gd name="T5" fmla="*/ 1264 h 1264"/>
                <a:gd name="T6" fmla="*/ 4077 w 5134"/>
                <a:gd name="T7" fmla="*/ 1264 h 1264"/>
                <a:gd name="T8" fmla="*/ 5134 w 5134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4" h="1264">
                  <a:moveTo>
                    <a:pt x="5134" y="0"/>
                  </a:moveTo>
                  <a:lnTo>
                    <a:pt x="3360" y="0"/>
                  </a:lnTo>
                  <a:lnTo>
                    <a:pt x="0" y="1264"/>
                  </a:lnTo>
                  <a:lnTo>
                    <a:pt x="4077" y="1264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942366" y="1860575"/>
              <a:ext cx="7446058" cy="1668135"/>
            </a:xfrm>
            <a:custGeom>
              <a:avLst/>
              <a:gdLst>
                <a:gd name="T0" fmla="*/ 5134 w 5134"/>
                <a:gd name="T1" fmla="*/ 0 h 1264"/>
                <a:gd name="T2" fmla="*/ 3360 w 5134"/>
                <a:gd name="T3" fmla="*/ 0 h 1264"/>
                <a:gd name="T4" fmla="*/ 0 w 5134"/>
                <a:gd name="T5" fmla="*/ 1264 h 1264"/>
                <a:gd name="T6" fmla="*/ 4077 w 5134"/>
                <a:gd name="T7" fmla="*/ 1264 h 1264"/>
                <a:gd name="T8" fmla="*/ 5134 w 5134"/>
                <a:gd name="T9" fmla="*/ 0 h 1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4" h="1264">
                  <a:moveTo>
                    <a:pt x="5134" y="0"/>
                  </a:moveTo>
                  <a:lnTo>
                    <a:pt x="3360" y="0"/>
                  </a:lnTo>
                  <a:lnTo>
                    <a:pt x="0" y="1264"/>
                  </a:lnTo>
                  <a:lnTo>
                    <a:pt x="4077" y="1264"/>
                  </a:lnTo>
                  <a:lnTo>
                    <a:pt x="5134" y="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942366" y="3528710"/>
              <a:ext cx="4375682" cy="1065019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942366" y="3528710"/>
              <a:ext cx="4375682" cy="1065019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251356" y="1860575"/>
              <a:ext cx="1137068" cy="2094406"/>
            </a:xfrm>
            <a:custGeom>
              <a:avLst/>
              <a:gdLst>
                <a:gd name="T0" fmla="*/ 0 w 784"/>
                <a:gd name="T1" fmla="*/ 1587 h 1587"/>
                <a:gd name="T2" fmla="*/ 0 w 784"/>
                <a:gd name="T3" fmla="*/ 897 h 1587"/>
                <a:gd name="T4" fmla="*/ 784 w 784"/>
                <a:gd name="T5" fmla="*/ 0 h 1587"/>
                <a:gd name="T6" fmla="*/ 784 w 784"/>
                <a:gd name="T7" fmla="*/ 367 h 1587"/>
                <a:gd name="T8" fmla="*/ 0 w 784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587">
                  <a:moveTo>
                    <a:pt x="0" y="1587"/>
                  </a:moveTo>
                  <a:lnTo>
                    <a:pt x="0" y="897"/>
                  </a:lnTo>
                  <a:lnTo>
                    <a:pt x="784" y="0"/>
                  </a:lnTo>
                  <a:lnTo>
                    <a:pt x="784" y="367"/>
                  </a:lnTo>
                  <a:lnTo>
                    <a:pt x="0" y="158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251356" y="1860575"/>
              <a:ext cx="1137068" cy="2094406"/>
            </a:xfrm>
            <a:custGeom>
              <a:avLst/>
              <a:gdLst>
                <a:gd name="T0" fmla="*/ 0 w 784"/>
                <a:gd name="T1" fmla="*/ 1587 h 1587"/>
                <a:gd name="T2" fmla="*/ 0 w 784"/>
                <a:gd name="T3" fmla="*/ 897 h 1587"/>
                <a:gd name="T4" fmla="*/ 784 w 784"/>
                <a:gd name="T5" fmla="*/ 0 h 1587"/>
                <a:gd name="T6" fmla="*/ 784 w 784"/>
                <a:gd name="T7" fmla="*/ 367 h 1587"/>
                <a:gd name="T8" fmla="*/ 0 w 784"/>
                <a:gd name="T9" fmla="*/ 1587 h 1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587">
                  <a:moveTo>
                    <a:pt x="0" y="1587"/>
                  </a:moveTo>
                  <a:lnTo>
                    <a:pt x="0" y="897"/>
                  </a:lnTo>
                  <a:lnTo>
                    <a:pt x="784" y="0"/>
                  </a:lnTo>
                  <a:lnTo>
                    <a:pt x="784" y="367"/>
                  </a:lnTo>
                  <a:lnTo>
                    <a:pt x="0" y="158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46099" y="2556071"/>
              <a:ext cx="3675167" cy="972639"/>
            </a:xfrm>
            <a:custGeom>
              <a:avLst/>
              <a:gdLst>
                <a:gd name="T0" fmla="*/ 877 w 2534"/>
                <a:gd name="T1" fmla="*/ 737 h 737"/>
                <a:gd name="T2" fmla="*/ 1384 w 2534"/>
                <a:gd name="T3" fmla="*/ 370 h 737"/>
                <a:gd name="T4" fmla="*/ 2210 w 2534"/>
                <a:gd name="T5" fmla="*/ 370 h 737"/>
                <a:gd name="T6" fmla="*/ 2534 w 2534"/>
                <a:gd name="T7" fmla="*/ 0 h 737"/>
                <a:gd name="T8" fmla="*/ 1267 w 2534"/>
                <a:gd name="T9" fmla="*/ 0 h 737"/>
                <a:gd name="T10" fmla="*/ 0 w 2534"/>
                <a:gd name="T11" fmla="*/ 737 h 737"/>
                <a:gd name="T12" fmla="*/ 877 w 2534"/>
                <a:gd name="T1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4" h="737">
                  <a:moveTo>
                    <a:pt x="877" y="737"/>
                  </a:moveTo>
                  <a:lnTo>
                    <a:pt x="1384" y="370"/>
                  </a:lnTo>
                  <a:lnTo>
                    <a:pt x="2210" y="370"/>
                  </a:lnTo>
                  <a:lnTo>
                    <a:pt x="2534" y="0"/>
                  </a:lnTo>
                  <a:lnTo>
                    <a:pt x="1267" y="0"/>
                  </a:lnTo>
                  <a:lnTo>
                    <a:pt x="0" y="737"/>
                  </a:lnTo>
                  <a:lnTo>
                    <a:pt x="877" y="73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046099" y="2556071"/>
              <a:ext cx="3675167" cy="972639"/>
            </a:xfrm>
            <a:custGeom>
              <a:avLst/>
              <a:gdLst>
                <a:gd name="T0" fmla="*/ 877 w 2534"/>
                <a:gd name="T1" fmla="*/ 737 h 737"/>
                <a:gd name="T2" fmla="*/ 1384 w 2534"/>
                <a:gd name="T3" fmla="*/ 370 h 737"/>
                <a:gd name="T4" fmla="*/ 2210 w 2534"/>
                <a:gd name="T5" fmla="*/ 370 h 737"/>
                <a:gd name="T6" fmla="*/ 2534 w 2534"/>
                <a:gd name="T7" fmla="*/ 0 h 737"/>
                <a:gd name="T8" fmla="*/ 1267 w 2534"/>
                <a:gd name="T9" fmla="*/ 0 h 737"/>
                <a:gd name="T10" fmla="*/ 0 w 2534"/>
                <a:gd name="T11" fmla="*/ 737 h 737"/>
                <a:gd name="T12" fmla="*/ 877 w 2534"/>
                <a:gd name="T13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4" h="737">
                  <a:moveTo>
                    <a:pt x="877" y="737"/>
                  </a:moveTo>
                  <a:lnTo>
                    <a:pt x="1384" y="370"/>
                  </a:lnTo>
                  <a:lnTo>
                    <a:pt x="2210" y="370"/>
                  </a:lnTo>
                  <a:lnTo>
                    <a:pt x="2534" y="0"/>
                  </a:lnTo>
                  <a:lnTo>
                    <a:pt x="1267" y="0"/>
                  </a:lnTo>
                  <a:lnTo>
                    <a:pt x="0" y="737"/>
                  </a:lnTo>
                  <a:lnTo>
                    <a:pt x="877" y="7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318049" y="3044369"/>
              <a:ext cx="1933307" cy="1091414"/>
            </a:xfrm>
            <a:custGeom>
              <a:avLst/>
              <a:gdLst>
                <a:gd name="T0" fmla="*/ 0 w 1333"/>
                <a:gd name="T1" fmla="*/ 827 h 827"/>
                <a:gd name="T2" fmla="*/ 507 w 1333"/>
                <a:gd name="T3" fmla="*/ 390 h 827"/>
                <a:gd name="T4" fmla="*/ 1333 w 1333"/>
                <a:gd name="T5" fmla="*/ 390 h 827"/>
                <a:gd name="T6" fmla="*/ 1333 w 1333"/>
                <a:gd name="T7" fmla="*/ 0 h 827"/>
                <a:gd name="T8" fmla="*/ 507 w 1333"/>
                <a:gd name="T9" fmla="*/ 0 h 827"/>
                <a:gd name="T10" fmla="*/ 0 w 1333"/>
                <a:gd name="T11" fmla="*/ 367 h 827"/>
                <a:gd name="T12" fmla="*/ 0 w 1333"/>
                <a:gd name="T13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827">
                  <a:moveTo>
                    <a:pt x="0" y="827"/>
                  </a:moveTo>
                  <a:lnTo>
                    <a:pt x="507" y="390"/>
                  </a:lnTo>
                  <a:lnTo>
                    <a:pt x="1333" y="390"/>
                  </a:lnTo>
                  <a:lnTo>
                    <a:pt x="1333" y="0"/>
                  </a:lnTo>
                  <a:lnTo>
                    <a:pt x="507" y="0"/>
                  </a:lnTo>
                  <a:lnTo>
                    <a:pt x="0" y="367"/>
                  </a:lnTo>
                  <a:lnTo>
                    <a:pt x="0" y="82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318049" y="3044369"/>
              <a:ext cx="1933307" cy="1091414"/>
            </a:xfrm>
            <a:custGeom>
              <a:avLst/>
              <a:gdLst>
                <a:gd name="T0" fmla="*/ 0 w 1333"/>
                <a:gd name="T1" fmla="*/ 827 h 827"/>
                <a:gd name="T2" fmla="*/ 507 w 1333"/>
                <a:gd name="T3" fmla="*/ 390 h 827"/>
                <a:gd name="T4" fmla="*/ 1333 w 1333"/>
                <a:gd name="T5" fmla="*/ 390 h 827"/>
                <a:gd name="T6" fmla="*/ 1333 w 1333"/>
                <a:gd name="T7" fmla="*/ 0 h 827"/>
                <a:gd name="T8" fmla="*/ 507 w 1333"/>
                <a:gd name="T9" fmla="*/ 0 h 827"/>
                <a:gd name="T10" fmla="*/ 0 w 1333"/>
                <a:gd name="T11" fmla="*/ 367 h 827"/>
                <a:gd name="T12" fmla="*/ 0 w 1333"/>
                <a:gd name="T13" fmla="*/ 827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3" h="827">
                  <a:moveTo>
                    <a:pt x="0" y="827"/>
                  </a:moveTo>
                  <a:lnTo>
                    <a:pt x="507" y="390"/>
                  </a:lnTo>
                  <a:lnTo>
                    <a:pt x="1333" y="390"/>
                  </a:lnTo>
                  <a:lnTo>
                    <a:pt x="1333" y="0"/>
                  </a:lnTo>
                  <a:lnTo>
                    <a:pt x="507" y="0"/>
                  </a:lnTo>
                  <a:lnTo>
                    <a:pt x="0" y="367"/>
                  </a:lnTo>
                  <a:lnTo>
                    <a:pt x="0" y="82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47843" y="3106397"/>
              <a:ext cx="1504005" cy="699455"/>
            </a:xfrm>
            <a:custGeom>
              <a:avLst/>
              <a:gdLst>
                <a:gd name="T0" fmla="*/ 0 w 1037"/>
                <a:gd name="T1" fmla="*/ 253 h 530"/>
                <a:gd name="T2" fmla="*/ 690 w 1037"/>
                <a:gd name="T3" fmla="*/ 253 h 530"/>
                <a:gd name="T4" fmla="*/ 690 w 1037"/>
                <a:gd name="T5" fmla="*/ 530 h 530"/>
                <a:gd name="T6" fmla="*/ 1037 w 1037"/>
                <a:gd name="T7" fmla="*/ 230 h 530"/>
                <a:gd name="T8" fmla="*/ 1037 w 1037"/>
                <a:gd name="T9" fmla="*/ 0 h 530"/>
                <a:gd name="T10" fmla="*/ 437 w 1037"/>
                <a:gd name="T11" fmla="*/ 0 h 530"/>
                <a:gd name="T12" fmla="*/ 0 w 1037"/>
                <a:gd name="T13" fmla="*/ 25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530">
                  <a:moveTo>
                    <a:pt x="0" y="253"/>
                  </a:moveTo>
                  <a:lnTo>
                    <a:pt x="690" y="253"/>
                  </a:lnTo>
                  <a:lnTo>
                    <a:pt x="690" y="530"/>
                  </a:lnTo>
                  <a:lnTo>
                    <a:pt x="1037" y="230"/>
                  </a:lnTo>
                  <a:lnTo>
                    <a:pt x="1037" y="0"/>
                  </a:lnTo>
                  <a:lnTo>
                    <a:pt x="437" y="0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E77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447843" y="3106397"/>
              <a:ext cx="1504005" cy="699455"/>
            </a:xfrm>
            <a:custGeom>
              <a:avLst/>
              <a:gdLst>
                <a:gd name="T0" fmla="*/ 0 w 1037"/>
                <a:gd name="T1" fmla="*/ 253 h 530"/>
                <a:gd name="T2" fmla="*/ 690 w 1037"/>
                <a:gd name="T3" fmla="*/ 253 h 530"/>
                <a:gd name="T4" fmla="*/ 690 w 1037"/>
                <a:gd name="T5" fmla="*/ 530 h 530"/>
                <a:gd name="T6" fmla="*/ 1037 w 1037"/>
                <a:gd name="T7" fmla="*/ 230 h 530"/>
                <a:gd name="T8" fmla="*/ 1037 w 1037"/>
                <a:gd name="T9" fmla="*/ 0 h 530"/>
                <a:gd name="T10" fmla="*/ 437 w 1037"/>
                <a:gd name="T11" fmla="*/ 0 h 530"/>
                <a:gd name="T12" fmla="*/ 0 w 1037"/>
                <a:gd name="T13" fmla="*/ 25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7" h="530">
                  <a:moveTo>
                    <a:pt x="0" y="253"/>
                  </a:moveTo>
                  <a:lnTo>
                    <a:pt x="690" y="253"/>
                  </a:lnTo>
                  <a:lnTo>
                    <a:pt x="690" y="530"/>
                  </a:lnTo>
                  <a:lnTo>
                    <a:pt x="1037" y="230"/>
                  </a:lnTo>
                  <a:lnTo>
                    <a:pt x="1037" y="0"/>
                  </a:lnTo>
                  <a:lnTo>
                    <a:pt x="437" y="0"/>
                  </a:lnTo>
                  <a:lnTo>
                    <a:pt x="0" y="253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4871343" y="3131471"/>
              <a:ext cx="746927" cy="216435"/>
            </a:xfrm>
            <a:custGeom>
              <a:avLst/>
              <a:gdLst>
                <a:gd name="T0" fmla="*/ 0 w 515"/>
                <a:gd name="T1" fmla="*/ 164 h 164"/>
                <a:gd name="T2" fmla="*/ 261 w 515"/>
                <a:gd name="T3" fmla="*/ 0 h 164"/>
                <a:gd name="T4" fmla="*/ 515 w 515"/>
                <a:gd name="T5" fmla="*/ 0 h 164"/>
                <a:gd name="T6" fmla="*/ 277 w 515"/>
                <a:gd name="T7" fmla="*/ 164 h 164"/>
                <a:gd name="T8" fmla="*/ 0 w 515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164">
                  <a:moveTo>
                    <a:pt x="0" y="164"/>
                  </a:moveTo>
                  <a:lnTo>
                    <a:pt x="261" y="0"/>
                  </a:lnTo>
                  <a:lnTo>
                    <a:pt x="515" y="0"/>
                  </a:lnTo>
                  <a:lnTo>
                    <a:pt x="277" y="164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9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871343" y="3131471"/>
              <a:ext cx="746927" cy="216435"/>
            </a:xfrm>
            <a:custGeom>
              <a:avLst/>
              <a:gdLst>
                <a:gd name="T0" fmla="*/ 0 w 515"/>
                <a:gd name="T1" fmla="*/ 164 h 164"/>
                <a:gd name="T2" fmla="*/ 261 w 515"/>
                <a:gd name="T3" fmla="*/ 0 h 164"/>
                <a:gd name="T4" fmla="*/ 515 w 515"/>
                <a:gd name="T5" fmla="*/ 0 h 164"/>
                <a:gd name="T6" fmla="*/ 277 w 515"/>
                <a:gd name="T7" fmla="*/ 164 h 164"/>
                <a:gd name="T8" fmla="*/ 0 w 515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5" h="164">
                  <a:moveTo>
                    <a:pt x="0" y="164"/>
                  </a:moveTo>
                  <a:lnTo>
                    <a:pt x="261" y="0"/>
                  </a:lnTo>
                  <a:lnTo>
                    <a:pt x="515" y="0"/>
                  </a:lnTo>
                  <a:lnTo>
                    <a:pt x="277" y="164"/>
                  </a:lnTo>
                  <a:lnTo>
                    <a:pt x="0" y="164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871343" y="3347907"/>
              <a:ext cx="401745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516746" y="2746111"/>
              <a:ext cx="616395" cy="184762"/>
            </a:xfrm>
            <a:custGeom>
              <a:avLst/>
              <a:gdLst>
                <a:gd name="T0" fmla="*/ 0 w 425"/>
                <a:gd name="T1" fmla="*/ 140 h 140"/>
                <a:gd name="T2" fmla="*/ 222 w 425"/>
                <a:gd name="T3" fmla="*/ 0 h 140"/>
                <a:gd name="T4" fmla="*/ 425 w 425"/>
                <a:gd name="T5" fmla="*/ 0 h 140"/>
                <a:gd name="T6" fmla="*/ 218 w 425"/>
                <a:gd name="T7" fmla="*/ 140 h 140"/>
                <a:gd name="T8" fmla="*/ 0 w 42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40">
                  <a:moveTo>
                    <a:pt x="0" y="140"/>
                  </a:moveTo>
                  <a:lnTo>
                    <a:pt x="222" y="0"/>
                  </a:lnTo>
                  <a:lnTo>
                    <a:pt x="425" y="0"/>
                  </a:lnTo>
                  <a:lnTo>
                    <a:pt x="218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516746" y="2746111"/>
              <a:ext cx="616395" cy="184762"/>
            </a:xfrm>
            <a:custGeom>
              <a:avLst/>
              <a:gdLst>
                <a:gd name="T0" fmla="*/ 0 w 425"/>
                <a:gd name="T1" fmla="*/ 140 h 140"/>
                <a:gd name="T2" fmla="*/ 222 w 425"/>
                <a:gd name="T3" fmla="*/ 0 h 140"/>
                <a:gd name="T4" fmla="*/ 425 w 425"/>
                <a:gd name="T5" fmla="*/ 0 h 140"/>
                <a:gd name="T6" fmla="*/ 218 w 425"/>
                <a:gd name="T7" fmla="*/ 140 h 140"/>
                <a:gd name="T8" fmla="*/ 0 w 425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140">
                  <a:moveTo>
                    <a:pt x="0" y="140"/>
                  </a:moveTo>
                  <a:lnTo>
                    <a:pt x="222" y="0"/>
                  </a:lnTo>
                  <a:lnTo>
                    <a:pt x="425" y="0"/>
                  </a:lnTo>
                  <a:lnTo>
                    <a:pt x="218" y="140"/>
                  </a:lnTo>
                  <a:lnTo>
                    <a:pt x="0" y="14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5516746" y="2930873"/>
              <a:ext cx="316175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4046099" y="3528710"/>
              <a:ext cx="1271950" cy="607074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046099" y="3528710"/>
              <a:ext cx="1271950" cy="60707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250619" y="2622057"/>
              <a:ext cx="1182029" cy="329932"/>
            </a:xfrm>
            <a:custGeom>
              <a:avLst/>
              <a:gdLst>
                <a:gd name="T0" fmla="*/ 0 w 815"/>
                <a:gd name="T1" fmla="*/ 250 h 250"/>
                <a:gd name="T2" fmla="*/ 320 w 815"/>
                <a:gd name="T3" fmla="*/ 0 h 250"/>
                <a:gd name="T4" fmla="*/ 815 w 815"/>
                <a:gd name="T5" fmla="*/ 0 h 250"/>
                <a:gd name="T6" fmla="*/ 577 w 815"/>
                <a:gd name="T7" fmla="*/ 250 h 250"/>
                <a:gd name="T8" fmla="*/ 0 w 81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250">
                  <a:moveTo>
                    <a:pt x="0" y="250"/>
                  </a:moveTo>
                  <a:lnTo>
                    <a:pt x="320" y="0"/>
                  </a:lnTo>
                  <a:lnTo>
                    <a:pt x="815" y="0"/>
                  </a:lnTo>
                  <a:lnTo>
                    <a:pt x="577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250619" y="2622057"/>
              <a:ext cx="1182029" cy="329932"/>
            </a:xfrm>
            <a:custGeom>
              <a:avLst/>
              <a:gdLst>
                <a:gd name="T0" fmla="*/ 0 w 815"/>
                <a:gd name="T1" fmla="*/ 250 h 250"/>
                <a:gd name="T2" fmla="*/ 320 w 815"/>
                <a:gd name="T3" fmla="*/ 0 h 250"/>
                <a:gd name="T4" fmla="*/ 815 w 815"/>
                <a:gd name="T5" fmla="*/ 0 h 250"/>
                <a:gd name="T6" fmla="*/ 577 w 815"/>
                <a:gd name="T7" fmla="*/ 250 h 250"/>
                <a:gd name="T8" fmla="*/ 0 w 815"/>
                <a:gd name="T9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5" h="250">
                  <a:moveTo>
                    <a:pt x="0" y="250"/>
                  </a:moveTo>
                  <a:lnTo>
                    <a:pt x="320" y="0"/>
                  </a:lnTo>
                  <a:lnTo>
                    <a:pt x="815" y="0"/>
                  </a:lnTo>
                  <a:lnTo>
                    <a:pt x="577" y="250"/>
                  </a:lnTo>
                  <a:lnTo>
                    <a:pt x="0" y="25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087466" y="2622057"/>
              <a:ext cx="345181" cy="360286"/>
            </a:xfrm>
            <a:custGeom>
              <a:avLst/>
              <a:gdLst>
                <a:gd name="T0" fmla="*/ 0 w 238"/>
                <a:gd name="T1" fmla="*/ 250 h 273"/>
                <a:gd name="T2" fmla="*/ 238 w 238"/>
                <a:gd name="T3" fmla="*/ 0 h 273"/>
                <a:gd name="T4" fmla="*/ 238 w 238"/>
                <a:gd name="T5" fmla="*/ 20 h 273"/>
                <a:gd name="T6" fmla="*/ 0 w 238"/>
                <a:gd name="T7" fmla="*/ 273 h 273"/>
                <a:gd name="T8" fmla="*/ 0 w 238"/>
                <a:gd name="T9" fmla="*/ 2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3">
                  <a:moveTo>
                    <a:pt x="0" y="250"/>
                  </a:moveTo>
                  <a:lnTo>
                    <a:pt x="238" y="0"/>
                  </a:lnTo>
                  <a:lnTo>
                    <a:pt x="238" y="20"/>
                  </a:lnTo>
                  <a:lnTo>
                    <a:pt x="0" y="273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087466" y="2622057"/>
              <a:ext cx="345181" cy="360286"/>
            </a:xfrm>
            <a:custGeom>
              <a:avLst/>
              <a:gdLst>
                <a:gd name="T0" fmla="*/ 0 w 238"/>
                <a:gd name="T1" fmla="*/ 250 h 273"/>
                <a:gd name="T2" fmla="*/ 238 w 238"/>
                <a:gd name="T3" fmla="*/ 0 h 273"/>
                <a:gd name="T4" fmla="*/ 238 w 238"/>
                <a:gd name="T5" fmla="*/ 20 h 273"/>
                <a:gd name="T6" fmla="*/ 0 w 238"/>
                <a:gd name="T7" fmla="*/ 273 h 273"/>
                <a:gd name="T8" fmla="*/ 0 w 238"/>
                <a:gd name="T9" fmla="*/ 25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73">
                  <a:moveTo>
                    <a:pt x="0" y="250"/>
                  </a:moveTo>
                  <a:lnTo>
                    <a:pt x="238" y="0"/>
                  </a:lnTo>
                  <a:lnTo>
                    <a:pt x="238" y="20"/>
                  </a:lnTo>
                  <a:lnTo>
                    <a:pt x="0" y="273"/>
                  </a:lnTo>
                  <a:lnTo>
                    <a:pt x="0" y="25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6250619" y="2951989"/>
              <a:ext cx="836847" cy="30354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6250619" y="2951989"/>
              <a:ext cx="836847" cy="3035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16746" y="2787023"/>
              <a:ext cx="671508" cy="46190"/>
            </a:xfrm>
            <a:custGeom>
              <a:avLst/>
              <a:gdLst>
                <a:gd name="T0" fmla="*/ 0 w 463"/>
                <a:gd name="T1" fmla="*/ 35 h 35"/>
                <a:gd name="T2" fmla="*/ 58 w 463"/>
                <a:gd name="T3" fmla="*/ 0 h 35"/>
                <a:gd name="T4" fmla="*/ 463 w 463"/>
                <a:gd name="T5" fmla="*/ 0 h 35"/>
                <a:gd name="T6" fmla="*/ 417 w 463"/>
                <a:gd name="T7" fmla="*/ 35 h 35"/>
                <a:gd name="T8" fmla="*/ 0 w 46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5">
                  <a:moveTo>
                    <a:pt x="0" y="35"/>
                  </a:moveTo>
                  <a:lnTo>
                    <a:pt x="58" y="0"/>
                  </a:lnTo>
                  <a:lnTo>
                    <a:pt x="463" y="0"/>
                  </a:lnTo>
                  <a:lnTo>
                    <a:pt x="417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516746" y="2787023"/>
              <a:ext cx="671508" cy="46190"/>
            </a:xfrm>
            <a:custGeom>
              <a:avLst/>
              <a:gdLst>
                <a:gd name="T0" fmla="*/ 0 w 463"/>
                <a:gd name="T1" fmla="*/ 35 h 35"/>
                <a:gd name="T2" fmla="*/ 58 w 463"/>
                <a:gd name="T3" fmla="*/ 0 h 35"/>
                <a:gd name="T4" fmla="*/ 463 w 463"/>
                <a:gd name="T5" fmla="*/ 0 h 35"/>
                <a:gd name="T6" fmla="*/ 417 w 463"/>
                <a:gd name="T7" fmla="*/ 35 h 35"/>
                <a:gd name="T8" fmla="*/ 0 w 463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5">
                  <a:moveTo>
                    <a:pt x="0" y="35"/>
                  </a:moveTo>
                  <a:lnTo>
                    <a:pt x="58" y="0"/>
                  </a:lnTo>
                  <a:lnTo>
                    <a:pt x="463" y="0"/>
                  </a:lnTo>
                  <a:lnTo>
                    <a:pt x="417" y="3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6121538" y="2787023"/>
              <a:ext cx="66716" cy="72585"/>
            </a:xfrm>
            <a:custGeom>
              <a:avLst/>
              <a:gdLst>
                <a:gd name="T0" fmla="*/ 0 w 46"/>
                <a:gd name="T1" fmla="*/ 35 h 55"/>
                <a:gd name="T2" fmla="*/ 46 w 46"/>
                <a:gd name="T3" fmla="*/ 0 h 55"/>
                <a:gd name="T4" fmla="*/ 46 w 46"/>
                <a:gd name="T5" fmla="*/ 24 h 55"/>
                <a:gd name="T6" fmla="*/ 0 w 46"/>
                <a:gd name="T7" fmla="*/ 55 h 55"/>
                <a:gd name="T8" fmla="*/ 0 w 46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">
                  <a:moveTo>
                    <a:pt x="0" y="35"/>
                  </a:moveTo>
                  <a:lnTo>
                    <a:pt x="46" y="0"/>
                  </a:lnTo>
                  <a:lnTo>
                    <a:pt x="46" y="24"/>
                  </a:lnTo>
                  <a:lnTo>
                    <a:pt x="0" y="5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121538" y="2787023"/>
              <a:ext cx="66716" cy="72585"/>
            </a:xfrm>
            <a:custGeom>
              <a:avLst/>
              <a:gdLst>
                <a:gd name="T0" fmla="*/ 0 w 46"/>
                <a:gd name="T1" fmla="*/ 35 h 55"/>
                <a:gd name="T2" fmla="*/ 46 w 46"/>
                <a:gd name="T3" fmla="*/ 0 h 55"/>
                <a:gd name="T4" fmla="*/ 46 w 46"/>
                <a:gd name="T5" fmla="*/ 24 h 55"/>
                <a:gd name="T6" fmla="*/ 0 w 46"/>
                <a:gd name="T7" fmla="*/ 55 h 55"/>
                <a:gd name="T8" fmla="*/ 0 w 46"/>
                <a:gd name="T9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5">
                  <a:moveTo>
                    <a:pt x="0" y="35"/>
                  </a:moveTo>
                  <a:lnTo>
                    <a:pt x="46" y="0"/>
                  </a:lnTo>
                  <a:lnTo>
                    <a:pt x="46" y="24"/>
                  </a:lnTo>
                  <a:lnTo>
                    <a:pt x="0" y="55"/>
                  </a:lnTo>
                  <a:lnTo>
                    <a:pt x="0" y="35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5516746" y="2833213"/>
              <a:ext cx="604792" cy="26395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5516746" y="2833213"/>
              <a:ext cx="604792" cy="26395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951113" y="3173703"/>
              <a:ext cx="712118" cy="51470"/>
            </a:xfrm>
            <a:custGeom>
              <a:avLst/>
              <a:gdLst>
                <a:gd name="T0" fmla="*/ 0 w 491"/>
                <a:gd name="T1" fmla="*/ 39 h 39"/>
                <a:gd name="T2" fmla="*/ 62 w 491"/>
                <a:gd name="T3" fmla="*/ 0 h 39"/>
                <a:gd name="T4" fmla="*/ 491 w 491"/>
                <a:gd name="T5" fmla="*/ 0 h 39"/>
                <a:gd name="T6" fmla="*/ 436 w 491"/>
                <a:gd name="T7" fmla="*/ 39 h 39"/>
                <a:gd name="T8" fmla="*/ 0 w 49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9">
                  <a:moveTo>
                    <a:pt x="0" y="39"/>
                  </a:moveTo>
                  <a:lnTo>
                    <a:pt x="62" y="0"/>
                  </a:lnTo>
                  <a:lnTo>
                    <a:pt x="491" y="0"/>
                  </a:lnTo>
                  <a:lnTo>
                    <a:pt x="436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951113" y="3173703"/>
              <a:ext cx="712118" cy="51470"/>
            </a:xfrm>
            <a:custGeom>
              <a:avLst/>
              <a:gdLst>
                <a:gd name="T0" fmla="*/ 0 w 491"/>
                <a:gd name="T1" fmla="*/ 39 h 39"/>
                <a:gd name="T2" fmla="*/ 62 w 491"/>
                <a:gd name="T3" fmla="*/ 0 h 39"/>
                <a:gd name="T4" fmla="*/ 491 w 491"/>
                <a:gd name="T5" fmla="*/ 0 h 39"/>
                <a:gd name="T6" fmla="*/ 436 w 491"/>
                <a:gd name="T7" fmla="*/ 39 h 39"/>
                <a:gd name="T8" fmla="*/ 0 w 491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39">
                  <a:moveTo>
                    <a:pt x="0" y="39"/>
                  </a:moveTo>
                  <a:lnTo>
                    <a:pt x="62" y="0"/>
                  </a:lnTo>
                  <a:lnTo>
                    <a:pt x="491" y="0"/>
                  </a:lnTo>
                  <a:lnTo>
                    <a:pt x="436" y="39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5583462" y="3173703"/>
              <a:ext cx="79768" cy="81823"/>
            </a:xfrm>
            <a:custGeom>
              <a:avLst/>
              <a:gdLst>
                <a:gd name="T0" fmla="*/ 0 w 55"/>
                <a:gd name="T1" fmla="*/ 39 h 62"/>
                <a:gd name="T2" fmla="*/ 55 w 55"/>
                <a:gd name="T3" fmla="*/ 0 h 62"/>
                <a:gd name="T4" fmla="*/ 55 w 55"/>
                <a:gd name="T5" fmla="*/ 23 h 62"/>
                <a:gd name="T6" fmla="*/ 0 w 55"/>
                <a:gd name="T7" fmla="*/ 62 h 62"/>
                <a:gd name="T8" fmla="*/ 0 w 55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39"/>
                  </a:moveTo>
                  <a:lnTo>
                    <a:pt x="55" y="0"/>
                  </a:lnTo>
                  <a:lnTo>
                    <a:pt x="55" y="23"/>
                  </a:lnTo>
                  <a:lnTo>
                    <a:pt x="0" y="62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5583462" y="3173703"/>
              <a:ext cx="79768" cy="81823"/>
            </a:xfrm>
            <a:custGeom>
              <a:avLst/>
              <a:gdLst>
                <a:gd name="T0" fmla="*/ 0 w 55"/>
                <a:gd name="T1" fmla="*/ 39 h 62"/>
                <a:gd name="T2" fmla="*/ 55 w 55"/>
                <a:gd name="T3" fmla="*/ 0 h 62"/>
                <a:gd name="T4" fmla="*/ 55 w 55"/>
                <a:gd name="T5" fmla="*/ 23 h 62"/>
                <a:gd name="T6" fmla="*/ 0 w 55"/>
                <a:gd name="T7" fmla="*/ 62 h 62"/>
                <a:gd name="T8" fmla="*/ 0 w 55"/>
                <a:gd name="T9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2">
                  <a:moveTo>
                    <a:pt x="0" y="39"/>
                  </a:moveTo>
                  <a:lnTo>
                    <a:pt x="55" y="0"/>
                  </a:lnTo>
                  <a:lnTo>
                    <a:pt x="55" y="23"/>
                  </a:lnTo>
                  <a:lnTo>
                    <a:pt x="0" y="62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4951113" y="3225172"/>
              <a:ext cx="632349" cy="30353"/>
            </a:xfrm>
            <a:prstGeom prst="rect">
              <a:avLst/>
            </a:prstGeom>
            <a:solidFill>
              <a:srgbClr val="AAA9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951113" y="3225172"/>
              <a:ext cx="632349" cy="30353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3" name="Line 42"/>
            <p:cNvSpPr>
              <a:spLocks noChangeShapeType="1"/>
            </p:cNvSpPr>
            <p:nvPr/>
          </p:nvSpPr>
          <p:spPr bwMode="auto">
            <a:xfrm flipH="1">
              <a:off x="6053373" y="3559063"/>
              <a:ext cx="1197983" cy="132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 flipV="1">
              <a:off x="6053373" y="3044369"/>
              <a:ext cx="1450" cy="91061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251356" y="2556071"/>
              <a:ext cx="469911" cy="1002992"/>
            </a:xfrm>
            <a:custGeom>
              <a:avLst/>
              <a:gdLst>
                <a:gd name="T0" fmla="*/ 0 w 324"/>
                <a:gd name="T1" fmla="*/ 760 h 760"/>
                <a:gd name="T2" fmla="*/ 324 w 324"/>
                <a:gd name="T3" fmla="*/ 323 h 760"/>
                <a:gd name="T4" fmla="*/ 324 w 324"/>
                <a:gd name="T5" fmla="*/ 0 h 760"/>
                <a:gd name="T6" fmla="*/ 0 w 324"/>
                <a:gd name="T7" fmla="*/ 370 h 760"/>
                <a:gd name="T8" fmla="*/ 0 w 324"/>
                <a:gd name="T9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760">
                  <a:moveTo>
                    <a:pt x="0" y="760"/>
                  </a:moveTo>
                  <a:lnTo>
                    <a:pt x="324" y="323"/>
                  </a:lnTo>
                  <a:lnTo>
                    <a:pt x="324" y="0"/>
                  </a:lnTo>
                  <a:lnTo>
                    <a:pt x="0" y="370"/>
                  </a:lnTo>
                  <a:lnTo>
                    <a:pt x="0" y="760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7251356" y="2556071"/>
              <a:ext cx="469911" cy="1002992"/>
            </a:xfrm>
            <a:custGeom>
              <a:avLst/>
              <a:gdLst>
                <a:gd name="T0" fmla="*/ 0 w 324"/>
                <a:gd name="T1" fmla="*/ 760 h 760"/>
                <a:gd name="T2" fmla="*/ 324 w 324"/>
                <a:gd name="T3" fmla="*/ 323 h 760"/>
                <a:gd name="T4" fmla="*/ 324 w 324"/>
                <a:gd name="T5" fmla="*/ 0 h 760"/>
                <a:gd name="T6" fmla="*/ 0 w 324"/>
                <a:gd name="T7" fmla="*/ 370 h 760"/>
                <a:gd name="T8" fmla="*/ 0 w 324"/>
                <a:gd name="T9" fmla="*/ 76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760">
                  <a:moveTo>
                    <a:pt x="0" y="760"/>
                  </a:moveTo>
                  <a:lnTo>
                    <a:pt x="324" y="323"/>
                  </a:lnTo>
                  <a:lnTo>
                    <a:pt x="324" y="0"/>
                  </a:lnTo>
                  <a:lnTo>
                    <a:pt x="0" y="370"/>
                  </a:lnTo>
                  <a:lnTo>
                    <a:pt x="0" y="760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 flipH="1">
              <a:off x="5318049" y="3044369"/>
              <a:ext cx="735324" cy="48434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5318049" y="3559063"/>
              <a:ext cx="735324" cy="1034666"/>
            </a:xfrm>
            <a:custGeom>
              <a:avLst/>
              <a:gdLst>
                <a:gd name="T0" fmla="*/ 0 w 507"/>
                <a:gd name="T1" fmla="*/ 437 h 784"/>
                <a:gd name="T2" fmla="*/ 507 w 507"/>
                <a:gd name="T3" fmla="*/ 0 h 784"/>
                <a:gd name="T4" fmla="*/ 507 w 507"/>
                <a:gd name="T5" fmla="*/ 300 h 784"/>
                <a:gd name="T6" fmla="*/ 0 w 507"/>
                <a:gd name="T7" fmla="*/ 784 h 784"/>
                <a:gd name="T8" fmla="*/ 0 w 507"/>
                <a:gd name="T9" fmla="*/ 43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784">
                  <a:moveTo>
                    <a:pt x="0" y="437"/>
                  </a:moveTo>
                  <a:lnTo>
                    <a:pt x="507" y="0"/>
                  </a:lnTo>
                  <a:lnTo>
                    <a:pt x="507" y="300"/>
                  </a:lnTo>
                  <a:lnTo>
                    <a:pt x="0" y="784"/>
                  </a:lnTo>
                  <a:lnTo>
                    <a:pt x="0" y="437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5318049" y="3559063"/>
              <a:ext cx="735324" cy="1034666"/>
            </a:xfrm>
            <a:custGeom>
              <a:avLst/>
              <a:gdLst>
                <a:gd name="T0" fmla="*/ 0 w 507"/>
                <a:gd name="T1" fmla="*/ 437 h 784"/>
                <a:gd name="T2" fmla="*/ 507 w 507"/>
                <a:gd name="T3" fmla="*/ 0 h 784"/>
                <a:gd name="T4" fmla="*/ 507 w 507"/>
                <a:gd name="T5" fmla="*/ 300 h 784"/>
                <a:gd name="T6" fmla="*/ 0 w 507"/>
                <a:gd name="T7" fmla="*/ 784 h 784"/>
                <a:gd name="T8" fmla="*/ 0 w 507"/>
                <a:gd name="T9" fmla="*/ 437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7" h="784">
                  <a:moveTo>
                    <a:pt x="0" y="437"/>
                  </a:moveTo>
                  <a:lnTo>
                    <a:pt x="507" y="0"/>
                  </a:lnTo>
                  <a:lnTo>
                    <a:pt x="507" y="300"/>
                  </a:lnTo>
                  <a:lnTo>
                    <a:pt x="0" y="784"/>
                  </a:lnTo>
                  <a:lnTo>
                    <a:pt x="0" y="4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6053373" y="3559063"/>
              <a:ext cx="1197983" cy="395918"/>
            </a:xfrm>
            <a:prstGeom prst="rect">
              <a:avLst/>
            </a:pr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6053373" y="3559063"/>
              <a:ext cx="1197983" cy="395918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209229" y="3528710"/>
              <a:ext cx="2538099" cy="607074"/>
            </a:xfrm>
            <a:prstGeom prst="rect">
              <a:avLst/>
            </a:pr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1209229" y="3528710"/>
              <a:ext cx="2538099" cy="607074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053373" y="1917323"/>
              <a:ext cx="2266885" cy="972639"/>
            </a:xfrm>
            <a:custGeom>
              <a:avLst/>
              <a:gdLst>
                <a:gd name="T0" fmla="*/ 0 w 1563"/>
                <a:gd name="T1" fmla="*/ 417 h 737"/>
                <a:gd name="T2" fmla="*/ 1220 w 1563"/>
                <a:gd name="T3" fmla="*/ 417 h 737"/>
                <a:gd name="T4" fmla="*/ 1220 w 1563"/>
                <a:gd name="T5" fmla="*/ 737 h 737"/>
                <a:gd name="T6" fmla="*/ 1563 w 1563"/>
                <a:gd name="T7" fmla="*/ 211 h 737"/>
                <a:gd name="T8" fmla="*/ 1563 w 1563"/>
                <a:gd name="T9" fmla="*/ 0 h 737"/>
                <a:gd name="T10" fmla="*/ 713 w 1563"/>
                <a:gd name="T11" fmla="*/ 0 h 737"/>
                <a:gd name="T12" fmla="*/ 0 w 1563"/>
                <a:gd name="T13" fmla="*/ 41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3" h="737">
                  <a:moveTo>
                    <a:pt x="0" y="417"/>
                  </a:moveTo>
                  <a:lnTo>
                    <a:pt x="1220" y="417"/>
                  </a:lnTo>
                  <a:lnTo>
                    <a:pt x="1220" y="737"/>
                  </a:lnTo>
                  <a:lnTo>
                    <a:pt x="1563" y="211"/>
                  </a:lnTo>
                  <a:lnTo>
                    <a:pt x="1563" y="0"/>
                  </a:lnTo>
                  <a:lnTo>
                    <a:pt x="713" y="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053373" y="1917323"/>
              <a:ext cx="2266885" cy="972639"/>
            </a:xfrm>
            <a:custGeom>
              <a:avLst/>
              <a:gdLst>
                <a:gd name="T0" fmla="*/ 0 w 1563"/>
                <a:gd name="T1" fmla="*/ 417 h 737"/>
                <a:gd name="T2" fmla="*/ 1220 w 1563"/>
                <a:gd name="T3" fmla="*/ 417 h 737"/>
                <a:gd name="T4" fmla="*/ 1220 w 1563"/>
                <a:gd name="T5" fmla="*/ 737 h 737"/>
                <a:gd name="T6" fmla="*/ 1563 w 1563"/>
                <a:gd name="T7" fmla="*/ 211 h 737"/>
                <a:gd name="T8" fmla="*/ 1563 w 1563"/>
                <a:gd name="T9" fmla="*/ 0 h 737"/>
                <a:gd name="T10" fmla="*/ 713 w 1563"/>
                <a:gd name="T11" fmla="*/ 0 h 737"/>
                <a:gd name="T12" fmla="*/ 0 w 1563"/>
                <a:gd name="T13" fmla="*/ 41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3" h="737">
                  <a:moveTo>
                    <a:pt x="0" y="417"/>
                  </a:moveTo>
                  <a:lnTo>
                    <a:pt x="1220" y="417"/>
                  </a:lnTo>
                  <a:lnTo>
                    <a:pt x="1220" y="737"/>
                  </a:lnTo>
                  <a:lnTo>
                    <a:pt x="1563" y="211"/>
                  </a:lnTo>
                  <a:lnTo>
                    <a:pt x="1563" y="0"/>
                  </a:lnTo>
                  <a:lnTo>
                    <a:pt x="713" y="0"/>
                  </a:lnTo>
                  <a:lnTo>
                    <a:pt x="0" y="41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209229" y="2556071"/>
              <a:ext cx="4477206" cy="972639"/>
            </a:xfrm>
            <a:custGeom>
              <a:avLst/>
              <a:gdLst>
                <a:gd name="T0" fmla="*/ 1750 w 3087"/>
                <a:gd name="T1" fmla="*/ 737 h 737"/>
                <a:gd name="T2" fmla="*/ 3087 w 3087"/>
                <a:gd name="T3" fmla="*/ 0 h 737"/>
                <a:gd name="T4" fmla="*/ 1909 w 3087"/>
                <a:gd name="T5" fmla="*/ 0 h 737"/>
                <a:gd name="T6" fmla="*/ 0 w 3087"/>
                <a:gd name="T7" fmla="*/ 737 h 737"/>
                <a:gd name="T8" fmla="*/ 1750 w 3087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7" h="737">
                  <a:moveTo>
                    <a:pt x="1750" y="737"/>
                  </a:moveTo>
                  <a:lnTo>
                    <a:pt x="3087" y="0"/>
                  </a:lnTo>
                  <a:lnTo>
                    <a:pt x="1909" y="0"/>
                  </a:lnTo>
                  <a:lnTo>
                    <a:pt x="0" y="737"/>
                  </a:lnTo>
                  <a:lnTo>
                    <a:pt x="1750" y="73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209229" y="2556071"/>
              <a:ext cx="4477206" cy="972639"/>
            </a:xfrm>
            <a:custGeom>
              <a:avLst/>
              <a:gdLst>
                <a:gd name="T0" fmla="*/ 1750 w 3087"/>
                <a:gd name="T1" fmla="*/ 737 h 737"/>
                <a:gd name="T2" fmla="*/ 3087 w 3087"/>
                <a:gd name="T3" fmla="*/ 0 h 737"/>
                <a:gd name="T4" fmla="*/ 1909 w 3087"/>
                <a:gd name="T5" fmla="*/ 0 h 737"/>
                <a:gd name="T6" fmla="*/ 0 w 3087"/>
                <a:gd name="T7" fmla="*/ 737 h 737"/>
                <a:gd name="T8" fmla="*/ 1750 w 3087"/>
                <a:gd name="T9" fmla="*/ 737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7" h="737">
                  <a:moveTo>
                    <a:pt x="1750" y="737"/>
                  </a:moveTo>
                  <a:lnTo>
                    <a:pt x="3087" y="0"/>
                  </a:lnTo>
                  <a:lnTo>
                    <a:pt x="1909" y="0"/>
                  </a:lnTo>
                  <a:lnTo>
                    <a:pt x="0" y="737"/>
                  </a:lnTo>
                  <a:lnTo>
                    <a:pt x="1750" y="73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4215789" y="1917323"/>
              <a:ext cx="2668630" cy="550326"/>
            </a:xfrm>
            <a:custGeom>
              <a:avLst/>
              <a:gdLst>
                <a:gd name="T0" fmla="*/ 0 w 1840"/>
                <a:gd name="T1" fmla="*/ 417 h 417"/>
                <a:gd name="T2" fmla="*/ 1103 w 1840"/>
                <a:gd name="T3" fmla="*/ 417 h 417"/>
                <a:gd name="T4" fmla="*/ 1840 w 1840"/>
                <a:gd name="T5" fmla="*/ 0 h 417"/>
                <a:gd name="T6" fmla="*/ 1060 w 1840"/>
                <a:gd name="T7" fmla="*/ 0 h 417"/>
                <a:gd name="T8" fmla="*/ 0 w 1840"/>
                <a:gd name="T9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0" h="417">
                  <a:moveTo>
                    <a:pt x="0" y="417"/>
                  </a:moveTo>
                  <a:lnTo>
                    <a:pt x="1103" y="417"/>
                  </a:lnTo>
                  <a:lnTo>
                    <a:pt x="1840" y="0"/>
                  </a:lnTo>
                  <a:lnTo>
                    <a:pt x="1060" y="0"/>
                  </a:lnTo>
                  <a:lnTo>
                    <a:pt x="0" y="417"/>
                  </a:lnTo>
                  <a:close/>
                </a:path>
              </a:pathLst>
            </a:custGeom>
            <a:solidFill>
              <a:srgbClr val="75C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215789" y="1917323"/>
              <a:ext cx="2668630" cy="550326"/>
            </a:xfrm>
            <a:custGeom>
              <a:avLst/>
              <a:gdLst>
                <a:gd name="T0" fmla="*/ 0 w 1840"/>
                <a:gd name="T1" fmla="*/ 417 h 417"/>
                <a:gd name="T2" fmla="*/ 1103 w 1840"/>
                <a:gd name="T3" fmla="*/ 417 h 417"/>
                <a:gd name="T4" fmla="*/ 1840 w 1840"/>
                <a:gd name="T5" fmla="*/ 0 h 417"/>
                <a:gd name="T6" fmla="*/ 1060 w 1840"/>
                <a:gd name="T7" fmla="*/ 0 h 417"/>
                <a:gd name="T8" fmla="*/ 0 w 1840"/>
                <a:gd name="T9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0" h="417">
                  <a:moveTo>
                    <a:pt x="0" y="417"/>
                  </a:moveTo>
                  <a:lnTo>
                    <a:pt x="1103" y="417"/>
                  </a:lnTo>
                  <a:lnTo>
                    <a:pt x="1840" y="0"/>
                  </a:lnTo>
                  <a:lnTo>
                    <a:pt x="1060" y="0"/>
                  </a:lnTo>
                  <a:lnTo>
                    <a:pt x="0" y="417"/>
                  </a:lnTo>
                  <a:close/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6121538" y="2586425"/>
              <a:ext cx="733873" cy="216435"/>
            </a:xfrm>
            <a:custGeom>
              <a:avLst/>
              <a:gdLst>
                <a:gd name="T0" fmla="*/ 0 w 506"/>
                <a:gd name="T1" fmla="*/ 164 h 164"/>
                <a:gd name="T2" fmla="*/ 0 w 506"/>
                <a:gd name="T3" fmla="*/ 144 h 164"/>
                <a:gd name="T4" fmla="*/ 4 w 506"/>
                <a:gd name="T5" fmla="*/ 129 h 164"/>
                <a:gd name="T6" fmla="*/ 8 w 506"/>
                <a:gd name="T7" fmla="*/ 113 h 164"/>
                <a:gd name="T8" fmla="*/ 19 w 506"/>
                <a:gd name="T9" fmla="*/ 102 h 164"/>
                <a:gd name="T10" fmla="*/ 43 w 506"/>
                <a:gd name="T11" fmla="*/ 74 h 164"/>
                <a:gd name="T12" fmla="*/ 74 w 506"/>
                <a:gd name="T13" fmla="*/ 47 h 164"/>
                <a:gd name="T14" fmla="*/ 109 w 506"/>
                <a:gd name="T15" fmla="*/ 27 h 164"/>
                <a:gd name="T16" fmla="*/ 152 w 506"/>
                <a:gd name="T17" fmla="*/ 16 h 164"/>
                <a:gd name="T18" fmla="*/ 199 w 506"/>
                <a:gd name="T19" fmla="*/ 4 h 164"/>
                <a:gd name="T20" fmla="*/ 253 w 506"/>
                <a:gd name="T21" fmla="*/ 0 h 164"/>
                <a:gd name="T22" fmla="*/ 304 w 506"/>
                <a:gd name="T23" fmla="*/ 4 h 164"/>
                <a:gd name="T24" fmla="*/ 351 w 506"/>
                <a:gd name="T25" fmla="*/ 16 h 164"/>
                <a:gd name="T26" fmla="*/ 393 w 506"/>
                <a:gd name="T27" fmla="*/ 27 h 164"/>
                <a:gd name="T28" fmla="*/ 428 w 506"/>
                <a:gd name="T29" fmla="*/ 47 h 164"/>
                <a:gd name="T30" fmla="*/ 460 w 506"/>
                <a:gd name="T31" fmla="*/ 74 h 164"/>
                <a:gd name="T32" fmla="*/ 483 w 506"/>
                <a:gd name="T33" fmla="*/ 102 h 164"/>
                <a:gd name="T34" fmla="*/ 495 w 506"/>
                <a:gd name="T35" fmla="*/ 113 h 164"/>
                <a:gd name="T36" fmla="*/ 499 w 506"/>
                <a:gd name="T37" fmla="*/ 129 h 164"/>
                <a:gd name="T38" fmla="*/ 503 w 506"/>
                <a:gd name="T39" fmla="*/ 144 h 164"/>
                <a:gd name="T40" fmla="*/ 506 w 506"/>
                <a:gd name="T41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6" h="164">
                  <a:moveTo>
                    <a:pt x="0" y="164"/>
                  </a:moveTo>
                  <a:lnTo>
                    <a:pt x="0" y="144"/>
                  </a:lnTo>
                  <a:lnTo>
                    <a:pt x="4" y="129"/>
                  </a:lnTo>
                  <a:lnTo>
                    <a:pt x="8" y="113"/>
                  </a:lnTo>
                  <a:lnTo>
                    <a:pt x="19" y="102"/>
                  </a:lnTo>
                  <a:lnTo>
                    <a:pt x="43" y="74"/>
                  </a:lnTo>
                  <a:lnTo>
                    <a:pt x="74" y="47"/>
                  </a:lnTo>
                  <a:lnTo>
                    <a:pt x="109" y="27"/>
                  </a:lnTo>
                  <a:lnTo>
                    <a:pt x="152" y="16"/>
                  </a:lnTo>
                  <a:lnTo>
                    <a:pt x="199" y="4"/>
                  </a:lnTo>
                  <a:lnTo>
                    <a:pt x="253" y="0"/>
                  </a:lnTo>
                  <a:lnTo>
                    <a:pt x="304" y="4"/>
                  </a:lnTo>
                  <a:lnTo>
                    <a:pt x="351" y="16"/>
                  </a:lnTo>
                  <a:lnTo>
                    <a:pt x="393" y="27"/>
                  </a:lnTo>
                  <a:lnTo>
                    <a:pt x="428" y="47"/>
                  </a:lnTo>
                  <a:lnTo>
                    <a:pt x="460" y="74"/>
                  </a:lnTo>
                  <a:lnTo>
                    <a:pt x="483" y="102"/>
                  </a:lnTo>
                  <a:lnTo>
                    <a:pt x="495" y="113"/>
                  </a:lnTo>
                  <a:lnTo>
                    <a:pt x="499" y="129"/>
                  </a:lnTo>
                  <a:lnTo>
                    <a:pt x="503" y="144"/>
                  </a:lnTo>
                  <a:lnTo>
                    <a:pt x="506" y="164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415222" y="2648451"/>
              <a:ext cx="304572" cy="488299"/>
            </a:xfrm>
            <a:custGeom>
              <a:avLst/>
              <a:gdLst>
                <a:gd name="T0" fmla="*/ 0 w 210"/>
                <a:gd name="T1" fmla="*/ 370 h 370"/>
                <a:gd name="T2" fmla="*/ 3 w 210"/>
                <a:gd name="T3" fmla="*/ 300 h 370"/>
                <a:gd name="T4" fmla="*/ 11 w 210"/>
                <a:gd name="T5" fmla="*/ 234 h 370"/>
                <a:gd name="T6" fmla="*/ 19 w 210"/>
                <a:gd name="T7" fmla="*/ 175 h 370"/>
                <a:gd name="T8" fmla="*/ 31 w 210"/>
                <a:gd name="T9" fmla="*/ 121 h 370"/>
                <a:gd name="T10" fmla="*/ 46 w 210"/>
                <a:gd name="T11" fmla="*/ 74 h 370"/>
                <a:gd name="T12" fmla="*/ 66 w 210"/>
                <a:gd name="T13" fmla="*/ 35 h 370"/>
                <a:gd name="T14" fmla="*/ 74 w 210"/>
                <a:gd name="T15" fmla="*/ 23 h 370"/>
                <a:gd name="T16" fmla="*/ 85 w 210"/>
                <a:gd name="T17" fmla="*/ 12 h 370"/>
                <a:gd name="T18" fmla="*/ 93 w 210"/>
                <a:gd name="T19" fmla="*/ 4 h 370"/>
                <a:gd name="T20" fmla="*/ 105 w 210"/>
                <a:gd name="T21" fmla="*/ 0 h 370"/>
                <a:gd name="T22" fmla="*/ 124 w 210"/>
                <a:gd name="T23" fmla="*/ 8 h 370"/>
                <a:gd name="T24" fmla="*/ 144 w 210"/>
                <a:gd name="T25" fmla="*/ 23 h 370"/>
                <a:gd name="T26" fmla="*/ 163 w 210"/>
                <a:gd name="T27" fmla="*/ 43 h 370"/>
                <a:gd name="T28" fmla="*/ 179 w 210"/>
                <a:gd name="T29" fmla="*/ 66 h 370"/>
                <a:gd name="T30" fmla="*/ 190 w 210"/>
                <a:gd name="T31" fmla="*/ 93 h 370"/>
                <a:gd name="T32" fmla="*/ 198 w 210"/>
                <a:gd name="T33" fmla="*/ 121 h 370"/>
                <a:gd name="T34" fmla="*/ 206 w 210"/>
                <a:gd name="T35" fmla="*/ 152 h 370"/>
                <a:gd name="T36" fmla="*/ 210 w 210"/>
                <a:gd name="T37" fmla="*/ 18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0" h="370">
                  <a:moveTo>
                    <a:pt x="0" y="370"/>
                  </a:moveTo>
                  <a:lnTo>
                    <a:pt x="3" y="300"/>
                  </a:lnTo>
                  <a:lnTo>
                    <a:pt x="11" y="234"/>
                  </a:lnTo>
                  <a:lnTo>
                    <a:pt x="19" y="175"/>
                  </a:lnTo>
                  <a:lnTo>
                    <a:pt x="31" y="121"/>
                  </a:lnTo>
                  <a:lnTo>
                    <a:pt x="46" y="74"/>
                  </a:lnTo>
                  <a:lnTo>
                    <a:pt x="66" y="35"/>
                  </a:lnTo>
                  <a:lnTo>
                    <a:pt x="74" y="23"/>
                  </a:lnTo>
                  <a:lnTo>
                    <a:pt x="85" y="12"/>
                  </a:lnTo>
                  <a:lnTo>
                    <a:pt x="93" y="4"/>
                  </a:lnTo>
                  <a:lnTo>
                    <a:pt x="105" y="0"/>
                  </a:lnTo>
                  <a:lnTo>
                    <a:pt x="124" y="8"/>
                  </a:lnTo>
                  <a:lnTo>
                    <a:pt x="144" y="23"/>
                  </a:lnTo>
                  <a:lnTo>
                    <a:pt x="163" y="43"/>
                  </a:lnTo>
                  <a:lnTo>
                    <a:pt x="179" y="66"/>
                  </a:lnTo>
                  <a:lnTo>
                    <a:pt x="190" y="93"/>
                  </a:lnTo>
                  <a:lnTo>
                    <a:pt x="198" y="121"/>
                  </a:lnTo>
                  <a:lnTo>
                    <a:pt x="206" y="152"/>
                  </a:lnTo>
                  <a:lnTo>
                    <a:pt x="210" y="183"/>
                  </a:lnTo>
                </a:path>
              </a:pathLst>
            </a:custGeom>
            <a:noFill/>
            <a:ln w="25400">
              <a:solidFill>
                <a:srgbClr val="FFFF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2" name="Line 61"/>
            <p:cNvSpPr>
              <a:spLocks noChangeShapeType="1"/>
            </p:cNvSpPr>
            <p:nvPr/>
          </p:nvSpPr>
          <p:spPr bwMode="auto">
            <a:xfrm flipV="1">
              <a:off x="5415222" y="3136750"/>
              <a:ext cx="1450" cy="15837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3" name="Line 62"/>
            <p:cNvSpPr>
              <a:spLocks noChangeShapeType="1"/>
            </p:cNvSpPr>
            <p:nvPr/>
          </p:nvSpPr>
          <p:spPr bwMode="auto">
            <a:xfrm flipV="1">
              <a:off x="5934445" y="2406942"/>
              <a:ext cx="1450" cy="349727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4" name="Line 63"/>
            <p:cNvSpPr>
              <a:spLocks noChangeShapeType="1"/>
            </p:cNvSpPr>
            <p:nvPr/>
          </p:nvSpPr>
          <p:spPr bwMode="auto">
            <a:xfrm flipV="1">
              <a:off x="5148359" y="2771186"/>
              <a:ext cx="1450" cy="530530"/>
            </a:xfrm>
            <a:prstGeom prst="line">
              <a:avLst/>
            </a:prstGeom>
            <a:noFill/>
            <a:ln w="25400">
              <a:solidFill>
                <a:srgbClr val="FFFF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6685722" y="3713471"/>
              <a:ext cx="52212" cy="46190"/>
            </a:xfrm>
            <a:custGeom>
              <a:avLst/>
              <a:gdLst>
                <a:gd name="T0" fmla="*/ 0 w 36"/>
                <a:gd name="T1" fmla="*/ 35 h 35"/>
                <a:gd name="T2" fmla="*/ 12 w 36"/>
                <a:gd name="T3" fmla="*/ 31 h 35"/>
                <a:gd name="T4" fmla="*/ 24 w 36"/>
                <a:gd name="T5" fmla="*/ 23 h 35"/>
                <a:gd name="T6" fmla="*/ 32 w 36"/>
                <a:gd name="T7" fmla="*/ 16 h 35"/>
                <a:gd name="T8" fmla="*/ 36 w 3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0" y="35"/>
                  </a:moveTo>
                  <a:lnTo>
                    <a:pt x="12" y="31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36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6732133" y="3662002"/>
              <a:ext cx="10152" cy="62028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619006" y="3656723"/>
              <a:ext cx="50762" cy="40912"/>
            </a:xfrm>
            <a:custGeom>
              <a:avLst/>
              <a:gdLst>
                <a:gd name="T0" fmla="*/ 35 w 35"/>
                <a:gd name="T1" fmla="*/ 31 h 31"/>
                <a:gd name="T2" fmla="*/ 23 w 35"/>
                <a:gd name="T3" fmla="*/ 31 h 31"/>
                <a:gd name="T4" fmla="*/ 11 w 35"/>
                <a:gd name="T5" fmla="*/ 24 h 31"/>
                <a:gd name="T6" fmla="*/ 4 w 35"/>
                <a:gd name="T7" fmla="*/ 12 h 31"/>
                <a:gd name="T8" fmla="*/ 0 w 3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31"/>
                  </a:moveTo>
                  <a:lnTo>
                    <a:pt x="23" y="31"/>
                  </a:lnTo>
                  <a:lnTo>
                    <a:pt x="11" y="24"/>
                  </a:lnTo>
                  <a:lnTo>
                    <a:pt x="4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590000" y="3564342"/>
              <a:ext cx="62364" cy="56749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737934" y="3805852"/>
              <a:ext cx="50762" cy="46190"/>
            </a:xfrm>
            <a:custGeom>
              <a:avLst/>
              <a:gdLst>
                <a:gd name="T0" fmla="*/ 0 w 35"/>
                <a:gd name="T1" fmla="*/ 35 h 35"/>
                <a:gd name="T2" fmla="*/ 11 w 35"/>
                <a:gd name="T3" fmla="*/ 31 h 35"/>
                <a:gd name="T4" fmla="*/ 23 w 35"/>
                <a:gd name="T5" fmla="*/ 24 h 35"/>
                <a:gd name="T6" fmla="*/ 31 w 35"/>
                <a:gd name="T7" fmla="*/ 12 h 35"/>
                <a:gd name="T8" fmla="*/ 35 w 3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0" y="35"/>
                  </a:moveTo>
                  <a:lnTo>
                    <a:pt x="11" y="31"/>
                  </a:lnTo>
                  <a:lnTo>
                    <a:pt x="23" y="24"/>
                  </a:lnTo>
                  <a:lnTo>
                    <a:pt x="31" y="12"/>
                  </a:lnTo>
                  <a:lnTo>
                    <a:pt x="35" y="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753888" y="3697635"/>
              <a:ext cx="62365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7245554" y="3646165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7223799" y="3594696"/>
              <a:ext cx="62365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7116473" y="3662002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7087466" y="3610533"/>
              <a:ext cx="62365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6980141" y="3662002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958386" y="3610533"/>
              <a:ext cx="60914" cy="56748"/>
            </a:xfrm>
            <a:custGeom>
              <a:avLst/>
              <a:gdLst>
                <a:gd name="T0" fmla="*/ 19 w 42"/>
                <a:gd name="T1" fmla="*/ 0 h 43"/>
                <a:gd name="T2" fmla="*/ 0 w 42"/>
                <a:gd name="T3" fmla="*/ 43 h 43"/>
                <a:gd name="T4" fmla="*/ 42 w 42"/>
                <a:gd name="T5" fmla="*/ 43 h 43"/>
                <a:gd name="T6" fmla="*/ 19 w 42"/>
                <a:gd name="T7" fmla="*/ 0 h 43"/>
                <a:gd name="T8" fmla="*/ 19 w 4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0" y="43"/>
                  </a:lnTo>
                  <a:lnTo>
                    <a:pt x="42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6861213" y="3662002"/>
              <a:ext cx="17404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6839458" y="3610533"/>
              <a:ext cx="62364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79" name="Rectangle 78"/>
            <p:cNvSpPr>
              <a:spLocks noChangeArrowheads="1"/>
            </p:cNvSpPr>
            <p:nvPr/>
          </p:nvSpPr>
          <p:spPr bwMode="auto">
            <a:xfrm>
              <a:off x="6511681" y="3662002"/>
              <a:ext cx="10152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6488476" y="3610533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6398554" y="3662002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6369547" y="3610533"/>
              <a:ext cx="62364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6279626" y="3662002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6256421" y="3610533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6160698" y="3662002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6137493" y="3610533"/>
              <a:ext cx="62364" cy="56748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6041770" y="3662002"/>
              <a:ext cx="17404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6020015" y="3605254"/>
              <a:ext cx="60914" cy="56748"/>
            </a:xfrm>
            <a:custGeom>
              <a:avLst/>
              <a:gdLst>
                <a:gd name="T0" fmla="*/ 19 w 42"/>
                <a:gd name="T1" fmla="*/ 0 h 43"/>
                <a:gd name="T2" fmla="*/ 0 w 42"/>
                <a:gd name="T3" fmla="*/ 43 h 43"/>
                <a:gd name="T4" fmla="*/ 42 w 42"/>
                <a:gd name="T5" fmla="*/ 43 h 43"/>
                <a:gd name="T6" fmla="*/ 19 w 42"/>
                <a:gd name="T7" fmla="*/ 0 h 43"/>
                <a:gd name="T8" fmla="*/ 19 w 4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3">
                  <a:moveTo>
                    <a:pt x="19" y="0"/>
                  </a:moveTo>
                  <a:lnTo>
                    <a:pt x="0" y="43"/>
                  </a:lnTo>
                  <a:lnTo>
                    <a:pt x="42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5928643" y="3770219"/>
              <a:ext cx="11603" cy="14385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5906888" y="3713471"/>
              <a:ext cx="56564" cy="56748"/>
            </a:xfrm>
            <a:custGeom>
              <a:avLst/>
              <a:gdLst>
                <a:gd name="T0" fmla="*/ 19 w 39"/>
                <a:gd name="T1" fmla="*/ 0 h 43"/>
                <a:gd name="T2" fmla="*/ 0 w 39"/>
                <a:gd name="T3" fmla="*/ 43 h 43"/>
                <a:gd name="T4" fmla="*/ 39 w 39"/>
                <a:gd name="T5" fmla="*/ 43 h 43"/>
                <a:gd name="T6" fmla="*/ 19 w 39"/>
                <a:gd name="T7" fmla="*/ 0 h 43"/>
                <a:gd name="T8" fmla="*/ 1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19" y="0"/>
                  </a:moveTo>
                  <a:lnTo>
                    <a:pt x="0" y="43"/>
                  </a:lnTo>
                  <a:lnTo>
                    <a:pt x="39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5809715" y="3862600"/>
              <a:ext cx="11603" cy="138572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5787960" y="3805852"/>
              <a:ext cx="62365" cy="56748"/>
            </a:xfrm>
            <a:custGeom>
              <a:avLst/>
              <a:gdLst>
                <a:gd name="T0" fmla="*/ 19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19 w 43"/>
                <a:gd name="T7" fmla="*/ 0 h 43"/>
                <a:gd name="T8" fmla="*/ 19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19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5696589" y="3940464"/>
              <a:ext cx="11603" cy="13857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5669032" y="3883716"/>
              <a:ext cx="62365" cy="56749"/>
            </a:xfrm>
            <a:custGeom>
              <a:avLst/>
              <a:gdLst>
                <a:gd name="T0" fmla="*/ 23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3 w 43"/>
                <a:gd name="T7" fmla="*/ 0 h 43"/>
                <a:gd name="T8" fmla="*/ 23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5579110" y="4043403"/>
              <a:ext cx="10153" cy="14385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5555905" y="3986654"/>
              <a:ext cx="56564" cy="56749"/>
            </a:xfrm>
            <a:custGeom>
              <a:avLst/>
              <a:gdLst>
                <a:gd name="T0" fmla="*/ 19 w 39"/>
                <a:gd name="T1" fmla="*/ 0 h 43"/>
                <a:gd name="T2" fmla="*/ 0 w 39"/>
                <a:gd name="T3" fmla="*/ 43 h 43"/>
                <a:gd name="T4" fmla="*/ 39 w 39"/>
                <a:gd name="T5" fmla="*/ 43 h 43"/>
                <a:gd name="T6" fmla="*/ 19 w 39"/>
                <a:gd name="T7" fmla="*/ 0 h 43"/>
                <a:gd name="T8" fmla="*/ 19 w 39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3">
                  <a:moveTo>
                    <a:pt x="19" y="0"/>
                  </a:moveTo>
                  <a:lnTo>
                    <a:pt x="0" y="43"/>
                  </a:lnTo>
                  <a:lnTo>
                    <a:pt x="39" y="43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5442778" y="4135784"/>
              <a:ext cx="11603" cy="14385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5419573" y="4079035"/>
              <a:ext cx="62365" cy="56749"/>
            </a:xfrm>
            <a:custGeom>
              <a:avLst/>
              <a:gdLst>
                <a:gd name="T0" fmla="*/ 20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0 w 43"/>
                <a:gd name="T7" fmla="*/ 0 h 43"/>
                <a:gd name="T8" fmla="*/ 20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0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8"/>
            <p:cNvSpPr>
              <a:spLocks noChangeArrowheads="1"/>
            </p:cNvSpPr>
            <p:nvPr/>
          </p:nvSpPr>
          <p:spPr bwMode="auto">
            <a:xfrm>
              <a:off x="5312247" y="4244001"/>
              <a:ext cx="11603" cy="138571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5284691" y="4187253"/>
              <a:ext cx="62364" cy="56749"/>
            </a:xfrm>
            <a:custGeom>
              <a:avLst/>
              <a:gdLst>
                <a:gd name="T0" fmla="*/ 23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3 w 43"/>
                <a:gd name="T7" fmla="*/ 0 h 43"/>
                <a:gd name="T8" fmla="*/ 23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3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5318049" y="3832247"/>
              <a:ext cx="729523" cy="761482"/>
            </a:xfrm>
            <a:custGeom>
              <a:avLst/>
              <a:gdLst>
                <a:gd name="T0" fmla="*/ 503 w 503"/>
                <a:gd name="T1" fmla="*/ 0 h 577"/>
                <a:gd name="T2" fmla="*/ 0 w 503"/>
                <a:gd name="T3" fmla="*/ 452 h 577"/>
                <a:gd name="T4" fmla="*/ 0 w 503"/>
                <a:gd name="T5" fmla="*/ 577 h 577"/>
                <a:gd name="T6" fmla="*/ 503 w 503"/>
                <a:gd name="T7" fmla="*/ 93 h 577"/>
                <a:gd name="T8" fmla="*/ 503 w 503"/>
                <a:gd name="T9" fmla="*/ 0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3" h="577">
                  <a:moveTo>
                    <a:pt x="503" y="0"/>
                  </a:moveTo>
                  <a:lnTo>
                    <a:pt x="0" y="452"/>
                  </a:lnTo>
                  <a:lnTo>
                    <a:pt x="0" y="577"/>
                  </a:lnTo>
                  <a:lnTo>
                    <a:pt x="503" y="93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101"/>
            <p:cNvSpPr>
              <a:spLocks noChangeArrowheads="1"/>
            </p:cNvSpPr>
            <p:nvPr/>
          </p:nvSpPr>
          <p:spPr bwMode="auto">
            <a:xfrm>
              <a:off x="6047571" y="3846763"/>
              <a:ext cx="1203784" cy="108218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7251356" y="2282888"/>
              <a:ext cx="1137068" cy="1672093"/>
            </a:xfrm>
            <a:custGeom>
              <a:avLst/>
              <a:gdLst>
                <a:gd name="T0" fmla="*/ 0 w 784"/>
                <a:gd name="T1" fmla="*/ 1185 h 1267"/>
                <a:gd name="T2" fmla="*/ 784 w 784"/>
                <a:gd name="T3" fmla="*/ 0 h 1267"/>
                <a:gd name="T4" fmla="*/ 784 w 784"/>
                <a:gd name="T5" fmla="*/ 59 h 1267"/>
                <a:gd name="T6" fmla="*/ 0 w 784"/>
                <a:gd name="T7" fmla="*/ 1267 h 1267"/>
                <a:gd name="T8" fmla="*/ 0 w 784"/>
                <a:gd name="T9" fmla="*/ 1185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4" h="1267">
                  <a:moveTo>
                    <a:pt x="0" y="1185"/>
                  </a:moveTo>
                  <a:lnTo>
                    <a:pt x="784" y="0"/>
                  </a:lnTo>
                  <a:lnTo>
                    <a:pt x="784" y="59"/>
                  </a:lnTo>
                  <a:lnTo>
                    <a:pt x="0" y="1267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942366" y="4428763"/>
              <a:ext cx="4375682" cy="164965"/>
            </a:xfrm>
            <a:prstGeom prst="rect">
              <a:avLst/>
            </a:pr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>
              <a:off x="7251356" y="3347907"/>
              <a:ext cx="1450" cy="607074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>
              <a:off x="5312247" y="3528710"/>
              <a:ext cx="1451" cy="1065019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>
              <a:off x="942366" y="3543226"/>
              <a:ext cx="1450" cy="1050502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>
              <a:off x="1535556" y="2210302"/>
              <a:ext cx="556931" cy="1203591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3415200" y="1576833"/>
              <a:ext cx="0" cy="1076897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0" name="Text Box 109"/>
            <p:cNvSpPr txBox="1">
              <a:spLocks noChangeArrowheads="1"/>
            </p:cNvSpPr>
            <p:nvPr/>
          </p:nvSpPr>
          <p:spPr bwMode="auto">
            <a:xfrm>
              <a:off x="2894527" y="1260099"/>
              <a:ext cx="95308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itchFamily="34" charset="0"/>
                </a:rPr>
                <a:t>P-substrate</a:t>
              </a: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>
              <a:off x="5573309" y="1450140"/>
              <a:ext cx="0" cy="1076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>
              <a:off x="4737912" y="2273649"/>
              <a:ext cx="208849" cy="823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3" name="Text Box 112"/>
            <p:cNvSpPr txBox="1">
              <a:spLocks noChangeArrowheads="1"/>
            </p:cNvSpPr>
            <p:nvPr/>
          </p:nvSpPr>
          <p:spPr bwMode="auto">
            <a:xfrm>
              <a:off x="4062052" y="1959223"/>
              <a:ext cx="1283300" cy="46166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latin typeface="Tahoma" pitchFamily="34" charset="0"/>
                </a:rPr>
                <a:t>NMOS transistor</a:t>
              </a:r>
            </a:p>
            <a:p>
              <a:pPr eaLnBrk="0" hangingPunct="0"/>
              <a:r>
                <a:rPr lang="en-US" sz="1200" dirty="0">
                  <a:latin typeface="Tahoma" pitchFamily="34" charset="0"/>
                </a:rPr>
                <a:t>in its p-well</a:t>
              </a:r>
              <a:endParaRPr lang="de-DE" sz="1200" dirty="0">
                <a:latin typeface="Tahoma" pitchFamily="34" charset="0"/>
              </a:endParaRPr>
            </a:p>
          </p:txBody>
        </p:sp>
        <p:sp>
          <p:nvSpPr>
            <p:cNvPr id="114" name="Text Box 113"/>
            <p:cNvSpPr txBox="1">
              <a:spLocks noChangeArrowheads="1"/>
            </p:cNvSpPr>
            <p:nvPr/>
          </p:nvSpPr>
          <p:spPr bwMode="auto">
            <a:xfrm>
              <a:off x="5637124" y="2020262"/>
              <a:ext cx="1265667" cy="2769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ahoma" pitchFamily="34" charset="0"/>
                </a:rPr>
                <a:t>PMOS transistor</a:t>
              </a:r>
              <a:endParaRPr lang="de-DE" sz="1200">
                <a:latin typeface="Tahoma" pitchFamily="34" charset="0"/>
              </a:endParaRPr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H="1">
              <a:off x="6060624" y="2273649"/>
              <a:ext cx="139233" cy="380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6381150" y="4449879"/>
              <a:ext cx="140683" cy="143850"/>
            </a:xfrm>
            <a:custGeom>
              <a:avLst/>
              <a:gdLst>
                <a:gd name="T0" fmla="*/ 27 w 97"/>
                <a:gd name="T1" fmla="*/ 109 h 109"/>
                <a:gd name="T2" fmla="*/ 97 w 97"/>
                <a:gd name="T3" fmla="*/ 23 h 109"/>
                <a:gd name="T4" fmla="*/ 0 w 97"/>
                <a:gd name="T5" fmla="*/ 0 h 109"/>
                <a:gd name="T6" fmla="*/ 27 w 97"/>
                <a:gd name="T7" fmla="*/ 109 h 109"/>
                <a:gd name="T8" fmla="*/ 27 w 97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09">
                  <a:moveTo>
                    <a:pt x="27" y="109"/>
                  </a:moveTo>
                  <a:lnTo>
                    <a:pt x="97" y="23"/>
                  </a:lnTo>
                  <a:lnTo>
                    <a:pt x="0" y="0"/>
                  </a:lnTo>
                  <a:lnTo>
                    <a:pt x="27" y="109"/>
                  </a:lnTo>
                  <a:lnTo>
                    <a:pt x="27" y="109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6494277" y="3296438"/>
              <a:ext cx="452507" cy="51469"/>
            </a:xfrm>
            <a:custGeom>
              <a:avLst/>
              <a:gdLst>
                <a:gd name="T0" fmla="*/ 0 w 312"/>
                <a:gd name="T1" fmla="*/ 39 h 39"/>
                <a:gd name="T2" fmla="*/ 35 w 312"/>
                <a:gd name="T3" fmla="*/ 24 h 39"/>
                <a:gd name="T4" fmla="*/ 70 w 312"/>
                <a:gd name="T5" fmla="*/ 8 h 39"/>
                <a:gd name="T6" fmla="*/ 113 w 312"/>
                <a:gd name="T7" fmla="*/ 0 h 39"/>
                <a:gd name="T8" fmla="*/ 156 w 312"/>
                <a:gd name="T9" fmla="*/ 0 h 39"/>
                <a:gd name="T10" fmla="*/ 199 w 312"/>
                <a:gd name="T11" fmla="*/ 0 h 39"/>
                <a:gd name="T12" fmla="*/ 238 w 312"/>
                <a:gd name="T13" fmla="*/ 8 h 39"/>
                <a:gd name="T14" fmla="*/ 277 w 312"/>
                <a:gd name="T15" fmla="*/ 24 h 39"/>
                <a:gd name="T16" fmla="*/ 312 w 312"/>
                <a:gd name="T17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9">
                  <a:moveTo>
                    <a:pt x="0" y="39"/>
                  </a:moveTo>
                  <a:lnTo>
                    <a:pt x="35" y="24"/>
                  </a:lnTo>
                  <a:lnTo>
                    <a:pt x="70" y="8"/>
                  </a:lnTo>
                  <a:lnTo>
                    <a:pt x="113" y="0"/>
                  </a:lnTo>
                  <a:lnTo>
                    <a:pt x="156" y="0"/>
                  </a:lnTo>
                  <a:lnTo>
                    <a:pt x="199" y="0"/>
                  </a:lnTo>
                  <a:lnTo>
                    <a:pt x="238" y="8"/>
                  </a:lnTo>
                  <a:lnTo>
                    <a:pt x="277" y="24"/>
                  </a:lnTo>
                  <a:lnTo>
                    <a:pt x="312" y="39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6426110" y="3219894"/>
              <a:ext cx="588839" cy="76544"/>
            </a:xfrm>
            <a:custGeom>
              <a:avLst/>
              <a:gdLst>
                <a:gd name="T0" fmla="*/ 0 w 406"/>
                <a:gd name="T1" fmla="*/ 58 h 58"/>
                <a:gd name="T2" fmla="*/ 20 w 406"/>
                <a:gd name="T3" fmla="*/ 43 h 58"/>
                <a:gd name="T4" fmla="*/ 43 w 406"/>
                <a:gd name="T5" fmla="*/ 31 h 58"/>
                <a:gd name="T6" fmla="*/ 66 w 406"/>
                <a:gd name="T7" fmla="*/ 23 h 58"/>
                <a:gd name="T8" fmla="*/ 94 w 406"/>
                <a:gd name="T9" fmla="*/ 15 h 58"/>
                <a:gd name="T10" fmla="*/ 144 w 406"/>
                <a:gd name="T11" fmla="*/ 4 h 58"/>
                <a:gd name="T12" fmla="*/ 203 w 406"/>
                <a:gd name="T13" fmla="*/ 0 h 58"/>
                <a:gd name="T14" fmla="*/ 257 w 406"/>
                <a:gd name="T15" fmla="*/ 4 h 58"/>
                <a:gd name="T16" fmla="*/ 312 w 406"/>
                <a:gd name="T17" fmla="*/ 15 h 58"/>
                <a:gd name="T18" fmla="*/ 339 w 406"/>
                <a:gd name="T19" fmla="*/ 23 h 58"/>
                <a:gd name="T20" fmla="*/ 363 w 406"/>
                <a:gd name="T21" fmla="*/ 31 h 58"/>
                <a:gd name="T22" fmla="*/ 386 w 406"/>
                <a:gd name="T23" fmla="*/ 43 h 58"/>
                <a:gd name="T24" fmla="*/ 406 w 406"/>
                <a:gd name="T2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6" h="58">
                  <a:moveTo>
                    <a:pt x="0" y="58"/>
                  </a:moveTo>
                  <a:lnTo>
                    <a:pt x="20" y="43"/>
                  </a:lnTo>
                  <a:lnTo>
                    <a:pt x="43" y="31"/>
                  </a:lnTo>
                  <a:lnTo>
                    <a:pt x="66" y="23"/>
                  </a:lnTo>
                  <a:lnTo>
                    <a:pt x="94" y="15"/>
                  </a:lnTo>
                  <a:lnTo>
                    <a:pt x="144" y="4"/>
                  </a:lnTo>
                  <a:lnTo>
                    <a:pt x="203" y="0"/>
                  </a:lnTo>
                  <a:lnTo>
                    <a:pt x="257" y="4"/>
                  </a:lnTo>
                  <a:lnTo>
                    <a:pt x="312" y="15"/>
                  </a:lnTo>
                  <a:lnTo>
                    <a:pt x="339" y="23"/>
                  </a:lnTo>
                  <a:lnTo>
                    <a:pt x="363" y="31"/>
                  </a:lnTo>
                  <a:lnTo>
                    <a:pt x="386" y="43"/>
                  </a:lnTo>
                  <a:lnTo>
                    <a:pt x="406" y="58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6336189" y="3127513"/>
              <a:ext cx="735324" cy="92381"/>
            </a:xfrm>
            <a:custGeom>
              <a:avLst/>
              <a:gdLst>
                <a:gd name="T0" fmla="*/ 0 w 507"/>
                <a:gd name="T1" fmla="*/ 70 h 70"/>
                <a:gd name="T2" fmla="*/ 27 w 507"/>
                <a:gd name="T3" fmla="*/ 54 h 70"/>
                <a:gd name="T4" fmla="*/ 54 w 507"/>
                <a:gd name="T5" fmla="*/ 39 h 70"/>
                <a:gd name="T6" fmla="*/ 86 w 507"/>
                <a:gd name="T7" fmla="*/ 27 h 70"/>
                <a:gd name="T8" fmla="*/ 117 w 507"/>
                <a:gd name="T9" fmla="*/ 19 h 70"/>
                <a:gd name="T10" fmla="*/ 148 w 507"/>
                <a:gd name="T11" fmla="*/ 11 h 70"/>
                <a:gd name="T12" fmla="*/ 183 w 507"/>
                <a:gd name="T13" fmla="*/ 3 h 70"/>
                <a:gd name="T14" fmla="*/ 218 w 507"/>
                <a:gd name="T15" fmla="*/ 0 h 70"/>
                <a:gd name="T16" fmla="*/ 253 w 507"/>
                <a:gd name="T17" fmla="*/ 0 h 70"/>
                <a:gd name="T18" fmla="*/ 288 w 507"/>
                <a:gd name="T19" fmla="*/ 0 h 70"/>
                <a:gd name="T20" fmla="*/ 323 w 507"/>
                <a:gd name="T21" fmla="*/ 3 h 70"/>
                <a:gd name="T22" fmla="*/ 358 w 507"/>
                <a:gd name="T23" fmla="*/ 11 h 70"/>
                <a:gd name="T24" fmla="*/ 390 w 507"/>
                <a:gd name="T25" fmla="*/ 19 h 70"/>
                <a:gd name="T26" fmla="*/ 421 w 507"/>
                <a:gd name="T27" fmla="*/ 27 h 70"/>
                <a:gd name="T28" fmla="*/ 452 w 507"/>
                <a:gd name="T29" fmla="*/ 39 h 70"/>
                <a:gd name="T30" fmla="*/ 479 w 507"/>
                <a:gd name="T31" fmla="*/ 54 h 70"/>
                <a:gd name="T32" fmla="*/ 507 w 507"/>
                <a:gd name="T3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7" h="70">
                  <a:moveTo>
                    <a:pt x="0" y="70"/>
                  </a:moveTo>
                  <a:lnTo>
                    <a:pt x="27" y="54"/>
                  </a:lnTo>
                  <a:lnTo>
                    <a:pt x="54" y="39"/>
                  </a:lnTo>
                  <a:lnTo>
                    <a:pt x="86" y="27"/>
                  </a:lnTo>
                  <a:lnTo>
                    <a:pt x="117" y="19"/>
                  </a:lnTo>
                  <a:lnTo>
                    <a:pt x="148" y="11"/>
                  </a:lnTo>
                  <a:lnTo>
                    <a:pt x="183" y="3"/>
                  </a:lnTo>
                  <a:lnTo>
                    <a:pt x="218" y="0"/>
                  </a:lnTo>
                  <a:lnTo>
                    <a:pt x="253" y="0"/>
                  </a:lnTo>
                  <a:lnTo>
                    <a:pt x="288" y="0"/>
                  </a:lnTo>
                  <a:lnTo>
                    <a:pt x="323" y="3"/>
                  </a:lnTo>
                  <a:lnTo>
                    <a:pt x="358" y="11"/>
                  </a:lnTo>
                  <a:lnTo>
                    <a:pt x="390" y="19"/>
                  </a:lnTo>
                  <a:lnTo>
                    <a:pt x="421" y="27"/>
                  </a:lnTo>
                  <a:lnTo>
                    <a:pt x="452" y="39"/>
                  </a:lnTo>
                  <a:lnTo>
                    <a:pt x="479" y="54"/>
                  </a:lnTo>
                  <a:lnTo>
                    <a:pt x="507" y="70"/>
                  </a:lnTo>
                </a:path>
              </a:pathLst>
            </a:custGeom>
            <a:noFill/>
            <a:ln w="12700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6703126" y="3610533"/>
              <a:ext cx="62364" cy="56748"/>
            </a:xfrm>
            <a:custGeom>
              <a:avLst/>
              <a:gdLst>
                <a:gd name="T0" fmla="*/ 24 w 43"/>
                <a:gd name="T1" fmla="*/ 0 h 43"/>
                <a:gd name="T2" fmla="*/ 0 w 43"/>
                <a:gd name="T3" fmla="*/ 43 h 43"/>
                <a:gd name="T4" fmla="*/ 43 w 43"/>
                <a:gd name="T5" fmla="*/ 43 h 43"/>
                <a:gd name="T6" fmla="*/ 24 w 43"/>
                <a:gd name="T7" fmla="*/ 0 h 43"/>
                <a:gd name="T8" fmla="*/ 24 w 4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24" y="0"/>
                  </a:moveTo>
                  <a:lnTo>
                    <a:pt x="0" y="43"/>
                  </a:lnTo>
                  <a:lnTo>
                    <a:pt x="43" y="43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6613205" y="3621090"/>
              <a:ext cx="11603" cy="46190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2" name="Rectangle 121"/>
            <p:cNvSpPr>
              <a:spLocks noChangeArrowheads="1"/>
            </p:cNvSpPr>
            <p:nvPr/>
          </p:nvSpPr>
          <p:spPr bwMode="auto">
            <a:xfrm>
              <a:off x="6782895" y="3754382"/>
              <a:ext cx="11603" cy="56749"/>
            </a:xfrm>
            <a:prstGeom prst="rect">
              <a:avLst/>
            </a:pr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6437713" y="2220860"/>
              <a:ext cx="593190" cy="2254093"/>
            </a:xfrm>
            <a:custGeom>
              <a:avLst/>
              <a:gdLst>
                <a:gd name="T0" fmla="*/ 16 w 409"/>
                <a:gd name="T1" fmla="*/ 1708 h 1708"/>
                <a:gd name="T2" fmla="*/ 409 w 409"/>
                <a:gd name="T3" fmla="*/ 4 h 1708"/>
                <a:gd name="T4" fmla="*/ 394 w 409"/>
                <a:gd name="T5" fmla="*/ 0 h 1708"/>
                <a:gd name="T6" fmla="*/ 0 w 409"/>
                <a:gd name="T7" fmla="*/ 1704 h 1708"/>
                <a:gd name="T8" fmla="*/ 16 w 409"/>
                <a:gd name="T9" fmla="*/ 1708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1708">
                  <a:moveTo>
                    <a:pt x="16" y="1708"/>
                  </a:moveTo>
                  <a:lnTo>
                    <a:pt x="409" y="4"/>
                  </a:lnTo>
                  <a:lnTo>
                    <a:pt x="394" y="0"/>
                  </a:lnTo>
                  <a:lnTo>
                    <a:pt x="0" y="1704"/>
                  </a:lnTo>
                  <a:lnTo>
                    <a:pt x="16" y="1708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24" name="Text Box 123"/>
            <p:cNvSpPr txBox="1">
              <a:spLocks noChangeArrowheads="1"/>
            </p:cNvSpPr>
            <p:nvPr/>
          </p:nvSpPr>
          <p:spPr bwMode="auto">
            <a:xfrm>
              <a:off x="6655264" y="4174056"/>
              <a:ext cx="676467" cy="2769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itchFamily="34" charset="0"/>
                </a:rPr>
                <a:t>Particle</a:t>
              </a:r>
            </a:p>
          </p:txBody>
        </p:sp>
        <p:sp>
          <p:nvSpPr>
            <p:cNvPr id="125" name="Text Box 124"/>
            <p:cNvSpPr txBox="1">
              <a:spLocks noChangeArrowheads="1"/>
            </p:cNvSpPr>
            <p:nvPr/>
          </p:nvSpPr>
          <p:spPr bwMode="auto">
            <a:xfrm>
              <a:off x="7734319" y="3540587"/>
              <a:ext cx="614271" cy="276999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itchFamily="34" charset="0"/>
                </a:rPr>
                <a:t>E-field</a:t>
              </a:r>
            </a:p>
          </p:txBody>
        </p:sp>
        <p:sp>
          <p:nvSpPr>
            <p:cNvPr id="126" name="Text Box 125"/>
            <p:cNvSpPr txBox="1">
              <a:spLocks noChangeArrowheads="1"/>
            </p:cNvSpPr>
            <p:nvPr/>
          </p:nvSpPr>
          <p:spPr bwMode="auto">
            <a:xfrm>
              <a:off x="817637" y="1956915"/>
              <a:ext cx="99328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Tahoma" pitchFamily="34" charset="0"/>
                </a:rPr>
                <a:t>Deep n-well</a:t>
              </a:r>
              <a:endParaRPr lang="de-DE" sz="1200">
                <a:latin typeface="Tahoma" pitchFamily="34" charset="0"/>
              </a:endParaRPr>
            </a:p>
          </p:txBody>
        </p:sp>
        <p:sp>
          <p:nvSpPr>
            <p:cNvPr id="127" name="Text Box 126"/>
            <p:cNvSpPr txBox="1">
              <a:spLocks noChangeArrowheads="1"/>
            </p:cNvSpPr>
            <p:nvPr/>
          </p:nvSpPr>
          <p:spPr bwMode="auto">
            <a:xfrm>
              <a:off x="4328915" y="1196752"/>
              <a:ext cx="254076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200">
                  <a:latin typeface="Tahoma" pitchFamily="34" charset="0"/>
                </a:rPr>
                <a:t>Pixel electronics in the deep n-well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048408" y="3626440"/>
              <a:ext cx="2803512" cy="738664"/>
            </a:xfrm>
            <a:prstGeom prst="rect">
              <a:avLst/>
            </a:prstGeom>
            <a:solidFill>
              <a:schemeClr val="bg1"/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>
                  <a:ea typeface="宋体" pitchFamily="2" charset="-122"/>
                </a:rPr>
                <a:t>The sensor is based on the </a:t>
              </a:r>
              <a:r>
                <a:rPr lang="en-US" altLang="zh-CN" sz="1400" dirty="0" smtClean="0">
                  <a:ea typeface="宋体" pitchFamily="2" charset="-122"/>
                </a:rPr>
                <a:t>depleted area between the “</a:t>
              </a:r>
              <a:r>
                <a:rPr lang="en-US" altLang="zh-CN" sz="1400" dirty="0" smtClean="0">
                  <a:solidFill>
                    <a:srgbClr val="3333CC"/>
                  </a:solidFill>
                  <a:ea typeface="宋体" pitchFamily="2" charset="-122"/>
                </a:rPr>
                <a:t>deep</a:t>
              </a:r>
              <a:r>
                <a:rPr lang="en-US" altLang="zh-CN" sz="1400" dirty="0">
                  <a:solidFill>
                    <a:srgbClr val="3333CC"/>
                  </a:solidFill>
                  <a:ea typeface="宋体" pitchFamily="2" charset="-122"/>
                </a:rPr>
                <a:t>” n-well </a:t>
              </a:r>
              <a:r>
                <a:rPr lang="en-US" altLang="zh-CN" sz="1400" dirty="0" smtClean="0">
                  <a:solidFill>
                    <a:srgbClr val="3333CC"/>
                  </a:solidFill>
                  <a:ea typeface="宋体" pitchFamily="2" charset="-122"/>
                </a:rPr>
                <a:t>and the </a:t>
              </a:r>
              <a:r>
                <a:rPr lang="en-US" altLang="zh-CN" sz="1400" dirty="0">
                  <a:solidFill>
                    <a:srgbClr val="3333CC"/>
                  </a:solidFill>
                  <a:ea typeface="宋体" pitchFamily="2" charset="-122"/>
                </a:rPr>
                <a:t>p-substrate</a:t>
              </a:r>
              <a:endParaRPr lang="en-US" altLang="zh-CN" sz="1400" dirty="0">
                <a:ea typeface="宋体" pitchFamily="2" charset="-122"/>
              </a:endParaRPr>
            </a:p>
          </p:txBody>
        </p:sp>
      </p:grpSp>
      <p:sp>
        <p:nvSpPr>
          <p:cNvPr id="129" name="Text Box 78"/>
          <p:cNvSpPr txBox="1">
            <a:spLocks noChangeArrowheads="1"/>
          </p:cNvSpPr>
          <p:nvPr/>
        </p:nvSpPr>
        <p:spPr bwMode="auto">
          <a:xfrm>
            <a:off x="7367" y="2434437"/>
            <a:ext cx="32083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400" b="1" i="1" dirty="0" smtClean="0"/>
              <a:t>Ivan </a:t>
            </a:r>
            <a:r>
              <a:rPr lang="en-US" sz="1400" b="1" i="1" dirty="0" err="1" smtClean="0"/>
              <a:t>Peric</a:t>
            </a:r>
            <a:r>
              <a:rPr lang="en-US" sz="1400" b="1" i="1" dirty="0" smtClean="0"/>
              <a:t>, FEE2011, Bergamo, Italy</a:t>
            </a:r>
            <a:endParaRPr lang="de-DE" sz="1400" i="1" dirty="0"/>
          </a:p>
        </p:txBody>
      </p:sp>
      <p:sp>
        <p:nvSpPr>
          <p:cNvPr id="130" name="Text Box 78"/>
          <p:cNvSpPr txBox="1">
            <a:spLocks noChangeArrowheads="1"/>
          </p:cNvSpPr>
          <p:nvPr/>
        </p:nvSpPr>
        <p:spPr bwMode="auto">
          <a:xfrm>
            <a:off x="26955" y="5648471"/>
            <a:ext cx="90519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The CMOS signal processing electronics are placed inside the deep-n-well.</a:t>
            </a:r>
            <a:r>
              <a:rPr lang="en-US" sz="1400" dirty="0" smtClean="0"/>
              <a:t> </a:t>
            </a:r>
            <a:r>
              <a:rPr lang="en-US" sz="1400" b="1" dirty="0" smtClean="0"/>
              <a:t>PMOS</a:t>
            </a:r>
            <a:r>
              <a:rPr lang="en-US" sz="1400" dirty="0" smtClean="0"/>
              <a:t> are placed </a:t>
            </a:r>
            <a:r>
              <a:rPr lang="en-US" sz="1400" b="1" dirty="0" smtClean="0"/>
              <a:t>directly inside n-well</a:t>
            </a:r>
            <a:r>
              <a:rPr lang="en-US" sz="1400" dirty="0" smtClean="0"/>
              <a:t>, NMOS transistors are situated in their </a:t>
            </a:r>
            <a:r>
              <a:rPr lang="en-US" sz="1400" b="1" dirty="0" smtClean="0"/>
              <a:t>p-wells</a:t>
            </a:r>
            <a:r>
              <a:rPr lang="en-US" sz="1400" dirty="0" smtClean="0"/>
              <a:t> that are embedded in the n-well as well.</a:t>
            </a:r>
          </a:p>
          <a:p>
            <a:pPr algn="just"/>
            <a:r>
              <a:rPr lang="en-US" sz="1400" dirty="0" smtClean="0"/>
              <a:t>A first prototype was made in AMS HV 0,18µm technology and tested,  glued to a FEI4 chip, in order to create  an advanced sensor .</a:t>
            </a:r>
          </a:p>
        </p:txBody>
      </p:sp>
      <p:sp>
        <p:nvSpPr>
          <p:cNvPr id="131" name="灯片编号占位符 1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5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Irradiation and test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2012 year was dedicated to test prototypes at CERN, under protons Beam of 24Gev</a:t>
            </a:r>
            <a:endParaRPr lang="en-US" dirty="0"/>
          </a:p>
        </p:txBody>
      </p:sp>
      <p:graphicFrame>
        <p:nvGraphicFramePr>
          <p:cNvPr id="4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989416"/>
              </p:ext>
            </p:extLst>
          </p:nvPr>
        </p:nvGraphicFramePr>
        <p:xfrm>
          <a:off x="430399" y="2413404"/>
          <a:ext cx="842607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724"/>
                <a:gridCol w="1889960"/>
                <a:gridCol w="5197393"/>
              </a:tblGrid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chip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Main test items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 gridSpan="3">
                  <a:txBody>
                    <a:bodyPr/>
                    <a:lstStyle/>
                    <a:p>
                      <a:pPr algn="ctr"/>
                      <a:r>
                        <a:rPr lang="fr-FR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FEI4 chip for IBL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FE-I4-165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02.Aug-16.Oct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GR SEU test; Analog scan; GADC linearity test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FE-I4-162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02.Aug-16.Oct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GR SEU test; GADC linearity test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 gridSpan="3">
                  <a:txBody>
                    <a:bodyPr/>
                    <a:lstStyle/>
                    <a:p>
                      <a:pPr algn="ctr"/>
                      <a:r>
                        <a:rPr lang="fr-FR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Futur</a:t>
                      </a:r>
                      <a:r>
                        <a:rPr lang="fr-FR" altLang="zh-C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Atlas pixels chips : 65 nm </a:t>
                      </a:r>
                      <a:r>
                        <a:rPr lang="fr-FR" altLang="zh-CN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65nm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chip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02.Aug-16.Oct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SEU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test; single transistor IV curve test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Futur</a:t>
                      </a:r>
                      <a:r>
                        <a:rPr lang="fr-FR" altLang="zh-C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Atlas pixels chips : HV Smart pixel</a:t>
                      </a:r>
                      <a:endParaRPr lang="zh-CN" alt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CCPD2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02.Aug-16.Oct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Counting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 ; </a:t>
                      </a:r>
                      <a:r>
                        <a:rPr lang="en-US" altLang="zh-CN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ToT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(time over threshold); analog scan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CCPD8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18.Oct-08.Nov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Counting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rate; analog scan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719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CCPD9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18.Oct-08.Nov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Counting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rate; analog scan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6165304"/>
            <a:ext cx="7957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All the tests were performed by CPPM with the help of </a:t>
            </a:r>
          </a:p>
          <a:p>
            <a:r>
              <a:rPr lang="en-US" altLang="zh-CN" dirty="0" err="1" smtClean="0"/>
              <a:t>Fuwei</a:t>
            </a:r>
            <a:r>
              <a:rPr lang="en-US" altLang="zh-CN" dirty="0" smtClean="0"/>
              <a:t> WU(Nanjing University) </a:t>
            </a:r>
            <a:r>
              <a:rPr lang="en-US" altLang="zh-CN" dirty="0"/>
              <a:t>and </a:t>
            </a:r>
            <a:r>
              <a:rPr lang="en-US" altLang="zh-CN" dirty="0" err="1"/>
              <a:t>Jian</a:t>
            </a:r>
            <a:r>
              <a:rPr lang="en-US" altLang="zh-CN" dirty="0"/>
              <a:t> </a:t>
            </a:r>
            <a:r>
              <a:rPr lang="en-US" altLang="zh-CN" dirty="0" smtClean="0"/>
              <a:t>Liu(Shandong University)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612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Irradiation and test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electrical tests were done on 2012.</a:t>
            </a:r>
            <a:endParaRPr lang="en-US" dirty="0"/>
          </a:p>
        </p:txBody>
      </p:sp>
      <p:graphicFrame>
        <p:nvGraphicFramePr>
          <p:cNvPr id="4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408111"/>
              </p:ext>
            </p:extLst>
          </p:nvPr>
        </p:nvGraphicFramePr>
        <p:xfrm>
          <a:off x="266832" y="2095278"/>
          <a:ext cx="8697656" cy="2677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872"/>
                <a:gridCol w="1950873"/>
                <a:gridCol w="5364911"/>
              </a:tblGrid>
              <a:tr h="364187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chip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date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Main  test items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115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Futur</a:t>
                      </a:r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zh-CN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Atlas</a:t>
                      </a:r>
                      <a:r>
                        <a:rPr lang="en-US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 pixels chips : 65 nm technology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11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65nm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chip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19.Oct-30.Oct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single transistor IV curve annealing test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399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zh-CN" b="1" dirty="0" smtClean="0">
                          <a:latin typeface="Times New Roman" pitchFamily="18" charset="0"/>
                          <a:cs typeface="Times New Roman" pitchFamily="18" charset="0"/>
                        </a:rPr>
                        <a:t>Futur</a:t>
                      </a:r>
                      <a:r>
                        <a:rPr lang="fr-FR" altLang="zh-CN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Atlas pixels chips : HV Smart pixel</a:t>
                      </a:r>
                      <a:endParaRPr lang="zh-CN" alt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37328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CCPD10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09.Nov-18.Nov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Counting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rate(Fe55);</a:t>
                      </a:r>
                      <a:r>
                        <a:rPr lang="en-US" altLang="zh-CN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ToT</a:t>
                      </a: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(Fe55 spectrum); analog scan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115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CCPD11</a:t>
                      </a:r>
                      <a:endParaRPr lang="zh-CN" alt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Times New Roman" pitchFamily="18" charset="0"/>
                          <a:cs typeface="Times New Roman" pitchFamily="18" charset="0"/>
                        </a:rPr>
                        <a:t>19.Nov-28.Nov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analog scan(all pixels mapping)</a:t>
                      </a:r>
                      <a:endParaRPr lang="zh-CN" alt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71800" y="5346341"/>
            <a:ext cx="37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Jian</a:t>
            </a:r>
            <a:r>
              <a:rPr lang="en-US" altLang="zh-CN" dirty="0" smtClean="0"/>
              <a:t> </a:t>
            </a:r>
            <a:r>
              <a:rPr lang="en-US" altLang="zh-CN" dirty="0"/>
              <a:t>Liu/Shandong University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9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 and future plans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 smtClean="0"/>
              <a:t>Continue the development on advanced pixels, by using 3D approach and smart sensors this year</a:t>
            </a:r>
          </a:p>
          <a:p>
            <a:r>
              <a:rPr lang="en-US" altLang="zh-CN" dirty="0" smtClean="0"/>
              <a:t>Expand the collaboration between Chinese institutes and CPPM</a:t>
            </a:r>
          </a:p>
          <a:p>
            <a:r>
              <a:rPr lang="en-US" altLang="zh-CN" dirty="0" smtClean="0"/>
              <a:t>More active discussions</a:t>
            </a:r>
          </a:p>
          <a:p>
            <a:r>
              <a:rPr lang="en-US" altLang="zh-CN" dirty="0" smtClean="0"/>
              <a:t>Scheduled visit in mid-April:</a:t>
            </a:r>
          </a:p>
          <a:p>
            <a:pPr lvl="1"/>
            <a:r>
              <a:rPr lang="en-US" altLang="zh-CN" dirty="0" smtClean="0"/>
              <a:t>Meeting Chinese designers from Chinese university groups</a:t>
            </a:r>
          </a:p>
          <a:p>
            <a:pPr lvl="1"/>
            <a:r>
              <a:rPr lang="en-US" altLang="zh-CN" dirty="0" smtClean="0"/>
              <a:t>Involving Chinese university groups, interested into Si and pixels developments, especially on new technologies (3D, High Voltage, High Resistivity, Deep-Sub </a:t>
            </a:r>
            <a:r>
              <a:rPr lang="en-US" altLang="zh-CN" dirty="0" err="1" smtClean="0"/>
              <a:t>micronic</a:t>
            </a:r>
            <a:r>
              <a:rPr lang="en-US" altLang="zh-CN" dirty="0" smtClean="0"/>
              <a:t> CMOS...)</a:t>
            </a:r>
          </a:p>
          <a:p>
            <a:pPr lvl="1"/>
            <a:r>
              <a:rPr lang="en-US" altLang="zh-CN" dirty="0" smtClean="0"/>
              <a:t>Visiting SMIC </a:t>
            </a:r>
            <a:r>
              <a:rPr lang="en-US" altLang="zh-CN" dirty="0" err="1" smtClean="0"/>
              <a:t>fab</a:t>
            </a:r>
            <a:r>
              <a:rPr lang="en-US" altLang="zh-CN" dirty="0" smtClean="0"/>
              <a:t> : Headquarters and </a:t>
            </a:r>
            <a:r>
              <a:rPr lang="en-US" altLang="zh-CN" dirty="0" err="1" smtClean="0"/>
              <a:t>fab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Discussing financial sharing aspects</a:t>
            </a:r>
          </a:p>
          <a:p>
            <a:pPr lvl="1"/>
            <a:r>
              <a:rPr lang="en-US" altLang="zh-CN" dirty="0" smtClean="0"/>
              <a:t>Discussing irradiation facilities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3D approach</a:t>
            </a:r>
          </a:p>
          <a:p>
            <a:r>
              <a:rPr lang="fr-FR" dirty="0" smtClean="0"/>
              <a:t>Smart Sensor</a:t>
            </a:r>
          </a:p>
          <a:p>
            <a:r>
              <a:rPr lang="fr-FR" dirty="0" smtClean="0"/>
              <a:t>Irradiation and test</a:t>
            </a:r>
          </a:p>
          <a:p>
            <a:endParaRPr lang="fr-FR" dirty="0" smtClean="0"/>
          </a:p>
          <a:p>
            <a:r>
              <a:rPr lang="fr-FR" dirty="0" smtClean="0"/>
              <a:t>3D, smart sensor and 65nm projects are R&amp;D for ATLAS upgrades and FEI4 for IBL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964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3D Approach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collaboration project between CPPM/IHEP since 2008</a:t>
            </a:r>
          </a:p>
          <a:p>
            <a:r>
              <a:rPr lang="en-US" dirty="0" smtClean="0"/>
              <a:t>A regular collaboration meeting every week (Video conference)</a:t>
            </a:r>
          </a:p>
          <a:p>
            <a:pPr marL="182880" lvl="1"/>
            <a:r>
              <a:rPr lang="en-US" altLang="zh-CN" sz="2400" dirty="0" smtClean="0"/>
              <a:t>Building blocks designed at CPPM in the last chip (FEC4_P3 @ Chartered 0.13μm LP) and successfully tested under proton irradiations at CERN up to 600Mrads</a:t>
            </a:r>
          </a:p>
          <a:p>
            <a:pPr marL="457200" lvl="2"/>
            <a:r>
              <a:rPr lang="en-US" altLang="zh-CN" sz="2300" dirty="0" smtClean="0"/>
              <a:t>Analog Output Buffer</a:t>
            </a:r>
          </a:p>
          <a:p>
            <a:pPr marL="457200" lvl="2"/>
            <a:r>
              <a:rPr lang="en-US" altLang="zh-CN" sz="2300" dirty="0" smtClean="0"/>
              <a:t>Calibration Pulse generator</a:t>
            </a:r>
          </a:p>
          <a:p>
            <a:pPr marL="457200" lvl="2"/>
            <a:r>
              <a:rPr lang="en-US" altLang="zh-CN" sz="2300" dirty="0" smtClean="0"/>
              <a:t>Will be put in the next FETC4 project</a:t>
            </a:r>
            <a:endParaRPr lang="en-US" sz="2300" dirty="0" smtClean="0"/>
          </a:p>
          <a:p>
            <a:r>
              <a:rPr lang="en-US" dirty="0" smtClean="0"/>
              <a:t>Future Development</a:t>
            </a:r>
          </a:p>
          <a:p>
            <a:pPr lvl="1"/>
            <a:r>
              <a:rPr lang="en-US" sz="2300" dirty="0" smtClean="0"/>
              <a:t>We started to work on the next FETC4 version dedicated to the future Atlas pixels development</a:t>
            </a:r>
          </a:p>
          <a:p>
            <a:pPr lvl="1"/>
            <a:endParaRPr lang="fr-FR" sz="2300" dirty="0"/>
          </a:p>
          <a:p>
            <a:pPr lvl="1"/>
            <a:r>
              <a:rPr lang="en-US" sz="2300" dirty="0" smtClean="0"/>
              <a:t>New Building blocks design:</a:t>
            </a:r>
          </a:p>
          <a:p>
            <a:pPr lvl="2"/>
            <a:r>
              <a:rPr lang="en-US" sz="2300" dirty="0" smtClean="0"/>
              <a:t>Low power dynamic pixel</a:t>
            </a:r>
          </a:p>
          <a:p>
            <a:pPr lvl="2"/>
            <a:r>
              <a:rPr lang="en-US" sz="2300" dirty="0" smtClean="0"/>
              <a:t>Current reference design at low supply voltage</a:t>
            </a:r>
          </a:p>
          <a:p>
            <a:pPr lvl="1"/>
            <a:r>
              <a:rPr lang="en-US" sz="2300" dirty="0" smtClean="0"/>
              <a:t>Full chip simulation</a:t>
            </a:r>
          </a:p>
          <a:p>
            <a:pPr lvl="1"/>
            <a:r>
              <a:rPr lang="en-US" sz="2300" dirty="0" smtClean="0"/>
              <a:t>Preparation for the next FETC4 </a:t>
            </a:r>
            <a:r>
              <a:rPr lang="en-US" sz="2300" dirty="0" err="1" smtClean="0"/>
              <a:t>tapeout</a:t>
            </a:r>
            <a:endParaRPr lang="en-US" sz="2300" dirty="0" smtClean="0"/>
          </a:p>
          <a:p>
            <a:pPr lvl="2"/>
            <a:r>
              <a:rPr lang="en-US" sz="2300" dirty="0" smtClean="0"/>
              <a:t>Process </a:t>
            </a:r>
            <a:r>
              <a:rPr lang="en-US" sz="2300" dirty="0" err="1" smtClean="0"/>
              <a:t>transmision</a:t>
            </a:r>
            <a:endParaRPr lang="en-US" sz="2300" dirty="0" smtClean="0"/>
          </a:p>
          <a:p>
            <a:pPr lvl="2"/>
            <a:r>
              <a:rPr lang="en-US" sz="2300" dirty="0" smtClean="0"/>
              <a:t>Pixel layout preparation</a:t>
            </a:r>
          </a:p>
          <a:p>
            <a:pPr lvl="2"/>
            <a:r>
              <a:rPr lang="en-US" sz="2300" dirty="0" smtClean="0"/>
              <a:t>Re-</a:t>
            </a:r>
            <a:r>
              <a:rPr lang="en-US" sz="2300" dirty="0" err="1" smtClean="0"/>
              <a:t>floorplan</a:t>
            </a:r>
            <a:r>
              <a:rPr lang="en-US" sz="2300" dirty="0" smtClean="0"/>
              <a:t> for the new chip</a:t>
            </a:r>
          </a:p>
          <a:p>
            <a:pPr lvl="1">
              <a:buNone/>
            </a:pPr>
            <a:endParaRPr lang="en-US" sz="23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77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3822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CN" sz="2800" dirty="0" smtClean="0"/>
              <a:t>Building blocks design – A new low power pixel cell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6182" y="1000108"/>
            <a:ext cx="4900618" cy="547689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To save power:</a:t>
            </a:r>
          </a:p>
          <a:p>
            <a:pPr lvl="1"/>
            <a:r>
              <a:rPr lang="en-US" altLang="zh-CN" sz="1600" dirty="0" smtClean="0"/>
              <a:t>Design optimization (static)</a:t>
            </a:r>
          </a:p>
          <a:p>
            <a:pPr lvl="1"/>
            <a:r>
              <a:rPr lang="en-US" altLang="zh-CN" sz="1600" dirty="0" smtClean="0"/>
              <a:t>Sleep – low power standby – wakeup – working – sleep (dynamic)</a:t>
            </a:r>
          </a:p>
          <a:p>
            <a:r>
              <a:rPr lang="en-US" altLang="zh-CN" sz="2000" dirty="0" smtClean="0"/>
              <a:t>A most power consuming block: discriminator (4</a:t>
            </a:r>
            <a:r>
              <a:rPr lang="el-GR" altLang="zh-CN" sz="2000" dirty="0" smtClean="0"/>
              <a:t> μ</a:t>
            </a:r>
            <a:r>
              <a:rPr lang="en-US" altLang="zh-CN" sz="2000" dirty="0" smtClean="0"/>
              <a:t>A → 1.2</a:t>
            </a:r>
            <a:r>
              <a:rPr lang="el-GR" altLang="zh-CN" sz="2000" dirty="0" smtClean="0"/>
              <a:t>μ</a:t>
            </a:r>
            <a:r>
              <a:rPr lang="en-US" altLang="zh-CN" sz="2000" dirty="0" smtClean="0"/>
              <a:t>A)</a:t>
            </a:r>
          </a:p>
          <a:p>
            <a:r>
              <a:rPr lang="en-US" altLang="zh-CN" sz="2000" dirty="0" smtClean="0"/>
              <a:t>Design issue:</a:t>
            </a:r>
          </a:p>
          <a:p>
            <a:pPr lvl="1"/>
            <a:r>
              <a:rPr lang="en-US" altLang="zh-CN" sz="1400" dirty="0" smtClean="0"/>
              <a:t>Very large gain: Preamp output </a:t>
            </a:r>
            <a:r>
              <a:rPr lang="zh-CN" altLang="en-US" sz="1400" dirty="0" smtClean="0"/>
              <a:t>→ </a:t>
            </a:r>
            <a:r>
              <a:rPr lang="en-US" altLang="zh-CN" sz="1400" dirty="0" smtClean="0"/>
              <a:t>Digital level</a:t>
            </a:r>
          </a:p>
          <a:p>
            <a:pPr lvl="1"/>
            <a:r>
              <a:rPr lang="en-US" altLang="zh-CN" sz="1400" dirty="0" smtClean="0"/>
              <a:t>Speed: Wakeup pulse to be faster than TOT output</a:t>
            </a:r>
          </a:p>
          <a:p>
            <a:pPr lvl="1"/>
            <a:r>
              <a:rPr lang="en-US" altLang="zh-CN" sz="1400" dirty="0" smtClean="0"/>
              <a:t>Area: very limited space in the </a:t>
            </a:r>
            <a:r>
              <a:rPr lang="en-US" altLang="zh-CN" sz="1400" dirty="0" err="1" smtClean="0"/>
              <a:t>exsited</a:t>
            </a:r>
            <a:r>
              <a:rPr lang="en-US" altLang="zh-CN" sz="1400" dirty="0" smtClean="0"/>
              <a:t> pixel design</a:t>
            </a:r>
          </a:p>
          <a:p>
            <a:pPr lvl="1"/>
            <a:r>
              <a:rPr lang="en-US" altLang="zh-CN" sz="1400" dirty="0" smtClean="0"/>
              <a:t>Low power: ultra low self power consumption</a:t>
            </a:r>
          </a:p>
          <a:p>
            <a:pPr lvl="1"/>
            <a:r>
              <a:rPr lang="en-US" altLang="zh-CN" sz="1400" dirty="0" smtClean="0"/>
              <a:t>Input charge range: 1k e</a:t>
            </a:r>
            <a:r>
              <a:rPr lang="en-US" altLang="zh-CN" sz="1400" baseline="30000" dirty="0" smtClean="0"/>
              <a:t>-</a:t>
            </a:r>
            <a:r>
              <a:rPr lang="en-US" altLang="zh-CN" sz="1400" dirty="0" smtClean="0"/>
              <a:t> ~ 100k e</a:t>
            </a:r>
            <a:r>
              <a:rPr lang="en-US" altLang="zh-CN" sz="1400" baseline="30000" dirty="0" smtClean="0"/>
              <a:t>-</a:t>
            </a:r>
            <a:r>
              <a:rPr lang="en-US" altLang="zh-CN" sz="1400" dirty="0" smtClean="0"/>
              <a:t> (full)</a:t>
            </a:r>
          </a:p>
          <a:p>
            <a:r>
              <a:rPr lang="en-US" altLang="zh-CN" sz="1800" dirty="0" smtClean="0"/>
              <a:t>Special design:</a:t>
            </a:r>
          </a:p>
          <a:p>
            <a:pPr lvl="1"/>
            <a:r>
              <a:rPr lang="en-US" altLang="zh-CN" sz="1400" dirty="0" smtClean="0"/>
              <a:t>DC close loop, AC open loop for large gain</a:t>
            </a:r>
          </a:p>
          <a:p>
            <a:pPr lvl="1"/>
            <a:r>
              <a:rPr lang="en-US" altLang="zh-CN" sz="1400" dirty="0" smtClean="0"/>
              <a:t>Clamp for large signal stabilization</a:t>
            </a:r>
          </a:p>
          <a:p>
            <a:r>
              <a:rPr lang="en-US" altLang="zh-CN" sz="1800" dirty="0" smtClean="0"/>
              <a:t>Designed by Wei </a:t>
            </a:r>
            <a:r>
              <a:rPr lang="en-US" altLang="zh-CN" sz="1800" dirty="0" err="1" smtClean="0"/>
              <a:t>WEI</a:t>
            </a:r>
            <a:endParaRPr lang="en-US" altLang="zh-CN" sz="1800" dirty="0" smtClean="0"/>
          </a:p>
          <a:p>
            <a:r>
              <a:rPr lang="en-US" altLang="zh-CN" sz="1800" dirty="0" smtClean="0"/>
              <a:t>Will be included for two columns in the next 3D run</a:t>
            </a:r>
            <a:endParaRPr lang="zh-CN" alt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3562320" cy="539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Building blocks design – Current Reference at low power supply voltage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57818" y="1785926"/>
            <a:ext cx="3786182" cy="226218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b="1" dirty="0" smtClean="0"/>
              <a:t>Classical current reference bases on parasitic </a:t>
            </a:r>
            <a:r>
              <a:rPr lang="en-US" altLang="zh-CN" sz="2000" b="1" dirty="0" err="1" smtClean="0"/>
              <a:t>vpnp</a:t>
            </a:r>
            <a:r>
              <a:rPr lang="en-US" altLang="zh-CN" sz="2000" b="1" dirty="0" smtClean="0"/>
              <a:t>, but hard to design when </a:t>
            </a:r>
            <a:r>
              <a:rPr lang="en-US" altLang="zh-CN" sz="2000" b="1" dirty="0" err="1" smtClean="0"/>
              <a:t>vdd</a:t>
            </a:r>
            <a:r>
              <a:rPr lang="en-US" altLang="zh-CN" sz="2000" b="1" dirty="0" smtClean="0"/>
              <a:t> &lt; 1.5V</a:t>
            </a:r>
          </a:p>
          <a:p>
            <a:r>
              <a:rPr lang="en-US" altLang="zh-CN" sz="2000" b="1" dirty="0" smtClean="0"/>
              <a:t>Using DTMOS (Dynamic Threshold MOS), a </a:t>
            </a:r>
            <a:r>
              <a:rPr lang="en-US" altLang="zh-CN" sz="2000" b="1" dirty="0" err="1" smtClean="0"/>
              <a:t>pmos</a:t>
            </a:r>
            <a:r>
              <a:rPr lang="en-US" altLang="zh-CN" sz="2000" b="1" dirty="0" smtClean="0"/>
              <a:t> with gate, drain and sub connected together to replace </a:t>
            </a:r>
            <a:r>
              <a:rPr lang="en-US" altLang="zh-CN" sz="2000" b="1" dirty="0" err="1" smtClean="0"/>
              <a:t>vpnp</a:t>
            </a:r>
            <a:endParaRPr lang="zh-CN" altLang="en-US" sz="2000" b="1" dirty="0"/>
          </a:p>
        </p:txBody>
      </p:sp>
      <p:pic>
        <p:nvPicPr>
          <p:cNvPr id="5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52705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8638"/>
            <a:ext cx="456247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643438" y="4143380"/>
            <a:ext cx="4500562" cy="2714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 current reference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design with: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altLang="zh-CN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Current summing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Error Amplifier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altLang="zh-CN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Startup circuit</a:t>
            </a:r>
          </a:p>
          <a:p>
            <a:pPr marL="640080"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Trimming and bypassed output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altLang="zh-CN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Temperature</a:t>
            </a:r>
            <a:r>
              <a:rPr lang="en-US" altLang="zh-C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stability: : 2.714μA±2.274nA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Al</a:t>
            </a:r>
            <a:r>
              <a:rPr lang="en-US" altLang="zh-CN" b="1" baseline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altLang="zh-C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process corners passed </a:t>
            </a:r>
          </a:p>
          <a:p>
            <a:pPr marL="182880" indent="-18288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kumimoji="0" lang="en-US" altLang="zh-CN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Will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be </a:t>
            </a:r>
            <a:r>
              <a:rPr kumimoji="0" lang="en-US" altLang="zh-CN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tapeout</a:t>
            </a:r>
            <a:r>
              <a:rPr kumimoji="0" lang="en-US" altLang="zh-CN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in the next 3D</a:t>
            </a:r>
            <a:r>
              <a:rPr lang="zh-CN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run</a:t>
            </a:r>
            <a:endParaRPr kumimoji="0" lang="en-US" altLang="zh-CN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90600"/>
          </a:xfrm>
        </p:spPr>
        <p:txBody>
          <a:bodyPr/>
          <a:lstStyle/>
          <a:p>
            <a:r>
              <a:rPr lang="en-US" altLang="zh-CN" dirty="0" smtClean="0"/>
              <a:t>Full chip simulation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6248" y="1142984"/>
            <a:ext cx="4400552" cy="5334016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Cell uniformity is a critical spec for pixel readout chip</a:t>
            </a:r>
          </a:p>
          <a:p>
            <a:r>
              <a:rPr lang="en-US" altLang="zh-CN" dirty="0" smtClean="0"/>
              <a:t>Power/bias network has a direct impact due to parasitic resistance</a:t>
            </a:r>
          </a:p>
          <a:p>
            <a:r>
              <a:rPr lang="en-US" altLang="zh-CN" dirty="0" smtClean="0"/>
              <a:t>To run a full chip simulation and verify the pixel uniformity and baseline distribution</a:t>
            </a:r>
          </a:p>
          <a:p>
            <a:pPr lvl="1"/>
            <a:r>
              <a:rPr lang="en-US" altLang="zh-CN" dirty="0" smtClean="0"/>
              <a:t>By fast simulator – </a:t>
            </a:r>
            <a:r>
              <a:rPr lang="en-US" altLang="zh-CN" dirty="0" err="1" smtClean="0"/>
              <a:t>ultrasim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First parasitic extraction from chip layout, then </a:t>
            </a:r>
            <a:r>
              <a:rPr lang="en-US" altLang="zh-CN" dirty="0" err="1" smtClean="0"/>
              <a:t>modelization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Verify a 60*336 pixel array, with the same scale as FEI4</a:t>
            </a:r>
          </a:p>
          <a:p>
            <a:pPr lvl="1"/>
            <a:r>
              <a:rPr lang="en-US" altLang="zh-CN" dirty="0" smtClean="0"/>
              <a:t>Focusing on critical nodes due to the simulation complexity</a:t>
            </a:r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071546"/>
            <a:ext cx="3984625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151"/>
            <a:ext cx="4170426" cy="252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3D Project : test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From the first 3D prototype made for the ATLAS Project, some test were done to measure TSV and Bond-Interface performance.</a:t>
            </a:r>
          </a:p>
          <a:p>
            <a:pPr algn="just"/>
            <a:r>
              <a:rPr lang="en-US" dirty="0"/>
              <a:t>The TSV </a:t>
            </a:r>
            <a:r>
              <a:rPr lang="en-US" dirty="0" smtClean="0"/>
              <a:t>(Through Silicon Via) consists </a:t>
            </a:r>
            <a:r>
              <a:rPr lang="en-US" dirty="0"/>
              <a:t>of a vertical conductor, often referred to as “nail” or “plug”, entirely crossing the Si substrate of the stacked dies.</a:t>
            </a:r>
            <a:endParaRPr lang="zh-CN" alt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4" name="TextBox 10"/>
          <p:cNvSpPr txBox="1"/>
          <p:nvPr/>
        </p:nvSpPr>
        <p:spPr>
          <a:xfrm>
            <a:off x="1655676" y="634532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13 Sep 2012-09 Oct 2012, 30 Nov 2012- 16 Jan 2013</a:t>
            </a:r>
            <a:endParaRPr lang="zh-CN" altLang="en-US" dirty="0"/>
          </a:p>
        </p:txBody>
      </p:sp>
      <p:pic>
        <p:nvPicPr>
          <p:cNvPr id="5" name="图片 3" descr="截图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20172" y="3605550"/>
            <a:ext cx="3024336" cy="2811782"/>
          </a:xfrm>
          <a:prstGeom prst="rect">
            <a:avLst/>
          </a:prstGeom>
        </p:spPr>
      </p:pic>
      <p:pic>
        <p:nvPicPr>
          <p:cNvPr id="7" name="图片 8" descr="截图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00" y="4277078"/>
            <a:ext cx="3929090" cy="2068245"/>
          </a:xfrm>
          <a:prstGeom prst="rect">
            <a:avLst/>
          </a:prstGeom>
        </p:spPr>
      </p:pic>
      <p:sp>
        <p:nvSpPr>
          <p:cNvPr id="8" name="TextBox 9"/>
          <p:cNvSpPr txBox="1"/>
          <p:nvPr/>
        </p:nvSpPr>
        <p:spPr>
          <a:xfrm>
            <a:off x="3635896" y="4005064"/>
            <a:ext cx="25562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b="1" dirty="0" smtClean="0"/>
              <a:t>Measure the TSV daisy chain(51520 </a:t>
            </a:r>
            <a:r>
              <a:rPr lang="en-US" altLang="zh-CN" b="1" dirty="0" err="1" smtClean="0"/>
              <a:t>tsv</a:t>
            </a:r>
            <a:r>
              <a:rPr lang="en-US" altLang="zh-CN" b="1" dirty="0" smtClean="0"/>
              <a:t>), to understand its electrical properties.</a:t>
            </a:r>
            <a:endParaRPr lang="zh-CN" alt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771800" y="6048673"/>
            <a:ext cx="37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Jian</a:t>
            </a:r>
            <a:r>
              <a:rPr lang="en-US" altLang="zh-CN" dirty="0" smtClean="0"/>
              <a:t> </a:t>
            </a:r>
            <a:r>
              <a:rPr lang="en-US" altLang="zh-CN" dirty="0"/>
              <a:t>Liu/Shandong University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0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/>
              <a:t>FE-TC4-P1 TSV and BI test at CPPM	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We measured 19 chips, which show good </a:t>
            </a:r>
            <a:r>
              <a:rPr lang="en-US" altLang="zh-CN" dirty="0" err="1" smtClean="0"/>
              <a:t>tsv</a:t>
            </a:r>
            <a:r>
              <a:rPr lang="en-US" altLang="zh-CN" dirty="0" smtClean="0"/>
              <a:t> daisy chain interconnection. Yielding ~84%.</a:t>
            </a:r>
          </a:p>
          <a:p>
            <a:r>
              <a:rPr lang="en-US" altLang="zh-CN" dirty="0" smtClean="0"/>
              <a:t>Single </a:t>
            </a:r>
            <a:r>
              <a:rPr lang="en-US" altLang="zh-CN" dirty="0" err="1" smtClean="0"/>
              <a:t>tsv</a:t>
            </a:r>
            <a:r>
              <a:rPr lang="en-US" altLang="zh-CN" dirty="0" smtClean="0"/>
              <a:t> resistance is                     . Agree with reference value &lt;600mohm(</a:t>
            </a:r>
            <a:r>
              <a:rPr lang="en-US" altLang="zh-CN" dirty="0" err="1" smtClean="0"/>
              <a:t>Tezzaron</a:t>
            </a:r>
            <a:r>
              <a:rPr lang="en-US" altLang="zh-CN" dirty="0" smtClean="0"/>
              <a:t> report)</a:t>
            </a:r>
          </a:p>
          <a:p>
            <a:r>
              <a:rPr lang="en-US" altLang="zh-CN" dirty="0" smtClean="0"/>
              <a:t>Single </a:t>
            </a:r>
            <a:r>
              <a:rPr lang="en-US" altLang="zh-CN" dirty="0" err="1" smtClean="0"/>
              <a:t>tsv</a:t>
            </a:r>
            <a:r>
              <a:rPr lang="en-US" altLang="zh-CN" dirty="0" smtClean="0"/>
              <a:t> capacitance(metal-insulator-semiconductor) in inversion region is around 5.5fF. The calculated value is 3.6fF. In addition, we cannot measure accumulation region capacitance because ESD diodes limit bias voltage.</a:t>
            </a:r>
          </a:p>
          <a:p>
            <a:r>
              <a:rPr lang="en-US" dirty="0" smtClean="0"/>
              <a:t>The BI test results reveal some problems. Only 1 chip shows good interconnection.  Perhaps the alignment issues and chip surface irregularities lead to these problems.</a:t>
            </a:r>
            <a:endParaRPr lang="zh-CN" altLang="en-US" dirty="0" smtClean="0"/>
          </a:p>
          <a:p>
            <a:endParaRPr lang="en-US" altLang="zh-CN" dirty="0" smtClean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26980492"/>
              </p:ext>
            </p:extLst>
          </p:nvPr>
        </p:nvGraphicFramePr>
        <p:xfrm>
          <a:off x="3995936" y="2384884"/>
          <a:ext cx="1579156" cy="357190"/>
        </p:xfrm>
        <a:graphic>
          <a:graphicData uri="http://schemas.openxmlformats.org/presentationml/2006/ole">
            <p:oleObj spid="_x0000_s26636" name="公式" r:id="rId3" imgW="799753" imgH="177723" progId="Equation.3">
              <p:embed/>
            </p:oleObj>
          </a:graphicData>
        </a:graphic>
      </p:graphicFrame>
      <p:sp>
        <p:nvSpPr>
          <p:cNvPr id="8" name="TextBox 10"/>
          <p:cNvSpPr txBox="1"/>
          <p:nvPr/>
        </p:nvSpPr>
        <p:spPr>
          <a:xfrm>
            <a:off x="1655676" y="634532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13 Sep 2012-09 Oct 2012, 30 Nov 2012- 16 Jan 2013</a:t>
            </a:r>
            <a:endParaRPr lang="zh-CN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2771800" y="6048673"/>
            <a:ext cx="3780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Jian</a:t>
            </a:r>
            <a:r>
              <a:rPr lang="en-US" altLang="zh-CN" dirty="0" smtClean="0"/>
              <a:t> </a:t>
            </a:r>
            <a:r>
              <a:rPr lang="en-US" altLang="zh-CN" dirty="0"/>
              <a:t>Liu/Shandong University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4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3D Project : </a:t>
            </a:r>
            <a:r>
              <a:rPr lang="en-US" altLang="zh-CN" dirty="0" smtClean="0"/>
              <a:t>TSV simulation at CPPM          </a:t>
            </a:r>
            <a:endParaRPr lang="zh-CN" altLang="en-US" dirty="0"/>
          </a:p>
        </p:txBody>
      </p:sp>
      <p:pic>
        <p:nvPicPr>
          <p:cNvPr id="10" name="内容占位符 9" descr="tsv_epi_st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324220"/>
            <a:ext cx="5044448" cy="3152780"/>
          </a:xfrm>
        </p:spPr>
      </p:pic>
      <p:sp>
        <p:nvSpPr>
          <p:cNvPr id="5" name="TextBox 4"/>
          <p:cNvSpPr txBox="1"/>
          <p:nvPr/>
        </p:nvSpPr>
        <p:spPr>
          <a:xfrm>
            <a:off x="857224" y="171448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 aimed to investigate </a:t>
            </a:r>
            <a:r>
              <a:rPr lang="en-US" sz="2000" dirty="0" err="1" smtClean="0"/>
              <a:t>tsv</a:t>
            </a:r>
            <a:r>
              <a:rPr lang="en-US" sz="2000" dirty="0" smtClean="0"/>
              <a:t> depletion features, try to find the probability of using </a:t>
            </a:r>
            <a:r>
              <a:rPr lang="en-US" sz="2000" dirty="0" err="1" smtClean="0"/>
              <a:t>tsv</a:t>
            </a:r>
            <a:r>
              <a:rPr lang="en-US" sz="2000" dirty="0" smtClean="0"/>
              <a:t> as charge collection area.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214686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Using </a:t>
            </a:r>
            <a:r>
              <a:rPr lang="en-US" altLang="zh-CN" dirty="0" err="1" smtClean="0"/>
              <a:t>Silvaco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tcad</a:t>
            </a:r>
            <a:r>
              <a:rPr lang="en-US" altLang="zh-CN" dirty="0" smtClean="0"/>
              <a:t> for 2D and 3D </a:t>
            </a:r>
            <a:r>
              <a:rPr lang="en-US" altLang="zh-CN" dirty="0" err="1" smtClean="0"/>
              <a:t>tsv</a:t>
            </a:r>
            <a:r>
              <a:rPr lang="en-US" altLang="zh-CN" dirty="0" smtClean="0"/>
              <a:t> device simulation</a:t>
            </a:r>
            <a:endParaRPr lang="zh-CN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79015" y="6021288"/>
            <a:ext cx="32367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dirty="0" err="1"/>
              <a:t>Jian</a:t>
            </a:r>
            <a:r>
              <a:rPr lang="en-US" altLang="zh-CN" dirty="0"/>
              <a:t> Liu/Shandong University</a:t>
            </a:r>
            <a:endParaRPr lang="en-US" dirty="0"/>
          </a:p>
          <a:p>
            <a:pPr algn="ctr"/>
            <a:r>
              <a:rPr lang="en-US" altLang="zh-CN" dirty="0" smtClean="0"/>
              <a:t>21 </a:t>
            </a:r>
            <a:r>
              <a:rPr lang="en-US" altLang="zh-CN" dirty="0"/>
              <a:t>Jan 2013-now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99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_CPPM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Pat_CPPM</Template>
  <TotalTime>2452</TotalTime>
  <Words>1180</Words>
  <Application>Microsoft Office PowerPoint</Application>
  <PresentationFormat>全屏显示(4:3)</PresentationFormat>
  <Paragraphs>214</Paragraphs>
  <Slides>13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Pat_CPPM</vt:lpstr>
      <vt:lpstr>公式</vt:lpstr>
      <vt:lpstr>Advanced pixels status for futurE HEP experiments </vt:lpstr>
      <vt:lpstr>OUTLINE</vt:lpstr>
      <vt:lpstr>3D Approach</vt:lpstr>
      <vt:lpstr>Building blocks design – A new low power pixel cell</vt:lpstr>
      <vt:lpstr>Building blocks design – Current Reference at low power supply voltage</vt:lpstr>
      <vt:lpstr>Full chip simulation </vt:lpstr>
      <vt:lpstr>3D Project : test </vt:lpstr>
      <vt:lpstr>FE-TC4-P1 TSV and BI test at CPPM </vt:lpstr>
      <vt:lpstr>3D Project : TSV simulation at CPPM          </vt:lpstr>
      <vt:lpstr>Smart Sensor</vt:lpstr>
      <vt:lpstr>Irradiation and test</vt:lpstr>
      <vt:lpstr>Irradiation and test</vt:lpstr>
      <vt:lpstr>Conclusion and future plans</vt:lpstr>
    </vt:vector>
  </TitlesOfParts>
  <Company>CPPM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pixels status for futur HEP experiments</dc:title>
  <dc:creator>Patrick Pangaud</dc:creator>
  <cp:lastModifiedBy>Administrator</cp:lastModifiedBy>
  <cp:revision>69</cp:revision>
  <dcterms:created xsi:type="dcterms:W3CDTF">2013-03-12T07:35:37Z</dcterms:created>
  <dcterms:modified xsi:type="dcterms:W3CDTF">2013-03-29T03:11:25Z</dcterms:modified>
</cp:coreProperties>
</file>