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57" r:id="rId3"/>
    <p:sldId id="260" r:id="rId4"/>
    <p:sldId id="259" r:id="rId5"/>
    <p:sldId id="262" r:id="rId6"/>
    <p:sldId id="285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8" r:id="rId15"/>
    <p:sldId id="279" r:id="rId16"/>
    <p:sldId id="272" r:id="rId17"/>
    <p:sldId id="274" r:id="rId18"/>
    <p:sldId id="275" r:id="rId19"/>
    <p:sldId id="276" r:id="rId20"/>
    <p:sldId id="290" r:id="rId21"/>
    <p:sldId id="280" r:id="rId22"/>
    <p:sldId id="281" r:id="rId23"/>
    <p:sldId id="282" r:id="rId24"/>
    <p:sldId id="284" r:id="rId25"/>
    <p:sldId id="292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812"/>
    <a:srgbClr val="1E47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14DCD32-B56B-4E76-86B4-9474F849A841}" type="datetimeFigureOut">
              <a:rPr lang="zh-CN" altLang="en-US"/>
              <a:pPr>
                <a:defRPr/>
              </a:pPr>
              <a:t>2013-03-28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0C9DEC9-EC45-4164-AEC6-3FB25CA614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1163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4963" algn="l"/>
                <a:tab pos="3286125" algn="l"/>
                <a:tab pos="3698875" algn="l"/>
                <a:tab pos="4110038" algn="l"/>
                <a:tab pos="4519613" algn="l"/>
                <a:tab pos="4930775" algn="l"/>
                <a:tab pos="5341938" algn="l"/>
                <a:tab pos="5753100" algn="l"/>
                <a:tab pos="6164263" algn="l"/>
                <a:tab pos="6575425" algn="l"/>
                <a:tab pos="6986588" algn="l"/>
                <a:tab pos="7397750" algn="l"/>
                <a:tab pos="7808913" algn="l"/>
                <a:tab pos="8218488" algn="l"/>
              </a:tabLst>
              <a:defRPr/>
            </a:pPr>
            <a:fld id="{18822E7F-6F33-4EB9-BC69-7842FDAC64AE}" type="slidenum">
              <a:rPr lang="zh-CN" altLang="en-GB" sz="1300">
                <a:solidFill>
                  <a:srgbClr val="000000"/>
                </a:solidFill>
                <a:latin typeface="Times New Roman" pitchFamily="18" charset="0"/>
              </a:rPr>
              <a:pPr defTabSz="411163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5388" algn="l"/>
                  <a:tab pos="2874963" algn="l"/>
                  <a:tab pos="3286125" algn="l"/>
                  <a:tab pos="3698875" algn="l"/>
                  <a:tab pos="4110038" algn="l"/>
                  <a:tab pos="4519613" algn="l"/>
                  <a:tab pos="4930775" algn="l"/>
                  <a:tab pos="5341938" algn="l"/>
                  <a:tab pos="5753100" algn="l"/>
                  <a:tab pos="6164263" algn="l"/>
                  <a:tab pos="6575425" algn="l"/>
                  <a:tab pos="6986588" algn="l"/>
                  <a:tab pos="7397750" algn="l"/>
                  <a:tab pos="7808913" algn="l"/>
                  <a:tab pos="8218488" algn="l"/>
                </a:tabLst>
                <a:defRPr/>
              </a:pPr>
              <a:t>3</a:t>
            </a:fld>
            <a:endParaRPr lang="en-GB" altLang="zh-CN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t" hangingPunct="0">
              <a:lnSpc>
                <a:spcPct val="41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59413" cy="40894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1163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4963" algn="l"/>
                <a:tab pos="3286125" algn="l"/>
                <a:tab pos="3698875" algn="l"/>
                <a:tab pos="4110038" algn="l"/>
                <a:tab pos="4519613" algn="l"/>
                <a:tab pos="4930775" algn="l"/>
                <a:tab pos="5341938" algn="l"/>
                <a:tab pos="5753100" algn="l"/>
                <a:tab pos="6164263" algn="l"/>
                <a:tab pos="6575425" algn="l"/>
                <a:tab pos="6986588" algn="l"/>
                <a:tab pos="7397750" algn="l"/>
                <a:tab pos="7808913" algn="l"/>
                <a:tab pos="8218488" algn="l"/>
              </a:tabLst>
              <a:defRPr/>
            </a:pPr>
            <a:fld id="{D22F38D3-77DF-4DBA-B8AA-5310CF590DFF}" type="slidenum">
              <a:rPr lang="zh-CN" altLang="en-GB" sz="1300">
                <a:solidFill>
                  <a:srgbClr val="000000"/>
                </a:solidFill>
                <a:latin typeface="Times New Roman" pitchFamily="18" charset="0"/>
              </a:rPr>
              <a:pPr defTabSz="411163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5388" algn="l"/>
                  <a:tab pos="2874963" algn="l"/>
                  <a:tab pos="3286125" algn="l"/>
                  <a:tab pos="3698875" algn="l"/>
                  <a:tab pos="4110038" algn="l"/>
                  <a:tab pos="4519613" algn="l"/>
                  <a:tab pos="4930775" algn="l"/>
                  <a:tab pos="5341938" algn="l"/>
                  <a:tab pos="5753100" algn="l"/>
                  <a:tab pos="6164263" algn="l"/>
                  <a:tab pos="6575425" algn="l"/>
                  <a:tab pos="6986588" algn="l"/>
                  <a:tab pos="7397750" algn="l"/>
                  <a:tab pos="7808913" algn="l"/>
                  <a:tab pos="8218488" algn="l"/>
                </a:tabLst>
                <a:defRPr/>
              </a:pPr>
              <a:t>4</a:t>
            </a:fld>
            <a:endParaRPr lang="en-GB" altLang="zh-CN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t" hangingPunct="0">
              <a:lnSpc>
                <a:spcPct val="41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59413" cy="40894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relativistic jet, black hole, accretion disk</a:t>
            </a: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C96A8-EB39-4027-B696-8F701AEA7C02}" type="datetimeFigureOut">
              <a:rPr lang="zh-CN" altLang="en-US"/>
              <a:pPr>
                <a:defRPr/>
              </a:pPr>
              <a:t>2013-03-28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6FBCA-41EA-4B6A-9512-09BC0761DD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051BC-DEED-4EF4-A337-8097F4ADCA95}" type="datetimeFigureOut">
              <a:rPr lang="zh-CN" altLang="en-US"/>
              <a:pPr>
                <a:defRPr/>
              </a:pPr>
              <a:t>2013-03-28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AF637-EAE2-4C9D-8CA2-F2D02549BE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05FF3-C251-4394-BB89-3F040F35B433}" type="datetimeFigureOut">
              <a:rPr lang="zh-CN" altLang="en-US"/>
              <a:pPr>
                <a:defRPr/>
              </a:pPr>
              <a:t>2013-03-28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23B7E-E306-483F-ACC9-80BF6D34B9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277A-A793-4F48-9883-DCD2431E1A69}" type="datetimeFigureOut">
              <a:rPr lang="zh-CN" altLang="en-US"/>
              <a:pPr>
                <a:defRPr/>
              </a:pPr>
              <a:t>2013-03-28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E3388-DC27-4BC3-97F3-B3D3D8EC5C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F72BC-B7BC-4A62-9543-42D095E0D74C}" type="datetimeFigureOut">
              <a:rPr lang="zh-CN" altLang="en-US"/>
              <a:pPr>
                <a:defRPr/>
              </a:pPr>
              <a:t>2013-03-28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0FC1A-6DC1-440C-A13F-DD2D992723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31CE8-B99E-4C78-822E-4F6A9CBCF4D7}" type="datetimeFigureOut">
              <a:rPr lang="zh-CN" altLang="en-US"/>
              <a:pPr>
                <a:defRPr/>
              </a:pPr>
              <a:t>2013-03-28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D69C4-9DA7-4DB1-B2F8-B9BE9F75A8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5F3CF-68FF-4BB2-BCC2-4CA152594B1B}" type="datetimeFigureOut">
              <a:rPr lang="zh-CN" altLang="en-US"/>
              <a:pPr>
                <a:defRPr/>
              </a:pPr>
              <a:t>2013-03-28</a:t>
            </a:fld>
            <a:endParaRPr lang="zh-CN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70742-854F-4942-B2AB-089FF40A40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EE75C-6AE4-4B8D-9A21-2961C303D6CE}" type="datetimeFigureOut">
              <a:rPr lang="zh-CN" altLang="en-US"/>
              <a:pPr>
                <a:defRPr/>
              </a:pPr>
              <a:t>2013-03-28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0E324-0C4E-4F22-9047-DFF9FA6D6F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57004-5289-44BE-9516-A5D4B545E162}" type="datetimeFigureOut">
              <a:rPr lang="zh-CN" altLang="en-US"/>
              <a:pPr>
                <a:defRPr/>
              </a:pPr>
              <a:t>2013-03-28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4639B-5F42-43CA-B07C-15C867D399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FEA6C-C628-4C79-A07A-9D36480DEB1C}" type="datetimeFigureOut">
              <a:rPr lang="zh-CN" altLang="en-US"/>
              <a:pPr>
                <a:defRPr/>
              </a:pPr>
              <a:t>2013-03-28</a:t>
            </a:fld>
            <a:endParaRPr lang="zh-CN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4C96-6DD4-4A79-AAA5-ACFD9CA79A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FB227-6EEE-4135-9884-EBA1BE57588C}" type="datetimeFigureOut">
              <a:rPr lang="zh-CN" altLang="en-US"/>
              <a:pPr>
                <a:defRPr/>
              </a:pPr>
              <a:t>2013-03-28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1D25D-77A3-4C1F-AF9F-6A0DC435DF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B0A6C13-3511-442B-ABD7-630EA628DAC4}" type="datetimeFigureOut">
              <a:rPr lang="zh-CN" altLang="en-US"/>
              <a:pPr>
                <a:defRPr/>
              </a:pPr>
              <a:t>2013-03-28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523A09F-1D5C-4F85-9B79-0079ACC3E4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3" r:id="rId2"/>
    <p:sldLayoutId id="2147483721" r:id="rId3"/>
    <p:sldLayoutId id="2147483714" r:id="rId4"/>
    <p:sldLayoutId id="2147483722" r:id="rId5"/>
    <p:sldLayoutId id="2147483715" r:id="rId6"/>
    <p:sldLayoutId id="2147483716" r:id="rId7"/>
    <p:sldLayoutId id="2147483723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方正舒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方正舒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方正舒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方正舒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方正舒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方正舒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方正舒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方正舒体" pitchFamily="2" charset="-122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副标题 2"/>
          <p:cNvSpPr>
            <a:spLocks noGrp="1"/>
          </p:cNvSpPr>
          <p:nvPr>
            <p:ph type="subTitle" idx="1"/>
          </p:nvPr>
        </p:nvSpPr>
        <p:spPr>
          <a:xfrm>
            <a:off x="539750" y="4005263"/>
            <a:ext cx="8353425" cy="2592387"/>
          </a:xfrm>
        </p:spPr>
        <p:txBody>
          <a:bodyPr/>
          <a:lstStyle/>
          <a:p>
            <a:pPr algn="ctr" eaLnBrk="1" hangingPunct="1"/>
            <a:r>
              <a:rPr lang="en-US" altLang="zh-CN" sz="2600" b="1" smtClean="0">
                <a:solidFill>
                  <a:srgbClr val="57576E"/>
                </a:solidFill>
              </a:rPr>
              <a:t>Songzhan Chen</a:t>
            </a:r>
          </a:p>
          <a:p>
            <a:pPr algn="ctr" eaLnBrk="1" hangingPunct="1"/>
            <a:endParaRPr lang="en-US" altLang="zh-CN" sz="2200" smtClean="0">
              <a:solidFill>
                <a:srgbClr val="57576E"/>
              </a:solidFill>
            </a:endParaRPr>
          </a:p>
          <a:p>
            <a:pPr algn="ctr" eaLnBrk="1" hangingPunct="1"/>
            <a:r>
              <a:rPr lang="en-US" altLang="zh-CN" sz="2200" smtClean="0">
                <a:solidFill>
                  <a:srgbClr val="57576E"/>
                </a:solidFill>
              </a:rPr>
              <a:t>Institute of High Energy Physics (IHEP)</a:t>
            </a:r>
          </a:p>
          <a:p>
            <a:pPr algn="ctr" eaLnBrk="1" hangingPunct="1"/>
            <a:r>
              <a:rPr lang="en-US" altLang="zh-CN" sz="2200" smtClean="0">
                <a:solidFill>
                  <a:srgbClr val="57576E"/>
                </a:solidFill>
              </a:rPr>
              <a:t>Nanjing.2013-3-28</a:t>
            </a:r>
          </a:p>
          <a:p>
            <a:pPr algn="ctr" eaLnBrk="1" hangingPunct="1"/>
            <a:endParaRPr lang="en-US" altLang="zh-CN" sz="2200" smtClean="0">
              <a:solidFill>
                <a:srgbClr val="57576E"/>
              </a:solidFill>
            </a:endParaRPr>
          </a:p>
          <a:p>
            <a:pPr algn="ctr" eaLnBrk="1" hangingPunct="1"/>
            <a:r>
              <a:rPr lang="en-US" altLang="zh-CN" sz="2200" i="1" smtClean="0">
                <a:solidFill>
                  <a:srgbClr val="57576E"/>
                </a:solidFill>
              </a:rPr>
              <a:t>6th workshop of the France China Particle Physics Laboratory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50825" y="1052513"/>
            <a:ext cx="8642350" cy="19272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zh-CN" sz="3200" b="1" cap="none" smtClean="0"/>
              <a:t>OBSERVATIONS OF VERY HIGH ENERGY GAMMA-RAY WITH THE GROUND-BASED EAS ARRAYS</a:t>
            </a:r>
            <a:endParaRPr lang="zh-CN" altLang="en-US" sz="3200" b="1" cap="non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zh-CN" sz="3600" smtClean="0"/>
              <a:t>X-ray and TeV gamma-ray correlation</a:t>
            </a:r>
            <a:endParaRPr lang="zh-CN" altLang="en-US" sz="3600" smtClean="0"/>
          </a:p>
        </p:txBody>
      </p:sp>
      <p:sp>
        <p:nvSpPr>
          <p:cNvPr id="26626" name="内容占位符 2"/>
          <p:cNvSpPr>
            <a:spLocks noGrp="1"/>
          </p:cNvSpPr>
          <p:nvPr>
            <p:ph idx="1"/>
          </p:nvPr>
        </p:nvSpPr>
        <p:spPr>
          <a:xfrm>
            <a:off x="395288" y="1341438"/>
            <a:ext cx="8066087" cy="1295400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No significant lag longer than 1 day is found.</a:t>
            </a:r>
            <a:r>
              <a:rPr lang="en-US" altLang="zh-CN" sz="2800" b="1" smtClean="0">
                <a:solidFill>
                  <a:srgbClr val="FC2812"/>
                </a:solidFill>
              </a:rPr>
              <a:t> The tight correlation between X-ray and TeV emission indicates their same  origin!</a:t>
            </a:r>
            <a:endParaRPr lang="zh-CN" altLang="en-US" sz="2800" b="1" smtClean="0">
              <a:solidFill>
                <a:srgbClr val="FC2812"/>
              </a:solidFill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781300"/>
            <a:ext cx="56165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12"/>
          <p:cNvSpPr txBox="1">
            <a:spLocks noChangeArrowheads="1"/>
          </p:cNvSpPr>
          <p:nvPr/>
        </p:nvSpPr>
        <p:spPr bwMode="auto">
          <a:xfrm>
            <a:off x="2771775" y="6491288"/>
            <a:ext cx="4321175" cy="3365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defTabSz="449263" fontAlgn="t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en-US" sz="1600" b="1"/>
              <a:t>Bartoli</a:t>
            </a:r>
            <a:r>
              <a:rPr lang="en-US" altLang="zh-CN" sz="1600" b="1"/>
              <a:t> et al. ApJ 734:110  (2011)</a:t>
            </a:r>
            <a:endParaRPr lang="zh-CN" alt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1663"/>
            <a:ext cx="914400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720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Mrk501</a:t>
            </a:r>
            <a:endParaRPr lang="zh-CN" altLang="en-US" dirty="0"/>
          </a:p>
        </p:txBody>
      </p:sp>
      <p:sp>
        <p:nvSpPr>
          <p:cNvPr id="27651" name="内容占位符 2"/>
          <p:cNvSpPr>
            <a:spLocks noGrp="1"/>
          </p:cNvSpPr>
          <p:nvPr>
            <p:ph idx="1"/>
          </p:nvPr>
        </p:nvSpPr>
        <p:spPr>
          <a:xfrm>
            <a:off x="250825" y="981075"/>
            <a:ext cx="8642350" cy="2087563"/>
          </a:xfrm>
        </p:spPr>
        <p:txBody>
          <a:bodyPr/>
          <a:lstStyle/>
          <a:p>
            <a:pPr eaLnBrk="1">
              <a:lnSpc>
                <a:spcPct val="130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</a:pPr>
            <a:r>
              <a:rPr lang="en-US" altLang="zh-CN" b="1" smtClean="0"/>
              <a:t>Another excellent candidate to study the jets of AGN. </a:t>
            </a:r>
          </a:p>
          <a:p>
            <a:pPr eaLnBrk="1">
              <a:lnSpc>
                <a:spcPct val="130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</a:pPr>
            <a:r>
              <a:rPr lang="en-US" altLang="zh-CN" b="1" smtClean="0">
                <a:solidFill>
                  <a:srgbClr val="FF0000"/>
                </a:solidFill>
              </a:rPr>
              <a:t>During the 2011-2012 flare, Mrk501 appeared in day time. Only EAS array can observe it.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2195513" y="4005263"/>
            <a:ext cx="2087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/>
              <a:t>RXTE/2-12keV</a:t>
            </a: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5724525" y="3933825"/>
            <a:ext cx="2087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1E47F6"/>
                </a:solidFill>
              </a:rPr>
              <a:t>Swift/15-50keV</a:t>
            </a:r>
          </a:p>
        </p:txBody>
      </p:sp>
      <p:grpSp>
        <p:nvGrpSpPr>
          <p:cNvPr id="27660" name="Group 12"/>
          <p:cNvGrpSpPr>
            <a:grpSpLocks/>
          </p:cNvGrpSpPr>
          <p:nvPr/>
        </p:nvGrpSpPr>
        <p:grpSpPr bwMode="auto">
          <a:xfrm>
            <a:off x="1042988" y="3573463"/>
            <a:ext cx="7415212" cy="1296987"/>
            <a:chOff x="839" y="1842"/>
            <a:chExt cx="4671" cy="817"/>
          </a:xfrm>
        </p:grpSpPr>
        <p:sp>
          <p:nvSpPr>
            <p:cNvPr id="27657" name="AutoShape 10"/>
            <p:cNvSpPr>
              <a:spLocks noChangeArrowheads="1"/>
            </p:cNvSpPr>
            <p:nvPr/>
          </p:nvSpPr>
          <p:spPr bwMode="auto">
            <a:xfrm>
              <a:off x="839" y="1842"/>
              <a:ext cx="680" cy="771"/>
            </a:xfrm>
            <a:prstGeom prst="irregularSeal1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58" name="AutoShape 11"/>
            <p:cNvSpPr>
              <a:spLocks noChangeArrowheads="1"/>
            </p:cNvSpPr>
            <p:nvPr/>
          </p:nvSpPr>
          <p:spPr bwMode="auto">
            <a:xfrm>
              <a:off x="4830" y="1888"/>
              <a:ext cx="680" cy="771"/>
            </a:xfrm>
            <a:prstGeom prst="irregularSeal1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7655" name="Text Box 13"/>
          <p:cNvSpPr txBox="1">
            <a:spLocks noChangeArrowheads="1"/>
          </p:cNvSpPr>
          <p:nvPr/>
        </p:nvSpPr>
        <p:spPr bwMode="auto">
          <a:xfrm>
            <a:off x="971550" y="5805488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C2812"/>
                </a:solidFill>
              </a:rPr>
              <a:t>1997</a:t>
            </a:r>
          </a:p>
        </p:txBody>
      </p:sp>
      <p:sp>
        <p:nvSpPr>
          <p:cNvPr id="27656" name="Text Box 14"/>
          <p:cNvSpPr txBox="1">
            <a:spLocks noChangeArrowheads="1"/>
          </p:cNvSpPr>
          <p:nvPr/>
        </p:nvSpPr>
        <p:spPr bwMode="auto">
          <a:xfrm>
            <a:off x="7596188" y="587692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C2812"/>
                </a:solidFill>
              </a:rPr>
              <a:t>2011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2011-2012 flare</a:t>
            </a:r>
            <a:endParaRPr lang="zh-CN" altLang="en-US" dirty="0"/>
          </a:p>
        </p:txBody>
      </p:sp>
      <p:sp>
        <p:nvSpPr>
          <p:cNvPr id="28674" name="内容占位符 2"/>
          <p:cNvSpPr>
            <a:spLocks noGrp="1"/>
          </p:cNvSpPr>
          <p:nvPr>
            <p:ph idx="1"/>
          </p:nvPr>
        </p:nvSpPr>
        <p:spPr>
          <a:xfrm>
            <a:off x="323850" y="1196975"/>
            <a:ext cx="8229600" cy="863600"/>
          </a:xfrm>
        </p:spPr>
        <p:txBody>
          <a:bodyPr/>
          <a:lstStyle/>
          <a:p>
            <a:pPr eaLnBrk="1" hangingPunct="1"/>
            <a:r>
              <a:rPr lang="en-US" altLang="zh-CN" sz="2800" b="1" smtClean="0">
                <a:solidFill>
                  <a:srgbClr val="FC2812"/>
                </a:solidFill>
              </a:rPr>
              <a:t>Flares only in X-ray and TeV band.</a:t>
            </a:r>
            <a:r>
              <a:rPr lang="en-US" altLang="zh-CN" sz="2800" b="1" smtClean="0"/>
              <a:t> </a:t>
            </a:r>
            <a:endParaRPr lang="zh-CN" altLang="en-US" sz="2800" b="1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16113"/>
            <a:ext cx="8974138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12"/>
          <p:cNvSpPr txBox="1">
            <a:spLocks noChangeArrowheads="1"/>
          </p:cNvSpPr>
          <p:nvPr/>
        </p:nvSpPr>
        <p:spPr bwMode="auto">
          <a:xfrm>
            <a:off x="4822825" y="6491288"/>
            <a:ext cx="4321175" cy="36671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defTabSz="449263" fontAlgn="t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en-US" b="1"/>
              <a:t>Bartoli</a:t>
            </a:r>
            <a:r>
              <a:rPr lang="en-US" altLang="zh-CN" b="1"/>
              <a:t> </a:t>
            </a:r>
            <a:r>
              <a:rPr lang="en-US" altLang="zh-CN" sz="1600" b="1"/>
              <a:t>et al. ApJ 758:2  (2012)</a:t>
            </a:r>
            <a:endParaRPr lang="zh-CN" altLang="en-US" sz="1600" b="1"/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2916238" y="5013325"/>
            <a:ext cx="208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C2812"/>
                </a:solidFill>
              </a:rPr>
              <a:t>ARGO-YBJ TeV</a:t>
            </a: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7164388" y="1916113"/>
            <a:ext cx="1979612" cy="4752975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15250" cy="863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zh-CN" smtClean="0"/>
              <a:t>2011-2012 flare  </a:t>
            </a:r>
            <a:endParaRPr lang="zh-CN" altLang="en-US" smtClean="0"/>
          </a:p>
        </p:txBody>
      </p:sp>
      <p:sp>
        <p:nvSpPr>
          <p:cNvPr id="29698" name="内容占位符 2"/>
          <p:cNvSpPr>
            <a:spLocks noGrp="1"/>
          </p:cNvSpPr>
          <p:nvPr>
            <p:ph idx="1"/>
          </p:nvPr>
        </p:nvSpPr>
        <p:spPr>
          <a:xfrm>
            <a:off x="323850" y="1052513"/>
            <a:ext cx="8424863" cy="1944687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One-zone SSC model can fit steady SED well, but cannot fit flare SED. </a:t>
            </a:r>
            <a:r>
              <a:rPr lang="en-US" altLang="zh-CN" sz="2800" smtClean="0">
                <a:solidFill>
                  <a:srgbClr val="FC2812"/>
                </a:solidFill>
              </a:rPr>
              <a:t>The radiation mechanism  may be different during steady and flare states.  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781300"/>
            <a:ext cx="6192837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12"/>
          <p:cNvSpPr txBox="1">
            <a:spLocks noChangeArrowheads="1"/>
          </p:cNvSpPr>
          <p:nvPr/>
        </p:nvSpPr>
        <p:spPr bwMode="auto">
          <a:xfrm>
            <a:off x="2843213" y="6491288"/>
            <a:ext cx="4321175" cy="3365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defTabSz="449263" fontAlgn="t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en-US" sz="1600" b="1"/>
              <a:t>Bartoli</a:t>
            </a:r>
            <a:r>
              <a:rPr lang="en-US" altLang="zh-CN" sz="1600" b="1"/>
              <a:t> et al. ApJ 758:2  (2012)</a:t>
            </a:r>
            <a:endParaRPr lang="zh-CN" alt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xfrm>
            <a:off x="323850" y="404813"/>
            <a:ext cx="8569325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sz="3600" smtClean="0">
                <a:ea typeface="方正舒体" pitchFamily="2" charset="-122"/>
              </a:rPr>
              <a:t>Probing the </a:t>
            </a:r>
            <a:r>
              <a:rPr lang="en-US" altLang="zh-CN" sz="3600" smtClean="0"/>
              <a:t>intergalactic magnetic fields (IGMFs)</a:t>
            </a:r>
            <a:r>
              <a:rPr lang="en-US" altLang="en-US" sz="3600" smtClean="0">
                <a:ea typeface="方正舒体" pitchFamily="2" charset="-122"/>
              </a:rPr>
              <a:t> </a:t>
            </a:r>
            <a:r>
              <a:rPr lang="en-US" altLang="zh-CN" sz="3600" smtClean="0"/>
              <a:t> </a:t>
            </a:r>
            <a:r>
              <a:rPr lang="en-US" altLang="en-US" sz="3600" smtClean="0">
                <a:ea typeface="方正舒体" pitchFamily="2" charset="-122"/>
              </a:rPr>
              <a:t>with VHE gamma-rays</a:t>
            </a:r>
            <a:endParaRPr lang="zh-CN" altLang="en-US" sz="3600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323850" y="1700213"/>
            <a:ext cx="4535488" cy="4679950"/>
          </a:xfrm>
        </p:spPr>
        <p:txBody>
          <a:bodyPr/>
          <a:lstStyle/>
          <a:p>
            <a:r>
              <a:rPr lang="en-US" altLang="zh-CN" smtClean="0">
                <a:solidFill>
                  <a:srgbClr val="FC2812"/>
                </a:solidFill>
              </a:rPr>
              <a:t>The GeV-TeV observation could be used to constrain IGMF.</a:t>
            </a:r>
            <a:r>
              <a:rPr lang="en-US" altLang="zh-CN" smtClean="0"/>
              <a:t> </a:t>
            </a:r>
          </a:p>
          <a:p>
            <a:endParaRPr lang="en-US" altLang="zh-CN" smtClean="0"/>
          </a:p>
          <a:p>
            <a:r>
              <a:rPr lang="en-US" altLang="zh-CN" smtClean="0"/>
              <a:t>According to Takahashi et al.(arXiv:1303.3069), IGMF </a:t>
            </a:r>
            <a:r>
              <a:rPr lang="en-US" altLang="zh-CN" b="1" smtClean="0">
                <a:solidFill>
                  <a:srgbClr val="FC2812"/>
                </a:solidFill>
              </a:rPr>
              <a:t>B &lt; 10</a:t>
            </a:r>
            <a:r>
              <a:rPr lang="en-US" altLang="zh-CN" b="1" baseline="30000" smtClean="0">
                <a:solidFill>
                  <a:srgbClr val="FC2812"/>
                </a:solidFill>
              </a:rPr>
              <a:t>−20.5</a:t>
            </a:r>
            <a:r>
              <a:rPr lang="en-US" altLang="zh-CN" b="1" smtClean="0">
                <a:solidFill>
                  <a:srgbClr val="FC2812"/>
                </a:solidFill>
              </a:rPr>
              <a:t> G</a:t>
            </a:r>
            <a:r>
              <a:rPr lang="en-US" altLang="zh-CN" smtClean="0"/>
              <a:t> can be excluded at ∼ 4</a:t>
            </a:r>
            <a:r>
              <a:rPr lang="el-GR" altLang="zh-CN" smtClean="0">
                <a:cs typeface="Arial" charset="0"/>
              </a:rPr>
              <a:t>σ</a:t>
            </a:r>
            <a:r>
              <a:rPr lang="en-US" altLang="zh-CN" smtClean="0"/>
              <a:t> level using long-term, simultaneous </a:t>
            </a:r>
            <a:r>
              <a:rPr lang="en-US" altLang="zh-CN" smtClean="0">
                <a:solidFill>
                  <a:srgbClr val="FC2812"/>
                </a:solidFill>
              </a:rPr>
              <a:t>Fermi-LAT and   ARGO-YBJ</a:t>
            </a:r>
            <a:r>
              <a:rPr lang="en-US" altLang="zh-CN" smtClean="0"/>
              <a:t> observation on Mrk 421.</a:t>
            </a:r>
            <a:endParaRPr lang="zh-CN" altLang="en-US" smtClean="0"/>
          </a:p>
        </p:txBody>
      </p:sp>
      <p:grpSp>
        <p:nvGrpSpPr>
          <p:cNvPr id="31747" name="Group 12"/>
          <p:cNvGrpSpPr>
            <a:grpSpLocks/>
          </p:cNvGrpSpPr>
          <p:nvPr/>
        </p:nvGrpSpPr>
        <p:grpSpPr bwMode="auto">
          <a:xfrm>
            <a:off x="5795963" y="1628775"/>
            <a:ext cx="3652837" cy="4464050"/>
            <a:chOff x="3651" y="1026"/>
            <a:chExt cx="2301" cy="2812"/>
          </a:xfrm>
        </p:grpSpPr>
        <p:grpSp>
          <p:nvGrpSpPr>
            <p:cNvPr id="31752" name="Group 9"/>
            <p:cNvGrpSpPr>
              <a:grpSpLocks/>
            </p:cNvGrpSpPr>
            <p:nvPr/>
          </p:nvGrpSpPr>
          <p:grpSpPr bwMode="auto">
            <a:xfrm>
              <a:off x="3651" y="1026"/>
              <a:ext cx="2301" cy="2812"/>
              <a:chOff x="340" y="890"/>
              <a:chExt cx="2301" cy="3113"/>
            </a:xfrm>
          </p:grpSpPr>
          <p:pic>
            <p:nvPicPr>
              <p:cNvPr id="31754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1" y="890"/>
                <a:ext cx="1440" cy="3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55" name="TextBox 11"/>
              <p:cNvSpPr txBox="1">
                <a:spLocks noChangeArrowheads="1"/>
              </p:cNvSpPr>
              <p:nvPr/>
            </p:nvSpPr>
            <p:spPr bwMode="auto">
              <a:xfrm>
                <a:off x="1585" y="2666"/>
                <a:ext cx="1056" cy="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b="1">
                    <a:solidFill>
                      <a:srgbClr val="FF0000"/>
                    </a:solidFill>
                  </a:rPr>
                  <a:t>weak B</a:t>
                </a:r>
              </a:p>
              <a:p>
                <a:endParaRPr lang="en-US" altLang="zh-CN" b="1">
                  <a:solidFill>
                    <a:srgbClr val="FF0000"/>
                  </a:solidFill>
                </a:endParaRPr>
              </a:p>
              <a:p>
                <a:r>
                  <a:rPr lang="en-US" altLang="zh-CN" b="1">
                    <a:solidFill>
                      <a:srgbClr val="FF0000"/>
                    </a:solidFill>
                  </a:rPr>
                  <a:t>IC CMB </a:t>
                </a:r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31756" name="TextBox 14"/>
              <p:cNvSpPr txBox="1">
                <a:spLocks noChangeArrowheads="1"/>
              </p:cNvSpPr>
              <p:nvPr/>
            </p:nvSpPr>
            <p:spPr bwMode="auto">
              <a:xfrm>
                <a:off x="340" y="2818"/>
                <a:ext cx="785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b="1">
                    <a:solidFill>
                      <a:srgbClr val="0000FF"/>
                    </a:solidFill>
                  </a:rPr>
                  <a:t>Strong B</a:t>
                </a:r>
              </a:p>
            </p:txBody>
          </p:sp>
        </p:grpSp>
        <p:cxnSp>
          <p:nvCxnSpPr>
            <p:cNvPr id="8" name="曲线连接符 7"/>
            <p:cNvCxnSpPr/>
            <p:nvPr/>
          </p:nvCxnSpPr>
          <p:spPr>
            <a:xfrm rot="5400000">
              <a:off x="4073" y="2827"/>
              <a:ext cx="864" cy="528"/>
            </a:xfrm>
            <a:prstGeom prst="curvedConnector3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748" name="Line 13"/>
          <p:cNvSpPr>
            <a:spLocks noChangeShapeType="1"/>
          </p:cNvSpPr>
          <p:nvPr/>
        </p:nvSpPr>
        <p:spPr bwMode="auto">
          <a:xfrm>
            <a:off x="7667625" y="4365625"/>
            <a:ext cx="144463" cy="935038"/>
          </a:xfrm>
          <a:prstGeom prst="line">
            <a:avLst/>
          </a:prstGeom>
          <a:noFill/>
          <a:ln w="57150">
            <a:solidFill>
              <a:srgbClr val="FC281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0738" name="Group 18"/>
          <p:cNvGrpSpPr>
            <a:grpSpLocks/>
          </p:cNvGrpSpPr>
          <p:nvPr/>
        </p:nvGrpSpPr>
        <p:grpSpPr bwMode="auto">
          <a:xfrm>
            <a:off x="4572000" y="1654175"/>
            <a:ext cx="4572000" cy="4879975"/>
            <a:chOff x="2880" y="1042"/>
            <a:chExt cx="2880" cy="3074"/>
          </a:xfrm>
        </p:grpSpPr>
        <p:sp>
          <p:nvSpPr>
            <p:cNvPr id="31750" name="Text Box 12"/>
            <p:cNvSpPr txBox="1">
              <a:spLocks noChangeArrowheads="1"/>
            </p:cNvSpPr>
            <p:nvPr/>
          </p:nvSpPr>
          <p:spPr bwMode="auto">
            <a:xfrm>
              <a:off x="2880" y="3884"/>
              <a:ext cx="2722" cy="23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pPr defTabSz="449263" fontAlgn="t"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US" altLang="en-US" b="1"/>
                <a:t>Takahashi</a:t>
              </a:r>
              <a:r>
                <a:rPr lang="en-US" altLang="zh-CN" b="1"/>
                <a:t> </a:t>
              </a:r>
              <a:r>
                <a:rPr lang="en-US" altLang="zh-CN" sz="1600" b="1"/>
                <a:t>et al. ApJL 744:L7  (2012)</a:t>
              </a:r>
              <a:endParaRPr lang="zh-CN" altLang="en-US" sz="1600" b="1"/>
            </a:p>
          </p:txBody>
        </p:sp>
        <p:pic>
          <p:nvPicPr>
            <p:cNvPr id="31751" name="Picture 1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39" y="1042"/>
              <a:ext cx="2621" cy="2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844675"/>
            <a:ext cx="4427537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zh-CN" sz="3600" smtClean="0"/>
              <a:t>Prospect for future EAS arrays LHAASO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250825" y="1557338"/>
            <a:ext cx="4681538" cy="5113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mtClean="0"/>
              <a:t>Even ARGO-YBJ has detected many phenomena from AGN, while its precision is not sufficient to reach a firm conclusion.</a:t>
            </a:r>
          </a:p>
          <a:p>
            <a:pPr>
              <a:lnSpc>
                <a:spcPct val="80000"/>
              </a:lnSpc>
            </a:pPr>
            <a:endParaRPr lang="en-US" altLang="zh-CN" smtClean="0"/>
          </a:p>
          <a:p>
            <a:pPr>
              <a:lnSpc>
                <a:spcPct val="80000"/>
              </a:lnSpc>
            </a:pPr>
            <a:r>
              <a:rPr lang="en-US" altLang="zh-CN" smtClean="0"/>
              <a:t>LHAASO will boost the sensitivity up to </a:t>
            </a:r>
            <a:r>
              <a:rPr lang="en-US" altLang="zh-CN" b="1" smtClean="0">
                <a:solidFill>
                  <a:srgbClr val="FC2812"/>
                </a:solidFill>
              </a:rPr>
              <a:t>30 times</a:t>
            </a:r>
            <a:r>
              <a:rPr lang="en-US" altLang="zh-CN" smtClean="0"/>
              <a:t>. A precision measurement will be achieved. </a:t>
            </a:r>
          </a:p>
          <a:p>
            <a:pPr>
              <a:lnSpc>
                <a:spcPct val="80000"/>
              </a:lnSpc>
            </a:pPr>
            <a:endParaRPr lang="en-US" altLang="zh-CN" smtClean="0"/>
          </a:p>
          <a:p>
            <a:pPr>
              <a:lnSpc>
                <a:spcPct val="80000"/>
              </a:lnSpc>
            </a:pPr>
            <a:r>
              <a:rPr lang="en-US" altLang="zh-CN" smtClean="0"/>
              <a:t>More AGNs are expected. </a:t>
            </a:r>
            <a:r>
              <a:rPr lang="en-US" altLang="en-US" b="1" smtClean="0">
                <a:solidFill>
                  <a:srgbClr val="FC2812"/>
                </a:solidFill>
                <a:ea typeface="方正舒体" pitchFamily="2" charset="-122"/>
              </a:rPr>
              <a:t>42 </a:t>
            </a:r>
            <a:r>
              <a:rPr lang="en-US" altLang="en-US" smtClean="0">
                <a:ea typeface="方正舒体" pitchFamily="2" charset="-122"/>
              </a:rPr>
              <a:t>out of 53 VHE AGNs and</a:t>
            </a:r>
            <a:r>
              <a:rPr lang="en-US" altLang="en-US" b="1" smtClean="0">
                <a:solidFill>
                  <a:srgbClr val="FC2812"/>
                </a:solidFill>
                <a:ea typeface="方正舒体" pitchFamily="2" charset="-122"/>
              </a:rPr>
              <a:t> 271 </a:t>
            </a:r>
            <a:r>
              <a:rPr lang="en-US" altLang="en-US" smtClean="0">
                <a:ea typeface="方正舒体" pitchFamily="2" charset="-122"/>
              </a:rPr>
              <a:t>out of 360 &gt;10 GeV AGNs</a:t>
            </a:r>
            <a:r>
              <a:rPr lang="en-US" altLang="zh-CN" smtClean="0"/>
              <a:t> </a:t>
            </a:r>
            <a:r>
              <a:rPr lang="en-US" altLang="en-US" smtClean="0">
                <a:ea typeface="方正舒体" pitchFamily="2" charset="-122"/>
              </a:rPr>
              <a:t>are inside the FOV of LHAASO</a:t>
            </a:r>
            <a:r>
              <a:rPr lang="en-US" altLang="zh-CN" smtClean="0"/>
              <a:t>.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zh-CN" smtClean="0"/>
              <a:t>3. Extended sources</a:t>
            </a:r>
            <a:endParaRPr lang="zh-CN" altLang="en-US" smtClean="0"/>
          </a:p>
        </p:txBody>
      </p:sp>
      <p:sp>
        <p:nvSpPr>
          <p:cNvPr id="33794" name="内容占位符 2"/>
          <p:cNvSpPr>
            <a:spLocks noGrp="1"/>
          </p:cNvSpPr>
          <p:nvPr>
            <p:ph idx="1"/>
          </p:nvPr>
        </p:nvSpPr>
        <p:spPr>
          <a:xfrm>
            <a:off x="323850" y="1844675"/>
            <a:ext cx="8640763" cy="4292600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Milagro detect </a:t>
            </a:r>
            <a:r>
              <a:rPr lang="en-US" altLang="zh-CN" sz="2800" b="1" smtClean="0">
                <a:solidFill>
                  <a:srgbClr val="FC2812"/>
                </a:solidFill>
              </a:rPr>
              <a:t>5 extension sources at 35TeV:</a:t>
            </a:r>
          </a:p>
          <a:p>
            <a:pPr eaLnBrk="1" hangingPunct="1">
              <a:buFont typeface="Arial" charset="0"/>
              <a:buNone/>
            </a:pPr>
            <a:r>
              <a:rPr lang="en-US" altLang="zh-CN" smtClean="0"/>
              <a:t>  MGRO J2019+37, MGRO J1918+06, MGRO J2031+41</a:t>
            </a:r>
          </a:p>
          <a:p>
            <a:pPr eaLnBrk="1" hangingPunct="1">
              <a:buFont typeface="Arial" charset="0"/>
              <a:buNone/>
            </a:pPr>
            <a:r>
              <a:rPr lang="en-US" altLang="zh-CN" smtClean="0"/>
              <a:t>  Geminga, MGRO C4</a:t>
            </a:r>
          </a:p>
          <a:p>
            <a:pPr eaLnBrk="1" hangingPunct="1">
              <a:buFont typeface="Arial" charset="0"/>
              <a:buNone/>
            </a:pPr>
            <a:endParaRPr lang="en-US" altLang="zh-CN" smtClean="0"/>
          </a:p>
          <a:p>
            <a:pPr eaLnBrk="1" hangingPunct="1"/>
            <a:r>
              <a:rPr lang="en-US" altLang="zh-CN" sz="2800" smtClean="0"/>
              <a:t>ARGO-YBJ detect </a:t>
            </a:r>
            <a:r>
              <a:rPr lang="en-US" altLang="zh-CN" sz="2800" b="1" smtClean="0">
                <a:solidFill>
                  <a:srgbClr val="FC2812"/>
                </a:solidFill>
              </a:rPr>
              <a:t>4 extension sources at 1 TeV:</a:t>
            </a:r>
          </a:p>
          <a:p>
            <a:pPr eaLnBrk="1" hangingPunct="1">
              <a:buFont typeface="Arial" charset="0"/>
              <a:buNone/>
            </a:pPr>
            <a:r>
              <a:rPr lang="en-US" altLang="zh-CN" b="1" smtClean="0">
                <a:solidFill>
                  <a:schemeClr val="tx2"/>
                </a:solidFill>
              </a:rPr>
              <a:t>  </a:t>
            </a:r>
            <a:r>
              <a:rPr lang="en-US" altLang="zh-CN" smtClean="0"/>
              <a:t>MGRO J1918+06, MGRO J2031+41, HESS J1841-055, HESS J1912+101,   no signal from MGRO J2019+37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 bwMode="auto">
          <a:xfrm>
            <a:off x="755650" y="260350"/>
            <a:ext cx="3563938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zh-CN" smtClean="0"/>
              <a:t>SED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250825" y="1125538"/>
            <a:ext cx="4392613" cy="187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b="1" smtClean="0"/>
              <a:t>EAS arrays are consistent with each other.</a:t>
            </a:r>
            <a:r>
              <a:rPr lang="en-US" altLang="zh-CN" b="1" smtClean="0">
                <a:solidFill>
                  <a:srgbClr val="FC2812"/>
                </a:solidFill>
              </a:rPr>
              <a:t> The fluxes determined by EAS arrays are much higher than IACTs.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3100"/>
            <a:ext cx="4340225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6"/>
          <p:cNvSpPr txBox="1">
            <a:spLocks noChangeArrowheads="1"/>
          </p:cNvSpPr>
          <p:nvPr/>
        </p:nvSpPr>
        <p:spPr bwMode="auto">
          <a:xfrm>
            <a:off x="323850" y="6461125"/>
            <a:ext cx="43926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 fontAlgn="t" hangingPunct="0"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en-US" b="1"/>
              <a:t>Bartoli</a:t>
            </a:r>
            <a:r>
              <a:rPr lang="en-US" altLang="zh-CN" b="1"/>
              <a:t> et al.</a:t>
            </a:r>
            <a:r>
              <a:rPr lang="en-US" altLang="zh-CN"/>
              <a:t> </a:t>
            </a:r>
            <a:r>
              <a:rPr lang="en-US" altLang="zh-CN" sz="2000" b="1"/>
              <a:t>ApJL 745,(2012):L22</a:t>
            </a:r>
            <a:endParaRPr lang="zh-CN" altLang="en-US" sz="2000" b="1"/>
          </a:p>
        </p:txBody>
      </p:sp>
      <p:sp>
        <p:nvSpPr>
          <p:cNvPr id="34821" name="TextBox 15"/>
          <p:cNvSpPr txBox="1">
            <a:spLocks noChangeArrowheads="1"/>
          </p:cNvSpPr>
          <p:nvPr/>
        </p:nvSpPr>
        <p:spPr bwMode="auto">
          <a:xfrm>
            <a:off x="684213" y="3357563"/>
            <a:ext cx="2703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 fontAlgn="t" hangingPunct="0"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2400" b="1">
                <a:solidFill>
                  <a:srgbClr val="FF0000"/>
                </a:solidFill>
                <a:latin typeface="宋体" charset="-122"/>
              </a:rPr>
              <a:t>MGRO J2031+41</a:t>
            </a:r>
            <a:endParaRPr lang="zh-CN" altLang="en-US" sz="2400" b="1">
              <a:solidFill>
                <a:srgbClr val="FF0000"/>
              </a:solidFill>
              <a:latin typeface="宋体" charset="-122"/>
            </a:endParaRPr>
          </a:p>
        </p:txBody>
      </p:sp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0"/>
            <a:ext cx="41402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10"/>
          <p:cNvSpPr txBox="1">
            <a:spLocks noChangeArrowheads="1"/>
          </p:cNvSpPr>
          <p:nvPr/>
        </p:nvSpPr>
        <p:spPr bwMode="auto">
          <a:xfrm>
            <a:off x="5003800" y="2852738"/>
            <a:ext cx="361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b="1"/>
              <a:t>Bartoli</a:t>
            </a:r>
            <a:r>
              <a:rPr lang="en-US" altLang="zh-CN" b="1"/>
              <a:t> et al.</a:t>
            </a:r>
            <a:r>
              <a:rPr lang="en-US" altLang="zh-CN"/>
              <a:t> </a:t>
            </a:r>
            <a:r>
              <a:rPr lang="it-IT" altLang="zh-CN" sz="2000" b="1">
                <a:latin typeface="Times New Roman" pitchFamily="18" charset="0"/>
                <a:ea typeface="Bitstream Vera Sans"/>
                <a:cs typeface="Bitstream Vera Sans"/>
              </a:rPr>
              <a:t>ApJ760:110 (2012)</a:t>
            </a:r>
          </a:p>
        </p:txBody>
      </p:sp>
      <p:sp>
        <p:nvSpPr>
          <p:cNvPr id="34824" name="TextBox 15"/>
          <p:cNvSpPr txBox="1">
            <a:spLocks noChangeArrowheads="1"/>
          </p:cNvSpPr>
          <p:nvPr/>
        </p:nvSpPr>
        <p:spPr bwMode="auto">
          <a:xfrm>
            <a:off x="6440488" y="0"/>
            <a:ext cx="2703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 fontAlgn="t" hangingPunct="0"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2400" b="1">
                <a:solidFill>
                  <a:srgbClr val="FF0000"/>
                </a:solidFill>
                <a:latin typeface="宋体" charset="-122"/>
              </a:rPr>
              <a:t>MGRO J1908+06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3482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284538"/>
            <a:ext cx="409098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5148263" y="6461125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b="1"/>
              <a:t>Bartoli</a:t>
            </a:r>
            <a:r>
              <a:rPr lang="en-US" altLang="zh-CN" b="1"/>
              <a:t> et al.</a:t>
            </a:r>
            <a:r>
              <a:rPr lang="en-US" altLang="zh-CN"/>
              <a:t> </a:t>
            </a:r>
            <a:r>
              <a:rPr lang="it-IT" altLang="zh-CN" sz="2000" b="1">
                <a:latin typeface="Times New Roman" pitchFamily="18" charset="0"/>
                <a:ea typeface="Bitstream Vera Sans"/>
                <a:cs typeface="Bitstream Vera Sans"/>
              </a:rPr>
              <a:t>ApJ767:?? (2013)</a:t>
            </a:r>
          </a:p>
        </p:txBody>
      </p:sp>
      <p:sp>
        <p:nvSpPr>
          <p:cNvPr id="34827" name="TextBox 15"/>
          <p:cNvSpPr txBox="1">
            <a:spLocks noChangeArrowheads="1"/>
          </p:cNvSpPr>
          <p:nvPr/>
        </p:nvSpPr>
        <p:spPr bwMode="auto">
          <a:xfrm>
            <a:off x="5580063" y="3357563"/>
            <a:ext cx="2703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 fontAlgn="t" hangingPunct="0"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2400" b="1">
                <a:solidFill>
                  <a:srgbClr val="FF0000"/>
                </a:solidFill>
                <a:latin typeface="宋体" charset="-122"/>
              </a:rPr>
              <a:t>HESS J1841-055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395288" y="333375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zh-CN" smtClean="0"/>
              <a:t>Remarks 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250825" y="1916113"/>
            <a:ext cx="8229600" cy="2447925"/>
          </a:xfrm>
        </p:spPr>
        <p:txBody>
          <a:bodyPr/>
          <a:lstStyle/>
          <a:p>
            <a:r>
              <a:rPr lang="en-US" altLang="zh-CN" sz="3600" smtClean="0"/>
              <a:t>Due to their limited FOV, </a:t>
            </a:r>
            <a:r>
              <a:rPr lang="en-US" altLang="zh-CN" sz="3600" b="1" smtClean="0">
                <a:solidFill>
                  <a:srgbClr val="FC2812"/>
                </a:solidFill>
              </a:rPr>
              <a:t>IACTs might count the extended emission as background, would measure fainter emission than EAS arrays.</a:t>
            </a:r>
            <a:endParaRPr lang="zh-CN" altLang="en-US" sz="3600" b="1" smtClean="0">
              <a:solidFill>
                <a:srgbClr val="FC281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zh-CN" b="1" smtClean="0"/>
              <a:t>MGRO J2019+37</a:t>
            </a:r>
            <a:endParaRPr lang="zh-CN" altLang="en-US" b="1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3538" y="0"/>
            <a:ext cx="3700462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9313" y="2997200"/>
            <a:ext cx="4484687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16"/>
          <p:cNvSpPr txBox="1">
            <a:spLocks noChangeArrowheads="1"/>
          </p:cNvSpPr>
          <p:nvPr/>
        </p:nvSpPr>
        <p:spPr bwMode="auto">
          <a:xfrm>
            <a:off x="5292725" y="3068638"/>
            <a:ext cx="2560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 fontAlgn="t" hangingPunct="0"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2400" b="1">
                <a:solidFill>
                  <a:srgbClr val="FF0000"/>
                </a:solidFill>
                <a:latin typeface="Angsana New" pitchFamily="18" charset="-34"/>
              </a:rPr>
              <a:t>MGRO J2019+37</a:t>
            </a:r>
            <a:endParaRPr lang="zh-CN" altLang="en-US" sz="2400" b="1">
              <a:solidFill>
                <a:srgbClr val="FF0000"/>
              </a:solidFill>
              <a:latin typeface="Angsana New" pitchFamily="18" charset="-34"/>
            </a:endParaRPr>
          </a:p>
        </p:txBody>
      </p:sp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4356100" y="6461125"/>
            <a:ext cx="43926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 fontAlgn="t" hangingPunct="0"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en-US" b="1"/>
              <a:t>Bartoli</a:t>
            </a:r>
            <a:r>
              <a:rPr lang="en-US" altLang="zh-CN" b="1"/>
              <a:t> et al.</a:t>
            </a:r>
            <a:r>
              <a:rPr lang="en-US" altLang="zh-CN"/>
              <a:t> </a:t>
            </a:r>
            <a:r>
              <a:rPr lang="en-US" altLang="zh-CN" sz="2000" b="1"/>
              <a:t>ApJL 745,(2012):L22</a:t>
            </a:r>
            <a:endParaRPr lang="zh-CN" altLang="en-US" sz="2000" b="1"/>
          </a:p>
        </p:txBody>
      </p:sp>
      <p:sp>
        <p:nvSpPr>
          <p:cNvPr id="36870" name="Rectangle 3"/>
          <p:cNvSpPr>
            <a:spLocks/>
          </p:cNvSpPr>
          <p:nvPr/>
        </p:nvSpPr>
        <p:spPr bwMode="auto">
          <a:xfrm>
            <a:off x="395288" y="1600200"/>
            <a:ext cx="4105275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en-US" altLang="zh-CN" sz="2400">
                <a:ea typeface="方正舒体" pitchFamily="2" charset="-122"/>
              </a:rPr>
              <a:t> </a:t>
            </a:r>
            <a:r>
              <a:rPr lang="en-US" altLang="zh-CN" sz="2400" b="1">
                <a:ea typeface="方正舒体" pitchFamily="2" charset="-122"/>
              </a:rPr>
              <a:t>Most bright source in Northern sky except Crab.</a:t>
            </a:r>
          </a:p>
          <a:p>
            <a:pPr marL="182563"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endParaRPr lang="en-US" altLang="zh-CN" sz="2400">
              <a:ea typeface="方正舒体" pitchFamily="2" charset="-122"/>
            </a:endParaRPr>
          </a:p>
          <a:p>
            <a:pPr marL="182563"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en-US" altLang="zh-CN" sz="2800" b="1">
                <a:solidFill>
                  <a:srgbClr val="FC2812"/>
                </a:solidFill>
                <a:ea typeface="方正舒体" pitchFamily="2" charset="-122"/>
              </a:rPr>
              <a:t>A flux variation over several years?</a:t>
            </a:r>
          </a:p>
          <a:p>
            <a:pPr marL="182563"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en-US" altLang="zh-CN" sz="2800" b="1">
                <a:ea typeface="方正舒体" pitchFamily="2" charset="-122"/>
              </a:rPr>
              <a:t>or</a:t>
            </a:r>
            <a:r>
              <a:rPr lang="en-US" altLang="zh-CN" sz="2800" b="1">
                <a:solidFill>
                  <a:srgbClr val="FC2812"/>
                </a:solidFill>
                <a:ea typeface="方正舒体" pitchFamily="2" charset="-122"/>
              </a:rPr>
              <a:t> </a:t>
            </a:r>
            <a:r>
              <a:rPr lang="en-US" altLang="zh-CN" sz="2800" b="1">
                <a:solidFill>
                  <a:srgbClr val="1E47F6"/>
                </a:solidFill>
                <a:ea typeface="方正舒体" pitchFamily="2" charset="-122"/>
              </a:rPr>
              <a:t>the spectrum is special? </a:t>
            </a:r>
            <a:r>
              <a:rPr lang="en-US" altLang="zh-CN" sz="2800" b="1">
                <a:ea typeface="方正舒体" pitchFamily="2" charset="-122"/>
              </a:rPr>
              <a:t>the peak energy is around 10 TeV. </a:t>
            </a:r>
          </a:p>
        </p:txBody>
      </p:sp>
      <p:sp>
        <p:nvSpPr>
          <p:cNvPr id="36871" name="Line 9"/>
          <p:cNvSpPr>
            <a:spLocks noChangeShapeType="1"/>
          </p:cNvSpPr>
          <p:nvPr/>
        </p:nvSpPr>
        <p:spPr bwMode="auto">
          <a:xfrm flipH="1">
            <a:off x="7380288" y="1484313"/>
            <a:ext cx="215900" cy="1728787"/>
          </a:xfrm>
          <a:prstGeom prst="line">
            <a:avLst/>
          </a:prstGeom>
          <a:noFill/>
          <a:ln w="38100">
            <a:solidFill>
              <a:srgbClr val="FC281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zh-CN" smtClean="0"/>
              <a:t>Outline </a:t>
            </a:r>
            <a:endParaRPr lang="zh-CN" altLang="en-US" smtClean="0"/>
          </a:p>
        </p:txBody>
      </p:sp>
      <p:sp>
        <p:nvSpPr>
          <p:cNvPr id="15362" name="内容占位符 2"/>
          <p:cNvSpPr>
            <a:spLocks noGrp="1"/>
          </p:cNvSpPr>
          <p:nvPr>
            <p:ph idx="1"/>
          </p:nvPr>
        </p:nvSpPr>
        <p:spPr>
          <a:xfrm>
            <a:off x="250825" y="1268413"/>
            <a:ext cx="8642350" cy="50403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smtClean="0"/>
              <a:t>1. Introduction to VHE gamma-ray astronomy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smtClean="0"/>
              <a:t>2. AGN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smtClean="0"/>
              <a:t>3. Extended sources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smtClean="0"/>
              <a:t>4. Galactic plane diffuse gamma-ray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smtClean="0"/>
              <a:t>5.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zh-CN" smtClean="0"/>
              <a:t>Multi-wave observation status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744663"/>
            <a:ext cx="4608513" cy="4492625"/>
          </a:xfrm>
        </p:spPr>
        <p:txBody>
          <a:bodyPr/>
          <a:lstStyle/>
          <a:p>
            <a:r>
              <a:rPr lang="en-US" altLang="zh-CN" b="1" smtClean="0">
                <a:solidFill>
                  <a:srgbClr val="FC2812"/>
                </a:solidFill>
              </a:rPr>
              <a:t>Single sources or multi-sources?</a:t>
            </a:r>
          </a:p>
          <a:p>
            <a:r>
              <a:rPr lang="en-US" altLang="zh-CN" b="1" smtClean="0">
                <a:solidFill>
                  <a:srgbClr val="FC2812"/>
                </a:solidFill>
              </a:rPr>
              <a:t>Hadronic or leptonic origin?</a:t>
            </a:r>
            <a:r>
              <a:rPr lang="en-US" altLang="zh-CN" b="1" smtClean="0"/>
              <a:t> </a:t>
            </a:r>
          </a:p>
          <a:p>
            <a:endParaRPr lang="en-US" altLang="zh-CN" b="1" smtClean="0"/>
          </a:p>
          <a:p>
            <a:r>
              <a:rPr lang="en-US" altLang="zh-CN" b="1" smtClean="0"/>
              <a:t>Need deep observation. </a:t>
            </a:r>
          </a:p>
          <a:p>
            <a:endParaRPr lang="en-US" altLang="zh-CN" b="1" smtClean="0"/>
          </a:p>
          <a:p>
            <a:r>
              <a:rPr lang="en-US" altLang="zh-CN" b="1" smtClean="0">
                <a:solidFill>
                  <a:srgbClr val="FC2812"/>
                </a:solidFill>
              </a:rPr>
              <a:t>LHAASO  measurement from 0.1TeV-100TeV will be crucial.</a:t>
            </a:r>
          </a:p>
        </p:txBody>
      </p:sp>
      <p:pic>
        <p:nvPicPr>
          <p:cNvPr id="37891" name="Picture 5" descr="INTEGRALs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8588" y="1484313"/>
            <a:ext cx="39354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57200" y="-161925"/>
            <a:ext cx="8229600" cy="1143000"/>
          </a:xfrm>
        </p:spPr>
        <p:txBody>
          <a:bodyPr wrap="square" bIns="9144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zh-CN" sz="3600" smtClean="0"/>
              <a:t>4. Galactic plane diffuse gamma-ray</a:t>
            </a:r>
            <a:endParaRPr lang="zh-CN" altLang="en-US" sz="3600" smtClean="0"/>
          </a:p>
        </p:txBody>
      </p:sp>
      <p:sp>
        <p:nvSpPr>
          <p:cNvPr id="38914" name="内容占位符 2"/>
          <p:cNvSpPr>
            <a:spLocks noGrp="1"/>
          </p:cNvSpPr>
          <p:nvPr>
            <p:ph sz="quarter" idx="4294967295"/>
          </p:nvPr>
        </p:nvSpPr>
        <p:spPr>
          <a:xfrm>
            <a:off x="179388" y="4194175"/>
            <a:ext cx="8713787" cy="1827213"/>
          </a:xfrm>
        </p:spPr>
        <p:txBody>
          <a:bodyPr/>
          <a:lstStyle/>
          <a:p>
            <a:pPr marL="273050" indent="-273050"/>
            <a:r>
              <a:rPr lang="en-US" altLang="zh-CN" sz="2800" smtClean="0"/>
              <a:t>From interactions of cosmic rays with the interstellar gas and radiation fields.  A tool to study </a:t>
            </a:r>
            <a:r>
              <a:rPr lang="en-US" altLang="zh-CN" sz="2800" smtClean="0">
                <a:solidFill>
                  <a:srgbClr val="FC2812"/>
                </a:solidFill>
              </a:rPr>
              <a:t>cosmic-ray origin and propagation, and the interstellar medium</a:t>
            </a:r>
            <a:r>
              <a:rPr lang="en-US" altLang="zh-CN" sz="2800" smtClean="0"/>
              <a:t>.</a:t>
            </a:r>
          </a:p>
          <a:p>
            <a:pPr marL="273050" indent="-273050"/>
            <a:r>
              <a:rPr lang="en-US" altLang="zh-CN" sz="2800" smtClean="0"/>
              <a:t>A way to search for </a:t>
            </a:r>
            <a:r>
              <a:rPr lang="en-US" altLang="zh-CN" sz="2800" smtClean="0">
                <a:solidFill>
                  <a:srgbClr val="FC2812"/>
                </a:solidFill>
              </a:rPr>
              <a:t>Dark Matter</a:t>
            </a:r>
            <a:r>
              <a:rPr lang="en-US" altLang="zh-CN" sz="2800" smtClean="0"/>
              <a:t> Annihilation. </a:t>
            </a:r>
          </a:p>
        </p:txBody>
      </p:sp>
      <p:grpSp>
        <p:nvGrpSpPr>
          <p:cNvPr id="38915" name="组合 11"/>
          <p:cNvGrpSpPr>
            <a:grpSpLocks/>
          </p:cNvGrpSpPr>
          <p:nvPr/>
        </p:nvGrpSpPr>
        <p:grpSpPr bwMode="auto">
          <a:xfrm>
            <a:off x="971550" y="1125538"/>
            <a:ext cx="7215188" cy="2786062"/>
            <a:chOff x="2714580" y="2229212"/>
            <a:chExt cx="6429420" cy="3071834"/>
          </a:xfrm>
        </p:grpSpPr>
        <p:sp>
          <p:nvSpPr>
            <p:cNvPr id="11" name="矩形 10"/>
            <p:cNvSpPr/>
            <p:nvPr/>
          </p:nvSpPr>
          <p:spPr>
            <a:xfrm>
              <a:off x="2714580" y="2229212"/>
              <a:ext cx="6429420" cy="30718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38917" name="Group 24"/>
            <p:cNvGrpSpPr>
              <a:grpSpLocks/>
            </p:cNvGrpSpPr>
            <p:nvPr/>
          </p:nvGrpSpPr>
          <p:grpSpPr bwMode="auto">
            <a:xfrm>
              <a:off x="2857488" y="2327267"/>
              <a:ext cx="6111876" cy="2667553"/>
              <a:chOff x="2505" y="549"/>
              <a:chExt cx="3850" cy="1562"/>
            </a:xfrm>
          </p:grpSpPr>
          <p:pic>
            <p:nvPicPr>
              <p:cNvPr id="38918" name="Picture 5" descr="ics_isotropic_healpix_53_6302029RG_EGRET_o6"/>
              <p:cNvPicPr>
                <a:picLocks noChangeAspect="1" noChangeArrowheads="1"/>
              </p:cNvPicPr>
              <p:nvPr/>
            </p:nvPicPr>
            <p:blipFill>
              <a:blip r:embed="rId2"/>
              <a:srcRect b="8800"/>
              <a:stretch>
                <a:fillRect/>
              </a:stretch>
            </p:blipFill>
            <p:spPr bwMode="auto">
              <a:xfrm>
                <a:off x="2505" y="849"/>
                <a:ext cx="1735" cy="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919" name="Picture 6" descr="bremss_healpix_53_6302029RG_EGRET_o6"/>
              <p:cNvPicPr>
                <a:picLocks noChangeAspect="1" noChangeArrowheads="1"/>
              </p:cNvPicPr>
              <p:nvPr/>
            </p:nvPicPr>
            <p:blipFill>
              <a:blip r:embed="rId3"/>
              <a:srcRect b="9091"/>
              <a:stretch>
                <a:fillRect/>
              </a:stretch>
            </p:blipFill>
            <p:spPr bwMode="auto">
              <a:xfrm>
                <a:off x="3498" y="849"/>
                <a:ext cx="1735" cy="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920" name="Picture 7" descr="pi0_decay_healpix_53_6302029RG_EGRET_o6"/>
              <p:cNvPicPr>
                <a:picLocks noChangeAspect="1" noChangeArrowheads="1"/>
              </p:cNvPicPr>
              <p:nvPr/>
            </p:nvPicPr>
            <p:blipFill>
              <a:blip r:embed="rId4"/>
              <a:srcRect b="-3497"/>
              <a:stretch>
                <a:fillRect/>
              </a:stretch>
            </p:blipFill>
            <p:spPr bwMode="auto">
              <a:xfrm>
                <a:off x="4620" y="828"/>
                <a:ext cx="1735" cy="10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 Box 12"/>
              <p:cNvSpPr txBox="1">
                <a:spLocks noChangeArrowheads="1"/>
              </p:cNvSpPr>
              <p:nvPr/>
            </p:nvSpPr>
            <p:spPr bwMode="auto">
              <a:xfrm>
                <a:off x="2736" y="549"/>
                <a:ext cx="3252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  <a:ea typeface="+mn-ea"/>
                  </a:rPr>
                  <a:t>Inverse Compton                               </a:t>
                </a:r>
                <a:r>
                  <a:rPr lang="en-US" altLang="zh-CN" sz="2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ymbol" pitchFamily="18" charset="2"/>
                    <a:ea typeface="+mn-ea"/>
                  </a:rPr>
                  <a:t>p</a:t>
                </a:r>
                <a:r>
                  <a:rPr lang="en-US" altLang="zh-CN" sz="2000" baseline="30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  <a:ea typeface="+mn-ea"/>
                  </a:rPr>
                  <a:t>0</a:t>
                </a:r>
                <a:r>
                  <a:rPr lang="en-US" altLang="zh-CN" sz="2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  <a:ea typeface="+mn-ea"/>
                  </a:rPr>
                  <a:t>-decay</a:t>
                </a:r>
              </a:p>
            </p:txBody>
          </p:sp>
          <p:sp>
            <p:nvSpPr>
              <p:cNvPr id="9" name="Text Box 13"/>
              <p:cNvSpPr txBox="1">
                <a:spLocks noChangeArrowheads="1"/>
              </p:cNvSpPr>
              <p:nvPr/>
            </p:nvSpPr>
            <p:spPr bwMode="auto">
              <a:xfrm>
                <a:off x="3818" y="1855"/>
                <a:ext cx="1180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000" dirty="0" err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  <a:ea typeface="+mn-ea"/>
                  </a:rPr>
                  <a:t>Bremsstrahlung</a:t>
                </a:r>
                <a:endParaRPr lang="en-US" altLang="zh-CN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ea typeface="+mn-ea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642938" y="0"/>
            <a:ext cx="7772400" cy="1143000"/>
          </a:xfrm>
        </p:spPr>
        <p:txBody>
          <a:bodyPr wrap="square" bIns="9144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zh-CN" smtClean="0"/>
              <a:t>Milagro result</a:t>
            </a:r>
          </a:p>
        </p:txBody>
      </p:sp>
      <p:sp>
        <p:nvSpPr>
          <p:cNvPr id="39938" name="内容占位符 2"/>
          <p:cNvSpPr>
            <a:spLocks noGrp="1"/>
          </p:cNvSpPr>
          <p:nvPr>
            <p:ph sz="quarter" idx="4294967295"/>
          </p:nvPr>
        </p:nvSpPr>
        <p:spPr>
          <a:xfrm>
            <a:off x="250825" y="1268413"/>
            <a:ext cx="8174038" cy="1279525"/>
          </a:xfrm>
        </p:spPr>
        <p:txBody>
          <a:bodyPr/>
          <a:lstStyle/>
          <a:p>
            <a:pPr marL="273050" indent="-273050">
              <a:lnSpc>
                <a:spcPct val="90000"/>
              </a:lnSpc>
            </a:pPr>
            <a:r>
              <a:rPr lang="zh-CN" altLang="zh-CN" sz="2800" smtClean="0"/>
              <a:t>Milagro</a:t>
            </a:r>
            <a:r>
              <a:rPr lang="zh-CN" altLang="en-US" sz="2800" smtClean="0"/>
              <a:t> </a:t>
            </a:r>
            <a:r>
              <a:rPr lang="en-US" altLang="zh-CN" sz="2800" smtClean="0"/>
              <a:t>detect diffuse gamma-ray emission at 15TeV. </a:t>
            </a:r>
            <a:r>
              <a:rPr lang="en-US" altLang="zh-CN" sz="2800" smtClean="0">
                <a:solidFill>
                  <a:srgbClr val="FC2812"/>
                </a:solidFill>
              </a:rPr>
              <a:t>The flux is higher than conventional </a:t>
            </a:r>
            <a:r>
              <a:rPr lang="en-US" altLang="en-US" sz="2800" smtClean="0">
                <a:solidFill>
                  <a:srgbClr val="FC2812"/>
                </a:solidFill>
                <a:ea typeface="方正舒体" pitchFamily="2" charset="-122"/>
              </a:rPr>
              <a:t>cosmic-ray transport </a:t>
            </a:r>
            <a:r>
              <a:rPr lang="en-US" altLang="zh-CN" sz="2800" smtClean="0">
                <a:solidFill>
                  <a:srgbClr val="FC2812"/>
                </a:solidFill>
              </a:rPr>
              <a:t>model.</a:t>
            </a:r>
            <a:endParaRPr lang="zh-CN" altLang="en-US" sz="2800" smtClean="0">
              <a:solidFill>
                <a:srgbClr val="FC2812"/>
              </a:solidFill>
            </a:endParaRPr>
          </a:p>
        </p:txBody>
      </p:sp>
      <p:pic>
        <p:nvPicPr>
          <p:cNvPr id="3993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565400"/>
            <a:ext cx="82804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5219700" y="6381750"/>
            <a:ext cx="2592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/>
              <a:t>Abdo et al. 2008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 idx="4294967295"/>
          </p:nvPr>
        </p:nvSpPr>
        <p:spPr/>
        <p:txBody>
          <a:bodyPr wrap="square" bIns="9144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zh-CN" sz="3600" smtClean="0"/>
              <a:t>ARGO-YBJ result</a:t>
            </a:r>
          </a:p>
        </p:txBody>
      </p:sp>
      <p:sp>
        <p:nvSpPr>
          <p:cNvPr id="40962" name="内容占位符 2"/>
          <p:cNvSpPr>
            <a:spLocks noGrp="1"/>
          </p:cNvSpPr>
          <p:nvPr>
            <p:ph sz="quarter" idx="4294967295"/>
          </p:nvPr>
        </p:nvSpPr>
        <p:spPr>
          <a:xfrm>
            <a:off x="179388" y="1484313"/>
            <a:ext cx="4608512" cy="5111750"/>
          </a:xfrm>
        </p:spPr>
        <p:txBody>
          <a:bodyPr/>
          <a:lstStyle/>
          <a:p>
            <a:pPr marL="273050" indent="-273050"/>
            <a:r>
              <a:rPr lang="zh-CN" altLang="en-US" sz="2800" smtClean="0"/>
              <a:t>A</a:t>
            </a:r>
            <a:r>
              <a:rPr lang="en-US" altLang="zh-CN" sz="2800" smtClean="0"/>
              <a:t>RGO-YBJ detect diffuse gamma-ray emission at 1TeV. region</a:t>
            </a:r>
            <a:r>
              <a:rPr lang="zh-CN" altLang="en-US" sz="2800" smtClean="0"/>
              <a:t>：</a:t>
            </a:r>
            <a:r>
              <a:rPr lang="en-US" altLang="zh-CN" sz="2800" smtClean="0"/>
              <a:t>25</a:t>
            </a:r>
            <a:r>
              <a:rPr lang="en-US" altLang="zh-CN" sz="2800" baseline="30000" smtClean="0"/>
              <a:t>o</a:t>
            </a:r>
            <a:r>
              <a:rPr lang="en-US" altLang="zh-CN" sz="2800" smtClean="0"/>
              <a:t>&lt;l&lt;85</a:t>
            </a:r>
            <a:r>
              <a:rPr lang="en-US" altLang="zh-CN" sz="2800" baseline="30000" smtClean="0"/>
              <a:t>o</a:t>
            </a:r>
          </a:p>
          <a:p>
            <a:pPr marL="273050" indent="-273050"/>
            <a:endParaRPr lang="en-US" altLang="zh-CN" sz="2800" smtClean="0"/>
          </a:p>
          <a:p>
            <a:pPr marL="273050" indent="-273050"/>
            <a:r>
              <a:rPr lang="en-US" altLang="zh-CN" sz="2800" b="1" smtClean="0">
                <a:solidFill>
                  <a:srgbClr val="FC2812"/>
                </a:solidFill>
              </a:rPr>
              <a:t>VHE flux is correlation with the HI density.</a:t>
            </a:r>
          </a:p>
          <a:p>
            <a:pPr marL="273050" indent="-273050"/>
            <a:endParaRPr lang="en-US" altLang="zh-CN" sz="2800" b="1" smtClean="0">
              <a:solidFill>
                <a:srgbClr val="FC2812"/>
              </a:solidFill>
            </a:endParaRPr>
          </a:p>
          <a:p>
            <a:pPr marL="273050" indent="-273050"/>
            <a:r>
              <a:rPr lang="en-US" altLang="zh-CN" sz="2800" b="1" smtClean="0">
                <a:solidFill>
                  <a:srgbClr val="FC2812"/>
                </a:solidFill>
              </a:rPr>
              <a:t>Consistent  with the extension of Fermi result using E</a:t>
            </a:r>
            <a:r>
              <a:rPr lang="en-US" altLang="zh-CN" sz="2800" b="1" baseline="30000" smtClean="0">
                <a:solidFill>
                  <a:srgbClr val="FC2812"/>
                </a:solidFill>
              </a:rPr>
              <a:t>-2.6</a:t>
            </a:r>
            <a:r>
              <a:rPr lang="en-US" altLang="zh-CN" sz="2800" b="1" smtClean="0">
                <a:solidFill>
                  <a:srgbClr val="FC2812"/>
                </a:solidFill>
              </a:rPr>
              <a:t>. </a:t>
            </a:r>
          </a:p>
        </p:txBody>
      </p:sp>
      <p:pic>
        <p:nvPicPr>
          <p:cNvPr id="4096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404813"/>
            <a:ext cx="42846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4100" y="3357563"/>
            <a:ext cx="427990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57200" y="-71438"/>
            <a:ext cx="8229600" cy="1143001"/>
          </a:xfrm>
        </p:spPr>
        <p:txBody>
          <a:bodyPr wrap="square" bIns="9144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zh-CN" smtClean="0"/>
              <a:t>SED of Diffuse gamma-ray</a:t>
            </a:r>
          </a:p>
        </p:txBody>
      </p:sp>
      <p:pic>
        <p:nvPicPr>
          <p:cNvPr id="419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81075"/>
            <a:ext cx="412591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0125"/>
            <a:ext cx="41005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Box 8"/>
          <p:cNvSpPr txBox="1">
            <a:spLocks noChangeArrowheads="1"/>
          </p:cNvSpPr>
          <p:nvPr/>
        </p:nvSpPr>
        <p:spPr bwMode="auto">
          <a:xfrm>
            <a:off x="468313" y="4868863"/>
            <a:ext cx="3643312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/>
              <a:t>ARGO-YBJ</a:t>
            </a:r>
            <a:r>
              <a:rPr lang="zh-CN" altLang="en-US" sz="1600"/>
              <a:t>： </a:t>
            </a:r>
            <a:r>
              <a:rPr lang="en-US" altLang="zh-CN" sz="1600"/>
              <a:t>25</a:t>
            </a:r>
            <a:r>
              <a:rPr lang="en-US" altLang="zh-CN" sz="1600" baseline="30000"/>
              <a:t>o</a:t>
            </a:r>
            <a:r>
              <a:rPr lang="en-US" altLang="zh-CN" sz="1600"/>
              <a:t>&lt;l&lt;65</a:t>
            </a:r>
            <a:r>
              <a:rPr lang="en-US" altLang="zh-CN" sz="1600" baseline="30000"/>
              <a:t>o </a:t>
            </a:r>
            <a:r>
              <a:rPr lang="en-US" altLang="zh-CN" sz="1600"/>
              <a:t>, |b|&lt;5</a:t>
            </a:r>
            <a:r>
              <a:rPr lang="en-US" altLang="zh-CN" sz="1600" baseline="30000"/>
              <a:t>o</a:t>
            </a:r>
          </a:p>
          <a:p>
            <a:r>
              <a:rPr lang="en-US" altLang="zh-CN" sz="1600" baseline="30000"/>
              <a:t>  </a:t>
            </a:r>
          </a:p>
          <a:p>
            <a:r>
              <a:rPr lang="en-US" altLang="zh-CN" sz="1600"/>
              <a:t>Milagro: 25</a:t>
            </a:r>
            <a:r>
              <a:rPr lang="en-US" altLang="zh-CN" sz="1600" baseline="30000"/>
              <a:t>o</a:t>
            </a:r>
            <a:r>
              <a:rPr lang="en-US" altLang="zh-CN" sz="1600"/>
              <a:t>&lt;l&lt;65</a:t>
            </a:r>
            <a:r>
              <a:rPr lang="en-US" altLang="zh-CN" sz="1600" baseline="30000"/>
              <a:t>o</a:t>
            </a:r>
            <a:r>
              <a:rPr lang="en-US" altLang="zh-CN" sz="1600"/>
              <a:t> , |b|&lt;2</a:t>
            </a:r>
            <a:r>
              <a:rPr lang="en-US" altLang="zh-CN" sz="1600" baseline="30000"/>
              <a:t>o  </a:t>
            </a:r>
          </a:p>
          <a:p>
            <a:endParaRPr lang="en-US" altLang="zh-CN" sz="1600"/>
          </a:p>
          <a:p>
            <a:r>
              <a:rPr lang="en-US" altLang="zh-CN" sz="1600"/>
              <a:t>AS</a:t>
            </a:r>
            <a:r>
              <a:rPr lang="en-US" altLang="zh-CN" sz="1600">
                <a:sym typeface="Symbol" pitchFamily="18" charset="2"/>
              </a:rPr>
              <a:t>: </a:t>
            </a:r>
            <a:r>
              <a:rPr lang="en-US" altLang="zh-CN" sz="1600"/>
              <a:t>20</a:t>
            </a:r>
            <a:r>
              <a:rPr lang="en-US" altLang="zh-CN" sz="1600" baseline="30000"/>
              <a:t>o</a:t>
            </a:r>
            <a:r>
              <a:rPr lang="en-US" altLang="zh-CN" sz="1600"/>
              <a:t>&lt;l&lt;55</a:t>
            </a:r>
            <a:r>
              <a:rPr lang="en-US" altLang="zh-CN" sz="1600" baseline="30000"/>
              <a:t>o</a:t>
            </a:r>
            <a:r>
              <a:rPr lang="en-US" altLang="zh-CN" sz="1600"/>
              <a:t> , |b|&lt;2</a:t>
            </a:r>
            <a:r>
              <a:rPr lang="en-US" altLang="zh-CN" sz="1600" baseline="30000"/>
              <a:t>o </a:t>
            </a:r>
          </a:p>
          <a:p>
            <a:endParaRPr lang="en-US" altLang="zh-CN" sz="1600" baseline="30000"/>
          </a:p>
          <a:p>
            <a:r>
              <a:rPr lang="en-US" altLang="zh-CN" sz="1600"/>
              <a:t>HEGRA: |40-l|&lt;5</a:t>
            </a:r>
            <a:r>
              <a:rPr lang="en-US" altLang="zh-CN" sz="1600" baseline="30000"/>
              <a:t>o</a:t>
            </a:r>
            <a:r>
              <a:rPr lang="en-US" altLang="zh-CN" sz="1600"/>
              <a:t> , |b|&lt;2</a:t>
            </a:r>
            <a:r>
              <a:rPr lang="en-US" altLang="zh-CN" sz="1600" baseline="30000"/>
              <a:t>o</a:t>
            </a:r>
          </a:p>
          <a:p>
            <a:endParaRPr lang="en-US" altLang="zh-CN" sz="1600" baseline="30000"/>
          </a:p>
          <a:p>
            <a:r>
              <a:rPr lang="en-US" altLang="zh-CN" sz="1600" baseline="30000"/>
              <a:t> </a:t>
            </a:r>
            <a:r>
              <a:rPr lang="en-US" altLang="zh-CN" sz="1600"/>
              <a:t>Whipple: |40-l|&lt;1.5</a:t>
            </a:r>
            <a:r>
              <a:rPr lang="en-US" altLang="zh-CN" sz="1600" baseline="30000"/>
              <a:t>o</a:t>
            </a:r>
            <a:r>
              <a:rPr lang="en-US" altLang="zh-CN" sz="1600"/>
              <a:t> , |b|&lt;2</a:t>
            </a:r>
            <a:r>
              <a:rPr lang="en-US" altLang="zh-CN" sz="1600" baseline="30000"/>
              <a:t>o</a:t>
            </a:r>
            <a:endParaRPr lang="zh-CN" altLang="en-US" sz="1600"/>
          </a:p>
        </p:txBody>
      </p:sp>
      <p:sp>
        <p:nvSpPr>
          <p:cNvPr id="41989" name="TextBox 9"/>
          <p:cNvSpPr txBox="1">
            <a:spLocks noChangeArrowheads="1"/>
          </p:cNvSpPr>
          <p:nvPr/>
        </p:nvSpPr>
        <p:spPr bwMode="auto">
          <a:xfrm>
            <a:off x="4643438" y="5229225"/>
            <a:ext cx="36433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/>
              <a:t>ARGO-YBJ</a:t>
            </a:r>
            <a:r>
              <a:rPr lang="zh-CN" altLang="en-US" sz="1600"/>
              <a:t>： </a:t>
            </a:r>
            <a:r>
              <a:rPr lang="en-US" altLang="zh-CN" sz="1600"/>
              <a:t>65</a:t>
            </a:r>
            <a:r>
              <a:rPr lang="en-US" altLang="zh-CN" sz="1600" baseline="30000"/>
              <a:t>o</a:t>
            </a:r>
            <a:r>
              <a:rPr lang="en-US" altLang="zh-CN" sz="1600"/>
              <a:t>&lt;l&lt;85</a:t>
            </a:r>
            <a:r>
              <a:rPr lang="en-US" altLang="zh-CN" sz="1600" baseline="30000"/>
              <a:t>o </a:t>
            </a:r>
            <a:r>
              <a:rPr lang="en-US" altLang="zh-CN" sz="1600"/>
              <a:t>, |b|&lt;5</a:t>
            </a:r>
            <a:r>
              <a:rPr lang="en-US" altLang="zh-CN" sz="1600" baseline="30000"/>
              <a:t>o</a:t>
            </a:r>
          </a:p>
          <a:p>
            <a:r>
              <a:rPr lang="en-US" altLang="zh-CN" sz="1600" baseline="30000"/>
              <a:t>  </a:t>
            </a:r>
          </a:p>
          <a:p>
            <a:r>
              <a:rPr lang="en-US" altLang="zh-CN" sz="1600"/>
              <a:t>Milagro: 65</a:t>
            </a:r>
            <a:r>
              <a:rPr lang="en-US" altLang="zh-CN" sz="1600" baseline="30000"/>
              <a:t>o</a:t>
            </a:r>
            <a:r>
              <a:rPr lang="en-US" altLang="zh-CN" sz="1600"/>
              <a:t>&lt;l&lt;85</a:t>
            </a:r>
            <a:r>
              <a:rPr lang="en-US" altLang="zh-CN" sz="1600" baseline="30000"/>
              <a:t>o</a:t>
            </a:r>
            <a:r>
              <a:rPr lang="en-US" altLang="zh-CN" sz="1600"/>
              <a:t> , |b|&lt;2</a:t>
            </a:r>
            <a:r>
              <a:rPr lang="en-US" altLang="zh-CN" sz="1600" baseline="30000"/>
              <a:t>o</a:t>
            </a:r>
          </a:p>
          <a:p>
            <a:endParaRPr lang="en-US" altLang="zh-CN" sz="1600" baseline="30000"/>
          </a:p>
          <a:p>
            <a:r>
              <a:rPr lang="en-US" altLang="zh-CN" sz="1600"/>
              <a:t>Fermi/LAT: 72</a:t>
            </a:r>
            <a:r>
              <a:rPr lang="en-US" altLang="zh-CN" sz="1600" baseline="30000"/>
              <a:t>o</a:t>
            </a:r>
            <a:r>
              <a:rPr lang="en-US" altLang="zh-CN" sz="1600"/>
              <a:t>&lt;l&lt;88</a:t>
            </a:r>
            <a:r>
              <a:rPr lang="en-US" altLang="zh-CN" sz="1600" baseline="30000"/>
              <a:t>o </a:t>
            </a:r>
            <a:r>
              <a:rPr lang="en-US" altLang="zh-CN" sz="1600"/>
              <a:t>, |b|&lt;15</a:t>
            </a:r>
            <a:r>
              <a:rPr lang="en-US" altLang="zh-CN" sz="1600" baseline="30000"/>
              <a:t>o</a:t>
            </a:r>
          </a:p>
          <a:p>
            <a:endParaRPr lang="zh-CN" altLang="en-US" sz="1600"/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250825" y="4149725"/>
            <a:ext cx="864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en-US" altLang="zh-CN" sz="2400" b="1">
                <a:solidFill>
                  <a:srgbClr val="FC2812"/>
                </a:solidFill>
              </a:rPr>
              <a:t>Comparison  with the extension of Fermi result. 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zh-CN" smtClean="0"/>
              <a:t>5.Conclusion 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>
          <a:xfrm>
            <a:off x="395288" y="1196975"/>
            <a:ext cx="8424862" cy="4248150"/>
          </a:xfrm>
        </p:spPr>
        <p:txBody>
          <a:bodyPr/>
          <a:lstStyle/>
          <a:p>
            <a:r>
              <a:rPr lang="en-US" altLang="zh-CN" smtClean="0"/>
              <a:t>In the past decade, the EAS arrays  have demonstrated the superiority of their</a:t>
            </a:r>
            <a:r>
              <a:rPr lang="en-US" altLang="zh-CN" b="1" smtClean="0">
                <a:solidFill>
                  <a:srgbClr val="FC2812"/>
                </a:solidFill>
              </a:rPr>
              <a:t> high duty cycle and large field of view</a:t>
            </a:r>
            <a:r>
              <a:rPr lang="en-US" altLang="zh-CN" smtClean="0"/>
              <a:t>. While their </a:t>
            </a:r>
            <a:r>
              <a:rPr lang="en-US" altLang="zh-CN" b="1" smtClean="0">
                <a:solidFill>
                  <a:srgbClr val="FC2812"/>
                </a:solidFill>
              </a:rPr>
              <a:t>limited sensitivity</a:t>
            </a:r>
            <a:r>
              <a:rPr lang="en-US" altLang="zh-CN" smtClean="0"/>
              <a:t> is not sufficient for further look insight into underline physics.</a:t>
            </a:r>
          </a:p>
          <a:p>
            <a:endParaRPr lang="zh-CN" altLang="en-US" smtClean="0"/>
          </a:p>
          <a:p>
            <a:r>
              <a:rPr lang="en-US" altLang="zh-CN" smtClean="0"/>
              <a:t>The planning future projects, such as </a:t>
            </a:r>
            <a:r>
              <a:rPr lang="en-US" altLang="zh-CN" b="1" smtClean="0">
                <a:solidFill>
                  <a:srgbClr val="FC2812"/>
                </a:solidFill>
              </a:rPr>
              <a:t>LHAASO, will boost the sensitivity up to 30 times with wide energy band from 0.1 TeV to 1000TeV.</a:t>
            </a:r>
            <a:r>
              <a:rPr lang="en-US" altLang="zh-CN" smtClean="0"/>
              <a:t> These observation data will have a major impact on our knowledge of </a:t>
            </a:r>
            <a:r>
              <a:rPr lang="en-US" altLang="zh-CN" b="1" smtClean="0">
                <a:solidFill>
                  <a:srgbClr val="FC2812"/>
                </a:solidFill>
              </a:rPr>
              <a:t>AGN, extended sources, GP diffuse gamma-ray and related fields.</a:t>
            </a:r>
            <a:r>
              <a:rPr lang="en-US" altLang="zh-CN" smtClean="0"/>
              <a:t>  </a:t>
            </a:r>
            <a:endParaRPr lang="zh-CN" altLang="en-US" smtClean="0"/>
          </a:p>
        </p:txBody>
      </p:sp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2987675" y="5300663"/>
            <a:ext cx="2960688" cy="1308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宋体"/>
                <a:ea typeface="宋体"/>
              </a:rPr>
              <a:t>Thanks!</a:t>
            </a:r>
            <a:endParaRPr lang="zh-CN" altLang="en-US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357563"/>
            <a:ext cx="75596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250825" y="1052513"/>
            <a:ext cx="8642350" cy="211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81623" tIns="42443" rIns="81623" bIns="42443">
            <a:spAutoFit/>
          </a:bodyPr>
          <a:lstStyle/>
          <a:p>
            <a:pPr hangingPunct="0">
              <a:lnSpc>
                <a:spcPct val="120000"/>
              </a:lnSpc>
              <a:spcBef>
                <a:spcPts val="200"/>
              </a:spcBef>
              <a:buClr>
                <a:srgbClr val="000000"/>
              </a:buClr>
              <a:buSzPct val="45000"/>
              <a:buFont typeface="Wingdings" pitchFamily="2" charset="2"/>
              <a:buChar char="Ø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39988" algn="l"/>
                <a:tab pos="2851150" algn="l"/>
                <a:tab pos="3257550" algn="l"/>
                <a:tab pos="3663950" algn="l"/>
                <a:tab pos="4073525" algn="l"/>
                <a:tab pos="4479925" algn="l"/>
                <a:tab pos="4887913" algn="l"/>
                <a:tab pos="5292725" algn="l"/>
                <a:tab pos="5703888" algn="l"/>
                <a:tab pos="6110288" algn="l"/>
                <a:tab pos="6516688" algn="l"/>
                <a:tab pos="6923088" algn="l"/>
                <a:tab pos="7332663" algn="l"/>
                <a:tab pos="7740650" algn="l"/>
                <a:tab pos="8145463" algn="l"/>
              </a:tabLst>
              <a:defRPr/>
            </a:pPr>
            <a:r>
              <a:rPr lang="en-US" altLang="zh-CN" sz="2200">
                <a:effectLst>
                  <a:outerShdw blurRad="38100" dist="38100" dir="2700000" algn="tl">
                    <a:srgbClr val="C0C0C0"/>
                  </a:outerShdw>
                </a:effectLst>
                <a:ea typeface="楷体_GB2312"/>
                <a:cs typeface="楷体_GB2312"/>
              </a:rPr>
              <a:t>VHE (E&gt; 100GeV) gamma-rays are tracers of non-thermal particle acceleration.  A window to probe to astrophysical processes in </a:t>
            </a:r>
            <a:r>
              <a:rPr lang="en-US" altLang="zh-CN" sz="2200" b="1">
                <a:solidFill>
                  <a:srgbClr val="FC28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/>
                <a:cs typeface="楷体_GB2312"/>
              </a:rPr>
              <a:t>extreme non-thermal</a:t>
            </a:r>
            <a:r>
              <a:rPr lang="en-US" altLang="zh-CN" sz="2200">
                <a:effectLst>
                  <a:outerShdw blurRad="38100" dist="38100" dir="2700000" algn="tl">
                    <a:srgbClr val="C0C0C0"/>
                  </a:outerShdw>
                </a:effectLst>
                <a:ea typeface="楷体_GB2312"/>
                <a:cs typeface="楷体_GB2312"/>
              </a:rPr>
              <a:t> sources.</a:t>
            </a:r>
          </a:p>
          <a:p>
            <a:pPr hangingPunct="0">
              <a:lnSpc>
                <a:spcPct val="120000"/>
              </a:lnSpc>
              <a:spcBef>
                <a:spcPts val="200"/>
              </a:spcBef>
              <a:buClr>
                <a:srgbClr val="000000"/>
              </a:buClr>
              <a:buSzPct val="45000"/>
              <a:buFont typeface="Wingdings" pitchFamily="2" charset="2"/>
              <a:buChar char="Ø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39988" algn="l"/>
                <a:tab pos="2851150" algn="l"/>
                <a:tab pos="3257550" algn="l"/>
                <a:tab pos="3663950" algn="l"/>
                <a:tab pos="4073525" algn="l"/>
                <a:tab pos="4479925" algn="l"/>
                <a:tab pos="4887913" algn="l"/>
                <a:tab pos="5292725" algn="l"/>
                <a:tab pos="5703888" algn="l"/>
                <a:tab pos="6110288" algn="l"/>
                <a:tab pos="6516688" algn="l"/>
                <a:tab pos="6923088" algn="l"/>
                <a:tab pos="7332663" algn="l"/>
                <a:tab pos="7740650" algn="l"/>
                <a:tab pos="8145463" algn="l"/>
              </a:tabLst>
              <a:defRPr/>
            </a:pPr>
            <a:r>
              <a:rPr lang="en-US" altLang="zh-CN" sz="2200" b="1">
                <a:effectLst>
                  <a:outerShdw blurRad="38100" dist="38100" dir="2700000" algn="tl">
                    <a:srgbClr val="C0C0C0"/>
                  </a:outerShdw>
                </a:effectLst>
                <a:ea typeface="楷体_GB2312"/>
                <a:cs typeface="楷体_GB2312"/>
              </a:rPr>
              <a:t> (1989-now)</a:t>
            </a:r>
            <a:r>
              <a:rPr lang="en-US" altLang="zh-CN" sz="2200" b="1">
                <a:solidFill>
                  <a:srgbClr val="FC28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/>
                <a:cs typeface="楷体_GB2312"/>
              </a:rPr>
              <a:t> 143 </a:t>
            </a:r>
            <a:r>
              <a:rPr lang="en-US" altLang="zh-CN" sz="2200" b="1">
                <a:effectLst>
                  <a:outerShdw blurRad="38100" dist="38100" dir="2700000" algn="tl">
                    <a:srgbClr val="C0C0C0"/>
                  </a:outerShdw>
                </a:effectLst>
                <a:ea typeface="楷体_GB2312"/>
                <a:cs typeface="楷体_GB2312"/>
              </a:rPr>
              <a:t>VHE emitters: Galactic:</a:t>
            </a:r>
            <a:r>
              <a:rPr lang="en-US" altLang="zh-CN" sz="2200" b="1">
                <a:solidFill>
                  <a:srgbClr val="FC28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/>
                <a:cs typeface="楷体_GB2312"/>
              </a:rPr>
              <a:t> PWN</a:t>
            </a:r>
            <a:r>
              <a:rPr lang="zh-CN" altLang="en-US" sz="2200" b="1">
                <a:solidFill>
                  <a:srgbClr val="FC28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/>
                <a:cs typeface="楷体_GB2312"/>
              </a:rPr>
              <a:t>、</a:t>
            </a:r>
            <a:r>
              <a:rPr lang="en-US" altLang="zh-CN" sz="2200" b="1">
                <a:solidFill>
                  <a:srgbClr val="FC28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/>
                <a:cs typeface="楷体_GB2312"/>
              </a:rPr>
              <a:t>SNR</a:t>
            </a:r>
            <a:r>
              <a:rPr lang="zh-CN" altLang="en-US" sz="2200" b="1">
                <a:solidFill>
                  <a:srgbClr val="FC28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/>
                <a:cs typeface="楷体_GB2312"/>
              </a:rPr>
              <a:t>、</a:t>
            </a:r>
            <a:r>
              <a:rPr lang="en-US" altLang="zh-CN" sz="2200" b="1">
                <a:solidFill>
                  <a:srgbClr val="FC28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/>
                <a:cs typeface="楷体_GB2312"/>
              </a:rPr>
              <a:t>XB</a:t>
            </a:r>
            <a:r>
              <a:rPr lang="zh-CN" altLang="en-US" sz="2200" b="1">
                <a:solidFill>
                  <a:srgbClr val="FC28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/>
                <a:cs typeface="楷体_GB2312"/>
              </a:rPr>
              <a:t>，</a:t>
            </a:r>
            <a:r>
              <a:rPr lang="en-US" altLang="zh-CN" sz="2200" b="1">
                <a:effectLst>
                  <a:outerShdw blurRad="38100" dist="38100" dir="2700000" algn="tl">
                    <a:srgbClr val="C0C0C0"/>
                  </a:outerShdw>
                </a:effectLst>
                <a:ea typeface="楷体_GB2312"/>
                <a:cs typeface="楷体_GB2312"/>
              </a:rPr>
              <a:t>Extra-galactic:</a:t>
            </a:r>
            <a:r>
              <a:rPr lang="en-US" altLang="zh-CN" sz="2200" b="1">
                <a:solidFill>
                  <a:srgbClr val="FC28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/>
                <a:cs typeface="楷体_GB2312"/>
              </a:rPr>
              <a:t> AGN</a:t>
            </a:r>
            <a:r>
              <a:rPr lang="zh-CN" altLang="en-US" sz="2200" b="1">
                <a:solidFill>
                  <a:srgbClr val="FC28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/>
                <a:cs typeface="楷体_GB2312"/>
              </a:rPr>
              <a:t>、</a:t>
            </a:r>
            <a:r>
              <a:rPr lang="en-US" altLang="zh-CN" sz="2200" b="1">
                <a:solidFill>
                  <a:srgbClr val="FC28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/>
                <a:cs typeface="楷体_GB2312"/>
              </a:rPr>
              <a:t>Starburst</a:t>
            </a:r>
            <a:r>
              <a:rPr lang="zh-CN" altLang="en-US" sz="2200" b="1">
                <a:solidFill>
                  <a:srgbClr val="FC28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/>
                <a:cs typeface="楷体_GB2312"/>
              </a:rPr>
              <a:t>。</a:t>
            </a:r>
            <a:r>
              <a:rPr lang="en-GB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/>
                <a:cs typeface="楷体_GB2312"/>
              </a:rPr>
              <a:t>   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284538"/>
            <a:ext cx="7559675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标题 1"/>
          <p:cNvSpPr txBox="1">
            <a:spLocks/>
          </p:cNvSpPr>
          <p:nvPr/>
        </p:nvSpPr>
        <p:spPr bwMode="auto">
          <a:xfrm>
            <a:off x="373063" y="333375"/>
            <a:ext cx="87709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3200">
                <a:solidFill>
                  <a:schemeClr val="tx2"/>
                </a:solidFill>
                <a:ea typeface="方正舒体" pitchFamily="2" charset="-122"/>
              </a:rPr>
              <a:t>1. Introduction to VHE gamma-ray astronomy </a:t>
            </a:r>
            <a:endParaRPr lang="zh-CN" altLang="en-US" sz="3200">
              <a:solidFill>
                <a:schemeClr val="tx2"/>
              </a:solidFill>
              <a:ea typeface="方正舒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179388" y="333375"/>
            <a:ext cx="8964612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81623" tIns="42443" rIns="81623" bIns="42443">
            <a:spAutoFit/>
          </a:bodyPr>
          <a:lstStyle/>
          <a:p>
            <a:pPr hangingPunct="0">
              <a:lnSpc>
                <a:spcPct val="120000"/>
              </a:lnSpc>
              <a:spcBef>
                <a:spcPts val="2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39988" algn="l"/>
                <a:tab pos="2851150" algn="l"/>
                <a:tab pos="3257550" algn="l"/>
                <a:tab pos="3663950" algn="l"/>
                <a:tab pos="4073525" algn="l"/>
                <a:tab pos="4479925" algn="l"/>
                <a:tab pos="4887913" algn="l"/>
                <a:tab pos="5292725" algn="l"/>
                <a:tab pos="5703888" algn="l"/>
                <a:tab pos="6110288" algn="l"/>
                <a:tab pos="6516688" algn="l"/>
                <a:tab pos="6923088" algn="l"/>
                <a:tab pos="7332663" algn="l"/>
                <a:tab pos="7740650" algn="l"/>
                <a:tab pos="8145463" algn="l"/>
              </a:tabLst>
              <a:defRPr/>
            </a:pPr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ea typeface="楷体_GB2312"/>
                <a:cs typeface="楷体_GB2312"/>
              </a:rPr>
              <a:t> Most are discovered by IACTs, </a:t>
            </a:r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such as </a:t>
            </a:r>
            <a:r>
              <a:rPr lang="en-US" altLang="zh-CN" sz="2400" b="1">
                <a:solidFill>
                  <a:srgbClr val="FC281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H.E.S.S., VERITAS and MAGIC,</a:t>
            </a:r>
            <a:r>
              <a:rPr lang="en-US" altLang="zh-CN" sz="2400"/>
              <a:t> </a:t>
            </a:r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ea typeface="楷体_GB2312"/>
                <a:cs typeface="楷体_GB2312"/>
              </a:rPr>
              <a:t>  sensitivity ∼1% I</a:t>
            </a:r>
            <a:r>
              <a:rPr lang="en-US" altLang="zh-CN" sz="2400" b="1" baseline="-25000">
                <a:effectLst>
                  <a:outerShdw blurRad="38100" dist="38100" dir="2700000" algn="tl">
                    <a:srgbClr val="C0C0C0"/>
                  </a:outerShdw>
                </a:effectLst>
                <a:ea typeface="楷体_GB2312"/>
                <a:cs typeface="楷体_GB2312"/>
              </a:rPr>
              <a:t>Crab</a:t>
            </a:r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ea typeface="楷体_GB2312"/>
                <a:cs typeface="楷体_GB2312"/>
              </a:rPr>
              <a:t>. </a:t>
            </a:r>
          </a:p>
          <a:p>
            <a:pPr hangingPunct="0">
              <a:lnSpc>
                <a:spcPct val="120000"/>
              </a:lnSpc>
              <a:spcBef>
                <a:spcPts val="2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39988" algn="l"/>
                <a:tab pos="2851150" algn="l"/>
                <a:tab pos="3257550" algn="l"/>
                <a:tab pos="3663950" algn="l"/>
                <a:tab pos="4073525" algn="l"/>
                <a:tab pos="4479925" algn="l"/>
                <a:tab pos="4887913" algn="l"/>
                <a:tab pos="5292725" algn="l"/>
                <a:tab pos="5703888" algn="l"/>
                <a:tab pos="6110288" algn="l"/>
                <a:tab pos="6516688" algn="l"/>
                <a:tab pos="6923088" algn="l"/>
                <a:tab pos="7332663" algn="l"/>
                <a:tab pos="7740650" algn="l"/>
                <a:tab pos="8145463" algn="l"/>
              </a:tabLst>
              <a:defRPr/>
            </a:pPr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ea typeface="楷体_GB2312"/>
                <a:cs typeface="楷体_GB2312"/>
              </a:rPr>
              <a:t>With FOV </a:t>
            </a:r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3~5deg and duty cycle ~10%, </a:t>
            </a:r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ea typeface="楷体_GB2312"/>
                <a:cs typeface="楷体_GB2312"/>
              </a:rPr>
              <a:t>IACTs </a:t>
            </a:r>
            <a:r>
              <a:rPr lang="en-US" altLang="zh-CN" sz="2400" b="1">
                <a:solidFill>
                  <a:srgbClr val="FC28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/>
                <a:cs typeface="楷体_GB2312"/>
              </a:rPr>
              <a:t>cannot survey the sky</a:t>
            </a:r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ea typeface="楷体_GB2312"/>
                <a:cs typeface="楷体_GB2312"/>
              </a:rPr>
              <a:t>, </a:t>
            </a:r>
            <a:r>
              <a:rPr lang="en-US" altLang="zh-CN" sz="2400" b="1">
                <a:solidFill>
                  <a:srgbClr val="1E47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/>
                <a:cs typeface="楷体_GB2312"/>
              </a:rPr>
              <a:t>long-term monitor on AGN</a:t>
            </a:r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ea typeface="楷体_GB2312"/>
                <a:cs typeface="楷体_GB2312"/>
              </a:rPr>
              <a:t>, </a:t>
            </a:r>
            <a:r>
              <a:rPr lang="en-US" altLang="zh-CN" sz="2400" b="1">
                <a:solidFill>
                  <a:srgbClr val="FC28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/>
                <a:cs typeface="楷体_GB2312"/>
              </a:rPr>
              <a:t>measure the GP diffuse gamma-ray</a:t>
            </a:r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ea typeface="楷体_GB2312"/>
                <a:cs typeface="楷体_GB2312"/>
              </a:rPr>
              <a:t>, and </a:t>
            </a:r>
            <a:r>
              <a:rPr lang="en-US" altLang="zh-CN" sz="2400" b="1">
                <a:solidFill>
                  <a:srgbClr val="1E47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/>
                <a:cs typeface="楷体_GB2312"/>
              </a:rPr>
              <a:t>their observation on extended source are biased.</a:t>
            </a:r>
          </a:p>
          <a:p>
            <a:pPr hangingPunct="0">
              <a:lnSpc>
                <a:spcPct val="120000"/>
              </a:lnSpc>
              <a:spcBef>
                <a:spcPts val="2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39988" algn="l"/>
                <a:tab pos="2851150" algn="l"/>
                <a:tab pos="3257550" algn="l"/>
                <a:tab pos="3663950" algn="l"/>
                <a:tab pos="4073525" algn="l"/>
                <a:tab pos="4479925" algn="l"/>
                <a:tab pos="4887913" algn="l"/>
                <a:tab pos="5292725" algn="l"/>
                <a:tab pos="5703888" algn="l"/>
                <a:tab pos="6110288" algn="l"/>
                <a:tab pos="6516688" algn="l"/>
                <a:tab pos="6923088" algn="l"/>
                <a:tab pos="7332663" algn="l"/>
                <a:tab pos="7740650" algn="l"/>
                <a:tab pos="8145463" algn="l"/>
              </a:tabLst>
              <a:defRPr/>
            </a:pPr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ea typeface="楷体_GB2312"/>
                <a:cs typeface="楷体_GB2312"/>
              </a:rPr>
              <a:t> </a:t>
            </a:r>
            <a:r>
              <a:rPr lang="en-US" altLang="zh-CN" sz="2300" b="1">
                <a:solidFill>
                  <a:srgbClr val="FC281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EAS arrays are </a:t>
            </a:r>
            <a:r>
              <a:rPr lang="en-GB" altLang="zh-CN" sz="2300" b="1">
                <a:solidFill>
                  <a:srgbClr val="FC281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essential with FOV ~2sr and &gt;86% duty cycle.</a:t>
            </a:r>
          </a:p>
        </p:txBody>
      </p:sp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0" y="3644900"/>
            <a:ext cx="5588000" cy="3213100"/>
            <a:chOff x="0" y="2296"/>
            <a:chExt cx="3520" cy="2024"/>
          </a:xfrm>
        </p:grpSpPr>
        <p:pic>
          <p:nvPicPr>
            <p:cNvPr id="1843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296"/>
              <a:ext cx="3412" cy="2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8" name="TextBox 1"/>
            <p:cNvSpPr txBox="1">
              <a:spLocks noChangeArrowheads="1"/>
            </p:cNvSpPr>
            <p:nvPr/>
          </p:nvSpPr>
          <p:spPr bwMode="auto">
            <a:xfrm>
              <a:off x="1066" y="2296"/>
              <a:ext cx="11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 fontAlgn="t" hangingPunct="0">
                <a:spcBef>
                  <a:spcPct val="5000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US" altLang="zh-CN" sz="2400">
                  <a:solidFill>
                    <a:srgbClr val="FF0000"/>
                  </a:solidFill>
                </a:rPr>
                <a:t>ARGO-YBJ</a:t>
              </a:r>
              <a:endParaRPr lang="zh-CN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18439" name="TextBox 10"/>
            <p:cNvSpPr txBox="1">
              <a:spLocks noChangeArrowheads="1"/>
            </p:cNvSpPr>
            <p:nvPr/>
          </p:nvSpPr>
          <p:spPr bwMode="auto">
            <a:xfrm>
              <a:off x="2075" y="2987"/>
              <a:ext cx="1153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 fontAlgn="t" hangingPunct="0">
                <a:spcBef>
                  <a:spcPct val="5000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US" altLang="zh-CN" sz="2400">
                  <a:solidFill>
                    <a:srgbClr val="FF0000"/>
                  </a:solidFill>
                </a:rPr>
                <a:t>VERITAS</a:t>
              </a:r>
              <a:endParaRPr lang="zh-CN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18440" name="TextBox 11"/>
            <p:cNvSpPr txBox="1">
              <a:spLocks noChangeArrowheads="1"/>
            </p:cNvSpPr>
            <p:nvPr/>
          </p:nvSpPr>
          <p:spPr bwMode="auto">
            <a:xfrm>
              <a:off x="440" y="3517"/>
              <a:ext cx="647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 fontAlgn="t" hangingPunct="0">
                <a:spcBef>
                  <a:spcPct val="5000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US" altLang="zh-CN" sz="2400">
                  <a:solidFill>
                    <a:srgbClr val="FF0000"/>
                  </a:solidFill>
                </a:rPr>
                <a:t>HESS</a:t>
              </a:r>
              <a:endParaRPr lang="zh-CN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18441" name="TextBox 12"/>
            <p:cNvSpPr txBox="1">
              <a:spLocks noChangeArrowheads="1"/>
            </p:cNvSpPr>
            <p:nvPr/>
          </p:nvSpPr>
          <p:spPr bwMode="auto">
            <a:xfrm>
              <a:off x="2744" y="2523"/>
              <a:ext cx="776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 fontAlgn="t" hangingPunct="0">
                <a:spcBef>
                  <a:spcPct val="5000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US" altLang="zh-CN" sz="2400">
                  <a:solidFill>
                    <a:srgbClr val="FF0000"/>
                  </a:solidFill>
                </a:rPr>
                <a:t>MAGIC</a:t>
              </a:r>
              <a:endParaRPr lang="zh-CN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18442" name="TextBox 13"/>
            <p:cNvSpPr txBox="1">
              <a:spLocks noChangeArrowheads="1"/>
            </p:cNvSpPr>
            <p:nvPr/>
          </p:nvSpPr>
          <p:spPr bwMode="auto">
            <a:xfrm>
              <a:off x="2154" y="3862"/>
              <a:ext cx="673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 fontAlgn="t" hangingPunct="0">
                <a:spcBef>
                  <a:spcPct val="5000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US" altLang="zh-CN" sz="2400" b="1">
                  <a:solidFill>
                    <a:srgbClr val="FF0000"/>
                  </a:solidFill>
                </a:rPr>
                <a:t>FOV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</p:grpSp>
      <p:pic>
        <p:nvPicPr>
          <p:cNvPr id="18435" name="Picture 28" descr="images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3933825"/>
            <a:ext cx="3097212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12"/>
          <p:cNvSpPr txBox="1">
            <a:spLocks noChangeArrowheads="1"/>
          </p:cNvSpPr>
          <p:nvPr/>
        </p:nvSpPr>
        <p:spPr bwMode="auto">
          <a:xfrm>
            <a:off x="5867400" y="3860800"/>
            <a:ext cx="24479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C2812"/>
                </a:solidFill>
              </a:rPr>
              <a:t>MAGIC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C2812"/>
                </a:solidFill>
              </a:rPr>
              <a:t>Moonless night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zh-CN" sz="3600" smtClean="0"/>
              <a:t>The progress of ground-based EAS arrays</a:t>
            </a:r>
            <a:endParaRPr lang="zh-CN" altLang="en-US" sz="3600" smtClean="0"/>
          </a:p>
        </p:txBody>
      </p:sp>
      <p:sp>
        <p:nvSpPr>
          <p:cNvPr id="20482" name="内容占位符 2"/>
          <p:cNvSpPr>
            <a:spLocks noGrp="1"/>
          </p:cNvSpPr>
          <p:nvPr>
            <p:ph idx="1"/>
          </p:nvPr>
        </p:nvSpPr>
        <p:spPr>
          <a:xfrm>
            <a:off x="107950" y="1600200"/>
            <a:ext cx="4535488" cy="4876800"/>
          </a:xfrm>
        </p:spPr>
        <p:txBody>
          <a:bodyPr/>
          <a:lstStyle/>
          <a:p>
            <a:pPr eaLnBrk="1" hangingPunct="1"/>
            <a:r>
              <a:rPr lang="en-US" altLang="zh-CN" sz="1800" b="1" smtClean="0"/>
              <a:t>Past EAS arrays  (before 2013)</a:t>
            </a:r>
          </a:p>
          <a:p>
            <a:pPr eaLnBrk="1" hangingPunct="1">
              <a:buFont typeface="Arial" charset="0"/>
              <a:buNone/>
            </a:pPr>
            <a:r>
              <a:rPr lang="en-US" altLang="zh-CN" sz="1800" b="1" smtClean="0"/>
              <a:t>   </a:t>
            </a:r>
            <a:r>
              <a:rPr lang="en-US" altLang="zh-CN" sz="1800" b="1" smtClean="0">
                <a:solidFill>
                  <a:srgbClr val="FC2812"/>
                </a:solidFill>
              </a:rPr>
              <a:t>Tibet ASr:</a:t>
            </a:r>
            <a:r>
              <a:rPr lang="en-US" altLang="zh-CN" sz="1800" b="1" smtClean="0"/>
              <a:t>    1990-2008</a:t>
            </a:r>
          </a:p>
          <a:p>
            <a:pPr eaLnBrk="1" hangingPunct="1">
              <a:buFont typeface="Arial" charset="0"/>
              <a:buNone/>
            </a:pPr>
            <a:r>
              <a:rPr lang="en-US" altLang="zh-CN" sz="1800" b="1" smtClean="0"/>
              <a:t>    </a:t>
            </a:r>
            <a:r>
              <a:rPr lang="en-US" altLang="zh-CN" sz="1800" b="1" smtClean="0">
                <a:solidFill>
                  <a:srgbClr val="FC2812"/>
                </a:solidFill>
              </a:rPr>
              <a:t>Milagro:</a:t>
            </a:r>
            <a:r>
              <a:rPr lang="en-US" altLang="zh-CN" sz="1800" b="1" smtClean="0"/>
              <a:t>       1999-2008</a:t>
            </a:r>
          </a:p>
          <a:p>
            <a:pPr eaLnBrk="1" hangingPunct="1">
              <a:buFont typeface="Arial" charset="0"/>
              <a:buNone/>
            </a:pPr>
            <a:r>
              <a:rPr lang="en-US" altLang="zh-CN" sz="1800" b="1" smtClean="0"/>
              <a:t>    </a:t>
            </a:r>
            <a:r>
              <a:rPr lang="en-US" altLang="zh-CN" sz="1800" b="1" smtClean="0">
                <a:solidFill>
                  <a:srgbClr val="FC2812"/>
                </a:solidFill>
              </a:rPr>
              <a:t>ARGO-YBJ:  </a:t>
            </a:r>
            <a:r>
              <a:rPr lang="en-US" altLang="zh-CN" sz="1800" b="1" smtClean="0"/>
              <a:t>2006-2013</a:t>
            </a:r>
          </a:p>
          <a:p>
            <a:pPr eaLnBrk="1" hangingPunct="1">
              <a:buFont typeface="Arial" charset="0"/>
              <a:buNone/>
            </a:pPr>
            <a:r>
              <a:rPr lang="en-US" altLang="zh-CN" sz="1800" b="1" smtClean="0">
                <a:solidFill>
                  <a:srgbClr val="1E47F6"/>
                </a:solidFill>
              </a:rPr>
              <a:t>   50~200% Icrab</a:t>
            </a:r>
          </a:p>
          <a:p>
            <a:pPr eaLnBrk="1" hangingPunct="1">
              <a:buFont typeface="Arial" charset="0"/>
              <a:buNone/>
            </a:pPr>
            <a:endParaRPr lang="en-US" altLang="zh-CN" sz="1800" b="1" smtClean="0"/>
          </a:p>
          <a:p>
            <a:pPr eaLnBrk="1" hangingPunct="1"/>
            <a:r>
              <a:rPr lang="en-US" altLang="zh-CN" sz="1800" b="1" smtClean="0"/>
              <a:t>Nearly future EAS arrays </a:t>
            </a:r>
            <a:r>
              <a:rPr lang="en-US" altLang="zh-CN" sz="1800" b="1" smtClean="0">
                <a:solidFill>
                  <a:srgbClr val="FC2812"/>
                </a:solidFill>
              </a:rPr>
              <a:t>(~2014)</a:t>
            </a:r>
          </a:p>
          <a:p>
            <a:pPr eaLnBrk="1" hangingPunct="1">
              <a:buFont typeface="Arial" charset="0"/>
              <a:buNone/>
            </a:pPr>
            <a:r>
              <a:rPr lang="en-US" altLang="zh-CN" sz="1800" b="1" smtClean="0">
                <a:solidFill>
                  <a:srgbClr val="FF0000"/>
                </a:solidFill>
              </a:rPr>
              <a:t>  Tibet ASr+MD,</a:t>
            </a:r>
            <a:endParaRPr lang="en-US" altLang="zh-CN" sz="1800" b="1" smtClean="0"/>
          </a:p>
          <a:p>
            <a:pPr eaLnBrk="1" hangingPunct="1">
              <a:buFont typeface="Arial" charset="0"/>
              <a:buNone/>
            </a:pPr>
            <a:r>
              <a:rPr lang="en-US" altLang="zh-CN" sz="1800" b="1" smtClean="0">
                <a:solidFill>
                  <a:srgbClr val="FF0000"/>
                </a:solidFill>
              </a:rPr>
              <a:t>   HAWC</a:t>
            </a:r>
            <a:endParaRPr lang="en-US" altLang="zh-CN" sz="1800" b="1" smtClean="0"/>
          </a:p>
          <a:p>
            <a:pPr eaLnBrk="1" hangingPunct="1">
              <a:buFont typeface="Arial" charset="0"/>
              <a:buNone/>
            </a:pPr>
            <a:r>
              <a:rPr lang="en-US" altLang="zh-CN" sz="1800" b="1" smtClean="0">
                <a:solidFill>
                  <a:srgbClr val="FF0000"/>
                </a:solidFill>
              </a:rPr>
              <a:t>   LAWCA</a:t>
            </a:r>
            <a:endParaRPr lang="en-US" altLang="zh-CN" sz="1800" b="1" smtClean="0"/>
          </a:p>
          <a:p>
            <a:pPr eaLnBrk="1" hangingPunct="1">
              <a:buFont typeface="Arial" charset="0"/>
              <a:buNone/>
            </a:pPr>
            <a:r>
              <a:rPr lang="en-US" altLang="zh-CN" sz="1800" b="1" smtClean="0">
                <a:solidFill>
                  <a:srgbClr val="1E47F6"/>
                </a:solidFill>
              </a:rPr>
              <a:t>  ~10% Icrab</a:t>
            </a:r>
          </a:p>
          <a:p>
            <a:pPr eaLnBrk="1" hangingPunct="1"/>
            <a:endParaRPr lang="en-US" altLang="zh-CN" sz="1800" b="1" smtClean="0"/>
          </a:p>
          <a:p>
            <a:pPr eaLnBrk="1" hangingPunct="1"/>
            <a:r>
              <a:rPr lang="en-US" altLang="zh-CN" sz="1800" b="1" smtClean="0"/>
              <a:t> Future EAS arrays </a:t>
            </a:r>
            <a:r>
              <a:rPr lang="en-US" altLang="zh-CN" sz="1800" b="1" smtClean="0">
                <a:solidFill>
                  <a:srgbClr val="FC2812"/>
                </a:solidFill>
              </a:rPr>
              <a:t>(~2018?)</a:t>
            </a:r>
          </a:p>
          <a:p>
            <a:pPr eaLnBrk="1" hangingPunct="1">
              <a:buFont typeface="Arial" charset="0"/>
              <a:buNone/>
            </a:pPr>
            <a:r>
              <a:rPr lang="en-US" altLang="zh-CN" sz="1800" b="1" smtClean="0"/>
              <a:t>   </a:t>
            </a:r>
            <a:r>
              <a:rPr lang="en-US" altLang="zh-CN" sz="1800" b="1" smtClean="0">
                <a:solidFill>
                  <a:srgbClr val="FF0000"/>
                </a:solidFill>
              </a:rPr>
              <a:t>LHAASO</a:t>
            </a:r>
            <a:endParaRPr lang="en-US" altLang="zh-CN" sz="1800" b="1" smtClean="0"/>
          </a:p>
          <a:p>
            <a:pPr eaLnBrk="1" hangingPunct="1">
              <a:buFont typeface="Arial" charset="0"/>
              <a:buNone/>
            </a:pPr>
            <a:r>
              <a:rPr lang="en-US" altLang="zh-CN" sz="1800" b="1" smtClean="0">
                <a:solidFill>
                  <a:srgbClr val="1E47F6"/>
                </a:solidFill>
              </a:rPr>
              <a:t>  ~1% Icrab, 0.3~1000 TeV</a:t>
            </a:r>
            <a:endParaRPr lang="zh-CN" altLang="en-US" sz="1800" b="1" smtClean="0">
              <a:solidFill>
                <a:srgbClr val="1E47F6"/>
              </a:solidFill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0738" y="1700213"/>
            <a:ext cx="4513262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7667625" y="2781300"/>
            <a:ext cx="1736725" cy="2457450"/>
            <a:chOff x="7668344" y="2780928"/>
            <a:chExt cx="1736576" cy="2457564"/>
          </a:xfrm>
        </p:grpSpPr>
        <p:sp>
          <p:nvSpPr>
            <p:cNvPr id="20485" name="TextBox 3"/>
            <p:cNvSpPr txBox="1">
              <a:spLocks noChangeArrowheads="1"/>
            </p:cNvSpPr>
            <p:nvPr/>
          </p:nvSpPr>
          <p:spPr bwMode="auto">
            <a:xfrm>
              <a:off x="7668344" y="2780928"/>
              <a:ext cx="15841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b="1">
                  <a:solidFill>
                    <a:srgbClr val="1E47F6"/>
                  </a:solidFill>
                  <a:ea typeface="方正舒体" pitchFamily="2" charset="-122"/>
                </a:rPr>
                <a:t>~100% Icrab</a:t>
              </a:r>
              <a:endParaRPr lang="zh-CN" altLang="en-US" b="1">
                <a:solidFill>
                  <a:srgbClr val="1E47F6"/>
                </a:solidFill>
                <a:ea typeface="方正舒体" pitchFamily="2" charset="-122"/>
              </a:endParaRPr>
            </a:p>
          </p:txBody>
        </p:sp>
        <p:sp>
          <p:nvSpPr>
            <p:cNvPr id="20486" name="TextBox 5"/>
            <p:cNvSpPr txBox="1">
              <a:spLocks noChangeArrowheads="1"/>
            </p:cNvSpPr>
            <p:nvPr/>
          </p:nvSpPr>
          <p:spPr bwMode="auto">
            <a:xfrm>
              <a:off x="7682581" y="3779749"/>
              <a:ext cx="15841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b="1">
                  <a:solidFill>
                    <a:srgbClr val="1E47F6"/>
                  </a:solidFill>
                  <a:ea typeface="方正舒体" pitchFamily="2" charset="-122"/>
                </a:rPr>
                <a:t>~10% Icrab</a:t>
              </a:r>
              <a:endParaRPr lang="zh-CN" altLang="en-US" b="1">
                <a:solidFill>
                  <a:srgbClr val="1E47F6"/>
                </a:solidFill>
                <a:ea typeface="方正舒体" pitchFamily="2" charset="-122"/>
              </a:endParaRPr>
            </a:p>
          </p:txBody>
        </p:sp>
        <p:sp>
          <p:nvSpPr>
            <p:cNvPr id="20487" name="TextBox 6"/>
            <p:cNvSpPr txBox="1">
              <a:spLocks noChangeArrowheads="1"/>
            </p:cNvSpPr>
            <p:nvPr/>
          </p:nvSpPr>
          <p:spPr bwMode="auto">
            <a:xfrm>
              <a:off x="7820744" y="4869160"/>
              <a:ext cx="15841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b="1">
                  <a:solidFill>
                    <a:srgbClr val="1E47F6"/>
                  </a:solidFill>
                  <a:ea typeface="方正舒体" pitchFamily="2" charset="-122"/>
                </a:rPr>
                <a:t>~1% Icrab</a:t>
              </a:r>
              <a:endParaRPr lang="zh-CN" altLang="en-US" b="1">
                <a:solidFill>
                  <a:srgbClr val="1E47F6"/>
                </a:solidFill>
                <a:ea typeface="方正舒体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标题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zh-CN" smtClean="0"/>
              <a:t>2. AGN</a:t>
            </a:r>
            <a:endParaRPr lang="zh-CN" altLang="en-US" smtClean="0"/>
          </a:p>
        </p:txBody>
      </p:sp>
      <p:pic>
        <p:nvPicPr>
          <p:cNvPr id="21506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484313"/>
            <a:ext cx="39608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21"/>
          <p:cNvSpPr txBox="1">
            <a:spLocks noChangeArrowheads="1"/>
          </p:cNvSpPr>
          <p:nvPr/>
        </p:nvSpPr>
        <p:spPr bwMode="auto">
          <a:xfrm>
            <a:off x="250825" y="4724400"/>
            <a:ext cx="88931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Different models will predict different correlations between low and high energy components. Thus, </a:t>
            </a:r>
            <a:r>
              <a:rPr lang="en-US" altLang="zh-CN" sz="2400" b="1">
                <a:solidFill>
                  <a:srgbClr val="FC2812"/>
                </a:solidFill>
              </a:rPr>
              <a:t>long-term continuously multi-wavelength observations, especially at X-ray and TeV band,</a:t>
            </a:r>
            <a:r>
              <a:rPr lang="en-US" altLang="zh-CN" sz="2400"/>
              <a:t> are crucial to understand the emission mechanisms and underline processes of the outbursts.</a:t>
            </a:r>
            <a:endParaRPr lang="zh-CN" altLang="en-US" sz="2400"/>
          </a:p>
        </p:txBody>
      </p:sp>
      <p:grpSp>
        <p:nvGrpSpPr>
          <p:cNvPr id="22550" name="Group 22"/>
          <p:cNvGrpSpPr>
            <a:grpSpLocks/>
          </p:cNvGrpSpPr>
          <p:nvPr/>
        </p:nvGrpSpPr>
        <p:grpSpPr bwMode="auto">
          <a:xfrm>
            <a:off x="2051050" y="1196975"/>
            <a:ext cx="6697663" cy="3600450"/>
            <a:chOff x="1292" y="845"/>
            <a:chExt cx="4332" cy="2415"/>
          </a:xfrm>
        </p:grpSpPr>
        <p:grpSp>
          <p:nvGrpSpPr>
            <p:cNvPr id="21510" name="Group 16"/>
            <p:cNvGrpSpPr>
              <a:grpSpLocks/>
            </p:cNvGrpSpPr>
            <p:nvPr/>
          </p:nvGrpSpPr>
          <p:grpSpPr bwMode="auto">
            <a:xfrm>
              <a:off x="1292" y="845"/>
              <a:ext cx="4332" cy="2415"/>
              <a:chOff x="1292" y="845"/>
              <a:chExt cx="4332" cy="2415"/>
            </a:xfrm>
          </p:grpSpPr>
          <p:pic>
            <p:nvPicPr>
              <p:cNvPr id="21512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334" y="845"/>
                <a:ext cx="2290" cy="2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513" name="组合 7"/>
              <p:cNvGrpSpPr>
                <a:grpSpLocks/>
              </p:cNvGrpSpPr>
              <p:nvPr/>
            </p:nvGrpSpPr>
            <p:grpSpPr bwMode="auto">
              <a:xfrm>
                <a:off x="1292" y="1389"/>
                <a:ext cx="2218" cy="934"/>
                <a:chOff x="2123728" y="3242320"/>
                <a:chExt cx="3521361" cy="1482824"/>
              </a:xfrm>
            </p:grpSpPr>
            <p:sp>
              <p:nvSpPr>
                <p:cNvPr id="2" name="椭圆 1"/>
                <p:cNvSpPr/>
                <p:nvPr/>
              </p:nvSpPr>
              <p:spPr>
                <a:xfrm>
                  <a:off x="2123728" y="3242512"/>
                  <a:ext cx="1079160" cy="1482574"/>
                </a:xfrm>
                <a:prstGeom prst="ellipse">
                  <a:avLst/>
                </a:prstGeom>
                <a:solidFill>
                  <a:srgbClr val="FF0000">
                    <a:alpha val="4000"/>
                  </a:srgbClr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cxnSp>
              <p:nvCxnSpPr>
                <p:cNvPr id="6" name="直接箭头连接符 5"/>
                <p:cNvCxnSpPr>
                  <a:stCxn id="2" idx="6"/>
                  <a:endCxn id="1028" idx="1"/>
                </p:cNvCxnSpPr>
                <p:nvPr/>
              </p:nvCxnSpPr>
              <p:spPr>
                <a:xfrm>
                  <a:off x="3202888" y="3984644"/>
                  <a:ext cx="2441967" cy="201171"/>
                </a:xfrm>
                <a:prstGeom prst="straightConnector1">
                  <a:avLst/>
                </a:prstGeom>
                <a:ln w="38100" cmpd="sng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511" name="TextBox 8"/>
            <p:cNvSpPr txBox="1">
              <a:spLocks noChangeArrowheads="1"/>
            </p:cNvSpPr>
            <p:nvPr/>
          </p:nvSpPr>
          <p:spPr bwMode="auto">
            <a:xfrm>
              <a:off x="4785" y="1344"/>
              <a:ext cx="533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5400" b="1">
                  <a:solidFill>
                    <a:srgbClr val="FF0000"/>
                  </a:solidFill>
                  <a:latin typeface="Book Antiqua" pitchFamily="18" charset="0"/>
                </a:rPr>
                <a:t>？</a:t>
              </a:r>
            </a:p>
          </p:txBody>
        </p:sp>
      </p:grp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5183188" y="404813"/>
            <a:ext cx="39608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C2812"/>
                </a:solidFill>
              </a:rPr>
              <a:t>Leptonic SSC, EC? Hadronic?</a:t>
            </a:r>
          </a:p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C2812"/>
                </a:solidFill>
              </a:rPr>
              <a:t>Acceleration? Location?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35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97200"/>
            <a:ext cx="91440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863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zh-CN" sz="3200" smtClean="0">
                <a:solidFill>
                  <a:srgbClr val="1E47F6"/>
                </a:solidFill>
              </a:rPr>
              <a:t>Mrk421</a:t>
            </a:r>
            <a:endParaRPr lang="zh-CN" altLang="en-US" sz="3200" smtClean="0">
              <a:solidFill>
                <a:srgbClr val="1E47F6"/>
              </a:solidFill>
            </a:endParaRPr>
          </a:p>
        </p:txBody>
      </p:sp>
      <p:sp>
        <p:nvSpPr>
          <p:cNvPr id="23555" name="内容占位符 2"/>
          <p:cNvSpPr>
            <a:spLocks noGrp="1"/>
          </p:cNvSpPr>
          <p:nvPr>
            <p:ph idx="1"/>
          </p:nvPr>
        </p:nvSpPr>
        <p:spPr>
          <a:xfrm>
            <a:off x="468313" y="1125538"/>
            <a:ext cx="8135937" cy="12954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方正舒体" pitchFamily="2" charset="-122"/>
              </a:rPr>
              <a:t>An excellent candidate to study the jets of AGN.</a:t>
            </a:r>
            <a:r>
              <a:rPr lang="en-US" altLang="zh-CN" sz="2800" smtClean="0"/>
              <a:t> </a:t>
            </a:r>
            <a:r>
              <a:rPr lang="en-US" altLang="en-US" sz="2800" smtClean="0">
                <a:ea typeface="方正舒体" pitchFamily="2" charset="-122"/>
              </a:rPr>
              <a:t> With </a:t>
            </a:r>
            <a:r>
              <a:rPr lang="en-US" altLang="en-US" sz="2800" b="1" smtClean="0">
                <a:solidFill>
                  <a:srgbClr val="FC2812"/>
                </a:solidFill>
                <a:ea typeface="方正舒体" pitchFamily="2" charset="-122"/>
              </a:rPr>
              <a:t>frequent major outbursts</a:t>
            </a:r>
            <a:r>
              <a:rPr lang="en-US" altLang="en-US" sz="2800" smtClean="0">
                <a:ea typeface="方正舒体" pitchFamily="2" charset="-122"/>
              </a:rPr>
              <a:t> about once every two years.</a:t>
            </a:r>
            <a:endParaRPr lang="zh-CN" altLang="en-US" sz="2800" smtClean="0"/>
          </a:p>
        </p:txBody>
      </p:sp>
      <p:sp>
        <p:nvSpPr>
          <p:cNvPr id="23556" name="Text Box 14"/>
          <p:cNvSpPr txBox="1">
            <a:spLocks noChangeArrowheads="1"/>
          </p:cNvSpPr>
          <p:nvPr/>
        </p:nvSpPr>
        <p:spPr bwMode="auto">
          <a:xfrm>
            <a:off x="1042988" y="3429000"/>
            <a:ext cx="208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1E47F6"/>
                </a:solidFill>
              </a:rPr>
              <a:t>RXTE/2-12keV</a:t>
            </a:r>
          </a:p>
        </p:txBody>
      </p:sp>
      <p:grpSp>
        <p:nvGrpSpPr>
          <p:cNvPr id="22551" name="Group 23"/>
          <p:cNvGrpSpPr>
            <a:grpSpLocks/>
          </p:cNvGrpSpPr>
          <p:nvPr/>
        </p:nvGrpSpPr>
        <p:grpSpPr bwMode="auto">
          <a:xfrm>
            <a:off x="3132138" y="2420938"/>
            <a:ext cx="5724525" cy="1512887"/>
            <a:chOff x="1973" y="1525"/>
            <a:chExt cx="3606" cy="953"/>
          </a:xfrm>
        </p:grpSpPr>
        <p:sp>
          <p:nvSpPr>
            <p:cNvPr id="23558" name="Text Box 14"/>
            <p:cNvSpPr txBox="1">
              <a:spLocks noChangeArrowheads="1"/>
            </p:cNvSpPr>
            <p:nvPr/>
          </p:nvSpPr>
          <p:spPr bwMode="auto">
            <a:xfrm>
              <a:off x="1973" y="1525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C2812"/>
                  </a:solidFill>
                </a:rPr>
                <a:t>Tibet ASr</a:t>
              </a:r>
            </a:p>
          </p:txBody>
        </p:sp>
        <p:sp>
          <p:nvSpPr>
            <p:cNvPr id="23559" name="Text Box 14"/>
            <p:cNvSpPr txBox="1">
              <a:spLocks noChangeArrowheads="1"/>
            </p:cNvSpPr>
            <p:nvPr/>
          </p:nvSpPr>
          <p:spPr bwMode="auto">
            <a:xfrm>
              <a:off x="4059" y="1525"/>
              <a:ext cx="13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C2812"/>
                  </a:solidFill>
                </a:rPr>
                <a:t>ARGO-YBJ</a:t>
              </a:r>
            </a:p>
          </p:txBody>
        </p:sp>
        <p:sp>
          <p:nvSpPr>
            <p:cNvPr id="23560" name="Line 20"/>
            <p:cNvSpPr>
              <a:spLocks noChangeShapeType="1"/>
            </p:cNvSpPr>
            <p:nvPr/>
          </p:nvSpPr>
          <p:spPr bwMode="auto">
            <a:xfrm flipH="1">
              <a:off x="2109" y="1706"/>
              <a:ext cx="136" cy="772"/>
            </a:xfrm>
            <a:prstGeom prst="line">
              <a:avLst/>
            </a:prstGeom>
            <a:noFill/>
            <a:ln w="9525">
              <a:solidFill>
                <a:srgbClr val="FC281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1" name="Line 21"/>
            <p:cNvSpPr>
              <a:spLocks noChangeShapeType="1"/>
            </p:cNvSpPr>
            <p:nvPr/>
          </p:nvSpPr>
          <p:spPr bwMode="auto">
            <a:xfrm flipH="1">
              <a:off x="4014" y="1706"/>
              <a:ext cx="181" cy="227"/>
            </a:xfrm>
            <a:prstGeom prst="line">
              <a:avLst/>
            </a:prstGeom>
            <a:noFill/>
            <a:ln w="9525">
              <a:solidFill>
                <a:srgbClr val="FC281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2" name="Line 22"/>
            <p:cNvSpPr>
              <a:spLocks noChangeShapeType="1"/>
            </p:cNvSpPr>
            <p:nvPr/>
          </p:nvSpPr>
          <p:spPr bwMode="auto">
            <a:xfrm>
              <a:off x="4921" y="1661"/>
              <a:ext cx="658" cy="227"/>
            </a:xfrm>
            <a:prstGeom prst="line">
              <a:avLst/>
            </a:prstGeom>
            <a:noFill/>
            <a:ln w="9525">
              <a:solidFill>
                <a:srgbClr val="FC281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Tibet </a:t>
            </a:r>
            <a:r>
              <a:rPr lang="en-US" altLang="zh-CN" dirty="0" err="1" smtClean="0"/>
              <a:t>ASr</a:t>
            </a:r>
            <a:r>
              <a:rPr lang="en-US" altLang="zh-CN" dirty="0" smtClean="0"/>
              <a:t> observation</a:t>
            </a:r>
            <a:endParaRPr lang="zh-CN" altLang="en-US" dirty="0"/>
          </a:p>
        </p:txBody>
      </p:sp>
      <p:sp>
        <p:nvSpPr>
          <p:cNvPr id="24578" name="内容占位符 2"/>
          <p:cNvSpPr>
            <a:spLocks noGrp="1"/>
          </p:cNvSpPr>
          <p:nvPr>
            <p:ph idx="1"/>
          </p:nvPr>
        </p:nvSpPr>
        <p:spPr>
          <a:xfrm>
            <a:off x="306388" y="1268413"/>
            <a:ext cx="8640762" cy="1470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600" smtClean="0"/>
              <a:t>The first observation of </a:t>
            </a:r>
            <a:r>
              <a:rPr lang="en-US" altLang="zh-CN" sz="2600" smtClean="0">
                <a:solidFill>
                  <a:srgbClr val="FC2812"/>
                </a:solidFill>
              </a:rPr>
              <a:t>long-term correlations between satellite keV X-ray and TeV gamma-ray</a:t>
            </a:r>
            <a:r>
              <a:rPr lang="en-US" altLang="zh-CN" sz="2600" smtClean="0"/>
              <a:t> data based on simultaneous observations during the large flare in 2000-2001.</a:t>
            </a:r>
            <a:endParaRPr lang="zh-CN" altLang="en-US" sz="2600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781300"/>
            <a:ext cx="8135937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12"/>
          <p:cNvSpPr txBox="1">
            <a:spLocks noChangeArrowheads="1"/>
          </p:cNvSpPr>
          <p:nvPr/>
        </p:nvSpPr>
        <p:spPr bwMode="auto">
          <a:xfrm>
            <a:off x="395288" y="6521450"/>
            <a:ext cx="4321175" cy="36671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defTabSz="449263" fontAlgn="t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en-US"/>
              <a:t>Amenomori</a:t>
            </a:r>
            <a:r>
              <a:rPr lang="en-US" altLang="zh-CN"/>
              <a:t> </a:t>
            </a:r>
            <a:r>
              <a:rPr lang="en-US" altLang="zh-CN" sz="1600"/>
              <a:t>et al. ApJ 598:242  (2003)</a:t>
            </a:r>
            <a:endParaRPr lang="zh-CN" altLang="en-US" sz="1600"/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1547813" y="4437063"/>
            <a:ext cx="6769100" cy="1152525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C281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7350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ARGO-YBJ observation</a:t>
            </a:r>
            <a:endParaRPr lang="zh-CN" altLang="en-US" dirty="0"/>
          </a:p>
        </p:txBody>
      </p:sp>
      <p:sp>
        <p:nvSpPr>
          <p:cNvPr id="25602" name="内容占位符 2"/>
          <p:cNvSpPr>
            <a:spLocks noGrp="1"/>
          </p:cNvSpPr>
          <p:nvPr>
            <p:ph idx="1"/>
          </p:nvPr>
        </p:nvSpPr>
        <p:spPr>
          <a:xfrm>
            <a:off x="250825" y="1125538"/>
            <a:ext cx="8569325" cy="13668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800" smtClean="0">
                <a:solidFill>
                  <a:srgbClr val="FC2812"/>
                </a:solidFill>
              </a:rPr>
              <a:t>A good several years long-term correlation between X-ray and TeV gamma-ray including both active and quiet phases.</a:t>
            </a:r>
            <a:r>
              <a:rPr lang="en-US" altLang="zh-CN" smtClean="0">
                <a:solidFill>
                  <a:srgbClr val="FC2812"/>
                </a:solidFill>
              </a:rPr>
              <a:t>  </a:t>
            </a:r>
            <a:endParaRPr lang="zh-CN" altLang="en-US" smtClean="0">
              <a:solidFill>
                <a:srgbClr val="FC2812"/>
              </a:solidFill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7950"/>
            <a:ext cx="5148263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5" name="Group 11"/>
          <p:cNvGrpSpPr>
            <a:grpSpLocks/>
          </p:cNvGrpSpPr>
          <p:nvPr/>
        </p:nvGrpSpPr>
        <p:grpSpPr bwMode="auto">
          <a:xfrm>
            <a:off x="755650" y="2678113"/>
            <a:ext cx="8388350" cy="4179887"/>
            <a:chOff x="476" y="1687"/>
            <a:chExt cx="5284" cy="2633"/>
          </a:xfrm>
        </p:grpSpPr>
        <p:grpSp>
          <p:nvGrpSpPr>
            <p:cNvPr id="25606" name="Group 10"/>
            <p:cNvGrpSpPr>
              <a:grpSpLocks/>
            </p:cNvGrpSpPr>
            <p:nvPr/>
          </p:nvGrpSpPr>
          <p:grpSpPr bwMode="auto">
            <a:xfrm>
              <a:off x="476" y="1687"/>
              <a:ext cx="5284" cy="2633"/>
              <a:chOff x="476" y="1687"/>
              <a:chExt cx="5284" cy="2633"/>
            </a:xfrm>
          </p:grpSpPr>
          <p:pic>
            <p:nvPicPr>
              <p:cNvPr id="25608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37" y="1687"/>
                <a:ext cx="2423" cy="26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09" name="Oval 7"/>
              <p:cNvSpPr>
                <a:spLocks noChangeArrowheads="1"/>
              </p:cNvSpPr>
              <p:nvPr/>
            </p:nvSpPr>
            <p:spPr bwMode="auto">
              <a:xfrm>
                <a:off x="476" y="2750"/>
                <a:ext cx="499" cy="1088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31750">
                <a:solidFill>
                  <a:srgbClr val="FC281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610" name="Line 8"/>
              <p:cNvSpPr>
                <a:spLocks noChangeShapeType="1"/>
              </p:cNvSpPr>
              <p:nvPr/>
            </p:nvSpPr>
            <p:spPr bwMode="auto">
              <a:xfrm flipV="1">
                <a:off x="930" y="1797"/>
                <a:ext cx="2540" cy="1089"/>
              </a:xfrm>
              <a:prstGeom prst="line">
                <a:avLst/>
              </a:prstGeom>
              <a:noFill/>
              <a:ln w="9525">
                <a:solidFill>
                  <a:srgbClr val="FC28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5607" name="Line 9"/>
            <p:cNvSpPr>
              <a:spLocks noChangeShapeType="1"/>
            </p:cNvSpPr>
            <p:nvPr/>
          </p:nvSpPr>
          <p:spPr bwMode="auto">
            <a:xfrm>
              <a:off x="884" y="3793"/>
              <a:ext cx="2586" cy="227"/>
            </a:xfrm>
            <a:prstGeom prst="line">
              <a:avLst/>
            </a:prstGeom>
            <a:noFill/>
            <a:ln w="9525">
              <a:solidFill>
                <a:srgbClr val="FC281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05" name="Text Box 12"/>
          <p:cNvSpPr txBox="1">
            <a:spLocks noChangeArrowheads="1"/>
          </p:cNvSpPr>
          <p:nvPr/>
        </p:nvSpPr>
        <p:spPr bwMode="auto">
          <a:xfrm>
            <a:off x="2195513" y="6491288"/>
            <a:ext cx="4321175" cy="3365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defTabSz="449263" fontAlgn="t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en-US" sz="1600" b="1"/>
              <a:t>Bartoli</a:t>
            </a:r>
            <a:r>
              <a:rPr lang="en-US" altLang="zh-CN" sz="1600" b="1"/>
              <a:t> et al. ApJ 734:110  (2011)</a:t>
            </a:r>
            <a:endParaRPr lang="zh-CN" alt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5|7.8|1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2.7|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2|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透明">
  <a:themeElements>
    <a:clrScheme name="透明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透明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透明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766</TotalTime>
  <Words>943</Words>
  <Application>Microsoft Office PowerPoint</Application>
  <PresentationFormat>全屏显示(4:3)</PresentationFormat>
  <Paragraphs>161</Paragraphs>
  <Slides>25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演示文稿设计模板</vt:lpstr>
      </vt:variant>
      <vt:variant>
        <vt:i4>5</vt:i4>
      </vt:variant>
      <vt:variant>
        <vt:lpstr>幻灯片标题</vt:lpstr>
      </vt:variant>
      <vt:variant>
        <vt:i4>25</vt:i4>
      </vt:variant>
    </vt:vector>
  </HeadingPairs>
  <TitlesOfParts>
    <vt:vector size="42" baseType="lpstr">
      <vt:lpstr>Arial</vt:lpstr>
      <vt:lpstr>宋体</vt:lpstr>
      <vt:lpstr>方正舒体</vt:lpstr>
      <vt:lpstr>Calibri</vt:lpstr>
      <vt:lpstr>楷体_GB2312</vt:lpstr>
      <vt:lpstr>Wingdings</vt:lpstr>
      <vt:lpstr>Book Antiqua</vt:lpstr>
      <vt:lpstr>Times New Roman</vt:lpstr>
      <vt:lpstr>Bitstream Vera Sans</vt:lpstr>
      <vt:lpstr>Angsana New</vt:lpstr>
      <vt:lpstr>Comic Sans MS</vt:lpstr>
      <vt:lpstr>Symbol</vt:lpstr>
      <vt:lpstr>透明</vt:lpstr>
      <vt:lpstr>透明</vt:lpstr>
      <vt:lpstr>透明</vt:lpstr>
      <vt:lpstr>透明</vt:lpstr>
      <vt:lpstr>透明</vt:lpstr>
      <vt:lpstr>OBSERVATIONS OF VERY HIGH ENERGY GAMMA-RAY WITH THE GROUND-BASED EAS ARRAYS</vt:lpstr>
      <vt:lpstr>Outline </vt:lpstr>
      <vt:lpstr>幻灯片 3</vt:lpstr>
      <vt:lpstr>幻灯片 4</vt:lpstr>
      <vt:lpstr>The progress of ground-based EAS arrays</vt:lpstr>
      <vt:lpstr>2. AGN</vt:lpstr>
      <vt:lpstr>Mrk421</vt:lpstr>
      <vt:lpstr>Tibet ASr observation</vt:lpstr>
      <vt:lpstr>ARGO-YBJ observation</vt:lpstr>
      <vt:lpstr>X-ray and TeV gamma-ray correlation</vt:lpstr>
      <vt:lpstr>Mrk501</vt:lpstr>
      <vt:lpstr>2011-2012 flare</vt:lpstr>
      <vt:lpstr>2011-2012 flare  </vt:lpstr>
      <vt:lpstr>Probing the intergalactic magnetic fields (IGMFs)  with VHE gamma-rays</vt:lpstr>
      <vt:lpstr>Prospect for future EAS arrays LHAASO</vt:lpstr>
      <vt:lpstr>3. Extended sources</vt:lpstr>
      <vt:lpstr>SED</vt:lpstr>
      <vt:lpstr>Remarks </vt:lpstr>
      <vt:lpstr>MGRO J2019+37</vt:lpstr>
      <vt:lpstr>Multi-wave observation status</vt:lpstr>
      <vt:lpstr>4. Galactic plane diffuse gamma-ray</vt:lpstr>
      <vt:lpstr>Milagro result</vt:lpstr>
      <vt:lpstr>ARGO-YBJ result</vt:lpstr>
      <vt:lpstr>SED of Diffuse gamma-ray</vt:lpstr>
      <vt:lpstr>5.Conclusion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Observations of very high energy gamma-ray with the ground-based EAS arrays</dc:title>
  <cp:lastModifiedBy>chensz</cp:lastModifiedBy>
  <cp:revision>381</cp:revision>
  <dcterms:modified xsi:type="dcterms:W3CDTF">2013-03-28T03:49:11Z</dcterms:modified>
</cp:coreProperties>
</file>