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9" r:id="rId2"/>
    <p:sldId id="275" r:id="rId3"/>
    <p:sldId id="267" r:id="rId4"/>
    <p:sldId id="273" r:id="rId5"/>
    <p:sldId id="274" r:id="rId6"/>
    <p:sldId id="276" r:id="rId7"/>
    <p:sldId id="286" r:id="rId8"/>
    <p:sldId id="277" r:id="rId9"/>
    <p:sldId id="278" r:id="rId10"/>
    <p:sldId id="263" r:id="rId11"/>
    <p:sldId id="264" r:id="rId12"/>
    <p:sldId id="279" r:id="rId13"/>
    <p:sldId id="282" r:id="rId14"/>
    <p:sldId id="283" r:id="rId15"/>
    <p:sldId id="284" r:id="rId16"/>
    <p:sldId id="285" r:id="rId17"/>
    <p:sldId id="266" r:id="rId18"/>
    <p:sldId id="268" r:id="rId1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0" autoAdjust="0"/>
    <p:restoredTop sz="94660"/>
  </p:normalViewPr>
  <p:slideViewPr>
    <p:cSldViewPr>
      <p:cViewPr>
        <p:scale>
          <a:sx n="47" d="100"/>
          <a:sy n="47" d="100"/>
        </p:scale>
        <p:origin x="-629" y="-6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6AF223-2733-4097-A32E-F9099A9ACB7A}" type="datetimeFigureOut">
              <a:rPr lang="zh-CN" altLang="en-US" smtClean="0"/>
              <a:pPr/>
              <a:t>2013/3/27</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A33CE-1ED7-4F59-A8BA-BFBF7DF7B43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C6CAEE1F-FEF7-42C1-8FEA-024646659FA4}" type="slidenum">
              <a:rPr lang="en-US" altLang="zh-CN" smtClean="0">
                <a:latin typeface="Arial" pitchFamily="34" charset="0"/>
                <a:ea typeface="宋体" pitchFamily="2" charset="-122"/>
              </a:rPr>
              <a:pPr/>
              <a:t>1</a:t>
            </a:fld>
            <a:endParaRPr lang="en-US" altLang="zh-CN" smtClean="0">
              <a:latin typeface="Arial" pitchFamily="34" charset="0"/>
              <a:ea typeface="宋体" pitchFamily="2" charset="-122"/>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zh-CN" altLang="zh-CN" smtClean="0">
              <a:latin typeface="Arial" pitchFamily="34" charset="0"/>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7381AE7-8FC1-4629-932A-E0FB8F7DC8F0}" type="slidenum">
              <a:rPr lang="en-US" altLang="zh-CN" smtClean="0">
                <a:latin typeface="Arial" pitchFamily="34" charset="0"/>
                <a:ea typeface="宋体" pitchFamily="2" charset="-122"/>
              </a:rPr>
              <a:pPr/>
              <a:t>8</a:t>
            </a:fld>
            <a:endParaRPr lang="en-US" altLang="zh-CN" smtClean="0">
              <a:latin typeface="Arial" pitchFamily="34" charset="0"/>
              <a:ea typeface="宋体" pitchFamily="2" charset="-122"/>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zh-CN" altLang="zh-CN" smtClean="0">
              <a:latin typeface="Arial" pitchFamily="34" charset="0"/>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7489AAB0-2182-4EE6-B619-77ADA34D4C4D}" type="slidenum">
              <a:rPr lang="en-US" altLang="zh-CN" smtClean="0">
                <a:latin typeface="Arial" pitchFamily="34" charset="0"/>
                <a:ea typeface="宋体" pitchFamily="2" charset="-122"/>
              </a:rPr>
              <a:pPr/>
              <a:t>9</a:t>
            </a:fld>
            <a:endParaRPr lang="en-US" altLang="zh-CN" smtClean="0">
              <a:latin typeface="Arial" pitchFamily="34" charset="0"/>
              <a:ea typeface="宋体" pitchFamily="2" charset="-122"/>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208463"/>
          </a:xfrm>
          <a:noFill/>
          <a:ln/>
        </p:spPr>
        <p:txBody>
          <a:bodyPr wrap="none" anchor="ctr"/>
          <a:lstStyle/>
          <a:p>
            <a:pPr defTabSz="449263" eaLnBrk="1" hangingPunct="1"/>
            <a:endParaRPr lang="zh-CN" altLang="zh-CN" smtClean="0">
              <a:latin typeface="Arial" pitchFamily="34" charset="0"/>
              <a:ea typeface="宋体"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3135DDF-FF5C-4840-BBC2-C87EC63BD2D6}" type="slidenum">
              <a:rPr lang="en-US" altLang="zh-CN" smtClean="0">
                <a:latin typeface="Arial" pitchFamily="34" charset="0"/>
                <a:ea typeface="宋体" pitchFamily="2" charset="-122"/>
              </a:rPr>
              <a:pPr/>
              <a:t>10</a:t>
            </a:fld>
            <a:endParaRPr lang="en-US" altLang="zh-CN" smtClean="0">
              <a:latin typeface="Arial" pitchFamily="34" charset="0"/>
              <a:ea typeface="宋体" pitchFamily="2" charset="-122"/>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685800" y="4343400"/>
            <a:ext cx="5486400" cy="4208463"/>
          </a:xfrm>
          <a:noFill/>
          <a:ln/>
        </p:spPr>
        <p:txBody>
          <a:bodyPr wrap="none" anchor="ctr"/>
          <a:lstStyle/>
          <a:p>
            <a:pPr defTabSz="449263" eaLnBrk="1" hangingPunct="1"/>
            <a:endParaRPr lang="zh-CN" altLang="zh-CN" smtClean="0">
              <a:latin typeface="Arial" pitchFamily="34" charset="0"/>
              <a:ea typeface="宋体"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F0E3A253-1331-4445-85B9-876A415081A4}" type="slidenum">
              <a:rPr lang="en-US" altLang="zh-CN" smtClean="0">
                <a:latin typeface="Arial" pitchFamily="34" charset="0"/>
                <a:ea typeface="宋体" pitchFamily="2" charset="-122"/>
              </a:rPr>
              <a:pPr/>
              <a:t>11</a:t>
            </a:fld>
            <a:endParaRPr lang="en-US" altLang="zh-CN" smtClean="0">
              <a:latin typeface="Arial" pitchFamily="34" charset="0"/>
              <a:ea typeface="宋体" pitchFamily="2" charset="-122"/>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zh-CN" altLang="zh-CN" smtClean="0">
              <a:latin typeface="Arial" pitchFamily="34" charset="0"/>
              <a:ea typeface="宋体"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192A2864-AB53-4B6F-942A-B293C9B9E1EA}" type="slidenum">
              <a:rPr lang="en-US" altLang="zh-CN" smtClean="0">
                <a:latin typeface="Arial" pitchFamily="34" charset="0"/>
                <a:ea typeface="宋体" pitchFamily="2" charset="-122"/>
              </a:rPr>
              <a:pPr/>
              <a:t>12</a:t>
            </a:fld>
            <a:endParaRPr lang="en-US" altLang="zh-CN" smtClean="0">
              <a:latin typeface="Arial" pitchFamily="34" charset="0"/>
              <a:ea typeface="宋体" pitchFamily="2" charset="-122"/>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zh-CN" altLang="zh-CN" smtClean="0">
              <a:latin typeface="Arial" pitchFamily="34" charset="0"/>
              <a:ea typeface="宋体"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pPr>
              <a:buFont typeface="Times New Roman" pitchFamily="18" charset="0"/>
              <a:buNone/>
            </a:pPr>
            <a:fld id="{7AA5C0E0-545E-408E-A240-0E9F481CE5D2}" type="slidenum">
              <a:rPr lang="en-US" altLang="zh-CN" smtClean="0"/>
              <a:pPr>
                <a:buFont typeface="Times New Roman" pitchFamily="18" charset="0"/>
                <a:buNone/>
              </a:pPr>
              <a:t>13</a:t>
            </a:fld>
            <a:endParaRPr lang="en-US" altLang="zh-CN"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zh-CN" altLang="zh-CN"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73A33CE-1ED7-4F59-A8BA-BFBF7DF7B430}" type="slidenum">
              <a:rPr lang="zh-CN" altLang="en-US" smtClean="0"/>
              <a:pPr/>
              <a:t>17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2013/3/27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2013/3/27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2013/3/27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2013/3/27</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3586410"/>
          </a:xfrm>
        </p:spPr>
        <p:txBody>
          <a:bodyPr>
            <a:normAutofit/>
          </a:bodyPr>
          <a:lstStyle/>
          <a:p>
            <a:pPr eaLnBrk="1" hangingPunct="1"/>
            <a:r>
              <a:rPr lang="en-US" altLang="zh-CN" sz="4800" b="1" dirty="0" smtClean="0"/>
              <a:t>Status of LHAASO</a:t>
            </a:r>
            <a:r>
              <a:rPr lang="en-US" altLang="zh-CN" sz="4000" dirty="0" smtClean="0"/>
              <a:t/>
            </a:r>
            <a:br>
              <a:rPr lang="en-US" altLang="zh-CN" sz="4000" dirty="0" smtClean="0"/>
            </a:br>
            <a:r>
              <a:rPr lang="en-US" altLang="zh-CN" sz="4000" dirty="0" smtClean="0"/>
              <a:t/>
            </a:r>
            <a:br>
              <a:rPr lang="en-US" altLang="zh-CN" sz="4000" dirty="0" smtClean="0"/>
            </a:br>
            <a:r>
              <a:rPr lang="en-US" altLang="zh-CN" sz="4000" dirty="0" smtClean="0"/>
              <a:t>Zhen Cao, IHEP, China</a:t>
            </a:r>
          </a:p>
        </p:txBody>
      </p:sp>
      <p:sp>
        <p:nvSpPr>
          <p:cNvPr id="7171" name="Rectangle 3"/>
          <p:cNvSpPr>
            <a:spLocks noGrp="1" noChangeArrowheads="1"/>
          </p:cNvSpPr>
          <p:nvPr>
            <p:ph type="body" idx="1"/>
          </p:nvPr>
        </p:nvSpPr>
        <p:spPr>
          <a:xfrm>
            <a:off x="1187624" y="3429000"/>
            <a:ext cx="7272808" cy="3212976"/>
          </a:xfrm>
        </p:spPr>
        <p:txBody>
          <a:bodyPr>
            <a:normAutofit fontScale="70000" lnSpcReduction="20000"/>
          </a:bodyPr>
          <a:lstStyle/>
          <a:p>
            <a:r>
              <a:rPr lang="en-US" altLang="zh-CN" sz="4000" dirty="0" smtClean="0">
                <a:latin typeface="Times New Roman" pitchFamily="18" charset="0"/>
                <a:cs typeface="Times New Roman" pitchFamily="18" charset="0"/>
              </a:rPr>
              <a:t>One of 16 Megaprojects in 5 yrs</a:t>
            </a:r>
          </a:p>
          <a:p>
            <a:r>
              <a:rPr lang="en-US" altLang="zh-CN" sz="4000" dirty="0" smtClean="0">
                <a:latin typeface="Times New Roman" pitchFamily="18" charset="0"/>
                <a:cs typeface="Times New Roman" pitchFamily="18" charset="0"/>
              </a:rPr>
              <a:t>Site and configuration</a:t>
            </a:r>
          </a:p>
          <a:p>
            <a:pPr eaLnBrk="1" hangingPunct="1"/>
            <a:r>
              <a:rPr lang="en-US" altLang="zh-CN" sz="4000" dirty="0" smtClean="0">
                <a:latin typeface="Times New Roman" pitchFamily="18" charset="0"/>
                <a:cs typeface="Times New Roman" pitchFamily="18" charset="0"/>
              </a:rPr>
              <a:t>Facility and its scientific goals</a:t>
            </a:r>
          </a:p>
          <a:p>
            <a:pPr eaLnBrk="1" hangingPunct="1"/>
            <a:r>
              <a:rPr lang="en-US" altLang="zh-CN" sz="4000" dirty="0" smtClean="0">
                <a:latin typeface="Times New Roman" pitchFamily="18" charset="0"/>
                <a:cs typeface="Times New Roman" pitchFamily="18" charset="0"/>
              </a:rPr>
              <a:t>Schedule and prototyping </a:t>
            </a:r>
          </a:p>
          <a:p>
            <a:pPr eaLnBrk="1" hangingPunct="1"/>
            <a:r>
              <a:rPr lang="en-US" altLang="zh-CN" sz="4000" dirty="0" smtClean="0">
                <a:latin typeface="Times New Roman" pitchFamily="18" charset="0"/>
                <a:cs typeface="Times New Roman" pitchFamily="18" charset="0"/>
              </a:rPr>
              <a:t>LAWCA</a:t>
            </a:r>
          </a:p>
          <a:p>
            <a:pPr eaLnBrk="1" hangingPunct="1">
              <a:buNone/>
            </a:pPr>
            <a:endParaRPr lang="en-US" altLang="zh-CN" dirty="0" smtClean="0">
              <a:latin typeface="Times New Roman" pitchFamily="18" charset="0"/>
              <a:cs typeface="Times New Roman" pitchFamily="18" charset="0"/>
            </a:endParaRPr>
          </a:p>
          <a:p>
            <a:pPr eaLnBrk="1" hangingPunct="1"/>
            <a:endParaRPr lang="en-US" altLang="zh-CN" dirty="0" smtClean="0">
              <a:latin typeface="Times New Roman" pitchFamily="18" charset="0"/>
              <a:cs typeface="Times New Roman" pitchFamily="18" charset="0"/>
            </a:endParaRPr>
          </a:p>
          <a:p>
            <a:pPr eaLnBrk="1" hangingPunct="1">
              <a:buNone/>
            </a:pPr>
            <a:r>
              <a:rPr lang="en-US" altLang="zh-CN" dirty="0" smtClean="0">
                <a:latin typeface="Times New Roman" pitchFamily="18" charset="0"/>
                <a:cs typeface="Times New Roman" pitchFamily="18" charset="0"/>
              </a:rPr>
              <a:t>   6</a:t>
            </a:r>
            <a:r>
              <a:rPr lang="en-US" altLang="zh-CN" baseline="30000" dirty="0" smtClean="0">
                <a:latin typeface="Times New Roman" pitchFamily="18" charset="0"/>
                <a:cs typeface="Times New Roman" pitchFamily="18" charset="0"/>
              </a:rPr>
              <a:t>th</a:t>
            </a:r>
            <a:r>
              <a:rPr lang="en-US" altLang="zh-CN" dirty="0" smtClean="0">
                <a:latin typeface="Times New Roman" pitchFamily="18" charset="0"/>
                <a:cs typeface="Times New Roman" pitchFamily="18" charset="0"/>
              </a:rPr>
              <a:t>  </a:t>
            </a:r>
            <a:r>
              <a:rPr lang="en-US" altLang="zh-CN" sz="2600" dirty="0" smtClean="0">
                <a:latin typeface="Times New Roman" pitchFamily="18" charset="0"/>
                <a:cs typeface="Times New Roman" pitchFamily="18" charset="0"/>
              </a:rPr>
              <a:t>FCPPL Workshop at Nanjing, China, </a:t>
            </a:r>
            <a:r>
              <a:rPr lang="en-US" altLang="zh-CN" sz="2600" dirty="0" smtClean="0">
                <a:latin typeface="Times New Roman" pitchFamily="18" charset="0"/>
                <a:cs typeface="Times New Roman" pitchFamily="18" charset="0"/>
              </a:rPr>
              <a:t>2013-03</a:t>
            </a:r>
            <a:endParaRPr lang="en-US" altLang="zh-CN"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日期占位符 3"/>
          <p:cNvSpPr>
            <a:spLocks noGrp="1"/>
          </p:cNvSpPr>
          <p:nvPr>
            <p:ph type="dt" sz="quarter" idx="10"/>
          </p:nvPr>
        </p:nvSpPr>
        <p:spPr>
          <a:noFill/>
        </p:spPr>
        <p:txBody>
          <a:bodyPr/>
          <a:lstStyle/>
          <a:p>
            <a:fld id="{EFCAE83F-89A4-4FF9-BBDF-158E7A0D7B74}" type="datetime1">
              <a:rPr lang="zh-CN" altLang="en-US" smtClean="0">
                <a:latin typeface="Arial" pitchFamily="34" charset="0"/>
                <a:ea typeface="宋体" pitchFamily="2" charset="-122"/>
              </a:rPr>
              <a:pPr/>
              <a:t>2013/3/27</a:t>
            </a:fld>
            <a:endParaRPr lang="en-US" altLang="zh-CN" smtClean="0">
              <a:latin typeface="Arial" pitchFamily="34" charset="0"/>
              <a:ea typeface="宋体" pitchFamily="2" charset="-122"/>
            </a:endParaRPr>
          </a:p>
        </p:txBody>
      </p:sp>
      <p:sp>
        <p:nvSpPr>
          <p:cNvPr id="325634" name="Rectangle 2"/>
          <p:cNvSpPr>
            <a:spLocks noGrp="1" noChangeArrowheads="1"/>
          </p:cNvSpPr>
          <p:nvPr>
            <p:ph type="body"/>
          </p:nvPr>
        </p:nvSpPr>
        <p:spPr>
          <a:xfrm>
            <a:off x="0" y="1186954"/>
            <a:ext cx="9144000" cy="3610198"/>
          </a:xfrm>
        </p:spPr>
        <p:txBody>
          <a:bodyPr lIns="90000" tIns="46800" rIns="90000" bIns="46800" anchor="t">
            <a:normAutofit/>
          </a:bodyPr>
          <a:lstStyle/>
          <a:p>
            <a:pPr marL="271463" indent="-271463" defTabSz="449263">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CN" sz="2800" b="1" dirty="0" smtClean="0">
                <a:solidFill>
                  <a:srgbClr val="FF0000"/>
                </a:solidFill>
              </a:rPr>
              <a:t>The proposal is planned to submit to </a:t>
            </a:r>
            <a:r>
              <a:rPr lang="en-US" altLang="zh-CN" sz="2800" b="1" kern="0" dirty="0" smtClean="0">
                <a:solidFill>
                  <a:srgbClr val="FF0000"/>
                </a:solidFill>
              </a:rPr>
              <a:t>CCDR next month. </a:t>
            </a:r>
          </a:p>
          <a:p>
            <a:pPr marL="271463" indent="-271463" defTabSz="449263">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CN" sz="2800" dirty="0" smtClean="0">
                <a:solidFill>
                  <a:schemeClr val="tx1"/>
                </a:solidFill>
              </a:rPr>
              <a:t>It is planned for a construction of 5-6 years</a:t>
            </a:r>
            <a:endParaRPr lang="en-US" sz="3600" b="1" dirty="0" smtClean="0">
              <a:solidFill>
                <a:schemeClr val="tx1"/>
              </a:solidFill>
              <a:latin typeface="Times New Roman" pitchFamily="18" charset="0"/>
              <a:cs typeface="Times New Roman" pitchFamily="18" charset="0"/>
            </a:endParaRPr>
          </a:p>
          <a:p>
            <a:pPr marL="271463" indent="-271463" algn="l" defTabSz="449263" eaLnBrk="1" hangingPunct="1">
              <a:spcBef>
                <a:spcPts val="500"/>
              </a:spcBef>
              <a:buClr>
                <a:srgbClr val="0BD0D9"/>
              </a:buClr>
              <a:buSzPct val="95000"/>
              <a:buFont typeface="Wingdings 2" pitchFamily="18"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CN" sz="3700" b="1" dirty="0" smtClean="0">
                <a:solidFill>
                  <a:schemeClr val="tx1"/>
                </a:solidFill>
              </a:rPr>
              <a:t>                   yrs  </a:t>
            </a:r>
            <a:endParaRPr lang="en-US" sz="3700" b="1" dirty="0" smtClean="0">
              <a:solidFill>
                <a:schemeClr val="tx1"/>
              </a:solidFill>
            </a:endParaRPr>
          </a:p>
          <a:p>
            <a:pPr marL="271463" indent="-271463" algn="l" defTabSz="449263" eaLnBrk="1" hangingPunct="1">
              <a:spcBef>
                <a:spcPts val="500"/>
              </a:spcBef>
              <a:buClr>
                <a:srgbClr val="0BD0D9"/>
              </a:buClr>
              <a:buSzPct val="95000"/>
              <a:buFont typeface="Wingdings 2" pitchFamily="18"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CN" sz="1800" b="1" dirty="0" smtClean="0">
                <a:solidFill>
                  <a:srgbClr val="FF0000"/>
                </a:solidFill>
              </a:rPr>
              <a:t>Detector R/D</a:t>
            </a:r>
            <a:r>
              <a:rPr lang="en-US" sz="1800" b="1" dirty="0" smtClean="0">
                <a:solidFill>
                  <a:srgbClr val="FF0000"/>
                </a:solidFill>
              </a:rPr>
              <a:t>：               </a:t>
            </a:r>
            <a:r>
              <a:rPr lang="zh-CN" altLang="en-US" sz="1800" b="1" dirty="0" smtClean="0">
                <a:solidFill>
                  <a:srgbClr val="FF0000"/>
                </a:solidFill>
              </a:rPr>
              <a:t> </a:t>
            </a:r>
            <a:r>
              <a:rPr lang="en-US" sz="1800" b="1" dirty="0" smtClean="0">
                <a:solidFill>
                  <a:srgbClr val="FF0000"/>
                </a:solidFill>
              </a:rPr>
              <a:t> 1.5 </a:t>
            </a:r>
          </a:p>
          <a:p>
            <a:pPr marL="271463" indent="-271463" algn="l" defTabSz="449263" eaLnBrk="1" hangingPunct="1">
              <a:spcBef>
                <a:spcPts val="500"/>
              </a:spcBef>
              <a:buClr>
                <a:srgbClr val="0BD0D9"/>
              </a:buClr>
              <a:buSzPct val="95000"/>
              <a:buFont typeface="Wingdings 2" pitchFamily="18"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CN" sz="1800" b="1" dirty="0" smtClean="0">
                <a:solidFill>
                  <a:srgbClr val="009DD9"/>
                </a:solidFill>
              </a:rPr>
              <a:t>FEE R/D</a:t>
            </a:r>
            <a:r>
              <a:rPr lang="en-US" sz="1800" b="1" dirty="0" smtClean="0">
                <a:solidFill>
                  <a:srgbClr val="009DD9"/>
                </a:solidFill>
              </a:rPr>
              <a:t>:                           2   </a:t>
            </a:r>
          </a:p>
          <a:p>
            <a:pPr marL="271463" indent="-271463" algn="l" defTabSz="449263" eaLnBrk="1" hangingPunct="1">
              <a:spcBef>
                <a:spcPts val="500"/>
              </a:spcBef>
              <a:buClr>
                <a:srgbClr val="0BD0D9"/>
              </a:buClr>
              <a:buSzPct val="95000"/>
              <a:buFont typeface="Wingdings 2" pitchFamily="18"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CN" sz="1800" b="1" dirty="0" smtClean="0">
                <a:solidFill>
                  <a:srgbClr val="85DFD0"/>
                </a:solidFill>
              </a:rPr>
              <a:t>FEE Production</a:t>
            </a:r>
            <a:r>
              <a:rPr lang="en-US" sz="1800" b="1" dirty="0" smtClean="0">
                <a:solidFill>
                  <a:srgbClr val="85DFD0"/>
                </a:solidFill>
              </a:rPr>
              <a:t>:              1.5</a:t>
            </a:r>
          </a:p>
          <a:p>
            <a:pPr marL="271463" indent="-271463" algn="l" defTabSz="449263" eaLnBrk="1" hangingPunct="1">
              <a:spcBef>
                <a:spcPts val="500"/>
              </a:spcBef>
              <a:buClr>
                <a:srgbClr val="0BD0D9"/>
              </a:buClr>
              <a:buSzPct val="95000"/>
              <a:buFont typeface="Wingdings 2" pitchFamily="18"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CN" sz="1800" b="1" dirty="0" smtClean="0">
                <a:solidFill>
                  <a:srgbClr val="E2D700"/>
                </a:solidFill>
              </a:rPr>
              <a:t>DAQ &amp; installation</a:t>
            </a:r>
            <a:r>
              <a:rPr lang="en-US" sz="1800" b="1" dirty="0" smtClean="0">
                <a:solidFill>
                  <a:srgbClr val="E2D700"/>
                </a:solidFill>
              </a:rPr>
              <a:t>:</a:t>
            </a:r>
            <a:r>
              <a:rPr lang="en-US" altLang="zh-CN" sz="1800" b="1" dirty="0" smtClean="0">
                <a:solidFill>
                  <a:srgbClr val="E2D700"/>
                </a:solidFill>
              </a:rPr>
              <a:t>    </a:t>
            </a:r>
            <a:r>
              <a:rPr lang="en-US" sz="1800" b="1" dirty="0" smtClean="0">
                <a:solidFill>
                  <a:srgbClr val="E2D700"/>
                </a:solidFill>
              </a:rPr>
              <a:t>     0.5</a:t>
            </a:r>
          </a:p>
          <a:p>
            <a:pPr marL="271463" indent="-271463" algn="l" defTabSz="449263" eaLnBrk="1" hangingPunct="1">
              <a:spcBef>
                <a:spcPts val="500"/>
              </a:spcBef>
              <a:buClr>
                <a:srgbClr val="0BD0D9"/>
              </a:buClr>
              <a:buSzPct val="95000"/>
              <a:buFont typeface="Wingdings 2" pitchFamily="18"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CN" sz="1800" b="1" dirty="0" smtClean="0">
                <a:solidFill>
                  <a:schemeClr val="tx1"/>
                </a:solidFill>
              </a:rPr>
              <a:t>Detector deployment</a:t>
            </a:r>
            <a:r>
              <a:rPr lang="en-US" sz="1800" b="1" dirty="0" smtClean="0">
                <a:solidFill>
                  <a:schemeClr val="tx1"/>
                </a:solidFill>
              </a:rPr>
              <a:t>:   </a:t>
            </a:r>
            <a:r>
              <a:rPr lang="en-US" altLang="zh-CN" sz="1800" b="1" dirty="0" smtClean="0">
                <a:solidFill>
                  <a:schemeClr val="tx1"/>
                </a:solidFill>
              </a:rPr>
              <a:t>  </a:t>
            </a:r>
            <a:r>
              <a:rPr lang="en-US" sz="1800" b="1" dirty="0" smtClean="0">
                <a:solidFill>
                  <a:schemeClr val="tx1"/>
                </a:solidFill>
              </a:rPr>
              <a:t>4   </a:t>
            </a:r>
          </a:p>
          <a:p>
            <a:pPr marL="271463" indent="-271463" algn="l" defTabSz="449263" eaLnBrk="1" hangingPunct="1">
              <a:spcBef>
                <a:spcPts val="500"/>
              </a:spcBef>
              <a:buClr>
                <a:srgbClr val="0BD0D9"/>
              </a:buClr>
              <a:buSzPct val="95000"/>
              <a:buFont typeface="Wingdings 2" pitchFamily="18"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1800" b="1" dirty="0" smtClean="0">
                <a:solidFill>
                  <a:schemeClr val="tx1"/>
                </a:solidFill>
              </a:rPr>
              <a:t> </a:t>
            </a:r>
            <a:r>
              <a:rPr lang="en-US" sz="1800" b="1" dirty="0" smtClean="0">
                <a:solidFill>
                  <a:srgbClr val="FF0066"/>
                </a:solidFill>
              </a:rPr>
              <a:t>1</a:t>
            </a:r>
            <a:r>
              <a:rPr lang="en-US" altLang="zh-CN" sz="1800" b="1" dirty="0" smtClean="0">
                <a:solidFill>
                  <a:srgbClr val="FF0066"/>
                </a:solidFill>
              </a:rPr>
              <a:t>% array test run</a:t>
            </a:r>
            <a:r>
              <a:rPr lang="en-US" sz="1800" b="1" dirty="0" smtClean="0">
                <a:solidFill>
                  <a:srgbClr val="FF0066"/>
                </a:solidFill>
              </a:rPr>
              <a:t>:      </a:t>
            </a:r>
            <a:r>
              <a:rPr lang="en-US" altLang="zh-CN" sz="1800" b="1" dirty="0" smtClean="0">
                <a:solidFill>
                  <a:srgbClr val="FF0066"/>
                </a:solidFill>
              </a:rPr>
              <a:t>  </a:t>
            </a:r>
            <a:r>
              <a:rPr lang="en-US" sz="1800" b="1" dirty="0" smtClean="0">
                <a:solidFill>
                  <a:srgbClr val="FF0066"/>
                </a:solidFill>
              </a:rPr>
              <a:t>   1    </a:t>
            </a:r>
          </a:p>
        </p:txBody>
      </p:sp>
      <p:sp>
        <p:nvSpPr>
          <p:cNvPr id="325635" name="Rectangle 3"/>
          <p:cNvSpPr>
            <a:spLocks noGrp="1" noChangeArrowheads="1"/>
          </p:cNvSpPr>
          <p:nvPr>
            <p:ph type="title" idx="1"/>
          </p:nvPr>
        </p:nvSpPr>
        <p:spPr>
          <a:xfrm>
            <a:off x="0" y="191170"/>
            <a:ext cx="9144000" cy="717550"/>
          </a:xfrm>
        </p:spPr>
        <p:txBody>
          <a:bodyPr lIns="0" tIns="46800" rIns="0" bIns="0" anchor="b"/>
          <a:lstStyle/>
          <a:p>
            <a:pPr marL="0" indent="0" algn="ctr" defTabSz="449263" eaLnBrk="1" hangingPunct="1">
              <a:spcBef>
                <a:spcPct val="0"/>
              </a:spcBef>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3600" b="1" dirty="0" smtClean="0"/>
              <a:t>Observatory Construction </a:t>
            </a:r>
            <a:endParaRPr lang="en-US" sz="3600" b="1" dirty="0" smtClean="0"/>
          </a:p>
        </p:txBody>
      </p:sp>
      <p:grpSp>
        <p:nvGrpSpPr>
          <p:cNvPr id="2" name="Group 28"/>
          <p:cNvGrpSpPr>
            <a:grpSpLocks/>
          </p:cNvGrpSpPr>
          <p:nvPr/>
        </p:nvGrpSpPr>
        <p:grpSpPr bwMode="auto">
          <a:xfrm>
            <a:off x="4705350" y="2200275"/>
            <a:ext cx="4210050" cy="2447925"/>
            <a:chOff x="2964" y="1200"/>
            <a:chExt cx="2652" cy="1542"/>
          </a:xfrm>
        </p:grpSpPr>
        <p:sp>
          <p:nvSpPr>
            <p:cNvPr id="40969" name="Line 5"/>
            <p:cNvSpPr>
              <a:spLocks noChangeShapeType="1"/>
            </p:cNvSpPr>
            <p:nvPr/>
          </p:nvSpPr>
          <p:spPr bwMode="auto">
            <a:xfrm>
              <a:off x="3689" y="2447"/>
              <a:ext cx="1879" cy="1"/>
            </a:xfrm>
            <a:prstGeom prst="line">
              <a:avLst/>
            </a:prstGeom>
            <a:noFill/>
            <a:ln w="136440">
              <a:solidFill>
                <a:srgbClr val="000000"/>
              </a:solidFill>
              <a:miter lim="800000"/>
              <a:headEnd/>
              <a:tailEnd/>
            </a:ln>
          </p:spPr>
          <p:txBody>
            <a:bodyPr/>
            <a:lstStyle/>
            <a:p>
              <a:endParaRPr lang="zh-CN" altLang="en-US"/>
            </a:p>
          </p:txBody>
        </p:sp>
        <p:sp>
          <p:nvSpPr>
            <p:cNvPr id="40970" name="Line 6"/>
            <p:cNvSpPr>
              <a:spLocks noChangeShapeType="1"/>
            </p:cNvSpPr>
            <p:nvPr/>
          </p:nvSpPr>
          <p:spPr bwMode="auto">
            <a:xfrm>
              <a:off x="2964" y="2143"/>
              <a:ext cx="692" cy="1"/>
            </a:xfrm>
            <a:prstGeom prst="line">
              <a:avLst/>
            </a:prstGeom>
            <a:noFill/>
            <a:ln w="136440">
              <a:solidFill>
                <a:srgbClr val="009DD9"/>
              </a:solidFill>
              <a:miter lim="800000"/>
              <a:headEnd/>
              <a:tailEnd/>
            </a:ln>
          </p:spPr>
          <p:txBody>
            <a:bodyPr/>
            <a:lstStyle/>
            <a:p>
              <a:endParaRPr lang="zh-CN" altLang="en-US"/>
            </a:p>
          </p:txBody>
        </p:sp>
        <p:sp>
          <p:nvSpPr>
            <p:cNvPr id="40971" name="Line 7"/>
            <p:cNvSpPr>
              <a:spLocks noChangeShapeType="1"/>
            </p:cNvSpPr>
            <p:nvPr/>
          </p:nvSpPr>
          <p:spPr bwMode="auto">
            <a:xfrm>
              <a:off x="3695" y="1943"/>
              <a:ext cx="186" cy="2"/>
            </a:xfrm>
            <a:prstGeom prst="line">
              <a:avLst/>
            </a:prstGeom>
            <a:noFill/>
            <a:ln w="136440">
              <a:solidFill>
                <a:srgbClr val="E2D700"/>
              </a:solidFill>
              <a:miter lim="800000"/>
              <a:headEnd/>
              <a:tailEnd/>
            </a:ln>
          </p:spPr>
          <p:txBody>
            <a:bodyPr/>
            <a:lstStyle/>
            <a:p>
              <a:endParaRPr lang="zh-CN" altLang="en-US"/>
            </a:p>
          </p:txBody>
        </p:sp>
        <p:sp>
          <p:nvSpPr>
            <p:cNvPr id="40972" name="Line 8"/>
            <p:cNvSpPr>
              <a:spLocks noChangeShapeType="1"/>
            </p:cNvSpPr>
            <p:nvPr/>
          </p:nvSpPr>
          <p:spPr bwMode="auto">
            <a:xfrm flipV="1">
              <a:off x="3312" y="2448"/>
              <a:ext cx="384" cy="0"/>
            </a:xfrm>
            <a:prstGeom prst="line">
              <a:avLst/>
            </a:prstGeom>
            <a:noFill/>
            <a:ln w="136440">
              <a:solidFill>
                <a:srgbClr val="FF0066"/>
              </a:solidFill>
              <a:miter lim="800000"/>
              <a:headEnd/>
              <a:tailEnd/>
            </a:ln>
          </p:spPr>
          <p:txBody>
            <a:bodyPr/>
            <a:lstStyle/>
            <a:p>
              <a:endParaRPr lang="zh-CN" altLang="en-US"/>
            </a:p>
          </p:txBody>
        </p:sp>
        <p:sp>
          <p:nvSpPr>
            <p:cNvPr id="40973" name="Line 9"/>
            <p:cNvSpPr>
              <a:spLocks noChangeShapeType="1"/>
            </p:cNvSpPr>
            <p:nvPr/>
          </p:nvSpPr>
          <p:spPr bwMode="auto">
            <a:xfrm>
              <a:off x="2976" y="1614"/>
              <a:ext cx="2640" cy="18"/>
            </a:xfrm>
            <a:prstGeom prst="line">
              <a:avLst/>
            </a:prstGeom>
            <a:noFill/>
            <a:ln w="47520">
              <a:solidFill>
                <a:srgbClr val="000000"/>
              </a:solidFill>
              <a:miter lim="800000"/>
              <a:headEnd/>
              <a:tailEnd type="triangle" w="med" len="med"/>
            </a:ln>
          </p:spPr>
          <p:txBody>
            <a:bodyPr/>
            <a:lstStyle/>
            <a:p>
              <a:endParaRPr lang="zh-CN" altLang="en-US"/>
            </a:p>
          </p:txBody>
        </p:sp>
        <p:sp>
          <p:nvSpPr>
            <p:cNvPr id="40974" name="Line 10"/>
            <p:cNvSpPr>
              <a:spLocks noChangeShapeType="1"/>
            </p:cNvSpPr>
            <p:nvPr/>
          </p:nvSpPr>
          <p:spPr bwMode="auto">
            <a:xfrm>
              <a:off x="2964" y="1945"/>
              <a:ext cx="589" cy="1"/>
            </a:xfrm>
            <a:prstGeom prst="line">
              <a:avLst/>
            </a:prstGeom>
            <a:noFill/>
            <a:ln w="136440">
              <a:solidFill>
                <a:srgbClr val="FF0000"/>
              </a:solidFill>
              <a:miter lim="800000"/>
              <a:headEnd/>
              <a:tailEnd/>
            </a:ln>
          </p:spPr>
          <p:txBody>
            <a:bodyPr/>
            <a:lstStyle/>
            <a:p>
              <a:endParaRPr lang="zh-CN" altLang="en-US"/>
            </a:p>
          </p:txBody>
        </p:sp>
        <p:sp>
          <p:nvSpPr>
            <p:cNvPr id="40975" name="Line 11"/>
            <p:cNvSpPr>
              <a:spLocks noChangeShapeType="1"/>
            </p:cNvSpPr>
            <p:nvPr/>
          </p:nvSpPr>
          <p:spPr bwMode="auto">
            <a:xfrm>
              <a:off x="3688" y="2143"/>
              <a:ext cx="583" cy="1"/>
            </a:xfrm>
            <a:prstGeom prst="line">
              <a:avLst/>
            </a:prstGeom>
            <a:noFill/>
            <a:ln w="136440">
              <a:solidFill>
                <a:srgbClr val="85DFD0"/>
              </a:solidFill>
              <a:miter lim="800000"/>
              <a:headEnd/>
              <a:tailEnd/>
            </a:ln>
          </p:spPr>
          <p:txBody>
            <a:bodyPr/>
            <a:lstStyle/>
            <a:p>
              <a:endParaRPr lang="zh-CN" altLang="en-US"/>
            </a:p>
          </p:txBody>
        </p:sp>
        <p:sp>
          <p:nvSpPr>
            <p:cNvPr id="40976" name="Line 12"/>
            <p:cNvSpPr>
              <a:spLocks noChangeShapeType="1"/>
            </p:cNvSpPr>
            <p:nvPr/>
          </p:nvSpPr>
          <p:spPr bwMode="auto">
            <a:xfrm>
              <a:off x="3651" y="1483"/>
              <a:ext cx="1" cy="1254"/>
            </a:xfrm>
            <a:prstGeom prst="line">
              <a:avLst/>
            </a:prstGeom>
            <a:noFill/>
            <a:ln w="9360">
              <a:solidFill>
                <a:srgbClr val="000000"/>
              </a:solidFill>
              <a:miter lim="800000"/>
              <a:headEnd/>
              <a:tailEnd/>
            </a:ln>
          </p:spPr>
          <p:txBody>
            <a:bodyPr/>
            <a:lstStyle/>
            <a:p>
              <a:endParaRPr lang="zh-CN" altLang="en-US"/>
            </a:p>
          </p:txBody>
        </p:sp>
        <p:sp>
          <p:nvSpPr>
            <p:cNvPr id="40977" name="Text Box 13"/>
            <p:cNvSpPr txBox="1">
              <a:spLocks noChangeArrowheads="1"/>
            </p:cNvSpPr>
            <p:nvPr/>
          </p:nvSpPr>
          <p:spPr bwMode="auto">
            <a:xfrm>
              <a:off x="3790" y="1218"/>
              <a:ext cx="943" cy="231"/>
            </a:xfrm>
            <a:prstGeom prst="rect">
              <a:avLst/>
            </a:prstGeom>
            <a:noFill/>
            <a:ln w="9525">
              <a:noFill/>
              <a:round/>
              <a:headEnd/>
              <a:tailEnd/>
            </a:ln>
          </p:spPr>
          <p:txBody>
            <a:bodyPr lIns="90000" tIns="46800" rIns="90000" bIns="46800">
              <a:spAutoFit/>
            </a:bodyPr>
            <a:lstStyle/>
            <a:p>
              <a:pPr algn="l" defTabSz="449263">
                <a:spcBef>
                  <a:spcPts val="1125"/>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b="1">
                  <a:solidFill>
                    <a:srgbClr val="000000"/>
                  </a:solidFill>
                  <a:ea typeface="黑体" pitchFamily="49" charset="-122"/>
                </a:rPr>
                <a:t>6 yrs</a:t>
              </a:r>
            </a:p>
          </p:txBody>
        </p:sp>
        <p:sp>
          <p:nvSpPr>
            <p:cNvPr id="40978" name="Text Box 14"/>
            <p:cNvSpPr txBox="1">
              <a:spLocks noChangeArrowheads="1"/>
            </p:cNvSpPr>
            <p:nvPr/>
          </p:nvSpPr>
          <p:spPr bwMode="auto">
            <a:xfrm>
              <a:off x="3216" y="1200"/>
              <a:ext cx="943" cy="232"/>
            </a:xfrm>
            <a:prstGeom prst="rect">
              <a:avLst/>
            </a:prstGeom>
            <a:noFill/>
            <a:ln w="9525">
              <a:noFill/>
              <a:round/>
              <a:headEnd/>
              <a:tailEnd/>
            </a:ln>
          </p:spPr>
          <p:txBody>
            <a:bodyPr lIns="90000" tIns="46800" rIns="90000" bIns="46800">
              <a:spAutoFit/>
            </a:bodyPr>
            <a:lstStyle/>
            <a:p>
              <a:pPr algn="l" defTabSz="449263">
                <a:spcBef>
                  <a:spcPts val="1125"/>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b="1">
                  <a:solidFill>
                    <a:srgbClr val="000000"/>
                  </a:solidFill>
                  <a:ea typeface="黑体" pitchFamily="49" charset="-122"/>
                </a:rPr>
                <a:t>now</a:t>
              </a:r>
            </a:p>
          </p:txBody>
        </p:sp>
        <p:sp>
          <p:nvSpPr>
            <p:cNvPr id="40979" name="Line 23"/>
            <p:cNvSpPr>
              <a:spLocks noChangeShapeType="1"/>
            </p:cNvSpPr>
            <p:nvPr/>
          </p:nvSpPr>
          <p:spPr bwMode="auto">
            <a:xfrm>
              <a:off x="3407" y="1488"/>
              <a:ext cx="1" cy="1254"/>
            </a:xfrm>
            <a:prstGeom prst="line">
              <a:avLst/>
            </a:prstGeom>
            <a:noFill/>
            <a:ln w="9398">
              <a:solidFill>
                <a:schemeClr val="bg2"/>
              </a:solidFill>
              <a:prstDash val="dash"/>
              <a:miter lim="800000"/>
              <a:headEnd/>
              <a:tailEnd/>
            </a:ln>
          </p:spPr>
          <p:txBody>
            <a:bodyPr/>
            <a:lstStyle/>
            <a:p>
              <a:endParaRPr lang="zh-CN" altLang="en-US"/>
            </a:p>
          </p:txBody>
        </p:sp>
        <p:sp>
          <p:nvSpPr>
            <p:cNvPr id="40980" name="Line 24"/>
            <p:cNvSpPr>
              <a:spLocks noChangeShapeType="1"/>
            </p:cNvSpPr>
            <p:nvPr/>
          </p:nvSpPr>
          <p:spPr bwMode="auto">
            <a:xfrm>
              <a:off x="3839" y="1482"/>
              <a:ext cx="1" cy="1254"/>
            </a:xfrm>
            <a:prstGeom prst="line">
              <a:avLst/>
            </a:prstGeom>
            <a:noFill/>
            <a:ln w="9398">
              <a:solidFill>
                <a:schemeClr val="bg2"/>
              </a:solidFill>
              <a:prstDash val="dash"/>
              <a:miter lim="800000"/>
              <a:headEnd/>
              <a:tailEnd/>
            </a:ln>
          </p:spPr>
          <p:txBody>
            <a:bodyPr/>
            <a:lstStyle/>
            <a:p>
              <a:endParaRPr lang="zh-CN" altLang="en-US"/>
            </a:p>
          </p:txBody>
        </p:sp>
        <p:sp>
          <p:nvSpPr>
            <p:cNvPr id="40981" name="Line 25"/>
            <p:cNvSpPr>
              <a:spLocks noChangeShapeType="1"/>
            </p:cNvSpPr>
            <p:nvPr/>
          </p:nvSpPr>
          <p:spPr bwMode="auto">
            <a:xfrm>
              <a:off x="4271" y="1482"/>
              <a:ext cx="1" cy="1254"/>
            </a:xfrm>
            <a:prstGeom prst="line">
              <a:avLst/>
            </a:prstGeom>
            <a:noFill/>
            <a:ln w="9398">
              <a:solidFill>
                <a:schemeClr val="bg2"/>
              </a:solidFill>
              <a:prstDash val="dash"/>
              <a:miter lim="800000"/>
              <a:headEnd/>
              <a:tailEnd/>
            </a:ln>
          </p:spPr>
          <p:txBody>
            <a:bodyPr/>
            <a:lstStyle/>
            <a:p>
              <a:endParaRPr lang="zh-CN" altLang="en-US"/>
            </a:p>
          </p:txBody>
        </p:sp>
        <p:sp>
          <p:nvSpPr>
            <p:cNvPr id="40982" name="Line 26"/>
            <p:cNvSpPr>
              <a:spLocks noChangeShapeType="1"/>
            </p:cNvSpPr>
            <p:nvPr/>
          </p:nvSpPr>
          <p:spPr bwMode="auto">
            <a:xfrm>
              <a:off x="4703" y="1482"/>
              <a:ext cx="1" cy="1254"/>
            </a:xfrm>
            <a:prstGeom prst="line">
              <a:avLst/>
            </a:prstGeom>
            <a:noFill/>
            <a:ln w="9398">
              <a:solidFill>
                <a:schemeClr val="bg2"/>
              </a:solidFill>
              <a:prstDash val="dash"/>
              <a:miter lim="800000"/>
              <a:headEnd/>
              <a:tailEnd/>
            </a:ln>
          </p:spPr>
          <p:txBody>
            <a:bodyPr/>
            <a:lstStyle/>
            <a:p>
              <a:endParaRPr lang="zh-CN" altLang="en-US"/>
            </a:p>
          </p:txBody>
        </p:sp>
        <p:sp>
          <p:nvSpPr>
            <p:cNvPr id="40983" name="Line 27"/>
            <p:cNvSpPr>
              <a:spLocks noChangeShapeType="1"/>
            </p:cNvSpPr>
            <p:nvPr/>
          </p:nvSpPr>
          <p:spPr bwMode="auto">
            <a:xfrm>
              <a:off x="5135" y="1482"/>
              <a:ext cx="1" cy="1254"/>
            </a:xfrm>
            <a:prstGeom prst="line">
              <a:avLst/>
            </a:prstGeom>
            <a:noFill/>
            <a:ln w="9398">
              <a:solidFill>
                <a:schemeClr val="bg2"/>
              </a:solidFill>
              <a:prstDash val="dash"/>
              <a:miter lim="800000"/>
              <a:headEnd/>
              <a:tailEnd/>
            </a:ln>
          </p:spPr>
          <p:txBody>
            <a:bodyPr/>
            <a:lstStyle/>
            <a:p>
              <a:endParaRPr lang="zh-CN" altLang="en-US"/>
            </a:p>
          </p:txBody>
        </p:sp>
      </p:grpSp>
      <p:sp>
        <p:nvSpPr>
          <p:cNvPr id="40968" name="矩形 23"/>
          <p:cNvSpPr>
            <a:spLocks noChangeArrowheads="1"/>
          </p:cNvSpPr>
          <p:nvPr/>
        </p:nvSpPr>
        <p:spPr bwMode="auto">
          <a:xfrm>
            <a:off x="228600" y="5029200"/>
            <a:ext cx="8686800" cy="1600200"/>
          </a:xfrm>
          <a:prstGeom prst="rect">
            <a:avLst/>
          </a:prstGeom>
          <a:solidFill>
            <a:schemeClr val="bg1"/>
          </a:solidFill>
          <a:ln w="9525" algn="ctr">
            <a:noFill/>
            <a:round/>
            <a:headEnd/>
            <a:tailEnd/>
          </a:ln>
        </p:spPr>
        <p:txBody>
          <a:bodyPr wrap="none" anchor="ctr"/>
          <a:lstStyle/>
          <a:p>
            <a:r>
              <a:rPr lang="en-US" altLang="zh-CN" sz="3200" dirty="0" smtClean="0"/>
              <a:t>All technology that will be used in LHAASO are</a:t>
            </a:r>
          </a:p>
          <a:p>
            <a:r>
              <a:rPr lang="en-US" altLang="zh-CN" sz="3200" dirty="0" smtClean="0"/>
              <a:t> tested with engineering arrays at scales of</a:t>
            </a:r>
          </a:p>
          <a:p>
            <a:r>
              <a:rPr lang="en-US" altLang="zh-CN" sz="3200" dirty="0" smtClean="0"/>
              <a:t> 1%-10% of the full project </a:t>
            </a:r>
            <a:endParaRPr lang="en-US" altLang="zh-CN" sz="3200" dirty="0"/>
          </a:p>
        </p:txBody>
      </p:sp>
      <p:sp>
        <p:nvSpPr>
          <p:cNvPr id="23" name="Line 12"/>
          <p:cNvSpPr>
            <a:spLocks noChangeShapeType="1"/>
          </p:cNvSpPr>
          <p:nvPr/>
        </p:nvSpPr>
        <p:spPr bwMode="auto">
          <a:xfrm>
            <a:off x="5964530" y="2653241"/>
            <a:ext cx="1588" cy="1990725"/>
          </a:xfrm>
          <a:prstGeom prst="line">
            <a:avLst/>
          </a:prstGeom>
          <a:noFill/>
          <a:ln w="326898">
            <a:solidFill>
              <a:srgbClr val="000000">
                <a:alpha val="33000"/>
              </a:srgbClr>
            </a:solidFill>
            <a:miter lim="800000"/>
            <a:headEnd/>
            <a:tailEnd/>
          </a:ln>
        </p:spPr>
        <p:txBody>
          <a:bodyPr/>
          <a:lstStyle/>
          <a:p>
            <a:endParaRPr lang="zh-CN" altLang="en-US" dirty="0"/>
          </a:p>
        </p:txBody>
      </p:sp>
      <p:sp>
        <p:nvSpPr>
          <p:cNvPr id="40963" name="灯片编号占位符 5"/>
          <p:cNvSpPr>
            <a:spLocks noGrp="1"/>
          </p:cNvSpPr>
          <p:nvPr>
            <p:ph type="sldNum" sz="quarter" idx="12"/>
          </p:nvPr>
        </p:nvSpPr>
        <p:spPr>
          <a:xfrm>
            <a:off x="6084168" y="4221088"/>
            <a:ext cx="611560" cy="332656"/>
          </a:xfrm>
          <a:noFill/>
        </p:spPr>
        <p:txBody>
          <a:bodyPr/>
          <a:lstStyle/>
          <a:p>
            <a:r>
              <a:rPr lang="en-US" altLang="zh-CN" sz="1400" dirty="0" smtClean="0">
                <a:solidFill>
                  <a:schemeClr val="tx1"/>
                </a:solidFill>
                <a:latin typeface="Arial" pitchFamily="34" charset="0"/>
                <a:ea typeface="宋体" pitchFamily="2" charset="-122"/>
              </a:rPr>
              <a:t>2014</a:t>
            </a:r>
            <a:endParaRPr lang="en-US" altLang="zh-CN" sz="800" dirty="0" smtClean="0">
              <a:solidFill>
                <a:schemeClr val="tx1"/>
              </a:solidFill>
              <a:latin typeface="Arial" pitchFamily="34" charset="0"/>
              <a:ea typeface="宋体" pitchFamily="2" charset="-122"/>
            </a:endParaRPr>
          </a:p>
        </p:txBody>
      </p:sp>
      <p:sp>
        <p:nvSpPr>
          <p:cNvPr id="24" name="灯片编号占位符 5"/>
          <p:cNvSpPr txBox="1">
            <a:spLocks/>
          </p:cNvSpPr>
          <p:nvPr/>
        </p:nvSpPr>
        <p:spPr>
          <a:xfrm>
            <a:off x="5400600" y="4215814"/>
            <a:ext cx="611560" cy="332656"/>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schemeClr val="tx1"/>
                </a:solidFill>
                <a:effectLst/>
                <a:uLnTx/>
                <a:uFillTx/>
                <a:latin typeface="Arial" pitchFamily="34" charset="0"/>
                <a:ea typeface="宋体" pitchFamily="2" charset="-122"/>
                <a:cs typeface="+mn-cs"/>
              </a:rPr>
              <a:t>2013</a:t>
            </a:r>
            <a:endParaRPr kumimoji="0" lang="en-US" altLang="zh-CN" sz="800" b="0" i="0" u="none" strike="noStrike" kern="1200" cap="none" spc="0" normalizeH="0" baseline="0" noProof="0" dirty="0" smtClean="0">
              <a:ln>
                <a:noFill/>
              </a:ln>
              <a:solidFill>
                <a:schemeClr val="tx1"/>
              </a:solidFill>
              <a:effectLst/>
              <a:uLnTx/>
              <a:uFillTx/>
              <a:latin typeface="Arial" pitchFamily="34" charset="0"/>
              <a:ea typeface="宋体" pitchFamily="2" charset="-122"/>
              <a:cs typeface="+mn-cs"/>
            </a:endParaRPr>
          </a:p>
        </p:txBody>
      </p:sp>
      <p:sp>
        <p:nvSpPr>
          <p:cNvPr id="25" name="灯片编号占位符 5"/>
          <p:cNvSpPr txBox="1">
            <a:spLocks/>
          </p:cNvSpPr>
          <p:nvPr/>
        </p:nvSpPr>
        <p:spPr>
          <a:xfrm>
            <a:off x="6840760" y="4221088"/>
            <a:ext cx="611560" cy="332656"/>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schemeClr val="tx1"/>
                </a:solidFill>
                <a:effectLst/>
                <a:uLnTx/>
                <a:uFillTx/>
                <a:latin typeface="Arial" pitchFamily="34" charset="0"/>
                <a:ea typeface="宋体" pitchFamily="2" charset="-122"/>
                <a:cs typeface="+mn-cs"/>
              </a:rPr>
              <a:t>2015</a:t>
            </a:r>
            <a:endParaRPr kumimoji="0" lang="en-US" altLang="zh-CN" sz="800" b="0" i="0" u="none" strike="noStrike" kern="1200" cap="none" spc="0" normalizeH="0" baseline="0" noProof="0" dirty="0" smtClean="0">
              <a:ln>
                <a:noFill/>
              </a:ln>
              <a:solidFill>
                <a:schemeClr val="tx1"/>
              </a:solidFill>
              <a:effectLst/>
              <a:uLnTx/>
              <a:uFillTx/>
              <a:latin typeface="Arial" pitchFamily="34" charset="0"/>
              <a:ea typeface="宋体" pitchFamily="2" charset="-122"/>
              <a:cs typeface="+mn-cs"/>
            </a:endParaRPr>
          </a:p>
        </p:txBody>
      </p:sp>
      <p:sp>
        <p:nvSpPr>
          <p:cNvPr id="26" name="灯片编号占位符 5"/>
          <p:cNvSpPr txBox="1">
            <a:spLocks/>
          </p:cNvSpPr>
          <p:nvPr/>
        </p:nvSpPr>
        <p:spPr>
          <a:xfrm>
            <a:off x="7484978" y="4221088"/>
            <a:ext cx="611560" cy="332656"/>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schemeClr val="tx1"/>
                </a:solidFill>
                <a:effectLst/>
                <a:uLnTx/>
                <a:uFillTx/>
                <a:latin typeface="Arial" pitchFamily="34" charset="0"/>
                <a:ea typeface="宋体" pitchFamily="2" charset="-122"/>
                <a:cs typeface="+mn-cs"/>
              </a:rPr>
              <a:t>2016</a:t>
            </a:r>
            <a:endParaRPr kumimoji="0" lang="en-US" altLang="zh-CN" sz="800" b="0" i="0" u="none" strike="noStrike" kern="1200" cap="none" spc="0" normalizeH="0" baseline="0" noProof="0" dirty="0" smtClean="0">
              <a:ln>
                <a:noFill/>
              </a:ln>
              <a:solidFill>
                <a:schemeClr val="tx1"/>
              </a:solidFill>
              <a:effectLst/>
              <a:uLnTx/>
              <a:uFillTx/>
              <a:latin typeface="Arial" pitchFamily="34" charset="0"/>
              <a:ea typeface="宋体" pitchFamily="2" charset="-122"/>
              <a:cs typeface="+mn-cs"/>
            </a:endParaRPr>
          </a:p>
        </p:txBody>
      </p:sp>
      <p:sp>
        <p:nvSpPr>
          <p:cNvPr id="27" name="灯片编号占位符 5"/>
          <p:cNvSpPr txBox="1">
            <a:spLocks/>
          </p:cNvSpPr>
          <p:nvPr/>
        </p:nvSpPr>
        <p:spPr>
          <a:xfrm>
            <a:off x="8208912" y="4221088"/>
            <a:ext cx="611560" cy="332656"/>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schemeClr val="tx1"/>
                </a:solidFill>
                <a:effectLst/>
                <a:uLnTx/>
                <a:uFillTx/>
                <a:latin typeface="Arial" pitchFamily="34" charset="0"/>
                <a:ea typeface="宋体" pitchFamily="2" charset="-122"/>
                <a:cs typeface="+mn-cs"/>
              </a:rPr>
              <a:t>2017</a:t>
            </a:r>
            <a:endParaRPr kumimoji="0" lang="en-US" altLang="zh-CN" sz="800" b="0" i="0" u="none" strike="noStrike" kern="1200" cap="none" spc="0" normalizeH="0" baseline="0" noProof="0" dirty="0" smtClean="0">
              <a:ln>
                <a:noFill/>
              </a:ln>
              <a:solidFill>
                <a:schemeClr val="tx1"/>
              </a:solidFill>
              <a:effectLst/>
              <a:uLnTx/>
              <a:uFillTx/>
              <a:latin typeface="Arial" pitchFamily="34" charset="0"/>
              <a:ea typeface="宋体" pitchFamily="2" charset="-122"/>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YBJ"/>
          <p:cNvPicPr>
            <a:picLocks noChangeAspect="1" noChangeArrowheads="1"/>
          </p:cNvPicPr>
          <p:nvPr/>
        </p:nvPicPr>
        <p:blipFill>
          <a:blip r:embed="rId3" cstate="print">
            <a:lum bright="-18000" contrast="-46000"/>
          </a:blip>
          <a:srcRect l="44975" t="13361" r="28027" b="61755"/>
          <a:stretch>
            <a:fillRect/>
          </a:stretch>
        </p:blipFill>
        <p:spPr bwMode="auto">
          <a:xfrm>
            <a:off x="0" y="-20638"/>
            <a:ext cx="9144000" cy="6878638"/>
          </a:xfrm>
          <a:prstGeom prst="rect">
            <a:avLst/>
          </a:prstGeom>
          <a:noFill/>
          <a:ln w="9525">
            <a:noFill/>
            <a:miter lim="800000"/>
            <a:headEnd/>
            <a:tailEnd/>
          </a:ln>
        </p:spPr>
      </p:pic>
      <p:sp>
        <p:nvSpPr>
          <p:cNvPr id="36867" name="Rectangle 4"/>
          <p:cNvSpPr>
            <a:spLocks noGrp="1" noChangeArrowheads="1"/>
          </p:cNvSpPr>
          <p:nvPr>
            <p:ph type="body" idx="1"/>
          </p:nvPr>
        </p:nvSpPr>
        <p:spPr>
          <a:xfrm>
            <a:off x="457200" y="1268413"/>
            <a:ext cx="8229600" cy="5056187"/>
          </a:xfrm>
        </p:spPr>
        <p:txBody>
          <a:bodyPr/>
          <a:lstStyle/>
          <a:p>
            <a:pPr marL="273050" indent="-273050" eaLnBrk="1" hangingPunct="1"/>
            <a:r>
              <a:rPr lang="en-US" altLang="zh-CN" b="1" smtClean="0">
                <a:solidFill>
                  <a:schemeClr val="bg1"/>
                </a:solidFill>
              </a:rPr>
              <a:t>1% engineering array near the ARGO detector with a budget of ~1M euro since 2009</a:t>
            </a:r>
          </a:p>
        </p:txBody>
      </p:sp>
      <p:sp>
        <p:nvSpPr>
          <p:cNvPr id="36868" name="Oval 40"/>
          <p:cNvSpPr>
            <a:spLocks noChangeAspect="1" noChangeArrowheads="1"/>
          </p:cNvSpPr>
          <p:nvPr/>
        </p:nvSpPr>
        <p:spPr bwMode="auto">
          <a:xfrm rot="-1059531">
            <a:off x="911225" y="2678113"/>
            <a:ext cx="276225" cy="249237"/>
          </a:xfrm>
          <a:prstGeom prst="ellipse">
            <a:avLst/>
          </a:prstGeom>
          <a:solidFill>
            <a:srgbClr val="000000"/>
          </a:solidFill>
          <a:ln w="9525">
            <a:solidFill>
              <a:schemeClr val="tx1"/>
            </a:solidFill>
            <a:round/>
            <a:headEnd/>
            <a:tailEnd/>
          </a:ln>
        </p:spPr>
        <p:txBody>
          <a:bodyPr wrap="none" anchor="ctr"/>
          <a:lstStyle/>
          <a:p>
            <a:endParaRPr lang="zh-CN" altLang="en-US"/>
          </a:p>
        </p:txBody>
      </p:sp>
      <p:sp>
        <p:nvSpPr>
          <p:cNvPr id="36869" name="Rectangle 37"/>
          <p:cNvSpPr>
            <a:spLocks noChangeAspect="1" noChangeArrowheads="1"/>
          </p:cNvSpPr>
          <p:nvPr/>
        </p:nvSpPr>
        <p:spPr bwMode="auto">
          <a:xfrm rot="-1059531">
            <a:off x="2135188" y="4622800"/>
            <a:ext cx="254000" cy="227013"/>
          </a:xfrm>
          <a:prstGeom prst="rect">
            <a:avLst/>
          </a:prstGeom>
          <a:solidFill>
            <a:srgbClr val="FF0066"/>
          </a:solidFill>
          <a:ln w="9525">
            <a:solidFill>
              <a:schemeClr val="tx1"/>
            </a:solidFill>
            <a:miter lim="800000"/>
            <a:headEnd/>
            <a:tailEnd/>
          </a:ln>
        </p:spPr>
        <p:txBody>
          <a:bodyPr wrap="none" anchor="ctr"/>
          <a:lstStyle/>
          <a:p>
            <a:endParaRPr lang="zh-CN" altLang="zh-CN">
              <a:solidFill>
                <a:schemeClr val="hlink"/>
              </a:solidFill>
            </a:endParaRPr>
          </a:p>
        </p:txBody>
      </p:sp>
      <p:sp>
        <p:nvSpPr>
          <p:cNvPr id="36870" name="Rectangle 38"/>
          <p:cNvSpPr>
            <a:spLocks noChangeAspect="1" noChangeArrowheads="1"/>
          </p:cNvSpPr>
          <p:nvPr/>
        </p:nvSpPr>
        <p:spPr bwMode="auto">
          <a:xfrm rot="-1059531">
            <a:off x="2062163" y="4406900"/>
            <a:ext cx="255587" cy="227013"/>
          </a:xfrm>
          <a:prstGeom prst="rect">
            <a:avLst/>
          </a:prstGeom>
          <a:solidFill>
            <a:srgbClr val="FF0066"/>
          </a:solidFill>
          <a:ln w="9525">
            <a:solidFill>
              <a:schemeClr val="tx1"/>
            </a:solidFill>
            <a:miter lim="800000"/>
            <a:headEnd/>
            <a:tailEnd/>
          </a:ln>
        </p:spPr>
        <p:txBody>
          <a:bodyPr wrap="none" anchor="ctr"/>
          <a:lstStyle/>
          <a:p>
            <a:endParaRPr lang="zh-CN" altLang="zh-CN">
              <a:solidFill>
                <a:schemeClr val="hlink"/>
              </a:solidFill>
            </a:endParaRPr>
          </a:p>
        </p:txBody>
      </p:sp>
      <p:sp>
        <p:nvSpPr>
          <p:cNvPr id="36871" name="Rectangle 35"/>
          <p:cNvSpPr>
            <a:spLocks noChangeAspect="1" noChangeArrowheads="1"/>
          </p:cNvSpPr>
          <p:nvPr/>
        </p:nvSpPr>
        <p:spPr bwMode="auto">
          <a:xfrm rot="-1059531">
            <a:off x="1774825" y="3470275"/>
            <a:ext cx="254000" cy="228600"/>
          </a:xfrm>
          <a:prstGeom prst="rect">
            <a:avLst/>
          </a:prstGeom>
          <a:solidFill>
            <a:srgbClr val="FF0066"/>
          </a:solidFill>
          <a:ln w="9525">
            <a:solidFill>
              <a:schemeClr val="tx1"/>
            </a:solidFill>
            <a:miter lim="800000"/>
            <a:headEnd/>
            <a:tailEnd/>
          </a:ln>
        </p:spPr>
        <p:txBody>
          <a:bodyPr wrap="none" anchor="ctr"/>
          <a:lstStyle/>
          <a:p>
            <a:endParaRPr lang="zh-CN" altLang="zh-CN">
              <a:solidFill>
                <a:schemeClr val="hlink"/>
              </a:solidFill>
            </a:endParaRPr>
          </a:p>
        </p:txBody>
      </p:sp>
      <p:sp>
        <p:nvSpPr>
          <p:cNvPr id="36872" name="Rectangle 36"/>
          <p:cNvSpPr>
            <a:spLocks noChangeAspect="1" noChangeArrowheads="1"/>
          </p:cNvSpPr>
          <p:nvPr/>
        </p:nvSpPr>
        <p:spPr bwMode="auto">
          <a:xfrm rot="-1059531">
            <a:off x="1703388" y="3254375"/>
            <a:ext cx="254000" cy="227013"/>
          </a:xfrm>
          <a:prstGeom prst="rect">
            <a:avLst/>
          </a:prstGeom>
          <a:solidFill>
            <a:srgbClr val="FF6600"/>
          </a:solidFill>
          <a:ln w="9525">
            <a:solidFill>
              <a:schemeClr val="tx1"/>
            </a:solidFill>
            <a:miter lim="800000"/>
            <a:headEnd/>
            <a:tailEnd/>
          </a:ln>
        </p:spPr>
        <p:txBody>
          <a:bodyPr wrap="none" anchor="ctr"/>
          <a:lstStyle/>
          <a:p>
            <a:endParaRPr lang="zh-CN" altLang="zh-CN">
              <a:solidFill>
                <a:schemeClr val="hlink"/>
              </a:solidFill>
            </a:endParaRPr>
          </a:p>
        </p:txBody>
      </p:sp>
      <p:sp>
        <p:nvSpPr>
          <p:cNvPr id="36873" name="Oval 39"/>
          <p:cNvSpPr>
            <a:spLocks noChangeAspect="1" noChangeArrowheads="1"/>
          </p:cNvSpPr>
          <p:nvPr/>
        </p:nvSpPr>
        <p:spPr bwMode="auto">
          <a:xfrm rot="-1059531">
            <a:off x="1198563" y="2606675"/>
            <a:ext cx="276225" cy="249238"/>
          </a:xfrm>
          <a:prstGeom prst="ellipse">
            <a:avLst/>
          </a:prstGeom>
          <a:solidFill>
            <a:srgbClr val="000000"/>
          </a:solidFill>
          <a:ln w="9525">
            <a:solidFill>
              <a:schemeClr val="tx1"/>
            </a:solidFill>
            <a:round/>
            <a:headEnd/>
            <a:tailEnd/>
          </a:ln>
        </p:spPr>
        <p:txBody>
          <a:bodyPr wrap="none" anchor="ctr"/>
          <a:lstStyle/>
          <a:p>
            <a:endParaRPr lang="zh-CN" altLang="en-US"/>
          </a:p>
        </p:txBody>
      </p:sp>
      <p:sp>
        <p:nvSpPr>
          <p:cNvPr id="36874" name="Oval 43"/>
          <p:cNvSpPr>
            <a:spLocks noChangeAspect="1" noChangeArrowheads="1"/>
          </p:cNvSpPr>
          <p:nvPr/>
        </p:nvSpPr>
        <p:spPr bwMode="auto">
          <a:xfrm rot="-1059531">
            <a:off x="1270000" y="2822575"/>
            <a:ext cx="276225" cy="249238"/>
          </a:xfrm>
          <a:prstGeom prst="ellipse">
            <a:avLst/>
          </a:prstGeom>
          <a:solidFill>
            <a:srgbClr val="000000"/>
          </a:solidFill>
          <a:ln w="9525">
            <a:solidFill>
              <a:schemeClr val="tx1"/>
            </a:solidFill>
            <a:round/>
            <a:headEnd/>
            <a:tailEnd/>
          </a:ln>
        </p:spPr>
        <p:txBody>
          <a:bodyPr wrap="none" anchor="ctr"/>
          <a:lstStyle/>
          <a:p>
            <a:endParaRPr lang="zh-CN" altLang="en-US"/>
          </a:p>
        </p:txBody>
      </p:sp>
      <p:sp>
        <p:nvSpPr>
          <p:cNvPr id="36875" name="Oval 44"/>
          <p:cNvSpPr>
            <a:spLocks noChangeAspect="1" noChangeArrowheads="1"/>
          </p:cNvSpPr>
          <p:nvPr/>
        </p:nvSpPr>
        <p:spPr bwMode="auto">
          <a:xfrm rot="-1059531">
            <a:off x="995363" y="2906713"/>
            <a:ext cx="276225" cy="246062"/>
          </a:xfrm>
          <a:prstGeom prst="ellipse">
            <a:avLst/>
          </a:prstGeom>
          <a:solidFill>
            <a:srgbClr val="000000"/>
          </a:solidFill>
          <a:ln w="9525">
            <a:solidFill>
              <a:schemeClr val="tx1"/>
            </a:solidFill>
            <a:round/>
            <a:headEnd/>
            <a:tailEnd/>
          </a:ln>
        </p:spPr>
        <p:txBody>
          <a:bodyPr wrap="none" anchor="ctr"/>
          <a:lstStyle/>
          <a:p>
            <a:endParaRPr lang="zh-CN" altLang="en-US"/>
          </a:p>
        </p:txBody>
      </p:sp>
      <p:sp>
        <p:nvSpPr>
          <p:cNvPr id="36876" name="Oval 42"/>
          <p:cNvSpPr>
            <a:spLocks noChangeAspect="1" noChangeArrowheads="1"/>
          </p:cNvSpPr>
          <p:nvPr/>
        </p:nvSpPr>
        <p:spPr bwMode="auto">
          <a:xfrm rot="-1059531">
            <a:off x="838200" y="2436813"/>
            <a:ext cx="277813" cy="249237"/>
          </a:xfrm>
          <a:prstGeom prst="ellipse">
            <a:avLst/>
          </a:prstGeom>
          <a:solidFill>
            <a:srgbClr val="000000"/>
          </a:solidFill>
          <a:ln w="9525">
            <a:solidFill>
              <a:schemeClr val="tx1"/>
            </a:solidFill>
            <a:round/>
            <a:headEnd/>
            <a:tailEnd/>
          </a:ln>
        </p:spPr>
        <p:txBody>
          <a:bodyPr wrap="none" anchor="ctr"/>
          <a:lstStyle/>
          <a:p>
            <a:endParaRPr lang="zh-CN" altLang="en-US"/>
          </a:p>
        </p:txBody>
      </p:sp>
      <p:grpSp>
        <p:nvGrpSpPr>
          <p:cNvPr id="2" name="Group 45"/>
          <p:cNvGrpSpPr>
            <a:grpSpLocks noChangeAspect="1"/>
          </p:cNvGrpSpPr>
          <p:nvPr/>
        </p:nvGrpSpPr>
        <p:grpSpPr bwMode="auto">
          <a:xfrm rot="-1059531">
            <a:off x="1462088" y="2246313"/>
            <a:ext cx="292100" cy="735012"/>
            <a:chOff x="3119" y="1257"/>
            <a:chExt cx="152" cy="425"/>
          </a:xfrm>
        </p:grpSpPr>
        <p:sp>
          <p:nvSpPr>
            <p:cNvPr id="36894" name="Oval 46"/>
            <p:cNvSpPr>
              <a:spLocks noChangeAspect="1" noChangeArrowheads="1"/>
            </p:cNvSpPr>
            <p:nvPr/>
          </p:nvSpPr>
          <p:spPr bwMode="auto">
            <a:xfrm>
              <a:off x="3124" y="1538"/>
              <a:ext cx="144" cy="144"/>
            </a:xfrm>
            <a:prstGeom prst="ellipse">
              <a:avLst/>
            </a:prstGeom>
            <a:solidFill>
              <a:srgbClr val="000000"/>
            </a:solidFill>
            <a:ln w="9525">
              <a:solidFill>
                <a:schemeClr val="tx1"/>
              </a:solidFill>
              <a:round/>
              <a:headEnd/>
              <a:tailEnd/>
            </a:ln>
          </p:spPr>
          <p:txBody>
            <a:bodyPr wrap="none" anchor="ctr"/>
            <a:lstStyle/>
            <a:p>
              <a:endParaRPr lang="zh-CN" altLang="en-US"/>
            </a:p>
          </p:txBody>
        </p:sp>
        <p:sp>
          <p:nvSpPr>
            <p:cNvPr id="36895" name="Oval 47"/>
            <p:cNvSpPr>
              <a:spLocks noChangeAspect="1" noChangeArrowheads="1"/>
            </p:cNvSpPr>
            <p:nvPr/>
          </p:nvSpPr>
          <p:spPr bwMode="auto">
            <a:xfrm>
              <a:off x="3119" y="1401"/>
              <a:ext cx="144" cy="144"/>
            </a:xfrm>
            <a:prstGeom prst="ellipse">
              <a:avLst/>
            </a:prstGeom>
            <a:solidFill>
              <a:srgbClr val="000000"/>
            </a:solidFill>
            <a:ln w="9525">
              <a:solidFill>
                <a:schemeClr val="tx1"/>
              </a:solidFill>
              <a:round/>
              <a:headEnd/>
              <a:tailEnd/>
            </a:ln>
          </p:spPr>
          <p:txBody>
            <a:bodyPr wrap="none" anchor="ctr"/>
            <a:lstStyle/>
            <a:p>
              <a:endParaRPr lang="zh-CN" altLang="en-US"/>
            </a:p>
          </p:txBody>
        </p:sp>
        <p:sp>
          <p:nvSpPr>
            <p:cNvPr id="36896" name="Oval 48"/>
            <p:cNvSpPr>
              <a:spLocks noChangeAspect="1" noChangeArrowheads="1"/>
            </p:cNvSpPr>
            <p:nvPr/>
          </p:nvSpPr>
          <p:spPr bwMode="auto">
            <a:xfrm>
              <a:off x="3127" y="1257"/>
              <a:ext cx="144" cy="144"/>
            </a:xfrm>
            <a:prstGeom prst="ellipse">
              <a:avLst/>
            </a:prstGeom>
            <a:solidFill>
              <a:srgbClr val="000000"/>
            </a:solidFill>
            <a:ln w="9525">
              <a:solidFill>
                <a:schemeClr val="tx1"/>
              </a:solidFill>
              <a:round/>
              <a:headEnd/>
              <a:tailEnd/>
            </a:ln>
          </p:spPr>
          <p:txBody>
            <a:bodyPr wrap="none" anchor="ctr"/>
            <a:lstStyle/>
            <a:p>
              <a:endParaRPr lang="zh-CN" altLang="en-US"/>
            </a:p>
          </p:txBody>
        </p:sp>
      </p:grpSp>
      <p:sp>
        <p:nvSpPr>
          <p:cNvPr id="36878" name="Oval 41"/>
          <p:cNvSpPr>
            <a:spLocks noChangeAspect="1" noChangeArrowheads="1"/>
          </p:cNvSpPr>
          <p:nvPr/>
        </p:nvSpPr>
        <p:spPr bwMode="auto">
          <a:xfrm rot="-1059531">
            <a:off x="1127125" y="2357438"/>
            <a:ext cx="276225" cy="249237"/>
          </a:xfrm>
          <a:prstGeom prst="ellipse">
            <a:avLst/>
          </a:prstGeom>
          <a:solidFill>
            <a:srgbClr val="000000"/>
          </a:solidFill>
          <a:ln w="9525">
            <a:solidFill>
              <a:schemeClr val="tx1"/>
            </a:solidFill>
            <a:round/>
            <a:headEnd/>
            <a:tailEnd/>
          </a:ln>
        </p:spPr>
        <p:txBody>
          <a:bodyPr wrap="none" anchor="ctr"/>
          <a:lstStyle/>
          <a:p>
            <a:endParaRPr lang="zh-CN" altLang="en-US"/>
          </a:p>
        </p:txBody>
      </p:sp>
      <p:sp>
        <p:nvSpPr>
          <p:cNvPr id="36879" name="Rectangle 3"/>
          <p:cNvSpPr>
            <a:spLocks noGrp="1" noChangeArrowheads="1"/>
          </p:cNvSpPr>
          <p:nvPr>
            <p:ph type="title"/>
          </p:nvPr>
        </p:nvSpPr>
        <p:spPr>
          <a:xfrm>
            <a:off x="239713" y="152400"/>
            <a:ext cx="8675687" cy="809625"/>
          </a:xfrm>
        </p:spPr>
        <p:txBody>
          <a:bodyPr/>
          <a:lstStyle/>
          <a:p>
            <a:pPr eaLnBrk="1" hangingPunct="1"/>
            <a:r>
              <a:rPr lang="en-US" altLang="zh-CN" sz="4000" b="1" smtClean="0">
                <a:solidFill>
                  <a:schemeClr val="bg1"/>
                </a:solidFill>
              </a:rPr>
              <a:t>Prototype of LHAASO at Tibet site</a:t>
            </a:r>
          </a:p>
        </p:txBody>
      </p:sp>
      <p:pic>
        <p:nvPicPr>
          <p:cNvPr id="268293" name="Picture 5" descr="IMG_0285"/>
          <p:cNvPicPr>
            <a:picLocks noChangeAspect="1" noChangeArrowheads="1"/>
          </p:cNvPicPr>
          <p:nvPr/>
        </p:nvPicPr>
        <p:blipFill>
          <a:blip r:embed="rId4" cstate="print"/>
          <a:srcRect/>
          <a:stretch>
            <a:fillRect/>
          </a:stretch>
        </p:blipFill>
        <p:spPr bwMode="auto">
          <a:xfrm>
            <a:off x="0" y="4887913"/>
            <a:ext cx="2627313" cy="1970087"/>
          </a:xfrm>
          <a:prstGeom prst="rect">
            <a:avLst/>
          </a:prstGeom>
          <a:noFill/>
          <a:ln w="9525">
            <a:noFill/>
            <a:miter lim="800000"/>
            <a:headEnd/>
            <a:tailEnd/>
          </a:ln>
        </p:spPr>
      </p:pic>
      <p:pic>
        <p:nvPicPr>
          <p:cNvPr id="268294" name="Picture 6" descr="IMG_0289"/>
          <p:cNvPicPr>
            <a:picLocks noChangeAspect="1" noChangeArrowheads="1"/>
          </p:cNvPicPr>
          <p:nvPr/>
        </p:nvPicPr>
        <p:blipFill>
          <a:blip r:embed="rId5" cstate="print"/>
          <a:srcRect/>
          <a:stretch>
            <a:fillRect/>
          </a:stretch>
        </p:blipFill>
        <p:spPr bwMode="auto">
          <a:xfrm>
            <a:off x="6705600" y="5022850"/>
            <a:ext cx="2447925" cy="1835150"/>
          </a:xfrm>
          <a:prstGeom prst="rect">
            <a:avLst/>
          </a:prstGeom>
          <a:noFill/>
          <a:ln w="9525">
            <a:noFill/>
            <a:miter lim="800000"/>
            <a:headEnd/>
            <a:tailEnd/>
          </a:ln>
        </p:spPr>
      </p:pic>
      <p:sp>
        <p:nvSpPr>
          <p:cNvPr id="36882" name="Rectangle 49"/>
          <p:cNvSpPr>
            <a:spLocks noChangeArrowheads="1"/>
          </p:cNvSpPr>
          <p:nvPr/>
        </p:nvSpPr>
        <p:spPr bwMode="auto">
          <a:xfrm rot="-1159741">
            <a:off x="7380288" y="3933825"/>
            <a:ext cx="792162" cy="790575"/>
          </a:xfrm>
          <a:prstGeom prst="rect">
            <a:avLst/>
          </a:prstGeom>
          <a:solidFill>
            <a:srgbClr val="FF6600"/>
          </a:solidFill>
          <a:ln w="9525">
            <a:solidFill>
              <a:schemeClr val="tx1"/>
            </a:solidFill>
            <a:miter lim="800000"/>
            <a:headEnd/>
            <a:tailEnd/>
          </a:ln>
        </p:spPr>
        <p:txBody>
          <a:bodyPr wrap="none" anchor="ctr"/>
          <a:lstStyle/>
          <a:p>
            <a:r>
              <a:rPr lang="el-GR" altLang="zh-CN" b="1">
                <a:latin typeface="Times New Roman" pitchFamily="18" charset="0"/>
                <a:ea typeface="黑体" pitchFamily="49" charset="-122"/>
                <a:cs typeface="Times New Roman" pitchFamily="18" charset="0"/>
              </a:rPr>
              <a:t>μ</a:t>
            </a:r>
          </a:p>
        </p:txBody>
      </p:sp>
      <p:pic>
        <p:nvPicPr>
          <p:cNvPr id="268344" name="Picture 56"/>
          <p:cNvPicPr>
            <a:picLocks noChangeAspect="1" noChangeArrowheads="1"/>
          </p:cNvPicPr>
          <p:nvPr/>
        </p:nvPicPr>
        <p:blipFill>
          <a:blip r:embed="rId6" cstate="print"/>
          <a:srcRect/>
          <a:stretch>
            <a:fillRect/>
          </a:stretch>
        </p:blipFill>
        <p:spPr bwMode="auto">
          <a:xfrm>
            <a:off x="1752600" y="1428750"/>
            <a:ext cx="5410200" cy="4057650"/>
          </a:xfrm>
          <a:prstGeom prst="rect">
            <a:avLst/>
          </a:prstGeom>
          <a:noFill/>
          <a:ln w="9525">
            <a:noFill/>
            <a:round/>
            <a:headEnd/>
            <a:tailEnd/>
          </a:ln>
        </p:spPr>
      </p:pic>
      <p:grpSp>
        <p:nvGrpSpPr>
          <p:cNvPr id="3" name="Group 57"/>
          <p:cNvGrpSpPr>
            <a:grpSpLocks/>
          </p:cNvGrpSpPr>
          <p:nvPr/>
        </p:nvGrpSpPr>
        <p:grpSpPr bwMode="auto">
          <a:xfrm>
            <a:off x="1752600" y="3276600"/>
            <a:ext cx="5334000" cy="1981200"/>
            <a:chOff x="864" y="2034"/>
            <a:chExt cx="3660" cy="1466"/>
          </a:xfrm>
        </p:grpSpPr>
        <p:pic>
          <p:nvPicPr>
            <p:cNvPr id="36886" name="Picture 7" descr="IMG_2445"/>
            <p:cNvPicPr>
              <a:picLocks noChangeAspect="1" noChangeArrowheads="1"/>
            </p:cNvPicPr>
            <p:nvPr/>
          </p:nvPicPr>
          <p:blipFill>
            <a:blip r:embed="rId7" cstate="print"/>
            <a:srcRect t="28654" b="11725"/>
            <a:stretch>
              <a:fillRect/>
            </a:stretch>
          </p:blipFill>
          <p:spPr bwMode="auto">
            <a:xfrm rot="-487486">
              <a:off x="864" y="2736"/>
              <a:ext cx="1872" cy="764"/>
            </a:xfrm>
            <a:prstGeom prst="rect">
              <a:avLst/>
            </a:prstGeom>
            <a:noFill/>
            <a:ln w="9525">
              <a:noFill/>
              <a:miter lim="800000"/>
              <a:headEnd/>
              <a:tailEnd/>
            </a:ln>
          </p:spPr>
        </p:pic>
        <p:pic>
          <p:nvPicPr>
            <p:cNvPr id="36887" name="Picture 7" descr="IMG_2445"/>
            <p:cNvPicPr>
              <a:picLocks noChangeAspect="1" noChangeArrowheads="1"/>
            </p:cNvPicPr>
            <p:nvPr/>
          </p:nvPicPr>
          <p:blipFill>
            <a:blip r:embed="rId8" cstate="print"/>
            <a:srcRect t="28654" b="11725"/>
            <a:stretch>
              <a:fillRect/>
            </a:stretch>
          </p:blipFill>
          <p:spPr bwMode="auto">
            <a:xfrm rot="-487486">
              <a:off x="3504" y="2400"/>
              <a:ext cx="1020" cy="417"/>
            </a:xfrm>
            <a:prstGeom prst="rect">
              <a:avLst/>
            </a:prstGeom>
            <a:noFill/>
            <a:ln w="9525">
              <a:noFill/>
              <a:miter lim="800000"/>
              <a:headEnd/>
              <a:tailEnd/>
            </a:ln>
          </p:spPr>
        </p:pic>
        <p:pic>
          <p:nvPicPr>
            <p:cNvPr id="36888" name="Picture 7" descr="IMG_2445"/>
            <p:cNvPicPr>
              <a:picLocks noChangeAspect="1" noChangeArrowheads="1"/>
            </p:cNvPicPr>
            <p:nvPr/>
          </p:nvPicPr>
          <p:blipFill>
            <a:blip r:embed="rId9" cstate="print"/>
            <a:srcRect t="28654" b="11725"/>
            <a:stretch>
              <a:fillRect/>
            </a:stretch>
          </p:blipFill>
          <p:spPr bwMode="auto">
            <a:xfrm rot="-487486">
              <a:off x="1152" y="2304"/>
              <a:ext cx="734" cy="300"/>
            </a:xfrm>
            <a:prstGeom prst="rect">
              <a:avLst/>
            </a:prstGeom>
            <a:noFill/>
            <a:ln w="9525">
              <a:noFill/>
              <a:miter lim="800000"/>
              <a:headEnd/>
              <a:tailEnd/>
            </a:ln>
          </p:spPr>
        </p:pic>
        <p:pic>
          <p:nvPicPr>
            <p:cNvPr id="36889" name="Picture 7" descr="IMG_2445"/>
            <p:cNvPicPr>
              <a:picLocks noChangeAspect="1" noChangeArrowheads="1"/>
            </p:cNvPicPr>
            <p:nvPr/>
          </p:nvPicPr>
          <p:blipFill>
            <a:blip r:embed="rId10" cstate="print"/>
            <a:srcRect t="28654" b="11725"/>
            <a:stretch>
              <a:fillRect/>
            </a:stretch>
          </p:blipFill>
          <p:spPr bwMode="auto">
            <a:xfrm rot="-487486">
              <a:off x="3026" y="2164"/>
              <a:ext cx="543" cy="222"/>
            </a:xfrm>
            <a:prstGeom prst="rect">
              <a:avLst/>
            </a:prstGeom>
            <a:noFill/>
            <a:ln w="9525">
              <a:noFill/>
              <a:miter lim="800000"/>
              <a:headEnd/>
              <a:tailEnd/>
            </a:ln>
          </p:spPr>
        </p:pic>
        <p:pic>
          <p:nvPicPr>
            <p:cNvPr id="36890" name="Picture 7" descr="IMG_2445"/>
            <p:cNvPicPr>
              <a:picLocks noChangeAspect="1" noChangeArrowheads="1"/>
            </p:cNvPicPr>
            <p:nvPr/>
          </p:nvPicPr>
          <p:blipFill>
            <a:blip r:embed="rId11" cstate="print"/>
            <a:srcRect t="28654" b="11725"/>
            <a:stretch>
              <a:fillRect/>
            </a:stretch>
          </p:blipFill>
          <p:spPr bwMode="auto">
            <a:xfrm rot="-487486">
              <a:off x="4035" y="2099"/>
              <a:ext cx="384" cy="157"/>
            </a:xfrm>
            <a:prstGeom prst="rect">
              <a:avLst/>
            </a:prstGeom>
            <a:noFill/>
            <a:ln w="9525">
              <a:noFill/>
              <a:miter lim="800000"/>
              <a:headEnd/>
              <a:tailEnd/>
            </a:ln>
          </p:spPr>
        </p:pic>
        <p:pic>
          <p:nvPicPr>
            <p:cNvPr id="36891" name="Picture 7" descr="IMG_2445"/>
            <p:cNvPicPr>
              <a:picLocks noChangeAspect="1" noChangeArrowheads="1"/>
            </p:cNvPicPr>
            <p:nvPr/>
          </p:nvPicPr>
          <p:blipFill>
            <a:blip r:embed="rId12" cstate="print"/>
            <a:srcRect t="28654" b="11725"/>
            <a:stretch>
              <a:fillRect/>
            </a:stretch>
          </p:blipFill>
          <p:spPr bwMode="auto">
            <a:xfrm rot="-487486">
              <a:off x="2354" y="2112"/>
              <a:ext cx="288" cy="118"/>
            </a:xfrm>
            <a:prstGeom prst="rect">
              <a:avLst/>
            </a:prstGeom>
            <a:noFill/>
            <a:ln w="9525">
              <a:noFill/>
              <a:miter lim="800000"/>
              <a:headEnd/>
              <a:tailEnd/>
            </a:ln>
          </p:spPr>
        </p:pic>
        <p:pic>
          <p:nvPicPr>
            <p:cNvPr id="36892" name="Picture 7" descr="IMG_2445"/>
            <p:cNvPicPr>
              <a:picLocks noChangeAspect="1" noChangeArrowheads="1"/>
            </p:cNvPicPr>
            <p:nvPr/>
          </p:nvPicPr>
          <p:blipFill>
            <a:blip r:embed="rId13" cstate="print"/>
            <a:srcRect t="28654" b="11725"/>
            <a:stretch>
              <a:fillRect/>
            </a:stretch>
          </p:blipFill>
          <p:spPr bwMode="auto">
            <a:xfrm rot="-487486">
              <a:off x="1009" y="2128"/>
              <a:ext cx="240" cy="98"/>
            </a:xfrm>
            <a:prstGeom prst="rect">
              <a:avLst/>
            </a:prstGeom>
            <a:noFill/>
            <a:ln w="9525">
              <a:noFill/>
              <a:miter lim="800000"/>
              <a:headEnd/>
              <a:tailEnd/>
            </a:ln>
          </p:spPr>
        </p:pic>
        <p:pic>
          <p:nvPicPr>
            <p:cNvPr id="36893" name="Picture 7" descr="IMG_2445"/>
            <p:cNvPicPr>
              <a:picLocks noChangeAspect="1" noChangeArrowheads="1"/>
            </p:cNvPicPr>
            <p:nvPr/>
          </p:nvPicPr>
          <p:blipFill>
            <a:blip r:embed="rId14" cstate="print"/>
            <a:srcRect t="28654" b="11725"/>
            <a:stretch>
              <a:fillRect/>
            </a:stretch>
          </p:blipFill>
          <p:spPr bwMode="auto">
            <a:xfrm rot="-487486">
              <a:off x="3649" y="2034"/>
              <a:ext cx="192" cy="78"/>
            </a:xfrm>
            <a:prstGeom prst="rect">
              <a:avLst/>
            </a:prstGeom>
            <a:noFill/>
            <a:ln w="9525">
              <a:noFill/>
              <a:miter lim="800000"/>
              <a:headEnd/>
              <a:tailEnd/>
            </a:ln>
          </p:spPr>
        </p:pic>
      </p:grpSp>
      <p:pic>
        <p:nvPicPr>
          <p:cNvPr id="268342" name="Picture 54" descr="照片 001"/>
          <p:cNvPicPr>
            <a:picLocks noChangeAspect="1" noChangeArrowheads="1"/>
          </p:cNvPicPr>
          <p:nvPr/>
        </p:nvPicPr>
        <p:blipFill>
          <a:blip r:embed="rId15" cstate="print"/>
          <a:srcRect t="31343"/>
          <a:stretch>
            <a:fillRect/>
          </a:stretch>
        </p:blipFill>
        <p:spPr bwMode="auto">
          <a:xfrm>
            <a:off x="0" y="0"/>
            <a:ext cx="3581400" cy="1844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8344"/>
                                        </p:tgtEl>
                                        <p:attrNameLst>
                                          <p:attrName>style.visibility</p:attrName>
                                        </p:attrNameLst>
                                      </p:cBhvr>
                                      <p:to>
                                        <p:strVal val="visible"/>
                                      </p:to>
                                    </p:set>
                                    <p:animEffect transition="in" filter="checkerboard(across)">
                                      <p:cBhvr>
                                        <p:cTn id="7" dur="500"/>
                                        <p:tgtEl>
                                          <p:spTgt spid="2683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68342"/>
                                        </p:tgtEl>
                                        <p:attrNameLst>
                                          <p:attrName>style.visibility</p:attrName>
                                        </p:attrNameLst>
                                      </p:cBhvr>
                                      <p:to>
                                        <p:strVal val="visible"/>
                                      </p:to>
                                    </p:set>
                                    <p:anim calcmode="lin" valueType="num">
                                      <p:cBhvr additive="base">
                                        <p:cTn id="18" dur="500" fill="hold"/>
                                        <p:tgtEl>
                                          <p:spTgt spid="268342"/>
                                        </p:tgtEl>
                                        <p:attrNameLst>
                                          <p:attrName>ppt_x</p:attrName>
                                        </p:attrNameLst>
                                      </p:cBhvr>
                                      <p:tavLst>
                                        <p:tav tm="0">
                                          <p:val>
                                            <p:strVal val="0-#ppt_w/2"/>
                                          </p:val>
                                        </p:tav>
                                        <p:tav tm="100000">
                                          <p:val>
                                            <p:strVal val="#ppt_x"/>
                                          </p:val>
                                        </p:tav>
                                      </p:tavLst>
                                    </p:anim>
                                    <p:anim calcmode="lin" valueType="num">
                                      <p:cBhvr additive="base">
                                        <p:cTn id="19" dur="500" fill="hold"/>
                                        <p:tgtEl>
                                          <p:spTgt spid="26834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68293"/>
                                        </p:tgtEl>
                                        <p:attrNameLst>
                                          <p:attrName>style.visibility</p:attrName>
                                        </p:attrNameLst>
                                      </p:cBhvr>
                                      <p:to>
                                        <p:strVal val="visible"/>
                                      </p:to>
                                    </p:set>
                                    <p:anim calcmode="lin" valueType="num">
                                      <p:cBhvr additive="base">
                                        <p:cTn id="24" dur="500" fill="hold"/>
                                        <p:tgtEl>
                                          <p:spTgt spid="268293"/>
                                        </p:tgtEl>
                                        <p:attrNameLst>
                                          <p:attrName>ppt_x</p:attrName>
                                        </p:attrNameLst>
                                      </p:cBhvr>
                                      <p:tavLst>
                                        <p:tav tm="0">
                                          <p:val>
                                            <p:strVal val="#ppt_x"/>
                                          </p:val>
                                        </p:tav>
                                        <p:tav tm="100000">
                                          <p:val>
                                            <p:strVal val="#ppt_x"/>
                                          </p:val>
                                        </p:tav>
                                      </p:tavLst>
                                    </p:anim>
                                    <p:anim calcmode="lin" valueType="num">
                                      <p:cBhvr additive="base">
                                        <p:cTn id="25" dur="500" fill="hold"/>
                                        <p:tgtEl>
                                          <p:spTgt spid="26829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68294"/>
                                        </p:tgtEl>
                                        <p:attrNameLst>
                                          <p:attrName>style.visibility</p:attrName>
                                        </p:attrNameLst>
                                      </p:cBhvr>
                                      <p:to>
                                        <p:strVal val="visible"/>
                                      </p:to>
                                    </p:set>
                                    <p:anim calcmode="lin" valueType="num">
                                      <p:cBhvr additive="base">
                                        <p:cTn id="28" dur="500" fill="hold"/>
                                        <p:tgtEl>
                                          <p:spTgt spid="268294"/>
                                        </p:tgtEl>
                                        <p:attrNameLst>
                                          <p:attrName>ppt_x</p:attrName>
                                        </p:attrNameLst>
                                      </p:cBhvr>
                                      <p:tavLst>
                                        <p:tav tm="0">
                                          <p:val>
                                            <p:strVal val="#ppt_x"/>
                                          </p:val>
                                        </p:tav>
                                        <p:tav tm="100000">
                                          <p:val>
                                            <p:strVal val="#ppt_x"/>
                                          </p:val>
                                        </p:tav>
                                      </p:tavLst>
                                    </p:anim>
                                    <p:anim calcmode="lin" valueType="num">
                                      <p:cBhvr additive="base">
                                        <p:cTn id="29" dur="500" fill="hold"/>
                                        <p:tgtEl>
                                          <p:spTgt spid="268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611560" y="433536"/>
            <a:ext cx="8244408" cy="6019800"/>
          </a:xfrm>
          <a:prstGeom prst="rect">
            <a:avLst/>
          </a:prstGeom>
          <a:solidFill>
            <a:schemeClr val="bg1"/>
          </a:solidFill>
          <a:ln w="9525">
            <a:noFill/>
            <a:miter lim="800000"/>
            <a:headEnd/>
            <a:tailEnd/>
          </a:ln>
        </p:spPr>
        <p:txBody>
          <a:bodyPr/>
          <a:lstStyle/>
          <a:p>
            <a:pPr marL="342900" indent="-342900" algn="l" eaLnBrk="0" hangingPunct="0">
              <a:spcBef>
                <a:spcPct val="20000"/>
              </a:spcBef>
              <a:defRPr/>
            </a:pPr>
            <a:r>
              <a:rPr lang="en-US" altLang="zh-CN" sz="4400" kern="0" dirty="0">
                <a:solidFill>
                  <a:srgbClr val="000000"/>
                </a:solidFill>
                <a:latin typeface="+mn-lt"/>
                <a:ea typeface="+mn-ea"/>
                <a:cs typeface="+mj-cs"/>
              </a:rPr>
              <a:t>          </a:t>
            </a:r>
            <a:r>
              <a:rPr lang="en-US" altLang="zh-CN" sz="4800" b="1" kern="0" dirty="0">
                <a:solidFill>
                  <a:srgbClr val="000000"/>
                </a:solidFill>
                <a:latin typeface="+mn-lt"/>
                <a:ea typeface="+mn-ea"/>
                <a:cs typeface="+mj-cs"/>
              </a:rPr>
              <a:t>Status of </a:t>
            </a:r>
            <a:r>
              <a:rPr lang="en-US" altLang="zh-CN" sz="4800" b="1" kern="0" dirty="0" smtClean="0">
                <a:solidFill>
                  <a:srgbClr val="000000"/>
                </a:solidFill>
                <a:latin typeface="+mn-lt"/>
                <a:ea typeface="+mn-ea"/>
                <a:cs typeface="+mj-cs"/>
              </a:rPr>
              <a:t>LHAASO</a:t>
            </a:r>
            <a:endParaRPr lang="en-US" altLang="zh-CN" sz="4400" b="1" kern="0" dirty="0">
              <a:solidFill>
                <a:srgbClr val="000000"/>
              </a:solidFill>
              <a:latin typeface="+mn-lt"/>
              <a:ea typeface="+mn-ea"/>
              <a:cs typeface="+mj-cs"/>
            </a:endParaRPr>
          </a:p>
          <a:p>
            <a:pPr marL="342900" indent="-342900" eaLnBrk="0" hangingPunct="0">
              <a:spcBef>
                <a:spcPct val="20000"/>
              </a:spcBef>
              <a:buFontTx/>
              <a:buChar char="•"/>
              <a:defRPr/>
            </a:pPr>
            <a:r>
              <a:rPr lang="en-US" altLang="zh-CN" sz="2800" kern="0" dirty="0" smtClean="0">
                <a:latin typeface="Arial" charset="0"/>
              </a:rPr>
              <a:t>All technologies are tested</a:t>
            </a:r>
          </a:p>
          <a:p>
            <a:pPr marL="342900" indent="-342900" eaLnBrk="0" hangingPunct="0">
              <a:spcBef>
                <a:spcPct val="20000"/>
              </a:spcBef>
              <a:buFontTx/>
              <a:buChar char="•"/>
              <a:defRPr/>
            </a:pPr>
            <a:r>
              <a:rPr lang="en-US" altLang="zh-CN" sz="2800" kern="0" dirty="0" smtClean="0">
                <a:latin typeface="Arial" charset="0"/>
              </a:rPr>
              <a:t>A couple of steps ahead: environment impact evaluation, feasibility reviewing, TDR reviewing </a:t>
            </a:r>
          </a:p>
          <a:p>
            <a:pPr marL="342900" indent="-342900" eaLnBrk="0" hangingPunct="0">
              <a:spcBef>
                <a:spcPct val="20000"/>
              </a:spcBef>
              <a:buFontTx/>
              <a:buChar char="•"/>
              <a:defRPr/>
            </a:pPr>
            <a:r>
              <a:rPr lang="en-US" altLang="zh-CN" sz="2800" kern="0" dirty="0" smtClean="0"/>
              <a:t>Selected site has been approved by the local land management. Trade negotiation is under going with province government  </a:t>
            </a:r>
            <a:endParaRPr lang="en-US" altLang="zh-CN" sz="2800" kern="0" dirty="0" smtClean="0">
              <a:latin typeface="Arial" charset="0"/>
            </a:endParaRPr>
          </a:p>
          <a:p>
            <a:pPr marL="342900" indent="-342900" eaLnBrk="0" hangingPunct="0">
              <a:spcBef>
                <a:spcPct val="20000"/>
              </a:spcBef>
              <a:defRPr/>
            </a:pPr>
            <a:endParaRPr lang="en-US" altLang="zh-CN" sz="3200" kern="0" dirty="0" smtClean="0">
              <a:latin typeface="Arial" charset="0"/>
            </a:endParaRPr>
          </a:p>
          <a:p>
            <a:pPr marL="342900" indent="-342900" eaLnBrk="0" hangingPunct="0">
              <a:spcBef>
                <a:spcPct val="20000"/>
              </a:spcBef>
              <a:buFontTx/>
              <a:buChar char="•"/>
              <a:defRPr/>
            </a:pPr>
            <a:r>
              <a:rPr lang="en-US" altLang="zh-CN" sz="3200" b="1" kern="0" dirty="0" smtClean="0">
                <a:latin typeface="Arial" charset="0"/>
              </a:rPr>
              <a:t>Phase-0: Large Area Water Cherenkov  Array (LAWCA)</a:t>
            </a:r>
            <a:endParaRPr lang="en-US" altLang="zh-CN" sz="3200" kern="0" dirty="0">
              <a:latin typeface="+mn-lt"/>
              <a:ea typeface="+mn-ea"/>
            </a:endParaRPr>
          </a:p>
          <a:p>
            <a:pPr marL="342900" indent="-342900" algn="l" eaLnBrk="0" hangingPunct="0">
              <a:spcBef>
                <a:spcPct val="20000"/>
              </a:spcBef>
              <a:buFontTx/>
              <a:buChar char="•"/>
              <a:defRPr/>
            </a:pPr>
            <a:endParaRPr lang="zh-CN" altLang="en-US" sz="3200" kern="0" dirty="0">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 calcmode="lin" valueType="num">
                                      <p:cBhvr additive="base">
                                        <p:cTn id="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2"/>
          <p:cNvGrpSpPr>
            <a:grpSpLocks/>
          </p:cNvGrpSpPr>
          <p:nvPr/>
        </p:nvGrpSpPr>
        <p:grpSpPr bwMode="auto">
          <a:xfrm>
            <a:off x="152400" y="1739900"/>
            <a:ext cx="5275263" cy="5118100"/>
            <a:chOff x="3543300" y="1524000"/>
            <a:chExt cx="5275263" cy="5118100"/>
          </a:xfrm>
        </p:grpSpPr>
        <p:sp>
          <p:nvSpPr>
            <p:cNvPr id="13347" name="Text Box 13"/>
            <p:cNvSpPr txBox="1">
              <a:spLocks noChangeArrowheads="1"/>
            </p:cNvSpPr>
            <p:nvPr/>
          </p:nvSpPr>
          <p:spPr bwMode="auto">
            <a:xfrm>
              <a:off x="5219700" y="4462463"/>
              <a:ext cx="3598863" cy="2179637"/>
            </a:xfrm>
            <a:prstGeom prst="rect">
              <a:avLst/>
            </a:prstGeom>
            <a:noFill/>
            <a:ln w="9525">
              <a:noFill/>
              <a:round/>
              <a:headEnd/>
              <a:tailEnd/>
            </a:ln>
          </p:spPr>
          <p:txBody>
            <a:bodyPr wrap="none" anchor="ctr"/>
            <a:lstStyle/>
            <a:p>
              <a:endParaRPr lang="zh-CN" altLang="en-US"/>
            </a:p>
          </p:txBody>
        </p:sp>
        <p:grpSp>
          <p:nvGrpSpPr>
            <p:cNvPr id="3" name="Group 32"/>
            <p:cNvGrpSpPr>
              <a:grpSpLocks/>
            </p:cNvGrpSpPr>
            <p:nvPr/>
          </p:nvGrpSpPr>
          <p:grpSpPr bwMode="auto">
            <a:xfrm>
              <a:off x="3543300" y="1524000"/>
              <a:ext cx="5219700" cy="4973638"/>
              <a:chOff x="3200400" y="1524000"/>
              <a:chExt cx="5219700" cy="4973638"/>
            </a:xfrm>
          </p:grpSpPr>
          <p:grpSp>
            <p:nvGrpSpPr>
              <p:cNvPr id="4" name="Group 17"/>
              <p:cNvGrpSpPr>
                <a:grpSpLocks/>
              </p:cNvGrpSpPr>
              <p:nvPr/>
            </p:nvGrpSpPr>
            <p:grpSpPr bwMode="auto">
              <a:xfrm>
                <a:off x="3200400" y="1524000"/>
                <a:ext cx="5219700" cy="4973638"/>
                <a:chOff x="0" y="1524000"/>
                <a:chExt cx="5219700" cy="4973638"/>
              </a:xfrm>
            </p:grpSpPr>
            <p:cxnSp>
              <p:nvCxnSpPr>
                <p:cNvPr id="13353" name="直接连接符 23"/>
                <p:cNvCxnSpPr>
                  <a:cxnSpLocks noChangeShapeType="1"/>
                </p:cNvCxnSpPr>
                <p:nvPr/>
              </p:nvCxnSpPr>
              <p:spPr bwMode="auto">
                <a:xfrm rot="16200000" flipH="1">
                  <a:off x="2628900" y="1714500"/>
                  <a:ext cx="762000" cy="381000"/>
                </a:xfrm>
                <a:prstGeom prst="line">
                  <a:avLst/>
                </a:prstGeom>
                <a:noFill/>
                <a:ln w="69850" algn="ctr">
                  <a:solidFill>
                    <a:schemeClr val="bg1"/>
                  </a:solidFill>
                  <a:round/>
                  <a:headEnd/>
                  <a:tailEnd/>
                </a:ln>
              </p:spPr>
            </p:cxnSp>
            <p:pic>
              <p:nvPicPr>
                <p:cNvPr id="13354" name="Picture 8"/>
                <p:cNvPicPr>
                  <a:picLocks noChangeAspect="1" noChangeArrowheads="1"/>
                </p:cNvPicPr>
                <p:nvPr/>
              </p:nvPicPr>
              <p:blipFill>
                <a:blip r:embed="rId3" cstate="print"/>
                <a:srcRect/>
                <a:stretch>
                  <a:fillRect/>
                </a:stretch>
              </p:blipFill>
              <p:spPr bwMode="auto">
                <a:xfrm>
                  <a:off x="0" y="1673225"/>
                  <a:ext cx="5219700" cy="4824413"/>
                </a:xfrm>
                <a:prstGeom prst="rect">
                  <a:avLst/>
                </a:prstGeom>
                <a:noFill/>
                <a:ln w="9525">
                  <a:noFill/>
                  <a:round/>
                  <a:headEnd/>
                  <a:tailEnd/>
                </a:ln>
              </p:spPr>
            </p:pic>
            <p:sp>
              <p:nvSpPr>
                <p:cNvPr id="13355" name="TextBox 20"/>
                <p:cNvSpPr txBox="1">
                  <a:spLocks noChangeArrowheads="1"/>
                </p:cNvSpPr>
                <p:nvPr/>
              </p:nvSpPr>
              <p:spPr bwMode="auto">
                <a:xfrm>
                  <a:off x="4495822" y="2348552"/>
                  <a:ext cx="461665" cy="1828800"/>
                </a:xfrm>
                <a:prstGeom prst="rect">
                  <a:avLst/>
                </a:prstGeom>
                <a:solidFill>
                  <a:schemeClr val="bg1"/>
                </a:solidFill>
                <a:ln w="9525">
                  <a:noFill/>
                  <a:miter lim="800000"/>
                  <a:headEnd/>
                  <a:tailEnd/>
                </a:ln>
              </p:spPr>
              <p:txBody>
                <a:bodyPr vert="eaVert">
                  <a:spAutoFit/>
                </a:bodyPr>
                <a:lstStyle/>
                <a:p>
                  <a:r>
                    <a:rPr lang="en-US" altLang="zh-CN"/>
                    <a:t>             LAWCA</a:t>
                  </a:r>
                  <a:endParaRPr lang="zh-CN" altLang="en-US"/>
                </a:p>
              </p:txBody>
            </p:sp>
            <p:sp>
              <p:nvSpPr>
                <p:cNvPr id="13356" name="TextBox 21"/>
                <p:cNvSpPr txBox="1">
                  <a:spLocks noChangeArrowheads="1"/>
                </p:cNvSpPr>
                <p:nvPr/>
              </p:nvSpPr>
              <p:spPr bwMode="auto">
                <a:xfrm>
                  <a:off x="3653159" y="4572000"/>
                  <a:ext cx="461665" cy="1306286"/>
                </a:xfrm>
                <a:prstGeom prst="rect">
                  <a:avLst/>
                </a:prstGeom>
                <a:solidFill>
                  <a:schemeClr val="bg1"/>
                </a:solidFill>
                <a:ln w="9525">
                  <a:noFill/>
                  <a:miter lim="800000"/>
                  <a:headEnd/>
                  <a:tailEnd/>
                </a:ln>
              </p:spPr>
              <p:txBody>
                <a:bodyPr vert="eaVert">
                  <a:spAutoFit/>
                </a:bodyPr>
                <a:lstStyle/>
                <a:p>
                  <a:r>
                    <a:rPr lang="en-US" altLang="zh-CN"/>
                    <a:t> ARGO</a:t>
                  </a:r>
                  <a:endParaRPr lang="zh-CN" altLang="en-US"/>
                </a:p>
              </p:txBody>
            </p:sp>
            <p:sp>
              <p:nvSpPr>
                <p:cNvPr id="13357" name="TextBox 22"/>
                <p:cNvSpPr txBox="1">
                  <a:spLocks noChangeArrowheads="1"/>
                </p:cNvSpPr>
                <p:nvPr/>
              </p:nvSpPr>
              <p:spPr bwMode="auto">
                <a:xfrm>
                  <a:off x="2362214" y="3048000"/>
                  <a:ext cx="461665" cy="1828800"/>
                </a:xfrm>
                <a:prstGeom prst="rect">
                  <a:avLst/>
                </a:prstGeom>
                <a:solidFill>
                  <a:schemeClr val="bg1"/>
                </a:solidFill>
                <a:ln w="9525">
                  <a:noFill/>
                  <a:miter lim="800000"/>
                  <a:headEnd/>
                  <a:tailEnd/>
                </a:ln>
              </p:spPr>
              <p:txBody>
                <a:bodyPr vert="eaVert">
                  <a:spAutoFit/>
                </a:bodyPr>
                <a:lstStyle/>
                <a:p>
                  <a:r>
                    <a:rPr lang="en-US" altLang="zh-CN"/>
                    <a:t>ARGO+LAWCA</a:t>
                  </a:r>
                  <a:endParaRPr lang="zh-CN" altLang="en-US"/>
                </a:p>
              </p:txBody>
            </p:sp>
            <p:sp>
              <p:nvSpPr>
                <p:cNvPr id="13358" name="TextBox 23"/>
                <p:cNvSpPr txBox="1">
                  <a:spLocks noChangeArrowheads="1"/>
                </p:cNvSpPr>
                <p:nvPr/>
              </p:nvSpPr>
              <p:spPr bwMode="auto">
                <a:xfrm>
                  <a:off x="1933191" y="4724400"/>
                  <a:ext cx="461665" cy="1066800"/>
                </a:xfrm>
                <a:prstGeom prst="rect">
                  <a:avLst/>
                </a:prstGeom>
                <a:solidFill>
                  <a:schemeClr val="bg1"/>
                </a:solidFill>
                <a:ln w="9525">
                  <a:noFill/>
                  <a:miter lim="800000"/>
                  <a:headEnd/>
                  <a:tailEnd/>
                </a:ln>
              </p:spPr>
              <p:txBody>
                <a:bodyPr vert="eaVert">
                  <a:spAutoFit/>
                </a:bodyPr>
                <a:lstStyle/>
                <a:p>
                  <a:r>
                    <a:rPr lang="en-US" altLang="zh-CN"/>
                    <a:t> ARGO</a:t>
                  </a:r>
                  <a:endParaRPr lang="zh-CN" altLang="en-US"/>
                </a:p>
              </p:txBody>
            </p:sp>
            <p:sp>
              <p:nvSpPr>
                <p:cNvPr id="13359" name="TextBox 24"/>
                <p:cNvSpPr txBox="1">
                  <a:spLocks noChangeArrowheads="1"/>
                </p:cNvSpPr>
                <p:nvPr/>
              </p:nvSpPr>
              <p:spPr bwMode="auto">
                <a:xfrm>
                  <a:off x="1447800" y="4561114"/>
                  <a:ext cx="461665" cy="1306286"/>
                </a:xfrm>
                <a:prstGeom prst="rect">
                  <a:avLst/>
                </a:prstGeom>
                <a:solidFill>
                  <a:schemeClr val="bg1"/>
                </a:solidFill>
                <a:ln w="9525">
                  <a:noFill/>
                  <a:miter lim="800000"/>
                  <a:headEnd/>
                  <a:tailEnd/>
                </a:ln>
              </p:spPr>
              <p:txBody>
                <a:bodyPr vert="eaVert">
                  <a:spAutoFit/>
                </a:bodyPr>
                <a:lstStyle/>
                <a:p>
                  <a:r>
                    <a:rPr lang="en-US" altLang="zh-CN" b="1"/>
                    <a:t>        HAWC</a:t>
                  </a:r>
                  <a:endParaRPr lang="zh-CN" altLang="en-US" b="1"/>
                </a:p>
              </p:txBody>
            </p:sp>
          </p:grpSp>
          <p:sp>
            <p:nvSpPr>
              <p:cNvPr id="13352" name="Rectangle 31"/>
              <p:cNvSpPr>
                <a:spLocks noChangeArrowheads="1"/>
              </p:cNvSpPr>
              <p:nvPr/>
            </p:nvSpPr>
            <p:spPr bwMode="auto">
              <a:xfrm>
                <a:off x="5236028" y="5638800"/>
                <a:ext cx="381000" cy="228600"/>
              </a:xfrm>
              <a:prstGeom prst="rect">
                <a:avLst/>
              </a:prstGeom>
              <a:solidFill>
                <a:srgbClr val="8D371F"/>
              </a:solidFill>
              <a:ln w="9525" algn="ctr">
                <a:noFill/>
                <a:round/>
                <a:headEnd/>
                <a:tailEnd/>
              </a:ln>
            </p:spPr>
            <p:txBody>
              <a:bodyPr wrap="none" anchor="ctr"/>
              <a:lstStyle/>
              <a:p>
                <a:endParaRPr lang="zh-CN" altLang="en-US"/>
              </a:p>
            </p:txBody>
          </p:sp>
        </p:grpSp>
        <p:sp>
          <p:nvSpPr>
            <p:cNvPr id="13349" name="Rectangle 31"/>
            <p:cNvSpPr>
              <a:spLocks noChangeArrowheads="1"/>
            </p:cNvSpPr>
            <p:nvPr/>
          </p:nvSpPr>
          <p:spPr bwMode="auto">
            <a:xfrm>
              <a:off x="7668904" y="4234062"/>
              <a:ext cx="381000" cy="228600"/>
            </a:xfrm>
            <a:prstGeom prst="rect">
              <a:avLst/>
            </a:prstGeom>
            <a:solidFill>
              <a:srgbClr val="8D371F"/>
            </a:solidFill>
            <a:ln w="9525" algn="ctr">
              <a:noFill/>
              <a:round/>
              <a:headEnd/>
              <a:tailEnd/>
            </a:ln>
          </p:spPr>
          <p:txBody>
            <a:bodyPr wrap="none" anchor="ctr"/>
            <a:lstStyle/>
            <a:p>
              <a:endParaRPr lang="zh-CN" altLang="en-US"/>
            </a:p>
          </p:txBody>
        </p:sp>
        <p:sp>
          <p:nvSpPr>
            <p:cNvPr id="13350" name="TextBox 24"/>
            <p:cNvSpPr txBox="1">
              <a:spLocks noChangeArrowheads="1"/>
            </p:cNvSpPr>
            <p:nvPr/>
          </p:nvSpPr>
          <p:spPr bwMode="auto">
            <a:xfrm>
              <a:off x="7574591" y="2895600"/>
              <a:ext cx="461665" cy="1306286"/>
            </a:xfrm>
            <a:prstGeom prst="rect">
              <a:avLst/>
            </a:prstGeom>
            <a:solidFill>
              <a:schemeClr val="bg1"/>
            </a:solidFill>
            <a:ln w="9525">
              <a:noFill/>
              <a:miter lim="800000"/>
              <a:headEnd/>
              <a:tailEnd/>
            </a:ln>
          </p:spPr>
          <p:txBody>
            <a:bodyPr vert="eaVert">
              <a:spAutoFit/>
            </a:bodyPr>
            <a:lstStyle/>
            <a:p>
              <a:r>
                <a:rPr lang="en-US" altLang="zh-CN" b="1"/>
                <a:t>        HAWC</a:t>
              </a:r>
              <a:endParaRPr lang="zh-CN" altLang="en-US" b="1"/>
            </a:p>
          </p:txBody>
        </p:sp>
      </p:grpSp>
      <p:sp>
        <p:nvSpPr>
          <p:cNvPr id="13315" name="Rectangle 2"/>
          <p:cNvSpPr>
            <a:spLocks noGrp="1" noChangeArrowheads="1"/>
          </p:cNvSpPr>
          <p:nvPr>
            <p:ph type="title"/>
          </p:nvPr>
        </p:nvSpPr>
        <p:spPr>
          <a:xfrm>
            <a:off x="-190500" y="76200"/>
            <a:ext cx="5753100" cy="1371600"/>
          </a:xfrm>
          <a:effectLst>
            <a:outerShdw blurRad="101600" dist="25400" dir="5400000" algn="ctr" rotWithShape="0">
              <a:srgbClr val="000000">
                <a:alpha val="69000"/>
              </a:srgbClr>
            </a:outerShdw>
          </a:effectLst>
        </p:spPr>
        <p:txBody>
          <a:bodyPr/>
          <a:lstStyle/>
          <a:p>
            <a:pPr eaLnBrk="1" hangingPunct="1"/>
            <a:r>
              <a:rPr lang="en-US" altLang="zh-CN" sz="3200" b="1" dirty="0" err="1" smtClean="0">
                <a:solidFill>
                  <a:schemeClr val="tx1"/>
                </a:solidFill>
                <a:latin typeface="黑体" pitchFamily="49" charset="-122"/>
                <a:ea typeface="黑体" pitchFamily="49" charset="-122"/>
              </a:rPr>
              <a:t>YangBaJing</a:t>
            </a:r>
            <a:r>
              <a:rPr lang="en-US" altLang="zh-CN" sz="3200" b="1" dirty="0" err="1" smtClean="0">
                <a:latin typeface="黑体" pitchFamily="49" charset="-122"/>
                <a:ea typeface="黑体" pitchFamily="49" charset="-122"/>
              </a:rPr>
              <a:t>,Tibet</a:t>
            </a:r>
            <a:r>
              <a:rPr lang="en-US" altLang="zh-CN" sz="3200" b="1" dirty="0" smtClean="0">
                <a:latin typeface="黑体" pitchFamily="49" charset="-122"/>
                <a:ea typeface="黑体" pitchFamily="49" charset="-122"/>
              </a:rPr>
              <a:t> </a:t>
            </a:r>
            <a:r>
              <a:rPr lang="en-US" altLang="zh-CN" sz="3200" b="1" dirty="0" smtClean="0">
                <a:solidFill>
                  <a:srgbClr val="FF0000"/>
                </a:solidFill>
                <a:latin typeface="黑体" pitchFamily="49" charset="-122"/>
                <a:ea typeface="黑体" pitchFamily="49" charset="-122"/>
              </a:rPr>
              <a:t/>
            </a:r>
            <a:br>
              <a:rPr lang="en-US" altLang="zh-CN" sz="3200" b="1" dirty="0" smtClean="0">
                <a:solidFill>
                  <a:srgbClr val="FF0000"/>
                </a:solidFill>
                <a:latin typeface="黑体" pitchFamily="49" charset="-122"/>
                <a:ea typeface="黑体" pitchFamily="49" charset="-122"/>
              </a:rPr>
            </a:br>
            <a:r>
              <a:rPr lang="en-US" altLang="zh-CN" sz="3200" b="1" dirty="0" smtClean="0">
                <a:solidFill>
                  <a:srgbClr val="FF0000"/>
                </a:solidFill>
              </a:rPr>
              <a:t>LAWCA+ARGO</a:t>
            </a:r>
            <a:endParaRPr lang="en-US" altLang="zh-CN" sz="3200" b="1" dirty="0" smtClean="0">
              <a:solidFill>
                <a:schemeClr val="tx1"/>
              </a:solidFill>
              <a:latin typeface="华文中宋" pitchFamily="2" charset="-122"/>
              <a:ea typeface="华文中宋" pitchFamily="2" charset="-122"/>
            </a:endParaRPr>
          </a:p>
        </p:txBody>
      </p:sp>
      <p:sp>
        <p:nvSpPr>
          <p:cNvPr id="13316" name="TextBox 17"/>
          <p:cNvSpPr txBox="1">
            <a:spLocks noChangeArrowheads="1"/>
          </p:cNvSpPr>
          <p:nvPr/>
        </p:nvSpPr>
        <p:spPr bwMode="auto">
          <a:xfrm>
            <a:off x="5238750" y="3163888"/>
            <a:ext cx="996950" cy="646112"/>
          </a:xfrm>
          <a:prstGeom prst="rect">
            <a:avLst/>
          </a:prstGeom>
          <a:noFill/>
          <a:ln w="9525">
            <a:noFill/>
            <a:miter lim="800000"/>
            <a:headEnd/>
            <a:tailEnd/>
          </a:ln>
        </p:spPr>
        <p:txBody>
          <a:bodyPr wrap="none">
            <a:spAutoFit/>
          </a:bodyPr>
          <a:lstStyle/>
          <a:p>
            <a:r>
              <a:rPr lang="en-US" altLang="zh-CN">
                <a:solidFill>
                  <a:srgbClr val="7030A0"/>
                </a:solidFill>
              </a:rPr>
              <a:t>LAWCA</a:t>
            </a:r>
          </a:p>
          <a:p>
            <a:r>
              <a:rPr lang="en-US" altLang="zh-CN">
                <a:solidFill>
                  <a:srgbClr val="7030A0"/>
                </a:solidFill>
              </a:rPr>
              <a:t>2014</a:t>
            </a:r>
            <a:r>
              <a:rPr lang="zh-CN" altLang="en-US">
                <a:solidFill>
                  <a:srgbClr val="7030A0"/>
                </a:solidFill>
              </a:rPr>
              <a:t>年</a:t>
            </a:r>
          </a:p>
        </p:txBody>
      </p:sp>
      <p:grpSp>
        <p:nvGrpSpPr>
          <p:cNvPr id="5" name="组合 29"/>
          <p:cNvGrpSpPr>
            <a:grpSpLocks/>
          </p:cNvGrpSpPr>
          <p:nvPr/>
        </p:nvGrpSpPr>
        <p:grpSpPr bwMode="auto">
          <a:xfrm>
            <a:off x="5257800" y="152400"/>
            <a:ext cx="3733800" cy="3886200"/>
            <a:chOff x="1285875" y="1000125"/>
            <a:chExt cx="5932488" cy="5643563"/>
          </a:xfrm>
        </p:grpSpPr>
        <p:pic>
          <p:nvPicPr>
            <p:cNvPr id="13327" name="图片 2" descr="羊八井地区.jpg"/>
            <p:cNvPicPr>
              <a:picLocks noChangeAspect="1"/>
            </p:cNvPicPr>
            <p:nvPr/>
          </p:nvPicPr>
          <p:blipFill>
            <a:blip r:embed="rId4" cstate="print"/>
            <a:srcRect l="42325" t="37209" r="38605" b="44650"/>
            <a:stretch>
              <a:fillRect/>
            </a:stretch>
          </p:blipFill>
          <p:spPr bwMode="auto">
            <a:xfrm>
              <a:off x="1285875" y="1000125"/>
              <a:ext cx="5932488" cy="5643563"/>
            </a:xfrm>
            <a:prstGeom prst="rect">
              <a:avLst/>
            </a:prstGeom>
            <a:noFill/>
            <a:ln w="9525">
              <a:noFill/>
              <a:miter lim="800000"/>
              <a:headEnd/>
              <a:tailEnd/>
            </a:ln>
          </p:spPr>
        </p:pic>
        <p:sp>
          <p:nvSpPr>
            <p:cNvPr id="13328" name="矩形 10"/>
            <p:cNvSpPr>
              <a:spLocks noChangeArrowheads="1"/>
            </p:cNvSpPr>
            <p:nvPr/>
          </p:nvSpPr>
          <p:spPr bwMode="auto">
            <a:xfrm rot="20558607">
              <a:off x="4013089" y="2102837"/>
              <a:ext cx="1699733" cy="627132"/>
            </a:xfrm>
            <a:prstGeom prst="rect">
              <a:avLst/>
            </a:prstGeom>
            <a:solidFill>
              <a:srgbClr val="00B8FF">
                <a:alpha val="16078"/>
              </a:srgbClr>
            </a:solidFill>
            <a:ln w="9525" algn="ctr">
              <a:solidFill>
                <a:schemeClr val="tx1"/>
              </a:solidFill>
              <a:round/>
              <a:headEnd/>
              <a:tailEnd/>
            </a:ln>
          </p:spPr>
          <p:txBody>
            <a:bodyPr/>
            <a:lstStyle/>
            <a:p>
              <a:endParaRPr lang="zh-CN" altLang="en-US"/>
            </a:p>
          </p:txBody>
        </p:sp>
        <p:cxnSp>
          <p:nvCxnSpPr>
            <p:cNvPr id="13329" name="直接连接符 17"/>
            <p:cNvCxnSpPr>
              <a:cxnSpLocks noChangeShapeType="1"/>
            </p:cNvCxnSpPr>
            <p:nvPr/>
          </p:nvCxnSpPr>
          <p:spPr bwMode="auto">
            <a:xfrm rot="16740000" flipH="1">
              <a:off x="4595813" y="3502025"/>
              <a:ext cx="125412" cy="71438"/>
            </a:xfrm>
            <a:prstGeom prst="line">
              <a:avLst/>
            </a:prstGeom>
            <a:noFill/>
            <a:ln w="9525" algn="ctr">
              <a:solidFill>
                <a:schemeClr val="tx1"/>
              </a:solidFill>
              <a:round/>
              <a:headEnd/>
              <a:tailEnd/>
            </a:ln>
          </p:spPr>
        </p:cxnSp>
        <p:cxnSp>
          <p:nvCxnSpPr>
            <p:cNvPr id="13330" name="直接连接符 19"/>
            <p:cNvCxnSpPr>
              <a:cxnSpLocks noChangeShapeType="1"/>
            </p:cNvCxnSpPr>
            <p:nvPr/>
          </p:nvCxnSpPr>
          <p:spPr bwMode="auto">
            <a:xfrm rot="16740000" flipH="1">
              <a:off x="4553744" y="3359944"/>
              <a:ext cx="127000" cy="71438"/>
            </a:xfrm>
            <a:prstGeom prst="line">
              <a:avLst/>
            </a:prstGeom>
            <a:noFill/>
            <a:ln w="9525" algn="ctr">
              <a:solidFill>
                <a:schemeClr val="tx1"/>
              </a:solidFill>
              <a:round/>
              <a:headEnd/>
              <a:tailEnd/>
            </a:ln>
          </p:spPr>
        </p:cxnSp>
        <p:cxnSp>
          <p:nvCxnSpPr>
            <p:cNvPr id="13331" name="直接连接符 20"/>
            <p:cNvCxnSpPr>
              <a:cxnSpLocks noChangeShapeType="1"/>
            </p:cNvCxnSpPr>
            <p:nvPr/>
          </p:nvCxnSpPr>
          <p:spPr bwMode="auto">
            <a:xfrm rot="16740000" flipH="1">
              <a:off x="4511675" y="3227388"/>
              <a:ext cx="125413" cy="71437"/>
            </a:xfrm>
            <a:prstGeom prst="line">
              <a:avLst/>
            </a:prstGeom>
            <a:noFill/>
            <a:ln w="9525" algn="ctr">
              <a:solidFill>
                <a:schemeClr val="tx1"/>
              </a:solidFill>
              <a:round/>
              <a:headEnd/>
              <a:tailEnd/>
            </a:ln>
          </p:spPr>
        </p:cxnSp>
        <p:cxnSp>
          <p:nvCxnSpPr>
            <p:cNvPr id="13332" name="直接连接符 21"/>
            <p:cNvCxnSpPr>
              <a:cxnSpLocks noChangeShapeType="1"/>
            </p:cNvCxnSpPr>
            <p:nvPr/>
          </p:nvCxnSpPr>
          <p:spPr bwMode="auto">
            <a:xfrm rot="16740000" flipH="1">
              <a:off x="4470401" y="3086100"/>
              <a:ext cx="125412" cy="71437"/>
            </a:xfrm>
            <a:prstGeom prst="line">
              <a:avLst/>
            </a:prstGeom>
            <a:noFill/>
            <a:ln w="9525" algn="ctr">
              <a:solidFill>
                <a:schemeClr val="tx1"/>
              </a:solidFill>
              <a:round/>
              <a:headEnd/>
              <a:tailEnd/>
            </a:ln>
          </p:spPr>
        </p:cxnSp>
        <p:cxnSp>
          <p:nvCxnSpPr>
            <p:cNvPr id="13333" name="直接连接符 22"/>
            <p:cNvCxnSpPr>
              <a:cxnSpLocks noChangeShapeType="1"/>
            </p:cNvCxnSpPr>
            <p:nvPr/>
          </p:nvCxnSpPr>
          <p:spPr bwMode="auto">
            <a:xfrm rot="16740000" flipH="1">
              <a:off x="4432300" y="2960688"/>
              <a:ext cx="125413" cy="71437"/>
            </a:xfrm>
            <a:prstGeom prst="line">
              <a:avLst/>
            </a:prstGeom>
            <a:noFill/>
            <a:ln w="9525" algn="ctr">
              <a:solidFill>
                <a:schemeClr val="tx1"/>
              </a:solidFill>
              <a:round/>
              <a:headEnd/>
              <a:tailEnd/>
            </a:ln>
          </p:spPr>
        </p:cxnSp>
        <p:sp>
          <p:nvSpPr>
            <p:cNvPr id="13335" name="矩形 25"/>
            <p:cNvSpPr>
              <a:spLocks noChangeArrowheads="1"/>
            </p:cNvSpPr>
            <p:nvPr/>
          </p:nvSpPr>
          <p:spPr bwMode="auto">
            <a:xfrm rot="-1041393">
              <a:off x="3327400" y="3748088"/>
              <a:ext cx="155575" cy="153987"/>
            </a:xfrm>
            <a:prstGeom prst="rect">
              <a:avLst/>
            </a:prstGeom>
            <a:solidFill>
              <a:schemeClr val="accent2">
                <a:alpha val="16078"/>
              </a:schemeClr>
            </a:solidFill>
            <a:ln w="9525" algn="ctr">
              <a:solidFill>
                <a:schemeClr val="tx1"/>
              </a:solidFill>
              <a:round/>
              <a:headEnd/>
              <a:tailEnd/>
            </a:ln>
          </p:spPr>
          <p:txBody>
            <a:bodyPr/>
            <a:lstStyle/>
            <a:p>
              <a:endParaRPr lang="zh-CN" altLang="en-US"/>
            </a:p>
          </p:txBody>
        </p:sp>
        <p:sp>
          <p:nvSpPr>
            <p:cNvPr id="13336" name="矩形 26"/>
            <p:cNvSpPr>
              <a:spLocks noChangeArrowheads="1"/>
            </p:cNvSpPr>
            <p:nvPr/>
          </p:nvSpPr>
          <p:spPr bwMode="auto">
            <a:xfrm rot="-1041393">
              <a:off x="3452813" y="4156075"/>
              <a:ext cx="155575" cy="155575"/>
            </a:xfrm>
            <a:prstGeom prst="rect">
              <a:avLst/>
            </a:prstGeom>
            <a:solidFill>
              <a:schemeClr val="accent2">
                <a:alpha val="16078"/>
              </a:schemeClr>
            </a:solidFill>
            <a:ln w="9525" algn="ctr">
              <a:solidFill>
                <a:schemeClr val="tx1"/>
              </a:solidFill>
              <a:round/>
              <a:headEnd/>
              <a:tailEnd/>
            </a:ln>
          </p:spPr>
          <p:txBody>
            <a:bodyPr/>
            <a:lstStyle/>
            <a:p>
              <a:endParaRPr lang="zh-CN" altLang="en-US"/>
            </a:p>
          </p:txBody>
        </p:sp>
        <p:sp>
          <p:nvSpPr>
            <p:cNvPr id="13337" name="矩形 27"/>
            <p:cNvSpPr>
              <a:spLocks noChangeArrowheads="1"/>
            </p:cNvSpPr>
            <p:nvPr/>
          </p:nvSpPr>
          <p:spPr bwMode="auto">
            <a:xfrm rot="-1041393">
              <a:off x="3167063" y="4248150"/>
              <a:ext cx="155575" cy="153988"/>
            </a:xfrm>
            <a:prstGeom prst="rect">
              <a:avLst/>
            </a:prstGeom>
            <a:solidFill>
              <a:schemeClr val="accent2">
                <a:alpha val="16078"/>
              </a:schemeClr>
            </a:solidFill>
            <a:ln w="9525" algn="ctr">
              <a:solidFill>
                <a:schemeClr val="tx1"/>
              </a:solidFill>
              <a:round/>
              <a:headEnd/>
              <a:tailEnd/>
            </a:ln>
          </p:spPr>
          <p:txBody>
            <a:bodyPr/>
            <a:lstStyle/>
            <a:p>
              <a:endParaRPr lang="zh-CN" altLang="en-US"/>
            </a:p>
          </p:txBody>
        </p:sp>
        <p:sp>
          <p:nvSpPr>
            <p:cNvPr id="13338" name="矩形 28"/>
            <p:cNvSpPr>
              <a:spLocks noChangeArrowheads="1"/>
            </p:cNvSpPr>
            <p:nvPr/>
          </p:nvSpPr>
          <p:spPr bwMode="auto">
            <a:xfrm rot="-1041393">
              <a:off x="3041650" y="3836988"/>
              <a:ext cx="155575" cy="155575"/>
            </a:xfrm>
            <a:prstGeom prst="rect">
              <a:avLst/>
            </a:prstGeom>
            <a:solidFill>
              <a:schemeClr val="accent2">
                <a:alpha val="16078"/>
              </a:schemeClr>
            </a:solidFill>
            <a:ln w="9525" algn="ctr">
              <a:solidFill>
                <a:schemeClr val="tx1"/>
              </a:solidFill>
              <a:round/>
              <a:headEnd/>
              <a:tailEnd/>
            </a:ln>
          </p:spPr>
          <p:txBody>
            <a:bodyPr/>
            <a:lstStyle/>
            <a:p>
              <a:endParaRPr lang="zh-CN" altLang="en-US"/>
            </a:p>
          </p:txBody>
        </p:sp>
        <p:sp>
          <p:nvSpPr>
            <p:cNvPr id="13339" name="矩形 29"/>
            <p:cNvSpPr>
              <a:spLocks noChangeArrowheads="1"/>
            </p:cNvSpPr>
            <p:nvPr/>
          </p:nvSpPr>
          <p:spPr bwMode="auto">
            <a:xfrm rot="-1041393">
              <a:off x="3255963" y="3522663"/>
              <a:ext cx="155575" cy="153987"/>
            </a:xfrm>
            <a:prstGeom prst="rect">
              <a:avLst/>
            </a:prstGeom>
            <a:solidFill>
              <a:schemeClr val="accent2">
                <a:alpha val="16078"/>
              </a:schemeClr>
            </a:solidFill>
            <a:ln w="9525" algn="ctr">
              <a:solidFill>
                <a:schemeClr val="tx1"/>
              </a:solidFill>
              <a:round/>
              <a:headEnd/>
              <a:tailEnd/>
            </a:ln>
          </p:spPr>
          <p:txBody>
            <a:bodyPr/>
            <a:lstStyle/>
            <a:p>
              <a:endParaRPr lang="zh-CN" altLang="en-US"/>
            </a:p>
          </p:txBody>
        </p:sp>
        <p:sp>
          <p:nvSpPr>
            <p:cNvPr id="13345" name="矩形 41"/>
            <p:cNvSpPr>
              <a:spLocks noChangeArrowheads="1"/>
            </p:cNvSpPr>
            <p:nvPr/>
          </p:nvSpPr>
          <p:spPr bwMode="auto">
            <a:xfrm rot="-1041393">
              <a:off x="5487988" y="2895600"/>
              <a:ext cx="161925" cy="423863"/>
            </a:xfrm>
            <a:prstGeom prst="rect">
              <a:avLst/>
            </a:prstGeom>
            <a:solidFill>
              <a:srgbClr val="FF0000">
                <a:alpha val="41960"/>
              </a:srgbClr>
            </a:solidFill>
            <a:ln w="9525" algn="ctr">
              <a:solidFill>
                <a:schemeClr val="tx1"/>
              </a:solidFill>
              <a:round/>
              <a:headEnd/>
              <a:tailEnd/>
            </a:ln>
          </p:spPr>
          <p:txBody>
            <a:bodyPr/>
            <a:lstStyle/>
            <a:p>
              <a:endParaRPr lang="zh-CN" altLang="en-US"/>
            </a:p>
          </p:txBody>
        </p:sp>
        <p:sp>
          <p:nvSpPr>
            <p:cNvPr id="13346" name="矩形 42"/>
            <p:cNvSpPr>
              <a:spLocks noChangeArrowheads="1"/>
            </p:cNvSpPr>
            <p:nvPr/>
          </p:nvSpPr>
          <p:spPr bwMode="auto">
            <a:xfrm rot="245954" flipV="1">
              <a:off x="6073775" y="5661025"/>
              <a:ext cx="144463" cy="111125"/>
            </a:xfrm>
            <a:prstGeom prst="rect">
              <a:avLst/>
            </a:prstGeom>
            <a:solidFill>
              <a:srgbClr val="FF0000">
                <a:alpha val="41960"/>
              </a:srgbClr>
            </a:solidFill>
            <a:ln w="9525" algn="ctr">
              <a:solidFill>
                <a:schemeClr val="tx1"/>
              </a:solidFill>
              <a:round/>
              <a:headEnd/>
              <a:tailEnd/>
            </a:ln>
          </p:spPr>
          <p:txBody>
            <a:bodyPr/>
            <a:lstStyle/>
            <a:p>
              <a:endParaRPr lang="zh-CN" altLang="en-US"/>
            </a:p>
          </p:txBody>
        </p:sp>
      </p:grpSp>
      <p:sp>
        <p:nvSpPr>
          <p:cNvPr id="13318" name="内容占位符 2"/>
          <p:cNvSpPr>
            <a:spLocks noGrp="1"/>
          </p:cNvSpPr>
          <p:nvPr>
            <p:ph idx="1"/>
          </p:nvPr>
        </p:nvSpPr>
        <p:spPr>
          <a:xfrm>
            <a:off x="5638800" y="4572000"/>
            <a:ext cx="3505200" cy="2011363"/>
          </a:xfrm>
        </p:spPr>
        <p:txBody>
          <a:bodyPr/>
          <a:lstStyle/>
          <a:p>
            <a:pPr eaLnBrk="1" hangingPunct="1"/>
            <a:r>
              <a:rPr lang="en-US" altLang="zh-CN" sz="2600" b="1" dirty="0" smtClean="0"/>
              <a:t>Pushing down threshold for further in the universe</a:t>
            </a:r>
          </a:p>
          <a:p>
            <a:pPr eaLnBrk="1" hangingPunct="1">
              <a:buFontTx/>
              <a:buNone/>
            </a:pPr>
            <a:r>
              <a:rPr lang="en-US" altLang="zh-CN" sz="2400" b="1" dirty="0" smtClean="0"/>
              <a:t>    (30k </a:t>
            </a:r>
            <a:r>
              <a:rPr lang="en-US" altLang="zh-CN" sz="2400" b="1" dirty="0" smtClean="0"/>
              <a:t>lyr-3b </a:t>
            </a:r>
            <a:r>
              <a:rPr lang="en-US" altLang="zh-CN" sz="2400" b="1" dirty="0" err="1" smtClean="0"/>
              <a:t>lyr</a:t>
            </a:r>
            <a:r>
              <a:rPr lang="en-US" altLang="zh-CN" sz="2400" b="1" dirty="0" smtClean="0"/>
              <a:t>)</a:t>
            </a:r>
            <a:endParaRPr lang="en-US" altLang="zh-CN" sz="2400" b="1" dirty="0" smtClean="0"/>
          </a:p>
        </p:txBody>
      </p:sp>
      <p:cxnSp>
        <p:nvCxnSpPr>
          <p:cNvPr id="13319" name="直接连接符 23"/>
          <p:cNvCxnSpPr>
            <a:cxnSpLocks noChangeShapeType="1"/>
          </p:cNvCxnSpPr>
          <p:nvPr/>
        </p:nvCxnSpPr>
        <p:spPr bwMode="auto">
          <a:xfrm rot="16200000" flipH="1">
            <a:off x="2628900" y="1714500"/>
            <a:ext cx="762000" cy="381000"/>
          </a:xfrm>
          <a:prstGeom prst="line">
            <a:avLst/>
          </a:prstGeom>
          <a:noFill/>
          <a:ln w="69850" algn="ctr">
            <a:solidFill>
              <a:schemeClr val="bg1"/>
            </a:solidFill>
            <a:round/>
            <a:headEnd/>
            <a:tailEnd/>
          </a:ln>
        </p:spPr>
      </p:cxnSp>
      <p:pic>
        <p:nvPicPr>
          <p:cNvPr id="13320" name="Picture 7" descr="MWspitzer_lab_750"/>
          <p:cNvPicPr>
            <a:picLocks noChangeAspect="1" noChangeArrowheads="1"/>
          </p:cNvPicPr>
          <p:nvPr/>
        </p:nvPicPr>
        <p:blipFill>
          <a:blip r:embed="rId5" cstate="print"/>
          <a:srcRect/>
          <a:stretch>
            <a:fillRect/>
          </a:stretch>
        </p:blipFill>
        <p:spPr bwMode="auto">
          <a:xfrm>
            <a:off x="4191000" y="2590800"/>
            <a:ext cx="1549400" cy="849313"/>
          </a:xfrm>
          <a:prstGeom prst="rect">
            <a:avLst/>
          </a:prstGeom>
          <a:noFill/>
          <a:ln w="9525">
            <a:noFill/>
            <a:miter lim="800000"/>
            <a:headEnd/>
            <a:tailEnd/>
          </a:ln>
        </p:spPr>
      </p:pic>
      <p:pic>
        <p:nvPicPr>
          <p:cNvPr id="13321" name="图片 7" descr="auger_science.png"/>
          <p:cNvPicPr>
            <a:picLocks noChangeAspect="1"/>
          </p:cNvPicPr>
          <p:nvPr/>
        </p:nvPicPr>
        <p:blipFill>
          <a:blip r:embed="rId6" cstate="print"/>
          <a:srcRect/>
          <a:stretch>
            <a:fillRect/>
          </a:stretch>
        </p:blipFill>
        <p:spPr bwMode="auto">
          <a:xfrm>
            <a:off x="2319338" y="1981200"/>
            <a:ext cx="1876425" cy="1295400"/>
          </a:xfrm>
          <a:prstGeom prst="rect">
            <a:avLst/>
          </a:prstGeom>
          <a:noFill/>
          <a:ln w="9525">
            <a:noFill/>
            <a:miter lim="800000"/>
            <a:headEnd/>
            <a:tailEnd/>
          </a:ln>
        </p:spPr>
      </p:pic>
      <p:pic>
        <p:nvPicPr>
          <p:cNvPr id="13322" name="Picture 6"/>
          <p:cNvPicPr>
            <a:picLocks noChangeAspect="1" noChangeArrowheads="1"/>
          </p:cNvPicPr>
          <p:nvPr/>
        </p:nvPicPr>
        <p:blipFill>
          <a:blip r:embed="rId7" cstate="print"/>
          <a:srcRect/>
          <a:stretch>
            <a:fillRect/>
          </a:stretch>
        </p:blipFill>
        <p:spPr bwMode="auto">
          <a:xfrm>
            <a:off x="80963" y="1676400"/>
            <a:ext cx="2190750" cy="1328738"/>
          </a:xfrm>
          <a:prstGeom prst="rect">
            <a:avLst/>
          </a:prstGeom>
          <a:noFill/>
          <a:ln w="12700">
            <a:solidFill>
              <a:srgbClr val="000000"/>
            </a:solidFill>
            <a:miter lim="800000"/>
            <a:headEnd/>
            <a:tailEnd/>
          </a:ln>
        </p:spPr>
      </p:pic>
      <p:sp>
        <p:nvSpPr>
          <p:cNvPr id="13323" name="TextBox 39"/>
          <p:cNvSpPr txBox="1">
            <a:spLocks noChangeArrowheads="1"/>
          </p:cNvSpPr>
          <p:nvPr/>
        </p:nvSpPr>
        <p:spPr bwMode="auto">
          <a:xfrm>
            <a:off x="4419600" y="2263775"/>
            <a:ext cx="1191673" cy="369332"/>
          </a:xfrm>
          <a:prstGeom prst="rect">
            <a:avLst/>
          </a:prstGeom>
          <a:noFill/>
          <a:ln w="9525">
            <a:noFill/>
            <a:miter lim="800000"/>
            <a:headEnd/>
            <a:tailEnd/>
          </a:ln>
        </p:spPr>
        <p:txBody>
          <a:bodyPr wrap="none">
            <a:spAutoFit/>
          </a:bodyPr>
          <a:lstStyle/>
          <a:p>
            <a:r>
              <a:rPr lang="en-US" altLang="zh-CN" b="1" dirty="0" smtClean="0"/>
              <a:t>Milky Way</a:t>
            </a:r>
            <a:endParaRPr lang="zh-CN" altLang="en-US" b="1" dirty="0"/>
          </a:p>
        </p:txBody>
      </p:sp>
      <p:sp>
        <p:nvSpPr>
          <p:cNvPr id="13324" name="TextBox 40"/>
          <p:cNvSpPr txBox="1">
            <a:spLocks noChangeArrowheads="1"/>
          </p:cNvSpPr>
          <p:nvPr/>
        </p:nvSpPr>
        <p:spPr bwMode="auto">
          <a:xfrm>
            <a:off x="2782888" y="1687513"/>
            <a:ext cx="912237" cy="369332"/>
          </a:xfrm>
          <a:prstGeom prst="rect">
            <a:avLst/>
          </a:prstGeom>
          <a:noFill/>
          <a:ln w="9525">
            <a:noFill/>
            <a:miter lim="800000"/>
            <a:headEnd/>
            <a:tailEnd/>
          </a:ln>
        </p:spPr>
        <p:txBody>
          <a:bodyPr wrap="none">
            <a:spAutoFit/>
          </a:bodyPr>
          <a:lstStyle/>
          <a:p>
            <a:r>
              <a:rPr lang="en-US" altLang="zh-CN" b="1" dirty="0" smtClean="0">
                <a:solidFill>
                  <a:srgbClr val="FF0000"/>
                </a:solidFill>
              </a:rPr>
              <a:t>clusters</a:t>
            </a:r>
            <a:endParaRPr lang="zh-CN" altLang="en-US" b="1" dirty="0">
              <a:solidFill>
                <a:srgbClr val="FF0000"/>
              </a:solidFill>
            </a:endParaRPr>
          </a:p>
        </p:txBody>
      </p:sp>
      <p:sp>
        <p:nvSpPr>
          <p:cNvPr id="13325" name="TextBox 41"/>
          <p:cNvSpPr txBox="1">
            <a:spLocks noChangeArrowheads="1"/>
          </p:cNvSpPr>
          <p:nvPr/>
        </p:nvSpPr>
        <p:spPr bwMode="auto">
          <a:xfrm>
            <a:off x="0" y="1349375"/>
            <a:ext cx="2175339" cy="369332"/>
          </a:xfrm>
          <a:prstGeom prst="rect">
            <a:avLst/>
          </a:prstGeom>
          <a:noFill/>
          <a:ln w="9525">
            <a:noFill/>
            <a:miter lim="800000"/>
            <a:headEnd/>
            <a:tailEnd/>
          </a:ln>
        </p:spPr>
        <p:txBody>
          <a:bodyPr wrap="none">
            <a:spAutoFit/>
          </a:bodyPr>
          <a:lstStyle/>
          <a:p>
            <a:r>
              <a:rPr lang="en-US" altLang="zh-CN" b="1" dirty="0" err="1" smtClean="0">
                <a:solidFill>
                  <a:schemeClr val="accent2"/>
                </a:solidFill>
              </a:rPr>
              <a:t>superclusters</a:t>
            </a:r>
            <a:r>
              <a:rPr lang="zh-CN" altLang="en-US" b="1" dirty="0" smtClean="0">
                <a:solidFill>
                  <a:schemeClr val="accent2"/>
                </a:solidFill>
              </a:rPr>
              <a:t>、</a:t>
            </a:r>
            <a:r>
              <a:rPr lang="en-US" altLang="zh-CN" b="1" dirty="0" smtClean="0">
                <a:solidFill>
                  <a:schemeClr val="accent2"/>
                </a:solidFill>
              </a:rPr>
              <a:t>GRBs</a:t>
            </a:r>
            <a:endParaRPr lang="zh-CN" altLang="en-US" b="1" dirty="0">
              <a:solidFill>
                <a:schemeClr val="accent2"/>
              </a:solidFill>
            </a:endParaRPr>
          </a:p>
        </p:txBody>
      </p:sp>
      <p:sp>
        <p:nvSpPr>
          <p:cNvPr id="49" name="矩形 10"/>
          <p:cNvSpPr>
            <a:spLocks noChangeArrowheads="1"/>
          </p:cNvSpPr>
          <p:nvPr/>
        </p:nvSpPr>
        <p:spPr bwMode="auto">
          <a:xfrm rot="20558607">
            <a:off x="7813246" y="1218430"/>
            <a:ext cx="331849" cy="317869"/>
          </a:xfrm>
          <a:prstGeom prst="rect">
            <a:avLst/>
          </a:prstGeom>
          <a:solidFill>
            <a:srgbClr val="00B8FF">
              <a:alpha val="16078"/>
            </a:srgbClr>
          </a:solidFill>
          <a:ln w="9525" algn="ctr">
            <a:solidFill>
              <a:schemeClr val="tx1"/>
            </a:solidFill>
            <a:round/>
            <a:headEnd/>
            <a:tailEnd/>
          </a:ln>
        </p:spPr>
        <p:txBody>
          <a:bodyPr/>
          <a:lstStyle/>
          <a:p>
            <a:endParaRPr lang="zh-CN"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99392"/>
            <a:ext cx="8229600" cy="990600"/>
          </a:xfrm>
        </p:spPr>
        <p:txBody>
          <a:bodyPr/>
          <a:lstStyle/>
          <a:p>
            <a:r>
              <a:rPr lang="en-US" altLang="zh-CN" dirty="0" smtClean="0"/>
              <a:t>Detector Layout</a:t>
            </a:r>
            <a:endParaRPr lang="zh-CN" altLang="en-US" dirty="0"/>
          </a:p>
        </p:txBody>
      </p:sp>
      <p:sp>
        <p:nvSpPr>
          <p:cNvPr id="3" name="内容占位符 2"/>
          <p:cNvSpPr>
            <a:spLocks noGrp="1"/>
          </p:cNvSpPr>
          <p:nvPr>
            <p:ph sz="quarter" idx="1"/>
          </p:nvPr>
        </p:nvSpPr>
        <p:spPr>
          <a:xfrm>
            <a:off x="467544" y="4221088"/>
            <a:ext cx="4752528" cy="2332112"/>
          </a:xfrm>
        </p:spPr>
        <p:txBody>
          <a:bodyPr>
            <a:normAutofit fontScale="70000" lnSpcReduction="20000"/>
          </a:bodyPr>
          <a:lstStyle/>
          <a:p>
            <a:r>
              <a:rPr lang="en-US" altLang="zh-CN" dirty="0" smtClean="0"/>
              <a:t>An </a:t>
            </a:r>
            <a:r>
              <a:rPr lang="en-US" altLang="zh-CN" i="1" dirty="0" smtClean="0"/>
              <a:t>L</a:t>
            </a:r>
            <a:r>
              <a:rPr lang="en-US" altLang="zh-CN" dirty="0" smtClean="0"/>
              <a:t>-shaped water pool:</a:t>
            </a:r>
          </a:p>
          <a:p>
            <a:pPr lvl="1"/>
            <a:r>
              <a:rPr lang="en-US" altLang="zh-CN" dirty="0" smtClean="0"/>
              <a:t>North-East of ARGO-YBJ hall;</a:t>
            </a:r>
          </a:p>
          <a:p>
            <a:pPr lvl="1"/>
            <a:r>
              <a:rPr lang="en-US" altLang="zh-CN" dirty="0" smtClean="0">
                <a:sym typeface="Symbol"/>
              </a:rPr>
              <a:t>23,000 m</a:t>
            </a:r>
            <a:r>
              <a:rPr lang="en-US" altLang="zh-CN" baseline="30000" dirty="0" smtClean="0">
                <a:sym typeface="Symbol"/>
              </a:rPr>
              <a:t>2</a:t>
            </a:r>
            <a:r>
              <a:rPr lang="en-US" altLang="zh-CN" dirty="0" smtClean="0">
                <a:sym typeface="Symbol"/>
              </a:rPr>
              <a:t>;</a:t>
            </a:r>
          </a:p>
          <a:p>
            <a:pPr lvl="1"/>
            <a:r>
              <a:rPr lang="en-US" altLang="zh-CN" dirty="0" smtClean="0">
                <a:sym typeface="Symbol"/>
              </a:rPr>
              <a:t>4.5 m</a:t>
            </a:r>
            <a:r>
              <a:rPr lang="zh-CN" altLang="en-US" dirty="0">
                <a:sym typeface="Symbol"/>
              </a:rPr>
              <a:t> </a:t>
            </a:r>
            <a:r>
              <a:rPr lang="en-US" altLang="zh-CN" dirty="0" smtClean="0">
                <a:sym typeface="Symbol"/>
              </a:rPr>
              <a:t>depth;</a:t>
            </a:r>
          </a:p>
          <a:p>
            <a:pPr lvl="1"/>
            <a:r>
              <a:rPr lang="en-US" altLang="zh-CN" dirty="0" smtClean="0">
                <a:sym typeface="Symbol"/>
              </a:rPr>
              <a:t>900 cells, with an 8” PMT in each cell;</a:t>
            </a:r>
          </a:p>
          <a:p>
            <a:pPr lvl="1"/>
            <a:r>
              <a:rPr lang="en-US" altLang="zh-CN" dirty="0" smtClean="0">
                <a:sym typeface="Symbol"/>
              </a:rPr>
              <a:t>Cells are partitioned with black curtains.</a:t>
            </a:r>
            <a:endParaRPr lang="zh-CN" altLang="en-US" dirty="0"/>
          </a:p>
        </p:txBody>
      </p:sp>
      <p:pic>
        <p:nvPicPr>
          <p:cNvPr id="7" name="Picture 3" descr="D:\Users\yaozg\Desktop\WCDAEA\wcda_side.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08104" y="3517900"/>
            <a:ext cx="2599926" cy="264740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D:\Users\yaozg\Desktop\WCDAEA\cell_sideview.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983" y="1028592"/>
            <a:ext cx="4344917" cy="234529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 name="组合 5"/>
          <p:cNvGrpSpPr/>
          <p:nvPr/>
        </p:nvGrpSpPr>
        <p:grpSpPr>
          <a:xfrm>
            <a:off x="611560" y="908720"/>
            <a:ext cx="3646820" cy="3128007"/>
            <a:chOff x="611560" y="1196752"/>
            <a:chExt cx="3790836" cy="3344031"/>
          </a:xfrm>
        </p:grpSpPr>
        <p:pic>
          <p:nvPicPr>
            <p:cNvPr id="77826" name="Picture 2" descr="D:\Users\yaozg\Desktop\WCDAEA\lawca_googl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1560" y="1196752"/>
              <a:ext cx="3790836" cy="334403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矩形 8"/>
            <p:cNvSpPr/>
            <p:nvPr/>
          </p:nvSpPr>
          <p:spPr>
            <a:xfrm rot="-1080000">
              <a:off x="1477407" y="2230082"/>
              <a:ext cx="460800" cy="460800"/>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 xmlns:p14="http://schemas.microsoft.com/office/powerpoint/2010/main" val="48746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013-01-30_15-11-08_74.jpg"/>
          <p:cNvPicPr>
            <a:picLocks noChangeAspect="1"/>
          </p:cNvPicPr>
          <p:nvPr/>
        </p:nvPicPr>
        <p:blipFill>
          <a:blip r:embed="rId2" cstate="print"/>
          <a:srcRect t="13333"/>
          <a:stretch>
            <a:fillRect/>
          </a:stretch>
        </p:blipFill>
        <p:spPr>
          <a:xfrm>
            <a:off x="76200" y="2595790"/>
            <a:ext cx="6440016" cy="4186010"/>
          </a:xfrm>
          <a:prstGeom prst="rect">
            <a:avLst/>
          </a:prstGeom>
        </p:spPr>
      </p:pic>
      <p:sp>
        <p:nvSpPr>
          <p:cNvPr id="3" name="TextBox 2"/>
          <p:cNvSpPr txBox="1"/>
          <p:nvPr/>
        </p:nvSpPr>
        <p:spPr>
          <a:xfrm>
            <a:off x="107504" y="848906"/>
            <a:ext cx="3505200" cy="707886"/>
          </a:xfrm>
          <a:prstGeom prst="rect">
            <a:avLst/>
          </a:prstGeom>
          <a:noFill/>
        </p:spPr>
        <p:txBody>
          <a:bodyPr wrap="square" rtlCol="0">
            <a:spAutoFit/>
          </a:bodyPr>
          <a:lstStyle/>
          <a:p>
            <a:r>
              <a:rPr lang="en-US" altLang="zh-CN" sz="4000" dirty="0" smtClean="0"/>
              <a:t>Pool design</a:t>
            </a:r>
            <a:endParaRPr lang="zh-CN" altLang="en-US" sz="4000" dirty="0"/>
          </a:p>
        </p:txBody>
      </p:sp>
      <p:pic>
        <p:nvPicPr>
          <p:cNvPr id="4" name="Picture 4" descr="0314 02"/>
          <p:cNvPicPr>
            <a:picLocks noChangeAspect="1" noChangeArrowheads="1"/>
          </p:cNvPicPr>
          <p:nvPr/>
        </p:nvPicPr>
        <p:blipFill>
          <a:blip r:embed="rId3" cstate="print"/>
          <a:srcRect l="737" t="16083" r="2844" b="16319"/>
          <a:stretch>
            <a:fillRect/>
          </a:stretch>
        </p:blipFill>
        <p:spPr bwMode="auto">
          <a:xfrm>
            <a:off x="2587525" y="1537"/>
            <a:ext cx="6520979" cy="323446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extBox 206"/>
          <p:cNvSpPr txBox="1"/>
          <p:nvPr/>
        </p:nvSpPr>
        <p:spPr>
          <a:xfrm>
            <a:off x="179512" y="3172326"/>
            <a:ext cx="864096" cy="184666"/>
          </a:xfrm>
          <a:prstGeom prst="rect">
            <a:avLst/>
          </a:prstGeom>
          <a:solidFill>
            <a:schemeClr val="bg1"/>
          </a:solidFill>
        </p:spPr>
        <p:txBody>
          <a:bodyPr wrap="square" lIns="0" tIns="0" rIns="0" bIns="0" rtlCol="0">
            <a:spAutoFit/>
          </a:bodyPr>
          <a:lstStyle/>
          <a:p>
            <a:pPr algn="ctr"/>
            <a:r>
              <a:rPr lang="en-US" altLang="zh-CN" sz="1200" b="1" dirty="0" smtClean="0">
                <a:solidFill>
                  <a:prstClr val="black"/>
                </a:solidFill>
              </a:rPr>
              <a:t>Design</a:t>
            </a:r>
            <a:endParaRPr lang="zh-CN" altLang="en-US" sz="1200" b="1" dirty="0">
              <a:solidFill>
                <a:prstClr val="black"/>
              </a:solidFill>
            </a:endParaRPr>
          </a:p>
        </p:txBody>
      </p:sp>
      <p:sp>
        <p:nvSpPr>
          <p:cNvPr id="97" name="TextBox 96"/>
          <p:cNvSpPr txBox="1"/>
          <p:nvPr/>
        </p:nvSpPr>
        <p:spPr>
          <a:xfrm>
            <a:off x="395536" y="5188550"/>
            <a:ext cx="3816424" cy="184666"/>
          </a:xfrm>
          <a:prstGeom prst="rect">
            <a:avLst/>
          </a:prstGeom>
          <a:solidFill>
            <a:schemeClr val="bg1"/>
          </a:solidFill>
        </p:spPr>
        <p:txBody>
          <a:bodyPr wrap="square" lIns="0" tIns="0" rIns="0" bIns="0" rtlCol="0">
            <a:spAutoFit/>
          </a:bodyPr>
          <a:lstStyle/>
          <a:p>
            <a:pPr algn="ctr"/>
            <a:r>
              <a:rPr lang="en-US" altLang="zh-CN" sz="1200" b="1" dirty="0" smtClean="0">
                <a:solidFill>
                  <a:prstClr val="black"/>
                </a:solidFill>
              </a:rPr>
              <a:t>Hamamatsu: PMT production and coating (1/1.5 years)</a:t>
            </a:r>
            <a:endParaRPr lang="zh-CN" altLang="en-US" sz="1200" b="1" dirty="0">
              <a:solidFill>
                <a:prstClr val="black"/>
              </a:solidFill>
            </a:endParaRPr>
          </a:p>
        </p:txBody>
      </p:sp>
      <p:sp>
        <p:nvSpPr>
          <p:cNvPr id="103" name="TextBox 102"/>
          <p:cNvSpPr txBox="1"/>
          <p:nvPr/>
        </p:nvSpPr>
        <p:spPr>
          <a:xfrm>
            <a:off x="1547664" y="5462593"/>
            <a:ext cx="2664296" cy="184666"/>
          </a:xfrm>
          <a:prstGeom prst="rect">
            <a:avLst/>
          </a:prstGeom>
          <a:solidFill>
            <a:schemeClr val="bg1"/>
          </a:solidFill>
        </p:spPr>
        <p:txBody>
          <a:bodyPr wrap="square" lIns="0" tIns="0" rIns="0" bIns="0" rtlCol="0">
            <a:spAutoFit/>
          </a:bodyPr>
          <a:lstStyle/>
          <a:p>
            <a:pPr algn="ctr"/>
            <a:r>
              <a:rPr lang="en-US" altLang="zh-CN" sz="1200" b="1" dirty="0" smtClean="0">
                <a:solidFill>
                  <a:prstClr val="black"/>
                </a:solidFill>
              </a:rPr>
              <a:t>USTC PMT group: PMT test (16/day)</a:t>
            </a:r>
            <a:endParaRPr lang="zh-CN" altLang="en-US" sz="1200" b="1" dirty="0">
              <a:solidFill>
                <a:prstClr val="black"/>
              </a:solidFill>
            </a:endParaRPr>
          </a:p>
        </p:txBody>
      </p:sp>
      <p:sp>
        <p:nvSpPr>
          <p:cNvPr id="113" name="TextBox 112"/>
          <p:cNvSpPr txBox="1"/>
          <p:nvPr/>
        </p:nvSpPr>
        <p:spPr>
          <a:xfrm>
            <a:off x="827584" y="5736337"/>
            <a:ext cx="3816424" cy="184666"/>
          </a:xfrm>
          <a:prstGeom prst="rect">
            <a:avLst/>
          </a:prstGeom>
          <a:solidFill>
            <a:schemeClr val="bg1"/>
          </a:solidFill>
        </p:spPr>
        <p:txBody>
          <a:bodyPr wrap="square" lIns="0" tIns="0" rIns="0" bIns="0" rtlCol="0">
            <a:spAutoFit/>
          </a:bodyPr>
          <a:lstStyle/>
          <a:p>
            <a:pPr algn="ctr"/>
            <a:r>
              <a:rPr lang="en-US" altLang="zh-CN" sz="1200" b="1" dirty="0" smtClean="0">
                <a:solidFill>
                  <a:prstClr val="black"/>
                </a:solidFill>
              </a:rPr>
              <a:t>USTC electronics group: electronics production</a:t>
            </a:r>
            <a:endParaRPr lang="zh-CN" altLang="en-US" sz="1200" b="1" dirty="0">
              <a:solidFill>
                <a:prstClr val="black"/>
              </a:solidFill>
            </a:endParaRPr>
          </a:p>
        </p:txBody>
      </p:sp>
      <p:sp>
        <p:nvSpPr>
          <p:cNvPr id="117" name="TextBox 116"/>
          <p:cNvSpPr txBox="1"/>
          <p:nvPr/>
        </p:nvSpPr>
        <p:spPr>
          <a:xfrm>
            <a:off x="2195736" y="6021288"/>
            <a:ext cx="2664296" cy="184666"/>
          </a:xfrm>
          <a:prstGeom prst="rect">
            <a:avLst/>
          </a:prstGeom>
          <a:solidFill>
            <a:schemeClr val="bg1"/>
          </a:solidFill>
        </p:spPr>
        <p:txBody>
          <a:bodyPr wrap="square" lIns="0" tIns="0" rIns="0" bIns="0" rtlCol="0">
            <a:spAutoFit/>
          </a:bodyPr>
          <a:lstStyle/>
          <a:p>
            <a:pPr algn="ctr"/>
            <a:r>
              <a:rPr lang="en-US" altLang="zh-CN" sz="1200" b="1" dirty="0" smtClean="0">
                <a:solidFill>
                  <a:prstClr val="black"/>
                </a:solidFill>
              </a:rPr>
              <a:t>IHEP DAQ group: DAQ</a:t>
            </a:r>
            <a:endParaRPr lang="zh-CN" altLang="en-US" sz="1200" b="1" dirty="0">
              <a:solidFill>
                <a:prstClr val="black"/>
              </a:solidFill>
            </a:endParaRPr>
          </a:p>
        </p:txBody>
      </p:sp>
      <p:sp>
        <p:nvSpPr>
          <p:cNvPr id="123" name="TextBox 122"/>
          <p:cNvSpPr txBox="1"/>
          <p:nvPr/>
        </p:nvSpPr>
        <p:spPr>
          <a:xfrm>
            <a:off x="899592" y="4869160"/>
            <a:ext cx="3528392" cy="184666"/>
          </a:xfrm>
          <a:prstGeom prst="rect">
            <a:avLst/>
          </a:prstGeom>
          <a:solidFill>
            <a:schemeClr val="bg1"/>
          </a:solidFill>
        </p:spPr>
        <p:txBody>
          <a:bodyPr wrap="square" lIns="0" tIns="0" rIns="0" bIns="0" rtlCol="0">
            <a:spAutoFit/>
          </a:bodyPr>
          <a:lstStyle/>
          <a:p>
            <a:pPr algn="ctr"/>
            <a:r>
              <a:rPr lang="en-US" altLang="zh-CN" sz="1200" b="1" dirty="0" smtClean="0">
                <a:solidFill>
                  <a:prstClr val="black"/>
                </a:solidFill>
              </a:rPr>
              <a:t>IHEP calibration group: detector calibration</a:t>
            </a:r>
            <a:endParaRPr lang="zh-CN" altLang="en-US" sz="1200" b="1" dirty="0">
              <a:solidFill>
                <a:prstClr val="black"/>
              </a:solidFill>
            </a:endParaRPr>
          </a:p>
        </p:txBody>
      </p:sp>
      <p:sp>
        <p:nvSpPr>
          <p:cNvPr id="126" name="TextBox 125"/>
          <p:cNvSpPr txBox="1"/>
          <p:nvPr/>
        </p:nvSpPr>
        <p:spPr>
          <a:xfrm>
            <a:off x="827584" y="6254381"/>
            <a:ext cx="4824536" cy="184666"/>
          </a:xfrm>
          <a:prstGeom prst="rect">
            <a:avLst/>
          </a:prstGeom>
          <a:solidFill>
            <a:schemeClr val="bg1"/>
          </a:solidFill>
        </p:spPr>
        <p:txBody>
          <a:bodyPr wrap="square" lIns="0" tIns="0" rIns="0" bIns="0" rtlCol="0">
            <a:spAutoFit/>
          </a:bodyPr>
          <a:lstStyle/>
          <a:p>
            <a:pPr algn="ctr"/>
            <a:r>
              <a:rPr lang="en-US" altLang="zh-CN" sz="1200" b="1" dirty="0" smtClean="0">
                <a:solidFill>
                  <a:prstClr val="black"/>
                </a:solidFill>
              </a:rPr>
              <a:t>IHEP computer center: networking, computing &amp; storage</a:t>
            </a:r>
            <a:endParaRPr lang="zh-CN" altLang="en-US" sz="1200" b="1" dirty="0">
              <a:solidFill>
                <a:prstClr val="black"/>
              </a:solidFill>
            </a:endParaRPr>
          </a:p>
        </p:txBody>
      </p:sp>
      <p:sp>
        <p:nvSpPr>
          <p:cNvPr id="142" name="TextBox 141"/>
          <p:cNvSpPr txBox="1"/>
          <p:nvPr/>
        </p:nvSpPr>
        <p:spPr>
          <a:xfrm>
            <a:off x="395536" y="6507801"/>
            <a:ext cx="6048672" cy="184666"/>
          </a:xfrm>
          <a:prstGeom prst="rect">
            <a:avLst/>
          </a:prstGeom>
          <a:solidFill>
            <a:schemeClr val="bg1"/>
          </a:solidFill>
        </p:spPr>
        <p:txBody>
          <a:bodyPr wrap="square" lIns="0" tIns="0" rIns="0" bIns="0" rtlCol="0">
            <a:spAutoFit/>
          </a:bodyPr>
          <a:lstStyle/>
          <a:p>
            <a:pPr algn="ctr"/>
            <a:r>
              <a:rPr lang="en-US" altLang="zh-CN" sz="1200" b="1" dirty="0" smtClean="0">
                <a:solidFill>
                  <a:prstClr val="black"/>
                </a:solidFill>
              </a:rPr>
              <a:t> Software structure, MC and data analysis groups</a:t>
            </a:r>
            <a:endParaRPr lang="zh-CN" altLang="en-US" sz="1200" b="1" dirty="0">
              <a:solidFill>
                <a:prstClr val="black"/>
              </a:solidFill>
            </a:endParaRPr>
          </a:p>
        </p:txBody>
      </p:sp>
      <p:cxnSp>
        <p:nvCxnSpPr>
          <p:cNvPr id="107" name="直接连接符 106"/>
          <p:cNvCxnSpPr/>
          <p:nvPr/>
        </p:nvCxnSpPr>
        <p:spPr>
          <a:xfrm>
            <a:off x="5940152" y="1556792"/>
            <a:ext cx="0" cy="468052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457200" y="188640"/>
            <a:ext cx="8229600" cy="504056"/>
          </a:xfrm>
        </p:spPr>
        <p:txBody>
          <a:bodyPr>
            <a:normAutofit fontScale="90000"/>
          </a:bodyPr>
          <a:lstStyle/>
          <a:p>
            <a:r>
              <a:rPr lang="en-US" altLang="zh-CN" dirty="0" smtClean="0"/>
              <a:t>LAWCA Schedules</a:t>
            </a:r>
            <a:endParaRPr lang="zh-CN" altLang="en-US" dirty="0"/>
          </a:p>
        </p:txBody>
      </p:sp>
      <p:cxnSp>
        <p:nvCxnSpPr>
          <p:cNvPr id="6" name="直接连接符 5"/>
          <p:cNvCxnSpPr>
            <a:stCxn id="7" idx="6"/>
            <a:endCxn id="8" idx="2"/>
          </p:cNvCxnSpPr>
          <p:nvPr/>
        </p:nvCxnSpPr>
        <p:spPr>
          <a:xfrm>
            <a:off x="539552" y="2391471"/>
            <a:ext cx="2520280" cy="3482"/>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7" name="椭圆 6"/>
          <p:cNvSpPr>
            <a:spLocks noChangeAspect="1"/>
          </p:cNvSpPr>
          <p:nvPr/>
        </p:nvSpPr>
        <p:spPr>
          <a:xfrm>
            <a:off x="78701" y="2184088"/>
            <a:ext cx="460851" cy="4147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050" b="1" dirty="0" smtClean="0">
                <a:solidFill>
                  <a:prstClr val="white"/>
                </a:solidFill>
              </a:rPr>
              <a:t>Start</a:t>
            </a:r>
            <a:endParaRPr lang="zh-CN" altLang="en-US" sz="1050" b="1" dirty="0">
              <a:solidFill>
                <a:prstClr val="white"/>
              </a:solidFill>
            </a:endParaRPr>
          </a:p>
        </p:txBody>
      </p:sp>
      <p:sp>
        <p:nvSpPr>
          <p:cNvPr id="8" name="椭圆 7"/>
          <p:cNvSpPr>
            <a:spLocks noChangeAspect="1"/>
          </p:cNvSpPr>
          <p:nvPr/>
        </p:nvSpPr>
        <p:spPr>
          <a:xfrm>
            <a:off x="3059832" y="2187570"/>
            <a:ext cx="460851" cy="4147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smtClean="0">
                <a:solidFill>
                  <a:prstClr val="white"/>
                </a:solidFill>
              </a:rPr>
              <a:t>T2</a:t>
            </a:r>
            <a:endParaRPr lang="zh-CN" altLang="en-US" sz="1100" dirty="0">
              <a:solidFill>
                <a:prstClr val="white"/>
              </a:solidFill>
            </a:endParaRPr>
          </a:p>
        </p:txBody>
      </p:sp>
      <p:sp>
        <p:nvSpPr>
          <p:cNvPr id="9" name="椭圆 8"/>
          <p:cNvSpPr>
            <a:spLocks noChangeAspect="1"/>
          </p:cNvSpPr>
          <p:nvPr/>
        </p:nvSpPr>
        <p:spPr>
          <a:xfrm>
            <a:off x="6271617" y="2190874"/>
            <a:ext cx="460851" cy="4147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smtClean="0">
                <a:solidFill>
                  <a:prstClr val="white"/>
                </a:solidFill>
              </a:rPr>
              <a:t>T5</a:t>
            </a:r>
            <a:endParaRPr lang="zh-CN" altLang="en-US" sz="1100" dirty="0">
              <a:solidFill>
                <a:prstClr val="white"/>
              </a:solidFill>
            </a:endParaRPr>
          </a:p>
        </p:txBody>
      </p:sp>
      <p:sp>
        <p:nvSpPr>
          <p:cNvPr id="11" name="椭圆 10"/>
          <p:cNvSpPr>
            <a:spLocks noChangeAspect="1"/>
          </p:cNvSpPr>
          <p:nvPr/>
        </p:nvSpPr>
        <p:spPr>
          <a:xfrm>
            <a:off x="4499992" y="2190874"/>
            <a:ext cx="460851" cy="4147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smtClean="0">
                <a:solidFill>
                  <a:prstClr val="white"/>
                </a:solidFill>
              </a:rPr>
              <a:t>T3</a:t>
            </a:r>
            <a:endParaRPr lang="zh-CN" altLang="en-US" sz="1100" dirty="0">
              <a:solidFill>
                <a:prstClr val="white"/>
              </a:solidFill>
            </a:endParaRPr>
          </a:p>
        </p:txBody>
      </p:sp>
      <p:sp>
        <p:nvSpPr>
          <p:cNvPr id="13" name="TextBox 12"/>
          <p:cNvSpPr txBox="1"/>
          <p:nvPr/>
        </p:nvSpPr>
        <p:spPr>
          <a:xfrm>
            <a:off x="1619672" y="2799761"/>
            <a:ext cx="864096" cy="276999"/>
          </a:xfrm>
          <a:prstGeom prst="rect">
            <a:avLst/>
          </a:prstGeom>
          <a:solidFill>
            <a:schemeClr val="bg1"/>
          </a:solidFill>
        </p:spPr>
        <p:txBody>
          <a:bodyPr wrap="square" rtlCol="0">
            <a:spAutoFit/>
          </a:bodyPr>
          <a:lstStyle/>
          <a:p>
            <a:pPr algn="ctr"/>
            <a:r>
              <a:rPr lang="en-US" altLang="zh-CN" sz="1200" b="1" dirty="0" smtClean="0">
                <a:solidFill>
                  <a:prstClr val="black"/>
                </a:solidFill>
              </a:rPr>
              <a:t>Field Prep.</a:t>
            </a:r>
            <a:endParaRPr lang="zh-CN" altLang="en-US" sz="1200" b="1" dirty="0">
              <a:solidFill>
                <a:prstClr val="black"/>
              </a:solidFill>
            </a:endParaRPr>
          </a:p>
        </p:txBody>
      </p:sp>
      <p:sp>
        <p:nvSpPr>
          <p:cNvPr id="14" name="TextBox 13"/>
          <p:cNvSpPr txBox="1"/>
          <p:nvPr/>
        </p:nvSpPr>
        <p:spPr>
          <a:xfrm>
            <a:off x="3059832" y="2791961"/>
            <a:ext cx="1368152" cy="276999"/>
          </a:xfrm>
          <a:prstGeom prst="rect">
            <a:avLst/>
          </a:prstGeom>
          <a:solidFill>
            <a:schemeClr val="bg1"/>
          </a:solidFill>
        </p:spPr>
        <p:txBody>
          <a:bodyPr wrap="square" rtlCol="0">
            <a:spAutoFit/>
          </a:bodyPr>
          <a:lstStyle/>
          <a:p>
            <a:pPr algn="ctr"/>
            <a:r>
              <a:rPr lang="en-US" altLang="zh-CN" sz="1200" b="1" dirty="0" smtClean="0">
                <a:solidFill>
                  <a:prstClr val="black"/>
                </a:solidFill>
              </a:rPr>
              <a:t>Pool construction</a:t>
            </a:r>
            <a:endParaRPr lang="zh-CN" altLang="en-US" sz="1200" b="1" dirty="0">
              <a:solidFill>
                <a:prstClr val="black"/>
              </a:solidFill>
            </a:endParaRPr>
          </a:p>
        </p:txBody>
      </p:sp>
      <p:sp>
        <p:nvSpPr>
          <p:cNvPr id="15" name="TextBox 14"/>
          <p:cNvSpPr txBox="1"/>
          <p:nvPr/>
        </p:nvSpPr>
        <p:spPr>
          <a:xfrm>
            <a:off x="4355976" y="2788728"/>
            <a:ext cx="1080120" cy="646331"/>
          </a:xfrm>
          <a:prstGeom prst="rect">
            <a:avLst/>
          </a:prstGeom>
          <a:solidFill>
            <a:schemeClr val="bg1"/>
          </a:solidFill>
        </p:spPr>
        <p:txBody>
          <a:bodyPr wrap="square" rtlCol="0">
            <a:spAutoFit/>
          </a:bodyPr>
          <a:lstStyle/>
          <a:p>
            <a:pPr algn="ctr"/>
            <a:r>
              <a:rPr lang="en-US" altLang="zh-CN" sz="1200" b="1" dirty="0" smtClean="0">
                <a:solidFill>
                  <a:prstClr val="black"/>
                </a:solidFill>
              </a:rPr>
              <a:t>Others and</a:t>
            </a:r>
          </a:p>
          <a:p>
            <a:pPr algn="ctr"/>
            <a:r>
              <a:rPr lang="en-US" altLang="zh-CN" sz="1200" b="1" dirty="0" smtClean="0">
                <a:solidFill>
                  <a:prstClr val="black"/>
                </a:solidFill>
              </a:rPr>
              <a:t>Leak check </a:t>
            </a:r>
          </a:p>
          <a:p>
            <a:pPr algn="ctr"/>
            <a:r>
              <a:rPr lang="en-US" altLang="zh-CN" sz="1200" b="1" dirty="0" smtClean="0">
                <a:solidFill>
                  <a:prstClr val="black"/>
                </a:solidFill>
              </a:rPr>
              <a:t>(water, light)</a:t>
            </a:r>
          </a:p>
        </p:txBody>
      </p:sp>
      <p:sp>
        <p:nvSpPr>
          <p:cNvPr id="19" name="TextBox 18"/>
          <p:cNvSpPr txBox="1"/>
          <p:nvPr/>
        </p:nvSpPr>
        <p:spPr>
          <a:xfrm>
            <a:off x="7380312" y="2854677"/>
            <a:ext cx="720080" cy="646331"/>
          </a:xfrm>
          <a:prstGeom prst="rect">
            <a:avLst/>
          </a:prstGeom>
          <a:solidFill>
            <a:schemeClr val="bg1"/>
          </a:solidFill>
        </p:spPr>
        <p:txBody>
          <a:bodyPr wrap="square" rtlCol="0">
            <a:spAutoFit/>
          </a:bodyPr>
          <a:lstStyle/>
          <a:p>
            <a:r>
              <a:rPr lang="en-US" altLang="zh-CN" sz="1200" b="1" dirty="0" smtClean="0">
                <a:solidFill>
                  <a:prstClr val="black"/>
                </a:solidFill>
              </a:rPr>
              <a:t>Filling and debug</a:t>
            </a:r>
            <a:endParaRPr lang="zh-CN" altLang="en-US" sz="1200" b="1" dirty="0">
              <a:solidFill>
                <a:prstClr val="black"/>
              </a:solidFill>
            </a:endParaRPr>
          </a:p>
        </p:txBody>
      </p:sp>
      <p:sp>
        <p:nvSpPr>
          <p:cNvPr id="20" name="椭圆 19"/>
          <p:cNvSpPr>
            <a:spLocks noChangeAspect="1"/>
          </p:cNvSpPr>
          <p:nvPr/>
        </p:nvSpPr>
        <p:spPr>
          <a:xfrm>
            <a:off x="7999581" y="2190874"/>
            <a:ext cx="460851" cy="4147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b="1" dirty="0" smtClean="0">
                <a:solidFill>
                  <a:prstClr val="white"/>
                </a:solidFill>
              </a:rPr>
              <a:t>Run</a:t>
            </a:r>
            <a:endParaRPr lang="zh-CN" altLang="en-US" sz="1200" b="1" dirty="0" smtClean="0">
              <a:solidFill>
                <a:prstClr val="white"/>
              </a:solidFill>
            </a:endParaRPr>
          </a:p>
        </p:txBody>
      </p:sp>
      <p:sp>
        <p:nvSpPr>
          <p:cNvPr id="24" name="椭圆 23"/>
          <p:cNvSpPr>
            <a:spLocks noChangeAspect="1"/>
          </p:cNvSpPr>
          <p:nvPr/>
        </p:nvSpPr>
        <p:spPr>
          <a:xfrm>
            <a:off x="7092280" y="2190874"/>
            <a:ext cx="460851" cy="4147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smtClean="0">
                <a:solidFill>
                  <a:prstClr val="white"/>
                </a:solidFill>
              </a:rPr>
              <a:t>T6</a:t>
            </a:r>
            <a:endParaRPr lang="zh-CN" altLang="en-US" sz="1100" dirty="0">
              <a:solidFill>
                <a:prstClr val="white"/>
              </a:solidFill>
            </a:endParaRPr>
          </a:p>
        </p:txBody>
      </p:sp>
      <p:sp>
        <p:nvSpPr>
          <p:cNvPr id="26" name="TextBox 25"/>
          <p:cNvSpPr txBox="1"/>
          <p:nvPr/>
        </p:nvSpPr>
        <p:spPr>
          <a:xfrm>
            <a:off x="6588224" y="2788728"/>
            <a:ext cx="648073" cy="830997"/>
          </a:xfrm>
          <a:prstGeom prst="rect">
            <a:avLst/>
          </a:prstGeom>
          <a:solidFill>
            <a:schemeClr val="bg1"/>
          </a:solidFill>
        </p:spPr>
        <p:txBody>
          <a:bodyPr wrap="square" rtlCol="0">
            <a:spAutoFit/>
          </a:bodyPr>
          <a:lstStyle/>
          <a:p>
            <a:r>
              <a:rPr lang="en-US" altLang="zh-CN" sz="1200" b="1" dirty="0" smtClean="0">
                <a:solidFill>
                  <a:prstClr val="black"/>
                </a:solidFill>
              </a:rPr>
              <a:t>Dry run and debug</a:t>
            </a:r>
            <a:endParaRPr lang="zh-CN" altLang="en-US" sz="1200" b="1" dirty="0">
              <a:solidFill>
                <a:prstClr val="black"/>
              </a:solidFill>
            </a:endParaRPr>
          </a:p>
        </p:txBody>
      </p:sp>
      <p:graphicFrame>
        <p:nvGraphicFramePr>
          <p:cNvPr id="31" name="表格 30"/>
          <p:cNvGraphicFramePr>
            <a:graphicFrameLocks noGrp="1"/>
          </p:cNvGraphicFramePr>
          <p:nvPr/>
        </p:nvGraphicFramePr>
        <p:xfrm>
          <a:off x="251519" y="764704"/>
          <a:ext cx="8712963" cy="783922"/>
        </p:xfrm>
        <a:graphic>
          <a:graphicData uri="http://schemas.openxmlformats.org/drawingml/2006/table">
            <a:tbl>
              <a:tblPr firstRow="1" bandRow="1">
                <a:tableStyleId>{5C22544A-7EE6-4342-B048-85BDC9FD1C3A}</a:tableStyleId>
              </a:tblPr>
              <a:tblGrid>
                <a:gridCol w="300447"/>
                <a:gridCol w="300447"/>
                <a:gridCol w="300447"/>
                <a:gridCol w="300447"/>
                <a:gridCol w="300447"/>
                <a:gridCol w="300447"/>
                <a:gridCol w="300447"/>
                <a:gridCol w="300447"/>
                <a:gridCol w="300447"/>
                <a:gridCol w="300447"/>
                <a:gridCol w="300447"/>
                <a:gridCol w="300447"/>
                <a:gridCol w="300447"/>
                <a:gridCol w="300447"/>
                <a:gridCol w="300447"/>
                <a:gridCol w="300447"/>
                <a:gridCol w="300447"/>
                <a:gridCol w="300447"/>
                <a:gridCol w="300447"/>
                <a:gridCol w="300447"/>
                <a:gridCol w="300447"/>
                <a:gridCol w="300447"/>
                <a:gridCol w="300447"/>
                <a:gridCol w="300447"/>
                <a:gridCol w="300447"/>
                <a:gridCol w="300447"/>
                <a:gridCol w="300447"/>
                <a:gridCol w="300447"/>
                <a:gridCol w="300447"/>
              </a:tblGrid>
              <a:tr h="391961">
                <a:tc gridSpan="5">
                  <a:txBody>
                    <a:bodyPr/>
                    <a:lstStyle/>
                    <a:p>
                      <a:pPr algn="ctr"/>
                      <a:r>
                        <a:rPr lang="en-US" altLang="zh-CN" sz="2000" b="1" dirty="0" smtClean="0">
                          <a:solidFill>
                            <a:srgbClr val="FFFF00"/>
                          </a:solidFill>
                        </a:rPr>
                        <a:t>2012</a:t>
                      </a:r>
                      <a:endParaRPr lang="zh-CN" altLang="en-US" sz="2000" b="1" dirty="0">
                        <a:solidFill>
                          <a:srgbClr val="FFFF00"/>
                        </a:solidFill>
                      </a:endParaRPr>
                    </a:p>
                  </a:txBody>
                  <a:tcPr marL="0" marR="0" marT="0" marB="0"/>
                </a:tc>
                <a:tc hMerge="1">
                  <a:txBody>
                    <a:bodyPr/>
                    <a:lstStyle/>
                    <a:p>
                      <a:pPr algn="ctr"/>
                      <a:endParaRPr lang="zh-CN" altLang="en-US" sz="2000" b="1" dirty="0">
                        <a:solidFill>
                          <a:srgbClr val="FF0000"/>
                        </a:solidFill>
                      </a:endParaRPr>
                    </a:p>
                  </a:txBody>
                  <a:tcPr marL="0" marR="0" marT="0" marB="0"/>
                </a:tc>
                <a:tc hMerge="1">
                  <a:txBody>
                    <a:bodyPr/>
                    <a:lstStyle/>
                    <a:p>
                      <a:pPr algn="ctr"/>
                      <a:endParaRPr lang="zh-CN" altLang="en-US" sz="2000" b="1" dirty="0">
                        <a:solidFill>
                          <a:srgbClr val="FF0000"/>
                        </a:solidFill>
                      </a:endParaRPr>
                    </a:p>
                  </a:txBody>
                  <a:tcPr marL="0" marR="0" marT="0" marB="0"/>
                </a:tc>
                <a:tc hMerge="1">
                  <a:txBody>
                    <a:bodyPr/>
                    <a:lstStyle/>
                    <a:p>
                      <a:pPr algn="ctr"/>
                      <a:endParaRPr lang="zh-CN" altLang="en-US" sz="2000" b="1" dirty="0">
                        <a:solidFill>
                          <a:srgbClr val="FF0000"/>
                        </a:solidFill>
                      </a:endParaRPr>
                    </a:p>
                  </a:txBody>
                  <a:tcPr marL="0" marR="0" marT="0" marB="0"/>
                </a:tc>
                <a:tc hMerge="1">
                  <a:txBody>
                    <a:bodyPr/>
                    <a:lstStyle/>
                    <a:p>
                      <a:pPr algn="ctr"/>
                      <a:endParaRPr lang="zh-CN" altLang="en-US" sz="2000" b="1" dirty="0">
                        <a:solidFill>
                          <a:srgbClr val="FF0000"/>
                        </a:solidFill>
                      </a:endParaRPr>
                    </a:p>
                  </a:txBody>
                  <a:tcPr marL="0" marR="0" marT="0" marB="0"/>
                </a:tc>
                <a:tc gridSpan="12">
                  <a:txBody>
                    <a:bodyPr/>
                    <a:lstStyle/>
                    <a:p>
                      <a:pPr algn="ctr"/>
                      <a:r>
                        <a:rPr lang="en-US" altLang="zh-CN" sz="2000" b="1" dirty="0" smtClean="0">
                          <a:solidFill>
                            <a:srgbClr val="FF0000"/>
                          </a:solidFill>
                        </a:rPr>
                        <a:t>2013</a:t>
                      </a:r>
                      <a:endParaRPr lang="zh-CN" altLang="en-US" sz="2000" b="1" dirty="0">
                        <a:solidFill>
                          <a:srgbClr val="FF0000"/>
                        </a:solidFill>
                      </a:endParaRPr>
                    </a:p>
                  </a:txBody>
                  <a:tcPr marL="0" marR="0" marT="0" marB="0"/>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gridSpan="12">
                  <a:txBody>
                    <a:bodyPr/>
                    <a:lstStyle/>
                    <a:p>
                      <a:pPr algn="ctr"/>
                      <a:r>
                        <a:rPr lang="en-US" altLang="zh-CN" sz="2000" b="1" dirty="0" smtClean="0"/>
                        <a:t>2014</a:t>
                      </a:r>
                      <a:endParaRPr lang="zh-CN" altLang="en-US" sz="2000" b="1" dirty="0"/>
                    </a:p>
                  </a:txBody>
                  <a:tcPr marL="0" marR="0" marT="0" marB="0"/>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c hMerge="1">
                  <a:txBody>
                    <a:bodyPr/>
                    <a:lstStyle/>
                    <a:p>
                      <a:endParaRPr lang="zh-CN" altLang="en-US" sz="1400" dirty="0"/>
                    </a:p>
                  </a:txBody>
                  <a:tcPr/>
                </a:tc>
              </a:tr>
              <a:tr h="391961">
                <a:tc>
                  <a:txBody>
                    <a:bodyPr/>
                    <a:lstStyle/>
                    <a:p>
                      <a:pPr algn="ctr"/>
                      <a:r>
                        <a:rPr lang="en-US" altLang="zh-CN" sz="2000" b="1" dirty="0" smtClean="0">
                          <a:solidFill>
                            <a:srgbClr val="FFFF00"/>
                          </a:solidFill>
                        </a:rPr>
                        <a:t>8</a:t>
                      </a:r>
                      <a:endParaRPr lang="zh-CN" altLang="en-US" sz="2000" b="1" dirty="0">
                        <a:solidFill>
                          <a:srgbClr val="FFFF00"/>
                        </a:solidFill>
                      </a:endParaRPr>
                    </a:p>
                  </a:txBody>
                  <a:tcPr marL="0" marR="0" marT="0" marB="0"/>
                </a:tc>
                <a:tc>
                  <a:txBody>
                    <a:bodyPr/>
                    <a:lstStyle/>
                    <a:p>
                      <a:pPr algn="ctr"/>
                      <a:r>
                        <a:rPr lang="en-US" altLang="zh-CN" sz="2000" b="1" dirty="0" smtClean="0">
                          <a:solidFill>
                            <a:srgbClr val="FFFF00"/>
                          </a:solidFill>
                        </a:rPr>
                        <a:t>9</a:t>
                      </a:r>
                      <a:endParaRPr lang="zh-CN" altLang="en-US" sz="2000" b="1" dirty="0">
                        <a:solidFill>
                          <a:srgbClr val="FFFF00"/>
                        </a:solidFill>
                      </a:endParaRPr>
                    </a:p>
                  </a:txBody>
                  <a:tcPr marL="0" marR="0" marT="0" marB="0"/>
                </a:tc>
                <a:tc>
                  <a:txBody>
                    <a:bodyPr/>
                    <a:lstStyle/>
                    <a:p>
                      <a:pPr algn="ctr"/>
                      <a:r>
                        <a:rPr lang="en-US" altLang="zh-CN" sz="2000" b="1" dirty="0" smtClean="0">
                          <a:solidFill>
                            <a:srgbClr val="FFFF00"/>
                          </a:solidFill>
                        </a:rPr>
                        <a:t>10</a:t>
                      </a:r>
                      <a:endParaRPr lang="zh-CN" altLang="en-US" sz="2000" b="1" dirty="0">
                        <a:solidFill>
                          <a:srgbClr val="FFFF00"/>
                        </a:solidFill>
                      </a:endParaRPr>
                    </a:p>
                  </a:txBody>
                  <a:tcPr marL="0" marR="0" marT="0" marB="0"/>
                </a:tc>
                <a:tc>
                  <a:txBody>
                    <a:bodyPr/>
                    <a:lstStyle/>
                    <a:p>
                      <a:pPr algn="ctr"/>
                      <a:r>
                        <a:rPr lang="en-US" altLang="zh-CN" sz="2000" b="1" dirty="0" smtClean="0">
                          <a:solidFill>
                            <a:srgbClr val="FFFF00"/>
                          </a:solidFill>
                        </a:rPr>
                        <a:t>11</a:t>
                      </a:r>
                      <a:endParaRPr lang="zh-CN" altLang="en-US" sz="2000" b="1" dirty="0">
                        <a:solidFill>
                          <a:srgbClr val="FFFF00"/>
                        </a:solidFill>
                      </a:endParaRPr>
                    </a:p>
                  </a:txBody>
                  <a:tcPr marL="0" marR="0" marT="0" marB="0"/>
                </a:tc>
                <a:tc>
                  <a:txBody>
                    <a:bodyPr/>
                    <a:lstStyle/>
                    <a:p>
                      <a:pPr algn="ctr"/>
                      <a:r>
                        <a:rPr lang="en-US" altLang="zh-CN" sz="2000" b="1" dirty="0" smtClean="0">
                          <a:solidFill>
                            <a:srgbClr val="FFFF00"/>
                          </a:solidFill>
                        </a:rPr>
                        <a:t>12</a:t>
                      </a:r>
                      <a:endParaRPr lang="zh-CN" altLang="en-US" sz="2000" b="1" dirty="0">
                        <a:solidFill>
                          <a:srgbClr val="FFFF00"/>
                        </a:solidFill>
                      </a:endParaRPr>
                    </a:p>
                  </a:txBody>
                  <a:tcPr marL="0" marR="0" marT="0" marB="0"/>
                </a:tc>
                <a:tc>
                  <a:txBody>
                    <a:bodyPr/>
                    <a:lstStyle/>
                    <a:p>
                      <a:pPr algn="ctr"/>
                      <a:r>
                        <a:rPr lang="en-US" altLang="zh-CN" sz="2000" b="1" dirty="0" smtClean="0">
                          <a:solidFill>
                            <a:srgbClr val="FF0000"/>
                          </a:solidFill>
                        </a:rPr>
                        <a:t>1</a:t>
                      </a:r>
                      <a:endParaRPr lang="zh-CN" altLang="en-US" sz="2000" b="1" dirty="0">
                        <a:solidFill>
                          <a:srgbClr val="FF0000"/>
                        </a:solidFill>
                      </a:endParaRPr>
                    </a:p>
                  </a:txBody>
                  <a:tcPr marL="0" marR="0" marT="0" marB="0"/>
                </a:tc>
                <a:tc>
                  <a:txBody>
                    <a:bodyPr/>
                    <a:lstStyle/>
                    <a:p>
                      <a:pPr algn="ctr"/>
                      <a:r>
                        <a:rPr lang="en-US" altLang="zh-CN" sz="2000" b="1" dirty="0" smtClean="0">
                          <a:solidFill>
                            <a:srgbClr val="FF0000"/>
                          </a:solidFill>
                        </a:rPr>
                        <a:t>2</a:t>
                      </a:r>
                      <a:endParaRPr lang="zh-CN" altLang="en-US" sz="2000" b="1" dirty="0">
                        <a:solidFill>
                          <a:srgbClr val="FF0000"/>
                        </a:solidFill>
                      </a:endParaRPr>
                    </a:p>
                  </a:txBody>
                  <a:tcPr marL="0" marR="0" marT="0" marB="0"/>
                </a:tc>
                <a:tc>
                  <a:txBody>
                    <a:bodyPr/>
                    <a:lstStyle/>
                    <a:p>
                      <a:pPr algn="ctr"/>
                      <a:r>
                        <a:rPr lang="en-US" altLang="zh-CN" sz="2000" b="1" dirty="0" smtClean="0">
                          <a:solidFill>
                            <a:srgbClr val="FF0000"/>
                          </a:solidFill>
                        </a:rPr>
                        <a:t>3</a:t>
                      </a:r>
                      <a:endParaRPr lang="zh-CN" altLang="en-US" sz="2000" b="1" dirty="0">
                        <a:solidFill>
                          <a:srgbClr val="FF0000"/>
                        </a:solidFill>
                      </a:endParaRPr>
                    </a:p>
                  </a:txBody>
                  <a:tcPr marL="0" marR="0" marT="0" marB="0"/>
                </a:tc>
                <a:tc>
                  <a:txBody>
                    <a:bodyPr/>
                    <a:lstStyle/>
                    <a:p>
                      <a:pPr algn="ctr"/>
                      <a:r>
                        <a:rPr lang="en-US" altLang="zh-CN" sz="2000" b="1" dirty="0" smtClean="0">
                          <a:solidFill>
                            <a:srgbClr val="FF0000"/>
                          </a:solidFill>
                        </a:rPr>
                        <a:t>4</a:t>
                      </a:r>
                      <a:endParaRPr lang="zh-CN" altLang="en-US" sz="2000" b="1" dirty="0">
                        <a:solidFill>
                          <a:srgbClr val="FF0000"/>
                        </a:solidFill>
                      </a:endParaRPr>
                    </a:p>
                  </a:txBody>
                  <a:tcPr marL="0" marR="0" marT="0" marB="0"/>
                </a:tc>
                <a:tc>
                  <a:txBody>
                    <a:bodyPr/>
                    <a:lstStyle/>
                    <a:p>
                      <a:pPr algn="ctr"/>
                      <a:r>
                        <a:rPr lang="en-US" altLang="zh-CN" sz="2000" b="1" dirty="0" smtClean="0">
                          <a:solidFill>
                            <a:srgbClr val="FF0000"/>
                          </a:solidFill>
                        </a:rPr>
                        <a:t>5</a:t>
                      </a:r>
                      <a:endParaRPr lang="zh-CN" altLang="en-US" sz="2000" b="1" dirty="0">
                        <a:solidFill>
                          <a:srgbClr val="FF0000"/>
                        </a:solidFill>
                      </a:endParaRPr>
                    </a:p>
                  </a:txBody>
                  <a:tcPr marL="0" marR="0" marT="0" marB="0"/>
                </a:tc>
                <a:tc>
                  <a:txBody>
                    <a:bodyPr/>
                    <a:lstStyle/>
                    <a:p>
                      <a:pPr algn="ctr"/>
                      <a:r>
                        <a:rPr lang="en-US" altLang="zh-CN" sz="2000" b="1" dirty="0" smtClean="0">
                          <a:solidFill>
                            <a:srgbClr val="FF0000"/>
                          </a:solidFill>
                        </a:rPr>
                        <a:t>6</a:t>
                      </a:r>
                      <a:endParaRPr lang="zh-CN" altLang="en-US" sz="2000" b="1" dirty="0">
                        <a:solidFill>
                          <a:srgbClr val="FF0000"/>
                        </a:solidFill>
                      </a:endParaRPr>
                    </a:p>
                  </a:txBody>
                  <a:tcPr marL="0" marR="0" marT="0" marB="0"/>
                </a:tc>
                <a:tc>
                  <a:txBody>
                    <a:bodyPr/>
                    <a:lstStyle/>
                    <a:p>
                      <a:pPr algn="ctr"/>
                      <a:r>
                        <a:rPr lang="en-US" altLang="zh-CN" sz="2000" b="1" dirty="0" smtClean="0">
                          <a:solidFill>
                            <a:srgbClr val="FF0000"/>
                          </a:solidFill>
                        </a:rPr>
                        <a:t>7</a:t>
                      </a:r>
                      <a:endParaRPr lang="zh-CN" altLang="en-US" sz="2000" b="1" dirty="0">
                        <a:solidFill>
                          <a:srgbClr val="FF0000"/>
                        </a:solidFill>
                      </a:endParaRPr>
                    </a:p>
                  </a:txBody>
                  <a:tcPr marL="0" marR="0" marT="0" marB="0"/>
                </a:tc>
                <a:tc>
                  <a:txBody>
                    <a:bodyPr/>
                    <a:lstStyle/>
                    <a:p>
                      <a:pPr algn="ctr"/>
                      <a:r>
                        <a:rPr lang="en-US" altLang="zh-CN" sz="2000" b="1" dirty="0" smtClean="0">
                          <a:solidFill>
                            <a:srgbClr val="FF0000"/>
                          </a:solidFill>
                        </a:rPr>
                        <a:t>8</a:t>
                      </a:r>
                      <a:endParaRPr lang="zh-CN" altLang="en-US" sz="2000" b="1" dirty="0">
                        <a:solidFill>
                          <a:srgbClr val="FF0000"/>
                        </a:solidFill>
                      </a:endParaRPr>
                    </a:p>
                  </a:txBody>
                  <a:tcPr marL="0" marR="0" marT="0" marB="0"/>
                </a:tc>
                <a:tc>
                  <a:txBody>
                    <a:bodyPr/>
                    <a:lstStyle/>
                    <a:p>
                      <a:pPr algn="ctr"/>
                      <a:r>
                        <a:rPr lang="en-US" altLang="zh-CN" sz="2000" b="1" dirty="0" smtClean="0">
                          <a:solidFill>
                            <a:srgbClr val="FF0000"/>
                          </a:solidFill>
                        </a:rPr>
                        <a:t>9</a:t>
                      </a:r>
                      <a:endParaRPr lang="zh-CN" altLang="en-US" sz="2000" b="1" dirty="0">
                        <a:solidFill>
                          <a:srgbClr val="FF0000"/>
                        </a:solidFill>
                      </a:endParaRPr>
                    </a:p>
                  </a:txBody>
                  <a:tcPr marL="0" marR="0" marT="0" marB="0"/>
                </a:tc>
                <a:tc>
                  <a:txBody>
                    <a:bodyPr/>
                    <a:lstStyle/>
                    <a:p>
                      <a:pPr algn="ctr"/>
                      <a:r>
                        <a:rPr lang="en-US" altLang="zh-CN" sz="2000" b="1" dirty="0" smtClean="0">
                          <a:solidFill>
                            <a:srgbClr val="FF0000"/>
                          </a:solidFill>
                        </a:rPr>
                        <a:t>10</a:t>
                      </a:r>
                      <a:endParaRPr lang="zh-CN" altLang="en-US" sz="2000" b="1" dirty="0">
                        <a:solidFill>
                          <a:srgbClr val="FF0000"/>
                        </a:solidFill>
                      </a:endParaRPr>
                    </a:p>
                  </a:txBody>
                  <a:tcPr marL="0" marR="0" marT="0" marB="0"/>
                </a:tc>
                <a:tc>
                  <a:txBody>
                    <a:bodyPr/>
                    <a:lstStyle/>
                    <a:p>
                      <a:pPr algn="ctr"/>
                      <a:r>
                        <a:rPr lang="en-US" altLang="zh-CN" sz="2000" b="1" dirty="0" smtClean="0">
                          <a:solidFill>
                            <a:srgbClr val="FF0000"/>
                          </a:solidFill>
                        </a:rPr>
                        <a:t>11</a:t>
                      </a:r>
                      <a:endParaRPr lang="zh-CN" altLang="en-US" sz="2000" b="1" dirty="0">
                        <a:solidFill>
                          <a:srgbClr val="FF0000"/>
                        </a:solidFill>
                      </a:endParaRPr>
                    </a:p>
                  </a:txBody>
                  <a:tcPr marL="0" marR="0" marT="0" marB="0"/>
                </a:tc>
                <a:tc>
                  <a:txBody>
                    <a:bodyPr/>
                    <a:lstStyle/>
                    <a:p>
                      <a:pPr algn="ctr"/>
                      <a:r>
                        <a:rPr lang="en-US" altLang="zh-CN" sz="2000" b="1" dirty="0" smtClean="0">
                          <a:solidFill>
                            <a:srgbClr val="FF0000"/>
                          </a:solidFill>
                        </a:rPr>
                        <a:t>12</a:t>
                      </a:r>
                      <a:endParaRPr lang="zh-CN" altLang="en-US" sz="2000" b="1" dirty="0">
                        <a:solidFill>
                          <a:srgbClr val="FF0000"/>
                        </a:solidFill>
                      </a:endParaRPr>
                    </a:p>
                  </a:txBody>
                  <a:tcPr marL="0" marR="0" marT="0" marB="0"/>
                </a:tc>
                <a:tc>
                  <a:txBody>
                    <a:bodyPr/>
                    <a:lstStyle/>
                    <a:p>
                      <a:pPr algn="ctr"/>
                      <a:r>
                        <a:rPr lang="en-US" altLang="zh-CN" sz="2000" b="1" dirty="0" smtClean="0"/>
                        <a:t>1</a:t>
                      </a:r>
                      <a:endParaRPr lang="zh-CN" altLang="en-US" sz="2000" b="1" dirty="0"/>
                    </a:p>
                  </a:txBody>
                  <a:tcPr marL="0" marR="0" marT="0" marB="0"/>
                </a:tc>
                <a:tc>
                  <a:txBody>
                    <a:bodyPr/>
                    <a:lstStyle/>
                    <a:p>
                      <a:pPr algn="ctr"/>
                      <a:r>
                        <a:rPr lang="en-US" altLang="zh-CN" sz="2000" b="1" dirty="0" smtClean="0"/>
                        <a:t>2</a:t>
                      </a:r>
                      <a:endParaRPr lang="zh-CN" altLang="en-US" sz="2000" b="1" dirty="0"/>
                    </a:p>
                  </a:txBody>
                  <a:tcPr marL="0" marR="0" marT="0" marB="0"/>
                </a:tc>
                <a:tc>
                  <a:txBody>
                    <a:bodyPr/>
                    <a:lstStyle/>
                    <a:p>
                      <a:pPr algn="ctr"/>
                      <a:r>
                        <a:rPr lang="en-US" altLang="zh-CN" sz="2000" b="1" dirty="0" smtClean="0"/>
                        <a:t>3</a:t>
                      </a:r>
                      <a:endParaRPr lang="zh-CN" altLang="en-US" sz="2000" b="1" dirty="0"/>
                    </a:p>
                  </a:txBody>
                  <a:tcPr marL="0" marR="0" marT="0" marB="0"/>
                </a:tc>
                <a:tc>
                  <a:txBody>
                    <a:bodyPr/>
                    <a:lstStyle/>
                    <a:p>
                      <a:pPr algn="ctr"/>
                      <a:r>
                        <a:rPr lang="en-US" altLang="zh-CN" sz="2000" b="1" dirty="0" smtClean="0"/>
                        <a:t>4</a:t>
                      </a:r>
                      <a:endParaRPr lang="zh-CN" altLang="en-US" sz="2000" b="1" dirty="0"/>
                    </a:p>
                  </a:txBody>
                  <a:tcPr marL="0" marR="0" marT="0" marB="0"/>
                </a:tc>
                <a:tc>
                  <a:txBody>
                    <a:bodyPr/>
                    <a:lstStyle/>
                    <a:p>
                      <a:pPr algn="ctr"/>
                      <a:r>
                        <a:rPr lang="en-US" altLang="zh-CN" sz="2000" b="1" dirty="0" smtClean="0"/>
                        <a:t>5</a:t>
                      </a:r>
                      <a:endParaRPr lang="zh-CN" altLang="en-US" sz="2000" b="1" dirty="0"/>
                    </a:p>
                  </a:txBody>
                  <a:tcPr marL="0" marR="0" marT="0" marB="0"/>
                </a:tc>
                <a:tc>
                  <a:txBody>
                    <a:bodyPr/>
                    <a:lstStyle/>
                    <a:p>
                      <a:pPr algn="ctr"/>
                      <a:r>
                        <a:rPr lang="en-US" altLang="zh-CN" sz="2000" b="1" dirty="0" smtClean="0"/>
                        <a:t>6</a:t>
                      </a:r>
                      <a:endParaRPr lang="zh-CN" altLang="en-US" sz="2000" b="1" dirty="0"/>
                    </a:p>
                  </a:txBody>
                  <a:tcPr marL="0" marR="0" marT="0" marB="0"/>
                </a:tc>
                <a:tc>
                  <a:txBody>
                    <a:bodyPr/>
                    <a:lstStyle/>
                    <a:p>
                      <a:pPr algn="ctr"/>
                      <a:r>
                        <a:rPr lang="en-US" altLang="zh-CN" sz="2000" b="1" dirty="0" smtClean="0"/>
                        <a:t>7</a:t>
                      </a:r>
                      <a:endParaRPr lang="zh-CN" altLang="en-US" sz="2000" b="1" dirty="0"/>
                    </a:p>
                  </a:txBody>
                  <a:tcPr marL="0" marR="0" marT="0" marB="0"/>
                </a:tc>
                <a:tc>
                  <a:txBody>
                    <a:bodyPr/>
                    <a:lstStyle/>
                    <a:p>
                      <a:pPr algn="ctr"/>
                      <a:r>
                        <a:rPr lang="en-US" altLang="zh-CN" sz="2000" b="1" dirty="0" smtClean="0"/>
                        <a:t>8</a:t>
                      </a:r>
                      <a:endParaRPr lang="zh-CN" altLang="en-US" sz="2000" b="1" dirty="0"/>
                    </a:p>
                  </a:txBody>
                  <a:tcPr marL="0" marR="0" marT="0" marB="0"/>
                </a:tc>
                <a:tc>
                  <a:txBody>
                    <a:bodyPr/>
                    <a:lstStyle/>
                    <a:p>
                      <a:pPr algn="ctr"/>
                      <a:r>
                        <a:rPr lang="en-US" altLang="zh-CN" sz="2000" b="1" dirty="0" smtClean="0"/>
                        <a:t>9</a:t>
                      </a:r>
                      <a:endParaRPr lang="zh-CN" altLang="en-US" sz="2000" b="1" dirty="0"/>
                    </a:p>
                  </a:txBody>
                  <a:tcPr marL="0" marR="0" marT="0" marB="0"/>
                </a:tc>
                <a:tc>
                  <a:txBody>
                    <a:bodyPr/>
                    <a:lstStyle/>
                    <a:p>
                      <a:pPr algn="ctr"/>
                      <a:r>
                        <a:rPr lang="en-US" altLang="zh-CN" sz="2000" b="1" dirty="0" smtClean="0"/>
                        <a:t>10</a:t>
                      </a:r>
                      <a:endParaRPr lang="zh-CN" altLang="en-US" sz="2000" b="1" dirty="0"/>
                    </a:p>
                  </a:txBody>
                  <a:tcPr marL="0" marR="0" marT="0" marB="0"/>
                </a:tc>
                <a:tc>
                  <a:txBody>
                    <a:bodyPr/>
                    <a:lstStyle/>
                    <a:p>
                      <a:pPr algn="ctr"/>
                      <a:r>
                        <a:rPr lang="en-US" altLang="zh-CN" sz="2000" b="1" dirty="0" smtClean="0"/>
                        <a:t>11</a:t>
                      </a:r>
                      <a:endParaRPr lang="zh-CN" altLang="en-US" sz="2000" b="1" dirty="0"/>
                    </a:p>
                  </a:txBody>
                  <a:tcPr marL="0" marR="0" marT="0" marB="0"/>
                </a:tc>
                <a:tc>
                  <a:txBody>
                    <a:bodyPr/>
                    <a:lstStyle/>
                    <a:p>
                      <a:pPr algn="ctr"/>
                      <a:r>
                        <a:rPr lang="en-US" altLang="zh-CN" sz="2000" b="1" dirty="0" smtClean="0"/>
                        <a:t>12</a:t>
                      </a:r>
                      <a:endParaRPr lang="zh-CN" altLang="en-US" sz="2000" b="1" dirty="0"/>
                    </a:p>
                  </a:txBody>
                  <a:tcPr marL="0" marR="0" marT="0" marB="0"/>
                </a:tc>
              </a:tr>
            </a:tbl>
          </a:graphicData>
        </a:graphic>
      </p:graphicFrame>
      <p:cxnSp>
        <p:nvCxnSpPr>
          <p:cNvPr id="34" name="直接箭头连接符 33"/>
          <p:cNvCxnSpPr>
            <a:endCxn id="11" idx="0"/>
          </p:cNvCxnSpPr>
          <p:nvPr/>
        </p:nvCxnSpPr>
        <p:spPr>
          <a:xfrm>
            <a:off x="4716016" y="1556792"/>
            <a:ext cx="14402" cy="63408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endCxn id="8" idx="0"/>
          </p:cNvCxnSpPr>
          <p:nvPr/>
        </p:nvCxnSpPr>
        <p:spPr>
          <a:xfrm>
            <a:off x="3275856" y="1556792"/>
            <a:ext cx="14402" cy="6307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endCxn id="7" idx="0"/>
          </p:cNvCxnSpPr>
          <p:nvPr/>
        </p:nvCxnSpPr>
        <p:spPr>
          <a:xfrm flipH="1">
            <a:off x="309127" y="1556792"/>
            <a:ext cx="14401" cy="62729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8" idx="6"/>
            <a:endCxn id="11" idx="2"/>
          </p:cNvCxnSpPr>
          <p:nvPr/>
        </p:nvCxnSpPr>
        <p:spPr>
          <a:xfrm>
            <a:off x="3520683" y="2394953"/>
            <a:ext cx="979309" cy="3304"/>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4" name="直接连接符 73"/>
          <p:cNvCxnSpPr>
            <a:stCxn id="10" idx="6"/>
            <a:endCxn id="9" idx="2"/>
          </p:cNvCxnSpPr>
          <p:nvPr/>
        </p:nvCxnSpPr>
        <p:spPr>
          <a:xfrm>
            <a:off x="6170691" y="2398257"/>
            <a:ext cx="100926" cy="0"/>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1" name="直接连接符 80"/>
          <p:cNvCxnSpPr>
            <a:stCxn id="9" idx="6"/>
            <a:endCxn id="24" idx="2"/>
          </p:cNvCxnSpPr>
          <p:nvPr/>
        </p:nvCxnSpPr>
        <p:spPr>
          <a:xfrm>
            <a:off x="6732468" y="2398257"/>
            <a:ext cx="359812" cy="0"/>
          </a:xfrm>
          <a:prstGeom prst="line">
            <a:avLst/>
          </a:prstGeom>
          <a:ln w="34925">
            <a:solidFill>
              <a:schemeClr val="tx1"/>
            </a:solidFill>
            <a:prstDash val="sysDot"/>
            <a:tailEnd type="arrow" w="lg" len="lg"/>
          </a:ln>
        </p:spPr>
        <p:style>
          <a:lnRef idx="1">
            <a:schemeClr val="accent1"/>
          </a:lnRef>
          <a:fillRef idx="0">
            <a:schemeClr val="accent1"/>
          </a:fillRef>
          <a:effectRef idx="0">
            <a:schemeClr val="accent1"/>
          </a:effectRef>
          <a:fontRef idx="minor">
            <a:schemeClr val="tx1"/>
          </a:fontRef>
        </p:style>
      </p:cxnSp>
      <p:cxnSp>
        <p:nvCxnSpPr>
          <p:cNvPr id="84" name="直接连接符 83"/>
          <p:cNvCxnSpPr>
            <a:stCxn id="24" idx="6"/>
            <a:endCxn id="20" idx="2"/>
          </p:cNvCxnSpPr>
          <p:nvPr/>
        </p:nvCxnSpPr>
        <p:spPr>
          <a:xfrm>
            <a:off x="7553131" y="2398257"/>
            <a:ext cx="446450" cy="0"/>
          </a:xfrm>
          <a:prstGeom prst="line">
            <a:avLst/>
          </a:prstGeom>
          <a:ln w="34925">
            <a:solidFill>
              <a:schemeClr val="tx1"/>
            </a:solidFill>
            <a:prstDash val="sysDot"/>
            <a:tailEnd type="arrow" w="lg" len="lg"/>
          </a:ln>
        </p:spPr>
        <p:style>
          <a:lnRef idx="1">
            <a:schemeClr val="accent1"/>
          </a:lnRef>
          <a:fillRef idx="0">
            <a:schemeClr val="accent1"/>
          </a:fillRef>
          <a:effectRef idx="0">
            <a:schemeClr val="accent1"/>
          </a:effectRef>
          <a:fontRef idx="minor">
            <a:schemeClr val="tx1"/>
          </a:fontRef>
        </p:style>
      </p:cxnSp>
      <p:cxnSp>
        <p:nvCxnSpPr>
          <p:cNvPr id="87" name="直接连接符 86"/>
          <p:cNvCxnSpPr>
            <a:stCxn id="20" idx="6"/>
          </p:cNvCxnSpPr>
          <p:nvPr/>
        </p:nvCxnSpPr>
        <p:spPr>
          <a:xfrm>
            <a:off x="8460432" y="2398257"/>
            <a:ext cx="683568" cy="22631"/>
          </a:xfrm>
          <a:prstGeom prst="line">
            <a:avLst/>
          </a:prstGeom>
          <a:ln w="34925">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179512" y="5359226"/>
            <a:ext cx="5184576" cy="13990"/>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9" name="直接连接符 68"/>
          <p:cNvCxnSpPr>
            <a:stCxn id="11" idx="6"/>
            <a:endCxn id="10" idx="2"/>
          </p:cNvCxnSpPr>
          <p:nvPr/>
        </p:nvCxnSpPr>
        <p:spPr>
          <a:xfrm>
            <a:off x="4960843" y="2398257"/>
            <a:ext cx="748997" cy="0"/>
          </a:xfrm>
          <a:prstGeom prst="line">
            <a:avLst/>
          </a:prstGeom>
          <a:ln w="34925">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179512" y="5661248"/>
            <a:ext cx="5760640" cy="0"/>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179512" y="5935291"/>
            <a:ext cx="5760640" cy="13989"/>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179512" y="6219943"/>
            <a:ext cx="5760640" cy="17369"/>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flipV="1">
            <a:off x="179512" y="5085184"/>
            <a:ext cx="5760640" cy="1"/>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7308304" y="1556792"/>
            <a:ext cx="0" cy="504056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36096" y="2788728"/>
            <a:ext cx="1152128" cy="1200329"/>
          </a:xfrm>
          <a:prstGeom prst="rect">
            <a:avLst/>
          </a:prstGeom>
          <a:noFill/>
        </p:spPr>
        <p:txBody>
          <a:bodyPr wrap="square" rtlCol="0">
            <a:spAutoFit/>
          </a:bodyPr>
          <a:lstStyle/>
          <a:p>
            <a:r>
              <a:rPr lang="en-US" altLang="zh-CN" sz="1200" b="1" dirty="0" smtClean="0">
                <a:solidFill>
                  <a:prstClr val="black"/>
                </a:solidFill>
              </a:rPr>
              <a:t>Installation of:</a:t>
            </a:r>
          </a:p>
          <a:p>
            <a:r>
              <a:rPr lang="en-US" altLang="zh-CN" sz="1200" b="1" dirty="0" smtClean="0">
                <a:solidFill>
                  <a:prstClr val="black"/>
                </a:solidFill>
              </a:rPr>
              <a:t>PMT (15/day), electronics, calibration,</a:t>
            </a:r>
          </a:p>
          <a:p>
            <a:r>
              <a:rPr lang="en-US" altLang="zh-CN" sz="1200" b="1" dirty="0" smtClean="0">
                <a:solidFill>
                  <a:prstClr val="black"/>
                </a:solidFill>
              </a:rPr>
              <a:t>Slow control,</a:t>
            </a:r>
          </a:p>
          <a:p>
            <a:r>
              <a:rPr lang="en-US" altLang="zh-CN" sz="1200" b="1" dirty="0" smtClean="0">
                <a:solidFill>
                  <a:prstClr val="black"/>
                </a:solidFill>
              </a:rPr>
              <a:t>DAQ</a:t>
            </a:r>
          </a:p>
        </p:txBody>
      </p:sp>
      <p:cxnSp>
        <p:nvCxnSpPr>
          <p:cNvPr id="141" name="直接连接符 140"/>
          <p:cNvCxnSpPr/>
          <p:nvPr/>
        </p:nvCxnSpPr>
        <p:spPr>
          <a:xfrm>
            <a:off x="179512" y="6741367"/>
            <a:ext cx="8136904" cy="1"/>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179512" y="6453335"/>
            <a:ext cx="7128792" cy="1"/>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8316416" y="6741368"/>
            <a:ext cx="827584" cy="0"/>
          </a:xfrm>
          <a:prstGeom prst="line">
            <a:avLst/>
          </a:prstGeom>
          <a:ln w="34925">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5940152" y="5085184"/>
            <a:ext cx="2304256" cy="0"/>
          </a:xfrm>
          <a:prstGeom prst="line">
            <a:avLst/>
          </a:prstGeom>
          <a:ln w="34925">
            <a:solidFill>
              <a:schemeClr val="tx1"/>
            </a:solidFill>
            <a:prstDash val="solid"/>
            <a:tailEnd type="arrow" w="lg" len="lg"/>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flipV="1">
            <a:off x="5940152" y="6205954"/>
            <a:ext cx="1368152" cy="31358"/>
          </a:xfrm>
          <a:prstGeom prst="line">
            <a:avLst/>
          </a:prstGeom>
          <a:ln w="34925">
            <a:solidFill>
              <a:schemeClr val="tx1"/>
            </a:solidFill>
            <a:prstDash val="solid"/>
            <a:tailEnd type="arrow" w="lg" len="lg"/>
          </a:ln>
        </p:spPr>
        <p:style>
          <a:lnRef idx="1">
            <a:schemeClr val="accent1"/>
          </a:lnRef>
          <a:fillRef idx="0">
            <a:schemeClr val="accent1"/>
          </a:fillRef>
          <a:effectRef idx="0">
            <a:schemeClr val="accent1"/>
          </a:effectRef>
          <a:fontRef idx="minor">
            <a:schemeClr val="tx1"/>
          </a:fontRef>
        </p:style>
      </p:cxnSp>
      <p:cxnSp>
        <p:nvCxnSpPr>
          <p:cNvPr id="154" name="直接连接符 153"/>
          <p:cNvCxnSpPr>
            <a:stCxn id="20" idx="4"/>
          </p:cNvCxnSpPr>
          <p:nvPr/>
        </p:nvCxnSpPr>
        <p:spPr>
          <a:xfrm>
            <a:off x="8230007" y="2605640"/>
            <a:ext cx="57605" cy="425236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flipV="1">
            <a:off x="5940152" y="5935291"/>
            <a:ext cx="1368152" cy="13989"/>
          </a:xfrm>
          <a:prstGeom prst="line">
            <a:avLst/>
          </a:prstGeom>
          <a:ln w="34925">
            <a:solidFill>
              <a:schemeClr val="tx1"/>
            </a:solidFill>
            <a:prstDash val="solid"/>
            <a:tailEnd type="arrow" w="lg" len="lg"/>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flipV="1">
            <a:off x="8316416" y="5071194"/>
            <a:ext cx="827584" cy="13990"/>
          </a:xfrm>
          <a:prstGeom prst="line">
            <a:avLst/>
          </a:prstGeom>
          <a:ln w="34925">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sp>
        <p:nvSpPr>
          <p:cNvPr id="62" name="爆炸形 1 61"/>
          <p:cNvSpPr/>
          <p:nvPr/>
        </p:nvSpPr>
        <p:spPr>
          <a:xfrm>
            <a:off x="8460432" y="1628800"/>
            <a:ext cx="683568" cy="164219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b="1" dirty="0" smtClean="0">
                <a:solidFill>
                  <a:prstClr val="white"/>
                </a:solidFill>
              </a:rPr>
              <a:t>First</a:t>
            </a:r>
          </a:p>
          <a:p>
            <a:pPr algn="ctr"/>
            <a:r>
              <a:rPr lang="en-US" altLang="zh-CN" sz="1200" b="1" dirty="0" smtClean="0">
                <a:solidFill>
                  <a:prstClr val="white"/>
                </a:solidFill>
              </a:rPr>
              <a:t>Lights</a:t>
            </a:r>
            <a:endParaRPr lang="zh-CN" altLang="en-US" sz="1200" b="1" dirty="0">
              <a:solidFill>
                <a:prstClr val="white"/>
              </a:solidFill>
            </a:endParaRPr>
          </a:p>
        </p:txBody>
      </p:sp>
      <p:cxnSp>
        <p:nvCxnSpPr>
          <p:cNvPr id="53" name="直接箭头连接符 52"/>
          <p:cNvCxnSpPr>
            <a:endCxn id="20" idx="0"/>
          </p:cNvCxnSpPr>
          <p:nvPr/>
        </p:nvCxnSpPr>
        <p:spPr>
          <a:xfrm>
            <a:off x="8215605" y="1556792"/>
            <a:ext cx="14402" cy="634082"/>
          </a:xfrm>
          <a:prstGeom prst="straightConnector1">
            <a:avLst/>
          </a:prstGeom>
          <a:ln w="254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95536" y="3861048"/>
            <a:ext cx="3384376" cy="184666"/>
          </a:xfrm>
          <a:prstGeom prst="rect">
            <a:avLst/>
          </a:prstGeom>
          <a:solidFill>
            <a:schemeClr val="bg1"/>
          </a:solidFill>
        </p:spPr>
        <p:txBody>
          <a:bodyPr wrap="square" lIns="0" tIns="0" rIns="0" bIns="0" rtlCol="0">
            <a:spAutoFit/>
          </a:bodyPr>
          <a:lstStyle/>
          <a:p>
            <a:pPr algn="ctr"/>
            <a:r>
              <a:rPr lang="en-US" altLang="zh-CN" sz="1200" b="1" dirty="0" smtClean="0">
                <a:solidFill>
                  <a:prstClr val="black"/>
                </a:solidFill>
              </a:rPr>
              <a:t>Water recycling group:  water recycling system</a:t>
            </a:r>
            <a:endParaRPr lang="zh-CN" altLang="en-US" sz="1200" b="1" dirty="0">
              <a:solidFill>
                <a:prstClr val="black"/>
              </a:solidFill>
            </a:endParaRPr>
          </a:p>
        </p:txBody>
      </p:sp>
      <p:cxnSp>
        <p:nvCxnSpPr>
          <p:cNvPr id="58" name="直接连接符 57"/>
          <p:cNvCxnSpPr/>
          <p:nvPr/>
        </p:nvCxnSpPr>
        <p:spPr>
          <a:xfrm>
            <a:off x="179512" y="4423122"/>
            <a:ext cx="4536504" cy="13990"/>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0" name="直接连接符 59"/>
          <p:cNvCxnSpPr>
            <a:stCxn id="11" idx="4"/>
          </p:cNvCxnSpPr>
          <p:nvPr/>
        </p:nvCxnSpPr>
        <p:spPr>
          <a:xfrm flipH="1">
            <a:off x="4716016" y="2605640"/>
            <a:ext cx="14402" cy="19754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4716016" y="4437112"/>
            <a:ext cx="1224136" cy="0"/>
          </a:xfrm>
          <a:prstGeom prst="line">
            <a:avLst/>
          </a:prstGeom>
          <a:ln w="34925">
            <a:solidFill>
              <a:schemeClr val="tx1"/>
            </a:solidFill>
            <a:prstDash val="solid"/>
            <a:tailEnd type="arrow" w="lg" len="lg"/>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5940152" y="4437112"/>
            <a:ext cx="1368152" cy="0"/>
          </a:xfrm>
          <a:prstGeom prst="line">
            <a:avLst/>
          </a:prstGeom>
          <a:ln w="34925">
            <a:solidFill>
              <a:schemeClr val="tx1"/>
            </a:solidFill>
            <a:prstDash val="solid"/>
            <a:tailEnd type="arrow" w="lg" len="lg"/>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95536" y="4509120"/>
            <a:ext cx="3384376" cy="184666"/>
          </a:xfrm>
          <a:prstGeom prst="rect">
            <a:avLst/>
          </a:prstGeom>
          <a:solidFill>
            <a:schemeClr val="bg1"/>
          </a:solidFill>
        </p:spPr>
        <p:txBody>
          <a:bodyPr wrap="square" lIns="0" tIns="0" rIns="0" bIns="0" rtlCol="0">
            <a:spAutoFit/>
          </a:bodyPr>
          <a:lstStyle/>
          <a:p>
            <a:pPr algn="ctr"/>
            <a:r>
              <a:rPr lang="en-US" altLang="zh-CN" sz="1200" b="1" dirty="0" smtClean="0">
                <a:solidFill>
                  <a:prstClr val="black"/>
                </a:solidFill>
              </a:rPr>
              <a:t>Slow control group:  slow control system</a:t>
            </a:r>
            <a:endParaRPr lang="zh-CN" altLang="en-US" sz="1200" b="1" dirty="0">
              <a:solidFill>
                <a:prstClr val="black"/>
              </a:solidFill>
            </a:endParaRPr>
          </a:p>
        </p:txBody>
      </p:sp>
      <p:cxnSp>
        <p:nvCxnSpPr>
          <p:cNvPr id="70" name="直接连接符 69"/>
          <p:cNvCxnSpPr/>
          <p:nvPr/>
        </p:nvCxnSpPr>
        <p:spPr>
          <a:xfrm>
            <a:off x="179512" y="4711154"/>
            <a:ext cx="5760640" cy="13990"/>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5940152" y="4725144"/>
            <a:ext cx="1368152" cy="0"/>
          </a:xfrm>
          <a:prstGeom prst="line">
            <a:avLst/>
          </a:prstGeom>
          <a:ln w="34925">
            <a:solidFill>
              <a:schemeClr val="tx1"/>
            </a:solidFill>
            <a:prstDash val="solid"/>
            <a:tailEnd type="arrow" w="lg" len="lg"/>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23528" y="4221088"/>
            <a:ext cx="3384376" cy="184666"/>
          </a:xfrm>
          <a:prstGeom prst="rect">
            <a:avLst/>
          </a:prstGeom>
          <a:solidFill>
            <a:schemeClr val="bg1"/>
          </a:solidFill>
        </p:spPr>
        <p:txBody>
          <a:bodyPr wrap="square" lIns="0" tIns="0" rIns="0" bIns="0" rtlCol="0">
            <a:spAutoFit/>
          </a:bodyPr>
          <a:lstStyle/>
          <a:p>
            <a:pPr algn="ctr"/>
            <a:r>
              <a:rPr lang="en-US" altLang="zh-CN" sz="1200" b="1" dirty="0" smtClean="0">
                <a:solidFill>
                  <a:prstClr val="black"/>
                </a:solidFill>
              </a:rPr>
              <a:t>Detector installation group:  detector installation</a:t>
            </a:r>
            <a:endParaRPr lang="zh-CN" altLang="en-US" sz="1200" b="1" dirty="0">
              <a:solidFill>
                <a:prstClr val="black"/>
              </a:solidFill>
            </a:endParaRPr>
          </a:p>
        </p:txBody>
      </p:sp>
      <p:cxnSp>
        <p:nvCxnSpPr>
          <p:cNvPr id="82" name="直接连接符 81"/>
          <p:cNvCxnSpPr/>
          <p:nvPr/>
        </p:nvCxnSpPr>
        <p:spPr>
          <a:xfrm>
            <a:off x="179512" y="4063082"/>
            <a:ext cx="4536504" cy="13990"/>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4716016" y="4077072"/>
            <a:ext cx="1224136" cy="0"/>
          </a:xfrm>
          <a:prstGeom prst="line">
            <a:avLst/>
          </a:prstGeom>
          <a:ln w="34925">
            <a:solidFill>
              <a:schemeClr val="tx1"/>
            </a:solidFill>
            <a:prstDash val="solid"/>
            <a:tailEnd type="arrow" w="lg" len="lg"/>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5940152" y="4077072"/>
            <a:ext cx="1368152" cy="0"/>
          </a:xfrm>
          <a:prstGeom prst="line">
            <a:avLst/>
          </a:prstGeom>
          <a:ln w="34925">
            <a:solidFill>
              <a:schemeClr val="tx1"/>
            </a:solidFill>
            <a:prstDash val="solid"/>
            <a:tailEnd type="arrow" w="lg" len="lg"/>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7308304" y="4077072"/>
            <a:ext cx="1008112" cy="0"/>
          </a:xfrm>
          <a:prstGeom prst="line">
            <a:avLst/>
          </a:prstGeom>
          <a:ln w="34925">
            <a:solidFill>
              <a:schemeClr val="tx1"/>
            </a:solidFill>
            <a:prstDash val="solid"/>
            <a:tailEnd type="arrow" w="lg" len="lg"/>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7308304" y="4437112"/>
            <a:ext cx="1008112" cy="0"/>
          </a:xfrm>
          <a:prstGeom prst="line">
            <a:avLst/>
          </a:prstGeom>
          <a:ln w="34925">
            <a:solidFill>
              <a:schemeClr val="tx1"/>
            </a:solidFill>
            <a:prstDash val="solid"/>
            <a:tailEnd type="arrow" w="lg" len="lg"/>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7308304" y="4725144"/>
            <a:ext cx="1008112" cy="0"/>
          </a:xfrm>
          <a:prstGeom prst="line">
            <a:avLst/>
          </a:prstGeom>
          <a:ln w="34925">
            <a:solidFill>
              <a:schemeClr val="tx1"/>
            </a:solidFill>
            <a:prstDash val="solid"/>
            <a:tailEnd type="arrow" w="lg" len="lg"/>
          </a:ln>
        </p:spPr>
        <p:style>
          <a:lnRef idx="1">
            <a:schemeClr val="accent1"/>
          </a:lnRef>
          <a:fillRef idx="0">
            <a:schemeClr val="accent1"/>
          </a:fillRef>
          <a:effectRef idx="0">
            <a:schemeClr val="accent1"/>
          </a:effectRef>
          <a:fontRef idx="minor">
            <a:schemeClr val="tx1"/>
          </a:fontRef>
        </p:style>
      </p:cxnSp>
      <p:sp>
        <p:nvSpPr>
          <p:cNvPr id="94" name="右箭头 93"/>
          <p:cNvSpPr/>
          <p:nvPr/>
        </p:nvSpPr>
        <p:spPr>
          <a:xfrm>
            <a:off x="8316416" y="3817616"/>
            <a:ext cx="827584" cy="1152128"/>
          </a:xfrm>
          <a:prstGeom prst="rightArrow">
            <a:avLst>
              <a:gd name="adj1" fmla="val 50000"/>
              <a:gd name="adj2" fmla="val 37193"/>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200" dirty="0" smtClean="0">
                <a:solidFill>
                  <a:prstClr val="white"/>
                </a:solidFill>
              </a:rPr>
              <a:t>Operation</a:t>
            </a:r>
          </a:p>
          <a:p>
            <a:pPr algn="ctr"/>
            <a:r>
              <a:rPr lang="en-US" altLang="zh-CN" sz="1200" dirty="0" smtClean="0">
                <a:solidFill>
                  <a:prstClr val="white"/>
                </a:solidFill>
              </a:rPr>
              <a:t>group</a:t>
            </a:r>
            <a:endParaRPr lang="zh-CN" altLang="en-US" sz="1200" dirty="0">
              <a:solidFill>
                <a:prstClr val="white"/>
              </a:solidFill>
            </a:endParaRPr>
          </a:p>
        </p:txBody>
      </p:sp>
      <p:cxnSp>
        <p:nvCxnSpPr>
          <p:cNvPr id="71" name="直接连接符 70"/>
          <p:cNvCxnSpPr/>
          <p:nvPr/>
        </p:nvCxnSpPr>
        <p:spPr>
          <a:xfrm>
            <a:off x="5364088" y="5373216"/>
            <a:ext cx="576064" cy="0"/>
          </a:xfrm>
          <a:prstGeom prst="line">
            <a:avLst/>
          </a:prstGeom>
          <a:ln w="34925">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6544792" y="1556792"/>
            <a:ext cx="43432" cy="432048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5940152" y="5661248"/>
            <a:ext cx="648072" cy="14856"/>
          </a:xfrm>
          <a:prstGeom prst="line">
            <a:avLst/>
          </a:prstGeom>
          <a:ln w="34925">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sp>
        <p:nvSpPr>
          <p:cNvPr id="10" name="椭圆 9"/>
          <p:cNvSpPr>
            <a:spLocks noChangeAspect="1"/>
          </p:cNvSpPr>
          <p:nvPr/>
        </p:nvSpPr>
        <p:spPr>
          <a:xfrm>
            <a:off x="5709840" y="2190874"/>
            <a:ext cx="460851" cy="4147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smtClean="0">
                <a:solidFill>
                  <a:prstClr val="white"/>
                </a:solidFill>
              </a:rPr>
              <a:t>T4</a:t>
            </a:r>
            <a:endParaRPr lang="zh-CN" altLang="en-US" sz="1100" dirty="0">
              <a:solidFill>
                <a:prstClr val="white"/>
              </a:solidFill>
            </a:endParaRPr>
          </a:p>
        </p:txBody>
      </p:sp>
      <p:cxnSp>
        <p:nvCxnSpPr>
          <p:cNvPr id="99" name="直接连接符 98"/>
          <p:cNvCxnSpPr/>
          <p:nvPr/>
        </p:nvCxnSpPr>
        <p:spPr>
          <a:xfrm>
            <a:off x="5334944" y="1542802"/>
            <a:ext cx="29144" cy="390242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96" name="椭圆 195"/>
          <p:cNvSpPr>
            <a:spLocks noChangeAspect="1"/>
          </p:cNvSpPr>
          <p:nvPr/>
        </p:nvSpPr>
        <p:spPr>
          <a:xfrm>
            <a:off x="942797" y="2184088"/>
            <a:ext cx="460851" cy="41476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050" b="1" dirty="0" smtClean="0">
                <a:solidFill>
                  <a:prstClr val="white"/>
                </a:solidFill>
              </a:rPr>
              <a:t>T1</a:t>
            </a:r>
            <a:endParaRPr lang="zh-CN" altLang="en-US" sz="1050" b="1" dirty="0">
              <a:solidFill>
                <a:prstClr val="white"/>
              </a:solidFill>
            </a:endParaRPr>
          </a:p>
        </p:txBody>
      </p:sp>
      <p:cxnSp>
        <p:nvCxnSpPr>
          <p:cNvPr id="197" name="直接箭头连接符 196"/>
          <p:cNvCxnSpPr>
            <a:endCxn id="196" idx="0"/>
          </p:cNvCxnSpPr>
          <p:nvPr/>
        </p:nvCxnSpPr>
        <p:spPr>
          <a:xfrm flipH="1">
            <a:off x="1173223" y="1556792"/>
            <a:ext cx="14401" cy="62729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8" name="TextBox 197"/>
          <p:cNvSpPr txBox="1"/>
          <p:nvPr/>
        </p:nvSpPr>
        <p:spPr>
          <a:xfrm>
            <a:off x="179512" y="2791961"/>
            <a:ext cx="1008112" cy="276999"/>
          </a:xfrm>
          <a:prstGeom prst="rect">
            <a:avLst/>
          </a:prstGeom>
          <a:solidFill>
            <a:schemeClr val="bg1"/>
          </a:solidFill>
        </p:spPr>
        <p:txBody>
          <a:bodyPr wrap="square" rtlCol="0">
            <a:spAutoFit/>
          </a:bodyPr>
          <a:lstStyle/>
          <a:p>
            <a:pPr algn="ctr"/>
            <a:r>
              <a:rPr lang="en-US" altLang="zh-CN" sz="1200" b="1" dirty="0" smtClean="0">
                <a:solidFill>
                  <a:prstClr val="black"/>
                </a:solidFill>
              </a:rPr>
              <a:t>Land Lease</a:t>
            </a:r>
            <a:endParaRPr lang="zh-CN" altLang="en-US" sz="1200" b="1" dirty="0">
              <a:solidFill>
                <a:prstClr val="black"/>
              </a:solidFill>
            </a:endParaRPr>
          </a:p>
        </p:txBody>
      </p:sp>
      <p:cxnSp>
        <p:nvCxnSpPr>
          <p:cNvPr id="199" name="直接连接符 198"/>
          <p:cNvCxnSpPr/>
          <p:nvPr/>
        </p:nvCxnSpPr>
        <p:spPr>
          <a:xfrm>
            <a:off x="179512" y="3429000"/>
            <a:ext cx="1008112" cy="0"/>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03" name="直接连接符 202"/>
          <p:cNvCxnSpPr>
            <a:stCxn id="196" idx="4"/>
          </p:cNvCxnSpPr>
          <p:nvPr/>
        </p:nvCxnSpPr>
        <p:spPr>
          <a:xfrm>
            <a:off x="1173223" y="2598854"/>
            <a:ext cx="14401" cy="90215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08" name="直接连接符 207"/>
          <p:cNvCxnSpPr/>
          <p:nvPr/>
        </p:nvCxnSpPr>
        <p:spPr>
          <a:xfrm>
            <a:off x="179512" y="3789040"/>
            <a:ext cx="3096344" cy="0"/>
          </a:xfrm>
          <a:prstGeom prst="line">
            <a:avLst/>
          </a:prstGeom>
          <a:ln w="349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a:off x="3275856" y="3789040"/>
            <a:ext cx="1440160" cy="0"/>
          </a:xfrm>
          <a:prstGeom prst="line">
            <a:avLst/>
          </a:prstGeom>
          <a:ln w="34925">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stCxn id="8" idx="4"/>
          </p:cNvCxnSpPr>
          <p:nvPr/>
        </p:nvCxnSpPr>
        <p:spPr>
          <a:xfrm flipH="1">
            <a:off x="3275856" y="2602336"/>
            <a:ext cx="14402" cy="118670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20" name="TextBox 219"/>
          <p:cNvSpPr txBox="1"/>
          <p:nvPr/>
        </p:nvSpPr>
        <p:spPr>
          <a:xfrm>
            <a:off x="107504" y="3573016"/>
            <a:ext cx="2952328" cy="184666"/>
          </a:xfrm>
          <a:prstGeom prst="rect">
            <a:avLst/>
          </a:prstGeom>
          <a:solidFill>
            <a:schemeClr val="bg1"/>
          </a:solidFill>
        </p:spPr>
        <p:txBody>
          <a:bodyPr wrap="square" lIns="0" tIns="0" rIns="0" bIns="0" rtlCol="0">
            <a:spAutoFit/>
          </a:bodyPr>
          <a:lstStyle/>
          <a:p>
            <a:pPr algn="ctr"/>
            <a:r>
              <a:rPr lang="en-US" altLang="zh-CN" sz="1200" b="1" dirty="0" smtClean="0">
                <a:solidFill>
                  <a:prstClr val="black"/>
                </a:solidFill>
              </a:rPr>
              <a:t>Light &amp; Water-proof</a:t>
            </a:r>
            <a:endParaRPr lang="zh-CN" altLang="en-US" sz="1200" b="1" dirty="0">
              <a:solidFill>
                <a:prstClr val="black"/>
              </a:solidFill>
            </a:endParaRPr>
          </a:p>
        </p:txBody>
      </p:sp>
      <p:cxnSp>
        <p:nvCxnSpPr>
          <p:cNvPr id="88" name="直接箭头连接符 87"/>
          <p:cNvCxnSpPr/>
          <p:nvPr/>
        </p:nvCxnSpPr>
        <p:spPr>
          <a:xfrm>
            <a:off x="2051720" y="116632"/>
            <a:ext cx="14402" cy="63077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Conclusion</a:t>
            </a:r>
            <a:endParaRPr lang="zh-CN" altLang="en-US" dirty="0"/>
          </a:p>
        </p:txBody>
      </p:sp>
      <p:sp>
        <p:nvSpPr>
          <p:cNvPr id="3" name="Content Placeholder 2"/>
          <p:cNvSpPr>
            <a:spLocks noGrp="1"/>
          </p:cNvSpPr>
          <p:nvPr>
            <p:ph idx="1"/>
          </p:nvPr>
        </p:nvSpPr>
        <p:spPr>
          <a:xfrm>
            <a:off x="251520" y="1339553"/>
            <a:ext cx="8507288" cy="5257799"/>
          </a:xfrm>
        </p:spPr>
        <p:txBody>
          <a:bodyPr>
            <a:noAutofit/>
          </a:bodyPr>
          <a:lstStyle/>
          <a:p>
            <a:r>
              <a:rPr lang="en-US" altLang="zh-CN" sz="2400" dirty="0" smtClean="0"/>
              <a:t>LHAASO has been selected to be one of 16 megaprojects in 5 yrs</a:t>
            </a:r>
          </a:p>
          <a:p>
            <a:r>
              <a:rPr lang="en-US" altLang="zh-CN" sz="2400" dirty="0" smtClean="0"/>
              <a:t>The site is selected at 4300m </a:t>
            </a:r>
            <a:r>
              <a:rPr lang="en-US" altLang="zh-CN" sz="2400" dirty="0" err="1" smtClean="0"/>
              <a:t>a.s.l</a:t>
            </a:r>
            <a:r>
              <a:rPr lang="en-US" altLang="zh-CN" sz="2400" dirty="0" smtClean="0"/>
              <a:t>. in Shangri-La, Yunnan province  </a:t>
            </a:r>
          </a:p>
          <a:p>
            <a:endParaRPr lang="en-US" altLang="zh-CN" sz="2400" dirty="0" smtClean="0"/>
          </a:p>
          <a:p>
            <a:r>
              <a:rPr lang="en-US" altLang="zh-CN" sz="2400" dirty="0" err="1" smtClean="0"/>
              <a:t>TeV</a:t>
            </a:r>
            <a:r>
              <a:rPr lang="en-US" altLang="zh-CN" sz="2400" dirty="0" smtClean="0"/>
              <a:t> gamma ray survey and precise measurements of energy spectra of sources will boost the efforts on discovery of cosmic ray origins </a:t>
            </a:r>
          </a:p>
          <a:p>
            <a:r>
              <a:rPr lang="en-US" altLang="zh-CN" sz="2400" dirty="0" smtClean="0"/>
              <a:t>LHAASO will play a role in CR measurement over a wide energy range between direct measurement and UHECR, such as AUGER</a:t>
            </a:r>
          </a:p>
          <a:p>
            <a:pPr>
              <a:buNone/>
            </a:pPr>
            <a:endParaRPr lang="en-US" altLang="zh-CN" sz="2400" dirty="0" smtClean="0"/>
          </a:p>
          <a:p>
            <a:r>
              <a:rPr lang="en-US" altLang="zh-CN" sz="2400" dirty="0" smtClean="0"/>
              <a:t>Before LHAASO construction is fully started in a couple of years, LAWCA will be built near ARGO-YBJ in Tibet to continue the survey and monitor for important transient phenomena</a:t>
            </a:r>
            <a:endParaRPr lang="zh-CN" alt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a:xfrm>
            <a:off x="0" y="0"/>
            <a:ext cx="7086600" cy="1143000"/>
          </a:xfrm>
        </p:spPr>
        <p:txBody>
          <a:bodyPr/>
          <a:lstStyle/>
          <a:p>
            <a:r>
              <a:rPr lang="en-US" altLang="zh-CN" smtClean="0"/>
              <a:t>Mt.Gongga, 260km away</a:t>
            </a:r>
            <a:endParaRPr lang="zh-CN" altLang="en-US" smtClean="0"/>
          </a:p>
        </p:txBody>
      </p:sp>
      <p:pic>
        <p:nvPicPr>
          <p:cNvPr id="40963" name="图片 2"/>
          <p:cNvPicPr>
            <a:picLocks noChangeAspect="1"/>
          </p:cNvPicPr>
          <p:nvPr/>
        </p:nvPicPr>
        <p:blipFill>
          <a:blip r:embed="rId2" cstate="print"/>
          <a:srcRect/>
          <a:stretch>
            <a:fillRect/>
          </a:stretch>
        </p:blipFill>
        <p:spPr bwMode="auto">
          <a:xfrm>
            <a:off x="6350" y="1125538"/>
            <a:ext cx="6515100" cy="4343400"/>
          </a:xfrm>
          <a:prstGeom prst="rect">
            <a:avLst/>
          </a:prstGeom>
          <a:noFill/>
          <a:ln w="9525">
            <a:noFill/>
            <a:miter lim="800000"/>
            <a:headEnd/>
            <a:tailEnd/>
          </a:ln>
        </p:spPr>
      </p:pic>
      <p:pic>
        <p:nvPicPr>
          <p:cNvPr id="40964" name="图片 4"/>
          <p:cNvPicPr>
            <a:picLocks noChangeAspect="1"/>
          </p:cNvPicPr>
          <p:nvPr/>
        </p:nvPicPr>
        <p:blipFill>
          <a:blip r:embed="rId3" cstate="print"/>
          <a:srcRect/>
          <a:stretch>
            <a:fillRect/>
          </a:stretch>
        </p:blipFill>
        <p:spPr bwMode="auto">
          <a:xfrm>
            <a:off x="4826000" y="3979863"/>
            <a:ext cx="4286250" cy="2857500"/>
          </a:xfrm>
          <a:prstGeom prst="rect">
            <a:avLst/>
          </a:prstGeom>
          <a:noFill/>
          <a:ln w="9525">
            <a:noFill/>
            <a:miter lim="800000"/>
            <a:headEnd/>
            <a:tailEnd/>
          </a:ln>
        </p:spPr>
      </p:pic>
      <p:pic>
        <p:nvPicPr>
          <p:cNvPr id="40965" name="图片 5"/>
          <p:cNvPicPr>
            <a:picLocks noChangeAspect="1"/>
          </p:cNvPicPr>
          <p:nvPr/>
        </p:nvPicPr>
        <p:blipFill>
          <a:blip r:embed="rId4" cstate="print"/>
          <a:srcRect/>
          <a:stretch>
            <a:fillRect/>
          </a:stretch>
        </p:blipFill>
        <p:spPr bwMode="auto">
          <a:xfrm>
            <a:off x="34925" y="4581525"/>
            <a:ext cx="3384550" cy="2255838"/>
          </a:xfrm>
          <a:prstGeom prst="rect">
            <a:avLst/>
          </a:prstGeom>
          <a:noFill/>
          <a:ln w="9525">
            <a:noFill/>
            <a:miter lim="800000"/>
            <a:headEnd/>
            <a:tailEnd/>
          </a:ln>
        </p:spPr>
      </p:pic>
      <p:sp>
        <p:nvSpPr>
          <p:cNvPr id="40966" name="TextBox 6"/>
          <p:cNvSpPr txBox="1">
            <a:spLocks noChangeArrowheads="1"/>
          </p:cNvSpPr>
          <p:nvPr/>
        </p:nvSpPr>
        <p:spPr bwMode="auto">
          <a:xfrm>
            <a:off x="684213" y="4868863"/>
            <a:ext cx="1916112" cy="369887"/>
          </a:xfrm>
          <a:prstGeom prst="rect">
            <a:avLst/>
          </a:prstGeom>
          <a:noFill/>
          <a:ln w="9525">
            <a:noFill/>
            <a:miter lim="800000"/>
            <a:headEnd/>
            <a:tailEnd/>
          </a:ln>
        </p:spPr>
        <p:txBody>
          <a:bodyPr wrap="none">
            <a:spAutoFit/>
          </a:bodyPr>
          <a:lstStyle/>
          <a:p>
            <a:r>
              <a:rPr lang="en-US" altLang="zh-CN"/>
              <a:t>Mt. Haba</a:t>
            </a:r>
            <a:r>
              <a:rPr lang="zh-CN" altLang="en-US"/>
              <a:t>，</a:t>
            </a:r>
            <a:r>
              <a:rPr lang="en-US" altLang="zh-CN"/>
              <a:t>70km</a:t>
            </a:r>
            <a:endParaRPr lang="zh-CN" altLang="en-US"/>
          </a:p>
        </p:txBody>
      </p:sp>
      <p:sp>
        <p:nvSpPr>
          <p:cNvPr id="40967" name="TextBox 7"/>
          <p:cNvSpPr txBox="1">
            <a:spLocks noChangeArrowheads="1"/>
          </p:cNvSpPr>
          <p:nvPr/>
        </p:nvSpPr>
        <p:spPr bwMode="auto">
          <a:xfrm>
            <a:off x="5684838" y="4352925"/>
            <a:ext cx="2544762" cy="369888"/>
          </a:xfrm>
          <a:prstGeom prst="rect">
            <a:avLst/>
          </a:prstGeom>
          <a:noFill/>
          <a:ln w="9525">
            <a:noFill/>
            <a:miter lim="800000"/>
            <a:headEnd/>
            <a:tailEnd/>
          </a:ln>
        </p:spPr>
        <p:txBody>
          <a:bodyPr>
            <a:spAutoFit/>
          </a:bodyPr>
          <a:lstStyle/>
          <a:p>
            <a:r>
              <a:rPr lang="en-US" altLang="zh-CN"/>
              <a:t>Mt. Duobao</a:t>
            </a:r>
            <a:r>
              <a:rPr lang="zh-CN" altLang="en-US"/>
              <a:t>，</a:t>
            </a:r>
            <a:r>
              <a:rPr lang="en-US" altLang="zh-CN"/>
              <a:t>40km</a:t>
            </a:r>
            <a:endParaRPr lang="zh-CN" altLang="en-US"/>
          </a:p>
        </p:txBody>
      </p:sp>
      <p:pic>
        <p:nvPicPr>
          <p:cNvPr id="40968" name="图片 3"/>
          <p:cNvPicPr>
            <a:picLocks noChangeAspect="1"/>
          </p:cNvPicPr>
          <p:nvPr/>
        </p:nvPicPr>
        <p:blipFill>
          <a:blip r:embed="rId5" cstate="print"/>
          <a:srcRect/>
          <a:stretch>
            <a:fillRect/>
          </a:stretch>
        </p:blipFill>
        <p:spPr bwMode="auto">
          <a:xfrm>
            <a:off x="5815013" y="1079500"/>
            <a:ext cx="3327400" cy="2217738"/>
          </a:xfrm>
          <a:prstGeom prst="rect">
            <a:avLst/>
          </a:prstGeom>
          <a:noFill/>
          <a:ln w="9525">
            <a:noFill/>
            <a:miter lim="800000"/>
            <a:headEnd/>
            <a:tailEnd/>
          </a:ln>
        </p:spPr>
      </p:pic>
      <p:sp>
        <p:nvSpPr>
          <p:cNvPr id="40969" name="TextBox 8"/>
          <p:cNvSpPr txBox="1">
            <a:spLocks noChangeArrowheads="1"/>
          </p:cNvSpPr>
          <p:nvPr/>
        </p:nvSpPr>
        <p:spPr bwMode="auto">
          <a:xfrm>
            <a:off x="6423025" y="1285875"/>
            <a:ext cx="2078038" cy="646113"/>
          </a:xfrm>
          <a:prstGeom prst="rect">
            <a:avLst/>
          </a:prstGeom>
          <a:noFill/>
          <a:ln w="9525">
            <a:noFill/>
            <a:miter lim="800000"/>
            <a:headEnd/>
            <a:tailEnd/>
          </a:ln>
        </p:spPr>
        <p:txBody>
          <a:bodyPr>
            <a:spAutoFit/>
          </a:bodyPr>
          <a:lstStyle/>
          <a:p>
            <a:r>
              <a:rPr lang="en-US" altLang="zh-CN"/>
              <a:t>Another possible site ,10km away</a:t>
            </a:r>
            <a:endParaRPr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07704" y="44625"/>
            <a:ext cx="5426230" cy="4104456"/>
          </a:xfrm>
          <a:prstGeom prst="rect">
            <a:avLst/>
          </a:prstGeom>
          <a:noFill/>
          <a:ln w="9525">
            <a:noFill/>
            <a:miter lim="800000"/>
            <a:headEnd/>
            <a:tailEnd/>
          </a:ln>
        </p:spPr>
      </p:pic>
      <p:sp>
        <p:nvSpPr>
          <p:cNvPr id="3" name="内容占位符 2"/>
          <p:cNvSpPr>
            <a:spLocks noGrp="1"/>
          </p:cNvSpPr>
          <p:nvPr>
            <p:ph idx="1"/>
          </p:nvPr>
        </p:nvSpPr>
        <p:spPr>
          <a:xfrm>
            <a:off x="1835696" y="4149080"/>
            <a:ext cx="5328592" cy="2880320"/>
          </a:xfrm>
        </p:spPr>
        <p:txBody>
          <a:bodyPr>
            <a:normAutofit fontScale="62500" lnSpcReduction="20000"/>
          </a:bodyPr>
          <a:lstStyle/>
          <a:p>
            <a:pPr>
              <a:buNone/>
            </a:pPr>
            <a:r>
              <a:rPr lang="zh-CN" altLang="en-US" dirty="0" smtClean="0"/>
              <a:t>　</a:t>
            </a:r>
            <a:r>
              <a:rPr lang="zh-CN" altLang="en-US" sz="1500" dirty="0" smtClean="0"/>
              <a:t>　</a:t>
            </a:r>
            <a:r>
              <a:rPr lang="zh-CN" altLang="en-US" sz="2000" dirty="0" smtClean="0"/>
              <a:t>四、“十二五”时期建设重点</a:t>
            </a:r>
            <a:endParaRPr lang="zh-CN" altLang="en-US" sz="1500" dirty="0" smtClean="0"/>
          </a:p>
          <a:p>
            <a:pPr>
              <a:lnSpc>
                <a:spcPct val="120000"/>
              </a:lnSpc>
              <a:buNone/>
            </a:pPr>
            <a:r>
              <a:rPr lang="zh-CN" altLang="en-US" sz="1500" dirty="0" smtClean="0"/>
              <a:t>　　</a:t>
            </a:r>
            <a:r>
              <a:rPr lang="zh-CN" altLang="en-US" sz="1900" dirty="0" smtClean="0"/>
              <a:t>“十二五”时期，在我国科技发展急需、具有相对优势和科技突破先兆显现的领域中，综合考虑科学目标、技术基础、科研需求和人才队伍等因素，优先安排</a:t>
            </a:r>
            <a:r>
              <a:rPr lang="en-US" altLang="zh-CN" sz="1900" dirty="0" smtClean="0"/>
              <a:t>16</a:t>
            </a:r>
            <a:r>
              <a:rPr lang="zh-CN" altLang="en-US" sz="1900" dirty="0" smtClean="0"/>
              <a:t>项重大科技基础设施建设。</a:t>
            </a:r>
            <a:endParaRPr lang="en-US" altLang="zh-CN" sz="1500" dirty="0" smtClean="0"/>
          </a:p>
          <a:p>
            <a:pPr>
              <a:lnSpc>
                <a:spcPct val="120000"/>
              </a:lnSpc>
              <a:buNone/>
            </a:pPr>
            <a:r>
              <a:rPr lang="zh-CN" altLang="en-US" sz="1400" dirty="0" smtClean="0"/>
              <a:t>          </a:t>
            </a:r>
            <a:r>
              <a:rPr lang="zh-CN" altLang="en-US" sz="1900" dirty="0" smtClean="0"/>
              <a:t>（七）高海拔宇宙线观测站。宇宙线起源一直是物理学最大的谜团之一。我国在高海拔宇宙线观测研究方面具有长期积累和深厚基础，台址条件具有特殊地理优势，适合建设由多个性能先进的探测系统组成的多参数宇宙线复合观测站。围绕推动国际甚高能伽马天文研究迈入大统计量新时代的科学目标，建设大型高海拔空气簇射宇宙线观测站，主要包括：</a:t>
            </a:r>
            <a:r>
              <a:rPr lang="en-US" altLang="zh-CN" sz="1900" dirty="0" smtClean="0"/>
              <a:t>100</a:t>
            </a:r>
            <a:r>
              <a:rPr lang="zh-CN" altLang="en-US" sz="1900" dirty="0" smtClean="0"/>
              <a:t>万平方米探测阵列，</a:t>
            </a:r>
            <a:r>
              <a:rPr lang="en-US" altLang="zh-CN" sz="1900" dirty="0" smtClean="0"/>
              <a:t>9</a:t>
            </a:r>
            <a:r>
              <a:rPr lang="zh-CN" altLang="en-US" sz="1900" dirty="0" smtClean="0"/>
              <a:t>万平方米伽马射线巡天望远镜，</a:t>
            </a:r>
            <a:r>
              <a:rPr lang="en-US" altLang="zh-CN" sz="1900" dirty="0" smtClean="0"/>
              <a:t>24</a:t>
            </a:r>
            <a:r>
              <a:rPr lang="zh-CN" altLang="en-US" sz="1900" dirty="0" smtClean="0"/>
              <a:t>台广角契伦科夫望远镜，</a:t>
            </a:r>
            <a:r>
              <a:rPr lang="en-US" altLang="zh-CN" sz="1900" dirty="0" smtClean="0"/>
              <a:t>0.5</a:t>
            </a:r>
            <a:r>
              <a:rPr lang="zh-CN" altLang="en-US" sz="1900" dirty="0" smtClean="0"/>
              <a:t>万平方米芯探测器阵列。该设施建成后，将集高灵敏度、大视场、全时段扫描搜索伽马射线源、伽马射线强度空间分布和精确能谱测量等多功能为一体，成为具有国际竞争力的宇宙线研究中心。</a:t>
            </a:r>
          </a:p>
          <a:p>
            <a:pPr>
              <a:buNone/>
            </a:pPr>
            <a:endParaRPr lang="zh-CN"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a:grpSpLocks/>
          </p:cNvGrpSpPr>
          <p:nvPr/>
        </p:nvGrpSpPr>
        <p:grpSpPr bwMode="auto">
          <a:xfrm>
            <a:off x="12700" y="1676400"/>
            <a:ext cx="9131300" cy="5029200"/>
            <a:chOff x="12578" y="1676400"/>
            <a:chExt cx="9131422" cy="5029200"/>
          </a:xfrm>
        </p:grpSpPr>
        <p:pic>
          <p:nvPicPr>
            <p:cNvPr id="38923" name="Picture 16" descr="china"/>
            <p:cNvPicPr>
              <a:picLocks noChangeAspect="1" noChangeArrowheads="1"/>
            </p:cNvPicPr>
            <p:nvPr/>
          </p:nvPicPr>
          <p:blipFill>
            <a:blip r:embed="rId2" cstate="print"/>
            <a:srcRect/>
            <a:stretch>
              <a:fillRect/>
            </a:stretch>
          </p:blipFill>
          <p:spPr bwMode="auto">
            <a:xfrm>
              <a:off x="12578" y="1676400"/>
              <a:ext cx="9131422" cy="5029200"/>
            </a:xfrm>
            <a:prstGeom prst="rect">
              <a:avLst/>
            </a:prstGeom>
            <a:noFill/>
            <a:ln w="9525">
              <a:noFill/>
              <a:miter lim="800000"/>
              <a:headEnd/>
              <a:tailEnd/>
            </a:ln>
          </p:spPr>
        </p:pic>
        <p:sp>
          <p:nvSpPr>
            <p:cNvPr id="38924" name="TextBox 14"/>
            <p:cNvSpPr txBox="1">
              <a:spLocks noChangeArrowheads="1"/>
            </p:cNvSpPr>
            <p:nvPr/>
          </p:nvSpPr>
          <p:spPr bwMode="auto">
            <a:xfrm>
              <a:off x="709550" y="4559019"/>
              <a:ext cx="1364476" cy="646331"/>
            </a:xfrm>
            <a:prstGeom prst="rect">
              <a:avLst/>
            </a:prstGeom>
            <a:noFill/>
            <a:ln w="9525">
              <a:noFill/>
              <a:miter lim="800000"/>
              <a:headEnd/>
              <a:tailEnd/>
            </a:ln>
          </p:spPr>
          <p:txBody>
            <a:bodyPr wrap="none">
              <a:spAutoFit/>
            </a:bodyPr>
            <a:lstStyle/>
            <a:p>
              <a:r>
                <a:rPr lang="en-US" altLang="zh-CN"/>
                <a:t>ARGO-YBJ</a:t>
              </a:r>
            </a:p>
            <a:p>
              <a:r>
                <a:rPr lang="en-US" altLang="zh-CN"/>
                <a:t>site</a:t>
              </a:r>
              <a:endParaRPr lang="zh-CN" altLang="en-US"/>
            </a:p>
          </p:txBody>
        </p:sp>
        <p:sp>
          <p:nvSpPr>
            <p:cNvPr id="38925" name="TextBox 15"/>
            <p:cNvSpPr txBox="1">
              <a:spLocks noChangeArrowheads="1"/>
            </p:cNvSpPr>
            <p:nvPr/>
          </p:nvSpPr>
          <p:spPr bwMode="auto">
            <a:xfrm>
              <a:off x="2665429" y="5105400"/>
              <a:ext cx="1120821" cy="646331"/>
            </a:xfrm>
            <a:prstGeom prst="rect">
              <a:avLst/>
            </a:prstGeom>
            <a:noFill/>
            <a:ln w="9525">
              <a:noFill/>
              <a:miter lim="800000"/>
              <a:headEnd/>
              <a:tailEnd/>
            </a:ln>
          </p:spPr>
          <p:txBody>
            <a:bodyPr wrap="none">
              <a:spAutoFit/>
            </a:bodyPr>
            <a:lstStyle/>
            <a:p>
              <a:r>
                <a:rPr lang="en-US" altLang="zh-CN"/>
                <a:t>LHAASO</a:t>
              </a:r>
            </a:p>
            <a:p>
              <a:r>
                <a:rPr lang="en-US" altLang="zh-CN"/>
                <a:t>site</a:t>
              </a:r>
              <a:endParaRPr lang="zh-CN" altLang="en-US"/>
            </a:p>
          </p:txBody>
        </p:sp>
        <p:sp>
          <p:nvSpPr>
            <p:cNvPr id="38926" name="椭圆 12"/>
            <p:cNvSpPr>
              <a:spLocks noChangeArrowheads="1"/>
            </p:cNvSpPr>
            <p:nvPr/>
          </p:nvSpPr>
          <p:spPr bwMode="auto">
            <a:xfrm>
              <a:off x="1600200" y="4876800"/>
              <a:ext cx="228600" cy="228600"/>
            </a:xfrm>
            <a:prstGeom prst="ellipse">
              <a:avLst/>
            </a:prstGeom>
            <a:solidFill>
              <a:srgbClr val="FF0000"/>
            </a:solidFill>
            <a:ln w="9525" algn="ctr">
              <a:noFill/>
              <a:round/>
              <a:headEnd/>
              <a:tailEnd/>
            </a:ln>
          </p:spPr>
          <p:txBody>
            <a:bodyPr wrap="none" anchor="ctr"/>
            <a:lstStyle/>
            <a:p>
              <a:endParaRPr lang="zh-CN" altLang="en-US"/>
            </a:p>
          </p:txBody>
        </p:sp>
        <p:sp>
          <p:nvSpPr>
            <p:cNvPr id="38927" name="椭圆 13"/>
            <p:cNvSpPr>
              <a:spLocks noChangeArrowheads="1"/>
            </p:cNvSpPr>
            <p:nvPr/>
          </p:nvSpPr>
          <p:spPr bwMode="auto">
            <a:xfrm>
              <a:off x="3405250" y="5438900"/>
              <a:ext cx="228600" cy="228600"/>
            </a:xfrm>
            <a:prstGeom prst="ellipse">
              <a:avLst/>
            </a:prstGeom>
            <a:solidFill>
              <a:srgbClr val="FF0000"/>
            </a:solidFill>
            <a:ln w="9525" algn="ctr">
              <a:noFill/>
              <a:round/>
              <a:headEnd/>
              <a:tailEnd/>
            </a:ln>
          </p:spPr>
          <p:txBody>
            <a:bodyPr wrap="none" anchor="ctr"/>
            <a:lstStyle/>
            <a:p>
              <a:endParaRPr lang="zh-CN" altLang="en-US"/>
            </a:p>
          </p:txBody>
        </p:sp>
      </p:grpSp>
      <p:sp>
        <p:nvSpPr>
          <p:cNvPr id="38914" name="标题 3"/>
          <p:cNvSpPr>
            <a:spLocks noGrp="1"/>
          </p:cNvSpPr>
          <p:nvPr>
            <p:ph type="title"/>
          </p:nvPr>
        </p:nvSpPr>
        <p:spPr/>
        <p:txBody>
          <a:bodyPr/>
          <a:lstStyle/>
          <a:p>
            <a:r>
              <a:rPr lang="en-US" altLang="zh-CN" smtClean="0"/>
              <a:t>The Best Candidate Sites</a:t>
            </a:r>
            <a:endParaRPr lang="zh-CN" altLang="en-US" smtClean="0"/>
          </a:p>
        </p:txBody>
      </p:sp>
      <p:grpSp>
        <p:nvGrpSpPr>
          <p:cNvPr id="12" name="组合 11"/>
          <p:cNvGrpSpPr/>
          <p:nvPr/>
        </p:nvGrpSpPr>
        <p:grpSpPr>
          <a:xfrm>
            <a:off x="868363" y="1484313"/>
            <a:ext cx="7232650" cy="5276850"/>
            <a:chOff x="868363" y="1484313"/>
            <a:chExt cx="7232650" cy="5276850"/>
          </a:xfrm>
        </p:grpSpPr>
        <p:pic>
          <p:nvPicPr>
            <p:cNvPr id="10" name="Picture 2"/>
            <p:cNvPicPr>
              <a:picLocks noChangeAspect="1" noChangeArrowheads="1"/>
            </p:cNvPicPr>
            <p:nvPr/>
          </p:nvPicPr>
          <p:blipFill>
            <a:blip r:embed="rId3" cstate="print"/>
            <a:srcRect/>
            <a:stretch>
              <a:fillRect/>
            </a:stretch>
          </p:blipFill>
          <p:spPr bwMode="auto">
            <a:xfrm>
              <a:off x="868363" y="1484313"/>
              <a:ext cx="7232650" cy="5276850"/>
            </a:xfrm>
            <a:prstGeom prst="rect">
              <a:avLst/>
            </a:prstGeom>
            <a:noFill/>
            <a:ln w="9525">
              <a:noFill/>
              <a:miter lim="800000"/>
              <a:headEnd/>
              <a:tailEnd/>
            </a:ln>
          </p:spPr>
        </p:pic>
        <p:sp>
          <p:nvSpPr>
            <p:cNvPr id="11" name="TextBox 10"/>
            <p:cNvSpPr txBox="1"/>
            <p:nvPr/>
          </p:nvSpPr>
          <p:spPr>
            <a:xfrm>
              <a:off x="1528412" y="5180999"/>
              <a:ext cx="3115596" cy="1200329"/>
            </a:xfrm>
            <a:prstGeom prst="rect">
              <a:avLst/>
            </a:prstGeom>
            <a:noFill/>
          </p:spPr>
          <p:txBody>
            <a:bodyPr wrap="none" rtlCol="0">
              <a:spAutoFit/>
            </a:bodyPr>
            <a:lstStyle/>
            <a:p>
              <a:pPr fontAlgn="auto">
                <a:spcAft>
                  <a:spcPts val="0"/>
                </a:spcAft>
                <a:defRPr/>
              </a:pPr>
              <a:r>
                <a:rPr lang="en-US" altLang="zh-CN" dirty="0" smtClean="0"/>
                <a:t>O-Tele </a:t>
              </a:r>
              <a:r>
                <a:rPr lang="az-Cyrl-AZ" altLang="zh-CN" i="1" dirty="0" smtClean="0">
                  <a:latin typeface="Calibri"/>
                  <a:cs typeface="BrowalliaUPC" pitchFamily="34" charset="-34"/>
                </a:rPr>
                <a:t>Ф</a:t>
              </a:r>
              <a:r>
                <a:rPr lang="en-US" altLang="zh-CN" dirty="0" smtClean="0"/>
                <a:t>2.4m</a:t>
              </a:r>
              <a:r>
                <a:rPr lang="zh-CN" altLang="en-US" dirty="0" smtClean="0"/>
                <a:t> </a:t>
              </a:r>
              <a:r>
                <a:rPr lang="en-US" altLang="zh-CN" dirty="0" smtClean="0"/>
                <a:t>at ~200km   </a:t>
              </a:r>
            </a:p>
            <a:p>
              <a:pPr fontAlgn="auto">
                <a:spcAft>
                  <a:spcPts val="0"/>
                </a:spcAft>
                <a:defRPr/>
              </a:pPr>
              <a:r>
                <a:rPr lang="en-US" altLang="zh-CN" dirty="0" smtClean="0"/>
                <a:t>Solar Tele</a:t>
              </a:r>
              <a:r>
                <a:rPr lang="az-Cyrl-AZ" altLang="zh-CN" i="1" dirty="0" smtClean="0">
                  <a:cs typeface="BrowalliaUPC" pitchFamily="34" charset="-34"/>
                </a:rPr>
                <a:t> Ф</a:t>
              </a:r>
              <a:r>
                <a:rPr lang="en-US" altLang="zh-CN" dirty="0" smtClean="0"/>
                <a:t>2m at </a:t>
              </a:r>
              <a:r>
                <a:rPr lang="zh-CN" altLang="en-US" dirty="0" smtClean="0"/>
                <a:t> </a:t>
              </a:r>
              <a:r>
                <a:rPr lang="en-US" altLang="zh-CN" dirty="0" smtClean="0"/>
                <a:t>~700km</a:t>
              </a:r>
            </a:p>
            <a:p>
              <a:pPr>
                <a:defRPr/>
              </a:pPr>
              <a:r>
                <a:rPr lang="en-US" altLang="zh-CN" dirty="0" smtClean="0"/>
                <a:t>JP Underground Lab at ~400km</a:t>
              </a:r>
            </a:p>
            <a:p>
              <a:r>
                <a:rPr lang="en-US" altLang="zh-CN" dirty="0" smtClean="0"/>
                <a:t>FAST-Radio Tele </a:t>
              </a:r>
              <a:r>
                <a:rPr lang="az-Cyrl-AZ" altLang="zh-CN" i="1" dirty="0" smtClean="0">
                  <a:cs typeface="BrowalliaUPC" pitchFamily="34" charset="-34"/>
                </a:rPr>
                <a:t>Ф</a:t>
              </a:r>
              <a:r>
                <a:rPr lang="en-US" altLang="zh-CN" dirty="0" smtClean="0"/>
                <a:t>500m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32" y="-24"/>
            <a:ext cx="2714644" cy="3429024"/>
          </a:xfrm>
        </p:spPr>
        <p:txBody>
          <a:bodyPr>
            <a:normAutofit/>
          </a:bodyPr>
          <a:lstStyle/>
          <a:p>
            <a:pPr eaLnBrk="1" hangingPunct="1"/>
            <a:r>
              <a:rPr lang="en-US" altLang="zh-CN" dirty="0" smtClean="0"/>
              <a:t>Geo-location of the </a:t>
            </a:r>
            <a:r>
              <a:rPr lang="en-US" altLang="zh-CN" dirty="0" err="1" smtClean="0"/>
              <a:t>Shika</a:t>
            </a:r>
            <a:r>
              <a:rPr lang="en-US" altLang="zh-CN" dirty="0" smtClean="0"/>
              <a:t> site</a:t>
            </a:r>
            <a:endParaRPr lang="zh-CN" altLang="en-US" dirty="0" smtClean="0"/>
          </a:p>
        </p:txBody>
      </p:sp>
      <p:grpSp>
        <p:nvGrpSpPr>
          <p:cNvPr id="2" name="Group 12"/>
          <p:cNvGrpSpPr/>
          <p:nvPr/>
        </p:nvGrpSpPr>
        <p:grpSpPr>
          <a:xfrm>
            <a:off x="2714612" y="0"/>
            <a:ext cx="6429388" cy="3571876"/>
            <a:chOff x="0" y="-714404"/>
            <a:chExt cx="9144000" cy="5249862"/>
          </a:xfrm>
        </p:grpSpPr>
        <p:pic>
          <p:nvPicPr>
            <p:cNvPr id="4099" name="Picture 3" descr="C:\work\事务\香格里拉选址\LHAASO_香格里拉县_google方位图.jpg"/>
            <p:cNvPicPr>
              <a:picLocks noChangeAspect="1" noChangeArrowheads="1"/>
            </p:cNvPicPr>
            <p:nvPr/>
          </p:nvPicPr>
          <p:blipFill>
            <a:blip r:embed="rId2" cstate="print"/>
            <a:srcRect/>
            <a:stretch>
              <a:fillRect/>
            </a:stretch>
          </p:blipFill>
          <p:spPr bwMode="auto">
            <a:xfrm>
              <a:off x="0" y="-714404"/>
              <a:ext cx="9144000" cy="5249862"/>
            </a:xfrm>
            <a:prstGeom prst="rect">
              <a:avLst/>
            </a:prstGeom>
            <a:noFill/>
            <a:ln w="9525">
              <a:noFill/>
              <a:miter lim="800000"/>
              <a:headEnd/>
              <a:tailEnd/>
            </a:ln>
          </p:spPr>
        </p:pic>
        <p:cxnSp>
          <p:nvCxnSpPr>
            <p:cNvPr id="8" name="直接箭头连接符 7"/>
            <p:cNvCxnSpPr/>
            <p:nvPr/>
          </p:nvCxnSpPr>
          <p:spPr>
            <a:xfrm flipH="1">
              <a:off x="2339975" y="1430323"/>
              <a:ext cx="5400675" cy="107950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01" name="TextBox 10"/>
            <p:cNvSpPr txBox="1">
              <a:spLocks noChangeArrowheads="1"/>
            </p:cNvSpPr>
            <p:nvPr/>
          </p:nvSpPr>
          <p:spPr bwMode="auto">
            <a:xfrm rot="15537663">
              <a:off x="4271207" y="972328"/>
              <a:ext cx="973060" cy="1419225"/>
            </a:xfrm>
            <a:prstGeom prst="rect">
              <a:avLst/>
            </a:prstGeom>
            <a:noFill/>
            <a:ln w="9525">
              <a:noFill/>
              <a:miter lim="800000"/>
              <a:headEnd/>
              <a:tailEnd/>
            </a:ln>
          </p:spPr>
          <p:txBody>
            <a:bodyPr vert="eaVert">
              <a:spAutoFit/>
            </a:bodyPr>
            <a:lstStyle/>
            <a:p>
              <a:r>
                <a:rPr lang="en-US" altLang="zh-CN" sz="2800" dirty="0">
                  <a:latin typeface="Calibri" pitchFamily="34" charset="0"/>
                </a:rPr>
                <a:t>13km</a:t>
              </a:r>
              <a:endParaRPr lang="zh-CN" altLang="en-US" sz="2800" dirty="0">
                <a:latin typeface="Calibri" pitchFamily="34" charset="0"/>
              </a:endParaRPr>
            </a:p>
          </p:txBody>
        </p:sp>
        <p:cxnSp>
          <p:nvCxnSpPr>
            <p:cNvPr id="12" name="直接箭头连接符 11"/>
            <p:cNvCxnSpPr/>
            <p:nvPr/>
          </p:nvCxnSpPr>
          <p:spPr>
            <a:xfrm flipH="1">
              <a:off x="0" y="2573323"/>
              <a:ext cx="1728788" cy="809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03" name="TextBox 12"/>
            <p:cNvSpPr txBox="1">
              <a:spLocks noChangeArrowheads="1"/>
            </p:cNvSpPr>
            <p:nvPr/>
          </p:nvSpPr>
          <p:spPr bwMode="auto">
            <a:xfrm rot="16200000">
              <a:off x="275471" y="1476360"/>
              <a:ext cx="973060" cy="1419225"/>
            </a:xfrm>
            <a:prstGeom prst="rect">
              <a:avLst/>
            </a:prstGeom>
            <a:noFill/>
            <a:ln w="9525">
              <a:noFill/>
              <a:miter lim="800000"/>
              <a:headEnd/>
              <a:tailEnd/>
            </a:ln>
          </p:spPr>
          <p:txBody>
            <a:bodyPr vert="eaVert">
              <a:spAutoFit/>
            </a:bodyPr>
            <a:lstStyle/>
            <a:p>
              <a:r>
                <a:rPr lang="en-US" altLang="zh-CN" sz="2800" dirty="0">
                  <a:latin typeface="Calibri" pitchFamily="34" charset="0"/>
                </a:rPr>
                <a:t>10km</a:t>
              </a:r>
              <a:endParaRPr lang="zh-CN" altLang="en-US" sz="2800" dirty="0">
                <a:latin typeface="Calibri" pitchFamily="34" charset="0"/>
              </a:endParaRPr>
            </a:p>
          </p:txBody>
        </p:sp>
      </p:grpSp>
      <p:pic>
        <p:nvPicPr>
          <p:cNvPr id="14" name="内容占位符 3" descr="图片1.png"/>
          <p:cNvPicPr>
            <a:picLocks noGrp="1" noChangeAspect="1"/>
          </p:cNvPicPr>
          <p:nvPr>
            <p:ph idx="1"/>
          </p:nvPr>
        </p:nvPicPr>
        <p:blipFill>
          <a:blip r:embed="rId3" cstate="print"/>
          <a:srcRect l="5884" t="2851" b="9295"/>
          <a:stretch>
            <a:fillRect/>
          </a:stretch>
        </p:blipFill>
        <p:spPr>
          <a:xfrm>
            <a:off x="9525" y="3571876"/>
            <a:ext cx="9142236" cy="3286148"/>
          </a:xfrm>
        </p:spPr>
      </p:pic>
      <p:sp>
        <p:nvSpPr>
          <p:cNvPr id="15" name="TextBox 14"/>
          <p:cNvSpPr txBox="1"/>
          <p:nvPr/>
        </p:nvSpPr>
        <p:spPr>
          <a:xfrm>
            <a:off x="4643438" y="6429396"/>
            <a:ext cx="4152996" cy="369332"/>
          </a:xfrm>
          <a:prstGeom prst="rect">
            <a:avLst/>
          </a:prstGeom>
          <a:solidFill>
            <a:schemeClr val="accent3">
              <a:lumMod val="60000"/>
              <a:lumOff val="40000"/>
            </a:schemeClr>
          </a:solidFill>
        </p:spPr>
        <p:txBody>
          <a:bodyPr wrap="none" rtlCol="0">
            <a:spAutoFit/>
          </a:bodyPr>
          <a:lstStyle/>
          <a:p>
            <a:r>
              <a:rPr lang="en-US" altLang="zh-CN" b="1" dirty="0" smtClean="0">
                <a:solidFill>
                  <a:srgbClr val="FF0000"/>
                </a:solidFill>
              </a:rPr>
              <a:t>Decided by IHEP and local </a:t>
            </a:r>
            <a:r>
              <a:rPr lang="en-US" altLang="zh-CN" b="1" dirty="0" err="1" smtClean="0">
                <a:solidFill>
                  <a:srgbClr val="FF0000"/>
                </a:solidFill>
              </a:rPr>
              <a:t>gov</a:t>
            </a:r>
            <a:r>
              <a:rPr lang="en-US" altLang="zh-CN" b="1" dirty="0" smtClean="0">
                <a:solidFill>
                  <a:srgbClr val="FF0000"/>
                </a:solidFill>
              </a:rPr>
              <a:t> in 2012-12</a:t>
            </a:r>
            <a:r>
              <a:rPr lang="zh-CN" altLang="en-US" b="1" dirty="0" smtClean="0">
                <a:solidFill>
                  <a:srgbClr val="FF0000"/>
                </a:solidFill>
              </a:rPr>
              <a:t> </a:t>
            </a:r>
            <a:endParaRPr lang="zh-CN" altLang="en-US" b="1"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内容占位符 3" descr="图片1.png"/>
          <p:cNvPicPr>
            <a:picLocks noGrp="1" noChangeAspect="1"/>
          </p:cNvPicPr>
          <p:nvPr>
            <p:ph idx="1"/>
          </p:nvPr>
        </p:nvPicPr>
        <p:blipFill>
          <a:blip r:embed="rId2" cstate="print"/>
          <a:srcRect l="5884" t="2851" b="-2164"/>
          <a:stretch>
            <a:fillRect/>
          </a:stretch>
        </p:blipFill>
        <p:spPr>
          <a:xfrm>
            <a:off x="9525" y="3143272"/>
            <a:ext cx="9142236" cy="3714752"/>
          </a:xfrm>
        </p:spPr>
      </p:pic>
      <p:sp>
        <p:nvSpPr>
          <p:cNvPr id="2" name="标题 1"/>
          <p:cNvSpPr>
            <a:spLocks noGrp="1"/>
          </p:cNvSpPr>
          <p:nvPr>
            <p:ph type="title"/>
          </p:nvPr>
        </p:nvSpPr>
        <p:spPr>
          <a:xfrm>
            <a:off x="142844" y="-27384"/>
            <a:ext cx="4071966" cy="1282154"/>
          </a:xfrm>
        </p:spPr>
        <p:txBody>
          <a:bodyPr>
            <a:normAutofit fontScale="90000"/>
          </a:bodyPr>
          <a:lstStyle/>
          <a:p>
            <a:r>
              <a:rPr lang="en-US" altLang="zh-CN" dirty="0" smtClean="0"/>
              <a:t>LHAASO</a:t>
            </a:r>
            <a:br>
              <a:rPr lang="en-US" altLang="zh-CN" dirty="0" smtClean="0"/>
            </a:br>
            <a:r>
              <a:rPr lang="en-US" altLang="zh-CN" dirty="0" smtClean="0"/>
              <a:t>layout</a:t>
            </a:r>
            <a:endParaRPr lang="en-US" dirty="0"/>
          </a:p>
        </p:txBody>
      </p:sp>
      <p:grpSp>
        <p:nvGrpSpPr>
          <p:cNvPr id="14" name="组合 13"/>
          <p:cNvGrpSpPr/>
          <p:nvPr/>
        </p:nvGrpSpPr>
        <p:grpSpPr>
          <a:xfrm>
            <a:off x="35496" y="2428868"/>
            <a:ext cx="8856984" cy="4372881"/>
            <a:chOff x="35496" y="2428868"/>
            <a:chExt cx="8856984" cy="4372881"/>
          </a:xfrm>
        </p:grpSpPr>
        <p:sp>
          <p:nvSpPr>
            <p:cNvPr id="9" name="TextBox 8"/>
            <p:cNvSpPr txBox="1"/>
            <p:nvPr/>
          </p:nvSpPr>
          <p:spPr>
            <a:xfrm>
              <a:off x="35496" y="2428868"/>
              <a:ext cx="3639010" cy="646331"/>
            </a:xfrm>
            <a:prstGeom prst="rect">
              <a:avLst/>
            </a:prstGeom>
            <a:noFill/>
          </p:spPr>
          <p:txBody>
            <a:bodyPr wrap="none" rtlCol="0">
              <a:spAutoFit/>
            </a:bodyPr>
            <a:lstStyle/>
            <a:p>
              <a:r>
                <a:rPr lang="en-US" dirty="0" smtClean="0"/>
                <a:t>90k  m</a:t>
              </a:r>
              <a:r>
                <a:rPr lang="en-US" baseline="30000" dirty="0" smtClean="0"/>
                <a:t>2</a:t>
              </a:r>
              <a:r>
                <a:rPr lang="en-US" dirty="0" smtClean="0"/>
                <a:t> gamma ray survey telescope</a:t>
              </a:r>
            </a:p>
            <a:p>
              <a:r>
                <a:rPr lang="en-US" altLang="zh-CN" dirty="0" smtClean="0"/>
                <a:t>1M   m</a:t>
              </a:r>
              <a:r>
                <a:rPr lang="en-US" altLang="zh-CN" baseline="30000" dirty="0" smtClean="0"/>
                <a:t>2</a:t>
              </a:r>
              <a:r>
                <a:rPr lang="en-US" altLang="zh-CN" dirty="0" smtClean="0"/>
                <a:t> surface EAS detector array</a:t>
              </a:r>
              <a:endParaRPr lang="en-US" dirty="0"/>
            </a:p>
          </p:txBody>
        </p:sp>
        <p:pic>
          <p:nvPicPr>
            <p:cNvPr id="13" name="图片 12" descr="LHAASO-artistic.jpg"/>
            <p:cNvPicPr>
              <a:picLocks noChangeAspect="1"/>
            </p:cNvPicPr>
            <p:nvPr/>
          </p:nvPicPr>
          <p:blipFill>
            <a:blip r:embed="rId3" cstate="print"/>
            <a:srcRect t="1355" b="12536"/>
            <a:stretch>
              <a:fillRect/>
            </a:stretch>
          </p:blipFill>
          <p:spPr>
            <a:xfrm>
              <a:off x="251520" y="3140968"/>
              <a:ext cx="8640960" cy="3660781"/>
            </a:xfrm>
            <a:prstGeom prst="rect">
              <a:avLst/>
            </a:prstGeom>
          </p:spPr>
        </p:pic>
      </p:grpSp>
      <p:grpSp>
        <p:nvGrpSpPr>
          <p:cNvPr id="16" name="组合 15"/>
          <p:cNvGrpSpPr/>
          <p:nvPr/>
        </p:nvGrpSpPr>
        <p:grpSpPr>
          <a:xfrm>
            <a:off x="1707544" y="116632"/>
            <a:ext cx="7436456" cy="4159741"/>
            <a:chOff x="1707544" y="116632"/>
            <a:chExt cx="7436456" cy="4159741"/>
          </a:xfrm>
        </p:grpSpPr>
        <p:sp>
          <p:nvSpPr>
            <p:cNvPr id="7" name="下箭头 6"/>
            <p:cNvSpPr/>
            <p:nvPr/>
          </p:nvSpPr>
          <p:spPr>
            <a:xfrm rot="2700000">
              <a:off x="5200790" y="2545184"/>
              <a:ext cx="254586" cy="3207792"/>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707544" y="1281534"/>
              <a:ext cx="1712328" cy="923330"/>
            </a:xfrm>
            <a:prstGeom prst="rect">
              <a:avLst/>
            </a:prstGeom>
            <a:noFill/>
          </p:spPr>
          <p:txBody>
            <a:bodyPr wrap="none" rtlCol="0">
              <a:spAutoFit/>
            </a:bodyPr>
            <a:lstStyle/>
            <a:p>
              <a:r>
                <a:rPr lang="en-US" altLang="zh-CN" dirty="0" smtClean="0"/>
                <a:t>Central detector</a:t>
              </a:r>
            </a:p>
            <a:p>
              <a:r>
                <a:rPr lang="en-US" altLang="zh-CN" dirty="0" smtClean="0"/>
                <a:t>array for </a:t>
              </a:r>
            </a:p>
            <a:p>
              <a:r>
                <a:rPr lang="en-US" altLang="zh-CN" dirty="0" smtClean="0"/>
                <a:t>cosmic rays</a:t>
              </a:r>
            </a:p>
          </p:txBody>
        </p:sp>
        <p:pic>
          <p:nvPicPr>
            <p:cNvPr id="15" name="图片 14" descr="平台人视.jpg"/>
            <p:cNvPicPr>
              <a:picLocks noChangeAspect="1"/>
            </p:cNvPicPr>
            <p:nvPr/>
          </p:nvPicPr>
          <p:blipFill>
            <a:blip r:embed="rId4" cstate="print"/>
            <a:srcRect t="8001"/>
            <a:stretch>
              <a:fillRect/>
            </a:stretch>
          </p:blipFill>
          <p:spPr>
            <a:xfrm>
              <a:off x="3438982" y="116632"/>
              <a:ext cx="5705018" cy="295232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a:xfrm>
            <a:off x="0" y="0"/>
            <a:ext cx="9144000" cy="1515618"/>
          </a:xfrm>
          <a:solidFill>
            <a:srgbClr val="0070C0">
              <a:alpha val="77000"/>
            </a:srgbClr>
          </a:solidFill>
          <a:ln w="19050" cap="flat"/>
        </p:spPr>
        <p:txBody>
          <a:bodyPr wrap="square" lIns="126000" tIns="262800" bIns="262800">
            <a:spAutoFit/>
          </a:bodyPr>
          <a:lstStyle/>
          <a:p>
            <a:pPr indent="266700" algn="l">
              <a:spcBef>
                <a:spcPct val="50000"/>
              </a:spcBef>
              <a:defRPr/>
            </a:pPr>
            <a:r>
              <a:rPr kumimoji="1" lang="en-US" altLang="zh-CN" sz="3200" b="1" kern="1200" dirty="0" smtClean="0">
                <a:solidFill>
                  <a:schemeClr val="bg1"/>
                </a:solidFill>
                <a:latin typeface="黑体" pitchFamily="2" charset="-122"/>
                <a:cs typeface="+mn-cs"/>
              </a:rPr>
              <a:t>LHAASO——The third generation of survey </a:t>
            </a:r>
            <a:r>
              <a:rPr kumimoji="1" lang="en-US" altLang="zh-CN" sz="3200" b="1" dirty="0" smtClean="0">
                <a:solidFill>
                  <a:schemeClr val="bg1"/>
                </a:solidFill>
                <a:latin typeface="黑体" pitchFamily="2" charset="-122"/>
                <a:cs typeface="+mn-cs"/>
              </a:rPr>
              <a:t> </a:t>
            </a:r>
            <a:br>
              <a:rPr kumimoji="1" lang="en-US" altLang="zh-CN" sz="3200" b="1" dirty="0" smtClean="0">
                <a:solidFill>
                  <a:schemeClr val="bg1"/>
                </a:solidFill>
                <a:latin typeface="黑体" pitchFamily="2" charset="-122"/>
                <a:cs typeface="+mn-cs"/>
              </a:rPr>
            </a:br>
            <a:r>
              <a:rPr kumimoji="1" lang="en-US" altLang="zh-CN" sz="3200" b="1" dirty="0" smtClean="0">
                <a:solidFill>
                  <a:schemeClr val="bg1"/>
                </a:solidFill>
                <a:latin typeface="黑体" pitchFamily="2" charset="-122"/>
                <a:cs typeface="+mn-cs"/>
              </a:rPr>
              <a:t>            </a:t>
            </a:r>
            <a:r>
              <a:rPr kumimoji="1" lang="en-US" altLang="zh-CN" sz="3200" b="1" kern="1200" dirty="0" smtClean="0">
                <a:solidFill>
                  <a:schemeClr val="bg1"/>
                </a:solidFill>
                <a:latin typeface="黑体" pitchFamily="2" charset="-122"/>
                <a:cs typeface="+mn-cs"/>
              </a:rPr>
              <a:t>facility for VHE </a:t>
            </a:r>
            <a:r>
              <a:rPr kumimoji="1" lang="el-GR" altLang="zh-CN" sz="3200" b="1" dirty="0" smtClean="0">
                <a:solidFill>
                  <a:schemeClr val="bg1"/>
                </a:solidFill>
                <a:latin typeface="黑体" pitchFamily="2" charset="-122"/>
                <a:cs typeface="+mn-cs"/>
              </a:rPr>
              <a:t>γ</a:t>
            </a:r>
            <a:r>
              <a:rPr kumimoji="1" lang="en-US" altLang="zh-CN" sz="3200" b="1" dirty="0" smtClean="0">
                <a:solidFill>
                  <a:schemeClr val="bg1"/>
                </a:solidFill>
                <a:latin typeface="黑体" pitchFamily="2" charset="-122"/>
                <a:cs typeface="+mn-cs"/>
              </a:rPr>
              <a:t>ray sources </a:t>
            </a:r>
            <a:endParaRPr kumimoji="1" lang="zh-CN" altLang="en-US" sz="3200" b="1" kern="1200" dirty="0" smtClean="0">
              <a:solidFill>
                <a:schemeClr val="bg1"/>
              </a:solidFill>
              <a:latin typeface="黑体" pitchFamily="2" charset="-122"/>
              <a:cs typeface="+mn-cs"/>
            </a:endParaRPr>
          </a:p>
        </p:txBody>
      </p:sp>
      <p:sp>
        <p:nvSpPr>
          <p:cNvPr id="9219" name="TextBox 8"/>
          <p:cNvSpPr txBox="1">
            <a:spLocks noChangeArrowheads="1"/>
          </p:cNvSpPr>
          <p:nvPr/>
        </p:nvSpPr>
        <p:spPr bwMode="auto">
          <a:xfrm>
            <a:off x="7903047" y="1500174"/>
            <a:ext cx="1169551" cy="5357850"/>
          </a:xfrm>
          <a:prstGeom prst="rect">
            <a:avLst/>
          </a:prstGeom>
          <a:noFill/>
          <a:ln w="9525">
            <a:noFill/>
            <a:miter lim="800000"/>
            <a:headEnd/>
            <a:tailEnd/>
          </a:ln>
        </p:spPr>
        <p:txBody>
          <a:bodyPr vert="eaVert" wrap="square">
            <a:spAutoFit/>
          </a:bodyPr>
          <a:lstStyle/>
          <a:p>
            <a:r>
              <a:rPr lang="en-US" altLang="zh-CN" sz="3200" b="1" dirty="0" smtClean="0">
                <a:solidFill>
                  <a:srgbClr val="FF0000"/>
                </a:solidFill>
                <a:latin typeface="宋体" pitchFamily="2" charset="-122"/>
              </a:rPr>
              <a:t>LHAASO Layout in 1 km</a:t>
            </a:r>
            <a:r>
              <a:rPr lang="en-US" altLang="zh-CN" sz="3200" b="1" baseline="30000" dirty="0" smtClean="0">
                <a:solidFill>
                  <a:srgbClr val="FF0000"/>
                </a:solidFill>
                <a:latin typeface="宋体" pitchFamily="2" charset="-122"/>
              </a:rPr>
              <a:t>2</a:t>
            </a:r>
            <a:r>
              <a:rPr lang="en-US" altLang="zh-CN" sz="3200" b="1" dirty="0" smtClean="0">
                <a:solidFill>
                  <a:srgbClr val="FF0000"/>
                </a:solidFill>
                <a:latin typeface="宋体" pitchFamily="2" charset="-122"/>
              </a:rPr>
              <a:t> at 4300m </a:t>
            </a:r>
            <a:r>
              <a:rPr lang="en-US" altLang="zh-CN" sz="3200" b="1" dirty="0" err="1" smtClean="0">
                <a:solidFill>
                  <a:srgbClr val="FF0000"/>
                </a:solidFill>
                <a:latin typeface="宋体" pitchFamily="2" charset="-122"/>
              </a:rPr>
              <a:t>a.s.l</a:t>
            </a:r>
            <a:r>
              <a:rPr lang="en-US" altLang="zh-CN" sz="3200" b="1" dirty="0" smtClean="0">
                <a:solidFill>
                  <a:srgbClr val="FF0000"/>
                </a:solidFill>
                <a:latin typeface="宋体" pitchFamily="2" charset="-122"/>
              </a:rPr>
              <a:t>.</a:t>
            </a:r>
            <a:endParaRPr lang="zh-CN" altLang="en-US" sz="3200" b="1" dirty="0">
              <a:solidFill>
                <a:schemeClr val="tx2"/>
              </a:solidFill>
              <a:latin typeface="宋体" pitchFamily="2" charset="-122"/>
            </a:endParaRPr>
          </a:p>
        </p:txBody>
      </p:sp>
      <p:pic>
        <p:nvPicPr>
          <p:cNvPr id="9221" name="Picture 7" descr="D:\LHASSO\Pic\LHAASOlayout.jpg"/>
          <p:cNvPicPr>
            <a:picLocks noChangeAspect="1" noChangeArrowheads="1"/>
          </p:cNvPicPr>
          <p:nvPr/>
        </p:nvPicPr>
        <p:blipFill>
          <a:blip r:embed="rId2" cstate="print"/>
          <a:srcRect l="13331" t="1316" r="3940"/>
          <a:stretch>
            <a:fillRect/>
          </a:stretch>
        </p:blipFill>
        <p:spPr bwMode="auto">
          <a:xfrm>
            <a:off x="2007624" y="1515940"/>
            <a:ext cx="6000760" cy="5357826"/>
          </a:xfrm>
          <a:prstGeom prst="rect">
            <a:avLst/>
          </a:prstGeom>
          <a:noFill/>
          <a:ln w="9525">
            <a:noFill/>
            <a:miter lim="800000"/>
            <a:headEnd/>
            <a:tailEnd/>
          </a:ln>
        </p:spPr>
      </p:pic>
      <p:sp>
        <p:nvSpPr>
          <p:cNvPr id="8" name="TextBox 7"/>
          <p:cNvSpPr txBox="1"/>
          <p:nvPr/>
        </p:nvSpPr>
        <p:spPr>
          <a:xfrm>
            <a:off x="0" y="1523044"/>
            <a:ext cx="1886735" cy="1477328"/>
          </a:xfrm>
          <a:prstGeom prst="rect">
            <a:avLst/>
          </a:prstGeom>
          <a:noFill/>
        </p:spPr>
        <p:txBody>
          <a:bodyPr wrap="none" rtlCol="0">
            <a:spAutoFit/>
          </a:bodyPr>
          <a:lstStyle/>
          <a:p>
            <a:r>
              <a:rPr lang="en-US" altLang="zh-CN" dirty="0" smtClean="0"/>
              <a:t>90k square meter </a:t>
            </a:r>
          </a:p>
          <a:p>
            <a:r>
              <a:rPr lang="en-US" altLang="zh-CN" dirty="0" smtClean="0"/>
              <a:t>Water Cherenkov </a:t>
            </a:r>
          </a:p>
          <a:p>
            <a:r>
              <a:rPr lang="en-US" altLang="zh-CN" dirty="0" smtClean="0"/>
              <a:t>Deter array. Each </a:t>
            </a:r>
          </a:p>
          <a:p>
            <a:r>
              <a:rPr lang="en-US" altLang="zh-CN" dirty="0" smtClean="0"/>
              <a:t>one has a size of </a:t>
            </a:r>
          </a:p>
          <a:p>
            <a:r>
              <a:rPr lang="en-US" altLang="zh-CN" dirty="0" smtClean="0"/>
              <a:t>HAWC </a:t>
            </a:r>
            <a:endParaRPr lang="zh-CN" altLang="en-US" dirty="0"/>
          </a:p>
        </p:txBody>
      </p:sp>
      <p:sp>
        <p:nvSpPr>
          <p:cNvPr id="9" name="TextBox 8"/>
          <p:cNvSpPr txBox="1"/>
          <p:nvPr/>
        </p:nvSpPr>
        <p:spPr>
          <a:xfrm>
            <a:off x="-32" y="3308994"/>
            <a:ext cx="1988621" cy="1754326"/>
          </a:xfrm>
          <a:prstGeom prst="rect">
            <a:avLst/>
          </a:prstGeom>
          <a:noFill/>
        </p:spPr>
        <p:txBody>
          <a:bodyPr wrap="none" rtlCol="0">
            <a:spAutoFit/>
          </a:bodyPr>
          <a:lstStyle/>
          <a:p>
            <a:r>
              <a:rPr lang="en-US" altLang="zh-CN" dirty="0" smtClean="0"/>
              <a:t>24 Wide FOV air </a:t>
            </a:r>
          </a:p>
          <a:p>
            <a:r>
              <a:rPr lang="en-US" altLang="zh-CN" dirty="0" smtClean="0"/>
              <a:t>Cherenkov  image</a:t>
            </a:r>
          </a:p>
          <a:p>
            <a:r>
              <a:rPr lang="en-US" altLang="zh-CN" dirty="0" smtClean="0"/>
              <a:t>Telescopes.  For  </a:t>
            </a:r>
          </a:p>
          <a:p>
            <a:r>
              <a:rPr lang="en-US" altLang="zh-CN" dirty="0" smtClean="0"/>
              <a:t>Air Fluorescence  </a:t>
            </a:r>
          </a:p>
          <a:p>
            <a:r>
              <a:rPr lang="en-US" altLang="zh-CN" dirty="0" smtClean="0"/>
              <a:t>measurement  </a:t>
            </a:r>
          </a:p>
          <a:p>
            <a:r>
              <a:rPr lang="en-US" altLang="zh-CN" dirty="0" smtClean="0"/>
              <a:t>above  0.1 </a:t>
            </a:r>
            <a:r>
              <a:rPr lang="en-US" altLang="zh-CN" dirty="0" err="1" smtClean="0"/>
              <a:t>EeV</a:t>
            </a:r>
            <a:r>
              <a:rPr lang="en-US" altLang="zh-CN" dirty="0" smtClean="0"/>
              <a:t> also</a:t>
            </a:r>
          </a:p>
        </p:txBody>
      </p:sp>
      <p:sp>
        <p:nvSpPr>
          <p:cNvPr id="10" name="TextBox 9"/>
          <p:cNvSpPr txBox="1"/>
          <p:nvPr/>
        </p:nvSpPr>
        <p:spPr>
          <a:xfrm>
            <a:off x="-32" y="5175136"/>
            <a:ext cx="2120324" cy="1477328"/>
          </a:xfrm>
          <a:prstGeom prst="rect">
            <a:avLst/>
          </a:prstGeom>
          <a:noFill/>
        </p:spPr>
        <p:txBody>
          <a:bodyPr wrap="none" rtlCol="0">
            <a:spAutoFit/>
          </a:bodyPr>
          <a:lstStyle/>
          <a:p>
            <a:r>
              <a:rPr lang="en-US" altLang="zh-CN" dirty="0" smtClean="0"/>
              <a:t>400 burst detectors </a:t>
            </a:r>
          </a:p>
          <a:p>
            <a:r>
              <a:rPr lang="en-US" altLang="zh-CN" dirty="0" smtClean="0"/>
              <a:t>For high energy </a:t>
            </a:r>
          </a:p>
          <a:p>
            <a:r>
              <a:rPr lang="en-US" altLang="zh-CN" dirty="0" smtClean="0"/>
              <a:t>Secondary particles  </a:t>
            </a:r>
          </a:p>
          <a:p>
            <a:r>
              <a:rPr lang="en-US" altLang="zh-CN" dirty="0" smtClean="0"/>
              <a:t>Near the core of  air </a:t>
            </a:r>
          </a:p>
          <a:p>
            <a:r>
              <a:rPr lang="en-US" altLang="zh-CN" dirty="0" smtClean="0"/>
              <a:t>showers</a:t>
            </a:r>
          </a:p>
        </p:txBody>
      </p:sp>
      <p:sp>
        <p:nvSpPr>
          <p:cNvPr id="11" name="TextBox 10"/>
          <p:cNvSpPr txBox="1"/>
          <p:nvPr/>
        </p:nvSpPr>
        <p:spPr>
          <a:xfrm>
            <a:off x="6849300" y="1571612"/>
            <a:ext cx="1191630" cy="2585323"/>
          </a:xfrm>
          <a:prstGeom prst="rect">
            <a:avLst/>
          </a:prstGeom>
          <a:solidFill>
            <a:schemeClr val="bg1"/>
          </a:solidFill>
        </p:spPr>
        <p:txBody>
          <a:bodyPr wrap="square" rtlCol="0">
            <a:spAutoFit/>
          </a:bodyPr>
          <a:lstStyle/>
          <a:p>
            <a:r>
              <a:rPr lang="en-US" altLang="zh-CN" dirty="0" smtClean="0"/>
              <a:t>6100 </a:t>
            </a:r>
          </a:p>
          <a:p>
            <a:r>
              <a:rPr lang="en-US" altLang="zh-CN" dirty="0" err="1" smtClean="0"/>
              <a:t>scintillator</a:t>
            </a:r>
            <a:endParaRPr lang="en-US" altLang="zh-CN" dirty="0" smtClean="0"/>
          </a:p>
          <a:p>
            <a:r>
              <a:rPr lang="en-US" altLang="zh-CN" dirty="0" smtClean="0"/>
              <a:t>detectors</a:t>
            </a:r>
          </a:p>
          <a:p>
            <a:r>
              <a:rPr lang="en-US" altLang="zh-CN" dirty="0" smtClean="0"/>
              <a:t>and 1200</a:t>
            </a:r>
          </a:p>
          <a:p>
            <a:r>
              <a:rPr lang="el-GR" altLang="zh-CN" dirty="0" smtClean="0"/>
              <a:t>μ</a:t>
            </a:r>
            <a:r>
              <a:rPr lang="en-US" altLang="zh-CN" dirty="0" smtClean="0"/>
              <a:t>detectors</a:t>
            </a:r>
          </a:p>
          <a:p>
            <a:r>
              <a:rPr lang="en-US" altLang="zh-CN" dirty="0" smtClean="0"/>
              <a:t>form an </a:t>
            </a:r>
          </a:p>
          <a:p>
            <a:r>
              <a:rPr lang="en-US" altLang="zh-CN" dirty="0" smtClean="0"/>
              <a:t>array  covering </a:t>
            </a:r>
          </a:p>
          <a:p>
            <a:r>
              <a:rPr lang="en-US" altLang="zh-CN" dirty="0" smtClean="0"/>
              <a:t>1 km</a:t>
            </a:r>
            <a:r>
              <a:rPr lang="en-US" altLang="zh-CN" baseline="30000" dirty="0" smtClean="0"/>
              <a:t>2</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497" y="120650"/>
            <a:ext cx="6048672" cy="2012206"/>
          </a:xfrm>
        </p:spPr>
        <p:txBody>
          <a:bodyPr>
            <a:normAutofit fontScale="90000"/>
          </a:bodyPr>
          <a:lstStyle/>
          <a:p>
            <a:pPr eaLnBrk="1" hangingPunct="1">
              <a:defRPr/>
            </a:pPr>
            <a:r>
              <a:rPr lang="en-US" altLang="zh-CN" sz="4000" b="1" dirty="0" smtClean="0">
                <a:effectLst>
                  <a:outerShdw blurRad="38100" dist="38100" dir="2700000" algn="tl">
                    <a:srgbClr val="212121"/>
                  </a:outerShdw>
                </a:effectLst>
                <a:ea typeface="宋体" pitchFamily="2" charset="-122"/>
              </a:rPr>
              <a:t>FCPPL:   IPNO/LAL/Omega </a:t>
            </a:r>
            <a:br>
              <a:rPr lang="en-US" altLang="zh-CN" sz="4000" b="1" dirty="0" smtClean="0">
                <a:effectLst>
                  <a:outerShdw blurRad="38100" dist="38100" dir="2700000" algn="tl">
                    <a:srgbClr val="212121"/>
                  </a:outerShdw>
                </a:effectLst>
                <a:ea typeface="宋体" pitchFamily="2" charset="-122"/>
              </a:rPr>
            </a:br>
            <a:r>
              <a:rPr lang="en-US" altLang="zh-CN" sz="4000" b="1" dirty="0" smtClean="0">
                <a:effectLst>
                  <a:outerShdw blurRad="38100" dist="38100" dir="2700000" algn="tl">
                    <a:srgbClr val="212121"/>
                  </a:outerShdw>
                </a:effectLst>
                <a:ea typeface="宋体" pitchFamily="2" charset="-122"/>
              </a:rPr>
              <a:t>collaboration on ASIC FEE</a:t>
            </a:r>
            <a:br>
              <a:rPr lang="en-US" altLang="zh-CN" sz="4000" b="1" dirty="0" smtClean="0">
                <a:effectLst>
                  <a:outerShdw blurRad="38100" dist="38100" dir="2700000" algn="tl">
                    <a:srgbClr val="212121"/>
                  </a:outerShdw>
                </a:effectLst>
                <a:ea typeface="宋体" pitchFamily="2" charset="-122"/>
              </a:rPr>
            </a:br>
            <a:r>
              <a:rPr lang="en-US" altLang="zh-CN" sz="3600" dirty="0" smtClean="0">
                <a:solidFill>
                  <a:schemeClr val="tx2"/>
                </a:solidFill>
                <a:effectLst>
                  <a:outerShdw blurRad="38100" dist="38100" dir="2700000" algn="tl">
                    <a:srgbClr val="212121"/>
                  </a:outerShdw>
                </a:effectLst>
                <a:ea typeface="宋体" pitchFamily="2" charset="-122"/>
              </a:rPr>
              <a:t>PARISROC-II based currently</a:t>
            </a:r>
            <a:r>
              <a:rPr lang="en-US" altLang="zh-CN" sz="3600" b="1" dirty="0" smtClean="0">
                <a:effectLst>
                  <a:outerShdw blurRad="38100" dist="38100" dir="2700000" algn="tl">
                    <a:srgbClr val="212121"/>
                  </a:outerShdw>
                </a:effectLst>
                <a:ea typeface="宋体" pitchFamily="2" charset="-122"/>
              </a:rPr>
              <a:t/>
            </a:r>
            <a:br>
              <a:rPr lang="en-US" altLang="zh-CN" sz="3600" b="1" dirty="0" smtClean="0">
                <a:effectLst>
                  <a:outerShdw blurRad="38100" dist="38100" dir="2700000" algn="tl">
                    <a:srgbClr val="212121"/>
                  </a:outerShdw>
                </a:effectLst>
                <a:ea typeface="宋体" pitchFamily="2" charset="-122"/>
              </a:rPr>
            </a:br>
            <a:r>
              <a:rPr lang="en-US" altLang="zh-CN" sz="3600" b="1" dirty="0" smtClean="0">
                <a:solidFill>
                  <a:schemeClr val="accent1"/>
                </a:solidFill>
                <a:effectLst>
                  <a:outerShdw blurRad="38100" dist="38100" dir="2700000" algn="tl">
                    <a:srgbClr val="212121"/>
                  </a:outerShdw>
                </a:effectLst>
                <a:ea typeface="宋体" pitchFamily="2" charset="-122"/>
              </a:rPr>
              <a:t>LHAASOROC in future </a:t>
            </a:r>
            <a:endParaRPr lang="zh-CN" altLang="en-US" sz="4000" dirty="0" smtClean="0">
              <a:solidFill>
                <a:schemeClr val="accent1"/>
              </a:solidFill>
              <a:effectLst>
                <a:outerShdw blurRad="38100" dist="38100" dir="2700000" algn="tl">
                  <a:srgbClr val="212121"/>
                </a:outerShdw>
              </a:effectLst>
              <a:ea typeface="宋体" pitchFamily="2" charset="-122"/>
            </a:endParaRPr>
          </a:p>
        </p:txBody>
      </p:sp>
      <p:sp>
        <p:nvSpPr>
          <p:cNvPr id="5" name="幻灯片编号占位符 4"/>
          <p:cNvSpPr>
            <a:spLocks noGrp="1"/>
          </p:cNvSpPr>
          <p:nvPr>
            <p:ph type="sldNum" sz="quarter" idx="12"/>
          </p:nvPr>
        </p:nvSpPr>
        <p:spPr/>
        <p:txBody>
          <a:bodyPr/>
          <a:lstStyle/>
          <a:p>
            <a:pPr>
              <a:defRPr/>
            </a:pPr>
            <a:fld id="{2862F98F-FA43-466B-BD13-89E4D41F3B92}" type="slidenum">
              <a:rPr lang="en-US" altLang="zh-CN"/>
              <a:pPr>
                <a:defRPr/>
              </a:pPr>
              <a:t>7</a:t>
            </a:fld>
            <a:endParaRPr lang="en-US" altLang="zh-CN"/>
          </a:p>
        </p:txBody>
      </p:sp>
      <p:pic>
        <p:nvPicPr>
          <p:cNvPr id="9221" name="图片 6"/>
          <p:cNvPicPr>
            <a:picLocks noChangeAspect="1"/>
          </p:cNvPicPr>
          <p:nvPr/>
        </p:nvPicPr>
        <p:blipFill>
          <a:blip r:embed="rId2" cstate="print"/>
          <a:srcRect/>
          <a:stretch>
            <a:fillRect/>
          </a:stretch>
        </p:blipFill>
        <p:spPr bwMode="auto">
          <a:xfrm>
            <a:off x="236140" y="2132856"/>
            <a:ext cx="5487988" cy="3570288"/>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5868144" y="3888963"/>
            <a:ext cx="3203848" cy="2852405"/>
          </a:xfrm>
          <a:prstGeom prst="rect">
            <a:avLst/>
          </a:prstGeom>
          <a:noFill/>
          <a:ln w="9525">
            <a:noFill/>
            <a:miter lim="800000"/>
            <a:headEnd/>
            <a:tailEnd/>
          </a:ln>
        </p:spPr>
      </p:pic>
      <p:pic>
        <p:nvPicPr>
          <p:cNvPr id="14" name="图片 13" descr="2013-03-27_22-45-42_230.jpg"/>
          <p:cNvPicPr>
            <a:picLocks noChangeAspect="1"/>
          </p:cNvPicPr>
          <p:nvPr/>
        </p:nvPicPr>
        <p:blipFill>
          <a:blip r:embed="rId4" cstate="print"/>
          <a:srcRect t="19550" b="21651"/>
          <a:stretch>
            <a:fillRect/>
          </a:stretch>
        </p:blipFill>
        <p:spPr>
          <a:xfrm>
            <a:off x="5868144" y="594393"/>
            <a:ext cx="3131840" cy="3266655"/>
          </a:xfrm>
          <a:prstGeom prst="rect">
            <a:avLst/>
          </a:prstGeom>
        </p:spPr>
      </p:pic>
      <p:pic>
        <p:nvPicPr>
          <p:cNvPr id="1027" name="Picture 3"/>
          <p:cNvPicPr>
            <a:picLocks noChangeAspect="1" noChangeArrowheads="1"/>
          </p:cNvPicPr>
          <p:nvPr/>
        </p:nvPicPr>
        <p:blipFill>
          <a:blip r:embed="rId5" cstate="print"/>
          <a:srcRect/>
          <a:stretch>
            <a:fillRect/>
          </a:stretch>
        </p:blipFill>
        <p:spPr bwMode="auto">
          <a:xfrm>
            <a:off x="5436096" y="4221088"/>
            <a:ext cx="3651696" cy="2460428"/>
          </a:xfrm>
          <a:prstGeom prst="rect">
            <a:avLst/>
          </a:prstGeom>
          <a:noFill/>
          <a:ln w="9525">
            <a:noFill/>
            <a:miter lim="800000"/>
            <a:headEnd/>
            <a:tailEnd/>
          </a:ln>
        </p:spPr>
      </p:pic>
      <p:sp>
        <p:nvSpPr>
          <p:cNvPr id="16" name="TextBox 15"/>
          <p:cNvSpPr txBox="1"/>
          <p:nvPr/>
        </p:nvSpPr>
        <p:spPr>
          <a:xfrm>
            <a:off x="395536" y="5661248"/>
            <a:ext cx="5023491" cy="1200329"/>
          </a:xfrm>
          <a:prstGeom prst="rect">
            <a:avLst/>
          </a:prstGeom>
          <a:noFill/>
        </p:spPr>
        <p:txBody>
          <a:bodyPr wrap="none" rtlCol="0">
            <a:spAutoFit/>
          </a:bodyPr>
          <a:lstStyle/>
          <a:p>
            <a:pPr>
              <a:buFont typeface="Wingdings" pitchFamily="2" charset="2"/>
              <a:buChar char="u"/>
            </a:pPr>
            <a:r>
              <a:rPr lang="en-US" altLang="zh-CN" dirty="0" smtClean="0"/>
              <a:t> Simulation for water Cherenkov </a:t>
            </a:r>
            <a:r>
              <a:rPr lang="en-US" altLang="zh-CN" dirty="0" err="1" smtClean="0"/>
              <a:t>muon</a:t>
            </a:r>
            <a:r>
              <a:rPr lang="en-US" altLang="zh-CN" dirty="0" smtClean="0"/>
              <a:t>  detectors</a:t>
            </a:r>
          </a:p>
          <a:p>
            <a:pPr>
              <a:buFont typeface="Wingdings" pitchFamily="2" charset="2"/>
              <a:buChar char="u"/>
            </a:pPr>
            <a:r>
              <a:rPr lang="en-US" altLang="zh-CN" dirty="0" smtClean="0"/>
              <a:t>Simulation for shower measurement using KM2A</a:t>
            </a:r>
          </a:p>
          <a:p>
            <a:pPr>
              <a:buFont typeface="Wingdings" pitchFamily="2" charset="2"/>
              <a:buChar char="u"/>
            </a:pPr>
            <a:r>
              <a:rPr lang="en-US" altLang="zh-CN" dirty="0" smtClean="0"/>
              <a:t> ASIC development </a:t>
            </a:r>
          </a:p>
          <a:p>
            <a:pPr>
              <a:buFont typeface="Wingdings" pitchFamily="2" charset="2"/>
              <a:buChar char="u"/>
            </a:pPr>
            <a:r>
              <a:rPr lang="en-US" altLang="zh-CN" dirty="0" smtClean="0"/>
              <a:t> </a:t>
            </a:r>
            <a:r>
              <a:rPr lang="en-US" altLang="zh-CN" dirty="0" smtClean="0"/>
              <a:t>PMT base design and tests</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linds(horizontal)">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5929322" y="4429132"/>
            <a:ext cx="3214678" cy="2413126"/>
          </a:xfrm>
          <a:prstGeom prst="rect">
            <a:avLst/>
          </a:prstGeom>
          <a:solidFill>
            <a:srgbClr val="FFC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929322" y="1500174"/>
            <a:ext cx="3214678" cy="2928958"/>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06" name="Rectangle 2"/>
          <p:cNvSpPr>
            <a:spLocks noGrp="1" noChangeArrowheads="1"/>
          </p:cNvSpPr>
          <p:nvPr>
            <p:ph type="title"/>
          </p:nvPr>
        </p:nvSpPr>
        <p:spPr>
          <a:xfrm>
            <a:off x="228600" y="57136"/>
            <a:ext cx="8610600" cy="1371600"/>
          </a:xfrm>
        </p:spPr>
        <p:txBody>
          <a:bodyPr>
            <a:normAutofit fontScale="90000"/>
          </a:bodyPr>
          <a:lstStyle/>
          <a:p>
            <a:pPr eaLnBrk="1" hangingPunct="1"/>
            <a:r>
              <a:rPr lang="en-US" altLang="zh-CN" sz="4000" b="1" dirty="0" smtClean="0">
                <a:latin typeface="Times New Roman" pitchFamily="18" charset="0"/>
                <a:cs typeface="Times New Roman" pitchFamily="18" charset="0"/>
              </a:rPr>
              <a:t>Survey for </a:t>
            </a:r>
            <a:r>
              <a:rPr lang="el-GR" altLang="zh-CN" sz="4000" b="1" dirty="0" smtClean="0">
                <a:latin typeface="Times New Roman" pitchFamily="18" charset="0"/>
                <a:cs typeface="Times New Roman" pitchFamily="18" charset="0"/>
              </a:rPr>
              <a:t>γ</a:t>
            </a:r>
            <a:r>
              <a:rPr lang="en-US" altLang="zh-CN" sz="4000" b="1" dirty="0" smtClean="0">
                <a:latin typeface="Times New Roman" pitchFamily="18" charset="0"/>
                <a:cs typeface="Times New Roman" pitchFamily="18" charset="0"/>
              </a:rPr>
              <a:t>-sources</a:t>
            </a:r>
            <a:br>
              <a:rPr lang="en-US" altLang="zh-CN" sz="4000" b="1" dirty="0" smtClean="0">
                <a:latin typeface="Times New Roman" pitchFamily="18" charset="0"/>
                <a:cs typeface="Times New Roman" pitchFamily="18" charset="0"/>
              </a:rPr>
            </a:br>
            <a:r>
              <a:rPr lang="en-US" altLang="zh-CN" sz="4000" b="1" dirty="0" smtClean="0">
                <a:latin typeface="Times New Roman" pitchFamily="18" charset="0"/>
                <a:cs typeface="Times New Roman" pitchFamily="18" charset="0"/>
              </a:rPr>
              <a:t>very detailed spectroscopy investigation</a:t>
            </a:r>
            <a:br>
              <a:rPr lang="en-US" altLang="zh-CN" sz="4000" b="1" dirty="0" smtClean="0">
                <a:latin typeface="Times New Roman" pitchFamily="18" charset="0"/>
                <a:cs typeface="Times New Roman" pitchFamily="18" charset="0"/>
              </a:rPr>
            </a:br>
            <a:r>
              <a:rPr lang="en-US" altLang="zh-CN" sz="4000" b="1" dirty="0" smtClean="0">
                <a:latin typeface="Times New Roman" pitchFamily="18" charset="0"/>
                <a:cs typeface="Times New Roman" pitchFamily="18" charset="0"/>
              </a:rPr>
              <a:t>( </a:t>
            </a:r>
            <a:r>
              <a:rPr lang="en-US" altLang="zh-CN" sz="2800" b="1" dirty="0" smtClean="0">
                <a:latin typeface="Times New Roman" pitchFamily="18" charset="0"/>
                <a:cs typeface="Times New Roman" pitchFamily="18" charset="0"/>
              </a:rPr>
              <a:t>a few hundred extra-galactic sources are expected </a:t>
            </a:r>
            <a:r>
              <a:rPr lang="en-US" altLang="zh-CN" sz="4000" b="1" dirty="0" smtClean="0">
                <a:latin typeface="Times New Roman" pitchFamily="18" charset="0"/>
                <a:cs typeface="Times New Roman" pitchFamily="18" charset="0"/>
              </a:rPr>
              <a:t>) </a:t>
            </a:r>
            <a:r>
              <a:rPr lang="en-US" altLang="zh-CN" sz="4000" dirty="0" smtClean="0"/>
              <a:t> </a:t>
            </a:r>
          </a:p>
        </p:txBody>
      </p:sp>
      <p:grpSp>
        <p:nvGrpSpPr>
          <p:cNvPr id="2" name="Group 34"/>
          <p:cNvGrpSpPr>
            <a:grpSpLocks/>
          </p:cNvGrpSpPr>
          <p:nvPr/>
        </p:nvGrpSpPr>
        <p:grpSpPr bwMode="auto">
          <a:xfrm>
            <a:off x="0" y="1524000"/>
            <a:ext cx="6096000" cy="5334000"/>
            <a:chOff x="1584" y="960"/>
            <a:chExt cx="3135" cy="2811"/>
          </a:xfrm>
        </p:grpSpPr>
        <p:pic>
          <p:nvPicPr>
            <p:cNvPr id="21519" name="Picture 29" descr="sensitivity_update"/>
            <p:cNvPicPr>
              <a:picLocks noChangeAspect="1" noChangeArrowheads="1"/>
            </p:cNvPicPr>
            <p:nvPr/>
          </p:nvPicPr>
          <p:blipFill>
            <a:blip r:embed="rId3" cstate="print"/>
            <a:srcRect/>
            <a:stretch>
              <a:fillRect/>
            </a:stretch>
          </p:blipFill>
          <p:spPr bwMode="auto">
            <a:xfrm>
              <a:off x="1584" y="960"/>
              <a:ext cx="3135" cy="2811"/>
            </a:xfrm>
            <a:prstGeom prst="rect">
              <a:avLst/>
            </a:prstGeom>
            <a:noFill/>
            <a:ln w="9525">
              <a:noFill/>
              <a:miter lim="800000"/>
              <a:headEnd/>
              <a:tailEnd/>
            </a:ln>
          </p:spPr>
        </p:pic>
        <p:sp>
          <p:nvSpPr>
            <p:cNvPr id="21520" name="Rectangle 23"/>
            <p:cNvSpPr>
              <a:spLocks noChangeArrowheads="1"/>
            </p:cNvSpPr>
            <p:nvPr/>
          </p:nvSpPr>
          <p:spPr bwMode="auto">
            <a:xfrm>
              <a:off x="2736" y="960"/>
              <a:ext cx="816" cy="2544"/>
            </a:xfrm>
            <a:prstGeom prst="rect">
              <a:avLst/>
            </a:prstGeom>
            <a:solidFill>
              <a:srgbClr val="FF0000">
                <a:alpha val="23921"/>
              </a:srgbClr>
            </a:solidFill>
            <a:ln w="9525" algn="ctr">
              <a:noFill/>
              <a:miter lim="800000"/>
              <a:headEnd/>
              <a:tailEnd/>
            </a:ln>
          </p:spPr>
          <p:txBody>
            <a:bodyPr wrap="none" anchor="ctr"/>
            <a:lstStyle/>
            <a:p>
              <a:endParaRPr lang="zh-CN" altLang="en-US"/>
            </a:p>
          </p:txBody>
        </p:sp>
      </p:grpSp>
      <p:grpSp>
        <p:nvGrpSpPr>
          <p:cNvPr id="3" name="Group 36"/>
          <p:cNvGrpSpPr>
            <a:grpSpLocks/>
          </p:cNvGrpSpPr>
          <p:nvPr/>
        </p:nvGrpSpPr>
        <p:grpSpPr bwMode="auto">
          <a:xfrm>
            <a:off x="6000760" y="1714488"/>
            <a:ext cx="3022601" cy="2744924"/>
            <a:chOff x="0" y="1296"/>
            <a:chExt cx="1904" cy="2118"/>
          </a:xfrm>
          <a:solidFill>
            <a:schemeClr val="bg1"/>
          </a:solidFill>
        </p:grpSpPr>
        <p:pic>
          <p:nvPicPr>
            <p:cNvPr id="21509" name="Picture 19"/>
            <p:cNvPicPr>
              <a:picLocks noChangeAspect="1" noChangeArrowheads="1"/>
            </p:cNvPicPr>
            <p:nvPr/>
          </p:nvPicPr>
          <p:blipFill>
            <a:blip r:embed="rId4" cstate="print"/>
            <a:srcRect/>
            <a:stretch>
              <a:fillRect/>
            </a:stretch>
          </p:blipFill>
          <p:spPr bwMode="auto">
            <a:xfrm rot="-5400000">
              <a:off x="502" y="794"/>
              <a:ext cx="899" cy="1904"/>
            </a:xfrm>
            <a:prstGeom prst="rect">
              <a:avLst/>
            </a:prstGeom>
            <a:grpFill/>
            <a:ln w="9525">
              <a:solidFill>
                <a:schemeClr val="accent1">
                  <a:alpha val="81000"/>
                </a:schemeClr>
              </a:solidFill>
              <a:miter lim="800000"/>
              <a:headEnd/>
              <a:tailEnd/>
            </a:ln>
          </p:spPr>
        </p:pic>
        <p:grpSp>
          <p:nvGrpSpPr>
            <p:cNvPr id="4" name="Group 35"/>
            <p:cNvGrpSpPr>
              <a:grpSpLocks/>
            </p:cNvGrpSpPr>
            <p:nvPr/>
          </p:nvGrpSpPr>
          <p:grpSpPr bwMode="auto">
            <a:xfrm>
              <a:off x="0" y="2220"/>
              <a:ext cx="1769" cy="1194"/>
              <a:chOff x="0" y="2220"/>
              <a:chExt cx="1769" cy="1194"/>
            </a:xfrm>
            <a:grpFill/>
          </p:grpSpPr>
          <p:grpSp>
            <p:nvGrpSpPr>
              <p:cNvPr id="5" name="Group 13"/>
              <p:cNvGrpSpPr>
                <a:grpSpLocks/>
              </p:cNvGrpSpPr>
              <p:nvPr/>
            </p:nvGrpSpPr>
            <p:grpSpPr bwMode="auto">
              <a:xfrm>
                <a:off x="0" y="2220"/>
                <a:ext cx="1769" cy="1117"/>
                <a:chOff x="492" y="-105"/>
                <a:chExt cx="4820" cy="2233"/>
              </a:xfrm>
              <a:grpFill/>
            </p:grpSpPr>
            <p:pic>
              <p:nvPicPr>
                <p:cNvPr id="21514" name="Picture 14"/>
                <p:cNvPicPr>
                  <a:picLocks noChangeAspect="1" noChangeArrowheads="1"/>
                </p:cNvPicPr>
                <p:nvPr/>
              </p:nvPicPr>
              <p:blipFill>
                <a:blip r:embed="rId5" cstate="print"/>
                <a:srcRect/>
                <a:stretch>
                  <a:fillRect/>
                </a:stretch>
              </p:blipFill>
              <p:spPr bwMode="auto">
                <a:xfrm>
                  <a:off x="492" y="-105"/>
                  <a:ext cx="4776" cy="2233"/>
                </a:xfrm>
                <a:prstGeom prst="rect">
                  <a:avLst/>
                </a:prstGeom>
                <a:grpFill/>
                <a:ln w="9525">
                  <a:solidFill>
                    <a:schemeClr val="accent1">
                      <a:alpha val="81000"/>
                    </a:schemeClr>
                  </a:solidFill>
                  <a:miter lim="800000"/>
                  <a:headEnd/>
                  <a:tailEnd/>
                </a:ln>
              </p:spPr>
            </p:pic>
            <p:sp>
              <p:nvSpPr>
                <p:cNvPr id="21516" name="Line 16"/>
                <p:cNvSpPr>
                  <a:spLocks noChangeShapeType="1"/>
                </p:cNvSpPr>
                <p:nvPr/>
              </p:nvSpPr>
              <p:spPr bwMode="auto">
                <a:xfrm flipV="1">
                  <a:off x="3595" y="971"/>
                  <a:ext cx="215" cy="70"/>
                </a:xfrm>
                <a:prstGeom prst="line">
                  <a:avLst/>
                </a:prstGeom>
                <a:grpFill/>
                <a:ln w="9525" cap="rnd">
                  <a:solidFill>
                    <a:schemeClr val="accent1">
                      <a:alpha val="81000"/>
                    </a:schemeClr>
                  </a:solidFill>
                  <a:prstDash val="sysDot"/>
                  <a:round/>
                  <a:headEnd/>
                  <a:tailEnd/>
                </a:ln>
              </p:spPr>
              <p:txBody>
                <a:bodyPr/>
                <a:lstStyle/>
                <a:p>
                  <a:endParaRPr lang="zh-CN" altLang="en-US"/>
                </a:p>
              </p:txBody>
            </p:sp>
            <p:sp>
              <p:nvSpPr>
                <p:cNvPr id="21518" name="Text Box 18"/>
                <p:cNvSpPr txBox="1">
                  <a:spLocks noChangeArrowheads="1"/>
                </p:cNvSpPr>
                <p:nvPr/>
              </p:nvSpPr>
              <p:spPr bwMode="auto">
                <a:xfrm>
                  <a:off x="4699" y="200"/>
                  <a:ext cx="613" cy="1092"/>
                </a:xfrm>
                <a:prstGeom prst="rect">
                  <a:avLst/>
                </a:prstGeom>
                <a:grpFill/>
                <a:ln w="9525">
                  <a:solidFill>
                    <a:schemeClr val="accent1">
                      <a:alpha val="81000"/>
                    </a:schemeClr>
                  </a:solidFill>
                  <a:miter lim="800000"/>
                  <a:headEnd/>
                  <a:tailEnd/>
                </a:ln>
              </p:spPr>
              <p:txBody>
                <a:bodyPr wrap="square">
                  <a:spAutoFit/>
                </a:bodyPr>
                <a:lstStyle/>
                <a:p>
                  <a:pPr algn="l"/>
                  <a:r>
                    <a:rPr lang="zh-CN" altLang="en-US" sz="4000" b="1" dirty="0">
                      <a:solidFill>
                        <a:srgbClr val="FF0000"/>
                      </a:solidFill>
                    </a:rPr>
                    <a:t>？</a:t>
                  </a:r>
                </a:p>
              </p:txBody>
            </p:sp>
          </p:grpSp>
          <p:sp>
            <p:nvSpPr>
              <p:cNvPr id="21512" name="Oval 30"/>
              <p:cNvSpPr>
                <a:spLocks noChangeArrowheads="1"/>
              </p:cNvSpPr>
              <p:nvPr/>
            </p:nvSpPr>
            <p:spPr bwMode="auto">
              <a:xfrm>
                <a:off x="1632" y="3366"/>
                <a:ext cx="48" cy="48"/>
              </a:xfrm>
              <a:prstGeom prst="ellipse">
                <a:avLst/>
              </a:prstGeom>
              <a:grpFill/>
              <a:ln w="9525" algn="ctr">
                <a:solidFill>
                  <a:schemeClr val="accent1">
                    <a:alpha val="81000"/>
                  </a:schemeClr>
                </a:solidFill>
                <a:round/>
                <a:headEnd/>
                <a:tailEnd/>
              </a:ln>
            </p:spPr>
            <p:txBody>
              <a:bodyPr wrap="none" anchor="ctr"/>
              <a:lstStyle/>
              <a:p>
                <a:endParaRPr lang="zh-CN" altLang="en-US"/>
              </a:p>
            </p:txBody>
          </p:sp>
          <p:sp>
            <p:nvSpPr>
              <p:cNvPr id="21513" name="Line 31"/>
              <p:cNvSpPr>
                <a:spLocks noChangeShapeType="1"/>
              </p:cNvSpPr>
              <p:nvPr/>
            </p:nvSpPr>
            <p:spPr bwMode="auto">
              <a:xfrm flipV="1">
                <a:off x="1392" y="2670"/>
                <a:ext cx="240" cy="144"/>
              </a:xfrm>
              <a:prstGeom prst="line">
                <a:avLst/>
              </a:prstGeom>
              <a:grpFill/>
              <a:ln w="9525">
                <a:solidFill>
                  <a:schemeClr val="accent1">
                    <a:alpha val="81000"/>
                  </a:schemeClr>
                </a:solidFill>
                <a:round/>
                <a:headEnd/>
                <a:tailEnd/>
              </a:ln>
            </p:spPr>
            <p:txBody>
              <a:bodyPr wrap="none" anchor="ctr"/>
              <a:lstStyle/>
              <a:p>
                <a:endParaRPr lang="zh-CN" altLang="en-US"/>
              </a:p>
            </p:txBody>
          </p:sp>
        </p:grpSp>
      </p:grpSp>
      <p:pic>
        <p:nvPicPr>
          <p:cNvPr id="22" name="Picture 3"/>
          <p:cNvPicPr>
            <a:picLocks noChangeAspect="1" noChangeArrowheads="1"/>
          </p:cNvPicPr>
          <p:nvPr/>
        </p:nvPicPr>
        <p:blipFill>
          <a:blip r:embed="rId6" cstate="print"/>
          <a:stretch>
            <a:fillRect/>
          </a:stretch>
        </p:blipFill>
        <p:spPr bwMode="auto">
          <a:xfrm>
            <a:off x="6237266" y="4378262"/>
            <a:ext cx="2427433" cy="2369241"/>
          </a:xfrm>
          <a:prstGeom prst="rect">
            <a:avLst/>
          </a:prstGeom>
          <a:noFill/>
          <a:ln>
            <a:noFill/>
          </a:ln>
        </p:spPr>
      </p:pic>
      <p:sp>
        <p:nvSpPr>
          <p:cNvPr id="18" name="矩形 17"/>
          <p:cNvSpPr/>
          <p:nvPr/>
        </p:nvSpPr>
        <p:spPr>
          <a:xfrm>
            <a:off x="3826120" y="1571612"/>
            <a:ext cx="2103202" cy="4770580"/>
          </a:xfrm>
          <a:prstGeom prst="rect">
            <a:avLst/>
          </a:prstGeom>
          <a:solidFill>
            <a:srgbClr val="FFC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285728"/>
            <a:ext cx="9144000" cy="1711313"/>
          </a:xfrm>
        </p:spPr>
        <p:txBody>
          <a:bodyPr lIns="90000" tIns="46800" rIns="90000" bIns="46800">
            <a:normAutofit fontScale="90000"/>
          </a:bodyPr>
          <a:lstStyle/>
          <a:p>
            <a:pP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3600" b="1" dirty="0" smtClean="0"/>
              <a:t>CR spectra of individual spices over two knees with uniform energy scale and direct measured composition in the space</a:t>
            </a:r>
            <a:r>
              <a:rPr lang="en-US" altLang="zh-CN" dirty="0" smtClean="0"/>
              <a:t> </a:t>
            </a:r>
          </a:p>
        </p:txBody>
      </p:sp>
      <p:sp>
        <p:nvSpPr>
          <p:cNvPr id="32771" name="Oval 3"/>
          <p:cNvSpPr>
            <a:spLocks noChangeArrowheads="1"/>
          </p:cNvSpPr>
          <p:nvPr/>
        </p:nvSpPr>
        <p:spPr bwMode="auto">
          <a:xfrm>
            <a:off x="1143000" y="2362200"/>
            <a:ext cx="152400" cy="152400"/>
          </a:xfrm>
          <a:prstGeom prst="ellipse">
            <a:avLst/>
          </a:prstGeom>
          <a:noFill/>
          <a:ln w="9525">
            <a:noFill/>
            <a:round/>
            <a:headEnd/>
            <a:tailEnd/>
          </a:ln>
        </p:spPr>
        <p:txBody>
          <a:bodyPr wrap="none" anchor="ctr"/>
          <a:lstStyle/>
          <a:p>
            <a:endParaRPr lang="zh-CN" altLang="en-US"/>
          </a:p>
        </p:txBody>
      </p:sp>
      <p:sp>
        <p:nvSpPr>
          <p:cNvPr id="32772" name="Oval 4"/>
          <p:cNvSpPr>
            <a:spLocks noChangeArrowheads="1"/>
          </p:cNvSpPr>
          <p:nvPr/>
        </p:nvSpPr>
        <p:spPr bwMode="auto">
          <a:xfrm>
            <a:off x="914400" y="2209800"/>
            <a:ext cx="304800" cy="304800"/>
          </a:xfrm>
          <a:prstGeom prst="ellipse">
            <a:avLst/>
          </a:prstGeom>
          <a:noFill/>
          <a:ln w="9525">
            <a:noFill/>
            <a:round/>
            <a:headEnd/>
            <a:tailEnd/>
          </a:ln>
        </p:spPr>
        <p:txBody>
          <a:bodyPr wrap="none" anchor="ctr"/>
          <a:lstStyle/>
          <a:p>
            <a:endParaRPr lang="zh-CN" altLang="en-US"/>
          </a:p>
        </p:txBody>
      </p:sp>
      <p:grpSp>
        <p:nvGrpSpPr>
          <p:cNvPr id="2" name="Group 5"/>
          <p:cNvGrpSpPr>
            <a:grpSpLocks/>
          </p:cNvGrpSpPr>
          <p:nvPr/>
        </p:nvGrpSpPr>
        <p:grpSpPr bwMode="auto">
          <a:xfrm>
            <a:off x="990600" y="5257800"/>
            <a:ext cx="227013" cy="455613"/>
            <a:chOff x="624" y="3312"/>
            <a:chExt cx="143" cy="287"/>
          </a:xfrm>
        </p:grpSpPr>
        <p:sp>
          <p:nvSpPr>
            <p:cNvPr id="32824" name="Oval 6"/>
            <p:cNvSpPr>
              <a:spLocks noChangeArrowheads="1"/>
            </p:cNvSpPr>
            <p:nvPr/>
          </p:nvSpPr>
          <p:spPr bwMode="auto">
            <a:xfrm>
              <a:off x="624" y="3456"/>
              <a:ext cx="144" cy="144"/>
            </a:xfrm>
            <a:prstGeom prst="ellipse">
              <a:avLst/>
            </a:prstGeom>
            <a:solidFill>
              <a:srgbClr val="000000">
                <a:alpha val="34117"/>
              </a:srgbClr>
            </a:solidFill>
            <a:ln w="9360">
              <a:solidFill>
                <a:srgbClr val="000000"/>
              </a:solidFill>
              <a:miter lim="800000"/>
              <a:headEnd/>
              <a:tailEnd/>
            </a:ln>
          </p:spPr>
          <p:txBody>
            <a:bodyPr wrap="none" anchor="ctr"/>
            <a:lstStyle/>
            <a:p>
              <a:endParaRPr lang="zh-CN" altLang="en-US"/>
            </a:p>
          </p:txBody>
        </p:sp>
        <p:sp>
          <p:nvSpPr>
            <p:cNvPr id="32825" name="Oval 7"/>
            <p:cNvSpPr>
              <a:spLocks noChangeArrowheads="1"/>
            </p:cNvSpPr>
            <p:nvPr/>
          </p:nvSpPr>
          <p:spPr bwMode="auto">
            <a:xfrm>
              <a:off x="624" y="3312"/>
              <a:ext cx="144" cy="144"/>
            </a:xfrm>
            <a:prstGeom prst="ellipse">
              <a:avLst/>
            </a:prstGeom>
            <a:solidFill>
              <a:srgbClr val="000000">
                <a:alpha val="34117"/>
              </a:srgbClr>
            </a:solidFill>
            <a:ln w="9360">
              <a:solidFill>
                <a:srgbClr val="000000"/>
              </a:solidFill>
              <a:miter lim="800000"/>
              <a:headEnd/>
              <a:tailEnd/>
            </a:ln>
          </p:spPr>
          <p:txBody>
            <a:bodyPr wrap="none" anchor="ctr"/>
            <a:lstStyle/>
            <a:p>
              <a:endParaRPr lang="zh-CN" altLang="en-US"/>
            </a:p>
          </p:txBody>
        </p:sp>
      </p:grpSp>
      <p:sp>
        <p:nvSpPr>
          <p:cNvPr id="32775" name="Text Box 25"/>
          <p:cNvSpPr txBox="1">
            <a:spLocks noChangeArrowheads="1"/>
          </p:cNvSpPr>
          <p:nvPr/>
        </p:nvSpPr>
        <p:spPr bwMode="auto">
          <a:xfrm>
            <a:off x="304800" y="1828800"/>
            <a:ext cx="3429000" cy="2852738"/>
          </a:xfrm>
          <a:prstGeom prst="rect">
            <a:avLst/>
          </a:prstGeom>
          <a:noFill/>
          <a:ln w="9525">
            <a:noFill/>
            <a:round/>
            <a:headEnd/>
            <a:tailEnd/>
          </a:ln>
        </p:spPr>
        <p:txBody>
          <a:bodyPr lIns="90000" tIns="46800" rIns="90000" bIns="46800">
            <a:spAutoFit/>
          </a:bodyPr>
          <a:lstStyle/>
          <a:p>
            <a:pPr algn="l" defTabSz="449263">
              <a:lnSpc>
                <a:spcPct val="90000"/>
              </a:lnSpc>
              <a:spcBef>
                <a:spcPts val="600"/>
              </a:spcBef>
              <a:buClr>
                <a:srgbClr val="000000"/>
              </a:buClr>
              <a:buSzPct val="100000"/>
              <a:buFont typeface="Times New Roman" pitchFamily="18"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endParaRPr lang="en-US" altLang="zh-CN" sz="2400" baseline="30000">
              <a:solidFill>
                <a:srgbClr val="000000"/>
              </a:solidFill>
            </a:endParaRPr>
          </a:p>
          <a:p>
            <a:pPr algn="l" defTabSz="449263">
              <a:lnSpc>
                <a:spcPct val="90000"/>
              </a:lnSpc>
              <a:spcBef>
                <a:spcPts val="600"/>
              </a:spcBef>
              <a:buClr>
                <a:srgbClr val="000000"/>
              </a:buClr>
              <a:buSzPct val="100000"/>
              <a:buFont typeface="Times New Roman" pitchFamily="18"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US" altLang="zh-CN" sz="2400">
                <a:solidFill>
                  <a:srgbClr val="000000"/>
                </a:solidFill>
              </a:rPr>
              <a:t>Tower  CT: 16</a:t>
            </a:r>
          </a:p>
          <a:p>
            <a:pPr algn="l" defTabSz="449263">
              <a:lnSpc>
                <a:spcPct val="90000"/>
              </a:lnSpc>
              <a:spcBef>
                <a:spcPts val="600"/>
              </a:spcBef>
              <a:buClr>
                <a:srgbClr val="000000"/>
              </a:buClr>
              <a:buSzPct val="100000"/>
              <a:buFont typeface="Times New Roman" pitchFamily="18"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endParaRPr lang="en-US" altLang="zh-CN" sz="2400">
              <a:solidFill>
                <a:srgbClr val="000000"/>
              </a:solidFill>
            </a:endParaRPr>
          </a:p>
          <a:p>
            <a:pPr algn="l" defTabSz="449263">
              <a:lnSpc>
                <a:spcPct val="90000"/>
              </a:lnSpc>
              <a:spcBef>
                <a:spcPts val="600"/>
              </a:spcBef>
              <a:buClr>
                <a:srgbClr val="000000"/>
              </a:buClr>
              <a:buSzPct val="100000"/>
              <a:buFont typeface="Times New Roman" pitchFamily="18"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l-GR" altLang="zh-CN" sz="2400">
                <a:solidFill>
                  <a:srgbClr val="000000"/>
                </a:solidFill>
              </a:rPr>
              <a:t>μ</a:t>
            </a:r>
            <a:r>
              <a:rPr lang="en-US" altLang="zh-CN" sz="2400">
                <a:solidFill>
                  <a:srgbClr val="000000"/>
                </a:solidFill>
              </a:rPr>
              <a:t> : 100x400m</a:t>
            </a:r>
            <a:r>
              <a:rPr lang="en-US" altLang="zh-CN" sz="2400" baseline="30000">
                <a:solidFill>
                  <a:srgbClr val="000000"/>
                </a:solidFill>
              </a:rPr>
              <a:t>2</a:t>
            </a:r>
          </a:p>
          <a:p>
            <a:pPr algn="l" defTabSz="449263">
              <a:lnSpc>
                <a:spcPct val="90000"/>
              </a:lnSpc>
              <a:spcBef>
                <a:spcPts val="600"/>
              </a:spcBef>
              <a:buClr>
                <a:srgbClr val="000000"/>
              </a:buClr>
              <a:buSzPct val="100000"/>
              <a:buFont typeface="Times New Roman" pitchFamily="18"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endParaRPr lang="en-US" altLang="zh-CN" sz="2400">
              <a:solidFill>
                <a:srgbClr val="000000"/>
              </a:solidFill>
            </a:endParaRPr>
          </a:p>
          <a:p>
            <a:pPr algn="l" defTabSz="449263">
              <a:lnSpc>
                <a:spcPct val="90000"/>
              </a:lnSpc>
              <a:spcBef>
                <a:spcPts val="600"/>
              </a:spcBef>
              <a:buClr>
                <a:srgbClr val="000000"/>
              </a:buClr>
              <a:buSzPct val="100000"/>
              <a:buFont typeface="Times New Roman" pitchFamily="18"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US" altLang="zh-CN" sz="2400">
                <a:solidFill>
                  <a:srgbClr val="000000"/>
                </a:solidFill>
              </a:rPr>
              <a:t>Side Trigger CT: 2x4</a:t>
            </a:r>
          </a:p>
          <a:p>
            <a:pPr algn="l" defTabSz="449263">
              <a:lnSpc>
                <a:spcPct val="90000"/>
              </a:lnSpc>
              <a:spcBef>
                <a:spcPts val="600"/>
              </a:spcBef>
              <a:buClr>
                <a:srgbClr val="000000"/>
              </a:buClr>
              <a:buSzPct val="100000"/>
              <a:buFont typeface="Times New Roman" pitchFamily="18"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endParaRPr lang="en-US" altLang="zh-CN" sz="2400">
              <a:solidFill>
                <a:srgbClr val="000000"/>
              </a:solidFill>
            </a:endParaRPr>
          </a:p>
        </p:txBody>
      </p:sp>
      <p:grpSp>
        <p:nvGrpSpPr>
          <p:cNvPr id="3" name="Group 26"/>
          <p:cNvGrpSpPr>
            <a:grpSpLocks/>
          </p:cNvGrpSpPr>
          <p:nvPr/>
        </p:nvGrpSpPr>
        <p:grpSpPr bwMode="auto">
          <a:xfrm>
            <a:off x="8915400" y="5334000"/>
            <a:ext cx="227013" cy="455613"/>
            <a:chOff x="5616" y="3360"/>
            <a:chExt cx="143" cy="287"/>
          </a:xfrm>
        </p:grpSpPr>
        <p:sp>
          <p:nvSpPr>
            <p:cNvPr id="32806" name="Oval 27"/>
            <p:cNvSpPr>
              <a:spLocks noChangeArrowheads="1"/>
            </p:cNvSpPr>
            <p:nvPr/>
          </p:nvSpPr>
          <p:spPr bwMode="auto">
            <a:xfrm>
              <a:off x="5616" y="3504"/>
              <a:ext cx="144" cy="144"/>
            </a:xfrm>
            <a:prstGeom prst="ellipse">
              <a:avLst/>
            </a:prstGeom>
            <a:solidFill>
              <a:srgbClr val="000000">
                <a:alpha val="34117"/>
              </a:srgbClr>
            </a:solidFill>
            <a:ln w="9360">
              <a:solidFill>
                <a:srgbClr val="000000"/>
              </a:solidFill>
              <a:miter lim="800000"/>
              <a:headEnd/>
              <a:tailEnd/>
            </a:ln>
          </p:spPr>
          <p:txBody>
            <a:bodyPr wrap="none" anchor="ctr"/>
            <a:lstStyle/>
            <a:p>
              <a:endParaRPr lang="zh-CN" altLang="en-US"/>
            </a:p>
          </p:txBody>
        </p:sp>
        <p:sp>
          <p:nvSpPr>
            <p:cNvPr id="32807" name="Oval 28"/>
            <p:cNvSpPr>
              <a:spLocks noChangeArrowheads="1"/>
            </p:cNvSpPr>
            <p:nvPr/>
          </p:nvSpPr>
          <p:spPr bwMode="auto">
            <a:xfrm>
              <a:off x="5616" y="3360"/>
              <a:ext cx="144" cy="144"/>
            </a:xfrm>
            <a:prstGeom prst="ellipse">
              <a:avLst/>
            </a:prstGeom>
            <a:solidFill>
              <a:srgbClr val="000000">
                <a:alpha val="34117"/>
              </a:srgbClr>
            </a:solidFill>
            <a:ln w="9360">
              <a:solidFill>
                <a:srgbClr val="000000"/>
              </a:solidFill>
              <a:miter lim="800000"/>
              <a:headEnd/>
              <a:tailEnd/>
            </a:ln>
          </p:spPr>
          <p:txBody>
            <a:bodyPr wrap="none" anchor="ctr"/>
            <a:lstStyle/>
            <a:p>
              <a:endParaRPr lang="zh-CN" altLang="en-US"/>
            </a:p>
          </p:txBody>
        </p:sp>
      </p:grpSp>
      <p:sp>
        <p:nvSpPr>
          <p:cNvPr id="32777" name="Line 29"/>
          <p:cNvSpPr>
            <a:spLocks noChangeShapeType="1"/>
          </p:cNvSpPr>
          <p:nvPr/>
        </p:nvSpPr>
        <p:spPr bwMode="auto">
          <a:xfrm flipV="1">
            <a:off x="1219200" y="3808413"/>
            <a:ext cx="6400800" cy="1527175"/>
          </a:xfrm>
          <a:prstGeom prst="line">
            <a:avLst/>
          </a:prstGeom>
          <a:noFill/>
          <a:ln w="9360">
            <a:solidFill>
              <a:srgbClr val="FF6600"/>
            </a:solidFill>
            <a:miter lim="800000"/>
            <a:headEnd/>
            <a:tailEnd type="triangle" w="med" len="med"/>
          </a:ln>
        </p:spPr>
        <p:txBody>
          <a:bodyPr/>
          <a:lstStyle/>
          <a:p>
            <a:endParaRPr lang="zh-CN" altLang="en-US"/>
          </a:p>
        </p:txBody>
      </p:sp>
      <p:sp>
        <p:nvSpPr>
          <p:cNvPr id="32779" name="Line 31"/>
          <p:cNvSpPr>
            <a:spLocks noChangeShapeType="1"/>
          </p:cNvSpPr>
          <p:nvPr/>
        </p:nvSpPr>
        <p:spPr bwMode="auto">
          <a:xfrm flipH="1">
            <a:off x="1065213" y="4191000"/>
            <a:ext cx="155575" cy="914400"/>
          </a:xfrm>
          <a:prstGeom prst="line">
            <a:avLst/>
          </a:prstGeom>
          <a:noFill/>
          <a:ln w="9360">
            <a:solidFill>
              <a:srgbClr val="000000"/>
            </a:solidFill>
            <a:miter lim="800000"/>
            <a:headEnd/>
            <a:tailEnd type="triangle" w="med" len="med"/>
          </a:ln>
        </p:spPr>
        <p:txBody>
          <a:bodyPr/>
          <a:lstStyle/>
          <a:p>
            <a:endParaRPr lang="zh-CN" altLang="en-US"/>
          </a:p>
        </p:txBody>
      </p:sp>
      <p:sp>
        <p:nvSpPr>
          <p:cNvPr id="32780" name="Line 32"/>
          <p:cNvSpPr>
            <a:spLocks noChangeShapeType="1"/>
          </p:cNvSpPr>
          <p:nvPr/>
        </p:nvSpPr>
        <p:spPr bwMode="auto">
          <a:xfrm>
            <a:off x="2438400" y="3200400"/>
            <a:ext cx="2286000" cy="1905000"/>
          </a:xfrm>
          <a:prstGeom prst="line">
            <a:avLst/>
          </a:prstGeom>
          <a:noFill/>
          <a:ln w="9360">
            <a:solidFill>
              <a:srgbClr val="000000"/>
            </a:solidFill>
            <a:miter lim="800000"/>
            <a:headEnd/>
            <a:tailEnd type="triangle" w="med" len="med"/>
          </a:ln>
        </p:spPr>
        <p:txBody>
          <a:bodyPr/>
          <a:lstStyle/>
          <a:p>
            <a:endParaRPr lang="zh-CN" altLang="en-US"/>
          </a:p>
        </p:txBody>
      </p:sp>
      <p:sp>
        <p:nvSpPr>
          <p:cNvPr id="32783" name="Line 35"/>
          <p:cNvSpPr>
            <a:spLocks noChangeShapeType="1"/>
          </p:cNvSpPr>
          <p:nvPr/>
        </p:nvSpPr>
        <p:spPr bwMode="auto">
          <a:xfrm>
            <a:off x="1219200" y="5638800"/>
            <a:ext cx="4267200" cy="1219200"/>
          </a:xfrm>
          <a:prstGeom prst="line">
            <a:avLst/>
          </a:prstGeom>
          <a:noFill/>
          <a:ln w="9360">
            <a:solidFill>
              <a:srgbClr val="FF6600"/>
            </a:solidFill>
            <a:miter lim="800000"/>
            <a:headEnd/>
            <a:tailEnd type="triangle" w="med" len="med"/>
          </a:ln>
        </p:spPr>
        <p:txBody>
          <a:bodyPr/>
          <a:lstStyle/>
          <a:p>
            <a:endParaRPr lang="zh-CN" altLang="en-US"/>
          </a:p>
        </p:txBody>
      </p:sp>
      <p:sp>
        <p:nvSpPr>
          <p:cNvPr id="32784" name="Line 36"/>
          <p:cNvSpPr>
            <a:spLocks noChangeShapeType="1"/>
          </p:cNvSpPr>
          <p:nvPr/>
        </p:nvSpPr>
        <p:spPr bwMode="auto">
          <a:xfrm flipH="1" flipV="1">
            <a:off x="2970213" y="4037013"/>
            <a:ext cx="5946775" cy="1298575"/>
          </a:xfrm>
          <a:prstGeom prst="line">
            <a:avLst/>
          </a:prstGeom>
          <a:noFill/>
          <a:ln w="9360">
            <a:solidFill>
              <a:srgbClr val="FF6600"/>
            </a:solidFill>
            <a:miter lim="800000"/>
            <a:headEnd/>
            <a:tailEnd type="triangle" w="med" len="med"/>
          </a:ln>
        </p:spPr>
        <p:txBody>
          <a:bodyPr/>
          <a:lstStyle/>
          <a:p>
            <a:endParaRPr lang="zh-CN" altLang="en-US"/>
          </a:p>
        </p:txBody>
      </p:sp>
      <p:sp>
        <p:nvSpPr>
          <p:cNvPr id="32785" name="Line 37"/>
          <p:cNvSpPr>
            <a:spLocks noChangeShapeType="1"/>
          </p:cNvSpPr>
          <p:nvPr/>
        </p:nvSpPr>
        <p:spPr bwMode="auto">
          <a:xfrm flipH="1">
            <a:off x="3960813" y="5715000"/>
            <a:ext cx="4956175" cy="1143000"/>
          </a:xfrm>
          <a:prstGeom prst="line">
            <a:avLst/>
          </a:prstGeom>
          <a:noFill/>
          <a:ln w="9360">
            <a:solidFill>
              <a:srgbClr val="FF6600"/>
            </a:solidFill>
            <a:miter lim="800000"/>
            <a:headEnd/>
            <a:tailEnd type="triangle" w="med" len="med"/>
          </a:ln>
        </p:spPr>
        <p:txBody>
          <a:bodyPr/>
          <a:lstStyle/>
          <a:p>
            <a:endParaRPr lang="zh-CN" altLang="en-US"/>
          </a:p>
        </p:txBody>
      </p:sp>
      <p:pic>
        <p:nvPicPr>
          <p:cNvPr id="32786" name="Picture 38"/>
          <p:cNvPicPr>
            <a:picLocks noChangeAspect="1" noChangeArrowheads="1"/>
          </p:cNvPicPr>
          <p:nvPr/>
        </p:nvPicPr>
        <p:blipFill>
          <a:blip r:embed="rId3" cstate="print"/>
          <a:srcRect/>
          <a:stretch>
            <a:fillRect/>
          </a:stretch>
        </p:blipFill>
        <p:spPr bwMode="auto">
          <a:xfrm>
            <a:off x="4419600" y="5105400"/>
            <a:ext cx="1238250" cy="1049338"/>
          </a:xfrm>
          <a:prstGeom prst="rect">
            <a:avLst/>
          </a:prstGeom>
          <a:noFill/>
          <a:ln w="9525">
            <a:noFill/>
            <a:round/>
            <a:headEnd/>
            <a:tailEnd/>
          </a:ln>
        </p:spPr>
      </p:pic>
      <p:grpSp>
        <p:nvGrpSpPr>
          <p:cNvPr id="4" name="Group 40"/>
          <p:cNvGrpSpPr>
            <a:grpSpLocks/>
          </p:cNvGrpSpPr>
          <p:nvPr/>
        </p:nvGrpSpPr>
        <p:grpSpPr bwMode="auto">
          <a:xfrm>
            <a:off x="8686800" y="5334000"/>
            <a:ext cx="227013" cy="455613"/>
            <a:chOff x="5472" y="3360"/>
            <a:chExt cx="143" cy="287"/>
          </a:xfrm>
        </p:grpSpPr>
        <p:sp>
          <p:nvSpPr>
            <p:cNvPr id="32804" name="Oval 41"/>
            <p:cNvSpPr>
              <a:spLocks noChangeArrowheads="1"/>
            </p:cNvSpPr>
            <p:nvPr/>
          </p:nvSpPr>
          <p:spPr bwMode="auto">
            <a:xfrm>
              <a:off x="5472" y="3504"/>
              <a:ext cx="144" cy="144"/>
            </a:xfrm>
            <a:prstGeom prst="ellipse">
              <a:avLst/>
            </a:prstGeom>
            <a:solidFill>
              <a:srgbClr val="000000">
                <a:alpha val="34117"/>
              </a:srgbClr>
            </a:solidFill>
            <a:ln w="9360">
              <a:solidFill>
                <a:srgbClr val="000000"/>
              </a:solidFill>
              <a:miter lim="800000"/>
              <a:headEnd/>
              <a:tailEnd/>
            </a:ln>
          </p:spPr>
          <p:txBody>
            <a:bodyPr wrap="none" anchor="ctr"/>
            <a:lstStyle/>
            <a:p>
              <a:endParaRPr lang="zh-CN" altLang="en-US"/>
            </a:p>
          </p:txBody>
        </p:sp>
        <p:sp>
          <p:nvSpPr>
            <p:cNvPr id="32805" name="Oval 42"/>
            <p:cNvSpPr>
              <a:spLocks noChangeArrowheads="1"/>
            </p:cNvSpPr>
            <p:nvPr/>
          </p:nvSpPr>
          <p:spPr bwMode="auto">
            <a:xfrm>
              <a:off x="5472" y="3360"/>
              <a:ext cx="144" cy="144"/>
            </a:xfrm>
            <a:prstGeom prst="ellipse">
              <a:avLst/>
            </a:prstGeom>
            <a:solidFill>
              <a:srgbClr val="000000">
                <a:alpha val="34117"/>
              </a:srgbClr>
            </a:solidFill>
            <a:ln w="9360">
              <a:solidFill>
                <a:srgbClr val="000000"/>
              </a:solidFill>
              <a:miter lim="800000"/>
              <a:headEnd/>
              <a:tailEnd/>
            </a:ln>
          </p:spPr>
          <p:txBody>
            <a:bodyPr wrap="none" anchor="ctr"/>
            <a:lstStyle/>
            <a:p>
              <a:endParaRPr lang="zh-CN" altLang="en-US"/>
            </a:p>
          </p:txBody>
        </p:sp>
      </p:grpSp>
      <p:grpSp>
        <p:nvGrpSpPr>
          <p:cNvPr id="5" name="Group 43"/>
          <p:cNvGrpSpPr>
            <a:grpSpLocks/>
          </p:cNvGrpSpPr>
          <p:nvPr/>
        </p:nvGrpSpPr>
        <p:grpSpPr bwMode="auto">
          <a:xfrm>
            <a:off x="762000" y="5257800"/>
            <a:ext cx="227013" cy="455613"/>
            <a:chOff x="480" y="3312"/>
            <a:chExt cx="143" cy="287"/>
          </a:xfrm>
        </p:grpSpPr>
        <p:sp>
          <p:nvSpPr>
            <p:cNvPr id="32802" name="Oval 44"/>
            <p:cNvSpPr>
              <a:spLocks noChangeArrowheads="1"/>
            </p:cNvSpPr>
            <p:nvPr/>
          </p:nvSpPr>
          <p:spPr bwMode="auto">
            <a:xfrm>
              <a:off x="480" y="3456"/>
              <a:ext cx="144" cy="144"/>
            </a:xfrm>
            <a:prstGeom prst="ellipse">
              <a:avLst/>
            </a:prstGeom>
            <a:solidFill>
              <a:srgbClr val="000000">
                <a:alpha val="34117"/>
              </a:srgbClr>
            </a:solidFill>
            <a:ln w="9360">
              <a:solidFill>
                <a:srgbClr val="000000"/>
              </a:solidFill>
              <a:miter lim="800000"/>
              <a:headEnd/>
              <a:tailEnd/>
            </a:ln>
          </p:spPr>
          <p:txBody>
            <a:bodyPr wrap="none" anchor="ctr"/>
            <a:lstStyle/>
            <a:p>
              <a:endParaRPr lang="zh-CN" altLang="en-US"/>
            </a:p>
          </p:txBody>
        </p:sp>
        <p:sp>
          <p:nvSpPr>
            <p:cNvPr id="32803" name="Oval 45"/>
            <p:cNvSpPr>
              <a:spLocks noChangeArrowheads="1"/>
            </p:cNvSpPr>
            <p:nvPr/>
          </p:nvSpPr>
          <p:spPr bwMode="auto">
            <a:xfrm>
              <a:off x="480" y="3312"/>
              <a:ext cx="144" cy="144"/>
            </a:xfrm>
            <a:prstGeom prst="ellipse">
              <a:avLst/>
            </a:prstGeom>
            <a:solidFill>
              <a:srgbClr val="000000">
                <a:alpha val="34117"/>
              </a:srgbClr>
            </a:solidFill>
            <a:ln w="9360">
              <a:solidFill>
                <a:srgbClr val="000000"/>
              </a:solidFill>
              <a:miter lim="800000"/>
              <a:headEnd/>
              <a:tailEnd/>
            </a:ln>
          </p:spPr>
          <p:txBody>
            <a:bodyPr wrap="none" anchor="ctr"/>
            <a:lstStyle/>
            <a:p>
              <a:endParaRPr lang="zh-CN" altLang="en-US"/>
            </a:p>
          </p:txBody>
        </p:sp>
      </p:grpSp>
      <p:grpSp>
        <p:nvGrpSpPr>
          <p:cNvPr id="6" name="组合 77"/>
          <p:cNvGrpSpPr>
            <a:grpSpLocks/>
          </p:cNvGrpSpPr>
          <p:nvPr/>
        </p:nvGrpSpPr>
        <p:grpSpPr bwMode="auto">
          <a:xfrm>
            <a:off x="228600" y="1981200"/>
            <a:ext cx="8915400" cy="4876800"/>
            <a:chOff x="228600" y="1981200"/>
            <a:chExt cx="8915400" cy="4876800"/>
          </a:xfrm>
        </p:grpSpPr>
        <p:sp>
          <p:nvSpPr>
            <p:cNvPr id="32796" name="矩形 66"/>
            <p:cNvSpPr>
              <a:spLocks noChangeArrowheads="1"/>
            </p:cNvSpPr>
            <p:nvPr/>
          </p:nvSpPr>
          <p:spPr bwMode="auto">
            <a:xfrm>
              <a:off x="228600" y="1981200"/>
              <a:ext cx="8915400" cy="4876800"/>
            </a:xfrm>
            <a:prstGeom prst="rect">
              <a:avLst/>
            </a:prstGeom>
            <a:solidFill>
              <a:schemeClr val="bg1"/>
            </a:solidFill>
            <a:ln w="9525" algn="ctr">
              <a:noFill/>
              <a:round/>
              <a:headEnd/>
              <a:tailEnd/>
            </a:ln>
          </p:spPr>
          <p:txBody>
            <a:bodyPr wrap="none" anchor="ctr"/>
            <a:lstStyle/>
            <a:p>
              <a:endParaRPr lang="zh-CN" altLang="en-US"/>
            </a:p>
          </p:txBody>
        </p:sp>
        <p:grpSp>
          <p:nvGrpSpPr>
            <p:cNvPr id="7" name="Group 7"/>
            <p:cNvGrpSpPr>
              <a:grpSpLocks/>
            </p:cNvGrpSpPr>
            <p:nvPr/>
          </p:nvGrpSpPr>
          <p:grpSpPr bwMode="auto">
            <a:xfrm>
              <a:off x="381000" y="2057400"/>
              <a:ext cx="8305800" cy="4495800"/>
              <a:chOff x="864" y="1200"/>
              <a:chExt cx="4896" cy="3360"/>
            </a:xfrm>
          </p:grpSpPr>
          <p:grpSp>
            <p:nvGrpSpPr>
              <p:cNvPr id="8" name="Group 8"/>
              <p:cNvGrpSpPr>
                <a:grpSpLocks/>
              </p:cNvGrpSpPr>
              <p:nvPr/>
            </p:nvGrpSpPr>
            <p:grpSpPr bwMode="auto">
              <a:xfrm>
                <a:off x="1440" y="1200"/>
                <a:ext cx="4320" cy="2832"/>
                <a:chOff x="288" y="1200"/>
                <a:chExt cx="5472" cy="3120"/>
              </a:xfrm>
            </p:grpSpPr>
            <p:pic>
              <p:nvPicPr>
                <p:cNvPr id="32800" name="Picture 9" descr="hr12ag_20030724_gsg_3p"/>
                <p:cNvPicPr>
                  <a:picLocks noChangeAspect="1" noChangeArrowheads="1"/>
                </p:cNvPicPr>
                <p:nvPr/>
              </p:nvPicPr>
              <p:blipFill>
                <a:blip r:embed="rId4" cstate="print"/>
                <a:srcRect/>
                <a:stretch>
                  <a:fillRect/>
                </a:stretch>
              </p:blipFill>
              <p:spPr bwMode="auto">
                <a:xfrm>
                  <a:off x="2208" y="1200"/>
                  <a:ext cx="3552" cy="3120"/>
                </a:xfrm>
                <a:prstGeom prst="rect">
                  <a:avLst/>
                </a:prstGeom>
                <a:noFill/>
                <a:ln w="9525">
                  <a:noFill/>
                  <a:miter lim="800000"/>
                  <a:headEnd/>
                  <a:tailEnd/>
                </a:ln>
              </p:spPr>
            </p:pic>
            <p:pic>
              <p:nvPicPr>
                <p:cNvPr id="32801" name="Picture 10" descr="spe_all"/>
                <p:cNvPicPr>
                  <a:picLocks noChangeAspect="1" noChangeArrowheads="1"/>
                </p:cNvPicPr>
                <p:nvPr/>
              </p:nvPicPr>
              <p:blipFill>
                <a:blip r:embed="rId5" cstate="print"/>
                <a:srcRect/>
                <a:stretch>
                  <a:fillRect/>
                </a:stretch>
              </p:blipFill>
              <p:spPr bwMode="auto">
                <a:xfrm>
                  <a:off x="288" y="1728"/>
                  <a:ext cx="3408" cy="2084"/>
                </a:xfrm>
                <a:prstGeom prst="rect">
                  <a:avLst/>
                </a:prstGeom>
                <a:noFill/>
                <a:ln w="9525">
                  <a:noFill/>
                  <a:miter lim="800000"/>
                  <a:headEnd/>
                  <a:tailEnd/>
                </a:ln>
              </p:spPr>
            </p:pic>
          </p:grpSp>
          <p:pic>
            <p:nvPicPr>
              <p:cNvPr id="32799" name="Picture 11"/>
              <p:cNvPicPr>
                <a:picLocks noChangeAspect="1" noChangeArrowheads="1"/>
              </p:cNvPicPr>
              <p:nvPr/>
            </p:nvPicPr>
            <p:blipFill>
              <a:blip r:embed="rId6" cstate="print"/>
              <a:srcRect r="23418"/>
              <a:stretch>
                <a:fillRect/>
              </a:stretch>
            </p:blipFill>
            <p:spPr bwMode="auto">
              <a:xfrm rot="-2400000">
                <a:off x="864" y="2496"/>
                <a:ext cx="1488" cy="2064"/>
              </a:xfrm>
              <a:prstGeom prst="rect">
                <a:avLst/>
              </a:prstGeom>
              <a:noFill/>
              <a:ln w="9525">
                <a:noFill/>
                <a:miter lim="800000"/>
                <a:headEnd/>
                <a:tailEnd/>
              </a:ln>
            </p:spPr>
          </p:pic>
        </p:grpSp>
      </p:grpSp>
      <p:sp>
        <p:nvSpPr>
          <p:cNvPr id="73" name="矩形 72"/>
          <p:cNvSpPr/>
          <p:nvPr/>
        </p:nvSpPr>
        <p:spPr bwMode="auto">
          <a:xfrm rot="19202976">
            <a:off x="2127250" y="2443163"/>
            <a:ext cx="755650" cy="3340100"/>
          </a:xfrm>
          <a:prstGeom prst="rect">
            <a:avLst/>
          </a:prstGeom>
          <a:solidFill>
            <a:schemeClr val="accent1">
              <a:lumMod val="90000"/>
              <a:alpha val="31000"/>
            </a:schemeClr>
          </a:solidFill>
          <a:ln w="9525" cap="flat" cmpd="sng" algn="ctr">
            <a:noFill/>
            <a:prstDash val="solid"/>
            <a:round/>
            <a:headEnd type="none" w="med" len="med"/>
            <a:tailEnd type="none" w="med" len="med"/>
          </a:ln>
          <a:effectLst/>
        </p:spPr>
        <p:txBody>
          <a:bodyPr wrap="none" anchor="ctr"/>
          <a:lstStyle/>
          <a:p>
            <a:pPr>
              <a:defRPr/>
            </a:pPr>
            <a:r>
              <a:rPr lang="en-US" altLang="zh-CN" dirty="0">
                <a:latin typeface="Arial" charset="0"/>
                <a:ea typeface="宋体" charset="-122"/>
              </a:rPr>
              <a:t>A</a:t>
            </a:r>
          </a:p>
          <a:p>
            <a:pPr>
              <a:defRPr/>
            </a:pPr>
            <a:r>
              <a:rPr lang="en-US" altLang="zh-CN" dirty="0">
                <a:latin typeface="Arial" charset="0"/>
                <a:ea typeface="宋体" charset="-122"/>
              </a:rPr>
              <a:t>R</a:t>
            </a:r>
          </a:p>
          <a:p>
            <a:pPr>
              <a:defRPr/>
            </a:pPr>
            <a:r>
              <a:rPr lang="en-US" altLang="zh-CN" dirty="0">
                <a:latin typeface="Arial" charset="0"/>
                <a:ea typeface="宋体" charset="-122"/>
              </a:rPr>
              <a:t>G</a:t>
            </a:r>
          </a:p>
          <a:p>
            <a:pPr>
              <a:defRPr/>
            </a:pPr>
            <a:r>
              <a:rPr lang="en-US" altLang="zh-CN" dirty="0">
                <a:latin typeface="Arial" charset="0"/>
                <a:ea typeface="宋体" charset="-122"/>
              </a:rPr>
              <a:t>O</a:t>
            </a:r>
            <a:endParaRPr lang="zh-CN" altLang="en-US" dirty="0">
              <a:latin typeface="Arial" charset="0"/>
              <a:ea typeface="宋体" charset="-122"/>
            </a:endParaRPr>
          </a:p>
        </p:txBody>
      </p:sp>
      <p:sp>
        <p:nvSpPr>
          <p:cNvPr id="74" name="矩形 73"/>
          <p:cNvSpPr>
            <a:spLocks noChangeArrowheads="1"/>
          </p:cNvSpPr>
          <p:nvPr/>
        </p:nvSpPr>
        <p:spPr bwMode="auto">
          <a:xfrm rot="-1615876">
            <a:off x="2544763" y="2124075"/>
            <a:ext cx="754062" cy="3338513"/>
          </a:xfrm>
          <a:prstGeom prst="rect">
            <a:avLst/>
          </a:prstGeom>
          <a:solidFill>
            <a:srgbClr val="00B050">
              <a:alpha val="30980"/>
            </a:srgbClr>
          </a:solidFill>
          <a:ln w="9525" algn="ctr">
            <a:noFill/>
            <a:round/>
            <a:headEnd/>
            <a:tailEnd/>
          </a:ln>
        </p:spPr>
        <p:txBody>
          <a:bodyPr wrap="none" anchor="ctr"/>
          <a:lstStyle/>
          <a:p>
            <a:r>
              <a:rPr lang="en-US" altLang="zh-CN" sz="1400" b="1"/>
              <a:t>A</a:t>
            </a:r>
          </a:p>
          <a:p>
            <a:r>
              <a:rPr lang="en-US" altLang="zh-CN" sz="1400" b="1"/>
              <a:t>R</a:t>
            </a:r>
          </a:p>
          <a:p>
            <a:r>
              <a:rPr lang="en-US" altLang="zh-CN" sz="1400" b="1"/>
              <a:t>G</a:t>
            </a:r>
          </a:p>
          <a:p>
            <a:r>
              <a:rPr lang="en-US" altLang="zh-CN" sz="1400" b="1"/>
              <a:t>O</a:t>
            </a:r>
          </a:p>
          <a:p>
            <a:r>
              <a:rPr lang="en-US" altLang="zh-CN" sz="1400" b="1"/>
              <a:t>+</a:t>
            </a:r>
          </a:p>
          <a:p>
            <a:r>
              <a:rPr lang="en-US" altLang="zh-CN" sz="1400" b="1"/>
              <a:t>W</a:t>
            </a:r>
          </a:p>
          <a:p>
            <a:r>
              <a:rPr lang="en-US" altLang="zh-CN" sz="1400" b="1"/>
              <a:t>F</a:t>
            </a:r>
          </a:p>
          <a:p>
            <a:r>
              <a:rPr lang="en-US" altLang="zh-CN" sz="1400" b="1"/>
              <a:t>C</a:t>
            </a:r>
          </a:p>
          <a:p>
            <a:r>
              <a:rPr lang="en-US" altLang="zh-CN" sz="1400" b="1"/>
              <a:t>T</a:t>
            </a:r>
          </a:p>
          <a:p>
            <a:r>
              <a:rPr lang="en-US" altLang="zh-CN" sz="1400" b="1"/>
              <a:t>A</a:t>
            </a:r>
            <a:endParaRPr lang="zh-CN" altLang="en-US" sz="1400" b="1"/>
          </a:p>
        </p:txBody>
      </p:sp>
      <p:sp>
        <p:nvSpPr>
          <p:cNvPr id="75" name="矩形 74"/>
          <p:cNvSpPr>
            <a:spLocks noChangeArrowheads="1"/>
          </p:cNvSpPr>
          <p:nvPr/>
        </p:nvSpPr>
        <p:spPr bwMode="auto">
          <a:xfrm>
            <a:off x="2971800" y="1981200"/>
            <a:ext cx="809625" cy="2954338"/>
          </a:xfrm>
          <a:prstGeom prst="rect">
            <a:avLst/>
          </a:prstGeom>
          <a:solidFill>
            <a:srgbClr val="FFFF00">
              <a:alpha val="30980"/>
            </a:srgbClr>
          </a:solidFill>
          <a:ln w="9525" algn="ctr">
            <a:noFill/>
            <a:round/>
            <a:headEnd/>
            <a:tailEnd/>
          </a:ln>
        </p:spPr>
        <p:txBody>
          <a:bodyPr wrap="none" anchor="ctr"/>
          <a:lstStyle/>
          <a:p>
            <a:r>
              <a:rPr lang="en-US" altLang="zh-CN" b="1"/>
              <a:t>W S</a:t>
            </a:r>
          </a:p>
          <a:p>
            <a:r>
              <a:rPr lang="en-US" altLang="zh-CN" b="1"/>
              <a:t>C C</a:t>
            </a:r>
          </a:p>
          <a:p>
            <a:r>
              <a:rPr lang="en-US" altLang="zh-CN" b="1"/>
              <a:t>D D</a:t>
            </a:r>
          </a:p>
          <a:p>
            <a:r>
              <a:rPr lang="en-US" altLang="zh-CN" b="1"/>
              <a:t>A A</a:t>
            </a:r>
          </a:p>
          <a:p>
            <a:r>
              <a:rPr lang="en-US" altLang="zh-CN" b="1"/>
              <a:t>+</a:t>
            </a:r>
          </a:p>
          <a:p>
            <a:r>
              <a:rPr lang="en-US" altLang="zh-CN" b="1"/>
              <a:t>W</a:t>
            </a:r>
          </a:p>
          <a:p>
            <a:r>
              <a:rPr lang="en-US" altLang="zh-CN" b="1"/>
              <a:t>F</a:t>
            </a:r>
          </a:p>
          <a:p>
            <a:r>
              <a:rPr lang="en-US" altLang="zh-CN" b="1"/>
              <a:t>C</a:t>
            </a:r>
          </a:p>
          <a:p>
            <a:r>
              <a:rPr lang="en-US" altLang="zh-CN" b="1"/>
              <a:t>T</a:t>
            </a:r>
          </a:p>
          <a:p>
            <a:r>
              <a:rPr lang="en-US" altLang="zh-CN" b="1"/>
              <a:t>A</a:t>
            </a:r>
            <a:endParaRPr lang="zh-CN" altLang="en-US" b="1"/>
          </a:p>
        </p:txBody>
      </p:sp>
      <p:sp>
        <p:nvSpPr>
          <p:cNvPr id="76" name="矩形 75"/>
          <p:cNvSpPr>
            <a:spLocks noChangeArrowheads="1"/>
          </p:cNvSpPr>
          <p:nvPr/>
        </p:nvSpPr>
        <p:spPr bwMode="auto">
          <a:xfrm>
            <a:off x="3581400" y="1981200"/>
            <a:ext cx="1066800" cy="2954338"/>
          </a:xfrm>
          <a:prstGeom prst="rect">
            <a:avLst/>
          </a:prstGeom>
          <a:solidFill>
            <a:srgbClr val="FFC000">
              <a:alpha val="30980"/>
            </a:srgbClr>
          </a:solidFill>
          <a:ln w="9525" algn="ctr">
            <a:noFill/>
            <a:round/>
            <a:headEnd/>
            <a:tailEnd/>
          </a:ln>
        </p:spPr>
        <p:txBody>
          <a:bodyPr wrap="none" anchor="ctr"/>
          <a:lstStyle/>
          <a:p>
            <a:r>
              <a:rPr lang="en-US" altLang="zh-CN" b="1"/>
              <a:t>K </a:t>
            </a:r>
          </a:p>
          <a:p>
            <a:r>
              <a:rPr lang="en-US" altLang="zh-CN" b="1"/>
              <a:t>M </a:t>
            </a:r>
          </a:p>
          <a:p>
            <a:r>
              <a:rPr lang="en-US" altLang="zh-CN" b="1"/>
              <a:t>2 </a:t>
            </a:r>
          </a:p>
          <a:p>
            <a:r>
              <a:rPr lang="en-US" altLang="zh-CN" b="1"/>
              <a:t>A </a:t>
            </a:r>
          </a:p>
          <a:p>
            <a:r>
              <a:rPr lang="en-US" altLang="zh-CN" b="1"/>
              <a:t>+</a:t>
            </a:r>
          </a:p>
          <a:p>
            <a:r>
              <a:rPr lang="en-US" altLang="zh-CN" b="1"/>
              <a:t>T</a:t>
            </a:r>
          </a:p>
          <a:p>
            <a:r>
              <a:rPr lang="en-US" altLang="zh-CN" b="1"/>
              <a:t>U</a:t>
            </a:r>
          </a:p>
          <a:p>
            <a:r>
              <a:rPr lang="en-US" altLang="zh-CN" b="1"/>
              <a:t>N</a:t>
            </a:r>
          </a:p>
          <a:p>
            <a:r>
              <a:rPr lang="en-US" altLang="zh-CN" b="1"/>
              <a:t>K</a:t>
            </a:r>
          </a:p>
          <a:p>
            <a:r>
              <a:rPr lang="en-US" altLang="zh-CN" b="1"/>
              <a:t>A</a:t>
            </a:r>
            <a:endParaRPr lang="zh-CN" altLang="en-US" b="1"/>
          </a:p>
        </p:txBody>
      </p:sp>
      <p:sp>
        <p:nvSpPr>
          <p:cNvPr id="77" name="矩形 76"/>
          <p:cNvSpPr>
            <a:spLocks noChangeArrowheads="1"/>
          </p:cNvSpPr>
          <p:nvPr/>
        </p:nvSpPr>
        <p:spPr bwMode="auto">
          <a:xfrm>
            <a:off x="4267200" y="1981200"/>
            <a:ext cx="1143000" cy="2954338"/>
          </a:xfrm>
          <a:prstGeom prst="rect">
            <a:avLst/>
          </a:prstGeom>
          <a:solidFill>
            <a:srgbClr val="FF0000">
              <a:alpha val="30980"/>
            </a:srgbClr>
          </a:solidFill>
          <a:ln w="9525" algn="ctr">
            <a:noFill/>
            <a:round/>
            <a:headEnd/>
            <a:tailEnd/>
          </a:ln>
        </p:spPr>
        <p:txBody>
          <a:bodyPr wrap="none" anchor="ctr"/>
          <a:lstStyle/>
          <a:p>
            <a:r>
              <a:rPr lang="en-US" altLang="zh-CN" b="1" dirty="0"/>
              <a:t>K  T </a:t>
            </a:r>
          </a:p>
          <a:p>
            <a:r>
              <a:rPr lang="en-US" altLang="zh-CN" b="1" dirty="0"/>
              <a:t>M  U</a:t>
            </a:r>
          </a:p>
          <a:p>
            <a:r>
              <a:rPr lang="en-US" altLang="zh-CN" b="1" dirty="0"/>
              <a:t>2  N</a:t>
            </a:r>
          </a:p>
          <a:p>
            <a:r>
              <a:rPr lang="en-US" altLang="zh-CN" b="1" dirty="0"/>
              <a:t>A  K</a:t>
            </a:r>
          </a:p>
          <a:p>
            <a:r>
              <a:rPr lang="en-US" altLang="zh-CN" b="1" dirty="0"/>
              <a:t>     A</a:t>
            </a:r>
          </a:p>
          <a:p>
            <a:r>
              <a:rPr lang="en-US" altLang="zh-CN" b="1" dirty="0"/>
              <a:t>+</a:t>
            </a:r>
          </a:p>
          <a:p>
            <a:r>
              <a:rPr lang="en-US" altLang="zh-CN" b="1" dirty="0"/>
              <a:t>F</a:t>
            </a:r>
          </a:p>
          <a:p>
            <a:r>
              <a:rPr lang="en-US" altLang="zh-CN" b="1" dirty="0"/>
              <a:t>T</a:t>
            </a:r>
          </a:p>
          <a:p>
            <a:r>
              <a:rPr lang="en-US" altLang="zh-CN" b="1" dirty="0"/>
              <a:t>A</a:t>
            </a:r>
          </a:p>
          <a:p>
            <a:endParaRPr lang="en-US" altLang="zh-CN" sz="1200" dirty="0"/>
          </a:p>
          <a:p>
            <a:endParaRPr lang="zh-CN" altLang="en-US" sz="1200" dirty="0"/>
          </a:p>
        </p:txBody>
      </p:sp>
      <p:sp>
        <p:nvSpPr>
          <p:cNvPr id="58" name="Rectangle 2"/>
          <p:cNvSpPr txBox="1">
            <a:spLocks noChangeArrowheads="1"/>
          </p:cNvSpPr>
          <p:nvPr/>
        </p:nvSpPr>
        <p:spPr>
          <a:xfrm>
            <a:off x="3143240" y="5715016"/>
            <a:ext cx="6000760" cy="1142984"/>
          </a:xfrm>
          <a:prstGeom prst="rect">
            <a:avLst/>
          </a:prstGeom>
        </p:spPr>
        <p:txBody>
          <a:bodyPr vert="horz" lIns="90000" tIns="46800" rIns="90000" bIns="46800" rtlCol="0" anchor="ctr">
            <a:normAutofit fontScale="90000" lnSpcReduction="10000"/>
          </a:bodyPr>
          <a:lstStyle/>
          <a:p>
            <a:pPr marL="0" marR="0" lvl="0" indent="0" algn="ctr" defTabSz="449263"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3600" b="1" i="0" u="none" strike="noStrike" kern="1200" cap="none" spc="0" normalizeH="0" baseline="0" noProof="0" dirty="0" smtClean="0">
                <a:ln>
                  <a:noFill/>
                </a:ln>
                <a:solidFill>
                  <a:schemeClr val="tx1"/>
                </a:solidFill>
                <a:effectLst/>
                <a:uLnTx/>
                <a:uFillTx/>
                <a:latin typeface="+mj-lt"/>
                <a:ea typeface="+mj-ea"/>
                <a:cs typeface="+mj-cs"/>
              </a:rPr>
              <a:t>Multi-parameter</a:t>
            </a:r>
            <a:r>
              <a:rPr kumimoji="0" lang="en-US" altLang="zh-CN" sz="3600" b="1" i="0" u="none" strike="noStrike" kern="1200" cap="none" spc="0" normalizeH="0" noProof="0" dirty="0" smtClean="0">
                <a:ln>
                  <a:noFill/>
                </a:ln>
                <a:solidFill>
                  <a:schemeClr val="tx1"/>
                </a:solidFill>
                <a:effectLst/>
                <a:uLnTx/>
                <a:uFillTx/>
                <a:latin typeface="+mj-lt"/>
                <a:ea typeface="+mj-ea"/>
                <a:cs typeface="+mj-cs"/>
              </a:rPr>
              <a:t> hybrid </a:t>
            </a:r>
          </a:p>
          <a:p>
            <a:pPr marL="0" marR="0" lvl="0" indent="0" algn="ctr" defTabSz="449263"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3600" b="1" baseline="0" dirty="0" smtClean="0">
                <a:latin typeface="+mj-lt"/>
                <a:ea typeface="+mj-ea"/>
                <a:cs typeface="+mj-cs"/>
              </a:rPr>
              <a:t>observation</a:t>
            </a:r>
            <a:r>
              <a:rPr lang="en-US" altLang="zh-CN" sz="3600" b="1" dirty="0" smtClean="0">
                <a:latin typeface="+mj-lt"/>
                <a:ea typeface="+mj-ea"/>
                <a:cs typeface="+mj-cs"/>
              </a:rPr>
              <a:t> of showers</a:t>
            </a:r>
            <a:r>
              <a:rPr kumimoji="0" lang="en-US" altLang="zh-CN" sz="4400" b="0" i="0" u="none" strike="noStrike" kern="1200" cap="none" spc="0" normalizeH="0" baseline="0" noProof="0" dirty="0" smtClean="0">
                <a:ln>
                  <a:noFill/>
                </a:ln>
                <a:solidFill>
                  <a:schemeClr val="tx1"/>
                </a:solidFill>
                <a:effectLst/>
                <a:uLnTx/>
                <a:uFillTx/>
                <a:latin typeface="+mj-lt"/>
                <a:ea typeface="+mj-ea"/>
                <a:cs typeface="+mj-cs"/>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linds(horizont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additive="base">
                                        <p:cTn id="12" dur="500" fill="hold"/>
                                        <p:tgtEl>
                                          <p:spTgt spid="74"/>
                                        </p:tgtEl>
                                        <p:attrNameLst>
                                          <p:attrName>ppt_x</p:attrName>
                                        </p:attrNameLst>
                                      </p:cBhvr>
                                      <p:tavLst>
                                        <p:tav tm="0">
                                          <p:val>
                                            <p:strVal val="1+#ppt_w/2"/>
                                          </p:val>
                                        </p:tav>
                                        <p:tav tm="100000">
                                          <p:val>
                                            <p:strVal val="#ppt_x"/>
                                          </p:val>
                                        </p:tav>
                                      </p:tavLst>
                                    </p:anim>
                                    <p:anim calcmode="lin" valueType="num">
                                      <p:cBhvr additive="base">
                                        <p:cTn id="13" dur="500" fill="hold"/>
                                        <p:tgtEl>
                                          <p:spTgt spid="7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5"/>
                                        </p:tgtEl>
                                        <p:attrNameLst>
                                          <p:attrName>style.visibility</p:attrName>
                                        </p:attrNameLst>
                                      </p:cBhvr>
                                      <p:to>
                                        <p:strVal val="visible"/>
                                      </p:to>
                                    </p:set>
                                    <p:anim calcmode="lin" valueType="num">
                                      <p:cBhvr additive="base">
                                        <p:cTn id="18" dur="500" fill="hold"/>
                                        <p:tgtEl>
                                          <p:spTgt spid="75"/>
                                        </p:tgtEl>
                                        <p:attrNameLst>
                                          <p:attrName>ppt_x</p:attrName>
                                        </p:attrNameLst>
                                      </p:cBhvr>
                                      <p:tavLst>
                                        <p:tav tm="0">
                                          <p:val>
                                            <p:strVal val="1+#ppt_w/2"/>
                                          </p:val>
                                        </p:tav>
                                        <p:tav tm="100000">
                                          <p:val>
                                            <p:strVal val="#ppt_x"/>
                                          </p:val>
                                        </p:tav>
                                      </p:tavLst>
                                    </p:anim>
                                    <p:anim calcmode="lin" valueType="num">
                                      <p:cBhvr additive="base">
                                        <p:cTn id="19"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6"/>
                                        </p:tgtEl>
                                        <p:attrNameLst>
                                          <p:attrName>style.visibility</p:attrName>
                                        </p:attrNameLst>
                                      </p:cBhvr>
                                      <p:to>
                                        <p:strVal val="visible"/>
                                      </p:to>
                                    </p:set>
                                    <p:anim calcmode="lin" valueType="num">
                                      <p:cBhvr additive="base">
                                        <p:cTn id="24" dur="500" fill="hold"/>
                                        <p:tgtEl>
                                          <p:spTgt spid="76"/>
                                        </p:tgtEl>
                                        <p:attrNameLst>
                                          <p:attrName>ppt_x</p:attrName>
                                        </p:attrNameLst>
                                      </p:cBhvr>
                                      <p:tavLst>
                                        <p:tav tm="0">
                                          <p:val>
                                            <p:strVal val="1+#ppt_w/2"/>
                                          </p:val>
                                        </p:tav>
                                        <p:tav tm="100000">
                                          <p:val>
                                            <p:strVal val="#ppt_x"/>
                                          </p:val>
                                        </p:tav>
                                      </p:tavLst>
                                    </p:anim>
                                    <p:anim calcmode="lin" valueType="num">
                                      <p:cBhvr additive="base">
                                        <p:cTn id="25"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77"/>
                                        </p:tgtEl>
                                        <p:attrNameLst>
                                          <p:attrName>style.visibility</p:attrName>
                                        </p:attrNameLst>
                                      </p:cBhvr>
                                      <p:to>
                                        <p:strVal val="visible"/>
                                      </p:to>
                                    </p:set>
                                    <p:anim calcmode="lin" valueType="num">
                                      <p:cBhvr additive="base">
                                        <p:cTn id="30" dur="500" fill="hold"/>
                                        <p:tgtEl>
                                          <p:spTgt spid="77"/>
                                        </p:tgtEl>
                                        <p:attrNameLst>
                                          <p:attrName>ppt_x</p:attrName>
                                        </p:attrNameLst>
                                      </p:cBhvr>
                                      <p:tavLst>
                                        <p:tav tm="0">
                                          <p:val>
                                            <p:strVal val="1+#ppt_w/2"/>
                                          </p:val>
                                        </p:tav>
                                        <p:tav tm="100000">
                                          <p:val>
                                            <p:strVal val="#ppt_x"/>
                                          </p:val>
                                        </p:tav>
                                      </p:tavLst>
                                    </p:anim>
                                    <p:anim calcmode="lin" valueType="num">
                                      <p:cBhvr additive="base">
                                        <p:cTn id="31" dur="5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2564</TotalTime>
  <Words>820</Words>
  <Application>Microsoft Office PowerPoint</Application>
  <PresentationFormat>全屏显示(4:3)</PresentationFormat>
  <Paragraphs>258</Paragraphs>
  <Slides>18</Slides>
  <Notes>8</Notes>
  <HiddenSlides>0</HiddenSlides>
  <MMClips>0</MMClips>
  <ScaleCrop>false</ScaleCrop>
  <HeadingPairs>
    <vt:vector size="4" baseType="variant">
      <vt:variant>
        <vt:lpstr>主题</vt:lpstr>
      </vt:variant>
      <vt:variant>
        <vt:i4>1</vt:i4>
      </vt:variant>
      <vt:variant>
        <vt:lpstr>幻灯片标题</vt:lpstr>
      </vt:variant>
      <vt:variant>
        <vt:i4>18</vt:i4>
      </vt:variant>
    </vt:vector>
  </HeadingPairs>
  <TitlesOfParts>
    <vt:vector size="19" baseType="lpstr">
      <vt:lpstr>Office 主题</vt:lpstr>
      <vt:lpstr>Status of LHAASO  Zhen Cao, IHEP, China</vt:lpstr>
      <vt:lpstr>幻灯片 2</vt:lpstr>
      <vt:lpstr>The Best Candidate Sites</vt:lpstr>
      <vt:lpstr>Geo-location of the Shika site</vt:lpstr>
      <vt:lpstr>LHAASO layout</vt:lpstr>
      <vt:lpstr>LHAASO——The third generation of survey               facility for VHE γray sources </vt:lpstr>
      <vt:lpstr>FCPPL:   IPNO/LAL/Omega  collaboration on ASIC FEE PARISROC-II based currently LHAASOROC in future </vt:lpstr>
      <vt:lpstr>Survey for γ-sources very detailed spectroscopy investigation ( a few hundred extra-galactic sources are expected )  </vt:lpstr>
      <vt:lpstr>CR spectra of individual spices over two knees with uniform energy scale and direct measured composition in the space </vt:lpstr>
      <vt:lpstr>Observatory Construction </vt:lpstr>
      <vt:lpstr>Prototype of LHAASO at Tibet site</vt:lpstr>
      <vt:lpstr>幻灯片 12</vt:lpstr>
      <vt:lpstr>YangBaJing,Tibet  LAWCA+ARGO</vt:lpstr>
      <vt:lpstr>Detector Layout</vt:lpstr>
      <vt:lpstr>幻灯片 15</vt:lpstr>
      <vt:lpstr>LAWCA Schedules</vt:lpstr>
      <vt:lpstr>Conclusion</vt:lpstr>
      <vt:lpstr>Mt.Gongga, 260km away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lhaaso</dc:creator>
  <cp:lastModifiedBy>dell</cp:lastModifiedBy>
  <cp:revision>20</cp:revision>
  <dcterms:created xsi:type="dcterms:W3CDTF">2012-01-10T12:39:06Z</dcterms:created>
  <dcterms:modified xsi:type="dcterms:W3CDTF">2013-03-28T05:00:53Z</dcterms:modified>
</cp:coreProperties>
</file>