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ED3E4-6FD8-8642-8AB9-CB60F8F6644C}" type="datetimeFigureOut">
              <a:rPr lang="en-US" smtClean="0"/>
              <a:t>13-3-26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99605-B100-AD43-988A-8E65013A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9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3E770-8600-9748-9331-554827F43AF3}" type="datetimeFigureOut">
              <a:rPr lang="en-US" smtClean="0"/>
              <a:t>13-3-26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9322-1E11-5341-8B02-21DD4E18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47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29322-1E11-5341-8B02-21DD4E18D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B61D-2982-F14C-93C0-C14F8A3ABFCA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45D-45AD-0143-A1A1-8732E8137A5D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7D5B-7181-C645-89A6-E6AC5518755A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9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1729-E36A-F349-A447-5759A17C3A9C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649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1729-E36A-F349-A447-5759A17C3A9C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4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6B6-3244-8C40-8635-0C09E19690F5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1AC-C761-CC48-BB62-12609480CD50}" type="datetimeFigureOut">
              <a:rPr 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E680-DF9B-684B-A489-65EEF7B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7AD-3955-E641-81C3-20240BB6771C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1F28-20F9-4147-A9CB-AD69CBFB7290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462-9813-D24B-B4FF-2AC8CC1938C4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8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5D25-FF9F-C54C-8D73-1DC80FB1E92D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4750-DB0C-7242-9D4D-AB560C84D19C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1CA-775D-B940-A597-CF2F446C493D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E40D-10C9-8C48-A149-8541E1DE49C0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1AC-C761-CC48-BB62-12609480CD50}" type="datetimeFigureOut">
              <a:rPr 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1AC-C761-CC48-BB62-12609480CD50}" type="datetimeFigureOut">
              <a:rPr 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1AC-C761-CC48-BB62-12609480CD50}" type="datetimeFigureOut">
              <a:rPr 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7DE1E680-DF9B-684B-A489-65EEF7B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7FC3-B764-F847-9AFE-313BF419C66C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FEAD-59D1-3548-BEA6-99FA7705577E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0395-E32A-5F49-8F07-0BC088DF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1AC-C761-CC48-BB62-12609480CD50}" type="datetimeFigureOut">
              <a:rPr lang="en-US" smtClean="0"/>
              <a:t>13-3-26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E680-DF9B-684B-A489-65EEF7B4C1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15EA-EE40-0F48-8B50-23DBC23B9597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941-B351-3A42-B859-3C37B5A79550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1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45F7-43BE-1048-A3F0-8A694417568F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3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5D2-3159-934B-811B-522AF54CA5C2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209-67C0-7347-AFB2-033217AE9705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63D1-5022-6B47-AFC8-9EA1D18EEAF5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DD1B-A870-4E41-8EDC-8E0DB0342626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1729-E36A-F349-A447-5759A17C3A9C}" type="datetime1">
              <a:rPr lang="zh-CN" alt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72AE-704E-9044-BF16-B63D5A92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F2D1AC-C761-CC48-BB62-12609480CD50}" type="datetimeFigureOut">
              <a:rPr lang="en-US" smtClean="0"/>
              <a:t>13-3-26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E1E680-DF9B-684B-A489-65EEF7B4C1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baseline="30000" dirty="0" smtClean="0"/>
              <a:t>+</a:t>
            </a:r>
            <a:r>
              <a:rPr lang="en-US" dirty="0" smtClean="0"/>
              <a:t>W</a:t>
            </a:r>
            <a:r>
              <a:rPr lang="en-US" baseline="30000" dirty="0" smtClean="0"/>
              <a:t>- </a:t>
            </a:r>
            <a:r>
              <a:rPr lang="en-US" dirty="0" smtClean="0"/>
              <a:t>Production at </a:t>
            </a:r>
            <a:r>
              <a:rPr lang="en-US" dirty="0" smtClean="0"/>
              <a:t>ATLAS</a:t>
            </a:r>
            <a:endParaRPr lang="en-US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r>
              <a:rPr lang="en-US" dirty="0" smtClean="0"/>
              <a:t>Yanwen </a:t>
            </a:r>
            <a:r>
              <a:rPr lang="en-US" dirty="0" smtClean="0"/>
              <a:t>Liu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0781" y="5753334"/>
            <a:ext cx="744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FCPPL workshop,                       Nanjing Univ.                                   2013.3.27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158" y="454526"/>
            <a:ext cx="840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arXiv:1210.2979v1[</a:t>
            </a:r>
            <a:r>
              <a:rPr lang="en-US" dirty="0" err="1" smtClean="0"/>
              <a:t>hep</a:t>
            </a:r>
            <a:r>
              <a:rPr lang="en-US" dirty="0" smtClean="0"/>
              <a:t>-ex] 18 pages (not including the pages with the ~3000 names)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submitted to PRD. </a:t>
            </a:r>
            <a:endParaRPr lang="en-US" dirty="0"/>
          </a:p>
        </p:txBody>
      </p:sp>
      <p:pic>
        <p:nvPicPr>
          <p:cNvPr id="7" name="Picture 6" descr="屏幕快照 2013-03-26 上午11.28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850900"/>
            <a:ext cx="2120900" cy="1714500"/>
          </a:xfrm>
          <a:prstGeom prst="rect">
            <a:avLst/>
          </a:prstGeom>
        </p:spPr>
      </p:pic>
      <p:pic>
        <p:nvPicPr>
          <p:cNvPr id="8" name="Picture 7" descr="屏幕快照 2013-03-26 下午5.0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9" y="1100857"/>
            <a:ext cx="4983238" cy="939353"/>
          </a:xfrm>
          <a:prstGeom prst="rect">
            <a:avLst/>
          </a:prstGeom>
        </p:spPr>
      </p:pic>
      <p:pic>
        <p:nvPicPr>
          <p:cNvPr id="9" name="Picture 8" descr="屏幕快照 2013-03-26 下午5.0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589236"/>
            <a:ext cx="558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ackground Estimation (DY)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-Yan: normalized with  control region:    </a:t>
            </a:r>
            <a:r>
              <a:rPr lang="en-US" dirty="0" err="1" smtClean="0"/>
              <a:t>pT</a:t>
            </a:r>
            <a:r>
              <a:rPr lang="en-US" dirty="0" smtClean="0"/>
              <a:t>(</a:t>
            </a:r>
            <a:r>
              <a:rPr lang="en-US" dirty="0" err="1" smtClean="0"/>
              <a:t>ll</a:t>
            </a:r>
            <a:r>
              <a:rPr lang="en-US" dirty="0" smtClean="0"/>
              <a:t>) &lt; 30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屏幕快照 2013-03-26 上午12.3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96" y="2286746"/>
            <a:ext cx="4056926" cy="3434206"/>
          </a:xfrm>
          <a:prstGeom prst="rect">
            <a:avLst/>
          </a:prstGeom>
        </p:spPr>
      </p:pic>
      <p:pic>
        <p:nvPicPr>
          <p:cNvPr id="5" name="Picture 4" descr="屏幕快照 2013-03-26 上午12.46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0" y="5685202"/>
            <a:ext cx="8796570" cy="7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estimation (</a:t>
            </a:r>
            <a:r>
              <a:rPr lang="en-US" dirty="0" err="1" smtClean="0"/>
              <a:t>ttbar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xtended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ignal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egion ” – all event selection but (jet veto and </a:t>
            </a:r>
            <a:r>
              <a:rPr lang="en-US" dirty="0" err="1" smtClean="0"/>
              <a:t>pTll</a:t>
            </a:r>
            <a:r>
              <a:rPr lang="en-US" dirty="0" smtClean="0"/>
              <a:t>)  ESR</a:t>
            </a:r>
          </a:p>
          <a:p>
            <a:pPr lvl="1"/>
            <a:r>
              <a:rPr lang="en-US" dirty="0" smtClean="0"/>
              <a:t>require a b-tag to define top control region(</a:t>
            </a:r>
            <a:r>
              <a:rPr lang="en-US" dirty="0" smtClean="0">
                <a:solidFill>
                  <a:srgbClr val="FF0000"/>
                </a:solidFill>
              </a:rPr>
              <a:t>CR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derive the ratio of ESR/CR </a:t>
            </a:r>
            <a:r>
              <a:rPr lang="en-US" dirty="0" smtClean="0"/>
              <a:t>from top </a:t>
            </a:r>
            <a:r>
              <a:rPr lang="en-US" dirty="0" smtClean="0"/>
              <a:t>MC. </a:t>
            </a:r>
          </a:p>
          <a:p>
            <a:pPr lvl="1">
              <a:buFont typeface="Symbol" charset="0"/>
              <a:buChar char=""/>
            </a:pPr>
            <a:r>
              <a:rPr lang="en-US" dirty="0" smtClean="0"/>
              <a:t>An estimation of top contribution in </a:t>
            </a:r>
            <a:r>
              <a:rPr lang="en-US" dirty="0" smtClean="0">
                <a:solidFill>
                  <a:srgbClr val="FF0000"/>
                </a:solidFill>
              </a:rPr>
              <a:t>ESR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Use MC to get the fraction of top events with 0 jets in ESR. </a:t>
            </a:r>
          </a:p>
          <a:p>
            <a:pPr marL="457200" lvl="1" indent="0">
              <a:buNone/>
            </a:pPr>
            <a:r>
              <a:rPr lang="en-US" dirty="0" smtClean="0"/>
              <a:t>Cross checked </a:t>
            </a:r>
          </a:p>
          <a:p>
            <a:pPr marL="457200" lvl="1" indent="0">
              <a:buNone/>
            </a:pPr>
            <a:r>
              <a:rPr lang="en-US" dirty="0" smtClean="0"/>
              <a:t>with alternative </a:t>
            </a:r>
          </a:p>
          <a:p>
            <a:pPr marL="457200" lvl="1" indent="0">
              <a:buNone/>
            </a:pPr>
            <a:r>
              <a:rPr lang="en-US" dirty="0" smtClean="0"/>
              <a:t>method.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403821"/>
              </p:ext>
            </p:extLst>
          </p:nvPr>
        </p:nvGraphicFramePr>
        <p:xfrm>
          <a:off x="4032250" y="4510088"/>
          <a:ext cx="465455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1663700" imgH="660400" progId="Equation.3">
                  <p:embed/>
                </p:oleObj>
              </mc:Choice>
              <mc:Fallback>
                <p:oleObj name="Equation" r:id="rId3" imgW="16637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0" y="4510088"/>
                        <a:ext cx="4654550" cy="184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09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Background estimation (W+jet)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7263" y="1739612"/>
            <a:ext cx="8756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Control region</a:t>
            </a:r>
            <a:r>
              <a:rPr lang="en-US" sz="3600" dirty="0" smtClean="0"/>
              <a:t>: “tight lepton + anti-lepton”</a:t>
            </a:r>
          </a:p>
          <a:p>
            <a:r>
              <a:rPr lang="en-US" sz="3600" dirty="0" smtClean="0"/>
              <a:t>Scaled with a </a:t>
            </a:r>
            <a:r>
              <a:rPr lang="en-US" sz="3600" dirty="0" smtClean="0">
                <a:solidFill>
                  <a:srgbClr val="FF0000"/>
                </a:solidFill>
              </a:rPr>
              <a:t>fake-factor </a:t>
            </a:r>
            <a:r>
              <a:rPr lang="en-US" sz="3600" dirty="0" smtClean="0"/>
              <a:t>: ratio of jets </a:t>
            </a:r>
          </a:p>
          <a:p>
            <a:r>
              <a:rPr lang="en-US" sz="3600" dirty="0" smtClean="0"/>
              <a:t>identified as “tight lepton” over “anti-lepton”</a:t>
            </a:r>
          </a:p>
          <a:p>
            <a:r>
              <a:rPr lang="en-US" sz="3600" dirty="0" smtClean="0"/>
              <a:t>Fake factor measured with di-jet data sample. </a:t>
            </a:r>
            <a:endParaRPr lang="en-US" sz="3600" dirty="0"/>
          </a:p>
        </p:txBody>
      </p:sp>
      <p:pic>
        <p:nvPicPr>
          <p:cNvPr id="10" name="Picture 9" descr="屏幕快照 2013-03-26 上午9.3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936"/>
            <a:ext cx="9144000" cy="2142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263" y="6325406"/>
            <a:ext cx="47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W+j</a:t>
            </a:r>
            <a:r>
              <a:rPr lang="en-US" dirty="0" smtClean="0"/>
              <a:t> : the most important area for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1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Limits on anomalous couplings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屏幕快照 2013-03-26 上午9.5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" y="1234833"/>
            <a:ext cx="6456947" cy="56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0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</a:t>
            </a:r>
            <a:r>
              <a:rPr lang="en-US" dirty="0" smtClean="0"/>
              <a:t>: differential cross section </a:t>
            </a:r>
            <a:r>
              <a:rPr lang="en-US" altLang="zh-C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 descr="屏幕快照 2013-03-26 上午10.48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" y="1193008"/>
            <a:ext cx="7340473" cy="5528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7967" y="2851634"/>
            <a:ext cx="379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Unfolded with regularized </a:t>
            </a:r>
            <a:endParaRPr lang="en-US" dirty="0"/>
          </a:p>
          <a:p>
            <a:r>
              <a:rPr lang="en-US" dirty="0" smtClean="0"/>
              <a:t>inversion of response matrix.</a:t>
            </a:r>
          </a:p>
          <a:p>
            <a:r>
              <a:rPr lang="en-US" dirty="0" smtClean="0"/>
              <a:t>(3 iterations) </a:t>
            </a:r>
          </a:p>
          <a:p>
            <a:r>
              <a:rPr lang="en-US" dirty="0" smtClean="0"/>
              <a:t>Ready to be compared to any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5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W</a:t>
            </a:r>
            <a:r>
              <a:rPr lang="en-US" baseline="30000" dirty="0" smtClean="0"/>
              <a:t>+</a:t>
            </a:r>
            <a:r>
              <a:rPr lang="en-US" dirty="0" smtClean="0"/>
              <a:t>W</a:t>
            </a:r>
            <a:r>
              <a:rPr lang="en-US" baseline="30000" dirty="0" smtClean="0"/>
              <a:t>-</a:t>
            </a:r>
            <a:r>
              <a:rPr lang="en-US" dirty="0" smtClean="0"/>
              <a:t> with full 7 </a:t>
            </a:r>
            <a:r>
              <a:rPr lang="en-US" dirty="0" err="1" smtClean="0"/>
              <a:t>TeV</a:t>
            </a:r>
            <a:r>
              <a:rPr lang="en-US" dirty="0" smtClean="0"/>
              <a:t> dataset. </a:t>
            </a:r>
          </a:p>
          <a:p>
            <a:pPr lvl="1"/>
            <a:r>
              <a:rPr lang="en-US" dirty="0" smtClean="0"/>
              <a:t>First differential measurement</a:t>
            </a:r>
          </a:p>
          <a:p>
            <a:pPr lvl="1"/>
            <a:r>
              <a:rPr lang="en-US" dirty="0" smtClean="0"/>
              <a:t>Precision of the coupling close to LEP combined</a:t>
            </a:r>
          </a:p>
          <a:p>
            <a:r>
              <a:rPr lang="en-US" dirty="0" smtClean="0"/>
              <a:t>Analysis of the full 8 </a:t>
            </a:r>
            <a:r>
              <a:rPr lang="en-US" dirty="0" err="1" smtClean="0"/>
              <a:t>TeV</a:t>
            </a:r>
            <a:r>
              <a:rPr lang="en-US" dirty="0" smtClean="0"/>
              <a:t> sample in progress.</a:t>
            </a:r>
          </a:p>
          <a:p>
            <a:pPr lvl="1"/>
            <a:r>
              <a:rPr lang="en-US" dirty="0" smtClean="0"/>
              <a:t>Mr. Jun GAO : improving the </a:t>
            </a:r>
            <a:r>
              <a:rPr lang="en-US" dirty="0" err="1" smtClean="0"/>
              <a:t>W+j</a:t>
            </a:r>
            <a:r>
              <a:rPr lang="en-US" dirty="0" smtClean="0"/>
              <a:t> estimation </a:t>
            </a:r>
          </a:p>
          <a:p>
            <a:pPr lvl="1"/>
            <a:r>
              <a:rPr lang="en-US" dirty="0" smtClean="0"/>
              <a:t>Anomalous couplings and Constraint some specific New Physics Models.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469" y="5379763"/>
            <a:ext cx="7068405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coPhD</a:t>
            </a:r>
            <a:r>
              <a:rPr lang="en-US" dirty="0" smtClean="0"/>
              <a:t> of USTC/CPPM. </a:t>
            </a:r>
          </a:p>
          <a:p>
            <a:r>
              <a:rPr lang="en-US" dirty="0" smtClean="0"/>
              <a:t>Well done! </a:t>
            </a:r>
            <a:r>
              <a:rPr lang="en-US" dirty="0" err="1" smtClean="0"/>
              <a:t>Dr</a:t>
            </a:r>
            <a:r>
              <a:rPr lang="en-US" dirty="0" smtClean="0"/>
              <a:t> Li!</a:t>
            </a:r>
          </a:p>
          <a:p>
            <a:r>
              <a:rPr lang="en-US" dirty="0" smtClean="0"/>
              <a:t>In  acknowledgements of CSC and Eiffel grants + NSFC+MOST+CAS+FCPPL.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4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屏幕快照 2013-03-26 上午10.3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16"/>
            <a:ext cx="7785100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16" y="3183021"/>
            <a:ext cx="8229600" cy="1143000"/>
          </a:xfrm>
        </p:spPr>
        <p:txBody>
          <a:bodyPr/>
          <a:lstStyle/>
          <a:p>
            <a:r>
              <a:rPr lang="en-US" dirty="0" smtClean="0"/>
              <a:t>FCPPL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0841" y="4094384"/>
            <a:ext cx="241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屏幕快照 2013-03-26 上午10.3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16"/>
            <a:ext cx="7785100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16" y="3183021"/>
            <a:ext cx="8229600" cy="1143000"/>
          </a:xfrm>
        </p:spPr>
        <p:txBody>
          <a:bodyPr/>
          <a:lstStyle/>
          <a:p>
            <a:r>
              <a:rPr lang="en-US" dirty="0" smtClean="0"/>
              <a:t>FCPPL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屏幕快照 2013-03-26 上午10.3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600"/>
            <a:ext cx="74676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Precise measurement of gauge couplings</a:t>
            </a:r>
          </a:p>
          <a:p>
            <a:r>
              <a:rPr lang="en-US" dirty="0" smtClean="0"/>
              <a:t>Irreducible background for Higgs-&gt;WW</a:t>
            </a:r>
          </a:p>
          <a:p>
            <a:r>
              <a:rPr lang="en-US" dirty="0" smtClean="0"/>
              <a:t>Background for “Wilder” new physics: </a:t>
            </a:r>
            <a:r>
              <a:rPr lang="en-US" dirty="0" smtClean="0"/>
              <a:t>SUSY, Graviton</a:t>
            </a:r>
            <a:r>
              <a:rPr lang="en-US" dirty="0" smtClean="0"/>
              <a:t>, Z’, Technicolor Mesons…</a:t>
            </a:r>
          </a:p>
          <a:p>
            <a:r>
              <a:rPr lang="en-US" dirty="0" smtClean="0"/>
              <a:t>LO process: </a:t>
            </a:r>
            <a:r>
              <a:rPr lang="en-US" dirty="0" err="1" smtClean="0"/>
              <a:t>qqbar</a:t>
            </a:r>
            <a:r>
              <a:rPr lang="en-US" dirty="0" smtClean="0"/>
              <a:t> “annihilation” </a:t>
            </a:r>
          </a:p>
          <a:p>
            <a:r>
              <a:rPr lang="en-US" dirty="0" smtClean="0"/>
              <a:t>NNLO – </a:t>
            </a:r>
            <a:r>
              <a:rPr lang="en-US" dirty="0" err="1" smtClean="0"/>
              <a:t>gg</a:t>
            </a:r>
            <a:r>
              <a:rPr lang="en-US" dirty="0" smtClean="0"/>
              <a:t> via quark loops contributing 3%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屏幕快照 2013-03-25 上午10.0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53" cy="1713290"/>
          </a:xfrm>
          <a:prstGeom prst="rect">
            <a:avLst/>
          </a:prstGeom>
        </p:spPr>
      </p:pic>
      <p:pic>
        <p:nvPicPr>
          <p:cNvPr id="5" name="Picture 4" descr="屏幕快照 2013-03-25 上午10.01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81" y="0"/>
            <a:ext cx="2042619" cy="1635808"/>
          </a:xfrm>
          <a:prstGeom prst="rect">
            <a:avLst/>
          </a:prstGeom>
        </p:spPr>
      </p:pic>
      <p:pic>
        <p:nvPicPr>
          <p:cNvPr id="6" name="Picture 5" descr="屏幕快照 2013-03-25 上午11.00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63" y="5144310"/>
            <a:ext cx="2150809" cy="1533250"/>
          </a:xfrm>
          <a:prstGeom prst="rect">
            <a:avLst/>
          </a:prstGeom>
        </p:spPr>
      </p:pic>
      <p:pic>
        <p:nvPicPr>
          <p:cNvPr id="7" name="Picture 6" descr="屏幕快照 2013-03-25 上午11.00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8" y="5144310"/>
            <a:ext cx="1836495" cy="1583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5415" y="5144310"/>
            <a:ext cx="3835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Higgs contributing 3%</a:t>
            </a:r>
          </a:p>
          <a:p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282757"/>
              </p:ext>
            </p:extLst>
          </p:nvPr>
        </p:nvGraphicFramePr>
        <p:xfrm>
          <a:off x="2736445" y="5836735"/>
          <a:ext cx="3794752" cy="96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7" imgW="1498600" imgH="431800" progId="Equation.3">
                  <p:embed/>
                </p:oleObj>
              </mc:Choice>
              <mc:Fallback>
                <p:oleObj name="Equation" r:id="rId7" imgW="1498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36445" y="5836735"/>
                        <a:ext cx="3794752" cy="962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59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 : di</a:t>
            </a:r>
            <a:r>
              <a:rPr lang="en-US" dirty="0" smtClean="0"/>
              <a:t>-lepton +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Event selection : two leptons + MET</a:t>
            </a:r>
          </a:p>
          <a:p>
            <a:r>
              <a:rPr lang="en-US" dirty="0" smtClean="0"/>
              <a:t>Major background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(</a:t>
            </a:r>
            <a:r>
              <a:rPr lang="en-US" dirty="0" err="1" smtClean="0"/>
              <a:t>mis</a:t>
            </a:r>
            <a:r>
              <a:rPr lang="en-US" dirty="0" smtClean="0"/>
              <a:t>-measured MET)</a:t>
            </a:r>
          </a:p>
          <a:p>
            <a:pPr lvl="1"/>
            <a:r>
              <a:rPr lang="en-US" dirty="0" err="1" smtClean="0"/>
              <a:t>ttbar</a:t>
            </a:r>
            <a:r>
              <a:rPr lang="en-US" dirty="0" smtClean="0"/>
              <a:t> (suppressed with veto on </a:t>
            </a:r>
            <a:r>
              <a:rPr lang="en-US" dirty="0" err="1" smtClean="0"/>
              <a:t>hadronic</a:t>
            </a:r>
            <a:r>
              <a:rPr lang="en-US" dirty="0" smtClean="0"/>
              <a:t>  jets)</a:t>
            </a:r>
          </a:p>
          <a:p>
            <a:pPr lvl="1"/>
            <a:r>
              <a:rPr lang="en-US" dirty="0" err="1" smtClean="0"/>
              <a:t>W+jet</a:t>
            </a:r>
            <a:r>
              <a:rPr lang="en-US" dirty="0" smtClean="0"/>
              <a:t> (jet faking leptons)</a:t>
            </a:r>
            <a:endParaRPr lang="en-US" dirty="0"/>
          </a:p>
          <a:p>
            <a:pPr lvl="1"/>
            <a:r>
              <a:rPr lang="en-US" dirty="0" smtClean="0"/>
              <a:t>Other di-boson process : WZ, ZZ (missing leptons)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98679"/>
              </p:ext>
            </p:extLst>
          </p:nvPr>
        </p:nvGraphicFramePr>
        <p:xfrm>
          <a:off x="189486" y="4810920"/>
          <a:ext cx="6225081" cy="201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3" imgW="3695700" imgH="1193800" progId="Equation.3">
                  <p:embed/>
                </p:oleObj>
              </mc:Choice>
              <mc:Fallback>
                <p:oleObj name="Equation" r:id="rId3" imgW="3695700" imgH="119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486" y="4810920"/>
                        <a:ext cx="6225081" cy="2010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62439"/>
              </p:ext>
            </p:extLst>
          </p:nvPr>
        </p:nvGraphicFramePr>
        <p:xfrm>
          <a:off x="189486" y="83401"/>
          <a:ext cx="2544805" cy="64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5" imgW="1498600" imgH="431800" progId="Equation.3">
                  <p:embed/>
                </p:oleObj>
              </mc:Choice>
              <mc:Fallback>
                <p:oleObj name="Equation" r:id="rId5" imgW="1498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486" y="83401"/>
                        <a:ext cx="2544805" cy="645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57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di-lepton events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屏幕快照 2013-03-25 下午1.5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97"/>
            <a:ext cx="4365129" cy="2999733"/>
          </a:xfrm>
          <a:prstGeom prst="rect">
            <a:avLst/>
          </a:prstGeom>
        </p:spPr>
      </p:pic>
      <p:pic>
        <p:nvPicPr>
          <p:cNvPr id="7" name="Picture 6" descr="屏幕快照 2013-03-25 下午1.5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47" y="1408593"/>
            <a:ext cx="4323354" cy="2939055"/>
          </a:xfrm>
          <a:prstGeom prst="rect">
            <a:avLst/>
          </a:prstGeom>
        </p:spPr>
      </p:pic>
      <p:pic>
        <p:nvPicPr>
          <p:cNvPr id="8" name="Picture 7" descr="屏幕快照 2013-03-25 下午1.55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7" y="4114730"/>
            <a:ext cx="3952411" cy="2743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1998" y="5032554"/>
            <a:ext cx="4632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Dominating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eμ</a:t>
            </a:r>
            <a:r>
              <a:rPr lang="en-US" sz="2400" dirty="0" smtClean="0"/>
              <a:t>, </a:t>
            </a:r>
            <a:r>
              <a:rPr lang="en-US" sz="2400" dirty="0" smtClean="0"/>
              <a:t>top dominating at high mass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MET </a:t>
            </a:r>
            <a:r>
              <a:rPr lang="en-US" dirty="0" smtClean="0"/>
              <a:t>cut to suppress DY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屏幕快照 2013-03-25 下午2.0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22"/>
            <a:ext cx="4669558" cy="3237178"/>
          </a:xfrm>
          <a:prstGeom prst="rect">
            <a:avLst/>
          </a:prstGeom>
        </p:spPr>
      </p:pic>
      <p:pic>
        <p:nvPicPr>
          <p:cNvPr id="5" name="Picture 4" descr="屏幕快照 2013-03-25 下午2.0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76" y="1209606"/>
            <a:ext cx="4474442" cy="3127694"/>
          </a:xfrm>
          <a:prstGeom prst="rect">
            <a:avLst/>
          </a:prstGeom>
        </p:spPr>
      </p:pic>
      <p:pic>
        <p:nvPicPr>
          <p:cNvPr id="6" name="Picture 5" descr="屏幕快照 2013-03-25 下午2.03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3" y="4293519"/>
            <a:ext cx="3719154" cy="2599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5384" y="4129972"/>
            <a:ext cx="4474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ee</a:t>
            </a:r>
            <a:r>
              <a:rPr lang="en-US" dirty="0" smtClean="0"/>
              <a:t>    </a:t>
            </a:r>
            <a:r>
              <a:rPr lang="en-US" dirty="0" err="1" smtClean="0"/>
              <a:t>μμ</a:t>
            </a:r>
            <a:r>
              <a:rPr lang="en-US" dirty="0" smtClean="0"/>
              <a:t>     </a:t>
            </a:r>
            <a:r>
              <a:rPr lang="en-US" dirty="0" err="1" smtClean="0"/>
              <a:t>eμ</a:t>
            </a:r>
            <a:endParaRPr lang="en-US" dirty="0" smtClean="0"/>
          </a:p>
          <a:p>
            <a:r>
              <a:rPr lang="en-US" dirty="0" err="1" smtClean="0"/>
              <a:t>Mll</a:t>
            </a:r>
            <a:r>
              <a:rPr lang="en-US" dirty="0" smtClean="0"/>
              <a:t>       &gt; 15     15     10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METr</a:t>
            </a:r>
            <a:r>
              <a:rPr lang="en-US" dirty="0" smtClean="0"/>
              <a:t>   &gt;  45     45    25 </a:t>
            </a:r>
            <a:r>
              <a:rPr lang="en-US" dirty="0" err="1" smtClean="0"/>
              <a:t>GeV</a:t>
            </a:r>
            <a:r>
              <a:rPr lang="en-US" dirty="0" smtClean="0"/>
              <a:t>  </a:t>
            </a:r>
          </a:p>
          <a:p>
            <a:r>
              <a:rPr lang="en-US" dirty="0" smtClean="0"/>
              <a:t>same flavor |</a:t>
            </a:r>
            <a:r>
              <a:rPr lang="en-US" dirty="0" err="1" smtClean="0"/>
              <a:t>Mll</a:t>
            </a:r>
            <a:r>
              <a:rPr lang="en-US" dirty="0" smtClean="0"/>
              <a:t> – MZ| &gt; 15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" name="Picture 7" descr="屏幕快照 2013-03-25 下午2.07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76" y="5294898"/>
            <a:ext cx="4236334" cy="941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7276" y="5979427"/>
            <a:ext cx="460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“MET relative to the closest lepton or jet </a:t>
            </a:r>
          </a:p>
          <a:p>
            <a:r>
              <a:rPr lang="en-US" dirty="0" smtClean="0"/>
              <a:t>in x-y plane”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826" y="89972"/>
            <a:ext cx="711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 selected at this stage dominated by top events. Defined as Extended Signal Region for top background estimation.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0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Jet </a:t>
            </a:r>
            <a:r>
              <a:rPr lang="en-US" dirty="0" smtClean="0"/>
              <a:t>veto to suppress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屏幕快照 2013-03-25 下午2.1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342"/>
            <a:ext cx="4371663" cy="3058079"/>
          </a:xfrm>
          <a:prstGeom prst="rect">
            <a:avLst/>
          </a:prstGeom>
        </p:spPr>
      </p:pic>
      <p:pic>
        <p:nvPicPr>
          <p:cNvPr id="5" name="Picture 4" descr="屏幕快照 2013-03-25 下午2.1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46" y="1417638"/>
            <a:ext cx="4099236" cy="2757304"/>
          </a:xfrm>
          <a:prstGeom prst="rect">
            <a:avLst/>
          </a:prstGeom>
        </p:spPr>
      </p:pic>
      <p:pic>
        <p:nvPicPr>
          <p:cNvPr id="6" name="Picture 5" descr="屏幕快照 2013-03-25 下午2.1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942"/>
            <a:ext cx="3736685" cy="2608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9040" y="4483454"/>
            <a:ext cx="416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(</a:t>
            </a:r>
            <a:r>
              <a:rPr lang="en-US" dirty="0" err="1" smtClean="0"/>
              <a:t>ll</a:t>
            </a:r>
            <a:r>
              <a:rPr lang="en-US" dirty="0" smtClean="0"/>
              <a:t>) &gt; 30 </a:t>
            </a:r>
            <a:r>
              <a:rPr lang="en-US" dirty="0" err="1" smtClean="0"/>
              <a:t>GeV</a:t>
            </a:r>
            <a:r>
              <a:rPr lang="en-US" dirty="0" smtClean="0"/>
              <a:t> to suppress DY further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7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lepton PT (all selections)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72AE-704E-9044-BF16-B63D5A92563A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屏幕快照 2013-03-26 上午12.2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1757"/>
            <a:ext cx="9144000" cy="888131"/>
          </a:xfrm>
          <a:prstGeom prst="rect">
            <a:avLst/>
          </a:prstGeom>
        </p:spPr>
      </p:pic>
      <p:pic>
        <p:nvPicPr>
          <p:cNvPr id="5" name="Picture 4" descr="屏幕快照 2013-03-26 上午12.2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9" y="1175364"/>
            <a:ext cx="6644398" cy="429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704" y="5675586"/>
            <a:ext cx="881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</a:t>
            </a:r>
            <a:r>
              <a:rPr lang="en-US" dirty="0" err="1" smtClean="0"/>
              <a:t>Lagrangian</a:t>
            </a:r>
            <a:r>
              <a:rPr lang="en-US" dirty="0" smtClean="0"/>
              <a:t> terms for anomalous couplings : C and P conserved operators only.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039" y="6488668"/>
            <a:ext cx="140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V=gamma, Z.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89230" y="6158571"/>
            <a:ext cx="311489" cy="330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91156" y="6158571"/>
            <a:ext cx="287529" cy="330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36130" y="6044918"/>
            <a:ext cx="431292" cy="311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S_project_status_2011_N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CAS_project_status_2011_Nov.thmx</Template>
  <TotalTime>2458</TotalTime>
  <Words>571</Words>
  <Application>Microsoft Macintosh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CAS_project_status_2011_Nov</vt:lpstr>
      <vt:lpstr>Expo</vt:lpstr>
      <vt:lpstr>Equation</vt:lpstr>
      <vt:lpstr>Microsoft Equation</vt:lpstr>
      <vt:lpstr>W+W- Production at ATLAS</vt:lpstr>
      <vt:lpstr>FCPPL 2010</vt:lpstr>
      <vt:lpstr>FCPPL 2010</vt:lpstr>
      <vt:lpstr>Introduction</vt:lpstr>
      <vt:lpstr>signature : di-lepton + MET</vt:lpstr>
      <vt:lpstr>di-lepton events </vt:lpstr>
      <vt:lpstr>added MET cut to suppress DY</vt:lpstr>
      <vt:lpstr>added Jet veto to suppress ttbar </vt:lpstr>
      <vt:lpstr>Leading lepton PT (all selections)</vt:lpstr>
      <vt:lpstr>Background Estimation (DY)</vt:lpstr>
      <vt:lpstr>Background estimation (ttbar)</vt:lpstr>
      <vt:lpstr>Background estimation (W+jet)</vt:lpstr>
      <vt:lpstr>Limits on anomalous couplings</vt:lpstr>
      <vt:lpstr>Bonus: differential cross section   </vt:lpstr>
      <vt:lpstr>Summary and Outlook </vt:lpstr>
    </vt:vector>
  </TitlesOfParts>
  <Company>free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W+W- Production at the LHC</dc:title>
  <dc:creator>yanwen liu</dc:creator>
  <cp:lastModifiedBy>yanwen liu</cp:lastModifiedBy>
  <cp:revision>84</cp:revision>
  <dcterms:created xsi:type="dcterms:W3CDTF">2013-03-24T10:23:28Z</dcterms:created>
  <dcterms:modified xsi:type="dcterms:W3CDTF">2013-03-26T10:43:55Z</dcterms:modified>
</cp:coreProperties>
</file>