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pdf" ContentType="application/pdf"/>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86" r:id="rId4"/>
    <p:sldId id="287" r:id="rId5"/>
    <p:sldId id="288" r:id="rId6"/>
    <p:sldId id="259" r:id="rId7"/>
    <p:sldId id="275" r:id="rId8"/>
    <p:sldId id="263" r:id="rId9"/>
    <p:sldId id="266" r:id="rId10"/>
    <p:sldId id="265" r:id="rId11"/>
    <p:sldId id="267" r:id="rId12"/>
    <p:sldId id="264" r:id="rId13"/>
    <p:sldId id="270" r:id="rId14"/>
    <p:sldId id="271" r:id="rId15"/>
    <p:sldId id="268" r:id="rId16"/>
    <p:sldId id="272" r:id="rId17"/>
    <p:sldId id="273" r:id="rId18"/>
    <p:sldId id="276" r:id="rId19"/>
    <p:sldId id="277" r:id="rId20"/>
    <p:sldId id="279" r:id="rId21"/>
    <p:sldId id="280" r:id="rId22"/>
    <p:sldId id="281" r:id="rId23"/>
    <p:sldId id="282" r:id="rId24"/>
    <p:sldId id="283" r:id="rId25"/>
    <p:sldId id="284" r:id="rId26"/>
    <p:sldId id="285" r:id="rId2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3195" autoAdjust="0"/>
  </p:normalViewPr>
  <p:slideViewPr>
    <p:cSldViewPr snapToObjects="1">
      <p:cViewPr>
        <p:scale>
          <a:sx n="60" d="100"/>
          <a:sy n="60" d="100"/>
        </p:scale>
        <p:origin x="-893" y="245"/>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39C175-DE42-A74B-9EE7-0247CA25884D}" type="datetimeFigureOut">
              <a:rPr lang="fr-FR" smtClean="0"/>
              <a:pPr/>
              <a:t>28/03/2013</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28CCCE-CAA1-0941-BDC0-BFAA672AE4B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1328CCCE-CAA1-0941-BDC0-BFAA672AE4BC}"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Realistic: efficiency 95%</a:t>
            </a:r>
            <a:endParaRPr lang="en-US" dirty="0"/>
          </a:p>
        </p:txBody>
      </p:sp>
      <p:sp>
        <p:nvSpPr>
          <p:cNvPr id="4" name="Espace réservé du numéro de diapositive 3"/>
          <p:cNvSpPr>
            <a:spLocks noGrp="1"/>
          </p:cNvSpPr>
          <p:nvPr>
            <p:ph type="sldNum" sz="quarter" idx="10"/>
          </p:nvPr>
        </p:nvSpPr>
        <p:spPr/>
        <p:txBody>
          <a:bodyPr/>
          <a:lstStyle/>
          <a:p>
            <a:fld id="{1328CCCE-CAA1-0941-BDC0-BFAA672AE4BC}"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p:cNvSpPr>
          <p:nvPr>
            <p:ph type="sldImg"/>
          </p:nvPr>
        </p:nvSpPr>
        <p:spPr>
          <a:xfrm>
            <a:off x="1144588" y="685800"/>
            <a:ext cx="4549775" cy="3411538"/>
          </a:xfrm>
        </p:spPr>
      </p:sp>
      <p:sp>
        <p:nvSpPr>
          <p:cNvPr id="41987" name="Espace réservé des commentaires 2"/>
          <p:cNvSpPr>
            <a:spLocks noGrp="1"/>
          </p:cNvSpPr>
          <p:nvPr>
            <p:ph type="body" idx="1"/>
          </p:nvPr>
        </p:nvSpPr>
        <p:spPr>
          <a:noFill/>
          <a:ln/>
        </p:spPr>
        <p:txBody>
          <a:bodyPr/>
          <a:lstStyle/>
          <a:p>
            <a:endParaRPr lang="fr-FR"/>
          </a:p>
        </p:txBody>
      </p:sp>
      <p:sp>
        <p:nvSpPr>
          <p:cNvPr id="41988" name="Espace réservé du numéro de diapositive 3"/>
          <p:cNvSpPr>
            <a:spLocks noGrp="1"/>
          </p:cNvSpPr>
          <p:nvPr>
            <p:ph type="sldNum" sz="quarter"/>
          </p:nvPr>
        </p:nvSpPr>
        <p:spPr>
          <a:noFill/>
        </p:spPr>
        <p:txBody>
          <a:bodyPr/>
          <a:lstStyle/>
          <a:p>
            <a:fld id="{38864C4A-7B92-C74F-B186-44C0F426595E}" type="slidenum">
              <a:rPr lang="en-US" smtClean="0"/>
              <a:pPr/>
              <a:t>10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p:cNvSpPr>
          <p:nvPr>
            <p:ph type="sldImg"/>
          </p:nvPr>
        </p:nvSpPr>
        <p:spPr>
          <a:xfrm>
            <a:off x="1144588" y="685800"/>
            <a:ext cx="4549775" cy="3411538"/>
          </a:xfrm>
        </p:spPr>
      </p:sp>
      <p:sp>
        <p:nvSpPr>
          <p:cNvPr id="46083" name="Espace réservé des commentaires 2"/>
          <p:cNvSpPr>
            <a:spLocks noGrp="1"/>
          </p:cNvSpPr>
          <p:nvPr>
            <p:ph type="body" idx="1"/>
          </p:nvPr>
        </p:nvSpPr>
        <p:spPr>
          <a:noFill/>
          <a:ln/>
        </p:spPr>
        <p:txBody>
          <a:bodyPr/>
          <a:lstStyle/>
          <a:p>
            <a:endParaRPr lang="fr-FR"/>
          </a:p>
        </p:txBody>
      </p:sp>
      <p:sp>
        <p:nvSpPr>
          <p:cNvPr id="46084" name="Espace réservé du numéro de diapositive 3"/>
          <p:cNvSpPr>
            <a:spLocks noGrp="1"/>
          </p:cNvSpPr>
          <p:nvPr>
            <p:ph type="sldNum" sz="quarter"/>
          </p:nvPr>
        </p:nvSpPr>
        <p:spPr>
          <a:noFill/>
        </p:spPr>
        <p:txBody>
          <a:bodyPr/>
          <a:lstStyle/>
          <a:p>
            <a:fld id="{7D1D0B6A-DF79-2241-8D49-C509530ABB55}" type="slidenum">
              <a:rPr lang="en-US" smtClean="0"/>
              <a:pPr/>
              <a:t>11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1328CCCE-CAA1-0941-BDC0-BFAA672AE4BC}"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1328CCCE-CAA1-0941-BDC0-BFAA672AE4BC}"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fr-FR" smtClean="0"/>
              <a:t>Cliquez et modifiez le titre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20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p:txBody>
          <a:bodyPr/>
          <a:lstStyle/>
          <a:p>
            <a:fld id="{2DE113AE-92FD-4471-BBBF-7D69AF2253F0}" type="datetime1">
              <a:rPr lang="fr-FR" altLang="zh-CN" smtClean="0"/>
              <a:pPr/>
              <a:t>28/03/2013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2F2DC-4ECE-6949-8251-33F7459E586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fr-FR" smtClean="0"/>
              <a:t>Cliquez et modifiez le titre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97537713-8545-4CF5-8FBA-5E2CB23302D3}" type="datetime1">
              <a:rPr lang="fr-FR" altLang="zh-CN" smtClean="0"/>
              <a:pPr/>
              <a:t>28/03/2013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2F2DC-4ECE-6949-8251-33F7459E586D}"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E7319F79-C678-4C5A-B38E-A41C92CA4AC8}" type="datetime1">
              <a:rPr lang="fr-FR" altLang="zh-CN" smtClean="0"/>
              <a:pPr/>
              <a:t>28/03/2013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2F2DC-4ECE-6949-8251-33F7459E586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8C19DD8B-7F21-4DAB-9913-31EE39AC2F30}" type="datetime1">
              <a:rPr lang="fr-FR" altLang="zh-CN" smtClean="0"/>
              <a:pPr/>
              <a:t>28/03/2013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2F2DC-4ECE-6949-8251-33F7459E586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425450"/>
            <a:ext cx="8208963" cy="1433513"/>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457200" y="1981200"/>
            <a:ext cx="4027488" cy="42338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37088" y="1981200"/>
            <a:ext cx="4029075" cy="42338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1"/>
          <p:cNvSpPr>
            <a:spLocks noGrp="1" noChangeArrowheads="1"/>
          </p:cNvSpPr>
          <p:nvPr>
            <p:ph type="ftr" idx="10"/>
          </p:nvPr>
        </p:nvSpPr>
        <p:spPr>
          <a:ln/>
        </p:spPr>
        <p:txBody>
          <a:bodyPr/>
          <a:lstStyle>
            <a:lvl1pPr>
              <a:defRPr/>
            </a:lvl1pPr>
          </a:lstStyle>
          <a:p>
            <a:pPr>
              <a:defRPr/>
            </a:pPr>
            <a:endParaRPr lang="en-US"/>
          </a:p>
        </p:txBody>
      </p:sp>
      <p:sp>
        <p:nvSpPr>
          <p:cNvPr id="6" name="Rectangle 2"/>
          <p:cNvSpPr>
            <a:spLocks noGrp="1" noChangeArrowheads="1"/>
          </p:cNvSpPr>
          <p:nvPr>
            <p:ph type="sldNum" idx="11"/>
          </p:nvPr>
        </p:nvSpPr>
        <p:spPr>
          <a:ln/>
        </p:spPr>
        <p:txBody>
          <a:bodyPr/>
          <a:lstStyle>
            <a:lvl1pPr>
              <a:defRPr/>
            </a:lvl1pPr>
          </a:lstStyle>
          <a:p>
            <a:pPr>
              <a:defRPr/>
            </a:pPr>
            <a:fld id="{FFE46D61-D155-2F42-BA63-F9532361A30E}" type="slidenum">
              <a:rPr lang="en-US"/>
              <a:pPr>
                <a:defRPr/>
              </a:pPr>
              <a:t>‹#›</a:t>
            </a:fld>
            <a:endParaRPr lang="en-US"/>
          </a:p>
        </p:txBody>
      </p:sp>
      <p:sp>
        <p:nvSpPr>
          <p:cNvPr id="7" name="Rectangle 15"/>
          <p:cNvSpPr>
            <a:spLocks noGrp="1" noChangeArrowheads="1"/>
          </p:cNvSpPr>
          <p:nvPr>
            <p:ph type="dt" idx="12"/>
          </p:nvPr>
        </p:nvSpPr>
        <p:spPr>
          <a:ln/>
        </p:spPr>
        <p:txBody>
          <a:bodyPr/>
          <a:lstStyle>
            <a:lvl1pPr>
              <a:defRPr/>
            </a:lvl1pPr>
          </a:lstStyle>
          <a:p>
            <a:pPr>
              <a:defRPr/>
            </a:pPr>
            <a:fld id="{BDCEEB52-ABC3-47A5-8BF0-69B9F079464A}" type="datetime1">
              <a:rPr lang="fr-FR" altLang="zh-CN" smtClean="0"/>
              <a:pPr>
                <a:defRPr/>
              </a:pPr>
              <a:t>28/03/2013</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a:xfrm>
            <a:off x="7010400" y="0"/>
            <a:ext cx="2133600" cy="365125"/>
          </a:xfrm>
          <a:prstGeom prst="rect">
            <a:avLst/>
          </a:prstGeom>
        </p:spPr>
        <p:txBody>
          <a:bodyPr/>
          <a:lstStyle>
            <a:lvl1pPr algn="r">
              <a:defRPr/>
            </a:lvl1pPr>
          </a:lstStyle>
          <a:p>
            <a:fld id="{D9609CF9-36E5-481A-843F-3999B543B571}" type="datetime1">
              <a:rPr lang="fr-FR" altLang="zh-CN" smtClean="0"/>
              <a:pPr/>
              <a:t>28/03/2013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D8488B-6C94-40A0-A71E-8A433FF865B4}" type="slidenum">
              <a:rPr lang="zh-CN" altLang="en-US" smtClean="0"/>
              <a:pPr/>
              <a:t>‹#›</a:t>
            </a:fld>
            <a:endParaRPr lang="zh-CN" altLang="en-US"/>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D3B60197-3642-4428-9C38-A62175851EC8}" type="datetime1">
              <a:rPr lang="fr-FR" altLang="zh-CN" smtClean="0"/>
              <a:pPr/>
              <a:t>28/03/2013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2F2DC-4ECE-6949-8251-33F7459E58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fr-FR" smtClean="0"/>
              <a:t>Cliquez et modifiez le titre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p:txBody>
          <a:bodyPr/>
          <a:lstStyle/>
          <a:p>
            <a:fld id="{541AF1B0-E52B-4BA1-933E-EB396372FC07}" type="datetime1">
              <a:rPr lang="fr-FR" altLang="zh-CN" smtClean="0"/>
              <a:pPr/>
              <a:t>28/03/2013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2F2DC-4ECE-6949-8251-33F7459E586D}"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fr-FR" smtClean="0"/>
              <a:t>Cliquez et modifiez le titre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D380FEA4-9944-4A71-B5C3-EA21DF147004}" type="datetime1">
              <a:rPr lang="fr-FR" altLang="zh-CN" smtClean="0"/>
              <a:pPr/>
              <a:t>28/03/2013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2F2DC-4ECE-6949-8251-33F7459E58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fr-FR" smtClean="0"/>
              <a:t>Cliquez et modifiez le titre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fld id="{FA967009-62DF-495B-9627-4CA39931F922}" type="datetime1">
              <a:rPr lang="fr-FR" altLang="zh-CN" smtClean="0"/>
              <a:pPr/>
              <a:t>28/03/2013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2F2DC-4ECE-6949-8251-33F7459E586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6"/>
          <p:cNvSpPr>
            <a:spLocks noGrp="1"/>
          </p:cNvSpPr>
          <p:nvPr>
            <p:ph type="dt" sz="half" idx="10"/>
          </p:nvPr>
        </p:nvSpPr>
        <p:spPr/>
        <p:txBody>
          <a:bodyPr/>
          <a:lstStyle/>
          <a:p>
            <a:fld id="{1FBAD4C4-B251-4F13-8AF7-F898EB377923}" type="datetime1">
              <a:rPr lang="fr-FR" altLang="zh-CN" smtClean="0"/>
              <a:pPr/>
              <a:t>28/03/2013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B2F2DC-4ECE-6949-8251-33F7459E58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B2039A7E-A487-49E9-9A54-012BDF53FC83}" type="datetime1">
              <a:rPr lang="fr-FR" altLang="zh-CN" smtClean="0"/>
              <a:pPr/>
              <a:t>28/03/2013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B2F2DC-4ECE-6949-8251-33F7459E58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8B149-2FF7-4B44-8A5C-35AF667EC514}" type="datetime1">
              <a:rPr lang="fr-FR" altLang="zh-CN" smtClean="0"/>
              <a:pPr/>
              <a:t>28/03/2013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B2F2DC-4ECE-6949-8251-33F7459E586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637F4A42-58A2-40B9-9F4D-7626CF438E86}" type="datetime1">
              <a:rPr lang="fr-FR" altLang="zh-CN" smtClean="0"/>
              <a:pPr/>
              <a:t>28/03/2013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2F2DC-4ECE-6949-8251-33F7459E586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fr-FR" smtClean="0"/>
              <a:t>Cliquez et modifiez le titre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9178A2EC-2409-447A-B4C2-CEE103E5B6DD}" type="datetime1">
              <a:rPr lang="fr-FR" altLang="zh-CN" smtClean="0"/>
              <a:pPr/>
              <a:t>28/03/2013</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63B2F2DC-4ECE-6949-8251-33F7459E58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oleObject" Target="???" TargetMode="External"/><Relationship Id="rId7"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7.pdf"/><Relationship Id="rId5" Type="http://schemas.openxmlformats.org/officeDocument/2006/relationships/image" Target="../media/image35.png"/><Relationship Id="rId4" Type="http://schemas.openxmlformats.org/officeDocument/2006/relationships/image" Target="../media/image36.pdf"/></Relationships>
</file>

<file path=ppt/slides/_rels/slide25.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pd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22921" y="1066800"/>
            <a:ext cx="6498158" cy="1724867"/>
          </a:xfrm>
        </p:spPr>
        <p:txBody>
          <a:bodyPr/>
          <a:lstStyle/>
          <a:p>
            <a:r>
              <a:rPr lang="en-US" sz="3200" dirty="0" smtClean="0">
                <a:solidFill>
                  <a:srgbClr val="09213B"/>
                </a:solidFill>
              </a:rPr>
              <a:t>High rate glass </a:t>
            </a:r>
            <a:r>
              <a:rPr lang="en-US" sz="3200" smtClean="0">
                <a:solidFill>
                  <a:srgbClr val="09213B"/>
                </a:solidFill>
              </a:rPr>
              <a:t>RPC for CMS </a:t>
            </a:r>
            <a:endParaRPr lang="en-US" sz="3200" dirty="0">
              <a:solidFill>
                <a:srgbClr val="09213B"/>
              </a:solidFill>
            </a:endParaRPr>
          </a:p>
        </p:txBody>
      </p:sp>
      <p:sp>
        <p:nvSpPr>
          <p:cNvPr id="3" name="Sous-titre 2"/>
          <p:cNvSpPr>
            <a:spLocks noGrp="1"/>
          </p:cNvSpPr>
          <p:nvPr>
            <p:ph type="subTitle" idx="1"/>
          </p:nvPr>
        </p:nvSpPr>
        <p:spPr>
          <a:xfrm>
            <a:off x="1322921" y="3731559"/>
            <a:ext cx="6498159" cy="916641"/>
          </a:xfrm>
        </p:spPr>
        <p:txBody>
          <a:bodyPr>
            <a:normAutofit fontScale="77500" lnSpcReduction="20000"/>
          </a:bodyPr>
          <a:lstStyle/>
          <a:p>
            <a:r>
              <a:rPr lang="en-US" sz="2800" dirty="0" err="1" smtClean="0">
                <a:solidFill>
                  <a:schemeClr val="tx2"/>
                </a:solidFill>
              </a:rPr>
              <a:t>Imad</a:t>
            </a:r>
            <a:r>
              <a:rPr lang="en-US" sz="2800" dirty="0" smtClean="0">
                <a:solidFill>
                  <a:schemeClr val="tx2"/>
                </a:solidFill>
              </a:rPr>
              <a:t> Laktineh</a:t>
            </a:r>
          </a:p>
          <a:p>
            <a:r>
              <a:rPr lang="en-US" sz="2800" dirty="0" smtClean="0">
                <a:solidFill>
                  <a:schemeClr val="tx2"/>
                </a:solidFill>
              </a:rPr>
              <a:t>for the GRPC-CMS groups</a:t>
            </a:r>
          </a:p>
        </p:txBody>
      </p:sp>
      <p:sp>
        <p:nvSpPr>
          <p:cNvPr id="4" name="灯片编号占位符 3"/>
          <p:cNvSpPr>
            <a:spLocks noGrp="1"/>
          </p:cNvSpPr>
          <p:nvPr>
            <p:ph type="sldNum" sz="quarter" idx="12"/>
          </p:nvPr>
        </p:nvSpPr>
        <p:spPr/>
        <p:txBody>
          <a:bodyPr/>
          <a:lstStyle/>
          <a:p>
            <a:fld id="{63B2F2DC-4ECE-6949-8251-33F7459E586D}"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oneTexte 2"/>
          <p:cNvSpPr txBox="1">
            <a:spLocks noChangeArrowheads="1"/>
          </p:cNvSpPr>
          <p:nvPr/>
        </p:nvSpPr>
        <p:spPr bwMode="auto">
          <a:xfrm>
            <a:off x="304800" y="609600"/>
            <a:ext cx="2590800" cy="461963"/>
          </a:xfrm>
          <a:prstGeom prst="rect">
            <a:avLst/>
          </a:prstGeom>
          <a:noFill/>
          <a:ln w="9525">
            <a:noFill/>
            <a:miter lim="800000"/>
            <a:headEnd/>
            <a:tailEnd/>
          </a:ln>
        </p:spPr>
        <p:txBody>
          <a:bodyPr>
            <a:prstTxWarp prst="textNoShape">
              <a:avLst/>
            </a:prstTxWarp>
            <a:spAutoFit/>
          </a:bodyPr>
          <a:lstStyle/>
          <a:p>
            <a:r>
              <a:rPr lang="fr-FR" sz="2400">
                <a:solidFill>
                  <a:srgbClr val="000000"/>
                </a:solidFill>
              </a:rPr>
              <a:t>Beam test setup  </a:t>
            </a:r>
          </a:p>
        </p:txBody>
      </p:sp>
      <p:grpSp>
        <p:nvGrpSpPr>
          <p:cNvPr id="2" name="Grouper 25"/>
          <p:cNvGrpSpPr>
            <a:grpSpLocks/>
          </p:cNvGrpSpPr>
          <p:nvPr/>
        </p:nvGrpSpPr>
        <p:grpSpPr bwMode="auto">
          <a:xfrm>
            <a:off x="90488" y="1066800"/>
            <a:ext cx="5929312" cy="2426732"/>
            <a:chOff x="927100" y="1447800"/>
            <a:chExt cx="6126480" cy="2426732"/>
          </a:xfrm>
        </p:grpSpPr>
        <p:grpSp>
          <p:nvGrpSpPr>
            <p:cNvPr id="3" name="Grouper 17"/>
            <p:cNvGrpSpPr>
              <a:grpSpLocks/>
            </p:cNvGrpSpPr>
            <p:nvPr/>
          </p:nvGrpSpPr>
          <p:grpSpPr bwMode="auto">
            <a:xfrm>
              <a:off x="1600200" y="1447800"/>
              <a:ext cx="5453380" cy="1981200"/>
              <a:chOff x="838200" y="914400"/>
              <a:chExt cx="5453380" cy="1981200"/>
            </a:xfrm>
          </p:grpSpPr>
          <p:sp>
            <p:nvSpPr>
              <p:cNvPr id="4" name="Rectangle 3"/>
              <p:cNvSpPr/>
              <p:nvPr/>
            </p:nvSpPr>
            <p:spPr bwMode="auto">
              <a:xfrm>
                <a:off x="837618" y="1143000"/>
                <a:ext cx="75453" cy="1752600"/>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fr-FR"/>
              </a:p>
            </p:txBody>
          </p:sp>
          <p:sp>
            <p:nvSpPr>
              <p:cNvPr id="40984" name="Rectangle 4"/>
              <p:cNvSpPr>
                <a:spLocks noChangeArrowheads="1"/>
              </p:cNvSpPr>
              <p:nvPr/>
            </p:nvSpPr>
            <p:spPr bwMode="auto">
              <a:xfrm>
                <a:off x="990600" y="1143000"/>
                <a:ext cx="76200" cy="1752600"/>
              </a:xfrm>
              <a:prstGeom prst="rect">
                <a:avLst/>
              </a:prstGeom>
              <a:solidFill>
                <a:srgbClr val="00B8FF"/>
              </a:solidFill>
              <a:ln w="9525">
                <a:solidFill>
                  <a:schemeClr val="tx1"/>
                </a:solidFill>
                <a:round/>
                <a:headEnd/>
                <a:tailEnd/>
              </a:ln>
            </p:spPr>
            <p:txBody>
              <a:bodyPr>
                <a:prstTxWarp prst="textNoShape">
                  <a:avLst/>
                </a:prstTxWarp>
              </a:bodyPr>
              <a:lstStyle/>
              <a:p>
                <a:endParaRPr lang="fr-FR"/>
              </a:p>
            </p:txBody>
          </p:sp>
          <p:sp>
            <p:nvSpPr>
              <p:cNvPr id="40985" name="Rectangle 5"/>
              <p:cNvSpPr>
                <a:spLocks noChangeArrowheads="1"/>
              </p:cNvSpPr>
              <p:nvPr/>
            </p:nvSpPr>
            <p:spPr bwMode="auto">
              <a:xfrm>
                <a:off x="1143000" y="1143000"/>
                <a:ext cx="76200" cy="1752600"/>
              </a:xfrm>
              <a:prstGeom prst="rect">
                <a:avLst/>
              </a:prstGeom>
              <a:solidFill>
                <a:srgbClr val="00B8FF"/>
              </a:solidFill>
              <a:ln w="9525">
                <a:solidFill>
                  <a:schemeClr val="tx1"/>
                </a:solidFill>
                <a:round/>
                <a:headEnd/>
                <a:tailEnd/>
              </a:ln>
            </p:spPr>
            <p:txBody>
              <a:bodyPr>
                <a:prstTxWarp prst="textNoShape">
                  <a:avLst/>
                </a:prstTxWarp>
              </a:bodyPr>
              <a:lstStyle/>
              <a:p>
                <a:endParaRPr lang="fr-FR"/>
              </a:p>
            </p:txBody>
          </p:sp>
          <p:sp>
            <p:nvSpPr>
              <p:cNvPr id="40986" name="Rectangle 6"/>
              <p:cNvSpPr>
                <a:spLocks noChangeArrowheads="1"/>
              </p:cNvSpPr>
              <p:nvPr/>
            </p:nvSpPr>
            <p:spPr bwMode="auto">
              <a:xfrm>
                <a:off x="1295400" y="1143000"/>
                <a:ext cx="76200" cy="1752600"/>
              </a:xfrm>
              <a:prstGeom prst="rect">
                <a:avLst/>
              </a:prstGeom>
              <a:solidFill>
                <a:srgbClr val="00B8FF"/>
              </a:solidFill>
              <a:ln w="9525">
                <a:solidFill>
                  <a:schemeClr val="tx1"/>
                </a:solidFill>
                <a:round/>
                <a:headEnd/>
                <a:tailEnd/>
              </a:ln>
            </p:spPr>
            <p:txBody>
              <a:bodyPr>
                <a:prstTxWarp prst="textNoShape">
                  <a:avLst/>
                </a:prstTxWarp>
              </a:bodyPr>
              <a:lstStyle/>
              <a:p>
                <a:endParaRPr lang="fr-FR"/>
              </a:p>
            </p:txBody>
          </p:sp>
          <p:sp>
            <p:nvSpPr>
              <p:cNvPr id="40987" name="Rectangle 7"/>
              <p:cNvSpPr>
                <a:spLocks noChangeArrowheads="1"/>
              </p:cNvSpPr>
              <p:nvPr/>
            </p:nvSpPr>
            <p:spPr bwMode="auto">
              <a:xfrm>
                <a:off x="1447800" y="1143000"/>
                <a:ext cx="76200" cy="1752600"/>
              </a:xfrm>
              <a:prstGeom prst="rect">
                <a:avLst/>
              </a:prstGeom>
              <a:solidFill>
                <a:srgbClr val="00B8FF"/>
              </a:solidFill>
              <a:ln w="9525">
                <a:solidFill>
                  <a:schemeClr val="tx1"/>
                </a:solidFill>
                <a:round/>
                <a:headEnd/>
                <a:tailEnd/>
              </a:ln>
            </p:spPr>
            <p:txBody>
              <a:bodyPr>
                <a:prstTxWarp prst="textNoShape">
                  <a:avLst/>
                </a:prstTxWarp>
              </a:bodyPr>
              <a:lstStyle/>
              <a:p>
                <a:endParaRPr lang="fr-FR"/>
              </a:p>
            </p:txBody>
          </p:sp>
          <p:sp>
            <p:nvSpPr>
              <p:cNvPr id="10" name="Trapèze 9"/>
              <p:cNvSpPr/>
              <p:nvPr/>
            </p:nvSpPr>
            <p:spPr bwMode="auto">
              <a:xfrm>
                <a:off x="2285993" y="1600200"/>
                <a:ext cx="305094" cy="609600"/>
              </a:xfrm>
              <a:prstGeom prst="trapezoid">
                <a:avLst/>
              </a:prstGeom>
              <a:solidFill>
                <a:srgbClr val="FF6600"/>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fr-FR"/>
              </a:p>
            </p:txBody>
          </p:sp>
          <p:sp>
            <p:nvSpPr>
              <p:cNvPr id="11" name="Trapèze 10"/>
              <p:cNvSpPr/>
              <p:nvPr/>
            </p:nvSpPr>
            <p:spPr bwMode="auto">
              <a:xfrm flipH="1">
                <a:off x="2286000" y="1676400"/>
                <a:ext cx="304800" cy="533400"/>
              </a:xfrm>
              <a:prstGeom prst="trapezoid">
                <a:avLst/>
              </a:prstGeom>
              <a:solidFill>
                <a:srgbClr val="FF6600"/>
              </a:solidFill>
              <a:ln w="9525" cap="flat" cmpd="sng" algn="ctr">
                <a:solidFill>
                  <a:schemeClr val="tx1"/>
                </a:solidFill>
                <a:prstDash val="solid"/>
                <a:round/>
                <a:headEnd type="none" w="med" len="med"/>
                <a:tailEnd type="none" w="med" len="med"/>
              </a:ln>
              <a:effectLst/>
              <a:scene3d>
                <a:camera prst="orthographicFront">
                  <a:rot lat="0" lon="0" rev="5400000"/>
                </a:camera>
                <a:lightRig rig="threePt" dir="t"/>
              </a:scene3d>
            </p:spPr>
            <p:txBody>
              <a:bodyPr>
                <a:prstTxWarp prst="textNoShape">
                  <a:avLst/>
                </a:prstTxWarp>
              </a:bodyPr>
              <a:lstStyle/>
              <a:p>
                <a:pPr>
                  <a:defRPr/>
                </a:pPr>
                <a:endParaRPr lang="fr-FR"/>
              </a:p>
            </p:txBody>
          </p:sp>
          <p:sp>
            <p:nvSpPr>
              <p:cNvPr id="12" name="Trapèze 11"/>
              <p:cNvSpPr/>
              <p:nvPr/>
            </p:nvSpPr>
            <p:spPr bwMode="auto">
              <a:xfrm>
                <a:off x="3809823" y="1828800"/>
                <a:ext cx="380547" cy="381000"/>
              </a:xfrm>
              <a:prstGeom prst="trapezoid">
                <a:avLst/>
              </a:prstGeom>
              <a:solidFill>
                <a:srgbClr val="00B8FF"/>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fr-FR"/>
              </a:p>
            </p:txBody>
          </p:sp>
          <p:cxnSp>
            <p:nvCxnSpPr>
              <p:cNvPr id="40991" name="Connecteur droit avec flèche 13"/>
              <p:cNvCxnSpPr>
                <a:cxnSpLocks noChangeShapeType="1"/>
              </p:cNvCxnSpPr>
              <p:nvPr/>
            </p:nvCxnSpPr>
            <p:spPr bwMode="auto">
              <a:xfrm rot="10800000">
                <a:off x="4267202" y="1979612"/>
                <a:ext cx="1173479" cy="1588"/>
              </a:xfrm>
              <a:prstGeom prst="straightConnector1">
                <a:avLst/>
              </a:prstGeom>
              <a:noFill/>
              <a:ln w="9525">
                <a:solidFill>
                  <a:schemeClr val="tx1"/>
                </a:solidFill>
                <a:round/>
                <a:headEnd/>
                <a:tailEnd type="arrow" w="med" len="med"/>
              </a:ln>
            </p:spPr>
          </p:cxnSp>
          <p:sp>
            <p:nvSpPr>
              <p:cNvPr id="40992" name="ZoneTexte 14"/>
              <p:cNvSpPr txBox="1">
                <a:spLocks noChangeArrowheads="1"/>
              </p:cNvSpPr>
              <p:nvPr/>
            </p:nvSpPr>
            <p:spPr bwMode="auto">
              <a:xfrm>
                <a:off x="3472180" y="2362200"/>
                <a:ext cx="2819400" cy="369332"/>
              </a:xfrm>
              <a:prstGeom prst="rect">
                <a:avLst/>
              </a:prstGeom>
              <a:noFill/>
              <a:ln w="9525">
                <a:noFill/>
                <a:miter lim="800000"/>
                <a:headEnd/>
                <a:tailEnd/>
              </a:ln>
            </p:spPr>
            <p:txBody>
              <a:bodyPr>
                <a:prstTxWarp prst="textNoShape">
                  <a:avLst/>
                </a:prstTxWarp>
                <a:spAutoFit/>
              </a:bodyPr>
              <a:lstStyle/>
              <a:p>
                <a:r>
                  <a:rPr lang="fr-FR">
                    <a:solidFill>
                      <a:srgbClr val="000000"/>
                    </a:solidFill>
                  </a:rPr>
                  <a:t>DESY </a:t>
                </a:r>
                <a:r>
                  <a:rPr lang="en-US">
                    <a:solidFill>
                      <a:srgbClr val="000000"/>
                    </a:solidFill>
                  </a:rPr>
                  <a:t>electronbeam</a:t>
                </a:r>
              </a:p>
            </p:txBody>
          </p:sp>
          <p:sp>
            <p:nvSpPr>
              <p:cNvPr id="40993" name="ZoneTexte 15"/>
              <p:cNvSpPr txBox="1">
                <a:spLocks noChangeArrowheads="1"/>
              </p:cNvSpPr>
              <p:nvPr/>
            </p:nvSpPr>
            <p:spPr bwMode="auto">
              <a:xfrm>
                <a:off x="3429000" y="914400"/>
                <a:ext cx="1752600" cy="646331"/>
              </a:xfrm>
              <a:prstGeom prst="rect">
                <a:avLst/>
              </a:prstGeom>
              <a:noFill/>
              <a:ln w="9525">
                <a:noFill/>
                <a:miter lim="800000"/>
                <a:headEnd/>
                <a:tailEnd/>
              </a:ln>
            </p:spPr>
            <p:txBody>
              <a:bodyPr>
                <a:prstTxWarp prst="textNoShape">
                  <a:avLst/>
                </a:prstTxWarp>
                <a:spAutoFit/>
              </a:bodyPr>
              <a:lstStyle/>
              <a:p>
                <a:r>
                  <a:rPr lang="en-US">
                    <a:solidFill>
                      <a:srgbClr val="000000"/>
                    </a:solidFill>
                  </a:rPr>
                  <a:t>Beam counter Scint-PM</a:t>
                </a:r>
              </a:p>
            </p:txBody>
          </p:sp>
        </p:grpSp>
        <p:sp>
          <p:nvSpPr>
            <p:cNvPr id="40981" name="ZoneTexte 16"/>
            <p:cNvSpPr txBox="1">
              <a:spLocks noChangeArrowheads="1"/>
            </p:cNvSpPr>
            <p:nvPr/>
          </p:nvSpPr>
          <p:spPr bwMode="auto">
            <a:xfrm>
              <a:off x="2590800" y="1535668"/>
              <a:ext cx="1371600" cy="369332"/>
            </a:xfrm>
            <a:prstGeom prst="rect">
              <a:avLst/>
            </a:prstGeom>
            <a:noFill/>
            <a:ln w="9525">
              <a:noFill/>
              <a:miter lim="800000"/>
              <a:headEnd/>
              <a:tailEnd/>
            </a:ln>
          </p:spPr>
          <p:txBody>
            <a:bodyPr>
              <a:prstTxWarp prst="textNoShape">
                <a:avLst/>
              </a:prstTxWarp>
              <a:spAutoFit/>
            </a:bodyPr>
            <a:lstStyle/>
            <a:p>
              <a:r>
                <a:rPr lang="fr-FR">
                  <a:solidFill>
                    <a:srgbClr val="000000"/>
                  </a:solidFill>
                </a:rPr>
                <a:t>2 Scint-PM</a:t>
              </a:r>
            </a:p>
          </p:txBody>
        </p:sp>
        <p:sp>
          <p:nvSpPr>
            <p:cNvPr id="40982" name="ZoneTexte 23"/>
            <p:cNvSpPr txBox="1">
              <a:spLocks noChangeArrowheads="1"/>
            </p:cNvSpPr>
            <p:nvPr/>
          </p:nvSpPr>
          <p:spPr bwMode="auto">
            <a:xfrm>
              <a:off x="927100" y="3505200"/>
              <a:ext cx="5260407" cy="369332"/>
            </a:xfrm>
            <a:prstGeom prst="rect">
              <a:avLst/>
            </a:prstGeom>
            <a:noFill/>
            <a:ln w="9525">
              <a:noFill/>
              <a:miter lim="800000"/>
              <a:headEnd/>
              <a:tailEnd/>
            </a:ln>
          </p:spPr>
          <p:txBody>
            <a:bodyPr>
              <a:prstTxWarp prst="textNoShape">
                <a:avLst/>
              </a:prstTxWarp>
              <a:spAutoFit/>
            </a:bodyPr>
            <a:lstStyle/>
            <a:p>
              <a:r>
                <a:rPr lang="fr-FR" dirty="0">
                  <a:solidFill>
                    <a:srgbClr val="000000"/>
                  </a:solidFill>
                </a:rPr>
                <a:t>1 standard GRPC+ 4 </a:t>
              </a:r>
              <a:r>
                <a:rPr lang="fr-FR" dirty="0" err="1">
                  <a:solidFill>
                    <a:srgbClr val="000000"/>
                  </a:solidFill>
                </a:rPr>
                <a:t>semi-conductive</a:t>
              </a:r>
              <a:r>
                <a:rPr lang="fr-FR" dirty="0">
                  <a:solidFill>
                    <a:srgbClr val="000000"/>
                  </a:solidFill>
                </a:rPr>
                <a:t> GRPC</a:t>
              </a:r>
            </a:p>
          </p:txBody>
        </p:sp>
      </p:grpSp>
      <p:sp>
        <p:nvSpPr>
          <p:cNvPr id="40964" name="Rectangle 24"/>
          <p:cNvSpPr>
            <a:spLocks noChangeArrowheads="1"/>
          </p:cNvSpPr>
          <p:nvPr/>
        </p:nvSpPr>
        <p:spPr bwMode="auto">
          <a:xfrm>
            <a:off x="5257800" y="533400"/>
            <a:ext cx="3657600" cy="1200150"/>
          </a:xfrm>
          <a:prstGeom prst="rect">
            <a:avLst/>
          </a:prstGeom>
          <a:noFill/>
          <a:ln w="9525">
            <a:solidFill>
              <a:schemeClr val="tx1"/>
            </a:solidFill>
            <a:miter lim="800000"/>
            <a:headEnd/>
            <a:tailEnd/>
          </a:ln>
        </p:spPr>
        <p:txBody>
          <a:bodyPr wrap="square">
            <a:prstTxWarp prst="textNoShape">
              <a:avLst/>
            </a:prstTxWarp>
            <a:spAutoFit/>
          </a:bodyPr>
          <a:lstStyle/>
          <a:p>
            <a:r>
              <a:rPr lang="en-GB">
                <a:solidFill>
                  <a:srgbClr val="000000"/>
                </a:solidFill>
              </a:rPr>
              <a:t>GRPC running conditions :</a:t>
            </a:r>
          </a:p>
          <a:p>
            <a:r>
              <a:rPr lang="en-GB">
                <a:solidFill>
                  <a:srgbClr val="000000"/>
                </a:solidFill>
              </a:rPr>
              <a:t>Gas flow : 2 l/h</a:t>
            </a:r>
          </a:p>
          <a:p>
            <a:r>
              <a:rPr lang="en-GB">
                <a:solidFill>
                  <a:srgbClr val="000000"/>
                </a:solidFill>
              </a:rPr>
              <a:t>Gas mixture: </a:t>
            </a:r>
          </a:p>
          <a:p>
            <a:r>
              <a:rPr lang="en-GB">
                <a:solidFill>
                  <a:srgbClr val="000000"/>
                </a:solidFill>
              </a:rPr>
              <a:t>93% R134A, 5% CO</a:t>
            </a:r>
            <a:r>
              <a:rPr lang="en-GB" baseline="-25000">
                <a:solidFill>
                  <a:srgbClr val="000000"/>
                </a:solidFill>
              </a:rPr>
              <a:t>2,</a:t>
            </a:r>
            <a:r>
              <a:rPr lang="en-GB">
                <a:solidFill>
                  <a:srgbClr val="000000"/>
                </a:solidFill>
              </a:rPr>
              <a:t> 2% SF</a:t>
            </a:r>
            <a:r>
              <a:rPr lang="en-GB" baseline="-25000">
                <a:solidFill>
                  <a:srgbClr val="000000"/>
                </a:solidFill>
              </a:rPr>
              <a:t>6</a:t>
            </a:r>
            <a:endParaRPr lang="en-GB">
              <a:solidFill>
                <a:srgbClr val="000000"/>
              </a:solidFill>
            </a:endParaRPr>
          </a:p>
        </p:txBody>
      </p:sp>
      <p:sp>
        <p:nvSpPr>
          <p:cNvPr id="40965" name="ZoneTexte 26"/>
          <p:cNvSpPr txBox="1">
            <a:spLocks noChangeArrowheads="1"/>
          </p:cNvSpPr>
          <p:nvPr/>
        </p:nvSpPr>
        <p:spPr bwMode="auto">
          <a:xfrm>
            <a:off x="152400" y="3810000"/>
            <a:ext cx="4648200" cy="2862323"/>
          </a:xfrm>
          <a:prstGeom prst="rect">
            <a:avLst/>
          </a:prstGeom>
          <a:noFill/>
          <a:ln w="9525">
            <a:noFill/>
            <a:miter lim="800000"/>
            <a:headEnd/>
            <a:tailEnd/>
          </a:ln>
        </p:spPr>
        <p:txBody>
          <a:bodyPr>
            <a:prstTxWarp prst="textNoShape">
              <a:avLst/>
            </a:prstTxWarp>
            <a:spAutoFit/>
          </a:bodyPr>
          <a:lstStyle/>
          <a:p>
            <a:r>
              <a:rPr lang="en-US" dirty="0">
                <a:solidFill>
                  <a:srgbClr val="000000"/>
                </a:solidFill>
              </a:rPr>
              <a:t>Measurements :</a:t>
            </a:r>
            <a:endParaRPr lang="en-US" dirty="0" smtClean="0">
              <a:solidFill>
                <a:srgbClr val="000000"/>
              </a:solidFill>
            </a:endParaRPr>
          </a:p>
          <a:p>
            <a:endParaRPr lang="en-US" b="1" dirty="0" smtClean="0">
              <a:solidFill>
                <a:srgbClr val="FF0000"/>
              </a:solidFill>
            </a:endParaRPr>
          </a:p>
          <a:p>
            <a:r>
              <a:rPr lang="en-US" b="1" dirty="0" smtClean="0">
                <a:solidFill>
                  <a:srgbClr val="FF0000"/>
                </a:solidFill>
              </a:rPr>
              <a:t>Efficiency</a:t>
            </a:r>
            <a:r>
              <a:rPr lang="en-US" dirty="0">
                <a:solidFill>
                  <a:srgbClr val="000000"/>
                </a:solidFill>
              </a:rPr>
              <a:t>of one chamber is estimated</a:t>
            </a:r>
          </a:p>
          <a:p>
            <a:r>
              <a:rPr lang="en-US" dirty="0">
                <a:solidFill>
                  <a:srgbClr val="000000"/>
                </a:solidFill>
              </a:rPr>
              <a:t>using tracks built from clusters of at </a:t>
            </a:r>
            <a:r>
              <a:rPr lang="en-US" dirty="0" smtClean="0">
                <a:solidFill>
                  <a:srgbClr val="000000"/>
                </a:solidFill>
              </a:rPr>
              <a:t>least 3 </a:t>
            </a:r>
            <a:r>
              <a:rPr lang="en-US" dirty="0">
                <a:solidFill>
                  <a:srgbClr val="000000"/>
                </a:solidFill>
              </a:rPr>
              <a:t>other </a:t>
            </a:r>
            <a:r>
              <a:rPr lang="en-US" dirty="0" err="1">
                <a:solidFill>
                  <a:srgbClr val="000000"/>
                </a:solidFill>
              </a:rPr>
              <a:t>RPCs</a:t>
            </a:r>
            <a:r>
              <a:rPr lang="en-US" dirty="0">
                <a:solidFill>
                  <a:srgbClr val="000000"/>
                </a:solidFill>
              </a:rPr>
              <a:t>. Only one cluster per </a:t>
            </a:r>
            <a:r>
              <a:rPr lang="en-US" dirty="0" smtClean="0">
                <a:solidFill>
                  <a:srgbClr val="000000"/>
                </a:solidFill>
              </a:rPr>
              <a:t>RPC is </a:t>
            </a:r>
            <a:r>
              <a:rPr lang="en-US" dirty="0">
                <a:solidFill>
                  <a:srgbClr val="000000"/>
                </a:solidFill>
              </a:rPr>
              <a:t>allowed for this </a:t>
            </a:r>
            <a:r>
              <a:rPr lang="en-US" dirty="0" smtClean="0">
                <a:solidFill>
                  <a:srgbClr val="000000"/>
                </a:solidFill>
              </a:rPr>
              <a:t>study</a:t>
            </a:r>
          </a:p>
          <a:p>
            <a:endParaRPr/>
          </a:p>
          <a:p>
            <a:r>
              <a:rPr lang="en-US" b="1" dirty="0" smtClean="0">
                <a:solidFill>
                  <a:srgbClr val="FF0000"/>
                </a:solidFill>
              </a:rPr>
              <a:t>Multiplicity</a:t>
            </a:r>
            <a:r>
              <a:rPr lang="en-US" dirty="0">
                <a:solidFill>
                  <a:srgbClr val="000000"/>
                </a:solidFill>
              </a:rPr>
              <a:t>of a track in one chamber is number of pads associated to the track in that chamber</a:t>
            </a:r>
          </a:p>
        </p:txBody>
      </p:sp>
      <p:grpSp>
        <p:nvGrpSpPr>
          <p:cNvPr id="5" name="Grouper 44"/>
          <p:cNvGrpSpPr>
            <a:grpSpLocks/>
          </p:cNvGrpSpPr>
          <p:nvPr/>
        </p:nvGrpSpPr>
        <p:grpSpPr bwMode="auto">
          <a:xfrm>
            <a:off x="6096000" y="5180013"/>
            <a:ext cx="2133600" cy="1525587"/>
            <a:chOff x="5105400" y="4876800"/>
            <a:chExt cx="2133600" cy="1524794"/>
          </a:xfrm>
        </p:grpSpPr>
        <p:cxnSp>
          <p:nvCxnSpPr>
            <p:cNvPr id="40968" name="Connecteur droit 29"/>
            <p:cNvCxnSpPr>
              <a:cxnSpLocks noChangeShapeType="1"/>
            </p:cNvCxnSpPr>
            <p:nvPr/>
          </p:nvCxnSpPr>
          <p:spPr bwMode="auto">
            <a:xfrm rot="5400000">
              <a:off x="4800600" y="5638800"/>
              <a:ext cx="1524000" cy="1588"/>
            </a:xfrm>
            <a:prstGeom prst="line">
              <a:avLst/>
            </a:prstGeom>
            <a:noFill/>
            <a:ln w="9525">
              <a:solidFill>
                <a:schemeClr val="tx1"/>
              </a:solidFill>
              <a:round/>
              <a:headEnd/>
              <a:tailEnd/>
            </a:ln>
          </p:spPr>
        </p:cxnSp>
        <p:cxnSp>
          <p:nvCxnSpPr>
            <p:cNvPr id="40969" name="Connecteur droit 30"/>
            <p:cNvCxnSpPr>
              <a:cxnSpLocks noChangeShapeType="1"/>
            </p:cNvCxnSpPr>
            <p:nvPr/>
          </p:nvCxnSpPr>
          <p:spPr bwMode="auto">
            <a:xfrm rot="5400000">
              <a:off x="5104606" y="5638006"/>
              <a:ext cx="1524000" cy="1588"/>
            </a:xfrm>
            <a:prstGeom prst="line">
              <a:avLst/>
            </a:prstGeom>
            <a:noFill/>
            <a:ln w="9525">
              <a:solidFill>
                <a:schemeClr val="tx1"/>
              </a:solidFill>
              <a:round/>
              <a:headEnd/>
              <a:tailEnd/>
            </a:ln>
          </p:spPr>
        </p:cxnSp>
        <p:cxnSp>
          <p:nvCxnSpPr>
            <p:cNvPr id="40970" name="Connecteur droit 31"/>
            <p:cNvCxnSpPr>
              <a:cxnSpLocks noChangeShapeType="1"/>
            </p:cNvCxnSpPr>
            <p:nvPr/>
          </p:nvCxnSpPr>
          <p:spPr bwMode="auto">
            <a:xfrm rot="5400000">
              <a:off x="5409406" y="5638006"/>
              <a:ext cx="1524000" cy="1588"/>
            </a:xfrm>
            <a:prstGeom prst="line">
              <a:avLst/>
            </a:prstGeom>
            <a:noFill/>
            <a:ln w="9525">
              <a:solidFill>
                <a:schemeClr val="tx1"/>
              </a:solidFill>
              <a:round/>
              <a:headEnd/>
              <a:tailEnd/>
            </a:ln>
          </p:spPr>
        </p:cxnSp>
        <p:cxnSp>
          <p:nvCxnSpPr>
            <p:cNvPr id="40971" name="Connecteur droit 32"/>
            <p:cNvCxnSpPr>
              <a:cxnSpLocks noChangeShapeType="1"/>
            </p:cNvCxnSpPr>
            <p:nvPr/>
          </p:nvCxnSpPr>
          <p:spPr bwMode="auto">
            <a:xfrm rot="5400000">
              <a:off x="5714206" y="5638006"/>
              <a:ext cx="1524000" cy="1588"/>
            </a:xfrm>
            <a:prstGeom prst="line">
              <a:avLst/>
            </a:prstGeom>
            <a:noFill/>
            <a:ln w="9525">
              <a:solidFill>
                <a:schemeClr val="tx1"/>
              </a:solidFill>
              <a:round/>
              <a:headEnd/>
              <a:tailEnd/>
            </a:ln>
          </p:spPr>
        </p:cxnSp>
        <p:cxnSp>
          <p:nvCxnSpPr>
            <p:cNvPr id="40972" name="Connecteur droit 33"/>
            <p:cNvCxnSpPr>
              <a:cxnSpLocks noChangeShapeType="1"/>
            </p:cNvCxnSpPr>
            <p:nvPr/>
          </p:nvCxnSpPr>
          <p:spPr bwMode="auto">
            <a:xfrm rot="5400000">
              <a:off x="6019006" y="5638006"/>
              <a:ext cx="1524000" cy="1588"/>
            </a:xfrm>
            <a:prstGeom prst="line">
              <a:avLst/>
            </a:prstGeom>
            <a:noFill/>
            <a:ln w="9525">
              <a:solidFill>
                <a:schemeClr val="tx1"/>
              </a:solidFill>
              <a:round/>
              <a:headEnd/>
              <a:tailEnd/>
            </a:ln>
          </p:spPr>
        </p:cxnSp>
        <p:sp>
          <p:nvSpPr>
            <p:cNvPr id="40973" name="ZoneTexte 34"/>
            <p:cNvSpPr txBox="1">
              <a:spLocks noChangeArrowheads="1"/>
            </p:cNvSpPr>
            <p:nvPr/>
          </p:nvSpPr>
          <p:spPr bwMode="auto">
            <a:xfrm>
              <a:off x="5719718" y="5486400"/>
              <a:ext cx="300082" cy="369332"/>
            </a:xfrm>
            <a:prstGeom prst="rect">
              <a:avLst/>
            </a:prstGeom>
            <a:noFill/>
            <a:ln w="9525">
              <a:noFill/>
              <a:miter lim="800000"/>
              <a:headEnd/>
              <a:tailEnd/>
            </a:ln>
          </p:spPr>
          <p:txBody>
            <a:bodyPr wrap="none">
              <a:prstTxWarp prst="textNoShape">
                <a:avLst/>
              </a:prstTxWarp>
              <a:spAutoFit/>
            </a:bodyPr>
            <a:lstStyle/>
            <a:p>
              <a:r>
                <a:rPr lang="fr-FR">
                  <a:solidFill>
                    <a:srgbClr val="FF0000"/>
                  </a:solidFill>
                </a:rPr>
                <a:t>x</a:t>
              </a:r>
            </a:p>
          </p:txBody>
        </p:sp>
        <p:sp>
          <p:nvSpPr>
            <p:cNvPr id="40974" name="ZoneTexte 35"/>
            <p:cNvSpPr txBox="1">
              <a:spLocks noChangeArrowheads="1"/>
            </p:cNvSpPr>
            <p:nvPr/>
          </p:nvSpPr>
          <p:spPr bwMode="auto">
            <a:xfrm>
              <a:off x="6629400" y="5486400"/>
              <a:ext cx="300082" cy="369332"/>
            </a:xfrm>
            <a:prstGeom prst="rect">
              <a:avLst/>
            </a:prstGeom>
            <a:noFill/>
            <a:ln w="9525">
              <a:noFill/>
              <a:miter lim="800000"/>
              <a:headEnd/>
              <a:tailEnd/>
            </a:ln>
          </p:spPr>
          <p:txBody>
            <a:bodyPr wrap="none">
              <a:prstTxWarp prst="textNoShape">
                <a:avLst/>
              </a:prstTxWarp>
              <a:spAutoFit/>
            </a:bodyPr>
            <a:lstStyle/>
            <a:p>
              <a:r>
                <a:rPr lang="fr-FR">
                  <a:solidFill>
                    <a:srgbClr val="FF0000"/>
                  </a:solidFill>
                </a:rPr>
                <a:t>x</a:t>
              </a:r>
            </a:p>
          </p:txBody>
        </p:sp>
        <p:sp>
          <p:nvSpPr>
            <p:cNvPr id="40975" name="ZoneTexte 36"/>
            <p:cNvSpPr txBox="1">
              <a:spLocks noChangeArrowheads="1"/>
            </p:cNvSpPr>
            <p:nvPr/>
          </p:nvSpPr>
          <p:spPr bwMode="auto">
            <a:xfrm>
              <a:off x="6329318" y="5486400"/>
              <a:ext cx="300082" cy="369332"/>
            </a:xfrm>
            <a:prstGeom prst="rect">
              <a:avLst/>
            </a:prstGeom>
            <a:noFill/>
            <a:ln w="9525">
              <a:noFill/>
              <a:miter lim="800000"/>
              <a:headEnd/>
              <a:tailEnd/>
            </a:ln>
          </p:spPr>
          <p:txBody>
            <a:bodyPr wrap="none">
              <a:prstTxWarp prst="textNoShape">
                <a:avLst/>
              </a:prstTxWarp>
              <a:spAutoFit/>
            </a:bodyPr>
            <a:lstStyle/>
            <a:p>
              <a:r>
                <a:rPr lang="fr-FR">
                  <a:solidFill>
                    <a:srgbClr val="FF0000"/>
                  </a:solidFill>
                </a:rPr>
                <a:t>x</a:t>
              </a:r>
            </a:p>
          </p:txBody>
        </p:sp>
        <p:sp>
          <p:nvSpPr>
            <p:cNvPr id="40976" name="ZoneTexte 37"/>
            <p:cNvSpPr txBox="1">
              <a:spLocks noChangeArrowheads="1"/>
            </p:cNvSpPr>
            <p:nvPr/>
          </p:nvSpPr>
          <p:spPr bwMode="auto">
            <a:xfrm>
              <a:off x="5414918" y="5486400"/>
              <a:ext cx="300082" cy="369332"/>
            </a:xfrm>
            <a:prstGeom prst="rect">
              <a:avLst/>
            </a:prstGeom>
            <a:noFill/>
            <a:ln w="9525">
              <a:noFill/>
              <a:miter lim="800000"/>
              <a:headEnd/>
              <a:tailEnd/>
            </a:ln>
          </p:spPr>
          <p:txBody>
            <a:bodyPr wrap="none">
              <a:prstTxWarp prst="textNoShape">
                <a:avLst/>
              </a:prstTxWarp>
              <a:spAutoFit/>
            </a:bodyPr>
            <a:lstStyle/>
            <a:p>
              <a:r>
                <a:rPr lang="fr-FR">
                  <a:solidFill>
                    <a:srgbClr val="FF0000"/>
                  </a:solidFill>
                </a:rPr>
                <a:t>x</a:t>
              </a:r>
            </a:p>
          </p:txBody>
        </p:sp>
        <p:cxnSp>
          <p:nvCxnSpPr>
            <p:cNvPr id="40977" name="Connecteur droit 39"/>
            <p:cNvCxnSpPr>
              <a:cxnSpLocks noChangeShapeType="1"/>
            </p:cNvCxnSpPr>
            <p:nvPr/>
          </p:nvCxnSpPr>
          <p:spPr bwMode="auto">
            <a:xfrm>
              <a:off x="5105400" y="5715000"/>
              <a:ext cx="2133600" cy="1588"/>
            </a:xfrm>
            <a:prstGeom prst="line">
              <a:avLst/>
            </a:prstGeom>
            <a:noFill/>
            <a:ln w="9525">
              <a:solidFill>
                <a:srgbClr val="008000"/>
              </a:solidFill>
              <a:round/>
              <a:headEnd/>
              <a:tailEnd/>
            </a:ln>
          </p:spPr>
        </p:cxnSp>
        <p:sp>
          <p:nvSpPr>
            <p:cNvPr id="40978" name="Ellipse 40"/>
            <p:cNvSpPr>
              <a:spLocks noChangeArrowheads="1"/>
            </p:cNvSpPr>
            <p:nvPr/>
          </p:nvSpPr>
          <p:spPr bwMode="auto">
            <a:xfrm>
              <a:off x="6019800" y="5486400"/>
              <a:ext cx="304800" cy="457200"/>
            </a:xfrm>
            <a:prstGeom prst="ellipse">
              <a:avLst/>
            </a:prstGeom>
            <a:noFill/>
            <a:ln w="9525">
              <a:solidFill>
                <a:schemeClr val="tx1"/>
              </a:solidFill>
              <a:round/>
              <a:headEnd/>
              <a:tailEnd/>
            </a:ln>
          </p:spPr>
          <p:txBody>
            <a:bodyPr>
              <a:prstTxWarp prst="textNoShape">
                <a:avLst/>
              </a:prstTxWarp>
            </a:bodyPr>
            <a:lstStyle/>
            <a:p>
              <a:endParaRPr lang="fr-FR"/>
            </a:p>
          </p:txBody>
        </p:sp>
        <p:sp>
          <p:nvSpPr>
            <p:cNvPr id="40979" name="ZoneTexte 42"/>
            <p:cNvSpPr txBox="1">
              <a:spLocks noChangeArrowheads="1"/>
            </p:cNvSpPr>
            <p:nvPr/>
          </p:nvSpPr>
          <p:spPr bwMode="auto">
            <a:xfrm>
              <a:off x="6019800" y="5486400"/>
              <a:ext cx="304800" cy="369332"/>
            </a:xfrm>
            <a:prstGeom prst="rect">
              <a:avLst/>
            </a:prstGeom>
            <a:noFill/>
            <a:ln w="9525">
              <a:noFill/>
              <a:miter lim="800000"/>
              <a:headEnd/>
              <a:tailEnd/>
            </a:ln>
          </p:spPr>
          <p:txBody>
            <a:bodyPr>
              <a:prstTxWarp prst="textNoShape">
                <a:avLst/>
              </a:prstTxWarp>
              <a:spAutoFit/>
            </a:bodyPr>
            <a:lstStyle/>
            <a:p>
              <a:r>
                <a:rPr lang="fr-FR">
                  <a:solidFill>
                    <a:srgbClr val="FF0000"/>
                  </a:solidFill>
                </a:rPr>
                <a:t>?</a:t>
              </a:r>
            </a:p>
          </p:txBody>
        </p:sp>
      </p:grpSp>
      <p:pic>
        <p:nvPicPr>
          <p:cNvPr id="40967" name="Image 4"/>
          <p:cNvPicPr>
            <a:picLocks noChangeAspect="1"/>
          </p:cNvPicPr>
          <p:nvPr/>
        </p:nvPicPr>
        <p:blipFill>
          <a:blip r:embed="rId3"/>
          <a:srcRect/>
          <a:stretch>
            <a:fillRect/>
          </a:stretch>
        </p:blipFill>
        <p:spPr bwMode="auto">
          <a:xfrm>
            <a:off x="5772150" y="2514600"/>
            <a:ext cx="2609850" cy="2609850"/>
          </a:xfrm>
          <a:prstGeom prst="rect">
            <a:avLst/>
          </a:prstGeom>
          <a:noFill/>
          <a:ln w="9525">
            <a:noFill/>
            <a:miter lim="800000"/>
            <a:headEnd/>
            <a:tailEnd/>
          </a:ln>
        </p:spPr>
      </p:pic>
      <p:sp>
        <p:nvSpPr>
          <p:cNvPr id="34" name="Titre 1"/>
          <p:cNvSpPr>
            <a:spLocks noGrp="1"/>
          </p:cNvSpPr>
          <p:nvPr>
            <p:ph type="title"/>
          </p:nvPr>
        </p:nvSpPr>
        <p:spPr>
          <a:xfrm>
            <a:off x="228600" y="0"/>
            <a:ext cx="8042276" cy="609600"/>
          </a:xfrm>
        </p:spPr>
        <p:txBody>
          <a:bodyPr/>
          <a:lstStyle/>
          <a:p>
            <a:r>
              <a:rPr lang="en-US" sz="3200" dirty="0" smtClean="0"/>
              <a:t>R&amp;D</a:t>
            </a:r>
            <a:endParaRPr lang="en-US" sz="3200" dirty="0"/>
          </a:p>
        </p:txBody>
      </p:sp>
      <p:sp>
        <p:nvSpPr>
          <p:cNvPr id="35" name="灯片编号占位符 34"/>
          <p:cNvSpPr>
            <a:spLocks noGrp="1"/>
          </p:cNvSpPr>
          <p:nvPr>
            <p:ph type="sldNum" idx="11"/>
          </p:nvPr>
        </p:nvSpPr>
        <p:spPr/>
        <p:txBody>
          <a:bodyPr/>
          <a:lstStyle/>
          <a:p>
            <a:pPr>
              <a:defRPr/>
            </a:pPr>
            <a:fld id="{FFE46D61-D155-2F42-BA63-F9532361A30E}"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oneTexte 3"/>
          <p:cNvSpPr txBox="1">
            <a:spLocks noChangeArrowheads="1"/>
          </p:cNvSpPr>
          <p:nvPr/>
        </p:nvSpPr>
        <p:spPr bwMode="auto">
          <a:xfrm>
            <a:off x="609600" y="685800"/>
            <a:ext cx="7010400" cy="400050"/>
          </a:xfrm>
          <a:prstGeom prst="rect">
            <a:avLst/>
          </a:prstGeom>
          <a:noFill/>
          <a:ln w="9525">
            <a:noFill/>
            <a:miter lim="800000"/>
            <a:headEnd/>
            <a:tailEnd/>
          </a:ln>
        </p:spPr>
        <p:txBody>
          <a:bodyPr wrap="square">
            <a:prstTxWarp prst="textNoShape">
              <a:avLst/>
            </a:prstTxWarp>
            <a:spAutoFit/>
          </a:bodyPr>
          <a:lstStyle/>
          <a:p>
            <a:r>
              <a:rPr lang="en-US" sz="2000" dirty="0" smtClean="0">
                <a:solidFill>
                  <a:schemeClr val="tx1"/>
                </a:solidFill>
              </a:rPr>
              <a:t>Low-resistivity GRPC </a:t>
            </a:r>
            <a:r>
              <a:rPr lang="en-US" sz="2000" dirty="0">
                <a:solidFill>
                  <a:schemeClr val="tx1"/>
                </a:solidFill>
              </a:rPr>
              <a:t>performance at high rate</a:t>
            </a:r>
          </a:p>
        </p:txBody>
      </p:sp>
      <p:pic>
        <p:nvPicPr>
          <p:cNvPr id="45059" name="Image 4" descr="EFFRate.pdf"/>
          <p:cNvPicPr>
            <a:picLocks noChangeAspect="1"/>
          </p:cNvPicPr>
          <p:nvPr/>
        </p:nvPicPr>
        <p:blipFill>
          <a:blip r:embed="rId3"/>
          <a:srcRect/>
          <a:stretch>
            <a:fillRect/>
          </a:stretch>
        </p:blipFill>
        <p:spPr bwMode="auto">
          <a:xfrm>
            <a:off x="3956050" y="1371600"/>
            <a:ext cx="4959350" cy="4679950"/>
          </a:xfrm>
          <a:prstGeom prst="rect">
            <a:avLst/>
          </a:prstGeom>
          <a:noFill/>
          <a:ln w="9525">
            <a:noFill/>
            <a:miter lim="800000"/>
            <a:headEnd/>
            <a:tailEnd/>
          </a:ln>
        </p:spPr>
      </p:pic>
      <p:pic>
        <p:nvPicPr>
          <p:cNvPr id="45060" name="Image 5" descr="bp3d.pdf"/>
          <p:cNvPicPr>
            <a:picLocks noChangeAspect="1"/>
          </p:cNvPicPr>
          <p:nvPr/>
        </p:nvPicPr>
        <p:blipFill>
          <a:blip r:embed="rId4"/>
          <a:srcRect/>
          <a:stretch>
            <a:fillRect/>
          </a:stretch>
        </p:blipFill>
        <p:spPr bwMode="auto">
          <a:xfrm>
            <a:off x="76200" y="2020887"/>
            <a:ext cx="3784600" cy="3617913"/>
          </a:xfrm>
          <a:prstGeom prst="rect">
            <a:avLst/>
          </a:prstGeom>
          <a:noFill/>
          <a:ln w="9525">
            <a:noFill/>
            <a:miter lim="800000"/>
            <a:headEnd/>
            <a:tailEnd/>
          </a:ln>
        </p:spPr>
      </p:pic>
      <p:sp>
        <p:nvSpPr>
          <p:cNvPr id="5" name="Titre 1"/>
          <p:cNvSpPr>
            <a:spLocks noGrp="1"/>
          </p:cNvSpPr>
          <p:nvPr>
            <p:ph type="title"/>
          </p:nvPr>
        </p:nvSpPr>
        <p:spPr>
          <a:xfrm>
            <a:off x="568324" y="76200"/>
            <a:ext cx="8042276" cy="609600"/>
          </a:xfrm>
        </p:spPr>
        <p:txBody>
          <a:bodyPr/>
          <a:lstStyle/>
          <a:p>
            <a:r>
              <a:rPr lang="en-US" sz="3200" dirty="0" smtClean="0"/>
              <a:t>R&amp;D</a:t>
            </a:r>
            <a:endParaRPr lang="en-US" sz="3200" dirty="0"/>
          </a:p>
        </p:txBody>
      </p:sp>
      <p:sp>
        <p:nvSpPr>
          <p:cNvPr id="6" name="ZoneTexte 5"/>
          <p:cNvSpPr txBox="1"/>
          <p:nvPr/>
        </p:nvSpPr>
        <p:spPr>
          <a:xfrm>
            <a:off x="1828800" y="6260068"/>
            <a:ext cx="5486400" cy="369332"/>
          </a:xfrm>
          <a:prstGeom prst="rect">
            <a:avLst/>
          </a:prstGeom>
          <a:noFill/>
        </p:spPr>
        <p:txBody>
          <a:bodyPr wrap="square" rtlCol="0">
            <a:spAutoFit/>
          </a:bodyPr>
          <a:lstStyle/>
          <a:p>
            <a:r>
              <a:rPr lang="en-US" dirty="0" smtClean="0"/>
              <a:t>9 kHz/cm</a:t>
            </a:r>
            <a:r>
              <a:rPr lang="en-US" baseline="30000" dirty="0" smtClean="0"/>
              <a:t>2 </a:t>
            </a:r>
            <a:r>
              <a:rPr lang="en-US" dirty="0" smtClean="0"/>
              <a:t>is highest rate one can get at DESY</a:t>
            </a:r>
            <a:endParaRPr lang="en-US" dirty="0"/>
          </a:p>
        </p:txBody>
      </p:sp>
      <p:sp>
        <p:nvSpPr>
          <p:cNvPr id="7" name="灯片编号占位符 6"/>
          <p:cNvSpPr>
            <a:spLocks noGrp="1"/>
          </p:cNvSpPr>
          <p:nvPr>
            <p:ph type="sldNum" idx="11"/>
          </p:nvPr>
        </p:nvSpPr>
        <p:spPr/>
        <p:txBody>
          <a:bodyPr/>
          <a:lstStyle/>
          <a:p>
            <a:pPr>
              <a:defRPr/>
            </a:pPr>
            <a:fld id="{FFE46D61-D155-2F42-BA63-F9532361A30E}"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9" descr="F:\工作\12GeV\JLab.bmp"/>
          <p:cNvPicPr>
            <a:picLocks noChangeAspect="1" noChangeArrowheads="1"/>
          </p:cNvPicPr>
          <p:nvPr/>
        </p:nvPicPr>
        <p:blipFill>
          <a:blip r:embed="rId2"/>
          <a:srcRect/>
          <a:stretch>
            <a:fillRect/>
          </a:stretch>
        </p:blipFill>
        <p:spPr bwMode="auto">
          <a:xfrm>
            <a:off x="5644551" y="1656060"/>
            <a:ext cx="2813649" cy="2915940"/>
          </a:xfrm>
          <a:prstGeom prst="rect">
            <a:avLst/>
          </a:prstGeom>
          <a:noFill/>
          <a:ln w="9525">
            <a:noFill/>
            <a:miter lim="800000"/>
            <a:headEnd/>
            <a:tailEnd/>
          </a:ln>
        </p:spPr>
      </p:pic>
      <p:sp>
        <p:nvSpPr>
          <p:cNvPr id="4" name="Titre 1"/>
          <p:cNvSpPr>
            <a:spLocks noGrp="1"/>
          </p:cNvSpPr>
          <p:nvPr>
            <p:ph type="title"/>
          </p:nvPr>
        </p:nvSpPr>
        <p:spPr>
          <a:xfrm>
            <a:off x="457200" y="0"/>
            <a:ext cx="8042276" cy="609600"/>
          </a:xfrm>
        </p:spPr>
        <p:txBody>
          <a:bodyPr/>
          <a:lstStyle/>
          <a:p>
            <a:r>
              <a:rPr lang="en-US" sz="3200" dirty="0" smtClean="0"/>
              <a:t>R&amp;D</a:t>
            </a:r>
            <a:endParaRPr lang="en-US" sz="3200" dirty="0"/>
          </a:p>
        </p:txBody>
      </p:sp>
      <p:sp>
        <p:nvSpPr>
          <p:cNvPr id="5" name="ZoneTexte 5"/>
          <p:cNvSpPr txBox="1">
            <a:spLocks noChangeArrowheads="1"/>
          </p:cNvSpPr>
          <p:nvPr/>
        </p:nvSpPr>
        <p:spPr bwMode="auto">
          <a:xfrm>
            <a:off x="381000" y="304800"/>
            <a:ext cx="7543800" cy="523220"/>
          </a:xfrm>
          <a:prstGeom prst="rect">
            <a:avLst/>
          </a:prstGeom>
          <a:noFill/>
          <a:ln w="9525">
            <a:noFill/>
            <a:miter lim="800000"/>
            <a:headEnd/>
            <a:tailEnd/>
          </a:ln>
        </p:spPr>
        <p:txBody>
          <a:bodyPr>
            <a:prstTxWarp prst="textNoShape">
              <a:avLst/>
            </a:prstTxWarp>
            <a:spAutoFit/>
          </a:bodyPr>
          <a:lstStyle/>
          <a:p>
            <a:pPr>
              <a:buFont typeface="Wingdings" charset="2"/>
              <a:buChar char="§"/>
            </a:pPr>
            <a:r>
              <a:rPr lang="en-US" sz="2400" dirty="0" smtClean="0">
                <a:solidFill>
                  <a:srgbClr val="000000"/>
                </a:solidFill>
              </a:rPr>
              <a:t>Multi-gap</a:t>
            </a:r>
            <a:endParaRPr lang="en-US" sz="2400" dirty="0">
              <a:solidFill>
                <a:srgbClr val="000000"/>
              </a:solidFill>
            </a:endParaRPr>
          </a:p>
          <a:p>
            <a:endParaRPr lang="en-US" dirty="0">
              <a:solidFill>
                <a:srgbClr val="000000"/>
              </a:solidFill>
            </a:endParaRPr>
          </a:p>
        </p:txBody>
      </p:sp>
      <p:sp>
        <p:nvSpPr>
          <p:cNvPr id="7" name="ZoneTexte 6"/>
          <p:cNvSpPr txBox="1"/>
          <p:nvPr/>
        </p:nvSpPr>
        <p:spPr>
          <a:xfrm>
            <a:off x="152400" y="870466"/>
            <a:ext cx="8610600" cy="369332"/>
          </a:xfrm>
          <a:prstGeom prst="rect">
            <a:avLst/>
          </a:prstGeom>
          <a:noFill/>
        </p:spPr>
        <p:txBody>
          <a:bodyPr wrap="square" rtlCol="0">
            <a:spAutoFit/>
          </a:bodyPr>
          <a:lstStyle/>
          <a:p>
            <a:r>
              <a:rPr lang="en-US" dirty="0" err="1" smtClean="0"/>
              <a:t>Tsinghua</a:t>
            </a:r>
            <a:r>
              <a:rPr lang="en-US" dirty="0" smtClean="0"/>
              <a:t> is working on a new large detector for the </a:t>
            </a:r>
            <a:r>
              <a:rPr lang="en-US" dirty="0" err="1" smtClean="0"/>
              <a:t>SoLID</a:t>
            </a:r>
            <a:r>
              <a:rPr lang="en-US" dirty="0" smtClean="0"/>
              <a:t> TOF of </a:t>
            </a:r>
            <a:r>
              <a:rPr lang="en-US" dirty="0" err="1" smtClean="0"/>
              <a:t>JLab</a:t>
            </a:r>
            <a:r>
              <a:rPr lang="en-US" dirty="0" smtClean="0"/>
              <a:t> </a:t>
            </a:r>
            <a:endParaRPr lang="en-US" dirty="0"/>
          </a:p>
        </p:txBody>
      </p:sp>
      <p:grpSp>
        <p:nvGrpSpPr>
          <p:cNvPr id="8" name="组合 74"/>
          <p:cNvGrpSpPr/>
          <p:nvPr/>
        </p:nvGrpSpPr>
        <p:grpSpPr>
          <a:xfrm>
            <a:off x="19048" y="1902366"/>
            <a:ext cx="4857752" cy="2441034"/>
            <a:chOff x="-1285884" y="3786190"/>
            <a:chExt cx="5272833" cy="2441034"/>
          </a:xfrm>
        </p:grpSpPr>
        <p:grpSp>
          <p:nvGrpSpPr>
            <p:cNvPr id="9" name="组合 123"/>
            <p:cNvGrpSpPr/>
            <p:nvPr/>
          </p:nvGrpSpPr>
          <p:grpSpPr>
            <a:xfrm rot="16200000">
              <a:off x="357175" y="2928921"/>
              <a:ext cx="2000234" cy="3714776"/>
              <a:chOff x="4286248" y="2610122"/>
              <a:chExt cx="2000234" cy="3714776"/>
            </a:xfrm>
          </p:grpSpPr>
          <p:sp>
            <p:nvSpPr>
              <p:cNvPr id="22" name="梯形 121"/>
              <p:cNvSpPr/>
              <p:nvPr/>
            </p:nvSpPr>
            <p:spPr>
              <a:xfrm flipV="1">
                <a:off x="4286248" y="2610122"/>
                <a:ext cx="1643074" cy="3714776"/>
              </a:xfrm>
              <a:prstGeom prst="trapezoid">
                <a:avLst>
                  <a:gd name="adj" fmla="val 20438"/>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grpSp>
            <p:nvGrpSpPr>
              <p:cNvPr id="23" name="组合 113"/>
              <p:cNvGrpSpPr/>
              <p:nvPr/>
            </p:nvGrpSpPr>
            <p:grpSpPr>
              <a:xfrm>
                <a:off x="4429124" y="2681560"/>
                <a:ext cx="1357322" cy="3558252"/>
                <a:chOff x="1098834" y="2799706"/>
                <a:chExt cx="1357322" cy="3558252"/>
              </a:xfrm>
            </p:grpSpPr>
            <p:grpSp>
              <p:nvGrpSpPr>
                <p:cNvPr id="27" name="组合 86"/>
                <p:cNvGrpSpPr/>
                <p:nvPr/>
              </p:nvGrpSpPr>
              <p:grpSpPr>
                <a:xfrm rot="16200000">
                  <a:off x="1178695" y="5322107"/>
                  <a:ext cx="1214446" cy="857256"/>
                  <a:chOff x="1200981" y="4429134"/>
                  <a:chExt cx="1214446" cy="857256"/>
                </a:xfrm>
              </p:grpSpPr>
              <p:sp>
                <p:nvSpPr>
                  <p:cNvPr id="54" name="梯形 19"/>
                  <p:cNvSpPr/>
                  <p:nvPr/>
                </p:nvSpPr>
                <p:spPr>
                  <a:xfrm rot="5400000" flipV="1">
                    <a:off x="1379576" y="4250539"/>
                    <a:ext cx="857256" cy="1214446"/>
                  </a:xfrm>
                  <a:prstGeom prst="trapezoid">
                    <a:avLst>
                      <a:gd name="adj" fmla="val 9308"/>
                    </a:avLst>
                  </a:prstGeom>
                  <a:solidFill>
                    <a:schemeClr val="accent3">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DotumChe" pitchFamily="49" charset="-127"/>
                      <a:ea typeface="DotumChe" pitchFamily="49" charset="-127"/>
                    </a:endParaRPr>
                  </a:p>
                </p:txBody>
              </p:sp>
              <p:sp>
                <p:nvSpPr>
                  <p:cNvPr id="55" name="矩形 20"/>
                  <p:cNvSpPr/>
                  <p:nvPr/>
                </p:nvSpPr>
                <p:spPr>
                  <a:xfrm rot="5400000">
                    <a:off x="1583439" y="4820083"/>
                    <a:ext cx="6588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56" name="矩形 21"/>
                  <p:cNvSpPr/>
                  <p:nvPr/>
                </p:nvSpPr>
                <p:spPr>
                  <a:xfrm rot="5400000">
                    <a:off x="1677787" y="4816951"/>
                    <a:ext cx="6732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57" name="矩形 22"/>
                  <p:cNvSpPr/>
                  <p:nvPr/>
                </p:nvSpPr>
                <p:spPr>
                  <a:xfrm rot="5400000">
                    <a:off x="1771954" y="4815268"/>
                    <a:ext cx="6876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58" name="矩形 23"/>
                  <p:cNvSpPr/>
                  <p:nvPr/>
                </p:nvSpPr>
                <p:spPr>
                  <a:xfrm rot="5400000">
                    <a:off x="1964090" y="4817105"/>
                    <a:ext cx="7164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59" name="矩形 24"/>
                  <p:cNvSpPr/>
                  <p:nvPr/>
                </p:nvSpPr>
                <p:spPr>
                  <a:xfrm rot="5400000">
                    <a:off x="1868074" y="4815853"/>
                    <a:ext cx="7020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60" name="矩形 80"/>
                  <p:cNvSpPr/>
                  <p:nvPr/>
                </p:nvSpPr>
                <p:spPr>
                  <a:xfrm rot="5400000">
                    <a:off x="1486103" y="4818769"/>
                    <a:ext cx="642942"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61" name="矩形 81"/>
                  <p:cNvSpPr/>
                  <p:nvPr/>
                </p:nvSpPr>
                <p:spPr>
                  <a:xfrm rot="5400000">
                    <a:off x="998992" y="4823849"/>
                    <a:ext cx="571504"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62" name="矩形 82"/>
                  <p:cNvSpPr/>
                  <p:nvPr/>
                </p:nvSpPr>
                <p:spPr>
                  <a:xfrm rot="5400000">
                    <a:off x="1190146" y="4819482"/>
                    <a:ext cx="6012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63" name="矩形 83"/>
                  <p:cNvSpPr/>
                  <p:nvPr/>
                </p:nvSpPr>
                <p:spPr>
                  <a:xfrm rot="5400000">
                    <a:off x="1389296" y="4820014"/>
                    <a:ext cx="630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64" name="矩形 84"/>
                  <p:cNvSpPr/>
                  <p:nvPr/>
                </p:nvSpPr>
                <p:spPr>
                  <a:xfrm rot="5400000">
                    <a:off x="1290164" y="4817799"/>
                    <a:ext cx="6156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DotumChe" pitchFamily="49" charset="-127"/>
                      <a:ea typeface="DotumChe" pitchFamily="49" charset="-127"/>
                    </a:endParaRPr>
                  </a:p>
                </p:txBody>
              </p:sp>
              <p:sp>
                <p:nvSpPr>
                  <p:cNvPr id="65" name="矩形 85"/>
                  <p:cNvSpPr/>
                  <p:nvPr/>
                </p:nvSpPr>
                <p:spPr>
                  <a:xfrm rot="5400000">
                    <a:off x="1093530" y="4822614"/>
                    <a:ext cx="5868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grpSp>
            <p:grpSp>
              <p:nvGrpSpPr>
                <p:cNvPr id="28" name="组合 87"/>
                <p:cNvGrpSpPr/>
                <p:nvPr/>
              </p:nvGrpSpPr>
              <p:grpSpPr>
                <a:xfrm rot="16200000">
                  <a:off x="1173470" y="4068744"/>
                  <a:ext cx="1214446" cy="1071570"/>
                  <a:chOff x="1200981" y="4429134"/>
                  <a:chExt cx="1214446" cy="857256"/>
                </a:xfrm>
              </p:grpSpPr>
              <p:sp>
                <p:nvSpPr>
                  <p:cNvPr id="42" name="梯形 88"/>
                  <p:cNvSpPr/>
                  <p:nvPr/>
                </p:nvSpPr>
                <p:spPr>
                  <a:xfrm rot="5400000" flipV="1">
                    <a:off x="1379576" y="4250539"/>
                    <a:ext cx="857256" cy="1214446"/>
                  </a:xfrm>
                  <a:prstGeom prst="trapezoid">
                    <a:avLst>
                      <a:gd name="adj" fmla="val 9308"/>
                    </a:avLst>
                  </a:prstGeom>
                  <a:solidFill>
                    <a:schemeClr val="accent3">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43" name="矩形 89"/>
                  <p:cNvSpPr/>
                  <p:nvPr/>
                </p:nvSpPr>
                <p:spPr>
                  <a:xfrm rot="5400000">
                    <a:off x="1583439" y="4820083"/>
                    <a:ext cx="6588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44" name="矩形 90"/>
                  <p:cNvSpPr/>
                  <p:nvPr/>
                </p:nvSpPr>
                <p:spPr>
                  <a:xfrm rot="5400000">
                    <a:off x="1677787" y="4816951"/>
                    <a:ext cx="6732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45" name="矩形 91"/>
                  <p:cNvSpPr/>
                  <p:nvPr/>
                </p:nvSpPr>
                <p:spPr>
                  <a:xfrm rot="5400000">
                    <a:off x="1771954" y="4815268"/>
                    <a:ext cx="6876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46" name="矩形 92"/>
                  <p:cNvSpPr/>
                  <p:nvPr/>
                </p:nvSpPr>
                <p:spPr>
                  <a:xfrm rot="5400000">
                    <a:off x="1964090" y="4817105"/>
                    <a:ext cx="7164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47" name="矩形 93"/>
                  <p:cNvSpPr/>
                  <p:nvPr/>
                </p:nvSpPr>
                <p:spPr>
                  <a:xfrm rot="5400000">
                    <a:off x="1868074" y="4815853"/>
                    <a:ext cx="7020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48" name="矩形 94"/>
                  <p:cNvSpPr/>
                  <p:nvPr/>
                </p:nvSpPr>
                <p:spPr>
                  <a:xfrm rot="5400000">
                    <a:off x="1486103" y="4818769"/>
                    <a:ext cx="642942"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49" name="矩形 95"/>
                  <p:cNvSpPr/>
                  <p:nvPr/>
                </p:nvSpPr>
                <p:spPr>
                  <a:xfrm rot="5400000">
                    <a:off x="998992" y="4823849"/>
                    <a:ext cx="571504"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50" name="矩形 96"/>
                  <p:cNvSpPr/>
                  <p:nvPr/>
                </p:nvSpPr>
                <p:spPr>
                  <a:xfrm rot="5400000">
                    <a:off x="1190146" y="4819482"/>
                    <a:ext cx="6012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51" name="矩形 97"/>
                  <p:cNvSpPr/>
                  <p:nvPr/>
                </p:nvSpPr>
                <p:spPr>
                  <a:xfrm rot="5400000">
                    <a:off x="1389296" y="4820014"/>
                    <a:ext cx="630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52" name="矩形 98"/>
                  <p:cNvSpPr/>
                  <p:nvPr/>
                </p:nvSpPr>
                <p:spPr>
                  <a:xfrm rot="5400000">
                    <a:off x="1290164" y="4817799"/>
                    <a:ext cx="6156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53" name="矩形 99"/>
                  <p:cNvSpPr/>
                  <p:nvPr/>
                </p:nvSpPr>
                <p:spPr>
                  <a:xfrm rot="5400000">
                    <a:off x="1093530" y="4822614"/>
                    <a:ext cx="5868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grpSp>
            <p:grpSp>
              <p:nvGrpSpPr>
                <p:cNvPr id="29" name="组合 100"/>
                <p:cNvGrpSpPr/>
                <p:nvPr/>
              </p:nvGrpSpPr>
              <p:grpSpPr>
                <a:xfrm rot="16200000">
                  <a:off x="1170272" y="2728268"/>
                  <a:ext cx="1214446" cy="1357322"/>
                  <a:chOff x="1200981" y="4429134"/>
                  <a:chExt cx="1214446" cy="857256"/>
                </a:xfrm>
              </p:grpSpPr>
              <p:sp>
                <p:nvSpPr>
                  <p:cNvPr id="30" name="梯形 101"/>
                  <p:cNvSpPr/>
                  <p:nvPr/>
                </p:nvSpPr>
                <p:spPr>
                  <a:xfrm rot="5400000" flipV="1">
                    <a:off x="1379576" y="4250539"/>
                    <a:ext cx="857256" cy="1214446"/>
                  </a:xfrm>
                  <a:prstGeom prst="trapezoid">
                    <a:avLst>
                      <a:gd name="adj" fmla="val 9308"/>
                    </a:avLst>
                  </a:prstGeom>
                  <a:solidFill>
                    <a:schemeClr val="accent3">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31" name="矩形 102"/>
                  <p:cNvSpPr/>
                  <p:nvPr/>
                </p:nvSpPr>
                <p:spPr>
                  <a:xfrm rot="5400000">
                    <a:off x="1583439" y="4820083"/>
                    <a:ext cx="6588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32" name="矩形 103"/>
                  <p:cNvSpPr/>
                  <p:nvPr/>
                </p:nvSpPr>
                <p:spPr>
                  <a:xfrm rot="5400000">
                    <a:off x="1677787" y="4816951"/>
                    <a:ext cx="6732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33" name="矩形 104"/>
                  <p:cNvSpPr/>
                  <p:nvPr/>
                </p:nvSpPr>
                <p:spPr>
                  <a:xfrm rot="5400000">
                    <a:off x="1771954" y="4815268"/>
                    <a:ext cx="6876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34" name="矩形 105"/>
                  <p:cNvSpPr/>
                  <p:nvPr/>
                </p:nvSpPr>
                <p:spPr>
                  <a:xfrm rot="5400000">
                    <a:off x="1964090" y="4817105"/>
                    <a:ext cx="7164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35" name="矩形 106"/>
                  <p:cNvSpPr/>
                  <p:nvPr/>
                </p:nvSpPr>
                <p:spPr>
                  <a:xfrm rot="5400000">
                    <a:off x="1868074" y="4815853"/>
                    <a:ext cx="702000"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36" name="矩形 107"/>
                  <p:cNvSpPr/>
                  <p:nvPr/>
                </p:nvSpPr>
                <p:spPr>
                  <a:xfrm rot="5400000">
                    <a:off x="1486103" y="4818769"/>
                    <a:ext cx="642942" cy="714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37" name="矩形 108"/>
                  <p:cNvSpPr/>
                  <p:nvPr/>
                </p:nvSpPr>
                <p:spPr>
                  <a:xfrm rot="5400000">
                    <a:off x="998992" y="4823849"/>
                    <a:ext cx="571504"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38" name="矩形 109"/>
                  <p:cNvSpPr/>
                  <p:nvPr/>
                </p:nvSpPr>
                <p:spPr>
                  <a:xfrm rot="5400000">
                    <a:off x="1190146" y="4819482"/>
                    <a:ext cx="6012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39" name="矩形 110"/>
                  <p:cNvSpPr/>
                  <p:nvPr/>
                </p:nvSpPr>
                <p:spPr>
                  <a:xfrm rot="5400000">
                    <a:off x="1389296" y="4820014"/>
                    <a:ext cx="6300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40" name="矩形 111"/>
                  <p:cNvSpPr/>
                  <p:nvPr/>
                </p:nvSpPr>
                <p:spPr>
                  <a:xfrm rot="5400000">
                    <a:off x="1290164" y="4817799"/>
                    <a:ext cx="6156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sp>
                <p:nvSpPr>
                  <p:cNvPr id="41" name="矩形 112"/>
                  <p:cNvSpPr/>
                  <p:nvPr/>
                </p:nvSpPr>
                <p:spPr>
                  <a:xfrm rot="5400000">
                    <a:off x="1093530" y="4822614"/>
                    <a:ext cx="586800" cy="7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otumChe" pitchFamily="49" charset="-127"/>
                      <a:ea typeface="DotumChe" pitchFamily="49" charset="-127"/>
                    </a:endParaRPr>
                  </a:p>
                </p:txBody>
              </p:sp>
            </p:grpSp>
          </p:grpSp>
          <p:sp>
            <p:nvSpPr>
              <p:cNvPr id="24" name="TextBox 115"/>
              <p:cNvSpPr txBox="1"/>
              <p:nvPr/>
            </p:nvSpPr>
            <p:spPr>
              <a:xfrm rot="5400000">
                <a:off x="5391811" y="5501632"/>
                <a:ext cx="865943" cy="369332"/>
              </a:xfrm>
              <a:prstGeom prst="rect">
                <a:avLst/>
              </a:prstGeom>
              <a:noFill/>
            </p:spPr>
            <p:txBody>
              <a:bodyPr wrap="none" rtlCol="0">
                <a:spAutoFit/>
              </a:bodyPr>
              <a:lstStyle/>
              <a:p>
                <a:r>
                  <a:rPr lang="en-US" altLang="zh-CN" dirty="0" smtClean="0"/>
                  <a:t>MRPC1</a:t>
                </a:r>
                <a:endParaRPr lang="zh-CN" altLang="en-US" dirty="0"/>
              </a:p>
            </p:txBody>
          </p:sp>
          <p:sp>
            <p:nvSpPr>
              <p:cNvPr id="25" name="TextBox 116"/>
              <p:cNvSpPr txBox="1"/>
              <p:nvPr/>
            </p:nvSpPr>
            <p:spPr>
              <a:xfrm rot="5400000">
                <a:off x="5525968" y="4358624"/>
                <a:ext cx="865943" cy="369332"/>
              </a:xfrm>
              <a:prstGeom prst="rect">
                <a:avLst/>
              </a:prstGeom>
              <a:noFill/>
            </p:spPr>
            <p:txBody>
              <a:bodyPr wrap="none" rtlCol="0">
                <a:spAutoFit/>
              </a:bodyPr>
              <a:lstStyle/>
              <a:p>
                <a:r>
                  <a:rPr lang="en-US" altLang="zh-CN" dirty="0" smtClean="0"/>
                  <a:t>MRPC2</a:t>
                </a:r>
                <a:endParaRPr lang="zh-CN" altLang="en-US" dirty="0"/>
              </a:p>
            </p:txBody>
          </p:sp>
          <p:sp>
            <p:nvSpPr>
              <p:cNvPr id="26" name="TextBox 117"/>
              <p:cNvSpPr txBox="1"/>
              <p:nvPr/>
            </p:nvSpPr>
            <p:spPr>
              <a:xfrm rot="5400000">
                <a:off x="5668844" y="3287055"/>
                <a:ext cx="865943" cy="369332"/>
              </a:xfrm>
              <a:prstGeom prst="rect">
                <a:avLst/>
              </a:prstGeom>
              <a:noFill/>
            </p:spPr>
            <p:txBody>
              <a:bodyPr wrap="none" rtlCol="0">
                <a:spAutoFit/>
              </a:bodyPr>
              <a:lstStyle/>
              <a:p>
                <a:r>
                  <a:rPr lang="en-US" altLang="zh-CN" dirty="0" smtClean="0"/>
                  <a:t>MRPC3</a:t>
                </a:r>
                <a:endParaRPr lang="zh-CN" altLang="en-US" dirty="0"/>
              </a:p>
            </p:txBody>
          </p:sp>
        </p:grpSp>
        <p:cxnSp>
          <p:nvCxnSpPr>
            <p:cNvPr id="10" name="直接箭头连接符 133"/>
            <p:cNvCxnSpPr/>
            <p:nvPr/>
          </p:nvCxnSpPr>
          <p:spPr>
            <a:xfrm rot="5400000">
              <a:off x="3072596" y="5000636"/>
              <a:ext cx="570710" cy="794"/>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1" name="直接箭头连接符 135"/>
            <p:cNvCxnSpPr/>
            <p:nvPr/>
          </p:nvCxnSpPr>
          <p:spPr>
            <a:xfrm rot="5400000">
              <a:off x="-1393073" y="4964917"/>
              <a:ext cx="1357322" cy="158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2" name="直接箭头连接符 138"/>
            <p:cNvCxnSpPr/>
            <p:nvPr/>
          </p:nvCxnSpPr>
          <p:spPr>
            <a:xfrm>
              <a:off x="-428660" y="5929330"/>
              <a:ext cx="3571900" cy="158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3" name="直接箭头连接符 140"/>
            <p:cNvCxnSpPr/>
            <p:nvPr/>
          </p:nvCxnSpPr>
          <p:spPr>
            <a:xfrm rot="5400000">
              <a:off x="2858282" y="5857098"/>
              <a:ext cx="571504" cy="1588"/>
            </a:xfrm>
            <a:prstGeom prst="straightConnector1">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14" name="直接箭头连接符 142"/>
            <p:cNvCxnSpPr/>
            <p:nvPr/>
          </p:nvCxnSpPr>
          <p:spPr>
            <a:xfrm rot="5400000">
              <a:off x="-536611" y="5964255"/>
              <a:ext cx="214314" cy="1588"/>
            </a:xfrm>
            <a:prstGeom prst="straightConnector1">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15" name="直接箭头连接符 145"/>
            <p:cNvCxnSpPr/>
            <p:nvPr/>
          </p:nvCxnSpPr>
          <p:spPr>
            <a:xfrm>
              <a:off x="3214678" y="5286388"/>
              <a:ext cx="357190" cy="1588"/>
            </a:xfrm>
            <a:prstGeom prst="straightConnector1">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16" name="直接箭头连接符 149"/>
            <p:cNvCxnSpPr/>
            <p:nvPr/>
          </p:nvCxnSpPr>
          <p:spPr>
            <a:xfrm>
              <a:off x="3214678" y="4641858"/>
              <a:ext cx="357190" cy="1588"/>
            </a:xfrm>
            <a:prstGeom prst="straightConnector1">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17" name="直接箭头连接符 150"/>
            <p:cNvCxnSpPr/>
            <p:nvPr/>
          </p:nvCxnSpPr>
          <p:spPr>
            <a:xfrm>
              <a:off x="-857288" y="4286256"/>
              <a:ext cx="357190" cy="1588"/>
            </a:xfrm>
            <a:prstGeom prst="straightConnector1">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18" name="直接箭头连接符 151"/>
            <p:cNvCxnSpPr/>
            <p:nvPr/>
          </p:nvCxnSpPr>
          <p:spPr>
            <a:xfrm>
              <a:off x="-857288" y="5643578"/>
              <a:ext cx="357190" cy="1588"/>
            </a:xfrm>
            <a:prstGeom prst="straightConnector1">
              <a:avLst/>
            </a:prstGeom>
            <a:ln>
              <a:headEnd type="none"/>
              <a:tailEnd type="none"/>
            </a:ln>
          </p:spPr>
          <p:style>
            <a:lnRef idx="1">
              <a:schemeClr val="dk1"/>
            </a:lnRef>
            <a:fillRef idx="0">
              <a:schemeClr val="dk1"/>
            </a:fillRef>
            <a:effectRef idx="0">
              <a:schemeClr val="dk1"/>
            </a:effectRef>
            <a:fontRef idx="minor">
              <a:schemeClr val="tx1"/>
            </a:fontRef>
          </p:style>
        </p:cxnSp>
        <p:sp>
          <p:nvSpPr>
            <p:cNvPr id="19" name="TextBox 153"/>
            <p:cNvSpPr txBox="1"/>
            <p:nvPr/>
          </p:nvSpPr>
          <p:spPr>
            <a:xfrm>
              <a:off x="1000100" y="5857892"/>
              <a:ext cx="817853" cy="369332"/>
            </a:xfrm>
            <a:prstGeom prst="rect">
              <a:avLst/>
            </a:prstGeom>
            <a:noFill/>
          </p:spPr>
          <p:txBody>
            <a:bodyPr wrap="none" rtlCol="0">
              <a:spAutoFit/>
            </a:bodyPr>
            <a:lstStyle/>
            <a:p>
              <a:r>
                <a:rPr lang="en-US" altLang="zh-CN" dirty="0" smtClean="0"/>
                <a:t>100cm</a:t>
              </a:r>
              <a:endParaRPr lang="zh-CN" altLang="en-US" dirty="0"/>
            </a:p>
          </p:txBody>
        </p:sp>
        <p:sp>
          <p:nvSpPr>
            <p:cNvPr id="20" name="TextBox 154"/>
            <p:cNvSpPr txBox="1"/>
            <p:nvPr/>
          </p:nvSpPr>
          <p:spPr>
            <a:xfrm>
              <a:off x="3286116" y="4786322"/>
              <a:ext cx="700833" cy="369332"/>
            </a:xfrm>
            <a:prstGeom prst="rect">
              <a:avLst/>
            </a:prstGeom>
            <a:noFill/>
          </p:spPr>
          <p:txBody>
            <a:bodyPr wrap="none" rtlCol="0">
              <a:spAutoFit/>
            </a:bodyPr>
            <a:lstStyle/>
            <a:p>
              <a:r>
                <a:rPr lang="en-US" altLang="zh-CN" dirty="0" smtClean="0"/>
                <a:t>16cm</a:t>
              </a:r>
              <a:endParaRPr lang="zh-CN" altLang="en-US" dirty="0"/>
            </a:p>
          </p:txBody>
        </p:sp>
        <p:sp>
          <p:nvSpPr>
            <p:cNvPr id="21" name="TextBox 155"/>
            <p:cNvSpPr txBox="1"/>
            <p:nvPr/>
          </p:nvSpPr>
          <p:spPr>
            <a:xfrm>
              <a:off x="-1285884" y="4714884"/>
              <a:ext cx="700833" cy="369332"/>
            </a:xfrm>
            <a:prstGeom prst="rect">
              <a:avLst/>
            </a:prstGeom>
            <a:noFill/>
          </p:spPr>
          <p:txBody>
            <a:bodyPr wrap="none" rtlCol="0">
              <a:spAutoFit/>
            </a:bodyPr>
            <a:lstStyle/>
            <a:p>
              <a:r>
                <a:rPr lang="en-US" altLang="zh-CN" dirty="0" smtClean="0"/>
                <a:t>28cm</a:t>
              </a:r>
              <a:endParaRPr lang="zh-CN" altLang="en-US" dirty="0"/>
            </a:p>
          </p:txBody>
        </p:sp>
      </p:grpSp>
      <p:sp>
        <p:nvSpPr>
          <p:cNvPr id="108" name="Rectangle 107"/>
          <p:cNvSpPr/>
          <p:nvPr/>
        </p:nvSpPr>
        <p:spPr>
          <a:xfrm>
            <a:off x="381000" y="4495800"/>
            <a:ext cx="5486400" cy="2031325"/>
          </a:xfrm>
          <a:prstGeom prst="rect">
            <a:avLst/>
          </a:prstGeom>
        </p:spPr>
        <p:txBody>
          <a:bodyPr wrap="square">
            <a:spAutoFit/>
          </a:bodyPr>
          <a:lstStyle/>
          <a:p>
            <a:r>
              <a:rPr lang="en-US" altLang="zh-CN" dirty="0" smtClean="0"/>
              <a:t>Main Requirements for TOF:</a:t>
            </a:r>
            <a:endParaRPr lang="en-US" altLang="zh-CN" dirty="0" smtClean="0">
              <a:sym typeface="Symbol"/>
            </a:endParaRPr>
          </a:p>
          <a:p>
            <a:pPr lvl="1"/>
            <a:r>
              <a:rPr lang="en-US" altLang="zh-CN" dirty="0" smtClean="0">
                <a:sym typeface="Symbol"/>
              </a:rPr>
              <a:t>-Time resolution &lt; 80ps</a:t>
            </a:r>
          </a:p>
          <a:p>
            <a:pPr lvl="1"/>
            <a:r>
              <a:rPr lang="en-US" altLang="zh-CN" dirty="0" smtClean="0">
                <a:sym typeface="Symbol"/>
              </a:rPr>
              <a:t>-Rate capability &gt; 10kHz/cm²</a:t>
            </a:r>
          </a:p>
          <a:p>
            <a:pPr lvl="1"/>
            <a:endParaRPr lang="en-US" altLang="zh-CN" dirty="0" smtClean="0">
              <a:sym typeface="Symbol"/>
            </a:endParaRPr>
          </a:p>
          <a:p>
            <a:r>
              <a:rPr lang="en-US" altLang="zh-CN" dirty="0" smtClean="0"/>
              <a:t>MRPC TOF wall is designed to contain 150 MRPC modules in total, with 50 gas boxes and 3 counters in each box, covering the area of 10m².</a:t>
            </a:r>
          </a:p>
        </p:txBody>
      </p:sp>
      <p:sp>
        <p:nvSpPr>
          <p:cNvPr id="67" name="灯片编号占位符 66"/>
          <p:cNvSpPr>
            <a:spLocks noGrp="1"/>
          </p:cNvSpPr>
          <p:nvPr>
            <p:ph type="sldNum" sz="quarter" idx="12"/>
          </p:nvPr>
        </p:nvSpPr>
        <p:spPr/>
        <p:txBody>
          <a:bodyPr/>
          <a:lstStyle/>
          <a:p>
            <a:fld id="{63B2F2DC-4ECE-6949-8251-33F7459E586D}"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533400"/>
            <a:ext cx="4286280" cy="6324600"/>
          </a:xfrm>
          <a:prstGeom prst="rect">
            <a:avLst/>
          </a:prstGeom>
          <a:solidFill>
            <a:schemeClr val="bg1">
              <a:lumMod val="75000"/>
            </a:schemeClr>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4446516" y="1752600"/>
            <a:ext cx="2993127" cy="338554"/>
          </a:xfrm>
          <a:prstGeom prst="rect">
            <a:avLst/>
          </a:prstGeom>
          <a:solidFill>
            <a:srgbClr val="FFC000"/>
          </a:solidFill>
        </p:spPr>
        <p:txBody>
          <a:bodyPr wrap="none">
            <a:spAutoFit/>
          </a:bodyPr>
          <a:lstStyle/>
          <a:p>
            <a:r>
              <a:rPr lang="en-US" altLang="zh-CN" sz="1600" dirty="0" smtClean="0"/>
              <a:t>The design of MRPC readout </a:t>
            </a:r>
            <a:endParaRPr lang="zh-CN" altLang="en-US" sz="1600" dirty="0"/>
          </a:p>
        </p:txBody>
      </p:sp>
      <p:grpSp>
        <p:nvGrpSpPr>
          <p:cNvPr id="2" name="组合 40"/>
          <p:cNvGrpSpPr/>
          <p:nvPr/>
        </p:nvGrpSpPr>
        <p:grpSpPr>
          <a:xfrm>
            <a:off x="142876" y="1071547"/>
            <a:ext cx="4105059" cy="2428891"/>
            <a:chOff x="4429124" y="1071547"/>
            <a:chExt cx="4105059" cy="2428891"/>
          </a:xfrm>
        </p:grpSpPr>
        <p:pic>
          <p:nvPicPr>
            <p:cNvPr id="8" name="图片 7" descr="%FVUJN`UDCHTU9P_W`6)PL6.jpg"/>
            <p:cNvPicPr>
              <a:picLocks noChangeAspect="1"/>
            </p:cNvPicPr>
            <p:nvPr/>
          </p:nvPicPr>
          <p:blipFill>
            <a:blip r:embed="rId3">
              <a:clrChange>
                <a:clrFrom>
                  <a:srgbClr val="EFE3AF"/>
                </a:clrFrom>
                <a:clrTo>
                  <a:srgbClr val="EFE3AF">
                    <a:alpha val="0"/>
                  </a:srgbClr>
                </a:clrTo>
              </a:clrChange>
            </a:blip>
            <a:stretch>
              <a:fillRect/>
            </a:stretch>
          </p:blipFill>
          <p:spPr>
            <a:xfrm rot="5400000">
              <a:off x="5389787" y="496878"/>
              <a:ext cx="2007945" cy="3157283"/>
            </a:xfrm>
            <a:prstGeom prst="rect">
              <a:avLst/>
            </a:prstGeom>
            <a:noFill/>
            <a:ln>
              <a:noFill/>
            </a:ln>
          </p:spPr>
        </p:pic>
        <p:cxnSp>
          <p:nvCxnSpPr>
            <p:cNvPr id="10" name="直接连接符 9"/>
            <p:cNvCxnSpPr/>
            <p:nvPr/>
          </p:nvCxnSpPr>
          <p:spPr>
            <a:xfrm rot="5400000">
              <a:off x="7658957" y="3016057"/>
              <a:ext cx="501986" cy="1373"/>
            </a:xfrm>
            <a:prstGeom prst="line">
              <a:avLst/>
            </a:prstGeom>
          </p:spPr>
          <p:style>
            <a:lnRef idx="1">
              <a:schemeClr val="dk1"/>
            </a:lnRef>
            <a:fillRef idx="0">
              <a:schemeClr val="dk1"/>
            </a:fillRef>
            <a:effectRef idx="0">
              <a:schemeClr val="dk1"/>
            </a:effectRef>
            <a:fontRef idx="minor">
              <a:schemeClr val="tx1"/>
            </a:fontRef>
          </p:style>
        </p:cxnSp>
        <p:cxnSp>
          <p:nvCxnSpPr>
            <p:cNvPr id="11" name="直接连接符 10"/>
            <p:cNvCxnSpPr/>
            <p:nvPr/>
          </p:nvCxnSpPr>
          <p:spPr>
            <a:xfrm rot="5400000">
              <a:off x="4552038" y="2970041"/>
              <a:ext cx="786445" cy="1373"/>
            </a:xfrm>
            <a:prstGeom prst="line">
              <a:avLst/>
            </a:prstGeom>
          </p:spPr>
          <p:style>
            <a:lnRef idx="1">
              <a:schemeClr val="dk1"/>
            </a:lnRef>
            <a:fillRef idx="0">
              <a:schemeClr val="dk1"/>
            </a:fillRef>
            <a:effectRef idx="0">
              <a:schemeClr val="dk1"/>
            </a:effectRef>
            <a:fontRef idx="minor">
              <a:schemeClr val="tx1"/>
            </a:fontRef>
          </p:style>
        </p:cxnSp>
        <p:cxnSp>
          <p:nvCxnSpPr>
            <p:cNvPr id="17" name="直接箭头连接符 16"/>
            <p:cNvCxnSpPr/>
            <p:nvPr/>
          </p:nvCxnSpPr>
          <p:spPr>
            <a:xfrm rot="10800000">
              <a:off x="4945261" y="3204291"/>
              <a:ext cx="2964689" cy="1395"/>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22" name="直接箭头连接符 21"/>
            <p:cNvCxnSpPr/>
            <p:nvPr/>
          </p:nvCxnSpPr>
          <p:spPr>
            <a:xfrm rot="5400000">
              <a:off x="7186766" y="2043458"/>
              <a:ext cx="1819701" cy="1373"/>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rot="5400000">
              <a:off x="6045317" y="3114513"/>
              <a:ext cx="310889" cy="460962"/>
            </a:xfrm>
            <a:prstGeom prst="rect">
              <a:avLst/>
            </a:prstGeom>
            <a:noFill/>
          </p:spPr>
          <p:txBody>
            <a:bodyPr vert="vert270" wrap="none" rtlCol="0">
              <a:spAutoFit/>
            </a:bodyPr>
            <a:lstStyle/>
            <a:p>
              <a:r>
                <a:rPr lang="en-US" altLang="zh-CN" sz="1100" dirty="0" smtClean="0"/>
                <a:t>363mm</a:t>
              </a:r>
              <a:endParaRPr lang="zh-CN" altLang="en-US" sz="1100" dirty="0"/>
            </a:p>
          </p:txBody>
        </p:sp>
        <p:cxnSp>
          <p:nvCxnSpPr>
            <p:cNvPr id="30" name="直接连接符 29"/>
            <p:cNvCxnSpPr/>
            <p:nvPr/>
          </p:nvCxnSpPr>
          <p:spPr>
            <a:xfrm rot="10800000" flipH="1" flipV="1">
              <a:off x="7909950" y="1133597"/>
              <a:ext cx="309508" cy="697"/>
            </a:xfrm>
            <a:prstGeom prst="line">
              <a:avLst/>
            </a:prstGeom>
          </p:spPr>
          <p:style>
            <a:lnRef idx="1">
              <a:schemeClr val="dk1"/>
            </a:lnRef>
            <a:fillRef idx="0">
              <a:schemeClr val="dk1"/>
            </a:fillRef>
            <a:effectRef idx="0">
              <a:schemeClr val="dk1"/>
            </a:effectRef>
            <a:fontRef idx="minor">
              <a:schemeClr val="tx1"/>
            </a:fontRef>
          </p:style>
        </p:cxnSp>
        <p:cxnSp>
          <p:nvCxnSpPr>
            <p:cNvPr id="31" name="直接连接符 30"/>
            <p:cNvCxnSpPr/>
            <p:nvPr/>
          </p:nvCxnSpPr>
          <p:spPr>
            <a:xfrm rot="10800000" flipH="1" flipV="1">
              <a:off x="7898970" y="2953297"/>
              <a:ext cx="320488" cy="697"/>
            </a:xfrm>
            <a:prstGeom prst="line">
              <a:avLst/>
            </a:prstGeom>
          </p:spPr>
          <p:style>
            <a:lnRef idx="1">
              <a:schemeClr val="dk1"/>
            </a:lnRef>
            <a:fillRef idx="0">
              <a:schemeClr val="dk1"/>
            </a:fillRef>
            <a:effectRef idx="0">
              <a:schemeClr val="dk1"/>
            </a:effectRef>
            <a:fontRef idx="minor">
              <a:schemeClr val="tx1"/>
            </a:fontRef>
          </p:style>
        </p:cxnSp>
        <p:sp>
          <p:nvSpPr>
            <p:cNvPr id="35" name="TextBox 34"/>
            <p:cNvSpPr txBox="1"/>
            <p:nvPr/>
          </p:nvSpPr>
          <p:spPr>
            <a:xfrm rot="5400000">
              <a:off x="8148257" y="1874986"/>
              <a:ext cx="310889" cy="460962"/>
            </a:xfrm>
            <a:prstGeom prst="rect">
              <a:avLst/>
            </a:prstGeom>
            <a:noFill/>
          </p:spPr>
          <p:txBody>
            <a:bodyPr vert="vert270" wrap="none" rtlCol="0">
              <a:spAutoFit/>
            </a:bodyPr>
            <a:lstStyle/>
            <a:p>
              <a:r>
                <a:rPr lang="en-US" altLang="zh-CN" sz="1100" dirty="0" smtClean="0"/>
                <a:t>219mm</a:t>
              </a:r>
              <a:endParaRPr lang="zh-CN" altLang="en-US" sz="1100" dirty="0"/>
            </a:p>
          </p:txBody>
        </p:sp>
        <p:cxnSp>
          <p:nvCxnSpPr>
            <p:cNvPr id="36" name="直接箭头连接符 35"/>
            <p:cNvCxnSpPr/>
            <p:nvPr/>
          </p:nvCxnSpPr>
          <p:spPr>
            <a:xfrm rot="5400000">
              <a:off x="4100127" y="2043458"/>
              <a:ext cx="1443211" cy="1373"/>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37" name="直接连接符 36"/>
            <p:cNvCxnSpPr/>
            <p:nvPr/>
          </p:nvCxnSpPr>
          <p:spPr>
            <a:xfrm rot="10800000" flipH="1" flipV="1">
              <a:off x="4635066" y="1321841"/>
              <a:ext cx="309508" cy="697"/>
            </a:xfrm>
            <a:prstGeom prst="line">
              <a:avLst/>
            </a:prstGeom>
          </p:spPr>
          <p:style>
            <a:lnRef idx="1">
              <a:schemeClr val="dk1"/>
            </a:lnRef>
            <a:fillRef idx="0">
              <a:schemeClr val="dk1"/>
            </a:fillRef>
            <a:effectRef idx="0">
              <a:schemeClr val="dk1"/>
            </a:effectRef>
            <a:fontRef idx="minor">
              <a:schemeClr val="tx1"/>
            </a:fontRef>
          </p:style>
        </p:cxnSp>
        <p:cxnSp>
          <p:nvCxnSpPr>
            <p:cNvPr id="38" name="直接连接符 37"/>
            <p:cNvCxnSpPr/>
            <p:nvPr/>
          </p:nvCxnSpPr>
          <p:spPr>
            <a:xfrm rot="10800000" flipH="1" flipV="1">
              <a:off x="4625459" y="2765750"/>
              <a:ext cx="320488" cy="697"/>
            </a:xfrm>
            <a:prstGeom prst="line">
              <a:avLst/>
            </a:prstGeom>
          </p:spPr>
          <p:style>
            <a:lnRef idx="1">
              <a:schemeClr val="dk1"/>
            </a:lnRef>
            <a:fillRef idx="0">
              <a:schemeClr val="dk1"/>
            </a:fillRef>
            <a:effectRef idx="0">
              <a:schemeClr val="dk1"/>
            </a:effectRef>
            <a:fontRef idx="minor">
              <a:schemeClr val="tx1"/>
            </a:fontRef>
          </p:style>
        </p:cxnSp>
        <p:sp>
          <p:nvSpPr>
            <p:cNvPr id="42" name="TextBox 41"/>
            <p:cNvSpPr txBox="1"/>
            <p:nvPr/>
          </p:nvSpPr>
          <p:spPr>
            <a:xfrm rot="5400000">
              <a:off x="4504160" y="1937734"/>
              <a:ext cx="310889" cy="460962"/>
            </a:xfrm>
            <a:prstGeom prst="rect">
              <a:avLst/>
            </a:prstGeom>
            <a:noFill/>
          </p:spPr>
          <p:txBody>
            <a:bodyPr vert="vert270" wrap="none" rtlCol="0">
              <a:spAutoFit/>
            </a:bodyPr>
            <a:lstStyle/>
            <a:p>
              <a:r>
                <a:rPr lang="en-US" altLang="zh-CN" sz="1100" dirty="0" smtClean="0"/>
                <a:t>171mm</a:t>
              </a:r>
              <a:endParaRPr lang="zh-CN" altLang="en-US" sz="1100" dirty="0"/>
            </a:p>
          </p:txBody>
        </p:sp>
      </p:grpSp>
      <p:graphicFrame>
        <p:nvGraphicFramePr>
          <p:cNvPr id="45" name="表格 44"/>
          <p:cNvGraphicFramePr>
            <a:graphicFrameLocks noGrp="1"/>
          </p:cNvGraphicFramePr>
          <p:nvPr/>
        </p:nvGraphicFramePr>
        <p:xfrm>
          <a:off x="4462442" y="2133600"/>
          <a:ext cx="2928958" cy="843861"/>
        </p:xfrm>
        <a:graphic>
          <a:graphicData uri="http://schemas.openxmlformats.org/drawingml/2006/table">
            <a:tbl>
              <a:tblPr bandRow="1">
                <a:tableStyleId>{BC89EF96-8CEA-46FF-86C4-4CE0E7609802}</a:tableStyleId>
              </a:tblPr>
              <a:tblGrid>
                <a:gridCol w="1325005"/>
                <a:gridCol w="1603953"/>
              </a:tblGrid>
              <a:tr h="281287">
                <a:tc>
                  <a:txBody>
                    <a:bodyPr/>
                    <a:lstStyle/>
                    <a:p>
                      <a:pPr algn="l"/>
                      <a:r>
                        <a:rPr lang="en-US" altLang="zh-CN" sz="1200" b="0" dirty="0" smtClean="0"/>
                        <a:t>Interval</a:t>
                      </a:r>
                      <a:endParaRPr lang="zh-CN" altLang="en-US" sz="1200" b="0" dirty="0"/>
                    </a:p>
                  </a:txBody>
                  <a:tcPr anchor="ctr"/>
                </a:tc>
                <a:tc>
                  <a:txBody>
                    <a:bodyPr/>
                    <a:lstStyle/>
                    <a:p>
                      <a:pPr algn="l"/>
                      <a:r>
                        <a:rPr lang="en-US" altLang="zh-CN" sz="1200" b="0" dirty="0" smtClean="0"/>
                        <a:t>3mm</a:t>
                      </a:r>
                      <a:endParaRPr lang="zh-CN" altLang="en-US" sz="1200" b="0" dirty="0"/>
                    </a:p>
                  </a:txBody>
                  <a:tcPr anchor="ctr"/>
                </a:tc>
              </a:tr>
              <a:tr h="281287">
                <a:tc>
                  <a:txBody>
                    <a:bodyPr/>
                    <a:lstStyle/>
                    <a:p>
                      <a:pPr algn="l"/>
                      <a:r>
                        <a:rPr lang="en-US" altLang="zh-CN" sz="1200" b="0" dirty="0" smtClean="0"/>
                        <a:t>Strip width</a:t>
                      </a:r>
                      <a:endParaRPr lang="zh-CN" altLang="en-US" sz="1200" b="0" dirty="0"/>
                    </a:p>
                  </a:txBody>
                  <a:tcPr anchor="ctr"/>
                </a:tc>
                <a:tc>
                  <a:txBody>
                    <a:bodyPr/>
                    <a:lstStyle/>
                    <a:p>
                      <a:pPr algn="l"/>
                      <a:r>
                        <a:rPr lang="en-US" altLang="zh-CN" sz="1200" b="0" dirty="0" smtClean="0">
                          <a:solidFill>
                            <a:srgbClr val="E2751D"/>
                          </a:solidFill>
                        </a:rPr>
                        <a:t>25mm</a:t>
                      </a:r>
                      <a:endParaRPr lang="zh-CN" altLang="en-US" sz="1200" b="0" dirty="0">
                        <a:solidFill>
                          <a:srgbClr val="E2751D"/>
                        </a:solidFill>
                      </a:endParaRPr>
                    </a:p>
                  </a:txBody>
                  <a:tcPr anchor="ctr"/>
                </a:tc>
              </a:tr>
              <a:tr h="281287">
                <a:tc>
                  <a:txBody>
                    <a:bodyPr/>
                    <a:lstStyle/>
                    <a:p>
                      <a:pPr algn="l"/>
                      <a:r>
                        <a:rPr lang="en-US" altLang="zh-CN" sz="1200" b="0" dirty="0" smtClean="0"/>
                        <a:t>Readout</a:t>
                      </a:r>
                      <a:r>
                        <a:rPr lang="en-US" altLang="zh-CN" sz="1200" b="0" baseline="0" dirty="0" smtClean="0"/>
                        <a:t> mode</a:t>
                      </a:r>
                      <a:endParaRPr lang="zh-CN" altLang="en-US" sz="1200" b="0" dirty="0"/>
                    </a:p>
                  </a:txBody>
                  <a:tcPr anchor="ctr"/>
                </a:tc>
                <a:tc>
                  <a:txBody>
                    <a:bodyPr/>
                    <a:lstStyle/>
                    <a:p>
                      <a:pPr algn="l"/>
                      <a:r>
                        <a:rPr lang="en-US" altLang="zh-CN" sz="1200" b="0" dirty="0" smtClean="0"/>
                        <a:t>Differential</a:t>
                      </a:r>
                      <a:endParaRPr lang="zh-CN" altLang="en-US" sz="1200" b="0" dirty="0"/>
                    </a:p>
                  </a:txBody>
                  <a:tcPr anchor="ctr"/>
                </a:tc>
              </a:tr>
            </a:tbl>
          </a:graphicData>
        </a:graphic>
      </p:graphicFrame>
      <p:sp>
        <p:nvSpPr>
          <p:cNvPr id="47" name="矩形 46"/>
          <p:cNvSpPr/>
          <p:nvPr/>
        </p:nvSpPr>
        <p:spPr>
          <a:xfrm>
            <a:off x="4495800" y="2971800"/>
            <a:ext cx="1323800" cy="338554"/>
          </a:xfrm>
          <a:prstGeom prst="rect">
            <a:avLst/>
          </a:prstGeom>
          <a:solidFill>
            <a:srgbClr val="FFC000"/>
          </a:solidFill>
        </p:spPr>
        <p:txBody>
          <a:bodyPr wrap="none">
            <a:spAutoFit/>
          </a:bodyPr>
          <a:lstStyle/>
          <a:p>
            <a:r>
              <a:rPr lang="en-US" altLang="zh-CN" sz="1600" dirty="0" smtClean="0"/>
              <a:t>Dimension</a:t>
            </a:r>
            <a:r>
              <a:rPr lang="en-US" altLang="zh-CN" sz="1600" dirty="0"/>
              <a:t>s</a:t>
            </a:r>
            <a:endParaRPr lang="en-US" altLang="zh-CN" dirty="0" smtClean="0"/>
          </a:p>
        </p:txBody>
      </p:sp>
      <p:graphicFrame>
        <p:nvGraphicFramePr>
          <p:cNvPr id="49" name="表格 48"/>
          <p:cNvGraphicFramePr>
            <a:graphicFrameLocks noGrp="1"/>
          </p:cNvGraphicFramePr>
          <p:nvPr/>
        </p:nvGraphicFramePr>
        <p:xfrm>
          <a:off x="4486275" y="3352800"/>
          <a:ext cx="4429125" cy="2926080"/>
        </p:xfrm>
        <a:graphic>
          <a:graphicData uri="http://schemas.openxmlformats.org/drawingml/2006/table">
            <a:tbl>
              <a:tblPr bandRow="1">
                <a:tableStyleId>{BC89EF96-8CEA-46FF-86C4-4CE0E7609802}</a:tableStyleId>
              </a:tblPr>
              <a:tblGrid>
                <a:gridCol w="956289"/>
                <a:gridCol w="1157612"/>
                <a:gridCol w="1157612"/>
                <a:gridCol w="1157612"/>
              </a:tblGrid>
              <a:tr h="0">
                <a:tc>
                  <a:txBody>
                    <a:bodyPr/>
                    <a:lstStyle/>
                    <a:p>
                      <a:pPr algn="l"/>
                      <a:endParaRPr lang="zh-CN" altLang="en-US" sz="1200" b="0" dirty="0"/>
                    </a:p>
                  </a:txBody>
                  <a:tcPr anchor="ctr"/>
                </a:tc>
                <a:tc>
                  <a:txBody>
                    <a:bodyPr/>
                    <a:lstStyle/>
                    <a:p>
                      <a:pPr algn="l"/>
                      <a:r>
                        <a:rPr lang="en-US" altLang="zh-CN" sz="1200" b="0" dirty="0" smtClean="0"/>
                        <a:t>Length/mm</a:t>
                      </a:r>
                      <a:endParaRPr lang="zh-CN" altLang="en-US" sz="1200" b="0" dirty="0"/>
                    </a:p>
                  </a:txBody>
                  <a:tcPr anchor="ctr"/>
                </a:tc>
                <a:tc>
                  <a:txBody>
                    <a:bodyPr/>
                    <a:lstStyle/>
                    <a:p>
                      <a:pPr algn="l"/>
                      <a:r>
                        <a:rPr lang="en-US" altLang="zh-CN" sz="1200" b="0" dirty="0" smtClean="0"/>
                        <a:t>Width/mm</a:t>
                      </a:r>
                      <a:endParaRPr lang="zh-CN" altLang="en-US" sz="1200" b="0" dirty="0"/>
                    </a:p>
                  </a:txBody>
                  <a:tcPr anchor="ctr"/>
                </a:tc>
                <a:tc>
                  <a:txBody>
                    <a:bodyPr/>
                    <a:lstStyle/>
                    <a:p>
                      <a:pPr algn="l"/>
                      <a:r>
                        <a:rPr lang="en-US" altLang="zh-CN" sz="1200" b="0" dirty="0" smtClean="0"/>
                        <a:t>Thickness/mm</a:t>
                      </a:r>
                      <a:endParaRPr lang="zh-CN" altLang="en-US" sz="1200" b="0" dirty="0"/>
                    </a:p>
                  </a:txBody>
                  <a:tcPr anchor="ctr"/>
                </a:tc>
              </a:tr>
              <a:tr h="0">
                <a:tc>
                  <a:txBody>
                    <a:bodyPr/>
                    <a:lstStyle/>
                    <a:p>
                      <a:pPr algn="l"/>
                      <a:r>
                        <a:rPr lang="en-US" altLang="zh-CN" sz="1200" b="0" dirty="0" smtClean="0"/>
                        <a:t>Gas gap</a:t>
                      </a:r>
                      <a:endParaRPr lang="zh-CN" altLang="en-US" sz="1200" b="0" dirty="0"/>
                    </a:p>
                  </a:txBody>
                  <a:tcPr anchor="ctr"/>
                </a:tc>
                <a:tc>
                  <a:txBody>
                    <a:bodyPr/>
                    <a:lstStyle/>
                    <a:p>
                      <a:pPr algn="l"/>
                      <a:r>
                        <a:rPr lang="en-US" altLang="zh-CN" sz="1200" b="0" dirty="0" smtClean="0"/>
                        <a:t>-</a:t>
                      </a:r>
                      <a:endParaRPr lang="zh-CN" altLang="en-US" sz="1200" b="0" dirty="0"/>
                    </a:p>
                  </a:txBody>
                  <a:tcPr anchor="ctr"/>
                </a:tc>
                <a:tc>
                  <a:txBody>
                    <a:bodyPr/>
                    <a:lstStyle/>
                    <a:p>
                      <a:pPr algn="l"/>
                      <a:r>
                        <a:rPr lang="en-US" altLang="zh-CN" sz="1200" b="0" dirty="0" smtClean="0"/>
                        <a:t>-</a:t>
                      </a:r>
                      <a:endParaRPr lang="zh-CN" altLang="en-US" sz="1200" b="0" dirty="0"/>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dirty="0" smtClean="0">
                          <a:solidFill>
                            <a:srgbClr val="E2751D"/>
                          </a:solidFill>
                        </a:rPr>
                        <a:t>0.25×10</a:t>
                      </a:r>
                      <a:endParaRPr lang="zh-CN" altLang="en-US" sz="1200" b="0" dirty="0" smtClean="0">
                        <a:solidFill>
                          <a:srgbClr val="E2751D"/>
                        </a:solidFill>
                      </a:endParaRPr>
                    </a:p>
                  </a:txBody>
                  <a:tcPr anchor="ctr"/>
                </a:tc>
              </a:tr>
              <a:tr h="0">
                <a:tc>
                  <a:txBody>
                    <a:bodyPr/>
                    <a:lstStyle/>
                    <a:p>
                      <a:pPr algn="l"/>
                      <a:r>
                        <a:rPr lang="en-US" altLang="zh-CN" sz="1200" b="0" dirty="0" smtClean="0"/>
                        <a:t>Inner glass</a:t>
                      </a:r>
                      <a:endParaRPr lang="zh-CN" altLang="en-US" sz="1200" b="0" dirty="0"/>
                    </a:p>
                  </a:txBody>
                  <a:tcPr anchor="ctr"/>
                </a:tc>
                <a:tc>
                  <a:txBody>
                    <a:bodyPr/>
                    <a:lstStyle/>
                    <a:p>
                      <a:pPr algn="l"/>
                      <a:r>
                        <a:rPr lang="en-US" altLang="zh-CN" sz="1200" b="0" dirty="0" smtClean="0"/>
                        <a:t>320</a:t>
                      </a:r>
                      <a:endParaRPr lang="zh-CN" altLang="en-US" sz="1200" b="0" dirty="0"/>
                    </a:p>
                  </a:txBody>
                  <a:tcPr anchor="ctr"/>
                </a:tc>
                <a:tc>
                  <a:txBody>
                    <a:bodyPr/>
                    <a:lstStyle/>
                    <a:p>
                      <a:pPr algn="l"/>
                      <a:r>
                        <a:rPr lang="en-US" altLang="zh-CN" sz="1200" b="0" dirty="0" smtClean="0"/>
                        <a:t>130-171</a:t>
                      </a:r>
                      <a:endParaRPr lang="zh-CN" altLang="en-US" sz="1200" b="0" dirty="0"/>
                    </a:p>
                  </a:txBody>
                  <a:tcPr anchor="ctr"/>
                </a:tc>
                <a:tc>
                  <a:txBody>
                    <a:bodyPr/>
                    <a:lstStyle/>
                    <a:p>
                      <a:pPr algn="l"/>
                      <a:r>
                        <a:rPr lang="en-US" altLang="zh-CN" sz="1200" b="0" dirty="0" smtClean="0">
                          <a:solidFill>
                            <a:srgbClr val="E2751D"/>
                          </a:solidFill>
                        </a:rPr>
                        <a:t>0.7</a:t>
                      </a:r>
                      <a:endParaRPr lang="zh-CN" altLang="en-US" sz="1200" b="0" dirty="0">
                        <a:solidFill>
                          <a:srgbClr val="E2751D"/>
                        </a:solidFill>
                      </a:endParaRPr>
                    </a:p>
                  </a:txBody>
                  <a:tcPr anchor="ctr"/>
                </a:tc>
              </a:tr>
              <a:tr h="0">
                <a:tc>
                  <a:txBody>
                    <a:bodyPr/>
                    <a:lstStyle/>
                    <a:p>
                      <a:pPr algn="l"/>
                      <a:r>
                        <a:rPr lang="en-US" altLang="zh-CN" sz="1200" b="0" dirty="0" smtClean="0"/>
                        <a:t>Outer glass</a:t>
                      </a:r>
                      <a:endParaRPr lang="zh-CN" altLang="en-US" sz="1200" b="0" dirty="0"/>
                    </a:p>
                  </a:txBody>
                  <a:tcPr anchor="ctr"/>
                </a:tc>
                <a:tc>
                  <a:txBody>
                    <a:bodyPr/>
                    <a:lstStyle/>
                    <a:p>
                      <a:pPr algn="l"/>
                      <a:r>
                        <a:rPr lang="en-US" altLang="zh-CN" sz="1200" b="0" dirty="0" smtClean="0"/>
                        <a:t>330</a:t>
                      </a:r>
                      <a:endParaRPr lang="zh-CN" altLang="en-US" sz="1200" b="0" dirty="0"/>
                    </a:p>
                  </a:txBody>
                  <a:tcPr anchor="ctr"/>
                </a:tc>
                <a:tc>
                  <a:txBody>
                    <a:bodyPr/>
                    <a:lstStyle/>
                    <a:p>
                      <a:pPr algn="l"/>
                      <a:r>
                        <a:rPr lang="en-US" altLang="zh-CN" sz="1200" b="0" dirty="0" smtClean="0"/>
                        <a:t>138-182</a:t>
                      </a:r>
                      <a:endParaRPr lang="zh-CN" altLang="en-US" sz="1200" b="0" dirty="0"/>
                    </a:p>
                  </a:txBody>
                  <a:tcPr anchor="ctr"/>
                </a:tc>
                <a:tc>
                  <a:txBody>
                    <a:bodyPr/>
                    <a:lstStyle/>
                    <a:p>
                      <a:pPr algn="l"/>
                      <a:r>
                        <a:rPr lang="en-US" altLang="zh-CN" sz="1200" b="0" dirty="0" smtClean="0">
                          <a:solidFill>
                            <a:srgbClr val="E2751D"/>
                          </a:solidFill>
                        </a:rPr>
                        <a:t>1.1</a:t>
                      </a:r>
                      <a:endParaRPr lang="zh-CN" altLang="en-US" sz="1200" b="0" dirty="0">
                        <a:solidFill>
                          <a:srgbClr val="E2751D"/>
                        </a:solidFill>
                      </a:endParaRPr>
                    </a:p>
                  </a:txBody>
                  <a:tcPr anchor="ctr"/>
                </a:tc>
              </a:tr>
              <a:tr h="0">
                <a:tc>
                  <a:txBody>
                    <a:bodyPr/>
                    <a:lstStyle/>
                    <a:p>
                      <a:pPr algn="l"/>
                      <a:r>
                        <a:rPr lang="en-US" altLang="zh-CN" sz="1200" b="0" dirty="0" smtClean="0"/>
                        <a:t>Mylar</a:t>
                      </a:r>
                      <a:endParaRPr lang="zh-CN" altLang="en-US" sz="1200" b="0" dirty="0"/>
                    </a:p>
                  </a:txBody>
                  <a:tcPr anchor="ctr"/>
                </a:tc>
                <a:tc>
                  <a:txBody>
                    <a:bodyPr/>
                    <a:lstStyle/>
                    <a:p>
                      <a:pPr algn="l"/>
                      <a:r>
                        <a:rPr lang="en-US" altLang="zh-CN" sz="1200" b="0" dirty="0" smtClean="0"/>
                        <a:t>335</a:t>
                      </a:r>
                      <a:endParaRPr lang="zh-CN" altLang="en-US" sz="1200" b="0" dirty="0"/>
                    </a:p>
                  </a:txBody>
                  <a:tcPr anchor="ctr"/>
                </a:tc>
                <a:tc>
                  <a:txBody>
                    <a:bodyPr/>
                    <a:lstStyle/>
                    <a:p>
                      <a:pPr algn="l"/>
                      <a:r>
                        <a:rPr lang="en-US" altLang="zh-CN" sz="1200" b="0" dirty="0" smtClean="0"/>
                        <a:t>153-198</a:t>
                      </a:r>
                      <a:endParaRPr lang="zh-CN" altLang="en-US" sz="1200" b="0" dirty="0"/>
                    </a:p>
                  </a:txBody>
                  <a:tcPr anchor="ctr"/>
                </a:tc>
                <a:tc>
                  <a:txBody>
                    <a:bodyPr/>
                    <a:lstStyle/>
                    <a:p>
                      <a:pPr algn="l"/>
                      <a:r>
                        <a:rPr lang="en-US" altLang="zh-CN" sz="1200" b="0" dirty="0" smtClean="0"/>
                        <a:t>0.18</a:t>
                      </a:r>
                      <a:endParaRPr lang="zh-CN" altLang="en-US" sz="1200" b="0" dirty="0"/>
                    </a:p>
                  </a:txBody>
                  <a:tcPr anchor="ctr"/>
                </a:tc>
              </a:tr>
              <a:tr h="0">
                <a:tc>
                  <a:txBody>
                    <a:bodyPr/>
                    <a:lstStyle/>
                    <a:p>
                      <a:pPr algn="l"/>
                      <a:r>
                        <a:rPr lang="en-US" altLang="zh-CN" sz="1200" b="0" dirty="0" smtClean="0"/>
                        <a:t> Inner PCB</a:t>
                      </a:r>
                      <a:endParaRPr lang="zh-CN" altLang="en-US" sz="1200" b="0" dirty="0"/>
                    </a:p>
                  </a:txBody>
                  <a:tcPr anchor="ctr"/>
                </a:tc>
                <a:tc>
                  <a:txBody>
                    <a:bodyPr/>
                    <a:lstStyle/>
                    <a:p>
                      <a:pPr algn="l"/>
                      <a:r>
                        <a:rPr lang="en-US" altLang="zh-CN" sz="1200" b="0" dirty="0" smtClean="0"/>
                        <a:t>350</a:t>
                      </a:r>
                      <a:endParaRPr lang="zh-CN" altLang="en-US" sz="1200" b="0" dirty="0"/>
                    </a:p>
                  </a:txBody>
                  <a:tcPr anchor="ctr"/>
                </a:tc>
                <a:tc>
                  <a:txBody>
                    <a:bodyPr/>
                    <a:lstStyle/>
                    <a:p>
                      <a:pPr algn="l"/>
                      <a:r>
                        <a:rPr lang="en-US" altLang="zh-CN" sz="1200" b="0" smtClean="0"/>
                        <a:t>182-228</a:t>
                      </a:r>
                      <a:endParaRPr lang="zh-CN" altLang="en-US" sz="1200" b="0" dirty="0"/>
                    </a:p>
                  </a:txBody>
                  <a:tcPr anchor="ctr"/>
                </a:tc>
                <a:tc>
                  <a:txBody>
                    <a:bodyPr/>
                    <a:lstStyle/>
                    <a:p>
                      <a:pPr algn="l"/>
                      <a:r>
                        <a:rPr lang="en-US" altLang="zh-CN" sz="1200" b="0" dirty="0" smtClean="0"/>
                        <a:t>1.6</a:t>
                      </a:r>
                      <a:endParaRPr lang="zh-CN" altLang="en-US" sz="1200" b="0" dirty="0"/>
                    </a:p>
                  </a:txBody>
                  <a:tcPr anchor="ctr"/>
                </a:tc>
              </a:tr>
              <a:tr h="0">
                <a:tc>
                  <a:txBody>
                    <a:bodyPr/>
                    <a:lstStyle/>
                    <a:p>
                      <a:pPr algn="l"/>
                      <a:r>
                        <a:rPr lang="en-US" altLang="zh-CN" sz="1200" b="0" dirty="0" smtClean="0"/>
                        <a:t>Outer PCB</a:t>
                      </a:r>
                      <a:endParaRPr lang="zh-CN" altLang="en-US" sz="1200" b="0" dirty="0"/>
                    </a:p>
                  </a:txBody>
                  <a:tcPr anchor="ctr"/>
                </a:tc>
                <a:tc>
                  <a:txBody>
                    <a:bodyPr/>
                    <a:lstStyle/>
                    <a:p>
                      <a:pPr algn="l"/>
                      <a:r>
                        <a:rPr lang="en-US" altLang="zh-CN" sz="1200" b="0" dirty="0" smtClean="0"/>
                        <a:t>350</a:t>
                      </a:r>
                      <a:endParaRPr lang="zh-CN" altLang="en-US" sz="1200" b="0" dirty="0"/>
                    </a:p>
                  </a:txBody>
                  <a:tcPr anchor="ctr"/>
                </a:tc>
                <a:tc>
                  <a:txBody>
                    <a:bodyPr/>
                    <a:lstStyle/>
                    <a:p>
                      <a:pPr algn="l"/>
                      <a:r>
                        <a:rPr lang="en-US" altLang="zh-CN" sz="1200" b="0" dirty="0" smtClean="0"/>
                        <a:t>172-218</a:t>
                      </a:r>
                      <a:endParaRPr lang="zh-CN" altLang="en-US" sz="1200" b="0" dirty="0"/>
                    </a:p>
                  </a:txBody>
                  <a:tcPr anchor="ctr"/>
                </a:tc>
                <a:tc>
                  <a:txBody>
                    <a:bodyPr/>
                    <a:lstStyle/>
                    <a:p>
                      <a:pPr algn="l"/>
                      <a:r>
                        <a:rPr lang="en-US" altLang="zh-CN" sz="1200" b="0" dirty="0" smtClean="0"/>
                        <a:t>0.8</a:t>
                      </a:r>
                      <a:endParaRPr lang="zh-CN" altLang="en-US" sz="1200" b="0" dirty="0"/>
                    </a:p>
                  </a:txBody>
                  <a:tcPr anchor="ctr"/>
                </a:tc>
              </a:tr>
              <a:tr h="0">
                <a:tc>
                  <a:txBody>
                    <a:bodyPr/>
                    <a:lstStyle/>
                    <a:p>
                      <a:pPr algn="l"/>
                      <a:r>
                        <a:rPr lang="en-US" altLang="zh-CN" sz="1200" b="0" dirty="0" smtClean="0"/>
                        <a:t>Honeycomb</a:t>
                      </a:r>
                      <a:endParaRPr lang="zh-CN" altLang="en-US" sz="1200" b="0" dirty="0"/>
                    </a:p>
                  </a:txBody>
                  <a:tcPr anchor="ctr"/>
                </a:tc>
                <a:tc>
                  <a:txBody>
                    <a:bodyPr/>
                    <a:lstStyle/>
                    <a:p>
                      <a:pPr algn="l"/>
                      <a:r>
                        <a:rPr lang="en-US" altLang="zh-CN" sz="1200" b="0" dirty="0" smtClean="0"/>
                        <a:t>330</a:t>
                      </a:r>
                      <a:endParaRPr lang="zh-CN" altLang="en-US" sz="1200" b="0" dirty="0"/>
                    </a:p>
                  </a:txBody>
                  <a:tcPr anchor="ctr"/>
                </a:tc>
                <a:tc>
                  <a:txBody>
                    <a:bodyPr/>
                    <a:lstStyle/>
                    <a:p>
                      <a:pPr algn="l"/>
                      <a:r>
                        <a:rPr lang="en-US" altLang="zh-CN" sz="1200" b="0" dirty="0" smtClean="0"/>
                        <a:t>153-198</a:t>
                      </a:r>
                      <a:endParaRPr lang="zh-CN" altLang="en-US" sz="1200" b="0" dirty="0"/>
                    </a:p>
                  </a:txBody>
                  <a:tcPr anchor="ctr"/>
                </a:tc>
                <a:tc>
                  <a:txBody>
                    <a:bodyPr/>
                    <a:lstStyle/>
                    <a:p>
                      <a:pPr algn="l"/>
                      <a:r>
                        <a:rPr lang="en-US" altLang="zh-CN" sz="1200" b="0" dirty="0" smtClean="0"/>
                        <a:t>6</a:t>
                      </a:r>
                      <a:endParaRPr lang="zh-CN" altLang="en-US" sz="1200" b="0" dirty="0"/>
                    </a:p>
                  </a:txBody>
                  <a:tcPr anchor="ctr"/>
                </a:tc>
              </a:tr>
            </a:tbl>
          </a:graphicData>
        </a:graphic>
      </p:graphicFrame>
      <p:graphicFrame>
        <p:nvGraphicFramePr>
          <p:cNvPr id="65" name="表格 64"/>
          <p:cNvGraphicFramePr>
            <a:graphicFrameLocks noGrp="1"/>
          </p:cNvGraphicFramePr>
          <p:nvPr/>
        </p:nvGraphicFramePr>
        <p:xfrm>
          <a:off x="4429124" y="533400"/>
          <a:ext cx="4143404" cy="1188720"/>
        </p:xfrm>
        <a:graphic>
          <a:graphicData uri="http://schemas.openxmlformats.org/drawingml/2006/table">
            <a:tbl>
              <a:tblPr bandRow="1">
                <a:tableStyleId>{BC89EF96-8CEA-46FF-86C4-4CE0E7609802}</a:tableStyleId>
              </a:tblPr>
              <a:tblGrid>
                <a:gridCol w="1874398"/>
                <a:gridCol w="2269006"/>
              </a:tblGrid>
              <a:tr h="333377">
                <a:tc>
                  <a:txBody>
                    <a:bodyPr/>
                    <a:lstStyle/>
                    <a:p>
                      <a:pPr algn="l"/>
                      <a:r>
                        <a:rPr lang="en-US" altLang="zh-CN" sz="1200" b="0" dirty="0" smtClean="0"/>
                        <a:t>Gas Mixture(Pre-mixed)</a:t>
                      </a:r>
                      <a:endParaRPr lang="zh-CN" altLang="en-US" sz="1200" b="0" dirty="0"/>
                    </a:p>
                  </a:txBody>
                  <a:tcPr/>
                </a:tc>
                <a:tc>
                  <a:txBody>
                    <a:bodyPr/>
                    <a:lstStyle/>
                    <a:p>
                      <a:r>
                        <a:rPr lang="en-US" altLang="zh-CN" sz="1200" dirty="0" smtClean="0">
                          <a:sym typeface="Symbol" pitchFamily="18" charset="2"/>
                        </a:rPr>
                        <a:t>Freon  90%</a:t>
                      </a:r>
                    </a:p>
                    <a:p>
                      <a:r>
                        <a:rPr lang="en-US" altLang="zh-CN" sz="1200" dirty="0" err="1" smtClean="0">
                          <a:sym typeface="Symbol" pitchFamily="18" charset="2"/>
                        </a:rPr>
                        <a:t>iso</a:t>
                      </a:r>
                      <a:r>
                        <a:rPr lang="en-US" altLang="zh-CN" sz="1200" dirty="0" smtClean="0">
                          <a:sym typeface="Symbol" pitchFamily="18" charset="2"/>
                        </a:rPr>
                        <a:t>-butane 5%</a:t>
                      </a:r>
                    </a:p>
                    <a:p>
                      <a:r>
                        <a:rPr lang="en-US" altLang="zh-CN" sz="1200" dirty="0" smtClean="0">
                          <a:sym typeface="Symbol" pitchFamily="18" charset="2"/>
                        </a:rPr>
                        <a:t>SF6 5%</a:t>
                      </a:r>
                      <a:endParaRPr lang="en-US" altLang="zh-CN" sz="1200" dirty="0">
                        <a:sym typeface="Symbol" pitchFamily="18" charset="2"/>
                      </a:endParaRPr>
                    </a:p>
                  </a:txBody>
                  <a:tcPr anchor="ctr"/>
                </a:tc>
              </a:tr>
              <a:tr h="238127">
                <a:tc>
                  <a:txBody>
                    <a:bodyPr/>
                    <a:lstStyle/>
                    <a:p>
                      <a:pPr algn="l"/>
                      <a:r>
                        <a:rPr lang="en-US" altLang="zh-CN" sz="1200" b="0" dirty="0" smtClean="0"/>
                        <a:t>Working Voltage</a:t>
                      </a:r>
                      <a:endParaRPr lang="zh-CN" altLang="en-US" sz="1200" b="0" dirty="0"/>
                    </a:p>
                  </a:txBody>
                  <a:tcPr anchor="ctr"/>
                </a:tc>
                <a:tc>
                  <a:txBody>
                    <a:bodyPr/>
                    <a:lstStyle/>
                    <a:p>
                      <a:pPr algn="l"/>
                      <a:r>
                        <a:rPr lang="en-US" altLang="zh-CN" sz="1200" b="0" dirty="0" smtClean="0"/>
                        <a:t>±6800V</a:t>
                      </a:r>
                    </a:p>
                  </a:txBody>
                  <a:tcPr anchor="ctr"/>
                </a:tc>
              </a:tr>
              <a:tr h="142876">
                <a:tc>
                  <a:txBody>
                    <a:bodyPr/>
                    <a:lstStyle/>
                    <a:p>
                      <a:pPr algn="l"/>
                      <a:r>
                        <a:rPr lang="en-US" altLang="zh-CN" sz="1200" b="0" dirty="0" smtClean="0"/>
                        <a:t>Electrical field</a:t>
                      </a:r>
                      <a:endParaRPr lang="zh-CN" altLang="en-US" sz="1200" b="0" dirty="0"/>
                    </a:p>
                  </a:txBody>
                  <a:tcPr anchor="ctr"/>
                </a:tc>
                <a:tc>
                  <a:txBody>
                    <a:bodyPr/>
                    <a:lstStyle/>
                    <a:p>
                      <a:pPr algn="l"/>
                      <a:r>
                        <a:rPr lang="en-US" altLang="zh-CN" sz="1200" b="0" dirty="0" smtClean="0"/>
                        <a:t>~108.8kV/cm</a:t>
                      </a:r>
                      <a:endParaRPr lang="zh-CN" altLang="en-US" sz="1200" b="0" dirty="0"/>
                    </a:p>
                  </a:txBody>
                  <a:tcPr anchor="ctr"/>
                </a:tc>
              </a:tr>
            </a:tbl>
          </a:graphicData>
        </a:graphic>
      </p:graphicFrame>
      <p:sp>
        <p:nvSpPr>
          <p:cNvPr id="60" name="Titre 1"/>
          <p:cNvSpPr txBox="1">
            <a:spLocks/>
          </p:cNvSpPr>
          <p:nvPr/>
        </p:nvSpPr>
        <p:spPr>
          <a:xfrm>
            <a:off x="457200" y="-76200"/>
            <a:ext cx="8042276" cy="609600"/>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1"/>
                </a:solidFill>
                <a:effectLst/>
                <a:uLnTx/>
                <a:uFillTx/>
                <a:latin typeface="+mj-lt"/>
                <a:ea typeface="+mj-ea"/>
                <a:cs typeface="+mj-cs"/>
              </a:rPr>
              <a:t>R&amp;D</a:t>
            </a:r>
            <a:endParaRPr kumimoji="0" lang="en-US" sz="3200" b="0" i="0" u="none" strike="noStrike" kern="1200" cap="none" spc="0" normalizeH="0" baseline="0" noProof="0" dirty="0">
              <a:ln>
                <a:noFill/>
              </a:ln>
              <a:solidFill>
                <a:schemeClr val="accent1"/>
              </a:solidFill>
              <a:effectLst/>
              <a:uLnTx/>
              <a:uFillTx/>
              <a:latin typeface="+mj-lt"/>
              <a:ea typeface="+mj-ea"/>
              <a:cs typeface="+mj-cs"/>
            </a:endParaRPr>
          </a:p>
        </p:txBody>
      </p:sp>
      <p:sp>
        <p:nvSpPr>
          <p:cNvPr id="58" name="灯片编号占位符 57"/>
          <p:cNvSpPr>
            <a:spLocks noGrp="1"/>
          </p:cNvSpPr>
          <p:nvPr>
            <p:ph type="sldNum" sz="quarter" idx="12"/>
          </p:nvPr>
        </p:nvSpPr>
        <p:spPr/>
        <p:txBody>
          <a:bodyPr/>
          <a:lstStyle/>
          <a:p>
            <a:fld id="{CCD8488B-6C94-40A0-A71E-8A433FF865B4}" type="slidenum">
              <a:rPr lang="zh-CN" altLang="en-US" smtClean="0"/>
              <a:pPr/>
              <a:t>13</a:t>
            </a:fld>
            <a:endParaRPr lang="zh-CN" altLang="en-US"/>
          </a:p>
        </p:txBody>
      </p:sp>
      <p:pic>
        <p:nvPicPr>
          <p:cNvPr id="61" name="图片 60" descr="F:\工作\JLab\文章和报告\Fig-MRPC.png"/>
          <p:cNvPicPr/>
          <p:nvPr/>
        </p:nvPicPr>
        <p:blipFill>
          <a:blip r:embed="rId4" cstate="print"/>
          <a:srcRect/>
          <a:stretch>
            <a:fillRect/>
          </a:stretch>
        </p:blipFill>
        <p:spPr bwMode="auto">
          <a:xfrm>
            <a:off x="-171236" y="3984101"/>
            <a:ext cx="4600360" cy="229156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wjb_PhD\Beam test [201206_HZDR]\output\8-strip_MRPC_0.25mm\HVscan.gif"/>
          <p:cNvPicPr>
            <a:picLocks noChangeAspect="1" noChangeArrowheads="1"/>
          </p:cNvPicPr>
          <p:nvPr/>
        </p:nvPicPr>
        <p:blipFill>
          <a:blip r:embed="rId2"/>
          <a:srcRect/>
          <a:stretch>
            <a:fillRect/>
          </a:stretch>
        </p:blipFill>
        <p:spPr bwMode="auto">
          <a:xfrm>
            <a:off x="0" y="1214438"/>
            <a:ext cx="4195763" cy="4495800"/>
          </a:xfrm>
          <a:prstGeom prst="rect">
            <a:avLst/>
          </a:prstGeom>
          <a:noFill/>
          <a:ln w="9525">
            <a:noFill/>
            <a:miter lim="800000"/>
            <a:headEnd/>
            <a:tailEnd/>
          </a:ln>
        </p:spPr>
      </p:pic>
      <p:pic>
        <p:nvPicPr>
          <p:cNvPr id="19" name="Picture 3" descr="D:\wjb_PhD\Beam test [201206_HZDR]\output\8-strip_MRPC_0.25mm\8-strip 10^10ohmcm.gif"/>
          <p:cNvPicPr>
            <a:picLocks noChangeAspect="1" noChangeArrowheads="1"/>
          </p:cNvPicPr>
          <p:nvPr/>
        </p:nvPicPr>
        <p:blipFill>
          <a:blip r:embed="rId3"/>
          <a:srcRect/>
          <a:stretch>
            <a:fillRect/>
          </a:stretch>
        </p:blipFill>
        <p:spPr bwMode="auto">
          <a:xfrm>
            <a:off x="4286250" y="1214438"/>
            <a:ext cx="4676775" cy="4495800"/>
          </a:xfrm>
          <a:prstGeom prst="rect">
            <a:avLst/>
          </a:prstGeom>
          <a:noFill/>
          <a:ln w="9525">
            <a:noFill/>
            <a:miter lim="800000"/>
            <a:headEnd/>
            <a:tailEnd/>
          </a:ln>
        </p:spPr>
      </p:pic>
      <p:sp>
        <p:nvSpPr>
          <p:cNvPr id="22" name="TextBox 21"/>
          <p:cNvSpPr txBox="1"/>
          <p:nvPr/>
        </p:nvSpPr>
        <p:spPr>
          <a:xfrm>
            <a:off x="1214414" y="4071942"/>
            <a:ext cx="2432076" cy="307777"/>
          </a:xfrm>
          <a:prstGeom prst="rect">
            <a:avLst/>
          </a:prstGeom>
          <a:solidFill>
            <a:srgbClr val="FFC000"/>
          </a:solidFill>
        </p:spPr>
        <p:txBody>
          <a:bodyPr wrap="none" rtlCol="0">
            <a:spAutoFit/>
          </a:bodyPr>
          <a:lstStyle/>
          <a:p>
            <a:r>
              <a:rPr lang="en-US" altLang="zh-CN" sz="1400" b="1" dirty="0" smtClean="0">
                <a:latin typeface="Gungsuh" pitchFamily="18" charset="-127"/>
                <a:ea typeface="Gungsuh" pitchFamily="18" charset="-127"/>
              </a:rPr>
              <a:t>Time Resolution &lt; 40ps</a:t>
            </a:r>
          </a:p>
        </p:txBody>
      </p:sp>
      <p:sp>
        <p:nvSpPr>
          <p:cNvPr id="9" name="矩形 8"/>
          <p:cNvSpPr/>
          <p:nvPr/>
        </p:nvSpPr>
        <p:spPr>
          <a:xfrm>
            <a:off x="0" y="785794"/>
            <a:ext cx="3706464" cy="400110"/>
          </a:xfrm>
          <a:prstGeom prst="rect">
            <a:avLst/>
          </a:prstGeom>
          <a:solidFill>
            <a:srgbClr val="FFC000"/>
          </a:solidFill>
        </p:spPr>
        <p:txBody>
          <a:bodyPr wrap="none">
            <a:spAutoFit/>
          </a:bodyPr>
          <a:lstStyle/>
          <a:p>
            <a:r>
              <a:rPr lang="en-US" altLang="zh-CN" sz="2000" b="1" u="dbl" kern="0" dirty="0" smtClean="0">
                <a:solidFill>
                  <a:sysClr val="windowText" lastClr="000000"/>
                </a:solidFill>
                <a:latin typeface="Cambria" pitchFamily="18" charset="0"/>
                <a:ea typeface="华文彩云" pitchFamily="2" charset="-122"/>
                <a:cs typeface="Times New Roman" pitchFamily="18" charset="0"/>
              </a:rPr>
              <a:t>Beam </a:t>
            </a:r>
            <a:r>
              <a:rPr lang="en-US" altLang="zh-CN" sz="2000" b="1" u="dbl" kern="0" dirty="0" err="1" smtClean="0">
                <a:solidFill>
                  <a:sysClr val="windowText" lastClr="000000"/>
                </a:solidFill>
                <a:latin typeface="Cambria" pitchFamily="18" charset="0"/>
                <a:ea typeface="华文彩云" pitchFamily="2" charset="-122"/>
                <a:cs typeface="Times New Roman" pitchFamily="18" charset="0"/>
              </a:rPr>
              <a:t>Test@HZDR</a:t>
            </a:r>
            <a:r>
              <a:rPr lang="en-US" altLang="zh-CN" sz="2000" b="1" kern="0" dirty="0" smtClean="0">
                <a:solidFill>
                  <a:sysClr val="windowText" lastClr="000000"/>
                </a:solidFill>
                <a:latin typeface="Cambria" pitchFamily="18" charset="0"/>
                <a:ea typeface="华文彩云" pitchFamily="2" charset="-122"/>
                <a:cs typeface="Times New Roman" pitchFamily="18" charset="0"/>
              </a:rPr>
              <a:t>  June, 2012</a:t>
            </a:r>
            <a:endParaRPr lang="zh-CN" altLang="en-US" sz="2000" dirty="0">
              <a:solidFill>
                <a:sysClr val="windowText" lastClr="000000"/>
              </a:solidFill>
            </a:endParaRPr>
          </a:p>
        </p:txBody>
      </p:sp>
      <p:sp>
        <p:nvSpPr>
          <p:cNvPr id="8" name="TextBox 7"/>
          <p:cNvSpPr txBox="1"/>
          <p:nvPr/>
        </p:nvSpPr>
        <p:spPr>
          <a:xfrm>
            <a:off x="1500166" y="5715016"/>
            <a:ext cx="931345" cy="369332"/>
          </a:xfrm>
          <a:prstGeom prst="rect">
            <a:avLst/>
          </a:prstGeom>
          <a:noFill/>
        </p:spPr>
        <p:txBody>
          <a:bodyPr wrap="none" rtlCol="0">
            <a:spAutoFit/>
          </a:bodyPr>
          <a:lstStyle/>
          <a:p>
            <a:r>
              <a:rPr lang="en-US" altLang="zh-CN" dirty="0" smtClean="0"/>
              <a:t>HV scan</a:t>
            </a:r>
            <a:endParaRPr lang="zh-CN" altLang="en-US" dirty="0"/>
          </a:p>
        </p:txBody>
      </p:sp>
      <p:sp>
        <p:nvSpPr>
          <p:cNvPr id="11" name="TextBox 10"/>
          <p:cNvSpPr txBox="1"/>
          <p:nvPr/>
        </p:nvSpPr>
        <p:spPr>
          <a:xfrm>
            <a:off x="6143636" y="5715016"/>
            <a:ext cx="1079013" cy="369332"/>
          </a:xfrm>
          <a:prstGeom prst="rect">
            <a:avLst/>
          </a:prstGeom>
          <a:noFill/>
        </p:spPr>
        <p:txBody>
          <a:bodyPr wrap="none" rtlCol="0">
            <a:spAutoFit/>
          </a:bodyPr>
          <a:lstStyle/>
          <a:p>
            <a:r>
              <a:rPr lang="en-US" altLang="zh-CN" dirty="0" smtClean="0"/>
              <a:t>Rate scan</a:t>
            </a:r>
            <a:endParaRPr lang="zh-CN" altLang="en-US" dirty="0"/>
          </a:p>
        </p:txBody>
      </p:sp>
      <p:sp>
        <p:nvSpPr>
          <p:cNvPr id="12" name="Titre 1"/>
          <p:cNvSpPr txBox="1">
            <a:spLocks/>
          </p:cNvSpPr>
          <p:nvPr/>
        </p:nvSpPr>
        <p:spPr>
          <a:xfrm>
            <a:off x="457200" y="0"/>
            <a:ext cx="8042276" cy="609600"/>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smtClean="0">
                <a:ln>
                  <a:noFill/>
                </a:ln>
                <a:solidFill>
                  <a:schemeClr val="accent1"/>
                </a:solidFill>
                <a:effectLst/>
                <a:uLnTx/>
                <a:uFillTx/>
                <a:latin typeface="+mj-lt"/>
                <a:ea typeface="+mj-ea"/>
                <a:cs typeface="+mj-cs"/>
              </a:rPr>
              <a:t>R&amp;D</a:t>
            </a:r>
            <a:endParaRPr kumimoji="0" lang="en-US" sz="3200" b="0" i="0" u="none" strike="noStrike" kern="1200" cap="none" spc="0" normalizeH="0" baseline="0" noProof="0" dirty="0">
              <a:ln>
                <a:noFill/>
              </a:ln>
              <a:solidFill>
                <a:schemeClr val="accent1"/>
              </a:solidFill>
              <a:effectLst/>
              <a:uLnTx/>
              <a:uFillTx/>
              <a:latin typeface="+mj-lt"/>
              <a:ea typeface="+mj-ea"/>
              <a:cs typeface="+mj-cs"/>
            </a:endParaRPr>
          </a:p>
        </p:txBody>
      </p:sp>
      <p:sp>
        <p:nvSpPr>
          <p:cNvPr id="10" name="灯片编号占位符 9"/>
          <p:cNvSpPr>
            <a:spLocks noGrp="1"/>
          </p:cNvSpPr>
          <p:nvPr>
            <p:ph type="sldNum" sz="quarter" idx="12"/>
          </p:nvPr>
        </p:nvSpPr>
        <p:spPr/>
        <p:txBody>
          <a:bodyPr/>
          <a:lstStyle/>
          <a:p>
            <a:fld id="{CCD8488B-6C94-40A0-A71E-8A433FF865B4}" type="slidenum">
              <a:rPr lang="zh-CN" altLang="en-US" smtClean="0"/>
              <a:pPr/>
              <a:t>14</a:t>
            </a:fld>
            <a:endParaRPr lang="zh-CN" altLang="en-US"/>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457200" y="457200"/>
            <a:ext cx="8042276" cy="609600"/>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1"/>
                </a:solidFill>
                <a:effectLst/>
                <a:uLnTx/>
                <a:uFillTx/>
                <a:latin typeface="+mj-lt"/>
                <a:ea typeface="+mj-ea"/>
                <a:cs typeface="+mj-cs"/>
              </a:rPr>
              <a:t>R&amp;D </a:t>
            </a:r>
            <a:endParaRPr lang="en-US" sz="3200" dirty="0">
              <a:solidFill>
                <a:schemeClr val="accent1"/>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1"/>
                </a:solidFill>
                <a:effectLst/>
                <a:uLnTx/>
                <a:uFillTx/>
                <a:latin typeface="+mj-lt"/>
                <a:ea typeface="+mj-ea"/>
                <a:cs typeface="+mj-cs"/>
              </a:rPr>
              <a:t>CMS-GRPC</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accent1"/>
              </a:solidFill>
              <a:effectLst/>
              <a:uLnTx/>
              <a:uFillTx/>
              <a:latin typeface="+mj-lt"/>
              <a:ea typeface="+mj-ea"/>
              <a:cs typeface="+mj-cs"/>
            </a:endParaRPr>
          </a:p>
        </p:txBody>
      </p:sp>
      <p:sp>
        <p:nvSpPr>
          <p:cNvPr id="6" name="ZoneTexte 5"/>
          <p:cNvSpPr txBox="1"/>
          <p:nvPr/>
        </p:nvSpPr>
        <p:spPr>
          <a:xfrm>
            <a:off x="457200" y="1066800"/>
            <a:ext cx="8042276" cy="5016759"/>
          </a:xfrm>
          <a:prstGeom prst="rect">
            <a:avLst/>
          </a:prstGeom>
          <a:noFill/>
        </p:spPr>
        <p:txBody>
          <a:bodyPr wrap="square" rtlCol="0">
            <a:spAutoFit/>
          </a:bodyPr>
          <a:lstStyle/>
          <a:p>
            <a:r>
              <a:rPr lang="en-US" sz="3200" dirty="0" smtClean="0">
                <a:solidFill>
                  <a:srgbClr val="E2751D"/>
                </a:solidFill>
              </a:rPr>
              <a:t>Goals in 2013:</a:t>
            </a:r>
          </a:p>
          <a:p>
            <a:endParaRPr lang="en-US" dirty="0" smtClean="0"/>
          </a:p>
          <a:p>
            <a:r>
              <a:rPr lang="en-US" dirty="0" smtClean="0"/>
              <a:t>-To study  detector stability at GIF (with higher rate than the previous study) and to perform tracking with the chambers. </a:t>
            </a:r>
          </a:p>
          <a:p>
            <a:endParaRPr lang="en-US" dirty="0" smtClean="0"/>
          </a:p>
          <a:p>
            <a:pPr>
              <a:buFontTx/>
              <a:buChar char="-"/>
            </a:pPr>
            <a:r>
              <a:rPr lang="en-US" dirty="0" smtClean="0"/>
              <a:t>To build single gap GRPC that can be accommodated in the RE1/1  </a:t>
            </a:r>
          </a:p>
          <a:p>
            <a:r>
              <a:rPr lang="en-US" dirty="0" smtClean="0"/>
              <a:t>already conceived cassette, but also for the other stations (RE4/1 for  </a:t>
            </a:r>
          </a:p>
          <a:p>
            <a:r>
              <a:rPr lang="en-US" dirty="0" smtClean="0"/>
              <a:t>instance)</a:t>
            </a:r>
          </a:p>
          <a:p>
            <a:endParaRPr lang="en-US" dirty="0" smtClean="0"/>
          </a:p>
          <a:p>
            <a:pPr>
              <a:buFontTx/>
              <a:buChar char="-"/>
            </a:pPr>
            <a:r>
              <a:rPr lang="en-US" dirty="0" smtClean="0"/>
              <a:t>Idem with a multi-gap GRPC</a:t>
            </a:r>
          </a:p>
          <a:p>
            <a:endParaRPr lang="en-US" dirty="0" smtClean="0"/>
          </a:p>
          <a:p>
            <a:pPr>
              <a:buFontTx/>
              <a:buChar char="-"/>
            </a:pPr>
            <a:r>
              <a:rPr lang="en-US" dirty="0" smtClean="0"/>
              <a:t>To develop/adapt  readout electronics which stands high rate and  </a:t>
            </a:r>
          </a:p>
          <a:p>
            <a:r>
              <a:rPr lang="en-US" dirty="0" smtClean="0"/>
              <a:t>allows to exploit the time precision the RPC could allow</a:t>
            </a:r>
          </a:p>
          <a:p>
            <a:pPr>
              <a:buFontTx/>
              <a:buChar char="-"/>
            </a:pPr>
            <a:endParaRPr lang="en-US" dirty="0" smtClean="0"/>
          </a:p>
          <a:p>
            <a:pPr>
              <a:buFontTx/>
              <a:buChar char="-"/>
            </a:pPr>
            <a:r>
              <a:rPr lang="en-US" dirty="0" smtClean="0"/>
              <a:t>If successful we intend to propose to equip some or all of the RE1/X stations. </a:t>
            </a:r>
          </a:p>
          <a:p>
            <a:endParaRPr lang="en-US" dirty="0"/>
          </a:p>
          <a:p>
            <a:endParaRPr lang="en-US" dirty="0"/>
          </a:p>
        </p:txBody>
      </p:sp>
      <p:sp>
        <p:nvSpPr>
          <p:cNvPr id="4" name="灯片编号占位符 3"/>
          <p:cNvSpPr>
            <a:spLocks noGrp="1"/>
          </p:cNvSpPr>
          <p:nvPr>
            <p:ph type="sldNum" idx="11"/>
          </p:nvPr>
        </p:nvSpPr>
        <p:spPr/>
        <p:txBody>
          <a:bodyPr/>
          <a:lstStyle/>
          <a:p>
            <a:pPr>
              <a:defRPr/>
            </a:pPr>
            <a:fld id="{FFE46D61-D155-2F42-BA63-F9532361A30E}"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r 8"/>
          <p:cNvGrpSpPr/>
          <p:nvPr/>
        </p:nvGrpSpPr>
        <p:grpSpPr>
          <a:xfrm>
            <a:off x="4495800" y="0"/>
            <a:ext cx="4648200" cy="2933700"/>
            <a:chOff x="4495800" y="457200"/>
            <a:chExt cx="4648200" cy="2933700"/>
          </a:xfrm>
        </p:grpSpPr>
        <p:grpSp>
          <p:nvGrpSpPr>
            <p:cNvPr id="6" name="Grouper 5"/>
            <p:cNvGrpSpPr/>
            <p:nvPr/>
          </p:nvGrpSpPr>
          <p:grpSpPr>
            <a:xfrm>
              <a:off x="4495800" y="457200"/>
              <a:ext cx="4648200" cy="2933700"/>
              <a:chOff x="3429000" y="457200"/>
              <a:chExt cx="6469422" cy="2933700"/>
            </a:xfrm>
          </p:grpSpPr>
          <p:pic>
            <p:nvPicPr>
              <p:cNvPr id="3" name="Image 3" descr="Capture d’écran 2012-06-11 à 23.23.39.png"/>
              <p:cNvPicPr>
                <a:picLocks noChangeAspect="1"/>
              </p:cNvPicPr>
              <p:nvPr/>
            </p:nvPicPr>
            <p:blipFill>
              <a:blip r:embed="rId2"/>
              <a:srcRect/>
              <a:stretch>
                <a:fillRect/>
              </a:stretch>
            </p:blipFill>
            <p:spPr bwMode="auto">
              <a:xfrm>
                <a:off x="4716823" y="457200"/>
                <a:ext cx="5181599" cy="2933700"/>
              </a:xfrm>
              <a:prstGeom prst="rect">
                <a:avLst/>
              </a:prstGeom>
              <a:noFill/>
              <a:ln w="9525">
                <a:noFill/>
                <a:miter lim="800000"/>
                <a:headEnd/>
                <a:tailEnd/>
              </a:ln>
            </p:spPr>
          </p:pic>
          <p:sp>
            <p:nvSpPr>
              <p:cNvPr id="5" name="Rectangle 4"/>
              <p:cNvSpPr/>
              <p:nvPr/>
            </p:nvSpPr>
            <p:spPr>
              <a:xfrm>
                <a:off x="3429000" y="2819400"/>
                <a:ext cx="990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5486400" y="2667000"/>
              <a:ext cx="609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er 16"/>
          <p:cNvGrpSpPr/>
          <p:nvPr/>
        </p:nvGrpSpPr>
        <p:grpSpPr>
          <a:xfrm>
            <a:off x="762000" y="2590800"/>
            <a:ext cx="7391400" cy="4191000"/>
            <a:chOff x="1143000" y="2667000"/>
            <a:chExt cx="6324600" cy="4114800"/>
          </a:xfrm>
        </p:grpSpPr>
        <p:pic>
          <p:nvPicPr>
            <p:cNvPr id="10" name="Picture 2" descr="re11_overall"/>
            <p:cNvPicPr>
              <a:picLocks noChangeAspect="1" noChangeArrowheads="1"/>
            </p:cNvPicPr>
            <p:nvPr/>
          </p:nvPicPr>
          <p:blipFill>
            <a:blip r:embed="rId3" cstate="print"/>
            <a:srcRect/>
            <a:stretch>
              <a:fillRect/>
            </a:stretch>
          </p:blipFill>
          <p:spPr bwMode="auto">
            <a:xfrm>
              <a:off x="1143000" y="2686200"/>
              <a:ext cx="3037934" cy="1962000"/>
            </a:xfrm>
            <a:prstGeom prst="rect">
              <a:avLst/>
            </a:prstGeom>
            <a:noFill/>
            <a:ln w="9525">
              <a:noFill/>
              <a:miter lim="800000"/>
              <a:headEnd/>
              <a:tailEnd/>
            </a:ln>
          </p:spPr>
        </p:pic>
        <p:pic>
          <p:nvPicPr>
            <p:cNvPr id="11" name="Picture 4" descr="re11_remove_feb_cover"/>
            <p:cNvPicPr>
              <a:picLocks noChangeAspect="1" noChangeArrowheads="1"/>
            </p:cNvPicPr>
            <p:nvPr/>
          </p:nvPicPr>
          <p:blipFill>
            <a:blip r:embed="rId4" cstate="print"/>
            <a:srcRect/>
            <a:stretch>
              <a:fillRect/>
            </a:stretch>
          </p:blipFill>
          <p:spPr bwMode="auto">
            <a:xfrm>
              <a:off x="4429666" y="2686200"/>
              <a:ext cx="3037934" cy="1962000"/>
            </a:xfrm>
            <a:prstGeom prst="rect">
              <a:avLst/>
            </a:prstGeom>
            <a:noFill/>
            <a:ln w="9525">
              <a:noFill/>
              <a:miter lim="800000"/>
              <a:headEnd/>
              <a:tailEnd/>
            </a:ln>
          </p:spPr>
        </p:pic>
        <p:pic>
          <p:nvPicPr>
            <p:cNvPr id="12" name="Picture 6" descr="re11_cooling"/>
            <p:cNvPicPr>
              <a:picLocks noChangeAspect="1" noChangeArrowheads="1"/>
            </p:cNvPicPr>
            <p:nvPr/>
          </p:nvPicPr>
          <p:blipFill>
            <a:blip r:embed="rId5" cstate="print"/>
            <a:srcRect/>
            <a:stretch>
              <a:fillRect/>
            </a:stretch>
          </p:blipFill>
          <p:spPr bwMode="auto">
            <a:xfrm>
              <a:off x="1143001" y="4819800"/>
              <a:ext cx="3037934" cy="1962000"/>
            </a:xfrm>
            <a:prstGeom prst="rect">
              <a:avLst/>
            </a:prstGeom>
            <a:noFill/>
            <a:ln w="9525">
              <a:noFill/>
              <a:miter lim="800000"/>
              <a:headEnd/>
              <a:tailEnd/>
            </a:ln>
          </p:spPr>
        </p:pic>
        <p:pic>
          <p:nvPicPr>
            <p:cNvPr id="13" name="Picture 9" descr="re11_top_gap"/>
            <p:cNvPicPr>
              <a:picLocks noChangeAspect="1" noChangeArrowheads="1"/>
            </p:cNvPicPr>
            <p:nvPr/>
          </p:nvPicPr>
          <p:blipFill>
            <a:blip r:embed="rId6" cstate="print"/>
            <a:srcRect/>
            <a:stretch>
              <a:fillRect/>
            </a:stretch>
          </p:blipFill>
          <p:spPr bwMode="auto">
            <a:xfrm>
              <a:off x="4419600" y="4819800"/>
              <a:ext cx="3048000" cy="1962000"/>
            </a:xfrm>
            <a:prstGeom prst="rect">
              <a:avLst/>
            </a:prstGeom>
            <a:noFill/>
            <a:ln w="9525">
              <a:noFill/>
              <a:miter lim="800000"/>
              <a:headEnd/>
              <a:tailEnd/>
            </a:ln>
          </p:spPr>
        </p:pic>
        <p:sp>
          <p:nvSpPr>
            <p:cNvPr id="14" name="Rectangle 7"/>
            <p:cNvSpPr>
              <a:spLocks noChangeArrowheads="1"/>
            </p:cNvSpPr>
            <p:nvPr/>
          </p:nvSpPr>
          <p:spPr bwMode="auto">
            <a:xfrm>
              <a:off x="2286000" y="4800600"/>
              <a:ext cx="1894935" cy="288925"/>
            </a:xfrm>
            <a:prstGeom prst="rect">
              <a:avLst/>
            </a:prstGeom>
            <a:solidFill>
              <a:schemeClr val="accent2"/>
            </a:solidFill>
            <a:ln w="9525">
              <a:noFill/>
              <a:miter lim="800000"/>
              <a:headEnd/>
              <a:tailEnd/>
            </a:ln>
          </p:spPr>
          <p:txBody>
            <a:bodyPr wrap="none" anchor="ctr"/>
            <a:lstStyle/>
            <a:p>
              <a:pPr fontAlgn="base" latinLnBrk="1">
                <a:spcBef>
                  <a:spcPct val="10000"/>
                </a:spcBef>
                <a:spcAft>
                  <a:spcPct val="0"/>
                </a:spcAft>
              </a:pPr>
              <a:r>
                <a:rPr kumimoji="1" lang="en-US" altLang="ko-KR" sz="1400" dirty="0" smtClean="0">
                  <a:solidFill>
                    <a:srgbClr val="FFFF00"/>
                  </a:solidFill>
                  <a:latin typeface="Comic Sans MS" pitchFamily="66" charset="0"/>
                </a:rPr>
                <a:t>Cooling base and pipe</a:t>
              </a:r>
            </a:p>
          </p:txBody>
        </p:sp>
        <p:sp>
          <p:nvSpPr>
            <p:cNvPr id="15" name="Rectangle 11"/>
            <p:cNvSpPr>
              <a:spLocks noChangeArrowheads="1"/>
            </p:cNvSpPr>
            <p:nvPr/>
          </p:nvSpPr>
          <p:spPr bwMode="auto">
            <a:xfrm>
              <a:off x="6254750" y="4800600"/>
              <a:ext cx="1212850" cy="288925"/>
            </a:xfrm>
            <a:prstGeom prst="rect">
              <a:avLst/>
            </a:prstGeom>
            <a:solidFill>
              <a:schemeClr val="accent2"/>
            </a:solidFill>
            <a:ln w="9525">
              <a:noFill/>
              <a:miter lim="800000"/>
              <a:headEnd/>
              <a:tailEnd/>
            </a:ln>
          </p:spPr>
          <p:txBody>
            <a:bodyPr wrap="none" anchor="ctr"/>
            <a:lstStyle/>
            <a:p>
              <a:pPr fontAlgn="base" latinLnBrk="1">
                <a:spcBef>
                  <a:spcPct val="10000"/>
                </a:spcBef>
                <a:spcAft>
                  <a:spcPct val="0"/>
                </a:spcAft>
              </a:pPr>
              <a:r>
                <a:rPr kumimoji="1" lang="en-US" altLang="ko-KR" sz="1400" dirty="0" smtClean="0">
                  <a:solidFill>
                    <a:srgbClr val="FFFF00"/>
                  </a:solidFill>
                  <a:latin typeface="Comic Sans MS" pitchFamily="66" charset="0"/>
                </a:rPr>
                <a:t>Top Gas Gaps</a:t>
              </a:r>
            </a:p>
          </p:txBody>
        </p:sp>
        <p:sp>
          <p:nvSpPr>
            <p:cNvPr id="16" name="Rectangle 10"/>
            <p:cNvSpPr>
              <a:spLocks noChangeArrowheads="1"/>
            </p:cNvSpPr>
            <p:nvPr/>
          </p:nvSpPr>
          <p:spPr bwMode="auto">
            <a:xfrm>
              <a:off x="6019800" y="2667000"/>
              <a:ext cx="1447800" cy="288925"/>
            </a:xfrm>
            <a:prstGeom prst="rect">
              <a:avLst/>
            </a:prstGeom>
            <a:solidFill>
              <a:schemeClr val="accent2"/>
            </a:solidFill>
            <a:ln w="9525">
              <a:noFill/>
              <a:miter lim="800000"/>
              <a:headEnd/>
              <a:tailEnd/>
            </a:ln>
          </p:spPr>
          <p:txBody>
            <a:bodyPr wrap="none" anchor="ctr"/>
            <a:lstStyle/>
            <a:p>
              <a:pPr fontAlgn="base" latinLnBrk="1">
                <a:spcBef>
                  <a:spcPct val="10000"/>
                </a:spcBef>
                <a:spcAft>
                  <a:spcPct val="0"/>
                </a:spcAft>
              </a:pPr>
              <a:r>
                <a:rPr kumimoji="1" lang="en-US" altLang="ko-KR" sz="1400" dirty="0" smtClean="0">
                  <a:solidFill>
                    <a:srgbClr val="FFFF00"/>
                  </a:solidFill>
                  <a:latin typeface="Comic Sans MS" pitchFamily="66" charset="0"/>
                </a:rPr>
                <a:t>4 </a:t>
              </a:r>
              <a:r>
                <a:rPr kumimoji="1" lang="en-US" altLang="ko-KR" sz="1400" dirty="0" err="1" smtClean="0">
                  <a:solidFill>
                    <a:srgbClr val="FFFF00"/>
                  </a:solidFill>
                  <a:latin typeface="Comic Sans MS" pitchFamily="66" charset="0"/>
                </a:rPr>
                <a:t>FEBs</a:t>
              </a:r>
              <a:r>
                <a:rPr kumimoji="1" lang="en-US" altLang="ko-KR" sz="1400" dirty="0" smtClean="0">
                  <a:solidFill>
                    <a:srgbClr val="FFFF00"/>
                  </a:solidFill>
                  <a:latin typeface="Comic Sans MS" pitchFamily="66" charset="0"/>
                </a:rPr>
                <a:t> of RE1/1</a:t>
              </a:r>
            </a:p>
          </p:txBody>
        </p:sp>
      </p:grpSp>
      <p:sp>
        <p:nvSpPr>
          <p:cNvPr id="18" name="Titre 1"/>
          <p:cNvSpPr txBox="1">
            <a:spLocks/>
          </p:cNvSpPr>
          <p:nvPr/>
        </p:nvSpPr>
        <p:spPr>
          <a:xfrm>
            <a:off x="457200" y="0"/>
            <a:ext cx="8042276" cy="609600"/>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smtClean="0">
                <a:ln>
                  <a:noFill/>
                </a:ln>
                <a:solidFill>
                  <a:schemeClr val="accent1"/>
                </a:solidFill>
                <a:effectLst/>
                <a:uLnTx/>
                <a:uFillTx/>
                <a:latin typeface="+mj-lt"/>
                <a:ea typeface="+mj-ea"/>
                <a:cs typeface="+mj-cs"/>
              </a:rPr>
              <a:t>R&amp;D</a:t>
            </a:r>
            <a:endParaRPr kumimoji="0" lang="en-US" sz="3200" b="0" i="0" u="none" strike="noStrike" kern="1200" cap="none" spc="0" normalizeH="0" baseline="0" noProof="0" dirty="0">
              <a:ln>
                <a:noFill/>
              </a:ln>
              <a:solidFill>
                <a:schemeClr val="accent1"/>
              </a:solidFill>
              <a:effectLst/>
              <a:uLnTx/>
              <a:uFillTx/>
              <a:latin typeface="+mj-lt"/>
              <a:ea typeface="+mj-ea"/>
              <a:cs typeface="+mj-cs"/>
            </a:endParaRPr>
          </a:p>
        </p:txBody>
      </p:sp>
      <p:sp>
        <p:nvSpPr>
          <p:cNvPr id="7" name="ZoneTexte 6"/>
          <p:cNvSpPr txBox="1"/>
          <p:nvPr/>
        </p:nvSpPr>
        <p:spPr>
          <a:xfrm>
            <a:off x="152399" y="838200"/>
            <a:ext cx="6308993" cy="1754327"/>
          </a:xfrm>
          <a:prstGeom prst="rect">
            <a:avLst/>
          </a:prstGeom>
          <a:noFill/>
        </p:spPr>
        <p:txBody>
          <a:bodyPr wrap="square" rtlCol="0">
            <a:spAutoFit/>
          </a:bodyPr>
          <a:lstStyle/>
          <a:p>
            <a:r>
              <a:rPr lang="en-US" b="1" dirty="0" smtClean="0"/>
              <a:t>Detector:</a:t>
            </a:r>
          </a:p>
          <a:p>
            <a:endParaRPr lang="en-US" dirty="0" smtClean="0"/>
          </a:p>
          <a:p>
            <a:r>
              <a:rPr lang="en-US" dirty="0" smtClean="0"/>
              <a:t>RPC in the stations RE1/X were foreseen in the CMS TDR. </a:t>
            </a:r>
          </a:p>
          <a:p>
            <a:r>
              <a:rPr lang="en-US" dirty="0" smtClean="0"/>
              <a:t>The cassettes were designed.</a:t>
            </a:r>
          </a:p>
          <a:p>
            <a:r>
              <a:rPr lang="en-US" dirty="0" smtClean="0"/>
              <a:t>Few Bakelite RPC units were built by a Korean group  </a:t>
            </a:r>
            <a:endParaRPr lang="en-US" dirty="0"/>
          </a:p>
        </p:txBody>
      </p:sp>
      <p:sp>
        <p:nvSpPr>
          <p:cNvPr id="19" name="灯片编号占位符 18"/>
          <p:cNvSpPr>
            <a:spLocks noGrp="1"/>
          </p:cNvSpPr>
          <p:nvPr>
            <p:ph type="sldNum" idx="11"/>
          </p:nvPr>
        </p:nvSpPr>
        <p:spPr/>
        <p:txBody>
          <a:bodyPr/>
          <a:lstStyle/>
          <a:p>
            <a:pPr>
              <a:defRPr/>
            </a:pPr>
            <a:fld id="{FFE46D61-D155-2F42-BA63-F9532361A30E}" type="slidenum">
              <a:rPr lang="en-US" smtClean="0"/>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12pp"/>
          <p:cNvPicPr>
            <a:picLocks noChangeAspect="1" noChangeArrowheads="1"/>
          </p:cNvPicPr>
          <p:nvPr/>
        </p:nvPicPr>
        <p:blipFill>
          <a:blip r:embed="rId3" cstate="print"/>
          <a:srcRect/>
          <a:stretch>
            <a:fillRect/>
          </a:stretch>
        </p:blipFill>
        <p:spPr bwMode="auto">
          <a:xfrm>
            <a:off x="1592262" y="76200"/>
            <a:ext cx="5113338" cy="3200400"/>
          </a:xfrm>
          <a:prstGeom prst="rect">
            <a:avLst/>
          </a:prstGeom>
          <a:noFill/>
          <a:ln w="9525">
            <a:noFill/>
            <a:miter lim="800000"/>
            <a:headEnd/>
            <a:tailEnd/>
          </a:ln>
        </p:spPr>
      </p:pic>
      <p:sp>
        <p:nvSpPr>
          <p:cNvPr id="3" name="ZoneTexte 2"/>
          <p:cNvSpPr txBox="1"/>
          <p:nvPr/>
        </p:nvSpPr>
        <p:spPr>
          <a:xfrm>
            <a:off x="0" y="1981200"/>
            <a:ext cx="1143000" cy="646331"/>
          </a:xfrm>
          <a:prstGeom prst="rect">
            <a:avLst/>
          </a:prstGeom>
          <a:noFill/>
        </p:spPr>
        <p:txBody>
          <a:bodyPr wrap="square" rtlCol="0">
            <a:spAutoFit/>
          </a:bodyPr>
          <a:lstStyle/>
          <a:p>
            <a:r>
              <a:rPr lang="en-US" dirty="0" smtClean="0"/>
              <a:t>Bakelite RPC</a:t>
            </a:r>
            <a:endParaRPr lang="en-US" dirty="0"/>
          </a:p>
        </p:txBody>
      </p:sp>
      <p:sp>
        <p:nvSpPr>
          <p:cNvPr id="4" name="ZoneTexte 3"/>
          <p:cNvSpPr txBox="1"/>
          <p:nvPr/>
        </p:nvSpPr>
        <p:spPr>
          <a:xfrm>
            <a:off x="304800" y="4812268"/>
            <a:ext cx="838200" cy="369332"/>
          </a:xfrm>
          <a:prstGeom prst="rect">
            <a:avLst/>
          </a:prstGeom>
          <a:noFill/>
        </p:spPr>
        <p:txBody>
          <a:bodyPr wrap="square" rtlCol="0">
            <a:spAutoFit/>
          </a:bodyPr>
          <a:lstStyle/>
          <a:p>
            <a:r>
              <a:rPr lang="en-US" dirty="0" smtClean="0"/>
              <a:t>GRPC</a:t>
            </a:r>
            <a:endParaRPr lang="en-US" dirty="0"/>
          </a:p>
        </p:txBody>
      </p:sp>
      <p:sp>
        <p:nvSpPr>
          <p:cNvPr id="6" name="ZoneTexte 5"/>
          <p:cNvSpPr txBox="1"/>
          <p:nvPr/>
        </p:nvSpPr>
        <p:spPr>
          <a:xfrm>
            <a:off x="1066800" y="5867400"/>
            <a:ext cx="6781800" cy="923330"/>
          </a:xfrm>
          <a:prstGeom prst="rect">
            <a:avLst/>
          </a:prstGeom>
          <a:noFill/>
        </p:spPr>
        <p:txBody>
          <a:bodyPr wrap="square" rtlCol="0">
            <a:spAutoFit/>
          </a:bodyPr>
          <a:lstStyle/>
          <a:p>
            <a:r>
              <a:rPr lang="en-US" dirty="0" smtClean="0"/>
              <a:t>A similar GRPC using standard glass plates smaller than 30X30 cm</a:t>
            </a:r>
            <a:r>
              <a:rPr lang="en-US" baseline="30000" dirty="0" smtClean="0"/>
              <a:t>2 </a:t>
            </a:r>
            <a:r>
              <a:rPr lang="en-US" dirty="0" smtClean="0"/>
              <a:t>were built at IPNL.  After validation, identical GRPC will be built using low-resistivity glass</a:t>
            </a:r>
            <a:endParaRPr lang="en-US" dirty="0"/>
          </a:p>
        </p:txBody>
      </p:sp>
      <p:pic>
        <p:nvPicPr>
          <p:cNvPr id="7" name="Image 6" descr="2013-02-25 09.13.38.jpg"/>
          <p:cNvPicPr>
            <a:picLocks noChangeAspect="1"/>
          </p:cNvPicPr>
          <p:nvPr/>
        </p:nvPicPr>
        <p:blipFill>
          <a:blip r:embed="rId4"/>
          <a:stretch>
            <a:fillRect/>
          </a:stretch>
        </p:blipFill>
        <p:spPr>
          <a:xfrm>
            <a:off x="1295400" y="3581400"/>
            <a:ext cx="2096862" cy="2181000"/>
          </a:xfrm>
          <a:prstGeom prst="rect">
            <a:avLst/>
          </a:prstGeom>
        </p:spPr>
      </p:pic>
      <p:pic>
        <p:nvPicPr>
          <p:cNvPr id="8" name="Image 7" descr="2013-02-25 09.12.59.jpg"/>
          <p:cNvPicPr>
            <a:picLocks noChangeAspect="1"/>
          </p:cNvPicPr>
          <p:nvPr/>
        </p:nvPicPr>
        <p:blipFill>
          <a:blip r:embed="rId5"/>
          <a:stretch>
            <a:fillRect/>
          </a:stretch>
        </p:blipFill>
        <p:spPr>
          <a:xfrm>
            <a:off x="3421062" y="3581400"/>
            <a:ext cx="1989138" cy="2181000"/>
          </a:xfrm>
          <a:prstGeom prst="rect">
            <a:avLst/>
          </a:prstGeom>
        </p:spPr>
      </p:pic>
      <p:pic>
        <p:nvPicPr>
          <p:cNvPr id="9" name="Image 8" descr="2013-02-25 10.07.33.jpg"/>
          <p:cNvPicPr>
            <a:picLocks noChangeAspect="1"/>
          </p:cNvPicPr>
          <p:nvPr/>
        </p:nvPicPr>
        <p:blipFill>
          <a:blip r:embed="rId6"/>
          <a:stretch>
            <a:fillRect/>
          </a:stretch>
        </p:blipFill>
        <p:spPr>
          <a:xfrm>
            <a:off x="5486400" y="3581400"/>
            <a:ext cx="1981200" cy="2181000"/>
          </a:xfrm>
          <a:prstGeom prst="rect">
            <a:avLst/>
          </a:prstGeom>
        </p:spPr>
      </p:pic>
      <p:sp>
        <p:nvSpPr>
          <p:cNvPr id="10" name="灯片编号占位符 9"/>
          <p:cNvSpPr>
            <a:spLocks noGrp="1"/>
          </p:cNvSpPr>
          <p:nvPr>
            <p:ph type="sldNum" idx="11"/>
          </p:nvPr>
        </p:nvSpPr>
        <p:spPr/>
        <p:txBody>
          <a:bodyPr/>
          <a:lstStyle/>
          <a:p>
            <a:pPr>
              <a:defRPr/>
            </a:pPr>
            <a:fld id="{FFE46D61-D155-2F42-BA63-F9532361A30E}" type="slidenum">
              <a:rPr lang="en-US" smtClean="0"/>
              <a:pPr>
                <a:defRPr/>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57200" y="1266884"/>
            <a:ext cx="8077200" cy="4801314"/>
          </a:xfrm>
          <a:prstGeom prst="rect">
            <a:avLst/>
          </a:prstGeom>
          <a:noFill/>
        </p:spPr>
        <p:txBody>
          <a:bodyPr wrap="square" rtlCol="0">
            <a:spAutoFit/>
          </a:bodyPr>
          <a:lstStyle/>
          <a:p>
            <a:r>
              <a:rPr lang="en-US" b="1" dirty="0" smtClean="0"/>
              <a:t>Readout electronics</a:t>
            </a:r>
            <a:r>
              <a:rPr lang="en-US" dirty="0" smtClean="0"/>
              <a:t>:</a:t>
            </a:r>
          </a:p>
          <a:p>
            <a:endParaRPr lang="en-US" dirty="0" smtClean="0"/>
          </a:p>
          <a:p>
            <a:endParaRPr lang="en-US" dirty="0" smtClean="0"/>
          </a:p>
          <a:p>
            <a:r>
              <a:rPr lang="en-US" dirty="0" smtClean="0"/>
              <a:t>First step is to use the CMS existing readout electronics (FEB) to read out the GRPC. However this electronics was not conceived to deal with high rate and its timing precision is &gt; 1 nanosecond.</a:t>
            </a:r>
          </a:p>
          <a:p>
            <a:endParaRPr dirty="0"/>
          </a:p>
          <a:p>
            <a:r>
              <a:rPr lang="en-US" dirty="0" smtClean="0"/>
              <a:t>Two activities started in parallel with the aim to have FE electronics </a:t>
            </a:r>
          </a:p>
          <a:p>
            <a:r>
              <a:rPr lang="en-US" dirty="0" smtClean="0"/>
              <a:t>able to deal with the high rate and to provide a sub-nanosecond time measurement capability.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3" name="Titre 1"/>
          <p:cNvSpPr txBox="1">
            <a:spLocks/>
          </p:cNvSpPr>
          <p:nvPr/>
        </p:nvSpPr>
        <p:spPr>
          <a:xfrm>
            <a:off x="381000" y="0"/>
            <a:ext cx="8042276" cy="609600"/>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smtClean="0">
                <a:ln>
                  <a:noFill/>
                </a:ln>
                <a:solidFill>
                  <a:schemeClr val="accent1"/>
                </a:solidFill>
                <a:effectLst/>
                <a:uLnTx/>
                <a:uFillTx/>
                <a:latin typeface="+mj-lt"/>
                <a:ea typeface="+mj-ea"/>
                <a:cs typeface="+mj-cs"/>
              </a:rPr>
              <a:t>R&amp;D</a:t>
            </a:r>
            <a:endParaRPr kumimoji="0" lang="en-US" sz="3200" b="0" i="0" u="none" strike="noStrike" kern="1200" cap="none" spc="0" normalizeH="0" baseline="0" noProof="0" dirty="0">
              <a:ln>
                <a:noFill/>
              </a:ln>
              <a:solidFill>
                <a:schemeClr val="accent1"/>
              </a:solidFill>
              <a:effectLst/>
              <a:uLnTx/>
              <a:uFillTx/>
              <a:latin typeface="+mj-lt"/>
              <a:ea typeface="+mj-ea"/>
              <a:cs typeface="+mj-cs"/>
            </a:endParaRPr>
          </a:p>
        </p:txBody>
      </p:sp>
      <p:sp>
        <p:nvSpPr>
          <p:cNvPr id="4" name="灯片编号占位符 3"/>
          <p:cNvSpPr>
            <a:spLocks noGrp="1"/>
          </p:cNvSpPr>
          <p:nvPr>
            <p:ph type="sldNum" idx="11"/>
          </p:nvPr>
        </p:nvSpPr>
        <p:spPr/>
        <p:txBody>
          <a:bodyPr/>
          <a:lstStyle/>
          <a:p>
            <a:pPr>
              <a:defRPr/>
            </a:pPr>
            <a:fld id="{FFE46D61-D155-2F42-BA63-F9532361A30E}" type="slidenum">
              <a:rPr lang="en-US" smtClean="0"/>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3400" y="316468"/>
            <a:ext cx="7315200" cy="369332"/>
          </a:xfrm>
          <a:prstGeom prst="rect">
            <a:avLst/>
          </a:prstGeom>
          <a:noFill/>
        </p:spPr>
        <p:txBody>
          <a:bodyPr wrap="square" rtlCol="0">
            <a:spAutoFit/>
          </a:bodyPr>
          <a:lstStyle/>
          <a:p>
            <a:r>
              <a:rPr lang="en-US" dirty="0" smtClean="0"/>
              <a:t>R&amp;D for single gap and sub-nanosecond time resolution</a:t>
            </a:r>
            <a:endParaRPr lang="en-US" dirty="0"/>
          </a:p>
        </p:txBody>
      </p:sp>
      <p:sp>
        <p:nvSpPr>
          <p:cNvPr id="3" name="ZoneTexte 2"/>
          <p:cNvSpPr txBox="1"/>
          <p:nvPr/>
        </p:nvSpPr>
        <p:spPr>
          <a:xfrm>
            <a:off x="457200" y="838200"/>
            <a:ext cx="6858000" cy="3293209"/>
          </a:xfrm>
          <a:prstGeom prst="rect">
            <a:avLst/>
          </a:prstGeom>
          <a:noFill/>
        </p:spPr>
        <p:txBody>
          <a:bodyPr wrap="square" rtlCol="0">
            <a:spAutoFit/>
          </a:bodyPr>
          <a:lstStyle/>
          <a:p>
            <a:r>
              <a:rPr lang="en-US" sz="1600" dirty="0" smtClean="0"/>
              <a:t>- Use the 64-channel HARDROC </a:t>
            </a:r>
            <a:r>
              <a:rPr lang="en-US" sz="1600" dirty="0" err="1" smtClean="0"/>
              <a:t>ASICs</a:t>
            </a:r>
            <a:r>
              <a:rPr lang="en-US" sz="1600" dirty="0" smtClean="0"/>
              <a:t> (well tested in SDHCAL  and</a:t>
            </a:r>
          </a:p>
          <a:p>
            <a:r>
              <a:rPr lang="en-US" sz="1600" dirty="0" smtClean="0"/>
              <a:t>available) </a:t>
            </a:r>
          </a:p>
          <a:p>
            <a:pPr>
              <a:buFontTx/>
              <a:buChar char="-"/>
            </a:pPr>
            <a:r>
              <a:rPr lang="en-US" sz="1600" dirty="0" smtClean="0"/>
              <a:t> Use appropriate “Link Box” (available)  </a:t>
            </a:r>
          </a:p>
          <a:p>
            <a:pPr>
              <a:buFontTx/>
              <a:buChar char="-"/>
            </a:pPr>
            <a:r>
              <a:rPr lang="en-US" sz="1600" dirty="0" smtClean="0"/>
              <a:t> Use a TDC with 100 </a:t>
            </a:r>
            <a:r>
              <a:rPr lang="en-US" sz="1600" dirty="0" err="1" smtClean="0"/>
              <a:t>ps</a:t>
            </a:r>
            <a:r>
              <a:rPr lang="en-US" sz="1600" dirty="0" smtClean="0"/>
              <a:t> time resolution (available) per ASIC</a:t>
            </a:r>
          </a:p>
          <a:p>
            <a:r>
              <a:rPr lang="en-US" sz="1600" dirty="0" smtClean="0"/>
              <a:t>  (use the </a:t>
            </a:r>
            <a:r>
              <a:rPr lang="en-US" sz="1600" dirty="0"/>
              <a:t>∪</a:t>
            </a:r>
            <a:r>
              <a:rPr lang="en-US" sz="1600" dirty="0" smtClean="0"/>
              <a:t>64 available signal)</a:t>
            </a:r>
          </a:p>
          <a:p>
            <a:pPr>
              <a:buFontTx/>
              <a:buChar char="-"/>
            </a:pPr>
            <a:r>
              <a:rPr lang="en-US" sz="1600" dirty="0" smtClean="0"/>
              <a:t> Design new PCB with pick-up strips (pitch of 2 mm)   </a:t>
            </a:r>
          </a:p>
          <a:p>
            <a:r>
              <a:rPr lang="en-US" sz="1600" dirty="0" smtClean="0"/>
              <a:t>  rectangular shape (30X30 cm</a:t>
            </a:r>
            <a:r>
              <a:rPr lang="en-US" sz="1600" baseline="30000" dirty="0" smtClean="0"/>
              <a:t>2</a:t>
            </a:r>
            <a:r>
              <a:rPr lang="en-US" sz="1600" dirty="0" smtClean="0"/>
              <a:t>).</a:t>
            </a:r>
          </a:p>
          <a:p>
            <a:endParaRPr lang="en-US" sz="1600" dirty="0" smtClean="0"/>
          </a:p>
          <a:p>
            <a:r>
              <a:rPr lang="en-US" sz="1600" dirty="0" smtClean="0"/>
              <a:t>This can be used to equip the small GRPC already tested  </a:t>
            </a:r>
          </a:p>
          <a:p>
            <a:r>
              <a:rPr lang="en-US" sz="1600" dirty="0" smtClean="0"/>
              <a:t>with the same electronics (but without the TDC ) and then use cosmic rays to check the sub-nanosecond time resolution.  </a:t>
            </a:r>
          </a:p>
          <a:p>
            <a:endParaRPr lang="en-US" sz="1600" dirty="0" smtClean="0"/>
          </a:p>
          <a:p>
            <a:r>
              <a:rPr lang="en-US" sz="1600" dirty="0" smtClean="0"/>
              <a:t>Electronics board is designed (4HR). First results before July 2013. </a:t>
            </a:r>
          </a:p>
          <a:p>
            <a:endParaRPr lang="en-US" sz="1600" dirty="0"/>
          </a:p>
        </p:txBody>
      </p:sp>
      <p:grpSp>
        <p:nvGrpSpPr>
          <p:cNvPr id="5" name="Grouper 17"/>
          <p:cNvGrpSpPr>
            <a:grpSpLocks/>
          </p:cNvGrpSpPr>
          <p:nvPr/>
        </p:nvGrpSpPr>
        <p:grpSpPr bwMode="auto">
          <a:xfrm>
            <a:off x="6108493" y="990600"/>
            <a:ext cx="3035507" cy="2330276"/>
            <a:chOff x="5022853" y="457200"/>
            <a:chExt cx="4121147" cy="3049408"/>
          </a:xfrm>
        </p:grpSpPr>
        <p:grpSp>
          <p:nvGrpSpPr>
            <p:cNvPr id="6" name="Group 9"/>
            <p:cNvGrpSpPr>
              <a:grpSpLocks/>
            </p:cNvGrpSpPr>
            <p:nvPr/>
          </p:nvGrpSpPr>
          <p:grpSpPr bwMode="auto">
            <a:xfrm>
              <a:off x="5022853" y="457200"/>
              <a:ext cx="2903538" cy="3049408"/>
              <a:chOff x="3227" y="28"/>
              <a:chExt cx="1829" cy="2166"/>
            </a:xfrm>
          </p:grpSpPr>
          <p:pic>
            <p:nvPicPr>
              <p:cNvPr id="8" name="Picture 10"/>
              <p:cNvPicPr>
                <a:picLocks noChangeAspect="1" noChangeArrowheads="1"/>
              </p:cNvPicPr>
              <p:nvPr/>
            </p:nvPicPr>
            <p:blipFill>
              <a:blip r:embed="rId2"/>
              <a:srcRect/>
              <a:stretch>
                <a:fillRect/>
              </a:stretch>
            </p:blipFill>
            <p:spPr bwMode="auto">
              <a:xfrm>
                <a:off x="3546" y="360"/>
                <a:ext cx="1510" cy="1532"/>
              </a:xfrm>
              <a:prstGeom prst="rect">
                <a:avLst/>
              </a:prstGeom>
              <a:noFill/>
              <a:ln w="9525">
                <a:noFill/>
                <a:round/>
                <a:headEnd/>
                <a:tailEnd/>
              </a:ln>
            </p:spPr>
          </p:pic>
          <p:sp>
            <p:nvSpPr>
              <p:cNvPr id="9" name="Text Box 11"/>
              <p:cNvSpPr txBox="1">
                <a:spLocks noChangeArrowheads="1"/>
              </p:cNvSpPr>
              <p:nvPr/>
            </p:nvSpPr>
            <p:spPr bwMode="auto">
              <a:xfrm>
                <a:off x="4087" y="1944"/>
                <a:ext cx="105" cy="250"/>
              </a:xfrm>
              <a:prstGeom prst="rect">
                <a:avLst/>
              </a:prstGeom>
              <a:noFill/>
              <a:ln w="9525">
                <a:noFill/>
                <a:round/>
                <a:headEnd/>
                <a:tailEnd/>
              </a:ln>
            </p:spPr>
            <p:txBody>
              <a:bodyPr wrap="none" anchor="ctr">
                <a:prstTxWarp prst="textNoShape">
                  <a:avLst/>
                </a:prstTxWarp>
              </a:bodyPr>
              <a:lstStyle/>
              <a:p>
                <a:endParaRPr lang="fr-FR"/>
              </a:p>
            </p:txBody>
          </p:sp>
          <p:sp>
            <p:nvSpPr>
              <p:cNvPr id="10" name="Line 12"/>
              <p:cNvSpPr>
                <a:spLocks noChangeShapeType="1"/>
              </p:cNvSpPr>
              <p:nvPr/>
            </p:nvSpPr>
            <p:spPr bwMode="auto">
              <a:xfrm flipH="1">
                <a:off x="3461" y="273"/>
                <a:ext cx="1568" cy="17"/>
              </a:xfrm>
              <a:prstGeom prst="line">
                <a:avLst/>
              </a:prstGeom>
              <a:noFill/>
              <a:ln w="12600">
                <a:solidFill>
                  <a:srgbClr val="FF0000"/>
                </a:solidFill>
                <a:miter lim="800000"/>
                <a:headEnd type="triangle" w="med" len="med"/>
                <a:tailEnd type="triangle" w="med" len="med"/>
              </a:ln>
            </p:spPr>
            <p:txBody>
              <a:bodyPr>
                <a:prstTxWarp prst="textNoShape">
                  <a:avLst/>
                </a:prstTxWarp>
              </a:bodyPr>
              <a:lstStyle/>
              <a:p>
                <a:endParaRPr lang="en-US"/>
              </a:p>
            </p:txBody>
          </p:sp>
          <p:sp>
            <p:nvSpPr>
              <p:cNvPr id="11" name="Text Box 13"/>
              <p:cNvSpPr txBox="1">
                <a:spLocks noChangeArrowheads="1"/>
              </p:cNvSpPr>
              <p:nvPr/>
            </p:nvSpPr>
            <p:spPr bwMode="auto">
              <a:xfrm>
                <a:off x="4010" y="28"/>
                <a:ext cx="731" cy="288"/>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400" dirty="0">
                    <a:solidFill>
                      <a:srgbClr val="000000"/>
                    </a:solidFill>
                  </a:rPr>
                  <a:t>4.7 mm</a:t>
                </a:r>
              </a:p>
            </p:txBody>
          </p:sp>
          <p:grpSp>
            <p:nvGrpSpPr>
              <p:cNvPr id="12" name="Group 14"/>
              <p:cNvGrpSpPr>
                <a:grpSpLocks/>
              </p:cNvGrpSpPr>
              <p:nvPr/>
            </p:nvGrpSpPr>
            <p:grpSpPr bwMode="auto">
              <a:xfrm>
                <a:off x="3227" y="301"/>
                <a:ext cx="265" cy="1562"/>
                <a:chOff x="3227" y="301"/>
                <a:chExt cx="265" cy="1562"/>
              </a:xfrm>
            </p:grpSpPr>
            <p:sp>
              <p:nvSpPr>
                <p:cNvPr id="13" name="Line 15"/>
                <p:cNvSpPr>
                  <a:spLocks noChangeShapeType="1"/>
                </p:cNvSpPr>
                <p:nvPr/>
              </p:nvSpPr>
              <p:spPr bwMode="auto">
                <a:xfrm flipH="1" flipV="1">
                  <a:off x="3475" y="301"/>
                  <a:ext cx="12" cy="1562"/>
                </a:xfrm>
                <a:prstGeom prst="line">
                  <a:avLst/>
                </a:prstGeom>
                <a:noFill/>
                <a:ln w="12600">
                  <a:solidFill>
                    <a:srgbClr val="FF0000"/>
                  </a:solidFill>
                  <a:miter lim="800000"/>
                  <a:headEnd type="triangle" w="med" len="med"/>
                  <a:tailEnd type="triangle" w="med" len="med"/>
                </a:ln>
              </p:spPr>
              <p:txBody>
                <a:bodyPr>
                  <a:prstTxWarp prst="textNoShape">
                    <a:avLst/>
                  </a:prstTxWarp>
                </a:bodyPr>
                <a:lstStyle/>
                <a:p>
                  <a:endParaRPr lang="en-US"/>
                </a:p>
              </p:txBody>
            </p:sp>
            <p:sp>
              <p:nvSpPr>
                <p:cNvPr id="14" name="Text Box 16"/>
                <p:cNvSpPr txBox="1">
                  <a:spLocks noChangeArrowheads="1"/>
                </p:cNvSpPr>
                <p:nvPr/>
              </p:nvSpPr>
              <p:spPr bwMode="auto">
                <a:xfrm rot="16200000">
                  <a:off x="2988" y="947"/>
                  <a:ext cx="743" cy="265"/>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400" dirty="0">
                      <a:solidFill>
                        <a:srgbClr val="000000"/>
                      </a:solidFill>
                    </a:rPr>
                    <a:t>4.3mm</a:t>
                  </a:r>
                </a:p>
              </p:txBody>
            </p:sp>
          </p:grpSp>
        </p:grpSp>
        <p:pic>
          <p:nvPicPr>
            <p:cNvPr id="7" name="Picture 2"/>
            <p:cNvPicPr>
              <a:picLocks noChangeAspect="1" noChangeArrowheads="1"/>
            </p:cNvPicPr>
            <p:nvPr/>
          </p:nvPicPr>
          <p:blipFill>
            <a:blip r:embed="rId3"/>
            <a:srcRect/>
            <a:stretch>
              <a:fillRect/>
            </a:stretch>
          </p:blipFill>
          <p:spPr bwMode="auto">
            <a:xfrm>
              <a:off x="7862888" y="904875"/>
              <a:ext cx="1281112" cy="2143125"/>
            </a:xfrm>
            <a:prstGeom prst="rect">
              <a:avLst/>
            </a:prstGeom>
            <a:noFill/>
            <a:ln w="9525">
              <a:noFill/>
              <a:round/>
              <a:headEnd/>
              <a:tailEnd/>
            </a:ln>
          </p:spPr>
        </p:pic>
      </p:grpSp>
      <p:sp>
        <p:nvSpPr>
          <p:cNvPr id="20" name="ZoneTexte 19"/>
          <p:cNvSpPr txBox="1"/>
          <p:nvPr/>
        </p:nvSpPr>
        <p:spPr>
          <a:xfrm>
            <a:off x="8200373" y="5943600"/>
            <a:ext cx="943627" cy="369332"/>
          </a:xfrm>
          <a:prstGeom prst="rect">
            <a:avLst/>
          </a:prstGeom>
          <a:noFill/>
        </p:spPr>
        <p:txBody>
          <a:bodyPr wrap="square" rtlCol="0">
            <a:spAutoFit/>
          </a:bodyPr>
          <a:lstStyle/>
          <a:p>
            <a:r>
              <a:rPr lang="en-US" dirty="0" smtClean="0"/>
              <a:t>IPNL</a:t>
            </a:r>
            <a:endParaRPr lang="en-US" dirty="0"/>
          </a:p>
        </p:txBody>
      </p:sp>
      <p:pic>
        <p:nvPicPr>
          <p:cNvPr id="21" name="Image 20"/>
          <p:cNvPicPr>
            <a:picLocks noChangeAspect="1"/>
          </p:cNvPicPr>
          <p:nvPr/>
        </p:nvPicPr>
        <p:blipFill>
          <a:blip r:embed="rId4"/>
          <a:stretch>
            <a:fillRect/>
          </a:stretch>
        </p:blipFill>
        <p:spPr>
          <a:xfrm>
            <a:off x="914400" y="4038599"/>
            <a:ext cx="7285973" cy="2819401"/>
          </a:xfrm>
          <a:prstGeom prst="rect">
            <a:avLst/>
          </a:prstGeom>
        </p:spPr>
      </p:pic>
      <p:sp>
        <p:nvSpPr>
          <p:cNvPr id="16" name="灯片编号占位符 15"/>
          <p:cNvSpPr>
            <a:spLocks noGrp="1"/>
          </p:cNvSpPr>
          <p:nvPr>
            <p:ph type="sldNum" idx="11"/>
          </p:nvPr>
        </p:nvSpPr>
        <p:spPr/>
        <p:txBody>
          <a:bodyPr/>
          <a:lstStyle/>
          <a:p>
            <a:pPr>
              <a:defRPr/>
            </a:pPr>
            <a:fld id="{FFE46D61-D155-2F42-BA63-F9532361A30E}" type="slidenum">
              <a:rPr lang="en-US" smtClean="0"/>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en-US" dirty="0" smtClean="0"/>
              <a:t>Outline</a:t>
            </a:r>
            <a:endParaRPr lang="en-US" dirty="0"/>
          </a:p>
        </p:txBody>
      </p:sp>
      <p:sp>
        <p:nvSpPr>
          <p:cNvPr id="3" name="Espace réservé du contenu 2"/>
          <p:cNvSpPr>
            <a:spLocks noGrp="1"/>
          </p:cNvSpPr>
          <p:nvPr>
            <p:ph idx="1"/>
          </p:nvPr>
        </p:nvSpPr>
        <p:spPr/>
        <p:txBody>
          <a:bodyPr/>
          <a:lstStyle/>
          <a:p>
            <a:r>
              <a:rPr lang="en-US" dirty="0" smtClean="0">
                <a:latin typeface="Arial"/>
                <a:cs typeface="Arial"/>
              </a:rPr>
              <a:t>French-Chinese collaboration</a:t>
            </a:r>
          </a:p>
          <a:p>
            <a:r>
              <a:rPr lang="en-US" dirty="0" smtClean="0">
                <a:latin typeface="Arial"/>
                <a:cs typeface="Arial"/>
              </a:rPr>
              <a:t>CMS-GRPC project</a:t>
            </a:r>
          </a:p>
          <a:p>
            <a:pPr>
              <a:buNone/>
            </a:pPr>
            <a:r>
              <a:rPr lang="en-US" dirty="0" smtClean="0">
                <a:latin typeface="Arial"/>
                <a:cs typeface="Arial"/>
              </a:rPr>
              <a:t>   - Motivation</a:t>
            </a:r>
          </a:p>
          <a:p>
            <a:pPr>
              <a:buNone/>
            </a:pPr>
            <a:r>
              <a:rPr lang="en-US" dirty="0" smtClean="0">
                <a:latin typeface="Arial"/>
                <a:cs typeface="Arial"/>
              </a:rPr>
              <a:t>   - Proposal</a:t>
            </a:r>
          </a:p>
          <a:p>
            <a:pPr>
              <a:buNone/>
            </a:pPr>
            <a:r>
              <a:rPr lang="en-US" dirty="0" smtClean="0">
                <a:latin typeface="Arial"/>
                <a:cs typeface="Arial"/>
              </a:rPr>
              <a:t>   - R&amp;D activities</a:t>
            </a:r>
          </a:p>
          <a:p>
            <a:r>
              <a:rPr lang="en-US" dirty="0" smtClean="0">
                <a:latin typeface="Arial"/>
                <a:cs typeface="Arial"/>
              </a:rPr>
              <a:t>Conclusion </a:t>
            </a:r>
            <a:endParaRPr lang="en-US" dirty="0">
              <a:latin typeface="Arial"/>
              <a:cs typeface="Arial"/>
            </a:endParaRPr>
          </a:p>
        </p:txBody>
      </p:sp>
      <p:sp>
        <p:nvSpPr>
          <p:cNvPr id="4" name="灯片编号占位符 3"/>
          <p:cNvSpPr>
            <a:spLocks noGrp="1"/>
          </p:cNvSpPr>
          <p:nvPr>
            <p:ph type="sldNum" sz="quarter" idx="12"/>
          </p:nvPr>
        </p:nvSpPr>
        <p:spPr/>
        <p:txBody>
          <a:bodyPr/>
          <a:lstStyle/>
          <a:p>
            <a:fld id="{63B2F2DC-4ECE-6949-8251-33F7459E586D}"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3400" y="381000"/>
            <a:ext cx="7315200" cy="369332"/>
          </a:xfrm>
          <a:prstGeom prst="rect">
            <a:avLst/>
          </a:prstGeom>
          <a:noFill/>
        </p:spPr>
        <p:txBody>
          <a:bodyPr wrap="square" rtlCol="0">
            <a:spAutoFit/>
          </a:bodyPr>
          <a:lstStyle/>
          <a:p>
            <a:r>
              <a:rPr lang="en-US" dirty="0" smtClean="0"/>
              <a:t>R&amp;D for multi gap and &lt;100 </a:t>
            </a:r>
            <a:r>
              <a:rPr lang="en-US" dirty="0" err="1" smtClean="0"/>
              <a:t>ps</a:t>
            </a:r>
            <a:r>
              <a:rPr lang="en-US" dirty="0" smtClean="0"/>
              <a:t> time resolution</a:t>
            </a:r>
            <a:endParaRPr lang="en-US" dirty="0"/>
          </a:p>
        </p:txBody>
      </p:sp>
      <p:sp>
        <p:nvSpPr>
          <p:cNvPr id="3" name="ZoneTexte 2"/>
          <p:cNvSpPr txBox="1"/>
          <p:nvPr/>
        </p:nvSpPr>
        <p:spPr>
          <a:xfrm>
            <a:off x="457200" y="838200"/>
            <a:ext cx="6858000" cy="3570208"/>
          </a:xfrm>
          <a:prstGeom prst="rect">
            <a:avLst/>
          </a:prstGeom>
          <a:noFill/>
        </p:spPr>
        <p:txBody>
          <a:bodyPr wrap="square" rtlCol="0">
            <a:spAutoFit/>
          </a:bodyPr>
          <a:lstStyle/>
          <a:p>
            <a:pPr>
              <a:buFontTx/>
              <a:buChar char="-"/>
            </a:pPr>
            <a:r>
              <a:rPr lang="en-US" sz="1600" dirty="0" smtClean="0"/>
              <a:t>Use the 16-channel PETIROC </a:t>
            </a:r>
            <a:r>
              <a:rPr lang="en-US" sz="1600" dirty="0" err="1" smtClean="0"/>
              <a:t>ASICs</a:t>
            </a:r>
            <a:r>
              <a:rPr lang="en-US" sz="1600" dirty="0" smtClean="0"/>
              <a:t> (available) : </a:t>
            </a:r>
          </a:p>
          <a:p>
            <a:r>
              <a:rPr lang="fr-FR" sz="1600" dirty="0" smtClean="0"/>
              <a:t> High </a:t>
            </a:r>
            <a:r>
              <a:rPr lang="fr-FR" sz="1600" dirty="0" smtClean="0"/>
              <a:t>bandwidth preamp </a:t>
            </a:r>
            <a:r>
              <a:rPr lang="fr-FR" sz="1600" dirty="0"/>
              <a:t>(GBWP&gt; 10 GHz), &lt;3 mW/ch</a:t>
            </a:r>
            <a:r>
              <a:rPr lang="fr-FR" sz="1600" dirty="0" smtClean="0"/>
              <a:t>, </a:t>
            </a:r>
            <a:r>
              <a:rPr lang="fr-FR" sz="1600" dirty="0"/>
              <a:t>d</a:t>
            </a:r>
            <a:r>
              <a:rPr lang="fr-FR" sz="1600" dirty="0" smtClean="0"/>
              <a:t>ual </a:t>
            </a:r>
            <a:r>
              <a:rPr lang="fr-FR" sz="1600" dirty="0"/>
              <a:t>time and charge measurement up to 2500 </a:t>
            </a:r>
            <a:r>
              <a:rPr lang="fr-FR" sz="1600" dirty="0" smtClean="0"/>
              <a:t>pe,  </a:t>
            </a:r>
            <a:r>
              <a:rPr lang="fr-FR" sz="1600" b="1" dirty="0" smtClean="0"/>
              <a:t>jitter</a:t>
            </a:r>
            <a:r>
              <a:rPr lang="fr-FR" sz="1600" b="1" dirty="0"/>
              <a:t>&lt; 10 ps</a:t>
            </a:r>
            <a:r>
              <a:rPr lang="fr-FR" sz="1600" b="1" dirty="0" smtClean="0"/>
              <a:t>rms</a:t>
            </a:r>
          </a:p>
          <a:p>
            <a:endParaRPr dirty="0"/>
          </a:p>
          <a:p>
            <a:pPr>
              <a:buFontTx/>
              <a:buChar char="-"/>
            </a:pPr>
            <a:r>
              <a:rPr lang="en-US" sz="1600" dirty="0" smtClean="0"/>
              <a:t> Develop  a new  Link Box  </a:t>
            </a:r>
          </a:p>
          <a:p>
            <a:pPr>
              <a:buFontTx/>
              <a:buChar char="-"/>
            </a:pPr>
            <a:r>
              <a:rPr lang="en-US" sz="1600" dirty="0" smtClean="0"/>
              <a:t> Use a TDC with 25 </a:t>
            </a:r>
            <a:r>
              <a:rPr lang="en-US" sz="1600" dirty="0" err="1" smtClean="0"/>
              <a:t>ps</a:t>
            </a:r>
            <a:r>
              <a:rPr lang="en-US" sz="1600" dirty="0" smtClean="0"/>
              <a:t> time resolution (available) per ASIC</a:t>
            </a:r>
          </a:p>
          <a:p>
            <a:r>
              <a:rPr lang="en-US" sz="1600" dirty="0" smtClean="0"/>
              <a:t>  (use the ∪16 available signal)</a:t>
            </a:r>
          </a:p>
          <a:p>
            <a:pPr>
              <a:buFontTx/>
              <a:buChar char="-"/>
            </a:pPr>
            <a:r>
              <a:rPr lang="en-US" sz="1600" dirty="0" smtClean="0"/>
              <a:t> Design new PCB with pick-up strips (different values of pitch)   </a:t>
            </a:r>
          </a:p>
          <a:p>
            <a:r>
              <a:rPr lang="en-US" sz="1600" dirty="0" err="1" smtClean="0"/>
              <a:t>ASICs</a:t>
            </a:r>
            <a:r>
              <a:rPr lang="en-US" sz="1600" dirty="0" smtClean="0"/>
              <a:t> and the LB are on the same PCB (on the edge) </a:t>
            </a:r>
          </a:p>
          <a:p>
            <a:r>
              <a:rPr lang="en-US" sz="1600" dirty="0" smtClean="0"/>
              <a:t>  the two strip’s ends are read out with two different ASICs</a:t>
            </a:r>
          </a:p>
          <a:p>
            <a:r>
              <a:rPr lang="en-US" sz="1600" dirty="0" smtClean="0"/>
              <a:t> -The final size of the PCB will be that of  RE1/X detector.</a:t>
            </a:r>
          </a:p>
          <a:p>
            <a:endParaRPr lang="en-US" sz="1600" dirty="0" smtClean="0"/>
          </a:p>
          <a:p>
            <a:r>
              <a:rPr lang="en-US" sz="1600" dirty="0" smtClean="0"/>
              <a:t>First results before end of 2013. </a:t>
            </a:r>
          </a:p>
          <a:p>
            <a:endParaRPr lang="en-US" sz="1600" dirty="0"/>
          </a:p>
        </p:txBody>
      </p:sp>
      <p:pic>
        <p:nvPicPr>
          <p:cNvPr id="16" name="Image 15" descr="Capture d’écran 2013-02-24 à 14.39.31.png"/>
          <p:cNvPicPr>
            <a:picLocks noChangeAspect="1"/>
          </p:cNvPicPr>
          <p:nvPr/>
        </p:nvPicPr>
        <p:blipFill>
          <a:blip r:embed="rId2"/>
          <a:stretch>
            <a:fillRect/>
          </a:stretch>
        </p:blipFill>
        <p:spPr>
          <a:xfrm>
            <a:off x="4343400" y="3808200"/>
            <a:ext cx="4112691" cy="2059200"/>
          </a:xfrm>
          <a:prstGeom prst="rect">
            <a:avLst/>
          </a:prstGeom>
        </p:spPr>
      </p:pic>
      <p:pic>
        <p:nvPicPr>
          <p:cNvPr id="17" name="Image 16" descr="Capture d’écran 2013-02-24 à 14.39.20.png"/>
          <p:cNvPicPr>
            <a:picLocks noChangeAspect="1"/>
          </p:cNvPicPr>
          <p:nvPr/>
        </p:nvPicPr>
        <p:blipFill>
          <a:blip r:embed="rId3"/>
          <a:stretch>
            <a:fillRect/>
          </a:stretch>
        </p:blipFill>
        <p:spPr>
          <a:xfrm>
            <a:off x="457200" y="3672000"/>
            <a:ext cx="3121408" cy="2271600"/>
          </a:xfrm>
          <a:prstGeom prst="rect">
            <a:avLst/>
          </a:prstGeom>
        </p:spPr>
      </p:pic>
      <p:sp>
        <p:nvSpPr>
          <p:cNvPr id="18" name="ZoneTexte 17"/>
          <p:cNvSpPr txBox="1"/>
          <p:nvPr/>
        </p:nvSpPr>
        <p:spPr>
          <a:xfrm>
            <a:off x="457200" y="6248400"/>
            <a:ext cx="6705600" cy="369332"/>
          </a:xfrm>
          <a:prstGeom prst="rect">
            <a:avLst/>
          </a:prstGeom>
          <a:noFill/>
        </p:spPr>
        <p:txBody>
          <a:bodyPr wrap="square" rtlCol="0">
            <a:spAutoFit/>
          </a:bodyPr>
          <a:lstStyle/>
          <a:p>
            <a:r>
              <a:rPr lang="en-US" dirty="0" smtClean="0"/>
              <a:t>The aim is to include a TDC in each channel (2014) </a:t>
            </a:r>
            <a:endParaRPr lang="en-US" dirty="0"/>
          </a:p>
        </p:txBody>
      </p:sp>
      <p:sp>
        <p:nvSpPr>
          <p:cNvPr id="19" name="ZoneTexte 18"/>
          <p:cNvSpPr txBox="1"/>
          <p:nvPr/>
        </p:nvSpPr>
        <p:spPr>
          <a:xfrm>
            <a:off x="7010400" y="6096000"/>
            <a:ext cx="1981200" cy="523220"/>
          </a:xfrm>
          <a:prstGeom prst="rect">
            <a:avLst/>
          </a:prstGeom>
          <a:noFill/>
        </p:spPr>
        <p:txBody>
          <a:bodyPr wrap="square" rtlCol="0">
            <a:spAutoFit/>
          </a:bodyPr>
          <a:lstStyle/>
          <a:p>
            <a:r>
              <a:rPr lang="en-US" sz="1400" dirty="0" smtClean="0"/>
              <a:t>OMEGA, NCEPU, TSINGUHA</a:t>
            </a:r>
            <a:endParaRPr lang="en-US" sz="1400" dirty="0"/>
          </a:p>
        </p:txBody>
      </p:sp>
      <p:sp>
        <p:nvSpPr>
          <p:cNvPr id="8" name="灯片编号占位符 7"/>
          <p:cNvSpPr>
            <a:spLocks noGrp="1"/>
          </p:cNvSpPr>
          <p:nvPr>
            <p:ph type="sldNum" idx="11"/>
          </p:nvPr>
        </p:nvSpPr>
        <p:spPr/>
        <p:txBody>
          <a:bodyPr/>
          <a:lstStyle/>
          <a:p>
            <a:pPr>
              <a:defRPr/>
            </a:pPr>
            <a:fld id="{FFE46D61-D155-2F42-BA63-F9532361A30E}" type="slidenum">
              <a:rPr lang="en-US" smtClean="0"/>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3400" y="463688"/>
            <a:ext cx="7086600" cy="5632312"/>
          </a:xfrm>
          <a:prstGeom prst="rect">
            <a:avLst/>
          </a:prstGeom>
          <a:noFill/>
        </p:spPr>
        <p:txBody>
          <a:bodyPr wrap="square" rtlCol="0">
            <a:spAutoFit/>
          </a:bodyPr>
          <a:lstStyle/>
          <a:p>
            <a:r>
              <a:rPr lang="en-US" b="1" dirty="0" smtClean="0"/>
              <a:t>High irradiation test</a:t>
            </a:r>
            <a:r>
              <a:rPr lang="en-US" dirty="0" smtClean="0"/>
              <a:t>:</a:t>
            </a:r>
          </a:p>
          <a:p>
            <a:endParaRPr lang="en-US" dirty="0" smtClean="0"/>
          </a:p>
          <a:p>
            <a:r>
              <a:rPr lang="en-US" dirty="0" smtClean="0"/>
              <a:t>We would like to install 4 high-rate GRPC close to the </a:t>
            </a:r>
            <a:r>
              <a:rPr lang="en-US" b="1" dirty="0" smtClean="0"/>
              <a:t>GIF</a:t>
            </a:r>
            <a:r>
              <a:rPr lang="en-US" dirty="0" smtClean="0"/>
              <a:t> source to study the detector stability in high irradiation environment but rather to have only one detector the presence of 3-4 detectors will allow to study the efficiency evolution in time using the cosmic rays.</a:t>
            </a:r>
          </a:p>
          <a:p>
            <a:endParaRPr lang="en-US" dirty="0" smtClean="0"/>
          </a:p>
          <a:p>
            <a:endParaRPr lang="en-US" dirty="0" smtClean="0"/>
          </a:p>
          <a:p>
            <a:endParaRPr lang="en-US" dirty="0"/>
          </a:p>
          <a:p>
            <a:r>
              <a:rPr lang="en-US" dirty="0" smtClean="0"/>
              <a:t> We intend to use in the future the </a:t>
            </a:r>
            <a:r>
              <a:rPr lang="en-US" b="1" dirty="0" smtClean="0"/>
              <a:t>PAVIA</a:t>
            </a:r>
            <a:r>
              <a:rPr lang="en-US" dirty="0" smtClean="0"/>
              <a:t> university accelerator facility to study the electronics readout resistance to higher irradiation environment ( that of GIF is limited to 7 kHz/cm</a:t>
            </a:r>
            <a:r>
              <a:rPr lang="en-US" baseline="30000" dirty="0" smtClean="0"/>
              <a:t>2</a:t>
            </a:r>
            <a:r>
              <a:rPr lang="en-US" dirty="0" smtClean="0"/>
              <a:t>).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3" name="灯片编号占位符 2"/>
          <p:cNvSpPr>
            <a:spLocks noGrp="1"/>
          </p:cNvSpPr>
          <p:nvPr>
            <p:ph type="sldNum" idx="11"/>
          </p:nvPr>
        </p:nvSpPr>
        <p:spPr/>
        <p:txBody>
          <a:bodyPr/>
          <a:lstStyle/>
          <a:p>
            <a:pPr>
              <a:defRPr/>
            </a:pPr>
            <a:fld id="{FFE46D61-D155-2F42-BA63-F9532361A30E}" type="slidenum">
              <a:rPr lang="en-US" smtClean="0"/>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Conclusion</a:t>
            </a:r>
            <a:endParaRPr lang="en-US" dirty="0"/>
          </a:p>
        </p:txBody>
      </p:sp>
      <p:sp>
        <p:nvSpPr>
          <p:cNvPr id="5" name="ZoneTexte 4"/>
          <p:cNvSpPr txBox="1"/>
          <p:nvPr/>
        </p:nvSpPr>
        <p:spPr>
          <a:xfrm>
            <a:off x="609600" y="2362200"/>
            <a:ext cx="7239000" cy="2862323"/>
          </a:xfrm>
          <a:prstGeom prst="rect">
            <a:avLst/>
          </a:prstGeom>
          <a:noFill/>
        </p:spPr>
        <p:txBody>
          <a:bodyPr wrap="square" rtlCol="0">
            <a:spAutoFit/>
          </a:bodyPr>
          <a:lstStyle/>
          <a:p>
            <a:r>
              <a:rPr lang="en-US" dirty="0" smtClean="0"/>
              <a:t>The R&amp;D of GRPC for CMS is going to be an exciting one. The benefits of this will have a large scope of applications.</a:t>
            </a:r>
          </a:p>
          <a:p>
            <a:endParaRPr lang="en-US" dirty="0" smtClean="0"/>
          </a:p>
          <a:p>
            <a:r>
              <a:rPr lang="en-US" dirty="0" smtClean="0"/>
              <a:t>Many groups are eager to share the responsibility to show that the GRPC in the high </a:t>
            </a:r>
            <a:r>
              <a:rPr lang="en-US" dirty="0" err="1" smtClean="0"/>
              <a:t>eta</a:t>
            </a:r>
            <a:r>
              <a:rPr lang="en-US" dirty="0" smtClean="0"/>
              <a:t> region is the right detector to improve on the trigger efficiency and to enhance the physics potential of CMS.</a:t>
            </a:r>
          </a:p>
          <a:p>
            <a:endParaRPr/>
          </a:p>
          <a:p>
            <a:r>
              <a:rPr lang="en-US" dirty="0" smtClean="0"/>
              <a:t>French and Chinese groups are the leader in this project and this is thanks to the FCPPL support since longtime.</a:t>
            </a:r>
          </a:p>
        </p:txBody>
      </p:sp>
      <p:sp>
        <p:nvSpPr>
          <p:cNvPr id="4" name="灯片编号占位符 3"/>
          <p:cNvSpPr>
            <a:spLocks noGrp="1"/>
          </p:cNvSpPr>
          <p:nvPr>
            <p:ph type="sldNum" idx="11"/>
          </p:nvPr>
        </p:nvSpPr>
        <p:spPr/>
        <p:txBody>
          <a:bodyPr/>
          <a:lstStyle/>
          <a:p>
            <a:pPr>
              <a:defRPr/>
            </a:pPr>
            <a:fld id="{FFE46D61-D155-2F42-BA63-F9532361A30E}"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676400" y="2133600"/>
            <a:ext cx="6324600" cy="584776"/>
          </a:xfrm>
          <a:prstGeom prst="rect">
            <a:avLst/>
          </a:prstGeom>
          <a:noFill/>
        </p:spPr>
        <p:txBody>
          <a:bodyPr wrap="square" rtlCol="0">
            <a:spAutoFit/>
          </a:bodyPr>
          <a:lstStyle/>
          <a:p>
            <a:pPr algn="ctr"/>
            <a:r>
              <a:rPr lang="en-US" sz="3200" dirty="0" smtClean="0"/>
              <a:t>BACKUP</a:t>
            </a:r>
            <a:endParaRPr lang="en-US" sz="3200" dirty="0"/>
          </a:p>
        </p:txBody>
      </p:sp>
      <p:sp>
        <p:nvSpPr>
          <p:cNvPr id="3" name="灯片编号占位符 2"/>
          <p:cNvSpPr>
            <a:spLocks noGrp="1"/>
          </p:cNvSpPr>
          <p:nvPr>
            <p:ph type="sldNum" idx="11"/>
          </p:nvPr>
        </p:nvSpPr>
        <p:spPr/>
        <p:txBody>
          <a:bodyPr/>
          <a:lstStyle/>
          <a:p>
            <a:pPr>
              <a:defRPr/>
            </a:pPr>
            <a:fld id="{FFE46D61-D155-2F42-BA63-F9532361A30E}" type="slidenum">
              <a:rPr lang="en-US"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6" name="Object 2"/>
          <p:cNvGraphicFramePr>
            <a:graphicFrameLocks noChangeAspect="1"/>
          </p:cNvGraphicFramePr>
          <p:nvPr/>
        </p:nvGraphicFramePr>
        <p:xfrm>
          <a:off x="2819400" y="76200"/>
          <a:ext cx="4000500" cy="1943100"/>
        </p:xfrm>
        <a:graphic>
          <a:graphicData uri="http://schemas.openxmlformats.org/presentationml/2006/ole">
            <p:oleObj spid="_x0000_s103426" name="Document" r:id="rId3" imgW="0" imgH="0" progId="Word.Document.12">
              <p:link updateAutomatic="1"/>
            </p:oleObj>
          </a:graphicData>
        </a:graphic>
      </p:graphicFrame>
      <p:pic>
        <p:nvPicPr>
          <p:cNvPr id="4" name="Image 3" descr="Plot.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14400" y="2019300"/>
            <a:ext cx="7200900" cy="2552700"/>
          </a:xfrm>
          <a:prstGeom prst="rect">
            <a:avLst/>
          </a:prstGeom>
        </p:spPr>
      </p:pic>
      <p:pic>
        <p:nvPicPr>
          <p:cNvPr id="6" name="Image 5" descr="PlotZoom.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876300" y="4572000"/>
            <a:ext cx="7200900" cy="2133600"/>
          </a:xfrm>
          <a:prstGeom prst="rect">
            <a:avLst/>
          </a:prstGeom>
        </p:spPr>
      </p:pic>
      <p:sp>
        <p:nvSpPr>
          <p:cNvPr id="7" name="ZoneTexte 6"/>
          <p:cNvSpPr txBox="1"/>
          <p:nvPr/>
        </p:nvSpPr>
        <p:spPr>
          <a:xfrm>
            <a:off x="762000" y="533400"/>
            <a:ext cx="1981200" cy="369332"/>
          </a:xfrm>
          <a:prstGeom prst="rect">
            <a:avLst/>
          </a:prstGeom>
          <a:noFill/>
        </p:spPr>
        <p:txBody>
          <a:bodyPr wrap="square" rtlCol="0">
            <a:spAutoFit/>
          </a:bodyPr>
          <a:lstStyle/>
          <a:p>
            <a:r>
              <a:rPr lang="en-US" dirty="0" smtClean="0"/>
              <a:t>200z/cm</a:t>
            </a:r>
            <a:r>
              <a:rPr lang="en-US" baseline="30000" dirty="0" smtClean="0"/>
              <a:t>2 </a:t>
            </a:r>
            <a:r>
              <a:rPr lang="en-US" dirty="0" smtClean="0"/>
              <a:t>@GIF</a:t>
            </a:r>
            <a:endParaRPr lang="en-US" dirty="0"/>
          </a:p>
        </p:txBody>
      </p:sp>
      <p:sp>
        <p:nvSpPr>
          <p:cNvPr id="8" name="灯片编号占位符 7"/>
          <p:cNvSpPr>
            <a:spLocks noGrp="1"/>
          </p:cNvSpPr>
          <p:nvPr>
            <p:ph type="sldNum" idx="11"/>
          </p:nvPr>
        </p:nvSpPr>
        <p:spPr/>
        <p:txBody>
          <a:bodyPr/>
          <a:lstStyle/>
          <a:p>
            <a:pPr>
              <a:defRPr/>
            </a:pPr>
            <a:fld id="{FFE46D61-D155-2F42-BA63-F9532361A30E}" type="slidenum">
              <a:rPr lang="en-US" smtClean="0"/>
              <a:pPr>
                <a:defRPr/>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r 6"/>
          <p:cNvGrpSpPr/>
          <p:nvPr/>
        </p:nvGrpSpPr>
        <p:grpSpPr>
          <a:xfrm>
            <a:off x="2286000" y="1066800"/>
            <a:ext cx="4076700" cy="2667000"/>
            <a:chOff x="4152900" y="609600"/>
            <a:chExt cx="4076700" cy="2667000"/>
          </a:xfrm>
        </p:grpSpPr>
        <p:pic>
          <p:nvPicPr>
            <p:cNvPr id="8" name="Picture 6" descr="glass stable"/>
            <p:cNvPicPr>
              <a:picLocks noChangeAspect="1" noChangeArrowheads="1"/>
            </p:cNvPicPr>
            <p:nvPr/>
          </p:nvPicPr>
          <p:blipFill>
            <a:blip r:embed="rId2"/>
            <a:srcRect/>
            <a:stretch>
              <a:fillRect/>
            </a:stretch>
          </p:blipFill>
          <p:spPr bwMode="auto">
            <a:xfrm>
              <a:off x="4152900" y="609600"/>
              <a:ext cx="4076700" cy="2667000"/>
            </a:xfrm>
            <a:prstGeom prst="rect">
              <a:avLst/>
            </a:prstGeom>
            <a:noFill/>
            <a:ln w="9525">
              <a:noFill/>
              <a:miter lim="800000"/>
              <a:headEnd/>
              <a:tailEnd/>
            </a:ln>
          </p:spPr>
        </p:pic>
        <p:sp>
          <p:nvSpPr>
            <p:cNvPr id="9" name="ZoneTexte 8"/>
            <p:cNvSpPr txBox="1">
              <a:spLocks noChangeArrowheads="1"/>
            </p:cNvSpPr>
            <p:nvPr/>
          </p:nvSpPr>
          <p:spPr bwMode="auto">
            <a:xfrm rot="16200000">
              <a:off x="3756027" y="1774825"/>
              <a:ext cx="1414462" cy="369887"/>
            </a:xfrm>
            <a:prstGeom prst="rect">
              <a:avLst/>
            </a:prstGeom>
            <a:solidFill>
              <a:srgbClr val="FFFFFF"/>
            </a:solidFill>
            <a:ln w="9525">
              <a:noFill/>
              <a:miter lim="800000"/>
              <a:headEnd/>
              <a:tailEnd/>
            </a:ln>
          </p:spPr>
          <p:txBody>
            <a:bodyPr wrap="square">
              <a:prstTxWarp prst="textNoShape">
                <a:avLst/>
              </a:prstTxWarp>
              <a:spAutoFit/>
            </a:bodyPr>
            <a:lstStyle/>
            <a:p>
              <a:r>
                <a:rPr lang="en-US" sz="1200" dirty="0">
                  <a:solidFill>
                    <a:srgbClr val="000000"/>
                  </a:solidFill>
                </a:rPr>
                <a:t>Current (μA)</a:t>
              </a:r>
            </a:p>
          </p:txBody>
        </p:sp>
        <p:sp>
          <p:nvSpPr>
            <p:cNvPr id="10" name="ZoneTexte 12"/>
            <p:cNvSpPr txBox="1">
              <a:spLocks noChangeArrowheads="1"/>
            </p:cNvSpPr>
            <p:nvPr/>
          </p:nvSpPr>
          <p:spPr bwMode="auto">
            <a:xfrm rot="16200000">
              <a:off x="7072313" y="1919287"/>
              <a:ext cx="1981200" cy="276225"/>
            </a:xfrm>
            <a:prstGeom prst="rect">
              <a:avLst/>
            </a:prstGeom>
            <a:solidFill>
              <a:schemeClr val="bg1"/>
            </a:solidFill>
            <a:ln w="9525">
              <a:noFill/>
              <a:miter lim="800000"/>
              <a:headEnd/>
              <a:tailEnd/>
            </a:ln>
          </p:spPr>
          <p:txBody>
            <a:bodyPr>
              <a:prstTxWarp prst="textNoShape">
                <a:avLst/>
              </a:prstTxWarp>
              <a:spAutoFit/>
            </a:bodyPr>
            <a:lstStyle/>
            <a:p>
              <a:r>
                <a:rPr lang="en-US" sz="1200">
                  <a:solidFill>
                    <a:srgbClr val="000000"/>
                  </a:solidFill>
                </a:rPr>
                <a:t>Bulk resistivity (10</a:t>
              </a:r>
              <a:r>
                <a:rPr lang="en-US" sz="1200" baseline="30000">
                  <a:solidFill>
                    <a:srgbClr val="000000"/>
                  </a:solidFill>
                </a:rPr>
                <a:t>10</a:t>
              </a:r>
              <a:r>
                <a:rPr lang="en-US" sz="1200">
                  <a:solidFill>
                    <a:srgbClr val="000000"/>
                  </a:solidFill>
                </a:rPr>
                <a:t> Ω.cm)</a:t>
              </a:r>
            </a:p>
          </p:txBody>
        </p:sp>
        <p:sp>
          <p:nvSpPr>
            <p:cNvPr id="11" name="ZoneTexte 11"/>
            <p:cNvSpPr txBox="1">
              <a:spLocks noChangeArrowheads="1"/>
            </p:cNvSpPr>
            <p:nvPr/>
          </p:nvSpPr>
          <p:spPr bwMode="auto">
            <a:xfrm>
              <a:off x="5334000" y="1185863"/>
              <a:ext cx="2286000" cy="261937"/>
            </a:xfrm>
            <a:prstGeom prst="rect">
              <a:avLst/>
            </a:prstGeom>
            <a:solidFill>
              <a:schemeClr val="bg1"/>
            </a:solidFill>
            <a:ln w="9525">
              <a:noFill/>
              <a:miter lim="800000"/>
              <a:headEnd/>
              <a:tailEnd/>
            </a:ln>
          </p:spPr>
          <p:txBody>
            <a:bodyPr>
              <a:prstTxWarp prst="textNoShape">
                <a:avLst/>
              </a:prstTxWarp>
              <a:spAutoFit/>
            </a:bodyPr>
            <a:lstStyle/>
            <a:p>
              <a:r>
                <a:rPr lang="en-US" sz="1100" dirty="0">
                  <a:solidFill>
                    <a:srgbClr val="000000"/>
                  </a:solidFill>
                </a:rPr>
                <a:t>Bulk resistivity (10</a:t>
              </a:r>
              <a:r>
                <a:rPr lang="en-US" sz="1100" baseline="30000" dirty="0">
                  <a:solidFill>
                    <a:srgbClr val="000000"/>
                  </a:solidFill>
                </a:rPr>
                <a:t>10</a:t>
              </a:r>
              <a:r>
                <a:rPr lang="en-US" sz="1100" dirty="0" err="1">
                  <a:solidFill>
                    <a:srgbClr val="000000"/>
                  </a:solidFill>
                </a:rPr>
                <a:t>Ω.cm</a:t>
              </a:r>
              <a:r>
                <a:rPr lang="en-US" sz="1100" dirty="0">
                  <a:solidFill>
                    <a:srgbClr val="000000"/>
                  </a:solidFill>
                </a:rPr>
                <a:t>)</a:t>
              </a:r>
            </a:p>
          </p:txBody>
        </p:sp>
        <p:sp>
          <p:nvSpPr>
            <p:cNvPr id="12" name="ZoneTexte 11"/>
            <p:cNvSpPr txBox="1"/>
            <p:nvPr/>
          </p:nvSpPr>
          <p:spPr>
            <a:xfrm>
              <a:off x="5334000" y="990600"/>
              <a:ext cx="1447800" cy="261938"/>
            </a:xfrm>
            <a:prstGeom prst="rect">
              <a:avLst/>
            </a:prstGeom>
            <a:solidFill>
              <a:schemeClr val="accent3"/>
            </a:solidFill>
          </p:spPr>
          <p:txBody>
            <a:bodyPr>
              <a:spAutoFit/>
            </a:bodyPr>
            <a:lstStyle/>
            <a:p>
              <a:pPr>
                <a:defRPr/>
              </a:pPr>
              <a:r>
                <a:rPr lang="en-US" sz="1100" dirty="0">
                  <a:solidFill>
                    <a:srgbClr val="000000"/>
                  </a:solidFill>
                </a:rPr>
                <a:t>Current (μA)</a:t>
              </a:r>
            </a:p>
          </p:txBody>
        </p:sp>
      </p:grpSp>
      <p:sp>
        <p:nvSpPr>
          <p:cNvPr id="13" name="TextBox 4"/>
          <p:cNvSpPr txBox="1">
            <a:spLocks noChangeArrowheads="1"/>
          </p:cNvSpPr>
          <p:nvPr/>
        </p:nvSpPr>
        <p:spPr bwMode="auto">
          <a:xfrm>
            <a:off x="2095500" y="4114800"/>
            <a:ext cx="3924300" cy="461962"/>
          </a:xfrm>
          <a:prstGeom prst="rect">
            <a:avLst/>
          </a:prstGeom>
          <a:solidFill>
            <a:srgbClr val="FFFF00"/>
          </a:solidFill>
          <a:ln w="9525">
            <a:solidFill>
              <a:srgbClr val="FF0000"/>
            </a:solidFill>
            <a:miter lim="800000"/>
            <a:headEnd/>
            <a:tailEnd/>
          </a:ln>
        </p:spPr>
        <p:txBody>
          <a:bodyPr>
            <a:prstTxWarp prst="textNoShape">
              <a:avLst/>
            </a:prstTxWarp>
            <a:spAutoFit/>
          </a:bodyPr>
          <a:lstStyle/>
          <a:p>
            <a:pPr algn="just"/>
            <a:r>
              <a:rPr lang="en-US" altLang="zh-CN" sz="1200">
                <a:solidFill>
                  <a:srgbClr val="0000FF"/>
                </a:solidFill>
                <a:latin typeface="Calibri" charset="0"/>
              </a:rPr>
              <a:t>The glass was applied with 1000V for about 32days,  integrated  charge: 1 C/cm</a:t>
            </a:r>
            <a:r>
              <a:rPr lang="en-US" altLang="zh-CN" sz="1200" baseline="30000">
                <a:solidFill>
                  <a:srgbClr val="0000FF"/>
                </a:solidFill>
                <a:latin typeface="Calibri" charset="0"/>
              </a:rPr>
              <a:t>2     </a:t>
            </a:r>
            <a:endParaRPr lang="zh-CN" altLang="en-US" sz="1200" baseline="30000">
              <a:solidFill>
                <a:srgbClr val="0000FF"/>
              </a:solidFill>
              <a:latin typeface="Calibri" charset="0"/>
            </a:endParaRPr>
          </a:p>
        </p:txBody>
      </p:sp>
      <p:sp>
        <p:nvSpPr>
          <p:cNvPr id="14" name="灯片编号占位符 13"/>
          <p:cNvSpPr>
            <a:spLocks noGrp="1"/>
          </p:cNvSpPr>
          <p:nvPr>
            <p:ph type="sldNum" idx="11"/>
          </p:nvPr>
        </p:nvSpPr>
        <p:spPr/>
        <p:txBody>
          <a:bodyPr/>
          <a:lstStyle/>
          <a:p>
            <a:pPr>
              <a:defRPr/>
            </a:pPr>
            <a:fld id="{FFE46D61-D155-2F42-BA63-F9532361A30E}" type="slidenum">
              <a:rPr lang="en-US" smtClean="0"/>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3-02-25 à 15.28.36.png"/>
          <p:cNvPicPr>
            <a:picLocks noChangeAspect="1"/>
          </p:cNvPicPr>
          <p:nvPr/>
        </p:nvPicPr>
        <p:blipFill>
          <a:blip r:embed="rId2"/>
          <a:stretch>
            <a:fillRect/>
          </a:stretch>
        </p:blipFill>
        <p:spPr>
          <a:xfrm>
            <a:off x="838200" y="82964"/>
            <a:ext cx="7649347" cy="6698836"/>
          </a:xfrm>
          <a:prstGeom prst="rect">
            <a:avLst/>
          </a:prstGeom>
        </p:spPr>
      </p:pic>
      <p:sp>
        <p:nvSpPr>
          <p:cNvPr id="4" name="灯片编号占位符 3"/>
          <p:cNvSpPr>
            <a:spLocks noGrp="1"/>
          </p:cNvSpPr>
          <p:nvPr>
            <p:ph type="sldNum" idx="11"/>
          </p:nvPr>
        </p:nvSpPr>
        <p:spPr/>
        <p:txBody>
          <a:bodyPr/>
          <a:lstStyle/>
          <a:p>
            <a:pPr>
              <a:defRPr/>
            </a:pPr>
            <a:fld id="{FFE46D61-D155-2F42-BA63-F9532361A30E}" type="slidenum">
              <a:rPr lang="en-US" smtClean="0"/>
              <a:pPr>
                <a:defRPr/>
              </a:pPr>
              <a:t>26</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76200"/>
            <a:ext cx="8042276" cy="834932"/>
          </a:xfrm>
        </p:spPr>
        <p:txBody>
          <a:bodyPr/>
          <a:lstStyle/>
          <a:p>
            <a:r>
              <a:rPr lang="en-US" sz="2400" dirty="0" smtClean="0"/>
              <a:t>Collaboration</a:t>
            </a:r>
            <a:br>
              <a:rPr lang="en-US" sz="2400" dirty="0" smtClean="0"/>
            </a:br>
            <a:r>
              <a:rPr lang="en-US" sz="2400" dirty="0" smtClean="0"/>
              <a:t>IPNL-</a:t>
            </a:r>
            <a:r>
              <a:rPr lang="en-US" sz="2400" dirty="0" err="1" smtClean="0"/>
              <a:t>Tsinghua</a:t>
            </a:r>
            <a:endParaRPr lang="en-US" sz="2400" dirty="0"/>
          </a:p>
        </p:txBody>
      </p:sp>
      <p:sp>
        <p:nvSpPr>
          <p:cNvPr id="3" name="Espace réservé du contenu 2"/>
          <p:cNvSpPr>
            <a:spLocks noGrp="1"/>
          </p:cNvSpPr>
          <p:nvPr>
            <p:ph idx="1"/>
          </p:nvPr>
        </p:nvSpPr>
        <p:spPr>
          <a:xfrm>
            <a:off x="533400" y="1295400"/>
            <a:ext cx="8042276" cy="4343400"/>
          </a:xfrm>
        </p:spPr>
        <p:txBody>
          <a:bodyPr>
            <a:normAutofit fontScale="70000" lnSpcReduction="20000"/>
          </a:bodyPr>
          <a:lstStyle/>
          <a:p>
            <a:r>
              <a:rPr lang="en-US" sz="2000" dirty="0" smtClean="0">
                <a:latin typeface="Arial"/>
                <a:cs typeface="Arial"/>
              </a:rPr>
              <a:t>First contact in 2008 during IEEE-NSS, Dresden.</a:t>
            </a:r>
          </a:p>
          <a:p>
            <a:r>
              <a:rPr lang="en-US" sz="2000" dirty="0" smtClean="0">
                <a:latin typeface="Arial"/>
                <a:cs typeface="Arial"/>
              </a:rPr>
              <a:t>Collaboration started on GRPC in general and on high rate GRPC in particular in 2009.</a:t>
            </a:r>
          </a:p>
          <a:p>
            <a:r>
              <a:rPr lang="en-US" sz="2000" dirty="0" err="1" smtClean="0">
                <a:latin typeface="Arial"/>
                <a:cs typeface="Arial"/>
              </a:rPr>
              <a:t>Tsinghua</a:t>
            </a:r>
            <a:r>
              <a:rPr lang="en-US" sz="2000" dirty="0" smtClean="0">
                <a:latin typeface="Arial"/>
                <a:cs typeface="Arial"/>
              </a:rPr>
              <a:t> joined CALICE collaboration in 2008 to work together with IPNL on SDHCAL</a:t>
            </a:r>
          </a:p>
          <a:p>
            <a:r>
              <a:rPr lang="en-US" sz="2000" dirty="0" smtClean="0">
                <a:latin typeface="Arial"/>
                <a:cs typeface="Arial"/>
              </a:rPr>
              <a:t> A prototype of 1.3 m</a:t>
            </a:r>
            <a:r>
              <a:rPr lang="en-US" sz="2000" baseline="30000" dirty="0" smtClean="0">
                <a:latin typeface="Arial"/>
                <a:cs typeface="Arial"/>
              </a:rPr>
              <a:t>3 </a:t>
            </a:r>
            <a:r>
              <a:rPr lang="en-US" sz="2000" dirty="0" smtClean="0">
                <a:latin typeface="Arial"/>
                <a:cs typeface="Arial"/>
              </a:rPr>
              <a:t>(6 </a:t>
            </a:r>
            <a:r>
              <a:rPr lang="en-US" sz="2000" dirty="0" err="1" smtClean="0">
                <a:latin typeface="Symbol" charset="2"/>
                <a:cs typeface="Symbol" charset="2"/>
              </a:rPr>
              <a:t>l</a:t>
            </a:r>
            <a:r>
              <a:rPr lang="en-US" sz="2000" baseline="-25000" dirty="0" err="1" smtClean="0">
                <a:latin typeface="Arial"/>
                <a:cs typeface="Arial"/>
              </a:rPr>
              <a:t>i</a:t>
            </a:r>
            <a:r>
              <a:rPr lang="en-US" sz="2000" dirty="0" smtClean="0">
                <a:latin typeface="Arial"/>
                <a:cs typeface="Arial"/>
              </a:rPr>
              <a:t>) with 48 units using power-pulsing and </a:t>
            </a:r>
            <a:r>
              <a:rPr lang="en-US" sz="2000" dirty="0" err="1" smtClean="0">
                <a:latin typeface="Arial"/>
                <a:cs typeface="Arial"/>
              </a:rPr>
              <a:t>triggerless</a:t>
            </a:r>
            <a:r>
              <a:rPr lang="en-US" sz="2000" dirty="0" smtClean="0">
                <a:latin typeface="Arial"/>
                <a:cs typeface="Arial"/>
              </a:rPr>
              <a:t> modes was completed in 2011.</a:t>
            </a:r>
          </a:p>
          <a:p>
            <a:r>
              <a:rPr lang="en-US" sz="2000" dirty="0" smtClean="0">
                <a:latin typeface="Arial"/>
                <a:cs typeface="Arial"/>
              </a:rPr>
              <a:t>First results obtained with the prototype exposed to CERN beams validated completely the SDHCAL concept which was chosen as one of the two options of the ILD project proposed for ILC.</a:t>
            </a:r>
          </a:p>
          <a:p>
            <a:r>
              <a:rPr lang="en-US" sz="2000" dirty="0" smtClean="0">
                <a:latin typeface="Arial"/>
                <a:cs typeface="Arial"/>
              </a:rPr>
              <a:t>In parallel the two groups collaborated on high rate GRPC.</a:t>
            </a:r>
          </a:p>
          <a:p>
            <a:r>
              <a:rPr lang="en-US" sz="2000" dirty="0" smtClean="0">
                <a:latin typeface="Arial"/>
                <a:cs typeface="Arial"/>
              </a:rPr>
              <a:t>Recently joined by other French (OMEGA) and Chinese (NCEPU) groups and  a project to equip the CMS high </a:t>
            </a:r>
            <a:r>
              <a:rPr lang="en-US" sz="2000" dirty="0" err="1" smtClean="0">
                <a:latin typeface="Arial"/>
                <a:cs typeface="Arial"/>
              </a:rPr>
              <a:t>eta</a:t>
            </a:r>
            <a:r>
              <a:rPr lang="en-US" sz="2000" dirty="0" smtClean="0">
                <a:latin typeface="Arial"/>
                <a:cs typeface="Arial"/>
              </a:rPr>
              <a:t>  region with </a:t>
            </a:r>
            <a:r>
              <a:rPr lang="en-US" sz="2000" dirty="0" err="1" smtClean="0">
                <a:latin typeface="Arial"/>
                <a:cs typeface="Arial"/>
              </a:rPr>
              <a:t>muon</a:t>
            </a:r>
            <a:r>
              <a:rPr lang="en-US" sz="2000" dirty="0" smtClean="0">
                <a:latin typeface="Arial"/>
                <a:cs typeface="Arial"/>
              </a:rPr>
              <a:t> detectors. The R&amp;D is now an official R&amp;D of CMS.  </a:t>
            </a:r>
            <a:endParaRPr lang="en-US" sz="2000" dirty="0" smtClean="0">
              <a:latin typeface="Apple Symbols"/>
              <a:cs typeface="Apple Symbols"/>
            </a:endParaRPr>
          </a:p>
        </p:txBody>
      </p:sp>
      <p:sp>
        <p:nvSpPr>
          <p:cNvPr id="4" name="灯片编号占位符 3"/>
          <p:cNvSpPr>
            <a:spLocks noGrp="1"/>
          </p:cNvSpPr>
          <p:nvPr>
            <p:ph type="sldNum" sz="quarter" idx="12"/>
          </p:nvPr>
        </p:nvSpPr>
        <p:spPr/>
        <p:txBody>
          <a:bodyPr/>
          <a:lstStyle/>
          <a:p>
            <a:fld id="{63B2F2DC-4ECE-6949-8251-33F7459E586D}" type="slidenum">
              <a:rPr lang="en-US" smtClean="0"/>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stretch>
            <a:fillRect/>
          </a:stretch>
        </p:blipFill>
        <p:spPr>
          <a:xfrm>
            <a:off x="685800" y="152400"/>
            <a:ext cx="3600000" cy="3124200"/>
          </a:xfrm>
          <a:prstGeom prst="rect">
            <a:avLst/>
          </a:prstGeom>
        </p:spPr>
      </p:pic>
      <p:pic>
        <p:nvPicPr>
          <p:cNvPr id="9" name="Image 8" descr="Capture d’écran 2013-03-23 à 20.58.39.png"/>
          <p:cNvPicPr>
            <a:picLocks noChangeAspect="1"/>
          </p:cNvPicPr>
          <p:nvPr/>
        </p:nvPicPr>
        <p:blipFill>
          <a:blip r:embed="rId3"/>
          <a:stretch>
            <a:fillRect/>
          </a:stretch>
        </p:blipFill>
        <p:spPr>
          <a:xfrm>
            <a:off x="0" y="3048000"/>
            <a:ext cx="9144000" cy="4173020"/>
          </a:xfrm>
          <a:prstGeom prst="rect">
            <a:avLst/>
          </a:prstGeom>
        </p:spPr>
      </p:pic>
      <p:pic>
        <p:nvPicPr>
          <p:cNvPr id="11" name="Image 10" descr="pion80GeV.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572000" y="0"/>
            <a:ext cx="4419600" cy="3048000"/>
          </a:xfrm>
          <a:prstGeom prst="rect">
            <a:avLst/>
          </a:prstGeom>
        </p:spPr>
      </p:pic>
      <p:sp>
        <p:nvSpPr>
          <p:cNvPr id="12" name="ZoneTexte 11"/>
          <p:cNvSpPr txBox="1"/>
          <p:nvPr/>
        </p:nvSpPr>
        <p:spPr>
          <a:xfrm>
            <a:off x="6324600" y="1295400"/>
            <a:ext cx="1447800" cy="338554"/>
          </a:xfrm>
          <a:prstGeom prst="rect">
            <a:avLst/>
          </a:prstGeom>
          <a:noFill/>
        </p:spPr>
        <p:txBody>
          <a:bodyPr wrap="square" rtlCol="0">
            <a:spAutoFit/>
          </a:bodyPr>
          <a:lstStyle/>
          <a:p>
            <a:pPr algn="ctr"/>
            <a:r>
              <a:rPr lang="en-US" sz="1600" b="1" dirty="0" smtClean="0">
                <a:solidFill>
                  <a:srgbClr val="FF0000"/>
                </a:solidFill>
              </a:rPr>
              <a:t>80 </a:t>
            </a:r>
            <a:r>
              <a:rPr lang="en-US" sz="1600" b="1" dirty="0" err="1" smtClean="0">
                <a:solidFill>
                  <a:srgbClr val="FF0000"/>
                </a:solidFill>
              </a:rPr>
              <a:t>GeVpion</a:t>
            </a:r>
            <a:endParaRPr lang="en-US" sz="1600" b="1" dirty="0">
              <a:solidFill>
                <a:srgbClr val="FF0000"/>
              </a:solidFill>
            </a:endParaRPr>
          </a:p>
        </p:txBody>
      </p:sp>
      <p:sp>
        <p:nvSpPr>
          <p:cNvPr id="6" name="灯片编号占位符 5"/>
          <p:cNvSpPr>
            <a:spLocks noGrp="1"/>
          </p:cNvSpPr>
          <p:nvPr>
            <p:ph type="sldNum" sz="quarter" idx="12"/>
          </p:nvPr>
        </p:nvSpPr>
        <p:spPr/>
        <p:txBody>
          <a:bodyPr/>
          <a:lstStyle/>
          <a:p>
            <a:fld id="{63B2F2DC-4ECE-6949-8251-33F7459E586D}"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576"/>
            <a:ext cx="8042276" cy="578224"/>
          </a:xfrm>
        </p:spPr>
        <p:txBody>
          <a:bodyPr/>
          <a:lstStyle/>
          <a:p>
            <a:r>
              <a:rPr lang="en-US" sz="2400" dirty="0" smtClean="0"/>
              <a:t>CMS-GRPC project</a:t>
            </a:r>
            <a:endParaRPr lang="en-US" sz="2400" dirty="0"/>
          </a:p>
        </p:txBody>
      </p:sp>
      <p:sp>
        <p:nvSpPr>
          <p:cNvPr id="6" name="ZoneTexte 5"/>
          <p:cNvSpPr txBox="1"/>
          <p:nvPr/>
        </p:nvSpPr>
        <p:spPr>
          <a:xfrm>
            <a:off x="152400" y="685800"/>
            <a:ext cx="3581400" cy="6032422"/>
          </a:xfrm>
          <a:prstGeom prst="rect">
            <a:avLst/>
          </a:prstGeom>
          <a:noFill/>
        </p:spPr>
        <p:txBody>
          <a:bodyPr wrap="square" rtlCol="0">
            <a:spAutoFit/>
          </a:bodyPr>
          <a:lstStyle/>
          <a:p>
            <a:r>
              <a:rPr lang="en-US" sz="1600" dirty="0" smtClean="0"/>
              <a:t>The standard Bakelite RPC used as </a:t>
            </a:r>
            <a:r>
              <a:rPr lang="en-US" sz="1600" dirty="0" err="1" smtClean="0"/>
              <a:t>muon</a:t>
            </a:r>
            <a:r>
              <a:rPr lang="en-US" sz="1600" dirty="0" smtClean="0"/>
              <a:t> detectors in CMS are absent from the high </a:t>
            </a:r>
            <a:r>
              <a:rPr lang="en-US" sz="1600" dirty="0" err="1" smtClean="0"/>
              <a:t>eta</a:t>
            </a:r>
            <a:r>
              <a:rPr lang="en-US" sz="1600" dirty="0" smtClean="0"/>
              <a:t> region (&gt;1.6) because of their rate limitation </a:t>
            </a:r>
          </a:p>
          <a:p>
            <a:r>
              <a:rPr lang="en-US" sz="1600" dirty="0" smtClean="0"/>
              <a:t>(&lt; 1000 Hz/cm</a:t>
            </a:r>
            <a:r>
              <a:rPr lang="en-US" sz="1600" baseline="30000" dirty="0" smtClean="0"/>
              <a:t>2</a:t>
            </a:r>
            <a:r>
              <a:rPr lang="en-US" sz="1600" dirty="0" smtClean="0"/>
              <a:t>).  </a:t>
            </a:r>
          </a:p>
          <a:p>
            <a:endParaRPr lang="en-US" sz="1600" dirty="0" smtClean="0"/>
          </a:p>
          <a:p>
            <a:endParaRPr lang="en-US" sz="1600" dirty="0" smtClean="0"/>
          </a:p>
          <a:p>
            <a:r>
              <a:rPr lang="en-US" sz="1600" dirty="0" smtClean="0"/>
              <a:t>The presence of (Cathode Strip Chambers) CSC at high </a:t>
            </a:r>
            <a:r>
              <a:rPr lang="en-US" sz="1600" dirty="0" err="1" smtClean="0"/>
              <a:t>eta</a:t>
            </a:r>
            <a:r>
              <a:rPr lang="en-US" sz="1600" dirty="0" smtClean="0"/>
              <a:t> is not enough (low trigger efficiency)</a:t>
            </a:r>
          </a:p>
          <a:p>
            <a:endParaRPr lang="en-US" sz="1600" dirty="0" smtClean="0"/>
          </a:p>
          <a:p>
            <a:r>
              <a:rPr lang="en-US" sz="1600" dirty="0" smtClean="0"/>
              <a:t>With the increase of luminosity</a:t>
            </a:r>
          </a:p>
          <a:p>
            <a:r>
              <a:rPr lang="en-US" sz="1600" dirty="0" smtClean="0"/>
              <a:t>x6 in Phase I  (E = 14 </a:t>
            </a:r>
            <a:r>
              <a:rPr lang="en-US" sz="1600" dirty="0" err="1" smtClean="0"/>
              <a:t>TeV</a:t>
            </a:r>
            <a:r>
              <a:rPr lang="en-US" sz="1600" dirty="0" smtClean="0"/>
              <a:t>) and additional x10 the HL-LHC scenario needs to be addressed by improving on the trigger efficiency if </a:t>
            </a:r>
            <a:r>
              <a:rPr lang="en-US" sz="1600" smtClean="0"/>
              <a:t>wants  </a:t>
            </a:r>
            <a:r>
              <a:rPr lang="en-US" sz="1600" dirty="0" smtClean="0"/>
              <a:t>to avoid increasing P</a:t>
            </a:r>
            <a:r>
              <a:rPr lang="en-US" sz="1600" baseline="-25000" dirty="0" smtClean="0"/>
              <a:t>t</a:t>
            </a:r>
            <a:r>
              <a:rPr lang="en-US" sz="1600" dirty="0" smtClean="0"/>
              <a:t>  selection cut which may affect physics.</a:t>
            </a:r>
          </a:p>
          <a:p>
            <a:endParaRPr lang="en-US" sz="1600" dirty="0" smtClean="0"/>
          </a:p>
          <a:p>
            <a:endParaRPr lang="en-US" sz="1600" dirty="0" smtClean="0"/>
          </a:p>
          <a:p>
            <a:r>
              <a:rPr lang="en-US" sz="1600" dirty="0" smtClean="0"/>
              <a:t>So there is a need to equip the high </a:t>
            </a:r>
            <a:r>
              <a:rPr lang="en-US" sz="1600" dirty="0" err="1" smtClean="0"/>
              <a:t>eta</a:t>
            </a:r>
            <a:r>
              <a:rPr lang="en-US" sz="1600" dirty="0" smtClean="0"/>
              <a:t> region. </a:t>
            </a:r>
          </a:p>
          <a:p>
            <a:endParaRPr lang="en-US" dirty="0"/>
          </a:p>
        </p:txBody>
      </p:sp>
      <p:pic>
        <p:nvPicPr>
          <p:cNvPr id="7" name="dc257711-0a3c-461e-bba4-01bb672fa81a" descr="D54425C9-E445-43F1-8499-41BB21AA23E2@fuw"/>
          <p:cNvPicPr>
            <a:picLocks noChangeAspect="1" noChangeArrowheads="1"/>
          </p:cNvPicPr>
          <p:nvPr/>
        </p:nvPicPr>
        <p:blipFill>
          <a:blip r:embed="rId3">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4435303" y="993932"/>
            <a:ext cx="4156248" cy="289393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8" name="Grouper 9"/>
          <p:cNvGrpSpPr/>
          <p:nvPr/>
        </p:nvGrpSpPr>
        <p:grpSpPr>
          <a:xfrm>
            <a:off x="4915040" y="3810000"/>
            <a:ext cx="3543160" cy="2761100"/>
            <a:chOff x="4313428" y="830798"/>
            <a:chExt cx="4724400" cy="3749840"/>
          </a:xfrm>
        </p:grpSpPr>
        <p:pic>
          <p:nvPicPr>
            <p:cNvPr id="9" name="Image 8" descr="Capture d’écran 2013-02-23 à 19.41.58.png"/>
            <p:cNvPicPr>
              <a:picLocks noChangeAspect="1"/>
            </p:cNvPicPr>
            <p:nvPr/>
          </p:nvPicPr>
          <p:blipFill>
            <a:blip r:embed="rId4"/>
            <a:stretch>
              <a:fillRect/>
            </a:stretch>
          </p:blipFill>
          <p:spPr>
            <a:xfrm>
              <a:off x="4313428" y="830798"/>
              <a:ext cx="4724400" cy="3749840"/>
            </a:xfrm>
            <a:prstGeom prst="rect">
              <a:avLst/>
            </a:prstGeom>
          </p:spPr>
        </p:pic>
        <p:sp>
          <p:nvSpPr>
            <p:cNvPr id="10" name="ZoneTexte 9"/>
            <p:cNvSpPr txBox="1"/>
            <p:nvPr/>
          </p:nvSpPr>
          <p:spPr>
            <a:xfrm>
              <a:off x="8641716" y="3962400"/>
              <a:ext cx="349884" cy="307777"/>
            </a:xfrm>
            <a:prstGeom prst="rect">
              <a:avLst/>
            </a:prstGeom>
            <a:noFill/>
          </p:spPr>
          <p:txBody>
            <a:bodyPr wrap="none" rtlCol="0">
              <a:spAutoFit/>
            </a:bodyPr>
            <a:lstStyle/>
            <a:p>
              <a:r>
                <a:rPr lang="en-US" sz="1400" dirty="0" smtClean="0"/>
                <a:t>P</a:t>
              </a:r>
              <a:r>
                <a:rPr lang="en-US" sz="1400" baseline="-25000" dirty="0" smtClean="0"/>
                <a:t>t</a:t>
              </a:r>
              <a:endParaRPr lang="en-US" sz="1400" dirty="0"/>
            </a:p>
          </p:txBody>
        </p:sp>
      </p:grpSp>
      <p:sp>
        <p:nvSpPr>
          <p:cNvPr id="11" name="灯片编号占位符 10"/>
          <p:cNvSpPr>
            <a:spLocks noGrp="1"/>
          </p:cNvSpPr>
          <p:nvPr>
            <p:ph type="sldNum" sz="quarter" idx="12"/>
          </p:nvPr>
        </p:nvSpPr>
        <p:spPr/>
        <p:txBody>
          <a:bodyPr/>
          <a:lstStyle/>
          <a:p>
            <a:fld id="{63B2F2DC-4ECE-6949-8251-33F7459E586D}"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0"/>
            <a:ext cx="8042276" cy="609600"/>
          </a:xfrm>
        </p:spPr>
        <p:txBody>
          <a:bodyPr/>
          <a:lstStyle/>
          <a:p>
            <a:r>
              <a:rPr lang="en-US" sz="3200" dirty="0" smtClean="0"/>
              <a:t>Motivation</a:t>
            </a:r>
            <a:endParaRPr lang="en-US" sz="3200" dirty="0"/>
          </a:p>
        </p:txBody>
      </p:sp>
      <p:pic>
        <p:nvPicPr>
          <p:cNvPr id="11" name="Image 10" descr="Capture d’écran 2013-02-23 à 21.07.36.png"/>
          <p:cNvPicPr>
            <a:picLocks noChangeAspect="1"/>
          </p:cNvPicPr>
          <p:nvPr/>
        </p:nvPicPr>
        <p:blipFill>
          <a:blip r:embed="rId3"/>
          <a:stretch>
            <a:fillRect/>
          </a:stretch>
        </p:blipFill>
        <p:spPr>
          <a:xfrm>
            <a:off x="3907420" y="609600"/>
            <a:ext cx="5236580" cy="2689324"/>
          </a:xfrm>
          <a:prstGeom prst="rect">
            <a:avLst/>
          </a:prstGeom>
        </p:spPr>
      </p:pic>
      <p:sp>
        <p:nvSpPr>
          <p:cNvPr id="8" name="ZoneTexte 7"/>
          <p:cNvSpPr txBox="1"/>
          <p:nvPr/>
        </p:nvSpPr>
        <p:spPr>
          <a:xfrm>
            <a:off x="609600" y="663476"/>
            <a:ext cx="3124200" cy="2308324"/>
          </a:xfrm>
          <a:prstGeom prst="rect">
            <a:avLst/>
          </a:prstGeom>
          <a:noFill/>
        </p:spPr>
        <p:txBody>
          <a:bodyPr wrap="square" rtlCol="0">
            <a:spAutoFit/>
          </a:bodyPr>
          <a:lstStyle/>
          <a:p>
            <a:r>
              <a:rPr lang="en-US" dirty="0" smtClean="0"/>
              <a:t>The low-resistivity glass developed by the </a:t>
            </a:r>
            <a:r>
              <a:rPr lang="en-US" dirty="0" err="1" smtClean="0"/>
              <a:t>Tsinghua</a:t>
            </a:r>
            <a:r>
              <a:rPr lang="en-US" dirty="0" smtClean="0"/>
              <a:t> group allows to build GRPC detector with high rate capability that can stand the high rate in the high eta region (up to 60 k Hz/cm</a:t>
            </a:r>
            <a:r>
              <a:rPr lang="en-US" baseline="30000" dirty="0" smtClean="0"/>
              <a:t>2</a:t>
            </a:r>
            <a:r>
              <a:rPr lang="en-US" dirty="0" smtClean="0"/>
              <a:t>)  </a:t>
            </a:r>
            <a:endParaRPr lang="en-US" dirty="0"/>
          </a:p>
        </p:txBody>
      </p:sp>
      <p:pic>
        <p:nvPicPr>
          <p:cNvPr id="9" name="Image 8" descr="Capture d’écran 2013-02-23 à 21.34.00.png"/>
          <p:cNvPicPr>
            <a:picLocks noChangeAspect="1"/>
          </p:cNvPicPr>
          <p:nvPr/>
        </p:nvPicPr>
        <p:blipFill>
          <a:blip r:embed="rId4"/>
          <a:stretch>
            <a:fillRect/>
          </a:stretch>
        </p:blipFill>
        <p:spPr>
          <a:xfrm>
            <a:off x="457200" y="3298924"/>
            <a:ext cx="8118476" cy="3573517"/>
          </a:xfrm>
          <a:prstGeom prst="rect">
            <a:avLst/>
          </a:prstGeom>
        </p:spPr>
      </p:pic>
      <p:sp>
        <p:nvSpPr>
          <p:cNvPr id="10" name="ZoneTexte 9"/>
          <p:cNvSpPr txBox="1"/>
          <p:nvPr/>
        </p:nvSpPr>
        <p:spPr>
          <a:xfrm>
            <a:off x="457200" y="3059668"/>
            <a:ext cx="8042276" cy="369332"/>
          </a:xfrm>
          <a:prstGeom prst="rect">
            <a:avLst/>
          </a:prstGeom>
          <a:solidFill>
            <a:schemeClr val="bg2"/>
          </a:solidFill>
        </p:spPr>
        <p:txBody>
          <a:bodyPr wrap="square" rtlCol="0">
            <a:spAutoFit/>
          </a:bodyPr>
          <a:lstStyle/>
          <a:p>
            <a:r>
              <a:rPr lang="en-US" dirty="0" smtClean="0"/>
              <a:t>      A rate reduction of factor 3∼4 for 2X, 8∼9 for 8X can be obtained </a:t>
            </a:r>
            <a:endParaRPr lang="en-US" dirty="0"/>
          </a:p>
        </p:txBody>
      </p:sp>
      <p:sp>
        <p:nvSpPr>
          <p:cNvPr id="7" name="灯片编号占位符 6"/>
          <p:cNvSpPr>
            <a:spLocks noGrp="1"/>
          </p:cNvSpPr>
          <p:nvPr>
            <p:ph type="sldNum" sz="quarter" idx="12"/>
          </p:nvPr>
        </p:nvSpPr>
        <p:spPr/>
        <p:txBody>
          <a:bodyPr/>
          <a:lstStyle/>
          <a:p>
            <a:fld id="{63B2F2DC-4ECE-6949-8251-33F7459E586D}"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57200" y="609600"/>
            <a:ext cx="8042276" cy="646331"/>
          </a:xfrm>
          <a:prstGeom prst="rect">
            <a:avLst/>
          </a:prstGeom>
          <a:noFill/>
        </p:spPr>
        <p:txBody>
          <a:bodyPr wrap="square" rtlCol="0">
            <a:spAutoFit/>
          </a:bodyPr>
          <a:lstStyle/>
          <a:p>
            <a:r>
              <a:rPr lang="en-US" dirty="0" smtClean="0"/>
              <a:t>Using the time resolution the RPC we expect to do much better.  This study was performed in the case of ATLAS. </a:t>
            </a:r>
            <a:endParaRPr lang="en-US" dirty="0"/>
          </a:p>
        </p:txBody>
      </p:sp>
      <p:pic>
        <p:nvPicPr>
          <p:cNvPr id="7" name="Image 6" descr="Capture d’écran 2013-02-24 à 10.56.44.png"/>
          <p:cNvPicPr>
            <a:picLocks noChangeAspect="1"/>
          </p:cNvPicPr>
          <p:nvPr/>
        </p:nvPicPr>
        <p:blipFill>
          <a:blip r:embed="rId2"/>
          <a:stretch>
            <a:fillRect/>
          </a:stretch>
        </p:blipFill>
        <p:spPr>
          <a:xfrm>
            <a:off x="457200" y="1286114"/>
            <a:ext cx="8229600" cy="5114686"/>
          </a:xfrm>
          <a:prstGeom prst="rect">
            <a:avLst/>
          </a:prstGeom>
        </p:spPr>
      </p:pic>
      <p:sp>
        <p:nvSpPr>
          <p:cNvPr id="8" name="ZoneTexte 7"/>
          <p:cNvSpPr txBox="1"/>
          <p:nvPr/>
        </p:nvSpPr>
        <p:spPr>
          <a:xfrm>
            <a:off x="381000" y="6488668"/>
            <a:ext cx="48006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err="1" smtClean="0"/>
              <a:t>J.Zhu</a:t>
            </a:r>
            <a:r>
              <a:rPr lang="en-US" dirty="0" smtClean="0"/>
              <a:t>, ATLAS collaboration, RPC2012</a:t>
            </a:r>
            <a:endParaRPr lang="en-US" dirty="0"/>
          </a:p>
        </p:txBody>
      </p:sp>
      <p:sp>
        <p:nvSpPr>
          <p:cNvPr id="6" name="灯片编号占位符 5"/>
          <p:cNvSpPr>
            <a:spLocks noGrp="1"/>
          </p:cNvSpPr>
          <p:nvPr>
            <p:ph type="sldNum" sz="quarter" idx="12"/>
          </p:nvPr>
        </p:nvSpPr>
        <p:spPr/>
        <p:txBody>
          <a:bodyPr/>
          <a:lstStyle/>
          <a:p>
            <a:fld id="{63B2F2DC-4ECE-6949-8251-33F7459E586D}"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0"/>
            <a:ext cx="8042276" cy="609600"/>
          </a:xfrm>
        </p:spPr>
        <p:txBody>
          <a:bodyPr/>
          <a:lstStyle/>
          <a:p>
            <a:r>
              <a:rPr lang="en-US" sz="3200" dirty="0" smtClean="0"/>
              <a:t>Proposal</a:t>
            </a:r>
            <a:endParaRPr lang="en-US" sz="3200" dirty="0"/>
          </a:p>
        </p:txBody>
      </p:sp>
      <p:sp>
        <p:nvSpPr>
          <p:cNvPr id="6" name="ZoneTexte 5"/>
          <p:cNvSpPr txBox="1"/>
          <p:nvPr/>
        </p:nvSpPr>
        <p:spPr>
          <a:xfrm>
            <a:off x="457200" y="1467683"/>
            <a:ext cx="8042276" cy="4524315"/>
          </a:xfrm>
          <a:prstGeom prst="rect">
            <a:avLst/>
          </a:prstGeom>
          <a:noFill/>
        </p:spPr>
        <p:txBody>
          <a:bodyPr wrap="square" rtlCol="0">
            <a:spAutoFit/>
          </a:bodyPr>
          <a:lstStyle/>
          <a:p>
            <a:r>
              <a:rPr lang="en-US" dirty="0" smtClean="0"/>
              <a:t>GRPC using </a:t>
            </a:r>
            <a:r>
              <a:rPr lang="en-US" dirty="0" smtClean="0">
                <a:solidFill>
                  <a:schemeClr val="accent3"/>
                </a:solidFill>
              </a:rPr>
              <a:t>low-resistivity glass </a:t>
            </a:r>
            <a:r>
              <a:rPr lang="en-US" dirty="0" smtClean="0"/>
              <a:t>is an excellent solution :</a:t>
            </a:r>
          </a:p>
          <a:p>
            <a:endParaRPr lang="en-US" dirty="0" smtClean="0"/>
          </a:p>
          <a:p>
            <a:r>
              <a:rPr lang="en-US" dirty="0" smtClean="0"/>
              <a:t>1- It stands high rate (</a:t>
            </a:r>
            <a:r>
              <a:rPr lang="en-US" dirty="0" smtClean="0">
                <a:solidFill>
                  <a:srgbClr val="E2751D"/>
                </a:solidFill>
              </a:rPr>
              <a:t>&gt; 60 KHz/cm</a:t>
            </a:r>
            <a:r>
              <a:rPr lang="en-US" baseline="30000" dirty="0" smtClean="0">
                <a:solidFill>
                  <a:srgbClr val="E2751D"/>
                </a:solidFill>
              </a:rPr>
              <a:t>2</a:t>
            </a:r>
            <a:r>
              <a:rPr lang="en-US" dirty="0" smtClean="0"/>
              <a:t>)</a:t>
            </a:r>
          </a:p>
          <a:p>
            <a:r>
              <a:rPr lang="en-US" dirty="0" smtClean="0"/>
              <a:t>2- It is similar to theBakelite RPC. It has the same advantages </a:t>
            </a:r>
          </a:p>
          <a:p>
            <a:r>
              <a:rPr lang="en-US" dirty="0" smtClean="0"/>
              <a:t>- </a:t>
            </a:r>
            <a:r>
              <a:rPr lang="en-US" dirty="0" smtClean="0">
                <a:solidFill>
                  <a:srgbClr val="E2751D"/>
                </a:solidFill>
              </a:rPr>
              <a:t>Excellent time </a:t>
            </a:r>
            <a:r>
              <a:rPr lang="en-US" dirty="0" smtClean="0"/>
              <a:t>resolution,</a:t>
            </a:r>
          </a:p>
          <a:p>
            <a:pPr>
              <a:buFontTx/>
              <a:buChar char="-"/>
            </a:pPr>
            <a:r>
              <a:rPr lang="en-US" dirty="0" smtClean="0">
                <a:solidFill>
                  <a:srgbClr val="E2751D"/>
                </a:solidFill>
              </a:rPr>
              <a:t>Easy</a:t>
            </a:r>
            <a:r>
              <a:rPr lang="en-US" dirty="0" smtClean="0"/>
              <a:t> construction</a:t>
            </a:r>
          </a:p>
          <a:p>
            <a:pPr>
              <a:buFontTx/>
              <a:buChar char="-"/>
            </a:pPr>
            <a:r>
              <a:rPr lang="en-US" dirty="0" smtClean="0">
                <a:solidFill>
                  <a:srgbClr val="E2751D"/>
                </a:solidFill>
              </a:rPr>
              <a:t>Cost-effective</a:t>
            </a:r>
          </a:p>
          <a:p>
            <a:r>
              <a:rPr lang="en-US" dirty="0" smtClean="0"/>
              <a:t> but without the oil problem.</a:t>
            </a:r>
          </a:p>
          <a:p>
            <a:endParaRPr lang="en-US" dirty="0" smtClean="0"/>
          </a:p>
          <a:p>
            <a:r>
              <a:rPr lang="en-US" dirty="0" smtClean="0"/>
              <a:t>3- It uses the same gas mixture but no humidity needed.</a:t>
            </a:r>
          </a:p>
          <a:p>
            <a:endParaRPr lang="en-US" dirty="0" smtClean="0"/>
          </a:p>
          <a:p>
            <a:r>
              <a:rPr lang="en-US" dirty="0" smtClean="0"/>
              <a:t> R&amp;D on high rate GRPC has started 4 years ago. Single-gap and multi-gap detectors were built and successfully tested. Readout strips and pads were both tested. Many groups have participated to this activity.  </a:t>
            </a:r>
          </a:p>
          <a:p>
            <a:endParaRPr lang="en-US" dirty="0" smtClean="0"/>
          </a:p>
          <a:p>
            <a:endParaRPr lang="en-US" dirty="0"/>
          </a:p>
        </p:txBody>
      </p:sp>
      <p:sp>
        <p:nvSpPr>
          <p:cNvPr id="5" name="灯片编号占位符 4"/>
          <p:cNvSpPr>
            <a:spLocks noGrp="1"/>
          </p:cNvSpPr>
          <p:nvPr>
            <p:ph type="sldNum" sz="quarter" idx="12"/>
          </p:nvPr>
        </p:nvSpPr>
        <p:spPr/>
        <p:txBody>
          <a:bodyPr/>
          <a:lstStyle/>
          <a:p>
            <a:fld id="{63B2F2DC-4ECE-6949-8251-33F7459E586D}"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oneTexte 5"/>
          <p:cNvSpPr txBox="1">
            <a:spLocks noChangeArrowheads="1"/>
          </p:cNvSpPr>
          <p:nvPr/>
        </p:nvSpPr>
        <p:spPr bwMode="auto">
          <a:xfrm>
            <a:off x="381000" y="304800"/>
            <a:ext cx="7543800" cy="800100"/>
          </a:xfrm>
          <a:prstGeom prst="rect">
            <a:avLst/>
          </a:prstGeom>
          <a:noFill/>
          <a:ln w="9525">
            <a:noFill/>
            <a:miter lim="800000"/>
            <a:headEnd/>
            <a:tailEnd/>
          </a:ln>
        </p:spPr>
        <p:txBody>
          <a:bodyPr>
            <a:prstTxWarp prst="textNoShape">
              <a:avLst/>
            </a:prstTxWarp>
            <a:spAutoFit/>
          </a:bodyPr>
          <a:lstStyle/>
          <a:p>
            <a:pPr>
              <a:buFont typeface="Wingdings" charset="2"/>
              <a:buChar char="§"/>
            </a:pPr>
            <a:r>
              <a:rPr lang="en-US" sz="2400">
                <a:solidFill>
                  <a:srgbClr val="000000"/>
                </a:solidFill>
              </a:rPr>
              <a:t>Single gap</a:t>
            </a:r>
          </a:p>
          <a:p>
            <a:endParaRPr lang="en-US">
              <a:solidFill>
                <a:srgbClr val="000000"/>
              </a:solidFill>
            </a:endParaRPr>
          </a:p>
        </p:txBody>
      </p:sp>
      <p:grpSp>
        <p:nvGrpSpPr>
          <p:cNvPr id="2" name="Grouper 3"/>
          <p:cNvGrpSpPr>
            <a:grpSpLocks/>
          </p:cNvGrpSpPr>
          <p:nvPr/>
        </p:nvGrpSpPr>
        <p:grpSpPr bwMode="auto">
          <a:xfrm>
            <a:off x="152400" y="838200"/>
            <a:ext cx="8534401" cy="2514600"/>
            <a:chOff x="28575" y="1398588"/>
            <a:chExt cx="8762084" cy="4229011"/>
          </a:xfrm>
        </p:grpSpPr>
        <p:pic>
          <p:nvPicPr>
            <p:cNvPr id="37895" name="Picture 2"/>
            <p:cNvPicPr>
              <a:picLocks noChangeAspect="1" noChangeArrowheads="1"/>
            </p:cNvPicPr>
            <p:nvPr/>
          </p:nvPicPr>
          <p:blipFill>
            <a:blip r:embed="rId2"/>
            <a:srcRect/>
            <a:stretch>
              <a:fillRect/>
            </a:stretch>
          </p:blipFill>
          <p:spPr bwMode="auto">
            <a:xfrm>
              <a:off x="900113" y="2757488"/>
              <a:ext cx="7200900" cy="1103312"/>
            </a:xfrm>
            <a:prstGeom prst="rect">
              <a:avLst/>
            </a:prstGeom>
            <a:noFill/>
            <a:ln w="9525">
              <a:noFill/>
              <a:round/>
              <a:headEnd/>
              <a:tailEnd/>
            </a:ln>
          </p:spPr>
        </p:pic>
        <p:sp>
          <p:nvSpPr>
            <p:cNvPr id="37896" name="Text Box 3"/>
            <p:cNvSpPr txBox="1">
              <a:spLocks noChangeArrowheads="1"/>
            </p:cNvSpPr>
            <p:nvPr/>
          </p:nvSpPr>
          <p:spPr bwMode="auto">
            <a:xfrm>
              <a:off x="735013" y="2147888"/>
              <a:ext cx="184150" cy="366712"/>
            </a:xfrm>
            <a:prstGeom prst="rect">
              <a:avLst/>
            </a:prstGeom>
            <a:noFill/>
            <a:ln w="9525">
              <a:noFill/>
              <a:round/>
              <a:headEnd/>
              <a:tailEnd/>
            </a:ln>
          </p:spPr>
          <p:txBody>
            <a:bodyPr wrap="none" anchor="ctr">
              <a:prstTxWarp prst="textNoShape">
                <a:avLst/>
              </a:prstTxWarp>
            </a:bodyPr>
            <a:lstStyle/>
            <a:p>
              <a:endParaRPr lang="fr-FR"/>
            </a:p>
          </p:txBody>
        </p:sp>
        <p:sp>
          <p:nvSpPr>
            <p:cNvPr id="37897" name="Text Box 4"/>
            <p:cNvSpPr txBox="1">
              <a:spLocks noChangeArrowheads="1"/>
            </p:cNvSpPr>
            <p:nvPr/>
          </p:nvSpPr>
          <p:spPr bwMode="auto">
            <a:xfrm>
              <a:off x="666750" y="2286000"/>
              <a:ext cx="2043120" cy="326250"/>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000">
                  <a:solidFill>
                    <a:srgbClr val="000000"/>
                  </a:solidFill>
                  <a:latin typeface="Verdana" charset="0"/>
                </a:rPr>
                <a:t>PCB support (polycarbonate)</a:t>
              </a:r>
            </a:p>
          </p:txBody>
        </p:sp>
        <p:sp>
          <p:nvSpPr>
            <p:cNvPr id="37898" name="Text Box 5"/>
            <p:cNvSpPr txBox="1">
              <a:spLocks noChangeArrowheads="1"/>
            </p:cNvSpPr>
            <p:nvPr/>
          </p:nvSpPr>
          <p:spPr bwMode="auto">
            <a:xfrm>
              <a:off x="28575" y="1979612"/>
              <a:ext cx="2167979" cy="326250"/>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000">
                  <a:solidFill>
                    <a:srgbClr val="000000"/>
                  </a:solidFill>
                  <a:latin typeface="Verdana" charset="0"/>
                </a:rPr>
                <a:t>PCB (1.2mm)+ASICs(1.7 mm)</a:t>
              </a:r>
            </a:p>
          </p:txBody>
        </p:sp>
        <p:sp>
          <p:nvSpPr>
            <p:cNvPr id="37899" name="Text Box 6"/>
            <p:cNvSpPr txBox="1">
              <a:spLocks noChangeArrowheads="1"/>
            </p:cNvSpPr>
            <p:nvPr/>
          </p:nvSpPr>
          <p:spPr bwMode="auto">
            <a:xfrm>
              <a:off x="449263" y="1550988"/>
              <a:ext cx="1301480" cy="326250"/>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a:solidFill>
                    <a:srgbClr val="000000"/>
                  </a:solidFill>
                  <a:latin typeface="Verdana" charset="0"/>
                </a:rPr>
                <a:t>Mylar layer (50</a:t>
              </a:r>
              <a:r>
                <a:rPr lang="el-GR" sz="1000">
                  <a:solidFill>
                    <a:srgbClr val="000000"/>
                  </a:solidFill>
                  <a:latin typeface="Verdana" charset="0"/>
                </a:rPr>
                <a:t>μ</a:t>
              </a:r>
              <a:r>
                <a:rPr lang="fr-FR" sz="1000">
                  <a:solidFill>
                    <a:srgbClr val="000000"/>
                  </a:solidFill>
                  <a:latin typeface="Verdana" charset="0"/>
                </a:rPr>
                <a:t>)</a:t>
              </a:r>
            </a:p>
          </p:txBody>
        </p:sp>
        <p:sp>
          <p:nvSpPr>
            <p:cNvPr id="37900" name="Line 7"/>
            <p:cNvSpPr>
              <a:spLocks noChangeShapeType="1"/>
            </p:cNvSpPr>
            <p:nvPr/>
          </p:nvSpPr>
          <p:spPr bwMode="auto">
            <a:xfrm>
              <a:off x="6659563" y="2492375"/>
              <a:ext cx="865187" cy="504825"/>
            </a:xfrm>
            <a:prstGeom prst="line">
              <a:avLst/>
            </a:prstGeom>
            <a:noFill/>
            <a:ln w="9360">
              <a:solidFill>
                <a:srgbClr val="FF0000"/>
              </a:solidFill>
              <a:miter lim="800000"/>
              <a:headEnd/>
              <a:tailEnd type="triangle" w="med" len="med"/>
            </a:ln>
          </p:spPr>
          <p:txBody>
            <a:bodyPr>
              <a:prstTxWarp prst="textNoShape">
                <a:avLst/>
              </a:prstTxWarp>
            </a:bodyPr>
            <a:lstStyle/>
            <a:p>
              <a:endParaRPr lang="en-US"/>
            </a:p>
          </p:txBody>
        </p:sp>
        <p:sp>
          <p:nvSpPr>
            <p:cNvPr id="37901" name="Text Box 8"/>
            <p:cNvSpPr txBox="1">
              <a:spLocks noChangeArrowheads="1"/>
            </p:cNvSpPr>
            <p:nvPr/>
          </p:nvSpPr>
          <p:spPr bwMode="auto">
            <a:xfrm>
              <a:off x="5726113" y="1974850"/>
              <a:ext cx="1438049" cy="528368"/>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a:solidFill>
                    <a:srgbClr val="000000"/>
                  </a:solidFill>
                  <a:latin typeface="Verdana" charset="0"/>
                </a:rPr>
                <a:t>Readout ASIC</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a:solidFill>
                    <a:srgbClr val="000000"/>
                  </a:solidFill>
                  <a:latin typeface="Verdana" charset="0"/>
                </a:rPr>
                <a:t>(Hardroc2, 1.6mm)</a:t>
              </a:r>
            </a:p>
          </p:txBody>
        </p:sp>
        <p:sp>
          <p:nvSpPr>
            <p:cNvPr id="37902" name="Line 9"/>
            <p:cNvSpPr>
              <a:spLocks noChangeShapeType="1"/>
            </p:cNvSpPr>
            <p:nvPr/>
          </p:nvSpPr>
          <p:spPr bwMode="auto">
            <a:xfrm flipH="1">
              <a:off x="4492625" y="1989138"/>
              <a:ext cx="158750" cy="1008062"/>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37903" name="Text Box 10"/>
            <p:cNvSpPr txBox="1">
              <a:spLocks noChangeArrowheads="1"/>
            </p:cNvSpPr>
            <p:nvPr/>
          </p:nvSpPr>
          <p:spPr bwMode="auto">
            <a:xfrm>
              <a:off x="3925888" y="1700214"/>
              <a:ext cx="1284624" cy="326250"/>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a:solidFill>
                    <a:srgbClr val="000000"/>
                  </a:solidFill>
                  <a:latin typeface="Verdana" charset="0"/>
                </a:rPr>
                <a:t>PCB interconnect</a:t>
              </a:r>
            </a:p>
          </p:txBody>
        </p:sp>
        <p:sp>
          <p:nvSpPr>
            <p:cNvPr id="37904" name="Text Box 11"/>
            <p:cNvSpPr txBox="1">
              <a:spLocks noChangeArrowheads="1"/>
            </p:cNvSpPr>
            <p:nvPr/>
          </p:nvSpPr>
          <p:spPr bwMode="auto">
            <a:xfrm>
              <a:off x="7418388" y="1398588"/>
              <a:ext cx="1059339" cy="528368"/>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a:solidFill>
                    <a:srgbClr val="000000"/>
                  </a:solidFill>
                  <a:latin typeface="Verdana" charset="0"/>
                </a:rPr>
                <a:t>Readout pads</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a:solidFill>
                    <a:srgbClr val="000000"/>
                  </a:solidFill>
                  <a:latin typeface="Verdana" charset="0"/>
                </a:rPr>
                <a:t>(1cm x 1cm)</a:t>
              </a:r>
            </a:p>
          </p:txBody>
        </p:sp>
        <p:sp>
          <p:nvSpPr>
            <p:cNvPr id="37905" name="Text Box 12"/>
            <p:cNvSpPr txBox="1">
              <a:spLocks noChangeArrowheads="1"/>
            </p:cNvSpPr>
            <p:nvPr/>
          </p:nvSpPr>
          <p:spPr bwMode="auto">
            <a:xfrm>
              <a:off x="808038" y="4143375"/>
              <a:ext cx="1020830" cy="326250"/>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a:solidFill>
                    <a:srgbClr val="000000"/>
                  </a:solidFill>
                  <a:latin typeface="Verdana" charset="0"/>
                </a:rPr>
                <a:t>Mylar (175</a:t>
              </a:r>
              <a:r>
                <a:rPr lang="el-GR" sz="1000">
                  <a:solidFill>
                    <a:srgbClr val="000000"/>
                  </a:solidFill>
                  <a:latin typeface="Verdana" charset="0"/>
                </a:rPr>
                <a:t>μ</a:t>
              </a:r>
              <a:r>
                <a:rPr lang="fr-FR" sz="1000">
                  <a:solidFill>
                    <a:srgbClr val="000000"/>
                  </a:solidFill>
                  <a:latin typeface="Verdana" charset="0"/>
                </a:rPr>
                <a:t>)</a:t>
              </a:r>
            </a:p>
          </p:txBody>
        </p:sp>
        <p:sp>
          <p:nvSpPr>
            <p:cNvPr id="37906" name="Text Box 13"/>
            <p:cNvSpPr txBox="1">
              <a:spLocks noChangeArrowheads="1"/>
            </p:cNvSpPr>
            <p:nvPr/>
          </p:nvSpPr>
          <p:spPr bwMode="auto">
            <a:xfrm>
              <a:off x="252413" y="4564063"/>
              <a:ext cx="2009870" cy="326250"/>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a:solidFill>
                    <a:srgbClr val="000000"/>
                  </a:solidFill>
                  <a:latin typeface="Verdana" charset="0"/>
                </a:rPr>
                <a:t>Glass fiber frame (≈1.2mm)</a:t>
              </a:r>
            </a:p>
          </p:txBody>
        </p:sp>
        <p:sp>
          <p:nvSpPr>
            <p:cNvPr id="37907" name="Text Box 14"/>
            <p:cNvSpPr txBox="1">
              <a:spLocks noChangeArrowheads="1"/>
            </p:cNvSpPr>
            <p:nvPr/>
          </p:nvSpPr>
          <p:spPr bwMode="auto">
            <a:xfrm>
              <a:off x="5940425" y="4005263"/>
              <a:ext cx="1705675" cy="528368"/>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a:solidFill>
                    <a:srgbClr val="000000"/>
                  </a:solidFill>
                  <a:latin typeface="Verdana" charset="0"/>
                </a:rPr>
                <a:t>Cathode glass (1.1mm)</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a:solidFill>
                    <a:srgbClr val="000000"/>
                  </a:solidFill>
                  <a:latin typeface="Verdana" charset="0"/>
                </a:rPr>
                <a:t>+ resistive coating</a:t>
              </a:r>
            </a:p>
          </p:txBody>
        </p:sp>
        <p:sp>
          <p:nvSpPr>
            <p:cNvPr id="37908" name="Text Box 15"/>
            <p:cNvSpPr txBox="1">
              <a:spLocks noChangeArrowheads="1"/>
            </p:cNvSpPr>
            <p:nvPr/>
          </p:nvSpPr>
          <p:spPr bwMode="auto">
            <a:xfrm>
              <a:off x="7214414" y="4492625"/>
              <a:ext cx="1576245" cy="528368"/>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a:solidFill>
                    <a:srgbClr val="000000"/>
                  </a:solidFill>
                  <a:latin typeface="Verdana" charset="0"/>
                </a:rPr>
                <a:t>Anode glass (0.7mm)</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a:solidFill>
                    <a:srgbClr val="000000"/>
                  </a:solidFill>
                  <a:latin typeface="Verdana" charset="0"/>
                </a:rPr>
                <a:t>+ resistive coating</a:t>
              </a:r>
            </a:p>
          </p:txBody>
        </p:sp>
        <p:sp>
          <p:nvSpPr>
            <p:cNvPr id="37909" name="Line 16"/>
            <p:cNvSpPr>
              <a:spLocks noChangeShapeType="1"/>
            </p:cNvSpPr>
            <p:nvPr/>
          </p:nvSpPr>
          <p:spPr bwMode="auto">
            <a:xfrm flipH="1" flipV="1">
              <a:off x="2835275" y="3492500"/>
              <a:ext cx="952500" cy="808038"/>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37910" name="Text Box 17"/>
            <p:cNvSpPr txBox="1">
              <a:spLocks noChangeArrowheads="1"/>
            </p:cNvSpPr>
            <p:nvPr/>
          </p:nvSpPr>
          <p:spPr bwMode="auto">
            <a:xfrm>
              <a:off x="3060700" y="4286251"/>
              <a:ext cx="2461663" cy="417653"/>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a:solidFill>
                    <a:srgbClr val="000000"/>
                  </a:solidFill>
                  <a:latin typeface="Verdana" charset="0"/>
                </a:rPr>
                <a:t>Ceramic ball spacer</a:t>
              </a:r>
            </a:p>
          </p:txBody>
        </p:sp>
        <p:sp>
          <p:nvSpPr>
            <p:cNvPr id="37911" name="Text Box 18"/>
            <p:cNvSpPr txBox="1">
              <a:spLocks noChangeArrowheads="1"/>
            </p:cNvSpPr>
            <p:nvPr/>
          </p:nvSpPr>
          <p:spPr bwMode="auto">
            <a:xfrm>
              <a:off x="1593233" y="5158079"/>
              <a:ext cx="5702039" cy="469520"/>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200" dirty="0">
                  <a:solidFill>
                    <a:srgbClr val="FF0000"/>
                  </a:solidFill>
                  <a:latin typeface="Verdana" charset="0"/>
                </a:rPr>
                <a:t>Total </a:t>
              </a:r>
              <a:r>
                <a:rPr lang="fr-FR" sz="1200" dirty="0" err="1" smtClean="0">
                  <a:solidFill>
                    <a:srgbClr val="FF0000"/>
                  </a:solidFill>
                  <a:latin typeface="Verdana" charset="0"/>
                </a:rPr>
                <a:t>thickness</a:t>
              </a:r>
              <a:r>
                <a:rPr lang="fr-FR" sz="1200" dirty="0" smtClean="0">
                  <a:solidFill>
                    <a:srgbClr val="FF0000"/>
                  </a:solidFill>
                  <a:latin typeface="Verdana" charset="0"/>
                </a:rPr>
                <a:t> (detector 3 mm+ </a:t>
              </a:r>
              <a:r>
                <a:rPr lang="fr-FR" sz="1200" dirty="0" err="1" smtClean="0">
                  <a:solidFill>
                    <a:srgbClr val="FF0000"/>
                  </a:solidFill>
                  <a:latin typeface="Verdana" charset="0"/>
                </a:rPr>
                <a:t>readoutelectronics</a:t>
              </a:r>
              <a:r>
                <a:rPr lang="fr-FR" sz="1200" dirty="0" smtClean="0">
                  <a:solidFill>
                    <a:srgbClr val="FF0000"/>
                  </a:solidFill>
                  <a:latin typeface="Verdana" charset="0"/>
                </a:rPr>
                <a:t> 3 mm):  </a:t>
              </a:r>
              <a:r>
                <a:rPr lang="fr-FR" sz="1200" dirty="0">
                  <a:solidFill>
                    <a:srgbClr val="FF0000"/>
                  </a:solidFill>
                  <a:latin typeface="Verdana" charset="0"/>
                </a:rPr>
                <a:t>6.0mm</a:t>
              </a:r>
            </a:p>
          </p:txBody>
        </p:sp>
        <p:sp>
          <p:nvSpPr>
            <p:cNvPr id="37912" name="Text Box 19"/>
            <p:cNvSpPr txBox="1">
              <a:spLocks noChangeArrowheads="1"/>
            </p:cNvSpPr>
            <p:nvPr/>
          </p:nvSpPr>
          <p:spPr bwMode="auto">
            <a:xfrm>
              <a:off x="3538222" y="3284538"/>
              <a:ext cx="1316787" cy="417758"/>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000" dirty="0" err="1">
                  <a:solidFill>
                    <a:srgbClr val="000000"/>
                  </a:solidFill>
                  <a:latin typeface="Verdana" charset="0"/>
                </a:rPr>
                <a:t>Gas</a:t>
              </a:r>
              <a:r>
                <a:rPr lang="fr-FR" sz="1000" dirty="0">
                  <a:solidFill>
                    <a:srgbClr val="000000"/>
                  </a:solidFill>
                  <a:latin typeface="Verdana" charset="0"/>
                </a:rPr>
                <a:t> gap(</a:t>
              </a:r>
              <a:r>
                <a:rPr lang="fr-FR" sz="1000" dirty="0" smtClean="0">
                  <a:solidFill>
                    <a:srgbClr val="000000"/>
                  </a:solidFill>
                  <a:latin typeface="Verdana" charset="0"/>
                </a:rPr>
                <a:t>1.2mm</a:t>
              </a:r>
              <a:r>
                <a:rPr lang="fr-FR" sz="1000" dirty="0">
                  <a:solidFill>
                    <a:srgbClr val="000000"/>
                  </a:solidFill>
                  <a:latin typeface="Verdana" charset="0"/>
                </a:rPr>
                <a:t>)</a:t>
              </a:r>
            </a:p>
          </p:txBody>
        </p:sp>
        <p:sp>
          <p:nvSpPr>
            <p:cNvPr id="37913" name="Line 21"/>
            <p:cNvSpPr>
              <a:spLocks noChangeShapeType="1"/>
            </p:cNvSpPr>
            <p:nvPr/>
          </p:nvSpPr>
          <p:spPr bwMode="auto">
            <a:xfrm>
              <a:off x="914400" y="1828800"/>
              <a:ext cx="228600" cy="1371600"/>
            </a:xfrm>
            <a:prstGeom prst="line">
              <a:avLst/>
            </a:prstGeom>
            <a:noFill/>
            <a:ln w="9360">
              <a:solidFill>
                <a:srgbClr val="000000"/>
              </a:solidFill>
              <a:round/>
              <a:headEnd/>
              <a:tailEnd type="triangle" w="med" len="med"/>
            </a:ln>
          </p:spPr>
          <p:txBody>
            <a:bodyPr>
              <a:prstTxWarp prst="textNoShape">
                <a:avLst/>
              </a:prstTxWarp>
            </a:bodyPr>
            <a:lstStyle/>
            <a:p>
              <a:endParaRPr lang="en-US"/>
            </a:p>
          </p:txBody>
        </p:sp>
        <p:sp>
          <p:nvSpPr>
            <p:cNvPr id="37914" name="Line 22"/>
            <p:cNvSpPr>
              <a:spLocks noChangeShapeType="1"/>
            </p:cNvSpPr>
            <p:nvPr/>
          </p:nvSpPr>
          <p:spPr bwMode="auto">
            <a:xfrm>
              <a:off x="1600200" y="2286000"/>
              <a:ext cx="1588" cy="685800"/>
            </a:xfrm>
            <a:prstGeom prst="line">
              <a:avLst/>
            </a:prstGeom>
            <a:noFill/>
            <a:ln w="9360">
              <a:solidFill>
                <a:srgbClr val="000000"/>
              </a:solidFill>
              <a:round/>
              <a:headEnd/>
              <a:tailEnd type="triangle" w="med" len="med"/>
            </a:ln>
          </p:spPr>
          <p:txBody>
            <a:bodyPr>
              <a:prstTxWarp prst="textNoShape">
                <a:avLst/>
              </a:prstTxWarp>
            </a:bodyPr>
            <a:lstStyle/>
            <a:p>
              <a:endParaRPr lang="en-US"/>
            </a:p>
          </p:txBody>
        </p:sp>
        <p:sp>
          <p:nvSpPr>
            <p:cNvPr id="37915" name="Line 23"/>
            <p:cNvSpPr>
              <a:spLocks noChangeShapeType="1"/>
            </p:cNvSpPr>
            <p:nvPr/>
          </p:nvSpPr>
          <p:spPr bwMode="auto">
            <a:xfrm>
              <a:off x="3357563" y="2478088"/>
              <a:ext cx="228600" cy="457200"/>
            </a:xfrm>
            <a:prstGeom prst="line">
              <a:avLst/>
            </a:prstGeom>
            <a:noFill/>
            <a:ln w="9360">
              <a:solidFill>
                <a:srgbClr val="000000"/>
              </a:solidFill>
              <a:round/>
              <a:headEnd/>
              <a:tailEnd type="triangle" w="med" len="med"/>
            </a:ln>
          </p:spPr>
          <p:txBody>
            <a:bodyPr>
              <a:prstTxWarp prst="textNoShape">
                <a:avLst/>
              </a:prstTxWarp>
            </a:bodyPr>
            <a:lstStyle/>
            <a:p>
              <a:endParaRPr lang="en-US"/>
            </a:p>
          </p:txBody>
        </p:sp>
        <p:sp>
          <p:nvSpPr>
            <p:cNvPr id="37916" name="Line 24"/>
            <p:cNvSpPr>
              <a:spLocks noChangeShapeType="1"/>
            </p:cNvSpPr>
            <p:nvPr/>
          </p:nvSpPr>
          <p:spPr bwMode="auto">
            <a:xfrm flipH="1">
              <a:off x="7537450" y="1792288"/>
              <a:ext cx="469900" cy="1371600"/>
            </a:xfrm>
            <a:prstGeom prst="line">
              <a:avLst/>
            </a:prstGeom>
            <a:noFill/>
            <a:ln w="9360">
              <a:solidFill>
                <a:srgbClr val="000000"/>
              </a:solidFill>
              <a:round/>
              <a:headEnd/>
              <a:tailEnd type="triangle" w="med" len="med"/>
            </a:ln>
          </p:spPr>
          <p:txBody>
            <a:bodyPr>
              <a:prstTxWarp prst="textNoShape">
                <a:avLst/>
              </a:prstTxWarp>
            </a:bodyPr>
            <a:lstStyle/>
            <a:p>
              <a:endParaRPr lang="en-US"/>
            </a:p>
          </p:txBody>
        </p:sp>
        <p:sp>
          <p:nvSpPr>
            <p:cNvPr id="37917" name="Line 25"/>
            <p:cNvSpPr>
              <a:spLocks noChangeShapeType="1"/>
            </p:cNvSpPr>
            <p:nvPr/>
          </p:nvSpPr>
          <p:spPr bwMode="auto">
            <a:xfrm flipV="1">
              <a:off x="1143000" y="3722688"/>
              <a:ext cx="457200" cy="469900"/>
            </a:xfrm>
            <a:prstGeom prst="line">
              <a:avLst/>
            </a:prstGeom>
            <a:noFill/>
            <a:ln w="9360">
              <a:solidFill>
                <a:srgbClr val="000000"/>
              </a:solidFill>
              <a:round/>
              <a:headEnd/>
              <a:tailEnd type="triangle" w="med" len="med"/>
            </a:ln>
          </p:spPr>
          <p:txBody>
            <a:bodyPr>
              <a:prstTxWarp prst="textNoShape">
                <a:avLst/>
              </a:prstTxWarp>
            </a:bodyPr>
            <a:lstStyle/>
            <a:p>
              <a:endParaRPr lang="en-US"/>
            </a:p>
          </p:txBody>
        </p:sp>
        <p:sp>
          <p:nvSpPr>
            <p:cNvPr id="37918" name="Line 26"/>
            <p:cNvSpPr>
              <a:spLocks noChangeShapeType="1"/>
            </p:cNvSpPr>
            <p:nvPr/>
          </p:nvSpPr>
          <p:spPr bwMode="auto">
            <a:xfrm flipV="1">
              <a:off x="457200" y="3422650"/>
              <a:ext cx="685800" cy="1155700"/>
            </a:xfrm>
            <a:prstGeom prst="line">
              <a:avLst/>
            </a:prstGeom>
            <a:noFill/>
            <a:ln w="9360">
              <a:solidFill>
                <a:srgbClr val="000000"/>
              </a:solidFill>
              <a:round/>
              <a:headEnd/>
              <a:tailEnd type="triangle" w="med" len="med"/>
            </a:ln>
          </p:spPr>
          <p:txBody>
            <a:bodyPr>
              <a:prstTxWarp prst="textNoShape">
                <a:avLst/>
              </a:prstTxWarp>
            </a:bodyPr>
            <a:lstStyle/>
            <a:p>
              <a:endParaRPr lang="en-US"/>
            </a:p>
          </p:txBody>
        </p:sp>
        <p:sp>
          <p:nvSpPr>
            <p:cNvPr id="37919" name="Line 27"/>
            <p:cNvSpPr>
              <a:spLocks noChangeShapeType="1"/>
            </p:cNvSpPr>
            <p:nvPr/>
          </p:nvSpPr>
          <p:spPr bwMode="auto">
            <a:xfrm flipH="1" flipV="1">
              <a:off x="6851650" y="3651250"/>
              <a:ext cx="241300" cy="469900"/>
            </a:xfrm>
            <a:prstGeom prst="line">
              <a:avLst/>
            </a:prstGeom>
            <a:noFill/>
            <a:ln w="9360">
              <a:solidFill>
                <a:srgbClr val="000000"/>
              </a:solidFill>
              <a:round/>
              <a:headEnd/>
              <a:tailEnd type="triangle" w="med" len="med"/>
            </a:ln>
          </p:spPr>
          <p:txBody>
            <a:bodyPr>
              <a:prstTxWarp prst="textNoShape">
                <a:avLst/>
              </a:prstTxWarp>
            </a:bodyPr>
            <a:lstStyle/>
            <a:p>
              <a:endParaRPr lang="en-US"/>
            </a:p>
          </p:txBody>
        </p:sp>
        <p:sp>
          <p:nvSpPr>
            <p:cNvPr id="37920" name="Line 28"/>
            <p:cNvSpPr>
              <a:spLocks noChangeShapeType="1"/>
            </p:cNvSpPr>
            <p:nvPr/>
          </p:nvSpPr>
          <p:spPr bwMode="auto">
            <a:xfrm flipH="1" flipV="1">
              <a:off x="7766050" y="3230563"/>
              <a:ext cx="698500" cy="1384300"/>
            </a:xfrm>
            <a:prstGeom prst="line">
              <a:avLst/>
            </a:prstGeom>
            <a:noFill/>
            <a:ln w="9360">
              <a:solidFill>
                <a:srgbClr val="000000"/>
              </a:solidFill>
              <a:round/>
              <a:headEnd/>
              <a:tailEnd type="triangle" w="med" len="med"/>
            </a:ln>
          </p:spPr>
          <p:txBody>
            <a:bodyPr>
              <a:prstTxWarp prst="textNoShape">
                <a:avLst/>
              </a:prstTxWarp>
            </a:bodyPr>
            <a:lstStyle/>
            <a:p>
              <a:endParaRPr lang="en-US"/>
            </a:p>
          </p:txBody>
        </p:sp>
      </p:grpSp>
      <p:pic>
        <p:nvPicPr>
          <p:cNvPr id="37892" name="Image 32"/>
          <p:cNvPicPr>
            <a:picLocks noChangeAspect="1"/>
          </p:cNvPicPr>
          <p:nvPr/>
        </p:nvPicPr>
        <p:blipFill>
          <a:blip r:embed="rId3"/>
          <a:srcRect/>
          <a:stretch>
            <a:fillRect/>
          </a:stretch>
        </p:blipFill>
        <p:spPr bwMode="auto">
          <a:xfrm>
            <a:off x="990600" y="3505200"/>
            <a:ext cx="3733800" cy="2878138"/>
          </a:xfrm>
          <a:prstGeom prst="rect">
            <a:avLst/>
          </a:prstGeom>
          <a:noFill/>
          <a:ln w="9525">
            <a:noFill/>
            <a:miter lim="800000"/>
            <a:headEnd/>
            <a:tailEnd/>
          </a:ln>
        </p:spPr>
      </p:pic>
      <p:sp>
        <p:nvSpPr>
          <p:cNvPr id="37893" name="ZoneTexte 38"/>
          <p:cNvSpPr txBox="1">
            <a:spLocks noChangeArrowheads="1"/>
          </p:cNvSpPr>
          <p:nvPr/>
        </p:nvSpPr>
        <p:spPr bwMode="auto">
          <a:xfrm>
            <a:off x="1066800" y="6096000"/>
            <a:ext cx="1309688" cy="369888"/>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30X30 cm</a:t>
            </a:r>
            <a:r>
              <a:rPr lang="en-US" baseline="30000">
                <a:solidFill>
                  <a:srgbClr val="FF0000"/>
                </a:solidFill>
              </a:rPr>
              <a:t>2</a:t>
            </a:r>
            <a:endParaRPr lang="en-US">
              <a:solidFill>
                <a:srgbClr val="FF0000"/>
              </a:solidFill>
            </a:endParaRPr>
          </a:p>
        </p:txBody>
      </p:sp>
      <p:pic>
        <p:nvPicPr>
          <p:cNvPr id="37894" name="Image 35"/>
          <p:cNvPicPr>
            <a:picLocks noChangeAspect="1"/>
          </p:cNvPicPr>
          <p:nvPr/>
        </p:nvPicPr>
        <p:blipFill>
          <a:blip r:embed="rId4"/>
          <a:srcRect/>
          <a:stretch>
            <a:fillRect/>
          </a:stretch>
        </p:blipFill>
        <p:spPr bwMode="auto">
          <a:xfrm>
            <a:off x="5791200" y="3581400"/>
            <a:ext cx="2743200" cy="2743200"/>
          </a:xfrm>
          <a:prstGeom prst="rect">
            <a:avLst/>
          </a:prstGeom>
          <a:noFill/>
          <a:ln w="9525">
            <a:noFill/>
            <a:miter lim="800000"/>
            <a:headEnd/>
            <a:tailEnd/>
          </a:ln>
        </p:spPr>
      </p:pic>
      <p:sp>
        <p:nvSpPr>
          <p:cNvPr id="33" name="Titre 1"/>
          <p:cNvSpPr>
            <a:spLocks noGrp="1"/>
          </p:cNvSpPr>
          <p:nvPr>
            <p:ph type="title"/>
          </p:nvPr>
        </p:nvSpPr>
        <p:spPr>
          <a:xfrm>
            <a:off x="228600" y="0"/>
            <a:ext cx="8042276" cy="609600"/>
          </a:xfrm>
        </p:spPr>
        <p:txBody>
          <a:bodyPr/>
          <a:lstStyle/>
          <a:p>
            <a:r>
              <a:rPr lang="en-US" sz="3200" dirty="0" smtClean="0"/>
              <a:t>R&amp;D</a:t>
            </a:r>
            <a:endParaRPr lang="en-US" sz="3200" dirty="0"/>
          </a:p>
        </p:txBody>
      </p:sp>
      <p:sp>
        <p:nvSpPr>
          <p:cNvPr id="34" name="灯片编号占位符 33"/>
          <p:cNvSpPr>
            <a:spLocks noGrp="1"/>
          </p:cNvSpPr>
          <p:nvPr>
            <p:ph type="sldNum" idx="11"/>
          </p:nvPr>
        </p:nvSpPr>
        <p:spPr/>
        <p:txBody>
          <a:bodyPr/>
          <a:lstStyle/>
          <a:p>
            <a:pPr>
              <a:defRPr/>
            </a:pPr>
            <a:fld id="{FFE46D61-D155-2F42-BA63-F9532361A30E}" type="slidenum">
              <a:rPr lang="en-US" smtClean="0"/>
              <a:pPr>
                <a:defRPr/>
              </a:pPr>
              <a:t>9</a:t>
            </a:fld>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s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Révolution.thmx</Template>
  <TotalTime>6208</TotalTime>
  <Words>1577</Words>
  <Application>Microsoft Macintosh PowerPoint</Application>
  <PresentationFormat>全屏显示(4:3)</PresentationFormat>
  <Paragraphs>295</Paragraphs>
  <Slides>26</Slides>
  <Notes>6</Notes>
  <HiddenSlides>0</HiddenSlides>
  <MMClips>0</MMClips>
  <ScaleCrop>false</ScaleCrop>
  <HeadingPairs>
    <vt:vector size="6" baseType="variant">
      <vt:variant>
        <vt:lpstr>主题</vt:lpstr>
      </vt:variant>
      <vt:variant>
        <vt:i4>1</vt:i4>
      </vt:variant>
      <vt:variant>
        <vt:lpstr>链接</vt:lpstr>
      </vt:variant>
      <vt:variant>
        <vt:i4>1</vt:i4>
      </vt:variant>
      <vt:variant>
        <vt:lpstr>幻灯片标题</vt:lpstr>
      </vt:variant>
      <vt:variant>
        <vt:i4>26</vt:i4>
      </vt:variant>
    </vt:vector>
  </HeadingPairs>
  <TitlesOfParts>
    <vt:vector size="28" baseType="lpstr">
      <vt:lpstr>Brise</vt:lpstr>
      <vt:lpstr>???</vt:lpstr>
      <vt:lpstr>High rate glass RPC for CMS </vt:lpstr>
      <vt:lpstr>Outline</vt:lpstr>
      <vt:lpstr>Collaboration IPNL-Tsinghua</vt:lpstr>
      <vt:lpstr>幻灯片 4</vt:lpstr>
      <vt:lpstr>CMS-GRPC project</vt:lpstr>
      <vt:lpstr>Motivation</vt:lpstr>
      <vt:lpstr>幻灯片 7</vt:lpstr>
      <vt:lpstr>Proposal</vt:lpstr>
      <vt:lpstr>R&amp;D</vt:lpstr>
      <vt:lpstr>R&amp;D</vt:lpstr>
      <vt:lpstr>R&amp;D</vt:lpstr>
      <vt:lpstr>R&amp;D</vt:lpstr>
      <vt:lpstr>幻灯片 13</vt:lpstr>
      <vt:lpstr>幻灯片 14</vt:lpstr>
      <vt:lpstr>幻灯片 15</vt:lpstr>
      <vt:lpstr>幻灯片 16</vt:lpstr>
      <vt:lpstr>幻灯片 17</vt:lpstr>
      <vt:lpstr>幻灯片 18</vt:lpstr>
      <vt:lpstr>幻灯片 19</vt:lpstr>
      <vt:lpstr>幻灯片 20</vt:lpstr>
      <vt:lpstr>幻灯片 21</vt:lpstr>
      <vt:lpstr>Conclusion</vt:lpstr>
      <vt:lpstr>幻灯片 23</vt:lpstr>
      <vt:lpstr>幻灯片 24</vt:lpstr>
      <vt:lpstr>幻灯片 25</vt:lpstr>
      <vt:lpstr>幻灯片 26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CMS-GRPC status</dc:title>
  <dc:creator>laktineh</dc:creator>
  <cp:lastModifiedBy>WY</cp:lastModifiedBy>
  <cp:revision>204</cp:revision>
  <cp:lastPrinted>2013-02-24T14:20:50Z</cp:lastPrinted>
  <dcterms:created xsi:type="dcterms:W3CDTF">2013-03-23T12:02:04Z</dcterms:created>
  <dcterms:modified xsi:type="dcterms:W3CDTF">2013-03-28T10:55:12Z</dcterms:modified>
</cp:coreProperties>
</file>