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85" r:id="rId5"/>
    <p:sldId id="278" r:id="rId6"/>
    <p:sldId id="343" r:id="rId7"/>
    <p:sldId id="309" r:id="rId8"/>
    <p:sldId id="308" r:id="rId9"/>
    <p:sldId id="269" r:id="rId10"/>
    <p:sldId id="314" r:id="rId11"/>
    <p:sldId id="310" r:id="rId12"/>
    <p:sldId id="334" r:id="rId13"/>
    <p:sldId id="313" r:id="rId14"/>
    <p:sldId id="315" r:id="rId15"/>
    <p:sldId id="332" r:id="rId16"/>
    <p:sldId id="282" r:id="rId17"/>
    <p:sldId id="283" r:id="rId18"/>
    <p:sldId id="346" r:id="rId19"/>
    <p:sldId id="329" r:id="rId20"/>
    <p:sldId id="330" r:id="rId21"/>
    <p:sldId id="336" r:id="rId22"/>
    <p:sldId id="337" r:id="rId23"/>
    <p:sldId id="338" r:id="rId24"/>
    <p:sldId id="339" r:id="rId25"/>
    <p:sldId id="344" r:id="rId26"/>
    <p:sldId id="345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9CAA2-5046-4239-9672-C041CC1E0A70}" type="datetimeFigureOut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495C3-22B5-4DF6-9450-15A5C7785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495C3-22B5-4DF6-9450-15A5C778593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D1BE-B81F-4679-8AF1-05B3D85CD03E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6578-3CBB-4C8B-A566-52C199B6DF0A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FA67-659D-4A0D-8370-4E2C56D86363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4617-1BBF-43A6-80AB-50FA8CA77371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A20D-0BF3-49AB-B18E-9326EAEDBDC2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F45E-2B8E-40EC-9C34-06A062C6DCD9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7E3D-76EC-4259-B8A7-57038D982A01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EF0B-8DDD-45FA-A219-9EA86C2AF9E1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98DE-F8E8-4229-8886-08BDA3A8F1EB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E989-9DEC-4F11-9573-FA1140326637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81CE-3EF5-4C49-A7C9-E4D97F47D9FA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EE374-04E3-43CA-8EFB-86BFD62892E9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7" Type="http://schemas.openxmlformats.org/officeDocument/2006/relationships/image" Target="../media/image50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7" Type="http://schemas.openxmlformats.org/officeDocument/2006/relationships/image" Target="../media/image56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dsweb.cern.ch/record/1462276" TargetMode="External"/><Relationship Id="rId2" Type="http://schemas.openxmlformats.org/officeDocument/2006/relationships/hyperlink" Target="https://cdsweb.cern.ch/record/145131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mm.cern.ch/owa/redir.aspx?C=gnddFUK7ik6SDpp4iBqnpT_ZF1HJ_c8IzaQpeObdNSILeG2YctKUMDtO50rDgOk6FXUHJqcTCeg.&amp;URL=http://cds.cern.ch/record/152984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68.gif"/><Relationship Id="rId4" Type="http://schemas.openxmlformats.org/officeDocument/2006/relationships/image" Target="../media/image6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7" Type="http://schemas.openxmlformats.org/officeDocument/2006/relationships/image" Target="../media/image74.gif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gif"/><Relationship Id="rId5" Type="http://schemas.openxmlformats.org/officeDocument/2006/relationships/image" Target="../media/image72.gif"/><Relationship Id="rId4" Type="http://schemas.openxmlformats.org/officeDocument/2006/relationships/image" Target="../media/image7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7" Type="http://schemas.openxmlformats.org/officeDocument/2006/relationships/image" Target="../media/image80.gif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gif"/><Relationship Id="rId5" Type="http://schemas.openxmlformats.org/officeDocument/2006/relationships/image" Target="../media/image78.gif"/><Relationship Id="rId4" Type="http://schemas.openxmlformats.org/officeDocument/2006/relationships/image" Target="../media/image77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7" Type="http://schemas.openxmlformats.org/officeDocument/2006/relationships/image" Target="../media/image86.gif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gif"/><Relationship Id="rId5" Type="http://schemas.openxmlformats.org/officeDocument/2006/relationships/image" Target="../media/image84.gif"/><Relationship Id="rId4" Type="http://schemas.openxmlformats.org/officeDocument/2006/relationships/image" Target="../media/image8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89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gif"/><Relationship Id="rId5" Type="http://schemas.openxmlformats.org/officeDocument/2006/relationships/image" Target="../media/image87.gif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svnweb.cern.ch/trac/atlasoff/browser/PhysicsAnalysis/TopPhys/TopRootCoreRelease/tags/TopRootCoreRelease-00-01-0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786058"/>
            <a:ext cx="9144000" cy="147002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b="1" i="1" dirty="0" smtClean="0"/>
              <a:t>W polarization and </a:t>
            </a:r>
            <a:r>
              <a:rPr lang="en-US" altLang="zh-CN" b="1" i="1" dirty="0" err="1" smtClean="0"/>
              <a:t>ttbar</a:t>
            </a:r>
            <a:r>
              <a:rPr lang="en-US" altLang="zh-CN" b="1" i="1" dirty="0" smtClean="0"/>
              <a:t> spin correlation study  </a:t>
            </a:r>
            <a:endParaRPr lang="zh-CN" altLang="en-US" b="1" i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5720" y="4357694"/>
            <a:ext cx="8643998" cy="828684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B. Li,  L. Chen , E. </a:t>
            </a:r>
            <a:r>
              <a:rPr lang="en-US" altLang="zh-CN" b="1" dirty="0" err="1" smtClean="0">
                <a:solidFill>
                  <a:schemeClr val="tx1"/>
                </a:solidFill>
              </a:rPr>
              <a:t>Monnier</a:t>
            </a:r>
            <a:r>
              <a:rPr lang="en-US" altLang="zh-CN" b="1" dirty="0" smtClean="0">
                <a:solidFill>
                  <a:schemeClr val="tx1"/>
                </a:solidFill>
              </a:rPr>
              <a:t>,  C. Zhu,  L. Shan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4" name="图片 3" descr="SDU logo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5357826"/>
            <a:ext cx="1388295" cy="642918"/>
          </a:xfrm>
          <a:prstGeom prst="rect">
            <a:avLst/>
          </a:prstGeom>
        </p:spPr>
      </p:pic>
      <p:pic>
        <p:nvPicPr>
          <p:cNvPr id="5" name="图片 4" descr="Logo_CPPM_Quadri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5357826"/>
            <a:ext cx="1033961" cy="642918"/>
          </a:xfrm>
          <a:prstGeom prst="rect">
            <a:avLst/>
          </a:prstGeom>
        </p:spPr>
      </p:pic>
      <p:pic>
        <p:nvPicPr>
          <p:cNvPr id="6" name="图片 5" descr="高能所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5286388"/>
            <a:ext cx="1420908" cy="714356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D1BE-B81F-4679-8AF1-05B3D85CD03E}" type="datetime1">
              <a:rPr lang="zh-CN" altLang="en-US" smtClean="0"/>
              <a:pPr/>
              <a:t>2013/3/27</a:t>
            </a:fld>
            <a:endParaRPr lang="zh-CN" altLang="en-US"/>
          </a:p>
        </p:txBody>
      </p:sp>
      <p:pic>
        <p:nvPicPr>
          <p:cNvPr id="9" name="图片 8" descr="CERN-Atlas-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2857496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28670"/>
            <a:ext cx="42148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428628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altLang="zh-CN" sz="3600" dirty="0" smtClean="0">
                <a:solidFill>
                  <a:schemeClr val="bg1"/>
                </a:solidFill>
                <a:ea typeface="宋体" charset="-122"/>
              </a:rPr>
              <a:t>Spin </a:t>
            </a:r>
            <a:r>
              <a:rPr lang="en-US" altLang="zh-CN" sz="3600" dirty="0" err="1" smtClean="0">
                <a:solidFill>
                  <a:schemeClr val="bg1"/>
                </a:solidFill>
                <a:ea typeface="宋体" charset="-122"/>
              </a:rPr>
              <a:t>cos</a:t>
            </a:r>
            <a:r>
              <a:rPr lang="en-US" altLang="zh-CN" sz="3600" dirty="0" smtClean="0">
                <a:solidFill>
                  <a:schemeClr val="bg1"/>
                </a:solidFill>
                <a:ea typeface="宋体" charset="-122"/>
              </a:rPr>
              <a:t>(lepton) </a:t>
            </a:r>
            <a:r>
              <a:rPr lang="en-US" altLang="zh-CN" sz="3600" dirty="0" err="1" smtClean="0">
                <a:solidFill>
                  <a:schemeClr val="bg1"/>
                </a:solidFill>
                <a:ea typeface="宋体" charset="-122"/>
              </a:rPr>
              <a:t>cos</a:t>
            </a:r>
            <a:r>
              <a:rPr lang="en-US" altLang="zh-CN" sz="3600" dirty="0" smtClean="0">
                <a:solidFill>
                  <a:schemeClr val="bg1"/>
                </a:solidFill>
                <a:ea typeface="宋体" charset="-122"/>
              </a:rPr>
              <a:t>(</a:t>
            </a:r>
            <a:r>
              <a:rPr lang="en-US" altLang="zh-CN" sz="3600" dirty="0" err="1" smtClean="0">
                <a:solidFill>
                  <a:schemeClr val="bg1"/>
                </a:solidFill>
                <a:ea typeface="宋体" charset="-122"/>
              </a:rPr>
              <a:t>had_bjet</a:t>
            </a:r>
            <a:r>
              <a:rPr lang="en-US" altLang="zh-CN" sz="3600" dirty="0" smtClean="0">
                <a:solidFill>
                  <a:schemeClr val="bg1"/>
                </a:solidFill>
                <a:ea typeface="宋体" charset="-122"/>
              </a:rPr>
              <a:t>)</a:t>
            </a:r>
            <a:endParaRPr lang="zh-CN" altLang="en-US" sz="3600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3429000"/>
            <a:ext cx="641803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2D  plots transfer to 1D to shows the agreement between Data/MC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12" name="内容占位符 17" descr="eleallsys2to1befor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857628"/>
            <a:ext cx="4429156" cy="2714644"/>
          </a:xfrm>
          <a:prstGeom prst="rect">
            <a:avLst/>
          </a:prstGeom>
        </p:spPr>
      </p:pic>
      <p:pic>
        <p:nvPicPr>
          <p:cNvPr id="13" name="图片 12" descr="muonallsys2to1befor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857628"/>
            <a:ext cx="4357718" cy="2714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15108" y="714356"/>
            <a:ext cx="242889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ATLAS work in progress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muonallsys2to1befo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928670"/>
            <a:ext cx="4357718" cy="2714644"/>
          </a:xfrm>
          <a:prstGeom prst="rect">
            <a:avLst/>
          </a:prstGeom>
        </p:spPr>
      </p:pic>
      <p:pic>
        <p:nvPicPr>
          <p:cNvPr id="18" name="内容占位符 17" descr="eleallsys2to1befor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28670"/>
            <a:ext cx="4357686" cy="2714644"/>
          </a:xfrm>
        </p:spPr>
      </p:pic>
      <p:pic>
        <p:nvPicPr>
          <p:cNvPr id="16" name="图片 15" descr="muonallsys2to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0606" y="3643314"/>
            <a:ext cx="4311902" cy="2857520"/>
          </a:xfrm>
          <a:prstGeom prst="rect">
            <a:avLst/>
          </a:prstGeom>
        </p:spPr>
      </p:pic>
      <p:pic>
        <p:nvPicPr>
          <p:cNvPr id="15" name="图片 14" descr="eleallsys2to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43314"/>
            <a:ext cx="4357686" cy="2809895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altLang="zh-CN" sz="3600" dirty="0" smtClean="0">
                <a:solidFill>
                  <a:schemeClr val="bg1"/>
                </a:solidFill>
                <a:ea typeface="宋体" charset="-122"/>
              </a:rPr>
              <a:t>Unfolding result on real data</a:t>
            </a:r>
            <a:endParaRPr lang="zh-CN" altLang="en-US" sz="3600" dirty="0" smtClean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642918"/>
            <a:ext cx="121444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ele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57818" y="642918"/>
            <a:ext cx="12858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muon</a:t>
            </a:r>
            <a:endParaRPr lang="zh-CN" altLang="en-US" dirty="0"/>
          </a:p>
        </p:txBody>
      </p:sp>
      <p:sp>
        <p:nvSpPr>
          <p:cNvPr id="12" name="下箭头 11"/>
          <p:cNvSpPr/>
          <p:nvPr/>
        </p:nvSpPr>
        <p:spPr>
          <a:xfrm>
            <a:off x="1928794" y="3357562"/>
            <a:ext cx="57150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6572264" y="3357562"/>
            <a:ext cx="57150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335756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After unfolding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42918"/>
            <a:ext cx="207167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before unfolding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15108" y="571480"/>
            <a:ext cx="242889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ATLAS work in progress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5470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altLang="zh-CN" sz="3000" dirty="0" smtClean="0">
                <a:solidFill>
                  <a:schemeClr val="bg1"/>
                </a:solidFill>
              </a:rPr>
              <a:t>Spin differential result in semi-lepton</a:t>
            </a:r>
            <a:endParaRPr lang="zh-CN" altLang="en-US" sz="3000" dirty="0" smtClean="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82296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814393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内容占位符 5" descr="ee_lim_sc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549" y="1000108"/>
            <a:ext cx="3173451" cy="2311885"/>
          </a:xfrm>
        </p:spPr>
      </p:pic>
      <p:pic>
        <p:nvPicPr>
          <p:cNvPr id="16" name="图片 15" descr="mm_lim_sc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8549" y="1000108"/>
            <a:ext cx="3173451" cy="2311885"/>
          </a:xfrm>
          <a:prstGeom prst="rect">
            <a:avLst/>
          </a:prstGeom>
        </p:spPr>
      </p:pic>
      <p:pic>
        <p:nvPicPr>
          <p:cNvPr id="17" name="图片 16" descr="em_lim_sc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0549" y="1000108"/>
            <a:ext cx="3173451" cy="23118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altLang="zh-CN" sz="3100" dirty="0" err="1" smtClean="0">
                <a:solidFill>
                  <a:schemeClr val="bg1"/>
                </a:solidFill>
              </a:rPr>
              <a:t>Wpol</a:t>
            </a:r>
            <a:r>
              <a:rPr lang="en-US" altLang="zh-CN" sz="3100" dirty="0" smtClean="0">
                <a:solidFill>
                  <a:schemeClr val="bg1"/>
                </a:solidFill>
              </a:rPr>
              <a:t> in </a:t>
            </a:r>
            <a:r>
              <a:rPr lang="en-US" altLang="zh-CN" sz="3100" dirty="0" err="1" smtClean="0">
                <a:solidFill>
                  <a:schemeClr val="bg1"/>
                </a:solidFill>
              </a:rPr>
              <a:t>di</a:t>
            </a:r>
            <a:r>
              <a:rPr lang="en-US" altLang="zh-CN" sz="3100" dirty="0" smtClean="0">
                <a:solidFill>
                  <a:schemeClr val="bg1"/>
                </a:solidFill>
              </a:rPr>
              <a:t>-lepton</a:t>
            </a:r>
            <a:endParaRPr lang="zh-CN" altLang="en-US" sz="3100" dirty="0" smtClean="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785794"/>
            <a:ext cx="207167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before unfolding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14324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After unfolding</a:t>
            </a:r>
            <a:endParaRPr lang="zh-CN" altLang="en-US" dirty="0"/>
          </a:p>
        </p:txBody>
      </p:sp>
      <p:pic>
        <p:nvPicPr>
          <p:cNvPr id="21" name="图片 20" descr="reso_e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71876"/>
            <a:ext cx="3173451" cy="2699992"/>
          </a:xfrm>
          <a:prstGeom prst="rect">
            <a:avLst/>
          </a:prstGeom>
        </p:spPr>
      </p:pic>
      <p:pic>
        <p:nvPicPr>
          <p:cNvPr id="22" name="图片 21" descr="reso_m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3571876"/>
            <a:ext cx="3173451" cy="2699992"/>
          </a:xfrm>
          <a:prstGeom prst="rect">
            <a:avLst/>
          </a:prstGeom>
        </p:spPr>
      </p:pic>
      <p:pic>
        <p:nvPicPr>
          <p:cNvPr id="23" name="图片 22" descr="reso_em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70549" y="3571876"/>
            <a:ext cx="3173451" cy="269999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15108" y="773652"/>
            <a:ext cx="242889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ATLAS work in progress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altLang="zh-CN" sz="3100" dirty="0" smtClean="0">
                <a:solidFill>
                  <a:schemeClr val="bg1"/>
                </a:solidFill>
              </a:rPr>
              <a:t>Spin value in </a:t>
            </a:r>
            <a:r>
              <a:rPr lang="en-US" altLang="zh-CN" sz="3100" dirty="0" err="1" smtClean="0">
                <a:solidFill>
                  <a:schemeClr val="bg1"/>
                </a:solidFill>
              </a:rPr>
              <a:t>di</a:t>
            </a:r>
            <a:r>
              <a:rPr lang="en-US" altLang="zh-CN" sz="3100" dirty="0" smtClean="0">
                <a:solidFill>
                  <a:schemeClr val="bg1"/>
                </a:solidFill>
              </a:rPr>
              <a:t>-lepton</a:t>
            </a:r>
            <a:endParaRPr lang="zh-CN" altLang="en-US" sz="3100" dirty="0" smtClean="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11" name="图片 10" descr="reso_e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3173451" cy="2699993"/>
          </a:xfrm>
          <a:prstGeom prst="rect">
            <a:avLst/>
          </a:prstGeom>
        </p:spPr>
      </p:pic>
      <p:pic>
        <p:nvPicPr>
          <p:cNvPr id="12" name="图片 11" descr="reso_m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000" y="857232"/>
            <a:ext cx="3173451" cy="2699993"/>
          </a:xfrm>
          <a:prstGeom prst="rect">
            <a:avLst/>
          </a:prstGeom>
        </p:spPr>
      </p:pic>
      <p:pic>
        <p:nvPicPr>
          <p:cNvPr id="16" name="图片 15" descr="reso_e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4000" y="857232"/>
            <a:ext cx="3173451" cy="2699993"/>
          </a:xfrm>
          <a:prstGeom prst="rect">
            <a:avLst/>
          </a:prstGeom>
        </p:spPr>
      </p:pic>
      <p:pic>
        <p:nvPicPr>
          <p:cNvPr id="17" name="图片 16" descr="reso_e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3600000"/>
            <a:ext cx="3239999" cy="2699992"/>
          </a:xfrm>
          <a:prstGeom prst="rect">
            <a:avLst/>
          </a:prstGeom>
        </p:spPr>
      </p:pic>
      <p:pic>
        <p:nvPicPr>
          <p:cNvPr id="18" name="图片 17" descr="reso_m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52001" y="3600000"/>
            <a:ext cx="3239999" cy="2699992"/>
          </a:xfrm>
          <a:prstGeom prst="rect">
            <a:avLst/>
          </a:prstGeom>
        </p:spPr>
      </p:pic>
      <p:pic>
        <p:nvPicPr>
          <p:cNvPr id="19" name="图片 18" descr="reso_em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04001" y="3600000"/>
            <a:ext cx="3239999" cy="26999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15108" y="773652"/>
            <a:ext cx="242889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ATLAS work in progress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Spin results in </a:t>
            </a:r>
            <a:r>
              <a:rPr kumimoji="0" lang="en-US" altLang="zh-CN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en-US" altLang="zh-CN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-lepton</a:t>
            </a:r>
            <a:endParaRPr kumimoji="0" lang="zh-CN" alt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785794"/>
            <a:ext cx="22860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Differential result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28596" y="1214422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binID</a:t>
            </a:r>
            <a:r>
              <a:rPr lang="en-US" altLang="zh-CN" dirty="0" smtClean="0"/>
              <a:t> : content +/- error. (percentage) 1 : 6.54 +/- 2.00 (30.58%)</a:t>
            </a:r>
          </a:p>
          <a:p>
            <a:r>
              <a:rPr lang="en-US" altLang="zh-CN" dirty="0" smtClean="0"/>
              <a:t>2 : 26.02 +/- 5.09 (19.56%)</a:t>
            </a:r>
          </a:p>
          <a:p>
            <a:r>
              <a:rPr lang="en-US" altLang="zh-CN" dirty="0" smtClean="0"/>
              <a:t>3 : 58.92 +/- 6.97 (11.83%)</a:t>
            </a:r>
          </a:p>
          <a:p>
            <a:r>
              <a:rPr lang="en-US" altLang="zh-CN" dirty="0" smtClean="0"/>
              <a:t>4 : 122.34 +/- 8.31 (6.79%)</a:t>
            </a:r>
          </a:p>
          <a:p>
            <a:r>
              <a:rPr lang="en-US" altLang="zh-CN" dirty="0" smtClean="0"/>
              <a:t>5 : 106.18 +/- 7.79 (7.34%)</a:t>
            </a:r>
          </a:p>
          <a:p>
            <a:r>
              <a:rPr lang="en-US" altLang="zh-CN" dirty="0" smtClean="0"/>
              <a:t>6 : 34.91 +/- 4.21 (12.06%)</a:t>
            </a:r>
          </a:p>
          <a:p>
            <a:r>
              <a:rPr lang="en-US" altLang="zh-CN" dirty="0" smtClean="0"/>
              <a:t>7 : 13.27 +/- 2.38 (17.94%)</a:t>
            </a:r>
          </a:p>
          <a:p>
            <a:r>
              <a:rPr lang="en-US" altLang="zh-CN" dirty="0" smtClean="0"/>
              <a:t>8 : 2.84 +/- 0.94 (33.10%)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286248" y="114298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err="1" smtClean="0"/>
              <a:t>binID</a:t>
            </a:r>
            <a:r>
              <a:rPr lang="en-US" altLang="zh-CN" dirty="0" smtClean="0"/>
              <a:t> : content +/- error. (percentage) </a:t>
            </a:r>
          </a:p>
          <a:p>
            <a:r>
              <a:rPr lang="en-US" altLang="zh-CN" dirty="0" smtClean="0"/>
              <a:t>1 : 20.99 +/- 3.89 (18.53%)</a:t>
            </a:r>
          </a:p>
          <a:p>
            <a:r>
              <a:rPr lang="en-US" altLang="zh-CN" dirty="0" smtClean="0"/>
              <a:t>2 : 81.87 +/- 8.98 (10.97%)</a:t>
            </a:r>
          </a:p>
          <a:p>
            <a:r>
              <a:rPr lang="en-US" altLang="zh-CN" dirty="0" smtClean="0"/>
              <a:t>3 : 153.12 +/- 9.90 (6.47%)</a:t>
            </a:r>
          </a:p>
          <a:p>
            <a:r>
              <a:rPr lang="en-US" altLang="zh-CN" dirty="0" smtClean="0"/>
              <a:t>4 : 316.72 +/- 13.26 (4.19%)</a:t>
            </a:r>
          </a:p>
          <a:p>
            <a:r>
              <a:rPr lang="en-US" altLang="zh-CN" dirty="0" smtClean="0"/>
              <a:t>5 : 290.31 +/- 12.43 (4.28%)</a:t>
            </a:r>
          </a:p>
          <a:p>
            <a:r>
              <a:rPr lang="en-US" altLang="zh-CN" dirty="0" smtClean="0"/>
              <a:t>6 : 111.68 +/- 6.71 (6.01%)</a:t>
            </a:r>
          </a:p>
          <a:p>
            <a:r>
              <a:rPr lang="en-US" altLang="zh-CN" dirty="0" smtClean="0"/>
              <a:t>7 : 52.08 +/- 5.27 (10.12%)</a:t>
            </a:r>
          </a:p>
          <a:p>
            <a:r>
              <a:rPr lang="en-US" altLang="zh-CN" dirty="0" smtClean="0"/>
              <a:t>8 : 15.26 +/- 2.65 (17.37%)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57158" y="385762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err="1" smtClean="0"/>
              <a:t>binID</a:t>
            </a:r>
            <a:r>
              <a:rPr lang="en-US" altLang="zh-CN" dirty="0" smtClean="0"/>
              <a:t> : content +/- error. (percentage)</a:t>
            </a:r>
          </a:p>
          <a:p>
            <a:r>
              <a:rPr lang="en-US" altLang="zh-CN" dirty="0" smtClean="0"/>
              <a:t>1 : 60.98 +/- 7.60 (12.46%)</a:t>
            </a:r>
          </a:p>
          <a:p>
            <a:r>
              <a:rPr lang="en-US" altLang="zh-CN" dirty="0" smtClean="0"/>
              <a:t>2 : 200.42 +/- 12.92 (6.45%)</a:t>
            </a:r>
          </a:p>
          <a:p>
            <a:r>
              <a:rPr lang="en-US" altLang="zh-CN" dirty="0" smtClean="0"/>
              <a:t>3 : 413.68 +/- 16.09 (3.89%)</a:t>
            </a:r>
          </a:p>
          <a:p>
            <a:r>
              <a:rPr lang="en-US" altLang="zh-CN" dirty="0" smtClean="0"/>
              <a:t>4 : 929.90 +/- 22.20 (2.39%)</a:t>
            </a:r>
          </a:p>
          <a:p>
            <a:r>
              <a:rPr lang="en-US" altLang="zh-CN" dirty="0" smtClean="0"/>
              <a:t>5 : 878.68 +/- 21.38 (2.43%)</a:t>
            </a:r>
          </a:p>
          <a:p>
            <a:r>
              <a:rPr lang="en-US" altLang="zh-CN" dirty="0" smtClean="0"/>
              <a:t>6 : 327.74 +/- 12.14 (3.70%)</a:t>
            </a:r>
          </a:p>
          <a:p>
            <a:r>
              <a:rPr lang="en-US" altLang="zh-CN" dirty="0" smtClean="0"/>
              <a:t>7 : 148.08 +/- 8.54 (5.77%)</a:t>
            </a:r>
          </a:p>
          <a:p>
            <a:r>
              <a:rPr lang="en-US" altLang="zh-CN" dirty="0" smtClean="0"/>
              <a:t>8 : 38.88 +/- 3.18 (8.18%)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7020272" y="1988840"/>
            <a:ext cx="12241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mumu</a:t>
            </a:r>
            <a:endParaRPr lang="zh-CN" alt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71802" y="2071678"/>
            <a:ext cx="12241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ee</a:t>
            </a:r>
            <a:endParaRPr lang="zh-CN" alt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31840" y="4869160"/>
            <a:ext cx="12241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emu</a:t>
            </a:r>
            <a:endParaRPr lang="zh-CN" alt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1156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Summary</a:t>
            </a:r>
            <a:endParaRPr lang="zh-CN" alt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928670"/>
            <a:ext cx="8501122" cy="5143536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Good agreement for the Data/MC comparison</a:t>
            </a:r>
          </a:p>
          <a:p>
            <a:r>
              <a:rPr lang="en-US" altLang="zh-CN" dirty="0" smtClean="0"/>
              <a:t>Unfolding method works as expected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W </a:t>
            </a:r>
            <a:r>
              <a:rPr lang="en-US" altLang="zh-CN" dirty="0" err="1" smtClean="0"/>
              <a:t>pol</a:t>
            </a:r>
            <a:r>
              <a:rPr lang="en-US" altLang="zh-CN" dirty="0" smtClean="0"/>
              <a:t> and </a:t>
            </a:r>
            <a:r>
              <a:rPr lang="en-US" altLang="zh-CN" dirty="0" smtClean="0"/>
              <a:t>spin </a:t>
            </a:r>
            <a:r>
              <a:rPr lang="en-US" altLang="zh-CN" dirty="0" smtClean="0"/>
              <a:t>result  </a:t>
            </a:r>
            <a:r>
              <a:rPr lang="en-US" altLang="zh-CN" dirty="0" smtClean="0"/>
              <a:t>are </a:t>
            </a:r>
            <a:r>
              <a:rPr lang="en-US" altLang="zh-CN" dirty="0" smtClean="0"/>
              <a:t>given by unfolded real data</a:t>
            </a:r>
          </a:p>
          <a:p>
            <a:r>
              <a:rPr lang="en-US" altLang="zh-CN" dirty="0" smtClean="0"/>
              <a:t>Sys study is on going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Study </a:t>
            </a:r>
            <a:r>
              <a:rPr lang="en-US" altLang="zh-CN" dirty="0" smtClean="0"/>
              <a:t>is under completion and a paper is </a:t>
            </a:r>
            <a:r>
              <a:rPr lang="en-US" altLang="zh-CN" dirty="0" smtClean="0"/>
              <a:t>ongoing</a:t>
            </a:r>
            <a:endParaRPr lang="en-US" altLang="zh-CN" dirty="0" smtClean="0"/>
          </a:p>
          <a:p>
            <a:r>
              <a:rPr lang="en-US" altLang="zh-CN" dirty="0" err="1" smtClean="0"/>
              <a:t>Wpol</a:t>
            </a:r>
            <a:r>
              <a:rPr lang="en-US" altLang="zh-CN" dirty="0" smtClean="0"/>
              <a:t> </a:t>
            </a:r>
            <a:r>
              <a:rPr lang="en-US" altLang="zh-CN" dirty="0" smtClean="0"/>
              <a:t>note for </a:t>
            </a:r>
            <a:r>
              <a:rPr lang="en-US" altLang="zh-CN" dirty="0" err="1" smtClean="0"/>
              <a:t>di</a:t>
            </a:r>
            <a:r>
              <a:rPr lang="en-US" altLang="zh-CN" dirty="0" smtClean="0"/>
              <a:t>-lepton , semi-lepton</a:t>
            </a:r>
          </a:p>
          <a:p>
            <a:pPr lvl="1"/>
            <a:r>
              <a:rPr lang="en-US" altLang="zh-CN" sz="2500" dirty="0" smtClean="0"/>
              <a:t>ATL-COM-PHYS-2012-655   </a:t>
            </a:r>
            <a:r>
              <a:rPr lang="en-US" altLang="zh-CN" sz="2500" dirty="0" smtClean="0">
                <a:hlinkClick r:id="rId2"/>
              </a:rPr>
              <a:t>https://cdsweb.cern.ch/record/1451310/</a:t>
            </a:r>
            <a:endParaRPr lang="en-US" altLang="zh-CN" sz="2500" dirty="0" smtClean="0"/>
          </a:p>
          <a:p>
            <a:pPr lvl="1"/>
            <a:r>
              <a:rPr lang="en-US" altLang="zh-CN" sz="2500" dirty="0" smtClean="0"/>
              <a:t>ATL-COM-PHYS-2013-070</a:t>
            </a:r>
            <a:r>
              <a:rPr lang="en-US" altLang="zh-CN" sz="2400" dirty="0" smtClean="0"/>
              <a:t>   </a:t>
            </a:r>
            <a:r>
              <a:rPr lang="en-US" altLang="zh-CN" sz="2400" dirty="0" smtClean="0">
                <a:hlinkClick r:id="rId2"/>
              </a:rPr>
              <a:t>https://cds.cern.ch/record/1507677</a:t>
            </a:r>
          </a:p>
          <a:p>
            <a:r>
              <a:rPr lang="en-US" altLang="zh-CN" dirty="0" smtClean="0"/>
              <a:t>Spin  note for </a:t>
            </a:r>
            <a:r>
              <a:rPr lang="en-US" altLang="zh-CN" dirty="0" err="1" smtClean="0"/>
              <a:t>di</a:t>
            </a:r>
            <a:r>
              <a:rPr lang="en-US" altLang="zh-CN" dirty="0" smtClean="0"/>
              <a:t>-lepton , semi-lepton</a:t>
            </a:r>
          </a:p>
          <a:p>
            <a:pPr lvl="1"/>
            <a:r>
              <a:rPr lang="en-US" altLang="zh-CN" sz="2500" dirty="0" smtClean="0"/>
              <a:t>ATL-COM-PHYS-2012-1065 </a:t>
            </a:r>
            <a:r>
              <a:rPr lang="en-US" altLang="zh-CN" sz="2500" dirty="0" smtClean="0">
                <a:hlinkClick r:id="rId3"/>
              </a:rPr>
              <a:t>http://cdsweb.cern.ch/record/1462276</a:t>
            </a:r>
            <a:endParaRPr lang="en-US" altLang="zh-CN" dirty="0" smtClean="0"/>
          </a:p>
          <a:p>
            <a:pPr lvl="1"/>
            <a:r>
              <a:rPr lang="en-US" altLang="zh-CN" sz="2500" dirty="0" smtClean="0"/>
              <a:t>ATL-COM-PHYS-2013-333 </a:t>
            </a:r>
            <a:r>
              <a:rPr lang="en-US" altLang="zh-CN" dirty="0" smtClean="0"/>
              <a:t>  </a:t>
            </a:r>
            <a:r>
              <a:rPr lang="en-US" altLang="zh-CN" sz="2400" dirty="0" smtClean="0">
                <a:hlinkClick r:id="rId4"/>
              </a:rPr>
              <a:t>http://cds.cern.ch/record/1529842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928934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dirty="0" smtClean="0"/>
              <a:t>Back up slides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29190" y="857232"/>
            <a:ext cx="3929090" cy="5632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i="1" dirty="0" smtClean="0"/>
              <a:t>Observation of spin correlation in </a:t>
            </a:r>
            <a:r>
              <a:rPr lang="en-US" altLang="zh-CN" b="1" i="1" dirty="0" err="1" smtClean="0"/>
              <a:t>ttbar</a:t>
            </a:r>
            <a:r>
              <a:rPr lang="en-US" altLang="zh-CN" b="1" i="1" dirty="0" smtClean="0"/>
              <a:t> events from pp collisions at √s = 7 </a:t>
            </a:r>
            <a:r>
              <a:rPr lang="en-US" altLang="zh-CN" b="1" i="1" dirty="0" err="1" smtClean="0"/>
              <a:t>TeV</a:t>
            </a:r>
            <a:r>
              <a:rPr lang="en-US" altLang="zh-CN" b="1" i="1" dirty="0" smtClean="0"/>
              <a:t> using the ATLAS </a:t>
            </a:r>
            <a:r>
              <a:rPr lang="en-US" altLang="zh-CN" b="1" i="1" dirty="0" smtClean="0"/>
              <a:t>detector</a:t>
            </a:r>
          </a:p>
          <a:p>
            <a:endParaRPr lang="en-US" altLang="zh-CN" b="1" i="1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32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900" b="1" dirty="0" smtClean="0">
                <a:solidFill>
                  <a:schemeClr val="bg1"/>
                </a:solidFill>
              </a:rPr>
              <a:t>ATLAS published : W </a:t>
            </a:r>
            <a:r>
              <a:rPr lang="en-US" altLang="zh-CN" sz="2900" b="1" dirty="0" err="1" smtClean="0">
                <a:solidFill>
                  <a:schemeClr val="bg1"/>
                </a:solidFill>
              </a:rPr>
              <a:t>pol</a:t>
            </a:r>
            <a:r>
              <a:rPr lang="en-US" altLang="zh-CN" sz="29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900" b="1" dirty="0" smtClean="0">
                <a:solidFill>
                  <a:schemeClr val="bg1"/>
                </a:solidFill>
              </a:rPr>
              <a:t>and Spin results  </a:t>
            </a:r>
            <a:endParaRPr lang="zh-CN" altLang="en-US" sz="2900" b="1" dirty="0" smtClean="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14282" y="857232"/>
            <a:ext cx="4572032" cy="5632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i="1" dirty="0" smtClean="0"/>
              <a:t>   Measurement </a:t>
            </a:r>
            <a:r>
              <a:rPr lang="en-US" altLang="zh-CN" b="1" i="1" dirty="0" smtClean="0"/>
              <a:t>of W boson polarization in top </a:t>
            </a:r>
            <a:r>
              <a:rPr lang="en-US" altLang="zh-CN" b="1" i="1" dirty="0" smtClean="0"/>
              <a:t> quark </a:t>
            </a:r>
            <a:r>
              <a:rPr lang="en-US" altLang="zh-CN" b="1" i="1" dirty="0" smtClean="0"/>
              <a:t>decays with the ATLAS detector</a:t>
            </a:r>
            <a:r>
              <a:rPr lang="en-US" altLang="zh-CN" dirty="0" smtClean="0"/>
              <a:t> 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407196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4" y="1904996"/>
            <a:ext cx="34480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000372"/>
            <a:ext cx="350046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143116"/>
            <a:ext cx="33051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594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Di-lepton selection</a:t>
            </a:r>
            <a:endParaRPr lang="zh-CN" alt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792961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643314"/>
            <a:ext cx="785818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929198"/>
            <a:ext cx="792961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857892"/>
            <a:ext cx="7858180" cy="61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1156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introduction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24288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Data/MC comparison</a:t>
            </a:r>
          </a:p>
          <a:p>
            <a:r>
              <a:rPr lang="en-US" altLang="zh-CN" dirty="0" smtClean="0"/>
              <a:t>Unfolding method</a:t>
            </a:r>
          </a:p>
          <a:p>
            <a:r>
              <a:rPr lang="en-US" altLang="zh-CN" dirty="0" smtClean="0"/>
              <a:t>W polarization and </a:t>
            </a:r>
            <a:r>
              <a:rPr lang="en-US" altLang="zh-CN" dirty="0" err="1" smtClean="0"/>
              <a:t>ttbar</a:t>
            </a:r>
            <a:r>
              <a:rPr lang="en-US" altLang="zh-CN" dirty="0" smtClean="0"/>
              <a:t> spin result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594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Semi-lepton selection</a:t>
            </a:r>
            <a:endParaRPr lang="zh-CN" alt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8001056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le_Pt_TTbarel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1142984"/>
            <a:ext cx="3214678" cy="3143272"/>
          </a:xfrm>
          <a:prstGeom prst="rect">
            <a:avLst/>
          </a:prstGeom>
        </p:spPr>
      </p:pic>
      <p:pic>
        <p:nvPicPr>
          <p:cNvPr id="10" name="图片 9" descr="mu_Pt_TTbarmuon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000503"/>
            <a:ext cx="3286116" cy="26289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Control plots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5" name="图片 4" descr="ele_Pt_TTbarele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2984"/>
            <a:ext cx="3428992" cy="3042406"/>
          </a:xfrm>
          <a:prstGeom prst="rect">
            <a:avLst/>
          </a:prstGeom>
        </p:spPr>
      </p:pic>
      <p:pic>
        <p:nvPicPr>
          <p:cNvPr id="6" name="图片 5" descr="ele_Pt_TTbarele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1142984"/>
            <a:ext cx="3405298" cy="3143272"/>
          </a:xfrm>
          <a:prstGeom prst="rect">
            <a:avLst/>
          </a:prstGeom>
        </p:spPr>
      </p:pic>
      <p:pic>
        <p:nvPicPr>
          <p:cNvPr id="8" name="图片 7" descr="mu_Pt_TTbarmuon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929066"/>
            <a:ext cx="3428992" cy="2676528"/>
          </a:xfrm>
          <a:prstGeom prst="rect">
            <a:avLst/>
          </a:prstGeom>
        </p:spPr>
      </p:pic>
      <p:pic>
        <p:nvPicPr>
          <p:cNvPr id="9" name="图片 8" descr="mu_Pt_TTbarmuon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4000504"/>
            <a:ext cx="3357586" cy="25717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85852" y="1000108"/>
            <a:ext cx="11430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Pre-tag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14810" y="1000108"/>
            <a:ext cx="11430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&gt;=1btag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43768" y="1000108"/>
            <a:ext cx="11430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&gt;=2btag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428736"/>
            <a:ext cx="14287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Ele</a:t>
            </a:r>
            <a:r>
              <a:rPr lang="en-US" altLang="zh-CN" dirty="0" smtClean="0"/>
              <a:t> channel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714752"/>
            <a:ext cx="192879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muon</a:t>
            </a:r>
            <a:r>
              <a:rPr lang="en-US" altLang="zh-CN" dirty="0" smtClean="0"/>
              <a:t> channel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jet_ptel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071546"/>
            <a:ext cx="3143240" cy="3071834"/>
          </a:xfrm>
          <a:prstGeom prst="rect">
            <a:avLst/>
          </a:prstGeom>
        </p:spPr>
      </p:pic>
      <p:pic>
        <p:nvPicPr>
          <p:cNvPr id="10" name="图片 9" descr="jet_ptmuon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786190"/>
            <a:ext cx="3143240" cy="292895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Jet pt 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内容占位符 4" descr="jet_ptele0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071546"/>
            <a:ext cx="3571868" cy="2885289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pic>
        <p:nvPicPr>
          <p:cNvPr id="6" name="图片 5" descr="jet_ptele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1071546"/>
            <a:ext cx="3357586" cy="3105156"/>
          </a:xfrm>
          <a:prstGeom prst="rect">
            <a:avLst/>
          </a:prstGeom>
        </p:spPr>
      </p:pic>
      <p:pic>
        <p:nvPicPr>
          <p:cNvPr id="8" name="图片 7" descr="jet_ptmuon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714752"/>
            <a:ext cx="3571868" cy="2897067"/>
          </a:xfrm>
          <a:prstGeom prst="rect">
            <a:avLst/>
          </a:prstGeom>
        </p:spPr>
      </p:pic>
      <p:pic>
        <p:nvPicPr>
          <p:cNvPr id="9" name="图片 8" descr="jet_ptmuon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3786190"/>
            <a:ext cx="3357586" cy="28777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85852" y="857232"/>
            <a:ext cx="11430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Pre-tag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14810" y="857232"/>
            <a:ext cx="11430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&gt;=1btag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43768" y="857232"/>
            <a:ext cx="11430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&gt;=2btag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285860"/>
            <a:ext cx="14287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Ele</a:t>
            </a:r>
            <a:r>
              <a:rPr lang="en-US" altLang="zh-CN" dirty="0" smtClean="0"/>
              <a:t> channel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571876"/>
            <a:ext cx="192879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muon</a:t>
            </a:r>
            <a:r>
              <a:rPr lang="en-US" altLang="zh-CN" dirty="0" smtClean="0"/>
              <a:t> channel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met_TTbarmuon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4071942"/>
            <a:ext cx="3286116" cy="2580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met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内容占位符 4" descr="met_TTbarele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00108"/>
            <a:ext cx="3500430" cy="2857520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pic>
        <p:nvPicPr>
          <p:cNvPr id="7" name="图片 6" descr="met_TTbarele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071546"/>
            <a:ext cx="3286116" cy="2928958"/>
          </a:xfrm>
          <a:prstGeom prst="rect">
            <a:avLst/>
          </a:prstGeom>
        </p:spPr>
      </p:pic>
      <p:pic>
        <p:nvPicPr>
          <p:cNvPr id="10" name="图片 9" descr="met_TTbarmuon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00504"/>
            <a:ext cx="3428992" cy="2495536"/>
          </a:xfrm>
          <a:prstGeom prst="rect">
            <a:avLst/>
          </a:prstGeom>
        </p:spPr>
      </p:pic>
      <p:pic>
        <p:nvPicPr>
          <p:cNvPr id="11" name="图片 10" descr="met_TTbarmuon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4071942"/>
            <a:ext cx="3429024" cy="2519194"/>
          </a:xfrm>
          <a:prstGeom prst="rect">
            <a:avLst/>
          </a:prstGeom>
        </p:spPr>
      </p:pic>
      <p:pic>
        <p:nvPicPr>
          <p:cNvPr id="6" name="图片 5" descr="met_TTbarele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1000108"/>
            <a:ext cx="3357586" cy="29289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85852" y="785794"/>
            <a:ext cx="11430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Pre-tag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14810" y="785794"/>
            <a:ext cx="11430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&gt;=1btag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43768" y="785794"/>
            <a:ext cx="11430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&gt;=2btag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214422"/>
            <a:ext cx="14287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Ele</a:t>
            </a:r>
            <a:r>
              <a:rPr lang="en-US" altLang="zh-CN" dirty="0" smtClean="0"/>
              <a:t> channel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500438"/>
            <a:ext cx="192879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muon</a:t>
            </a:r>
            <a:r>
              <a:rPr lang="en-US" altLang="zh-CN" dirty="0" smtClean="0"/>
              <a:t> channel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dirty="0" smtClean="0"/>
              <a:t>Control plots in </a:t>
            </a:r>
            <a:r>
              <a:rPr lang="en-US" altLang="zh-CN" dirty="0" err="1" smtClean="0"/>
              <a:t>di</a:t>
            </a:r>
            <a:r>
              <a:rPr lang="en-US" altLang="zh-CN" dirty="0" smtClean="0"/>
              <a:t>-lepton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ee_lim_sc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612000"/>
            <a:ext cx="3173452" cy="2699993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2013.3.26</a:t>
            </a:r>
            <a:endParaRPr lang="zh-CN" altLang="en-US"/>
          </a:p>
        </p:txBody>
      </p:sp>
      <p:pic>
        <p:nvPicPr>
          <p:cNvPr id="8" name="图片 7" descr="mm_lim_sc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001" y="612000"/>
            <a:ext cx="3173452" cy="2699993"/>
          </a:xfrm>
          <a:prstGeom prst="rect">
            <a:avLst/>
          </a:prstGeom>
        </p:spPr>
      </p:pic>
      <p:pic>
        <p:nvPicPr>
          <p:cNvPr id="9" name="图片 8" descr="em_lim_sc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4001" y="612000"/>
            <a:ext cx="3173452" cy="2699993"/>
          </a:xfrm>
          <a:prstGeom prst="rect">
            <a:avLst/>
          </a:prstGeom>
        </p:spPr>
      </p:pic>
      <p:pic>
        <p:nvPicPr>
          <p:cNvPr id="16" name="图片 15" descr="reso_e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3600000"/>
            <a:ext cx="3173452" cy="2699993"/>
          </a:xfrm>
          <a:prstGeom prst="rect">
            <a:avLst/>
          </a:prstGeom>
        </p:spPr>
      </p:pic>
      <p:pic>
        <p:nvPicPr>
          <p:cNvPr id="17" name="图片 16" descr="reso_m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52001" y="3600000"/>
            <a:ext cx="3173452" cy="2699993"/>
          </a:xfrm>
          <a:prstGeom prst="rect">
            <a:avLst/>
          </a:prstGeom>
        </p:spPr>
      </p:pic>
      <p:pic>
        <p:nvPicPr>
          <p:cNvPr id="18" name="图片 17" descr="reso_em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04001" y="3600000"/>
            <a:ext cx="3173452" cy="2699993"/>
          </a:xfrm>
          <a:prstGeom prst="rect">
            <a:avLst/>
          </a:prstGeom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 smtClean="0">
                <a:solidFill>
                  <a:schemeClr val="bg1"/>
                </a:solidFill>
                <a:latin typeface="+mj-lt"/>
                <a:ea typeface="宋体" charset="-122"/>
                <a:cs typeface="+mj-cs"/>
              </a:rPr>
              <a:t>Control plots (&gt;=1btag)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宋体" charset="-122"/>
              <a:cs typeface="+mj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32240" y="3068960"/>
            <a:ext cx="180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Jet </a:t>
            </a:r>
            <a:r>
              <a:rPr lang="en-US" altLang="zh-CN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</a:t>
            </a:r>
            <a:r>
              <a:rPr lang="en-US" altLang="zh-C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zh-CN" alt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76256" y="6146140"/>
            <a:ext cx="13681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Jet Pt</a:t>
            </a:r>
            <a:endParaRPr lang="zh-CN" alt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ee_lim_sc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612000"/>
            <a:ext cx="3173452" cy="2699993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2013.3.26</a:t>
            </a:r>
            <a:endParaRPr lang="zh-CN" altLang="en-US"/>
          </a:p>
        </p:txBody>
      </p:sp>
      <p:pic>
        <p:nvPicPr>
          <p:cNvPr id="8" name="图片 7" descr="mm_lim_sc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2001" y="612000"/>
            <a:ext cx="3173452" cy="2699993"/>
          </a:xfrm>
          <a:prstGeom prst="rect">
            <a:avLst/>
          </a:prstGeom>
        </p:spPr>
      </p:pic>
      <p:pic>
        <p:nvPicPr>
          <p:cNvPr id="9" name="图片 8" descr="em_lim_sc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4001" y="612000"/>
            <a:ext cx="3173452" cy="2699993"/>
          </a:xfrm>
          <a:prstGeom prst="rect">
            <a:avLst/>
          </a:prstGeom>
        </p:spPr>
      </p:pic>
      <p:pic>
        <p:nvPicPr>
          <p:cNvPr id="16" name="图片 15" descr="reso_e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3600000"/>
            <a:ext cx="3173452" cy="2699993"/>
          </a:xfrm>
          <a:prstGeom prst="rect">
            <a:avLst/>
          </a:prstGeom>
        </p:spPr>
      </p:pic>
      <p:pic>
        <p:nvPicPr>
          <p:cNvPr id="17" name="图片 16" descr="reso_m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52001" y="3600000"/>
            <a:ext cx="3173452" cy="2699993"/>
          </a:xfrm>
          <a:prstGeom prst="rect">
            <a:avLst/>
          </a:prstGeom>
        </p:spPr>
      </p:pic>
      <p:pic>
        <p:nvPicPr>
          <p:cNvPr id="18" name="图片 17" descr="reso_em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04001" y="3600000"/>
            <a:ext cx="3173452" cy="2699993"/>
          </a:xfrm>
          <a:prstGeom prst="rect">
            <a:avLst/>
          </a:prstGeom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 smtClean="0">
                <a:solidFill>
                  <a:schemeClr val="bg1"/>
                </a:solidFill>
                <a:latin typeface="+mj-lt"/>
                <a:ea typeface="宋体" charset="-122"/>
                <a:cs typeface="+mj-cs"/>
              </a:rPr>
              <a:t>Control plots (&gt;=1btag)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宋体" charset="-122"/>
              <a:cs typeface="+mj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64288" y="6074132"/>
            <a:ext cx="13681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</a:t>
            </a:r>
            <a:endParaRPr lang="zh-CN" alt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64288" y="3140968"/>
            <a:ext cx="13681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Lep</a:t>
            </a:r>
            <a:r>
              <a:rPr lang="en-US" altLang="zh-C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EDF0-F527-4B78-8B5E-D4758C020FB9}" type="slidenum">
              <a:rPr lang="fr-FR" altLang="zh-CN"/>
              <a:pPr/>
              <a:t>3</a:t>
            </a:fld>
            <a:endParaRPr lang="fr-FR" altLang="zh-CN" dirty="0"/>
          </a:p>
        </p:txBody>
      </p:sp>
      <p:sp>
        <p:nvSpPr>
          <p:cNvPr id="167938" name="AutoShape 2"/>
          <p:cNvSpPr>
            <a:spLocks noChangeArrowheads="1"/>
          </p:cNvSpPr>
          <p:nvPr/>
        </p:nvSpPr>
        <p:spPr bwMode="auto">
          <a:xfrm>
            <a:off x="3600450" y="5037138"/>
            <a:ext cx="2663825" cy="132082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67939" name="Picture 3" descr="parton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638" y="3633788"/>
            <a:ext cx="2752725" cy="2374900"/>
          </a:xfrm>
          <a:prstGeom prst="rect">
            <a:avLst/>
          </a:prstGeom>
          <a:noFill/>
        </p:spPr>
      </p:pic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2833688" y="5289550"/>
            <a:ext cx="215900" cy="2159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2760663" y="5218113"/>
            <a:ext cx="2889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SzTx/>
            </a:pPr>
            <a:r>
              <a:rPr lang="el-GR" sz="1800">
                <a:latin typeface="Comic Sans MS" pitchFamily="66" charset="0"/>
                <a:sym typeface="Symbol" pitchFamily="18" charset="2"/>
              </a:rPr>
              <a:t></a:t>
            </a:r>
          </a:p>
        </p:txBody>
      </p:sp>
      <p:sp>
        <p:nvSpPr>
          <p:cNvPr id="167942" name="Line 6"/>
          <p:cNvSpPr>
            <a:spLocks noChangeShapeType="1"/>
          </p:cNvSpPr>
          <p:nvPr/>
        </p:nvSpPr>
        <p:spPr bwMode="auto">
          <a:xfrm flipV="1">
            <a:off x="3108325" y="5245100"/>
            <a:ext cx="468313" cy="12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3635375" y="5084763"/>
            <a:ext cx="2700338" cy="131112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7313" indent="-87313" algn="l">
              <a:spcBef>
                <a:spcPct val="20000"/>
              </a:spcBef>
              <a:buSzTx/>
            </a:pPr>
            <a:r>
              <a:rPr lang="fr-FR" b="0" dirty="0">
                <a:solidFill>
                  <a:srgbClr val="000000"/>
                </a:solidFill>
                <a:latin typeface="Arial" charset="0"/>
                <a:cs typeface="Arial" charset="0"/>
              </a:rPr>
              <a:t>Angle between:  </a:t>
            </a:r>
          </a:p>
          <a:p>
            <a:pPr marL="87313" indent="-87313" algn="l">
              <a:spcBef>
                <a:spcPct val="20000"/>
              </a:spcBef>
              <a:buSzTx/>
              <a:buFontTx/>
              <a:buChar char="•"/>
            </a:pPr>
            <a:r>
              <a:rPr lang="fr-FR" b="0" dirty="0">
                <a:solidFill>
                  <a:srgbClr val="000000"/>
                </a:solidFill>
                <a:latin typeface="Arial" charset="0"/>
                <a:cs typeface="Arial" charset="0"/>
              </a:rPr>
              <a:t>lepton in W rest frame and </a:t>
            </a:r>
            <a:r>
              <a:rPr lang="fr-FR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marL="87313" indent="-87313" algn="l">
              <a:spcBef>
                <a:spcPct val="20000"/>
              </a:spcBef>
              <a:buSzTx/>
              <a:buFontTx/>
              <a:buChar char="•"/>
            </a:pPr>
            <a:r>
              <a:rPr lang="fr-FR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 </a:t>
            </a:r>
            <a:r>
              <a:rPr lang="fr-FR" b="0" dirty="0">
                <a:solidFill>
                  <a:srgbClr val="000000"/>
                </a:solidFill>
                <a:latin typeface="Arial" charset="0"/>
                <a:cs typeface="Arial" charset="0"/>
              </a:rPr>
              <a:t>in top rest frame </a:t>
            </a:r>
          </a:p>
        </p:txBody>
      </p:sp>
      <p:graphicFrame>
        <p:nvGraphicFramePr>
          <p:cNvPr id="168005" name="Group 69"/>
          <p:cNvGraphicFramePr>
            <a:graphicFrameLocks noGrp="1"/>
          </p:cNvGraphicFramePr>
          <p:nvPr>
            <p:ph sz="half" idx="1"/>
          </p:nvPr>
        </p:nvGraphicFramePr>
        <p:xfrm>
          <a:off x="0" y="1428736"/>
          <a:ext cx="8929718" cy="123666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18247"/>
                <a:gridCol w="2314808"/>
                <a:gridCol w="2354348"/>
                <a:gridCol w="2242315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Standard Model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0.695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0.304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0.001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67961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42918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altLang="zh-CN" sz="4000" b="1" dirty="0">
                <a:solidFill>
                  <a:schemeClr val="bg1"/>
                </a:solidFill>
              </a:rPr>
              <a:t>W polarization in top decay</a:t>
            </a:r>
          </a:p>
        </p:txBody>
      </p:sp>
      <p:sp>
        <p:nvSpPr>
          <p:cNvPr id="167962" name="Text Box 26"/>
          <p:cNvSpPr txBox="1">
            <a:spLocks noChangeArrowheads="1"/>
          </p:cNvSpPr>
          <p:nvPr/>
        </p:nvSpPr>
        <p:spPr bwMode="auto">
          <a:xfrm>
            <a:off x="0" y="642918"/>
            <a:ext cx="7488237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20000"/>
              </a:spcBef>
              <a:buClr>
                <a:srgbClr val="FF0000"/>
              </a:buClr>
              <a:buSzTx/>
            </a:pPr>
            <a:r>
              <a:rPr lang="en-US" altLang="zh-CN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 </a:t>
            </a:r>
            <a:r>
              <a:rPr lang="en-US" altLang="zh-CN" sz="1800" dirty="0">
                <a:solidFill>
                  <a:srgbClr val="FF0000"/>
                </a:solidFill>
                <a:latin typeface="Arial" charset="0"/>
                <a:cs typeface="Arial" charset="0"/>
              </a:rPr>
              <a:t>polarization </a:t>
            </a:r>
            <a:r>
              <a:rPr lang="en-US" altLang="zh-CN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 SM</a:t>
            </a:r>
            <a:endParaRPr lang="en-US" altLang="zh-CN" sz="18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67963" name="Rectangle 27"/>
          <p:cNvSpPr>
            <a:spLocks noChangeArrowheads="1"/>
          </p:cNvSpPr>
          <p:nvPr/>
        </p:nvSpPr>
        <p:spPr bwMode="auto">
          <a:xfrm>
            <a:off x="2071670" y="1500174"/>
            <a:ext cx="2508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SzPct val="45000"/>
            </a:pPr>
            <a:r>
              <a:rPr lang="en-GB" dirty="0">
                <a:solidFill>
                  <a:schemeClr val="folHlink"/>
                </a:solidFill>
                <a:latin typeface="Arial" charset="0"/>
                <a:cs typeface="Arial" charset="0"/>
              </a:rPr>
              <a:t>Longitudinal W</a:t>
            </a:r>
            <a:r>
              <a:rPr lang="en-GB" baseline="30000" dirty="0">
                <a:solidFill>
                  <a:schemeClr val="folHlink"/>
                </a:solidFill>
                <a:latin typeface="Arial" charset="0"/>
                <a:cs typeface="Arial" charset="0"/>
              </a:rPr>
              <a:t>+</a:t>
            </a:r>
            <a:r>
              <a:rPr lang="en-GB" dirty="0">
                <a:solidFill>
                  <a:schemeClr val="folHlink"/>
                </a:solidFill>
                <a:latin typeface="Arial" charset="0"/>
                <a:cs typeface="Arial" charset="0"/>
              </a:rPr>
              <a:t> (F</a:t>
            </a:r>
            <a:r>
              <a:rPr lang="en-GB" baseline="-25000" dirty="0">
                <a:solidFill>
                  <a:schemeClr val="folHlink"/>
                </a:solidFill>
                <a:latin typeface="Arial" charset="0"/>
                <a:cs typeface="Arial" charset="0"/>
              </a:rPr>
              <a:t>0</a:t>
            </a:r>
            <a:r>
              <a:rPr lang="en-GB" dirty="0">
                <a:solidFill>
                  <a:schemeClr val="folHlink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67966" name="Rectangle 30"/>
          <p:cNvSpPr>
            <a:spLocks noChangeArrowheads="1"/>
          </p:cNvSpPr>
          <p:nvPr/>
        </p:nvSpPr>
        <p:spPr bwMode="auto">
          <a:xfrm>
            <a:off x="4357686" y="1500174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SzPct val="45000"/>
            </a:pPr>
            <a:r>
              <a:rPr lang="en-GB" dirty="0">
                <a:solidFill>
                  <a:schemeClr val="accent1"/>
                </a:solidFill>
                <a:latin typeface="Arial" charset="0"/>
                <a:cs typeface="Arial" charset="0"/>
              </a:rPr>
              <a:t>Left-handed W</a:t>
            </a:r>
            <a:r>
              <a:rPr lang="en-GB" baseline="30000" dirty="0">
                <a:solidFill>
                  <a:schemeClr val="accent1"/>
                </a:solidFill>
                <a:latin typeface="Arial" charset="0"/>
                <a:cs typeface="Arial" charset="0"/>
              </a:rPr>
              <a:t>+</a:t>
            </a:r>
            <a:r>
              <a:rPr lang="en-GB" dirty="0">
                <a:solidFill>
                  <a:schemeClr val="accent1"/>
                </a:solidFill>
                <a:latin typeface="Arial" charset="0"/>
                <a:cs typeface="Arial" charset="0"/>
              </a:rPr>
              <a:t> (F</a:t>
            </a:r>
            <a:r>
              <a:rPr lang="en-GB" baseline="-25000" dirty="0">
                <a:solidFill>
                  <a:schemeClr val="accent1"/>
                </a:solidFill>
                <a:latin typeface="Arial" charset="0"/>
                <a:cs typeface="Arial" charset="0"/>
              </a:rPr>
              <a:t>L</a:t>
            </a:r>
            <a:r>
              <a:rPr lang="en-GB" dirty="0">
                <a:solidFill>
                  <a:schemeClr val="accent1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67967" name="Rectangle 31"/>
          <p:cNvSpPr>
            <a:spLocks noChangeArrowheads="1"/>
          </p:cNvSpPr>
          <p:nvPr/>
        </p:nvSpPr>
        <p:spPr bwMode="auto">
          <a:xfrm>
            <a:off x="6804025" y="1428736"/>
            <a:ext cx="2339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SzPct val="45000"/>
            </a:pPr>
            <a:r>
              <a:rPr lang="en-GB" dirty="0">
                <a:solidFill>
                  <a:schemeClr val="accent2"/>
                </a:solidFill>
                <a:latin typeface="Arial" charset="0"/>
                <a:cs typeface="Arial" charset="0"/>
              </a:rPr>
              <a:t>Right-handed W</a:t>
            </a:r>
            <a:r>
              <a:rPr lang="en-GB" baseline="30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+</a:t>
            </a:r>
            <a:r>
              <a:rPr lang="en-GB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(</a:t>
            </a:r>
            <a:r>
              <a:rPr lang="en-GB" dirty="0">
                <a:solidFill>
                  <a:schemeClr val="accent2"/>
                </a:solidFill>
                <a:latin typeface="Arial" charset="0"/>
                <a:cs typeface="Arial" charset="0"/>
              </a:rPr>
              <a:t>F</a:t>
            </a:r>
            <a:r>
              <a:rPr lang="en-GB" baseline="-25000" dirty="0">
                <a:solidFill>
                  <a:schemeClr val="accent2"/>
                </a:solidFill>
                <a:latin typeface="Arial" charset="0"/>
                <a:cs typeface="Arial" charset="0"/>
              </a:rPr>
              <a:t>R</a:t>
            </a:r>
            <a:r>
              <a:rPr lang="en-GB" dirty="0">
                <a:solidFill>
                  <a:schemeClr val="accent2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67972" name="Text Box 36"/>
          <p:cNvSpPr txBox="1">
            <a:spLocks noChangeArrowheads="1"/>
          </p:cNvSpPr>
          <p:nvPr/>
        </p:nvSpPr>
        <p:spPr bwMode="auto">
          <a:xfrm>
            <a:off x="214282" y="3143248"/>
            <a:ext cx="8718550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lnSpc>
                <a:spcPct val="100000"/>
              </a:lnSpc>
              <a:buClr>
                <a:srgbClr val="FF0000"/>
              </a:buClr>
              <a:buSzTx/>
            </a:pPr>
            <a:r>
              <a:rPr lang="fr-FR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by </a:t>
            </a:r>
            <a:r>
              <a:rPr lang="fr-FR" sz="1800" dirty="0">
                <a:solidFill>
                  <a:srgbClr val="FF0000"/>
                </a:solidFill>
                <a:latin typeface="Arial" charset="0"/>
                <a:cs typeface="Arial" charset="0"/>
              </a:rPr>
              <a:t>measuring angular distribution of charged lepton in W rest frame</a:t>
            </a:r>
          </a:p>
        </p:txBody>
      </p:sp>
      <p:graphicFrame>
        <p:nvGraphicFramePr>
          <p:cNvPr id="167973" name="Object 37"/>
          <p:cNvGraphicFramePr>
            <a:graphicFrameLocks noChangeAspect="1"/>
          </p:cNvGraphicFramePr>
          <p:nvPr/>
        </p:nvGraphicFramePr>
        <p:xfrm>
          <a:off x="404813" y="3860800"/>
          <a:ext cx="5797550" cy="825500"/>
        </p:xfrm>
        <a:graphic>
          <a:graphicData uri="http://schemas.openxmlformats.org/presentationml/2006/ole">
            <p:oleObj spid="_x0000_s1026" name="Equation" r:id="rId4" imgW="4165560" imgH="533160" progId="">
              <p:embed/>
            </p:oleObj>
          </a:graphicData>
        </a:graphic>
      </p:graphicFrame>
      <p:sp>
        <p:nvSpPr>
          <p:cNvPr id="167974" name="Rectangle 38"/>
          <p:cNvSpPr>
            <a:spLocks noChangeArrowheads="1"/>
          </p:cNvSpPr>
          <p:nvPr/>
        </p:nvSpPr>
        <p:spPr bwMode="auto">
          <a:xfrm>
            <a:off x="1773238" y="4065588"/>
            <a:ext cx="265112" cy="433387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7975" name="Rectangle 39"/>
          <p:cNvSpPr>
            <a:spLocks noChangeArrowheads="1"/>
          </p:cNvSpPr>
          <p:nvPr/>
        </p:nvSpPr>
        <p:spPr bwMode="auto">
          <a:xfrm>
            <a:off x="3068638" y="4065588"/>
            <a:ext cx="265112" cy="433387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7976" name="Rectangle 40"/>
          <p:cNvSpPr>
            <a:spLocks noChangeArrowheads="1"/>
          </p:cNvSpPr>
          <p:nvPr/>
        </p:nvSpPr>
        <p:spPr bwMode="auto">
          <a:xfrm>
            <a:off x="4652963" y="4064000"/>
            <a:ext cx="265112" cy="433388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7985" name="Text Box 49"/>
          <p:cNvSpPr txBox="1">
            <a:spLocks noChangeArrowheads="1"/>
          </p:cNvSpPr>
          <p:nvPr/>
        </p:nvSpPr>
        <p:spPr bwMode="auto">
          <a:xfrm>
            <a:off x="446088" y="5297488"/>
            <a:ext cx="395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zh-CN" sz="1200" b="0">
                <a:latin typeface="Britannic Bold" pitchFamily="34" charset="0"/>
              </a:rPr>
              <a:t>1/2</a:t>
            </a:r>
          </a:p>
        </p:txBody>
      </p:sp>
      <p:sp>
        <p:nvSpPr>
          <p:cNvPr id="167986" name="Text Box 50"/>
          <p:cNvSpPr txBox="1">
            <a:spLocks noChangeArrowheads="1"/>
          </p:cNvSpPr>
          <p:nvPr/>
        </p:nvSpPr>
        <p:spPr bwMode="auto">
          <a:xfrm>
            <a:off x="1790700" y="5297488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zh-CN" sz="1200" b="0">
                <a:latin typeface="Britannic Bold" pitchFamily="34" charset="0"/>
              </a:rPr>
              <a:t>1 </a:t>
            </a:r>
          </a:p>
        </p:txBody>
      </p:sp>
      <p:sp>
        <p:nvSpPr>
          <p:cNvPr id="167987" name="Text Box 51"/>
          <p:cNvSpPr txBox="1">
            <a:spLocks noChangeArrowheads="1"/>
          </p:cNvSpPr>
          <p:nvPr/>
        </p:nvSpPr>
        <p:spPr bwMode="auto">
          <a:xfrm>
            <a:off x="1106488" y="5297488"/>
            <a:ext cx="395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zh-CN" sz="1200" b="0">
                <a:latin typeface="Britannic Bold" pitchFamily="34" charset="0"/>
              </a:rPr>
              <a:t>1/2</a:t>
            </a:r>
          </a:p>
        </p:txBody>
      </p:sp>
      <p:sp useBgFill="1">
        <p:nvSpPr>
          <p:cNvPr id="167988" name="Rectangle 52"/>
          <p:cNvSpPr>
            <a:spLocks noChangeArrowheads="1"/>
          </p:cNvSpPr>
          <p:nvPr/>
        </p:nvSpPr>
        <p:spPr bwMode="auto">
          <a:xfrm>
            <a:off x="8602663" y="5759450"/>
            <a:ext cx="431800" cy="180975"/>
          </a:xfrm>
          <a:prstGeom prst="rect">
            <a:avLst/>
          </a:prstGeom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7989" name="Text Box 53"/>
          <p:cNvSpPr txBox="1">
            <a:spLocks noChangeArrowheads="1"/>
          </p:cNvSpPr>
          <p:nvPr/>
        </p:nvSpPr>
        <p:spPr bwMode="auto">
          <a:xfrm>
            <a:off x="7934325" y="5649913"/>
            <a:ext cx="16906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Tx/>
            </a:pPr>
            <a:r>
              <a:rPr lang="fr-FR" sz="1200">
                <a:latin typeface="Arial" charset="0"/>
                <a:cs typeface="Arial" charset="0"/>
              </a:rPr>
              <a:t>cos</a:t>
            </a:r>
            <a:r>
              <a:rPr lang="fr-FR" sz="1200">
                <a:latin typeface="Symbol" pitchFamily="18" charset="2"/>
                <a:cs typeface="Arial" charset="0"/>
                <a:sym typeface="Symbol" pitchFamily="18" charset="2"/>
              </a:rPr>
              <a:t></a:t>
            </a:r>
            <a:endParaRPr lang="en-US" altLang="zh-CN" sz="1200">
              <a:latin typeface="Arial" charset="0"/>
              <a:cs typeface="Arial" charset="0"/>
            </a:endParaRPr>
          </a:p>
        </p:txBody>
      </p:sp>
      <p:sp useBgFill="1">
        <p:nvSpPr>
          <p:cNvPr id="167990" name="Rectangle 54"/>
          <p:cNvSpPr>
            <a:spLocks noChangeArrowheads="1"/>
          </p:cNvSpPr>
          <p:nvPr/>
        </p:nvSpPr>
        <p:spPr bwMode="auto">
          <a:xfrm>
            <a:off x="6624638" y="3890963"/>
            <a:ext cx="179387" cy="865187"/>
          </a:xfrm>
          <a:prstGeom prst="rect">
            <a:avLst/>
          </a:prstGeom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7991" name="Text Box 55"/>
          <p:cNvSpPr txBox="1">
            <a:spLocks noChangeArrowheads="1"/>
          </p:cNvSpPr>
          <p:nvPr/>
        </p:nvSpPr>
        <p:spPr bwMode="auto">
          <a:xfrm rot="16200000">
            <a:off x="5761038" y="4252912"/>
            <a:ext cx="16906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Tx/>
            </a:pPr>
            <a:r>
              <a:rPr lang="fr-FR" sz="1200">
                <a:latin typeface="Arial" charset="0"/>
                <a:cs typeface="Arial" charset="0"/>
              </a:rPr>
              <a:t>1/N dN/dcos</a:t>
            </a:r>
            <a:r>
              <a:rPr lang="fr-FR" sz="1200">
                <a:latin typeface="Symbol" pitchFamily="18" charset="2"/>
                <a:cs typeface="Arial" charset="0"/>
                <a:sym typeface="Symbol" pitchFamily="18" charset="2"/>
              </a:rPr>
              <a:t></a:t>
            </a:r>
            <a:endParaRPr lang="en-US" altLang="zh-CN" sz="1200">
              <a:latin typeface="Arial" charset="0"/>
              <a:cs typeface="Arial" charset="0"/>
            </a:endParaRPr>
          </a:p>
        </p:txBody>
      </p:sp>
      <p:sp>
        <p:nvSpPr>
          <p:cNvPr id="167992" name="Line 56"/>
          <p:cNvSpPr>
            <a:spLocks noChangeShapeType="1"/>
          </p:cNvSpPr>
          <p:nvPr/>
        </p:nvSpPr>
        <p:spPr bwMode="auto">
          <a:xfrm flipV="1">
            <a:off x="1471613" y="5230813"/>
            <a:ext cx="3444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7993" name="Line 57"/>
          <p:cNvSpPr>
            <a:spLocks noChangeShapeType="1"/>
          </p:cNvSpPr>
          <p:nvPr/>
        </p:nvSpPr>
        <p:spPr bwMode="auto">
          <a:xfrm flipH="1">
            <a:off x="741363" y="5238750"/>
            <a:ext cx="439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7994" name="Line 58"/>
          <p:cNvSpPr>
            <a:spLocks noChangeShapeType="1"/>
          </p:cNvSpPr>
          <p:nvPr/>
        </p:nvSpPr>
        <p:spPr bwMode="auto">
          <a:xfrm flipV="1">
            <a:off x="2120900" y="4962525"/>
            <a:ext cx="396875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7995" name="Line 59"/>
          <p:cNvSpPr>
            <a:spLocks noChangeShapeType="1"/>
          </p:cNvSpPr>
          <p:nvPr/>
        </p:nvSpPr>
        <p:spPr bwMode="auto">
          <a:xfrm>
            <a:off x="2120900" y="5245100"/>
            <a:ext cx="1125538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7996" name="Text Box 60"/>
          <p:cNvSpPr txBox="1">
            <a:spLocks noChangeArrowheads="1"/>
          </p:cNvSpPr>
          <p:nvPr/>
        </p:nvSpPr>
        <p:spPr bwMode="auto">
          <a:xfrm>
            <a:off x="1758950" y="5043488"/>
            <a:ext cx="514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SzTx/>
            </a:pPr>
            <a:r>
              <a:rPr lang="en-US" altLang="zh-CN" sz="1200">
                <a:latin typeface="Comic Sans MS" pitchFamily="66" charset="0"/>
              </a:rPr>
              <a:t>W</a:t>
            </a:r>
            <a:r>
              <a:rPr lang="en-US" altLang="zh-CN" sz="1200" baseline="30000">
                <a:latin typeface="Comic Sans MS" pitchFamily="66" charset="0"/>
              </a:rPr>
              <a:t>+</a:t>
            </a:r>
          </a:p>
        </p:txBody>
      </p:sp>
      <p:sp>
        <p:nvSpPr>
          <p:cNvPr id="167997" name="Text Box 61"/>
          <p:cNvSpPr txBox="1">
            <a:spLocks noChangeArrowheads="1"/>
          </p:cNvSpPr>
          <p:nvPr/>
        </p:nvSpPr>
        <p:spPr bwMode="auto">
          <a:xfrm>
            <a:off x="523875" y="5013325"/>
            <a:ext cx="514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SzTx/>
            </a:pPr>
            <a:r>
              <a:rPr lang="en-US" altLang="zh-CN" sz="1200">
                <a:latin typeface="Comic Sans MS" pitchFamily="66" charset="0"/>
              </a:rPr>
              <a:t>b</a:t>
            </a:r>
            <a:endParaRPr lang="en-US" altLang="zh-CN" sz="1200" baseline="30000">
              <a:latin typeface="Comic Sans MS" pitchFamily="66" charset="0"/>
            </a:endParaRPr>
          </a:p>
        </p:txBody>
      </p:sp>
      <p:sp>
        <p:nvSpPr>
          <p:cNvPr id="167998" name="Text Box 62"/>
          <p:cNvSpPr txBox="1">
            <a:spLocks noChangeArrowheads="1"/>
          </p:cNvSpPr>
          <p:nvPr/>
        </p:nvSpPr>
        <p:spPr bwMode="auto">
          <a:xfrm>
            <a:off x="3214678" y="5572140"/>
            <a:ext cx="72707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SzTx/>
            </a:pPr>
            <a:r>
              <a:rPr lang="en-US" altLang="zh-CN" sz="1200" dirty="0">
                <a:latin typeface="Comic Sans MS" pitchFamily="66" charset="0"/>
              </a:rPr>
              <a:t>l</a:t>
            </a:r>
            <a:r>
              <a:rPr lang="en-US" altLang="zh-CN" sz="1200" baseline="30000" dirty="0">
                <a:latin typeface="Comic Sans MS" pitchFamily="66" charset="0"/>
              </a:rPr>
              <a:t>+</a:t>
            </a:r>
          </a:p>
        </p:txBody>
      </p:sp>
      <p:sp>
        <p:nvSpPr>
          <p:cNvPr id="167999" name="Oval 63"/>
          <p:cNvSpPr>
            <a:spLocks noChangeArrowheads="1"/>
          </p:cNvSpPr>
          <p:nvPr/>
        </p:nvSpPr>
        <p:spPr bwMode="auto">
          <a:xfrm>
            <a:off x="1201738" y="5156200"/>
            <a:ext cx="212725" cy="1651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50000"/>
              </a:lnSpc>
              <a:buSzTx/>
            </a:pPr>
            <a:r>
              <a:rPr lang="en-US" altLang="zh-CN" sz="1200"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168000" name="Text Box 64"/>
          <p:cNvSpPr txBox="1">
            <a:spLocks noChangeArrowheads="1"/>
          </p:cNvSpPr>
          <p:nvPr/>
        </p:nvSpPr>
        <p:spPr bwMode="auto">
          <a:xfrm>
            <a:off x="2430463" y="4692650"/>
            <a:ext cx="514350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SzTx/>
            </a:pPr>
            <a:r>
              <a:rPr lang="en-US" altLang="zh-CN" baseline="30000">
                <a:latin typeface="Symbol" pitchFamily="18" charset="2"/>
              </a:rPr>
              <a:t>n</a:t>
            </a:r>
          </a:p>
        </p:txBody>
      </p:sp>
      <p:sp>
        <p:nvSpPr>
          <p:cNvPr id="168001" name="Line 65"/>
          <p:cNvSpPr>
            <a:spLocks noChangeShapeType="1"/>
          </p:cNvSpPr>
          <p:nvPr/>
        </p:nvSpPr>
        <p:spPr bwMode="auto">
          <a:xfrm>
            <a:off x="2114550" y="524510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8002" name="Line 66"/>
          <p:cNvSpPr>
            <a:spLocks noChangeShapeType="1"/>
          </p:cNvSpPr>
          <p:nvPr/>
        </p:nvSpPr>
        <p:spPr bwMode="auto">
          <a:xfrm flipH="1">
            <a:off x="2705100" y="5245100"/>
            <a:ext cx="71438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8003" name="Text Box 67"/>
          <p:cNvSpPr txBox="1">
            <a:spLocks noChangeArrowheads="1"/>
          </p:cNvSpPr>
          <p:nvPr/>
        </p:nvSpPr>
        <p:spPr bwMode="auto">
          <a:xfrm>
            <a:off x="1041400" y="5391150"/>
            <a:ext cx="660400" cy="458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SzTx/>
            </a:pPr>
            <a:r>
              <a:rPr lang="en-US" altLang="zh-CN" b="0">
                <a:latin typeface="Comic Sans MS" pitchFamily="66" charset="0"/>
              </a:rPr>
              <a:t>spin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 smtClean="0">
                <a:solidFill>
                  <a:schemeClr val="bg1"/>
                </a:solidFill>
                <a:latin typeface="+mj-lt"/>
                <a:ea typeface="宋体" charset="-122"/>
                <a:cs typeface="+mj-cs"/>
              </a:rPr>
              <a:t>Spin correlation introduction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宋体" charset="-122"/>
              <a:cs typeface="+mj-cs"/>
            </a:endParaRPr>
          </a:p>
        </p:txBody>
      </p:sp>
      <p:grpSp>
        <p:nvGrpSpPr>
          <p:cNvPr id="2" name="组合 26"/>
          <p:cNvGrpSpPr/>
          <p:nvPr/>
        </p:nvGrpSpPr>
        <p:grpSpPr>
          <a:xfrm>
            <a:off x="428596" y="5072074"/>
            <a:ext cx="8390130" cy="1200329"/>
            <a:chOff x="4786803" y="2278436"/>
            <a:chExt cx="4176464" cy="1145769"/>
          </a:xfrm>
        </p:grpSpPr>
        <p:sp>
          <p:nvSpPr>
            <p:cNvPr id="8" name="TextBox 7"/>
            <p:cNvSpPr txBox="1"/>
            <p:nvPr/>
          </p:nvSpPr>
          <p:spPr>
            <a:xfrm>
              <a:off x="4786803" y="2278436"/>
              <a:ext cx="4176464" cy="114576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         is the angle between the direction of flight in top rest frame and the direction of the top polarization.</a:t>
              </a:r>
            </a:p>
            <a:p>
              <a:r>
                <a:rPr lang="en-US" altLang="zh-CN" dirty="0" smtClean="0"/>
                <a:t>SM prediction </a:t>
              </a:r>
              <a:r>
                <a:rPr lang="en-US" altLang="zh-CN" dirty="0" smtClean="0">
                  <a:solidFill>
                    <a:schemeClr val="tx1"/>
                  </a:solidFill>
                </a:rPr>
                <a:t>@NLO </a:t>
              </a:r>
              <a:r>
                <a:rPr lang="en-US" altLang="zh-CN" dirty="0" smtClean="0"/>
                <a:t>level:</a:t>
              </a:r>
            </a:p>
            <a:p>
              <a:r>
                <a:rPr lang="en-US" altLang="zh-CN" dirty="0" smtClean="0">
                  <a:solidFill>
                    <a:schemeClr val="tx1"/>
                  </a:solidFill>
                </a:rPr>
                <a:t>A  =  0.326  at CM 7TeV and </a:t>
              </a:r>
              <a:r>
                <a:rPr lang="en-US" altLang="zh-CN" dirty="0" err="1" smtClean="0">
                  <a:solidFill>
                    <a:schemeClr val="tx1"/>
                  </a:solidFill>
                </a:rPr>
                <a:t>helicity</a:t>
              </a:r>
              <a:r>
                <a:rPr lang="en-US" altLang="zh-CN" dirty="0" smtClean="0">
                  <a:solidFill>
                    <a:schemeClr val="tx1"/>
                  </a:solidFill>
                </a:rPr>
                <a:t> basis.</a:t>
              </a:r>
            </a:p>
          </p:txBody>
        </p:sp>
        <p:graphicFrame>
          <p:nvGraphicFramePr>
            <p:cNvPr id="9" name="对象 8"/>
            <p:cNvGraphicFramePr>
              <a:graphicFrameLocks noChangeAspect="1"/>
            </p:cNvGraphicFramePr>
            <p:nvPr/>
          </p:nvGraphicFramePr>
          <p:xfrm>
            <a:off x="4795763" y="2312330"/>
            <a:ext cx="260469" cy="274940"/>
          </p:xfrm>
          <a:graphic>
            <a:graphicData uri="http://schemas.openxmlformats.org/presentationml/2006/ole">
              <p:oleObj spid="_x0000_s17410" name="公式" r:id="rId3" imgW="228600" imgH="241200" progId="">
                <p:embed/>
              </p:oleObj>
            </a:graphicData>
          </a:graphic>
        </p:graphicFrame>
      </p:grpSp>
      <p:grpSp>
        <p:nvGrpSpPr>
          <p:cNvPr id="3" name="组合 25"/>
          <p:cNvGrpSpPr/>
          <p:nvPr/>
        </p:nvGrpSpPr>
        <p:grpSpPr>
          <a:xfrm>
            <a:off x="2000232" y="4572008"/>
            <a:ext cx="3429024" cy="410446"/>
            <a:chOff x="4716016" y="3284984"/>
            <a:chExt cx="4176464" cy="410446"/>
          </a:xfrm>
        </p:grpSpPr>
        <p:sp>
          <p:nvSpPr>
            <p:cNvPr id="11" name="TextBox 10"/>
            <p:cNvSpPr txBox="1"/>
            <p:nvPr/>
          </p:nvSpPr>
          <p:spPr>
            <a:xfrm>
              <a:off x="4716016" y="3284984"/>
              <a:ext cx="4176464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mtClean="0"/>
                <a:t>        is </a:t>
              </a:r>
              <a:r>
                <a:rPr lang="en-US" altLang="zh-CN" dirty="0" smtClean="0"/>
                <a:t>the spin analyzing power.</a:t>
              </a:r>
              <a:endParaRPr lang="zh-CN" altLang="en-US" dirty="0"/>
            </a:p>
          </p:txBody>
        </p:sp>
        <p:graphicFrame>
          <p:nvGraphicFramePr>
            <p:cNvPr id="12" name="对象 11"/>
            <p:cNvGraphicFramePr>
              <a:graphicFrameLocks noChangeAspect="1"/>
            </p:cNvGraphicFramePr>
            <p:nvPr/>
          </p:nvGraphicFramePr>
          <p:xfrm>
            <a:off x="4788024" y="3284984"/>
            <a:ext cx="432048" cy="410446"/>
          </p:xfrm>
          <a:graphic>
            <a:graphicData uri="http://schemas.openxmlformats.org/presentationml/2006/ole">
              <p:oleObj spid="_x0000_s17411" name="公式" r:id="rId4" imgW="253800" imgH="241200" progId="">
                <p:embed/>
              </p:oleObj>
            </a:graphicData>
          </a:graphic>
        </p:graphicFrame>
      </p:grpSp>
      <p:graphicFrame>
        <p:nvGraphicFramePr>
          <p:cNvPr id="14" name="内容占位符 7"/>
          <p:cNvGraphicFramePr>
            <a:graphicFrameLocks noChangeAspect="1"/>
          </p:cNvGraphicFramePr>
          <p:nvPr/>
        </p:nvGraphicFramePr>
        <p:xfrm>
          <a:off x="0" y="3429000"/>
          <a:ext cx="5143504" cy="1590675"/>
        </p:xfrm>
        <a:graphic>
          <a:graphicData uri="http://schemas.openxmlformats.org/presentationml/2006/ole">
            <p:oleObj spid="_x0000_s17412" name="公式" r:id="rId5" imgW="3860640" imgH="1117440" progId="">
              <p:embed/>
            </p:oleObj>
          </a:graphicData>
        </a:graphic>
      </p:graphicFrame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857232"/>
            <a:ext cx="4929222" cy="115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3895885" y="3244334"/>
            <a:ext cx="1352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dirty="0" smtClean="0">
                <a:solidFill>
                  <a:schemeClr val="bg1"/>
                </a:solidFill>
                <a:ea typeface="宋体" charset="-122"/>
              </a:rPr>
              <a:t>Introduction</a:t>
            </a:r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3143248"/>
            <a:ext cx="35004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图片 16" descr="spinback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642918"/>
            <a:ext cx="871543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1156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CN" sz="2900" b="1" dirty="0" smtClean="0">
                <a:solidFill>
                  <a:schemeClr val="bg1"/>
                </a:solidFill>
              </a:rPr>
              <a:t>Event yield in semi-lepton and </a:t>
            </a:r>
            <a:r>
              <a:rPr lang="en-US" altLang="zh-CN" sz="2900" b="1" dirty="0" err="1" smtClean="0">
                <a:solidFill>
                  <a:schemeClr val="bg1"/>
                </a:solidFill>
              </a:rPr>
              <a:t>di</a:t>
            </a:r>
            <a:r>
              <a:rPr lang="en-US" altLang="zh-CN" sz="2900" b="1" dirty="0" smtClean="0">
                <a:solidFill>
                  <a:schemeClr val="bg1"/>
                </a:solidFill>
              </a:rPr>
              <a:t>-lepton</a:t>
            </a:r>
            <a:endParaRPr lang="zh-CN" altLang="en-US" sz="29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6215082"/>
            <a:ext cx="792961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Good agreement for the Data/MC comparison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428868"/>
            <a:ext cx="364333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428868"/>
            <a:ext cx="400052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15716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altLang="zh-CN" dirty="0" smtClean="0"/>
              <a:t>All 2011 data : 4655.74 pb-1</a:t>
            </a:r>
          </a:p>
          <a:p>
            <a:r>
              <a:rPr lang="en-US" altLang="zh-CN" dirty="0" smtClean="0"/>
              <a:t>Follow the top common object selection </a:t>
            </a:r>
            <a:r>
              <a:rPr lang="en-US" altLang="zh-CN" dirty="0" err="1" smtClean="0"/>
              <a:t>twiki</a:t>
            </a:r>
            <a:endParaRPr lang="en-US" altLang="zh-CN" dirty="0" smtClean="0"/>
          </a:p>
          <a:p>
            <a:r>
              <a:rPr lang="en-US" dirty="0" smtClean="0">
                <a:solidFill>
                  <a:schemeClr val="tx2"/>
                </a:solidFill>
                <a:hlinkClick r:id="rId4"/>
              </a:rPr>
              <a:t>TopRootCoreRelease-11-00-0</a:t>
            </a:r>
            <a:r>
              <a:rPr lang="en-US" dirty="0" smtClean="0">
                <a:solidFill>
                  <a:schemeClr val="tx2"/>
                </a:solidFill>
              </a:rPr>
              <a:t>7</a:t>
            </a:r>
            <a:endParaRPr lang="en-US" altLang="zh-CN" dirty="0" smtClean="0">
              <a:solidFill>
                <a:schemeClr val="tx2"/>
              </a:solidFill>
            </a:endParaRPr>
          </a:p>
          <a:p>
            <a:r>
              <a:rPr lang="en-US" altLang="zh-CN" dirty="0" smtClean="0"/>
              <a:t>Lepton Scale factors , smearing, scale , met correction, pileup reweighting,  </a:t>
            </a:r>
            <a:r>
              <a:rPr lang="en-US" altLang="zh-CN" dirty="0" err="1" smtClean="0"/>
              <a:t>Btag</a:t>
            </a:r>
            <a:r>
              <a:rPr lang="en-US" altLang="zh-CN" dirty="0" smtClean="0"/>
              <a:t> SF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429132"/>
            <a:ext cx="278608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429132"/>
            <a:ext cx="24288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4500570"/>
            <a:ext cx="279558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00034" y="2143116"/>
            <a:ext cx="107157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e+jet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29124" y="2143116"/>
            <a:ext cx="107157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mu+jet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8596" y="4071942"/>
            <a:ext cx="107157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ee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7554" y="4071942"/>
            <a:ext cx="107157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mumu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86446" y="4071942"/>
            <a:ext cx="107157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emu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em_lim_sc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0548" y="3857628"/>
            <a:ext cx="3173452" cy="2699993"/>
          </a:xfrm>
          <a:prstGeom prst="rect">
            <a:avLst/>
          </a:prstGeom>
        </p:spPr>
      </p:pic>
      <p:pic>
        <p:nvPicPr>
          <p:cNvPr id="7" name="图片 6" descr="ele_Pt_TTbarel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32"/>
            <a:ext cx="4429124" cy="28575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</a:rPr>
              <a:t>Control plots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8" name="图片 7" descr="mu_Pt_TTbarmuon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928670"/>
            <a:ext cx="4214842" cy="30003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00100" y="571480"/>
            <a:ext cx="107157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e+jet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00628" y="571480"/>
            <a:ext cx="107157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mu+jet</a:t>
            </a:r>
            <a:endParaRPr lang="zh-CN" altLang="en-US" dirty="0"/>
          </a:p>
        </p:txBody>
      </p:sp>
      <p:pic>
        <p:nvPicPr>
          <p:cNvPr id="19" name="内容占位符 5" descr="ee_lim_sc0.gif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3857628"/>
            <a:ext cx="3173452" cy="2699993"/>
          </a:xfrm>
        </p:spPr>
      </p:pic>
      <p:pic>
        <p:nvPicPr>
          <p:cNvPr id="20" name="图片 19" descr="mm_lim_sc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3929066"/>
            <a:ext cx="3173452" cy="269999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4348" y="3571876"/>
            <a:ext cx="107157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ee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786182" y="3571876"/>
            <a:ext cx="107157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mumu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500826" y="3571876"/>
            <a:ext cx="107157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emu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15108" y="571480"/>
            <a:ext cx="242889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ATLAS work in progress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zh-CN" sz="2900" b="1" dirty="0" smtClean="0">
                <a:solidFill>
                  <a:schemeClr val="bg1"/>
                </a:solidFill>
              </a:rPr>
              <a:t>Unfolding </a:t>
            </a:r>
            <a:endParaRPr lang="zh-CN" altLang="en-US" sz="2900" b="1" dirty="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14282" y="3143248"/>
            <a:ext cx="428628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 dirty="0" smtClean="0"/>
          </a:p>
          <a:p>
            <a:r>
              <a:rPr lang="en-US" altLang="zh-CN" dirty="0" smtClean="0"/>
              <a:t>It would be possible to recover the original PDF by inverting the response matrix   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000504"/>
            <a:ext cx="1571636" cy="55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5991" y="785794"/>
            <a:ext cx="451800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714356"/>
            <a:ext cx="4214842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Given a “true” PDF in </a:t>
            </a:r>
            <a:r>
              <a:rPr lang="en-US" altLang="zh-CN" sz="2800" b="1" dirty="0" smtClean="0"/>
              <a:t>μ</a:t>
            </a:r>
            <a:r>
              <a:rPr lang="en-US" altLang="zh-CN" dirty="0" smtClean="0"/>
              <a:t>  , that is corrupted by detector effects, described by a response matrix, </a:t>
            </a:r>
            <a:r>
              <a:rPr lang="en-US" altLang="zh-CN" sz="2800" b="1" dirty="0" smtClean="0"/>
              <a:t>R</a:t>
            </a:r>
            <a:r>
              <a:rPr lang="en-US" altLang="zh-CN" dirty="0" smtClean="0"/>
              <a:t>, we measure a distribution in </a:t>
            </a:r>
            <a:r>
              <a:rPr lang="en-US" altLang="zh-CN" sz="2800" b="1" dirty="0" smtClean="0"/>
              <a:t>ν</a:t>
            </a:r>
            <a:r>
              <a:rPr lang="en-US" altLang="zh-CN" dirty="0" smtClean="0"/>
              <a:t>. For a binned distribution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285992"/>
            <a:ext cx="264320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图片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071810"/>
            <a:ext cx="4071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4282" y="4786322"/>
            <a:ext cx="428628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altLang="zh-CN" dirty="0" smtClean="0"/>
              <a:t>The </a:t>
            </a:r>
            <a:r>
              <a:rPr lang="en-US" altLang="zh-CN" dirty="0" smtClean="0"/>
              <a:t>migration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 matrix for data  is taken from MC, with statistical and systematical </a:t>
            </a:r>
            <a:r>
              <a:rPr lang="en-US" altLang="zh-CN" dirty="0" smtClean="0"/>
              <a:t>difference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32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Validation of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unfolding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85860"/>
            <a:ext cx="3643306" cy="642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2000" b="1" dirty="0" err="1" smtClean="0">
                <a:solidFill>
                  <a:srgbClr val="FF0000"/>
                </a:solidFill>
              </a:rPr>
              <a:t>Unbias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test</a:t>
            </a:r>
            <a:endParaRPr lang="en-US" altLang="zh-CN" sz="23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785794"/>
            <a:ext cx="2643206" cy="219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Administrator\Desktop\spin plot\bj_Spin2Dele2Dsumvsc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857232"/>
            <a:ext cx="2857488" cy="2143140"/>
          </a:xfrm>
          <a:prstGeom prst="rect">
            <a:avLst/>
          </a:prstGeom>
          <a:noFill/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0" y="3500438"/>
            <a:ext cx="3643306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3000" b="1" dirty="0" smtClean="0">
                <a:solidFill>
                  <a:srgbClr val="FF0000"/>
                </a:solidFill>
              </a:rPr>
              <a:t>I/O </a:t>
            </a:r>
            <a:r>
              <a:rPr lang="en-US" altLang="zh-CN" sz="3000" b="1" dirty="0" smtClean="0">
                <a:solidFill>
                  <a:srgbClr val="FF0000"/>
                </a:solidFill>
              </a:rPr>
              <a:t>test</a:t>
            </a:r>
            <a:endParaRPr lang="en-US" altLang="zh-CN" sz="3000" b="1" dirty="0" smtClean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143248"/>
            <a:ext cx="257175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000372"/>
            <a:ext cx="27860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86644" y="64291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Spin value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3438" y="57148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 </a:t>
            </a:r>
            <a:r>
              <a:rPr lang="en-US" altLang="zh-CN" dirty="0" err="1" smtClean="0"/>
              <a:t>pol</a:t>
            </a:r>
            <a:endParaRPr lang="zh-CN" altLang="en-US" dirty="0"/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0" y="5072074"/>
            <a:ext cx="364330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700" b="1" dirty="0" smtClean="0">
                <a:solidFill>
                  <a:srgbClr val="FF0000"/>
                </a:solidFill>
              </a:rPr>
              <a:t>Closure </a:t>
            </a:r>
            <a:r>
              <a:rPr lang="en-US" altLang="zh-CN" sz="2700" b="1" dirty="0" smtClean="0">
                <a:solidFill>
                  <a:srgbClr val="FF0000"/>
                </a:solidFill>
              </a:rPr>
              <a:t>test</a:t>
            </a:r>
            <a:endParaRPr lang="en-US" altLang="zh-CN" sz="2700" b="1" dirty="0" smtClean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786322"/>
            <a:ext cx="507612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42918"/>
            <a:ext cx="3500462" cy="193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642918"/>
            <a:ext cx="371477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594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>W </a:t>
            </a:r>
            <a:r>
              <a:rPr lang="en-US" altLang="zh-CN" sz="4000" dirty="0" err="1" smtClean="0">
                <a:solidFill>
                  <a:schemeClr val="bg1"/>
                </a:solidFill>
              </a:rPr>
              <a:t>pol</a:t>
            </a:r>
            <a:r>
              <a:rPr lang="en-US" altLang="zh-CN" sz="4000" dirty="0" smtClean="0">
                <a:solidFill>
                  <a:schemeClr val="bg1"/>
                </a:solidFill>
              </a:rPr>
              <a:t> differential result </a:t>
            </a:r>
            <a:r>
              <a:rPr lang="en-US" altLang="zh-CN" sz="4000" dirty="0" smtClean="0">
                <a:solidFill>
                  <a:schemeClr val="bg1"/>
                </a:solidFill>
              </a:rPr>
              <a:t>in </a:t>
            </a:r>
            <a:r>
              <a:rPr lang="en-US" altLang="zh-CN" sz="4000" dirty="0" smtClean="0">
                <a:solidFill>
                  <a:schemeClr val="bg1"/>
                </a:solidFill>
              </a:rPr>
              <a:t>semi-lepton</a:t>
            </a:r>
            <a:endParaRPr lang="zh-CN" altLang="en-US" sz="4000" dirty="0" smtClean="0">
              <a:solidFill>
                <a:schemeClr val="bg1"/>
              </a:solidFill>
            </a:endParaRPr>
          </a:p>
        </p:txBody>
      </p:sp>
      <p:pic>
        <p:nvPicPr>
          <p:cNvPr id="5" name="图片 4" descr="elewpolallsy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643182"/>
            <a:ext cx="3946745" cy="2247900"/>
          </a:xfrm>
          <a:prstGeom prst="rect">
            <a:avLst/>
          </a:prstGeom>
        </p:spPr>
      </p:pic>
      <p:pic>
        <p:nvPicPr>
          <p:cNvPr id="6" name="图片 5" descr="muonwpolallsy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2643182"/>
            <a:ext cx="3751804" cy="2286016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2844" y="987966"/>
            <a:ext cx="5715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ele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86248" y="916528"/>
            <a:ext cx="8572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muon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000100" y="4746508"/>
            <a:ext cx="3071834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/>
              <a:t>bins 1  : </a:t>
            </a:r>
            <a:r>
              <a:rPr lang="en-US" altLang="zh-CN" dirty="0" smtClean="0"/>
              <a:t>1566.4 </a:t>
            </a:r>
            <a:r>
              <a:rPr lang="en-US" altLang="zh-CN" dirty="0" smtClean="0"/>
              <a:t>+/-77.5</a:t>
            </a:r>
          </a:p>
          <a:p>
            <a:r>
              <a:rPr lang="en-US" altLang="zh-CN" dirty="0" smtClean="0"/>
              <a:t>bins 2  : </a:t>
            </a:r>
            <a:r>
              <a:rPr lang="en-US" altLang="zh-CN" dirty="0" smtClean="0"/>
              <a:t>1974.7 </a:t>
            </a:r>
            <a:r>
              <a:rPr lang="en-US" altLang="zh-CN" dirty="0" smtClean="0"/>
              <a:t>+/-62.3</a:t>
            </a:r>
          </a:p>
          <a:p>
            <a:r>
              <a:rPr lang="en-US" altLang="zh-CN" dirty="0" smtClean="0"/>
              <a:t>bins 3  : </a:t>
            </a:r>
            <a:r>
              <a:rPr lang="en-US" altLang="zh-CN" dirty="0" smtClean="0"/>
              <a:t>1900.6 +/-</a:t>
            </a:r>
            <a:r>
              <a:rPr lang="en-US" altLang="zh-CN" dirty="0" smtClean="0"/>
              <a:t>52.1</a:t>
            </a:r>
          </a:p>
          <a:p>
            <a:r>
              <a:rPr lang="en-US" altLang="zh-CN" dirty="0" smtClean="0"/>
              <a:t>bins 4  : </a:t>
            </a:r>
            <a:r>
              <a:rPr lang="en-US" altLang="zh-CN" dirty="0" smtClean="0"/>
              <a:t>1658.7 </a:t>
            </a:r>
            <a:r>
              <a:rPr lang="en-US" altLang="zh-CN" dirty="0" smtClean="0"/>
              <a:t>+/-44.6</a:t>
            </a:r>
          </a:p>
          <a:p>
            <a:r>
              <a:rPr lang="en-US" altLang="zh-CN" dirty="0" smtClean="0"/>
              <a:t>bins 5  : </a:t>
            </a:r>
            <a:r>
              <a:rPr lang="en-US" altLang="zh-CN" dirty="0" smtClean="0"/>
              <a:t>1239.3 </a:t>
            </a:r>
            <a:r>
              <a:rPr lang="en-US" altLang="zh-CN" dirty="0" smtClean="0"/>
              <a:t>+/-38.3</a:t>
            </a:r>
          </a:p>
          <a:p>
            <a:r>
              <a:rPr lang="en-US" altLang="zh-CN" dirty="0" smtClean="0"/>
              <a:t>bins 6  : </a:t>
            </a:r>
            <a:r>
              <a:rPr lang="en-US" altLang="zh-CN" dirty="0" smtClean="0"/>
              <a:t>  560.9 </a:t>
            </a:r>
            <a:r>
              <a:rPr lang="en-US" altLang="zh-CN" dirty="0" smtClean="0"/>
              <a:t>+/-29.7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072066" y="4714884"/>
            <a:ext cx="321471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dk1"/>
                </a:solidFill>
              </a:rPr>
              <a:t>bins 1  : </a:t>
            </a:r>
            <a:r>
              <a:rPr lang="en-US" altLang="zh-CN" dirty="0" smtClean="0">
                <a:solidFill>
                  <a:schemeClr val="dk1"/>
                </a:solidFill>
              </a:rPr>
              <a:t>2835.7 </a:t>
            </a:r>
            <a:r>
              <a:rPr lang="en-US" altLang="zh-CN" dirty="0" smtClean="0">
                <a:solidFill>
                  <a:schemeClr val="dk1"/>
                </a:solidFill>
              </a:rPr>
              <a:t>+/-</a:t>
            </a:r>
            <a:r>
              <a:rPr lang="en-US" altLang="zh-CN" dirty="0" smtClean="0">
                <a:solidFill>
                  <a:schemeClr val="dk1"/>
                </a:solidFill>
              </a:rPr>
              <a:t>94.9</a:t>
            </a:r>
            <a:endParaRPr lang="en-US" altLang="zh-CN" dirty="0" smtClean="0">
              <a:solidFill>
                <a:schemeClr val="dk1"/>
              </a:solidFill>
            </a:endParaRPr>
          </a:p>
          <a:p>
            <a:r>
              <a:rPr lang="en-US" altLang="zh-CN" dirty="0" smtClean="0">
                <a:solidFill>
                  <a:schemeClr val="dk1"/>
                </a:solidFill>
              </a:rPr>
              <a:t>bins 2  : </a:t>
            </a:r>
            <a:r>
              <a:rPr lang="en-US" altLang="zh-CN" dirty="0" smtClean="0">
                <a:solidFill>
                  <a:schemeClr val="dk1"/>
                </a:solidFill>
              </a:rPr>
              <a:t>3205.6 </a:t>
            </a:r>
            <a:r>
              <a:rPr lang="en-US" altLang="zh-CN" dirty="0" smtClean="0">
                <a:solidFill>
                  <a:schemeClr val="dk1"/>
                </a:solidFill>
              </a:rPr>
              <a:t>+/-</a:t>
            </a:r>
            <a:r>
              <a:rPr lang="en-US" altLang="zh-CN" dirty="0" smtClean="0">
                <a:solidFill>
                  <a:schemeClr val="dk1"/>
                </a:solidFill>
              </a:rPr>
              <a:t>78.3</a:t>
            </a:r>
            <a:endParaRPr lang="en-US" altLang="zh-CN" dirty="0" smtClean="0">
              <a:solidFill>
                <a:schemeClr val="dk1"/>
              </a:solidFill>
            </a:endParaRPr>
          </a:p>
          <a:p>
            <a:r>
              <a:rPr lang="en-US" altLang="zh-CN" dirty="0" smtClean="0">
                <a:solidFill>
                  <a:schemeClr val="dk1"/>
                </a:solidFill>
              </a:rPr>
              <a:t>bins 3  : </a:t>
            </a:r>
            <a:r>
              <a:rPr lang="en-US" altLang="zh-CN" dirty="0" smtClean="0">
                <a:solidFill>
                  <a:schemeClr val="dk1"/>
                </a:solidFill>
              </a:rPr>
              <a:t>3218.7 </a:t>
            </a:r>
            <a:r>
              <a:rPr lang="en-US" altLang="zh-CN" dirty="0" smtClean="0">
                <a:solidFill>
                  <a:schemeClr val="dk1"/>
                </a:solidFill>
              </a:rPr>
              <a:t>+/-</a:t>
            </a:r>
            <a:r>
              <a:rPr lang="en-US" altLang="zh-CN" dirty="0" smtClean="0">
                <a:solidFill>
                  <a:schemeClr val="dk1"/>
                </a:solidFill>
              </a:rPr>
              <a:t>70.7</a:t>
            </a:r>
            <a:endParaRPr lang="en-US" altLang="zh-CN" dirty="0" smtClean="0">
              <a:solidFill>
                <a:schemeClr val="dk1"/>
              </a:solidFill>
            </a:endParaRPr>
          </a:p>
          <a:p>
            <a:r>
              <a:rPr lang="en-US" altLang="zh-CN" dirty="0" smtClean="0">
                <a:solidFill>
                  <a:schemeClr val="dk1"/>
                </a:solidFill>
              </a:rPr>
              <a:t>bins 4  : </a:t>
            </a:r>
            <a:r>
              <a:rPr lang="en-US" altLang="zh-CN" dirty="0" smtClean="0">
                <a:solidFill>
                  <a:schemeClr val="dk1"/>
                </a:solidFill>
              </a:rPr>
              <a:t>2783.9 </a:t>
            </a:r>
            <a:r>
              <a:rPr lang="en-US" altLang="zh-CN" dirty="0" smtClean="0">
                <a:solidFill>
                  <a:schemeClr val="dk1"/>
                </a:solidFill>
              </a:rPr>
              <a:t>+/-</a:t>
            </a:r>
            <a:r>
              <a:rPr lang="en-US" altLang="zh-CN" dirty="0" smtClean="0">
                <a:solidFill>
                  <a:schemeClr val="dk1"/>
                </a:solidFill>
              </a:rPr>
              <a:t>61.7</a:t>
            </a:r>
            <a:endParaRPr lang="en-US" altLang="zh-CN" dirty="0" smtClean="0">
              <a:solidFill>
                <a:schemeClr val="dk1"/>
              </a:solidFill>
            </a:endParaRPr>
          </a:p>
          <a:p>
            <a:r>
              <a:rPr lang="en-US" altLang="zh-CN" dirty="0" smtClean="0">
                <a:solidFill>
                  <a:schemeClr val="dk1"/>
                </a:solidFill>
              </a:rPr>
              <a:t>bins 5  : </a:t>
            </a:r>
            <a:r>
              <a:rPr lang="en-US" altLang="zh-CN" dirty="0" smtClean="0">
                <a:solidFill>
                  <a:schemeClr val="dk1"/>
                </a:solidFill>
              </a:rPr>
              <a:t>2056.5 </a:t>
            </a:r>
            <a:r>
              <a:rPr lang="en-US" altLang="zh-CN" dirty="0" smtClean="0">
                <a:solidFill>
                  <a:schemeClr val="dk1"/>
                </a:solidFill>
              </a:rPr>
              <a:t>+/-</a:t>
            </a:r>
            <a:r>
              <a:rPr lang="en-US" altLang="zh-CN" dirty="0" smtClean="0">
                <a:solidFill>
                  <a:schemeClr val="dk1"/>
                </a:solidFill>
              </a:rPr>
              <a:t>53.5</a:t>
            </a:r>
            <a:endParaRPr lang="en-US" altLang="zh-CN" dirty="0" smtClean="0">
              <a:solidFill>
                <a:schemeClr val="dk1"/>
              </a:solidFill>
            </a:endParaRPr>
          </a:p>
          <a:p>
            <a:r>
              <a:rPr lang="en-US" altLang="zh-CN" dirty="0" smtClean="0">
                <a:solidFill>
                  <a:schemeClr val="dk1"/>
                </a:solidFill>
              </a:rPr>
              <a:t>bins 6  : </a:t>
            </a:r>
            <a:r>
              <a:rPr lang="en-US" altLang="zh-CN" dirty="0" smtClean="0">
                <a:solidFill>
                  <a:schemeClr val="dk1"/>
                </a:solidFill>
              </a:rPr>
              <a:t>  980.4 </a:t>
            </a:r>
            <a:r>
              <a:rPr lang="en-US" altLang="zh-CN" dirty="0" smtClean="0">
                <a:solidFill>
                  <a:schemeClr val="dk1"/>
                </a:solidFill>
              </a:rPr>
              <a:t>+/-</a:t>
            </a:r>
            <a:r>
              <a:rPr lang="en-US" altLang="zh-CN" dirty="0" smtClean="0">
                <a:solidFill>
                  <a:schemeClr val="dk1"/>
                </a:solidFill>
              </a:rPr>
              <a:t>42.4</a:t>
            </a:r>
            <a:endParaRPr lang="zh-CN" altLang="en-US" dirty="0" smtClean="0">
              <a:solidFill>
                <a:schemeClr val="dk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40" y="571480"/>
            <a:ext cx="242889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ATLAS work in progress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18809</TotalTime>
  <Words>868</Words>
  <Application>Microsoft Office PowerPoint</Application>
  <PresentationFormat>全屏显示(4:3)</PresentationFormat>
  <Paragraphs>237</Paragraphs>
  <Slides>26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29" baseType="lpstr">
      <vt:lpstr>Office 主题</vt:lpstr>
      <vt:lpstr>Equation</vt:lpstr>
      <vt:lpstr>公式</vt:lpstr>
      <vt:lpstr>W polarization and ttbar spin correlation study  </vt:lpstr>
      <vt:lpstr>introduction</vt:lpstr>
      <vt:lpstr>W polarization in top decay</vt:lpstr>
      <vt:lpstr>幻灯片 4</vt:lpstr>
      <vt:lpstr>Event yield in semi-lepton and di-lepton</vt:lpstr>
      <vt:lpstr>Control plots</vt:lpstr>
      <vt:lpstr>Unfolding </vt:lpstr>
      <vt:lpstr>Validation of unfolding</vt:lpstr>
      <vt:lpstr>W pol differential result in semi-lepton</vt:lpstr>
      <vt:lpstr>Spin cos(lepton) cos(had_bjet)</vt:lpstr>
      <vt:lpstr>Unfolding result on real data</vt:lpstr>
      <vt:lpstr>Spin differential result in semi-lepton</vt:lpstr>
      <vt:lpstr>Wpol in di-lepton</vt:lpstr>
      <vt:lpstr>Spin value in di-lepton</vt:lpstr>
      <vt:lpstr>幻灯片 15</vt:lpstr>
      <vt:lpstr>Summary</vt:lpstr>
      <vt:lpstr>Back up slides</vt:lpstr>
      <vt:lpstr>ATLAS published : W pol and Spin results  </vt:lpstr>
      <vt:lpstr>Di-lepton selection</vt:lpstr>
      <vt:lpstr>Semi-lepton selection</vt:lpstr>
      <vt:lpstr>Control plots</vt:lpstr>
      <vt:lpstr>Jet pt </vt:lpstr>
      <vt:lpstr>met</vt:lpstr>
      <vt:lpstr>Control plots in di-lepton</vt:lpstr>
      <vt:lpstr>幻灯片 25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polarization study in L+jet</dc:title>
  <dc:creator>Administrator</dc:creator>
  <cp:lastModifiedBy>bli</cp:lastModifiedBy>
  <cp:revision>21</cp:revision>
  <dcterms:created xsi:type="dcterms:W3CDTF">2013-01-09T06:52:18Z</dcterms:created>
  <dcterms:modified xsi:type="dcterms:W3CDTF">2013-03-27T01:40:20Z</dcterms:modified>
</cp:coreProperties>
</file>