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7" r:id="rId3"/>
    <p:sldId id="261" r:id="rId4"/>
    <p:sldId id="264" r:id="rId5"/>
    <p:sldId id="262" r:id="rId6"/>
    <p:sldId id="263" r:id="rId7"/>
    <p:sldId id="269" r:id="rId8"/>
    <p:sldId id="265" r:id="rId9"/>
    <p:sldId id="266" r:id="rId10"/>
    <p:sldId id="270" r:id="rId11"/>
    <p:sldId id="271" r:id="rId12"/>
    <p:sldId id="272" r:id="rId13"/>
    <p:sldId id="273" r:id="rId14"/>
    <p:sldId id="274" r:id="rId15"/>
    <p:sldId id="275" r:id="rId16"/>
    <p:sldId id="276" r:id="rId17"/>
    <p:sldId id="294" r:id="rId18"/>
    <p:sldId id="279" r:id="rId19"/>
    <p:sldId id="277" r:id="rId20"/>
    <p:sldId id="278" r:id="rId21"/>
    <p:sldId id="280" r:id="rId22"/>
    <p:sldId id="281" r:id="rId23"/>
    <p:sldId id="282" r:id="rId24"/>
    <p:sldId id="292" r:id="rId25"/>
    <p:sldId id="287" r:id="rId26"/>
    <p:sldId id="291" r:id="rId27"/>
    <p:sldId id="289" r:id="rId28"/>
    <p:sldId id="290" r:id="rId29"/>
    <p:sldId id="283" r:id="rId30"/>
    <p:sldId id="285" r:id="rId31"/>
    <p:sldId id="288" r:id="rId32"/>
    <p:sldId id="293" r:id="rId33"/>
  </p:sldIdLst>
  <p:sldSz cx="9144000" cy="6858000" type="screen4x3"/>
  <p:notesSz cx="7099300"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2BCE"/>
    <a:srgbClr val="D6009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9" autoAdjust="0"/>
    <p:restoredTop sz="94637" autoAdjust="0"/>
  </p:normalViewPr>
  <p:slideViewPr>
    <p:cSldViewPr>
      <p:cViewPr>
        <p:scale>
          <a:sx n="75" d="100"/>
          <a:sy n="75" d="100"/>
        </p:scale>
        <p:origin x="-632" y="36"/>
      </p:cViewPr>
      <p:guideLst>
        <p:guide orient="horz" pos="2160"/>
        <p:guide pos="2880"/>
      </p:guideLst>
    </p:cSldViewPr>
  </p:slideViewPr>
  <p:outlineViewPr>
    <p:cViewPr>
      <p:scale>
        <a:sx n="33" d="100"/>
        <a:sy n="33" d="100"/>
      </p:scale>
      <p:origin x="0" y="127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日期占位符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53538F6-B325-47C2-9A39-947EA0466C85}" type="datetimeFigureOut">
              <a:rPr lang="en-US" smtClean="0"/>
              <a:pPr/>
              <a:t>3/27/2013</a:t>
            </a:fld>
            <a:endParaRPr lang="en-US"/>
          </a:p>
        </p:txBody>
      </p:sp>
      <p:sp>
        <p:nvSpPr>
          <p:cNvPr id="4" name="幻灯片图像占位符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备注占位符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灯片编号占位符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D99C0A18-188E-4B82-B757-32679070E23B}" type="slidenum">
              <a:rPr lang="en-US" smtClean="0"/>
              <a:pPr/>
              <a:t>‹N°›</a:t>
            </a:fld>
            <a:endParaRPr lang="en-US"/>
          </a:p>
        </p:txBody>
      </p:sp>
    </p:spTree>
    <p:extLst>
      <p:ext uri="{BB962C8B-B14F-4D97-AF65-F5344CB8AC3E}">
        <p14:creationId xmlns:p14="http://schemas.microsoft.com/office/powerpoint/2010/main" val="427034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D99C0A18-188E-4B82-B757-32679070E23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D99C0A18-188E-4B82-B757-32679070E23B}"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cite</a:t>
            </a:r>
            <a:endParaRPr lang="en-US" dirty="0"/>
          </a:p>
        </p:txBody>
      </p:sp>
      <p:sp>
        <p:nvSpPr>
          <p:cNvPr id="4" name="灯片编号占位符 3"/>
          <p:cNvSpPr>
            <a:spLocks noGrp="1"/>
          </p:cNvSpPr>
          <p:nvPr>
            <p:ph type="sldNum" sz="quarter" idx="10"/>
          </p:nvPr>
        </p:nvSpPr>
        <p:spPr/>
        <p:txBody>
          <a:bodyPr/>
          <a:lstStyle/>
          <a:p>
            <a:fld id="{D99C0A18-188E-4B82-B757-32679070E23B}"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D99C0A18-188E-4B82-B757-32679070E23B}"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D99C0A18-188E-4B82-B757-32679070E23B}"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E112BF5-7D18-4859-9154-9CB5D8E113D5}" type="datetime1">
              <a:rPr lang="zh-CN" altLang="en-US" smtClean="0"/>
              <a:t>2013/3/27</a:t>
            </a:fld>
            <a:endParaRPr lang="zh-CN" altLang="en-US"/>
          </a:p>
        </p:txBody>
      </p:sp>
      <p:sp>
        <p:nvSpPr>
          <p:cNvPr id="5" name="页脚占位符 4"/>
          <p:cNvSpPr>
            <a:spLocks noGrp="1"/>
          </p:cNvSpPr>
          <p:nvPr>
            <p:ph type="ftr" sz="quarter" idx="11"/>
          </p:nvPr>
        </p:nvSpPr>
        <p:spPr/>
        <p:txBody>
          <a:bodyPr/>
          <a:lstStyle/>
          <a:p>
            <a:r>
              <a:rPr lang="en-US" altLang="zh-CN" smtClean="0"/>
              <a:t>J.Tao, 2013 FCPPL, Nanjing, 27-29 March </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64F5A10-DF33-40BE-AFF7-96C56A09CC42}" type="datetime1">
              <a:rPr lang="zh-CN" altLang="en-US" smtClean="0"/>
              <a:t>2013/3/27</a:t>
            </a:fld>
            <a:endParaRPr lang="zh-CN" altLang="en-US"/>
          </a:p>
        </p:txBody>
      </p:sp>
      <p:sp>
        <p:nvSpPr>
          <p:cNvPr id="5" name="页脚占位符 4"/>
          <p:cNvSpPr>
            <a:spLocks noGrp="1"/>
          </p:cNvSpPr>
          <p:nvPr>
            <p:ph type="ftr" sz="quarter" idx="11"/>
          </p:nvPr>
        </p:nvSpPr>
        <p:spPr/>
        <p:txBody>
          <a:bodyPr/>
          <a:lstStyle/>
          <a:p>
            <a:r>
              <a:rPr lang="en-US" altLang="zh-CN" smtClean="0"/>
              <a:t>J.Tao, 2013 FCPPL, Nanjing, 27-29 March </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17D2F4F-0EF9-4B96-B8EB-E12E729EBFB7}" type="datetime1">
              <a:rPr lang="zh-CN" altLang="en-US" smtClean="0"/>
              <a:t>2013/3/27</a:t>
            </a:fld>
            <a:endParaRPr lang="zh-CN" altLang="en-US"/>
          </a:p>
        </p:txBody>
      </p:sp>
      <p:sp>
        <p:nvSpPr>
          <p:cNvPr id="5" name="页脚占位符 4"/>
          <p:cNvSpPr>
            <a:spLocks noGrp="1"/>
          </p:cNvSpPr>
          <p:nvPr>
            <p:ph type="ftr" sz="quarter" idx="11"/>
          </p:nvPr>
        </p:nvSpPr>
        <p:spPr/>
        <p:txBody>
          <a:bodyPr/>
          <a:lstStyle/>
          <a:p>
            <a:r>
              <a:rPr lang="en-US" altLang="zh-CN" smtClean="0"/>
              <a:t>J.Tao, 2013 FCPPL, Nanjing, 27-29 March </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5082BF8-6147-46F3-A026-8C1CE1EC9269}" type="datetime1">
              <a:rPr lang="zh-CN" altLang="en-US" smtClean="0"/>
              <a:t>2013/3/27</a:t>
            </a:fld>
            <a:endParaRPr lang="zh-CN" altLang="en-US"/>
          </a:p>
        </p:txBody>
      </p:sp>
      <p:sp>
        <p:nvSpPr>
          <p:cNvPr id="5" name="页脚占位符 4"/>
          <p:cNvSpPr>
            <a:spLocks noGrp="1"/>
          </p:cNvSpPr>
          <p:nvPr>
            <p:ph type="ftr" sz="quarter" idx="11"/>
          </p:nvPr>
        </p:nvSpPr>
        <p:spPr/>
        <p:txBody>
          <a:bodyPr/>
          <a:lstStyle/>
          <a:p>
            <a:r>
              <a:rPr lang="en-US" altLang="zh-CN" smtClean="0"/>
              <a:t>J.Tao, 2013 FCPPL, Nanjing, 27-29 March </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E36A24E-4C61-466E-939A-7E3B70225DF4}" type="datetime1">
              <a:rPr lang="zh-CN" altLang="en-US" smtClean="0"/>
              <a:t>2013/3/27</a:t>
            </a:fld>
            <a:endParaRPr lang="zh-CN" altLang="en-US"/>
          </a:p>
        </p:txBody>
      </p:sp>
      <p:sp>
        <p:nvSpPr>
          <p:cNvPr id="5" name="页脚占位符 4"/>
          <p:cNvSpPr>
            <a:spLocks noGrp="1"/>
          </p:cNvSpPr>
          <p:nvPr>
            <p:ph type="ftr" sz="quarter" idx="11"/>
          </p:nvPr>
        </p:nvSpPr>
        <p:spPr/>
        <p:txBody>
          <a:bodyPr/>
          <a:lstStyle/>
          <a:p>
            <a:r>
              <a:rPr lang="en-US" altLang="zh-CN" smtClean="0"/>
              <a:t>J.Tao, 2013 FCPPL, Nanjing, 27-29 March </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a:t>
            </a:fld>
            <a:endParaRPr lang="zh-CN" altLang="en-US" dirty="0"/>
          </a:p>
        </p:txBody>
      </p:sp>
      <p:sp>
        <p:nvSpPr>
          <p:cNvPr id="9" name="矩形 3"/>
          <p:cNvSpPr>
            <a:spLocks noChangeArrowheads="1"/>
          </p:cNvSpPr>
          <p:nvPr/>
        </p:nvSpPr>
        <p:spPr bwMode="auto">
          <a:xfrm>
            <a:off x="1115616" y="188640"/>
            <a:ext cx="4752528" cy="369332"/>
          </a:xfrm>
          <a:prstGeom prst="rect">
            <a:avLst/>
          </a:prstGeom>
          <a:noFill/>
          <a:ln w="9525">
            <a:noFill/>
            <a:miter lim="800000"/>
            <a:headEnd/>
            <a:tailEnd/>
          </a:ln>
        </p:spPr>
        <p:txBody>
          <a:bodyPr wrap="square">
            <a:spAutoFit/>
          </a:bodyPr>
          <a:lstStyle/>
          <a:p>
            <a:pPr algn="ctr"/>
            <a:endParaRPr lang="en-US" dirty="0"/>
          </a:p>
        </p:txBody>
      </p:sp>
      <p:grpSp>
        <p:nvGrpSpPr>
          <p:cNvPr id="13" name="组合 12"/>
          <p:cNvGrpSpPr/>
          <p:nvPr userDrawn="1"/>
        </p:nvGrpSpPr>
        <p:grpSpPr>
          <a:xfrm>
            <a:off x="0" y="-1"/>
            <a:ext cx="9144000" cy="1040191"/>
            <a:chOff x="0" y="-1"/>
            <a:chExt cx="9144000" cy="1040191"/>
          </a:xfrm>
        </p:grpSpPr>
        <p:sp>
          <p:nvSpPr>
            <p:cNvPr id="8" name="TextBox 2"/>
            <p:cNvSpPr>
              <a:spLocks noChangeArrowheads="1"/>
            </p:cNvSpPr>
            <p:nvPr/>
          </p:nvSpPr>
          <p:spPr bwMode="auto">
            <a:xfrm>
              <a:off x="0" y="0"/>
              <a:ext cx="9144000" cy="1015448"/>
            </a:xfrm>
            <a:prstGeom prst="rect">
              <a:avLst/>
            </a:prstGeom>
            <a:solidFill>
              <a:srgbClr val="0070C0"/>
            </a:solidFill>
            <a:ln w="9525">
              <a:noFill/>
              <a:miter lim="800000"/>
              <a:headEnd/>
              <a:tailEnd/>
            </a:ln>
          </p:spPr>
          <p:txBody>
            <a:bodyPr>
              <a:spAutoFit/>
            </a:bodyPr>
            <a:lstStyle/>
            <a:p>
              <a:endParaRPr lang="en-US" sz="6000">
                <a:solidFill>
                  <a:srgbClr val="0070C0"/>
                </a:solidFill>
                <a:latin typeface="Calibri" pitchFamily="34" charset="0"/>
                <a:sym typeface="Calibri" pitchFamily="34" charset="0"/>
              </a:endParaRPr>
            </a:p>
          </p:txBody>
        </p:sp>
        <p:pic>
          <p:nvPicPr>
            <p:cNvPr id="10" name="Picture 14"/>
            <p:cNvPicPr>
              <a:picLocks noChangeAspect="1" noChangeArrowheads="1"/>
            </p:cNvPicPr>
            <p:nvPr/>
          </p:nvPicPr>
          <p:blipFill>
            <a:blip r:embed="rId2" cstate="print"/>
            <a:srcRect/>
            <a:stretch>
              <a:fillRect/>
            </a:stretch>
          </p:blipFill>
          <p:spPr bwMode="auto">
            <a:xfrm>
              <a:off x="0" y="0"/>
              <a:ext cx="1123950" cy="1020547"/>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a:off x="6516216" y="-1"/>
              <a:ext cx="1374231" cy="1034959"/>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l="77199" t="24608" r="16432" b="70844"/>
            <a:stretch>
              <a:fillRect/>
            </a:stretch>
          </p:blipFill>
          <p:spPr bwMode="auto">
            <a:xfrm>
              <a:off x="7884368" y="-1"/>
              <a:ext cx="1259632" cy="1040191"/>
            </a:xfrm>
            <a:prstGeom prst="rect">
              <a:avLst/>
            </a:prstGeom>
            <a:noFill/>
            <a:ln w="9525">
              <a:noFill/>
              <a:miter lim="800000"/>
              <a:headEnd/>
              <a:tailEnd/>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A75EBAD-CA62-4D1D-8165-4D0851E62BBA}" type="datetime1">
              <a:rPr lang="zh-CN" altLang="en-US" smtClean="0"/>
              <a:t>2013/3/27</a:t>
            </a:fld>
            <a:endParaRPr lang="zh-CN" altLang="en-US"/>
          </a:p>
        </p:txBody>
      </p:sp>
      <p:sp>
        <p:nvSpPr>
          <p:cNvPr id="6" name="页脚占位符 5"/>
          <p:cNvSpPr>
            <a:spLocks noGrp="1"/>
          </p:cNvSpPr>
          <p:nvPr>
            <p:ph type="ftr" sz="quarter" idx="11"/>
          </p:nvPr>
        </p:nvSpPr>
        <p:spPr/>
        <p:txBody>
          <a:bodyPr/>
          <a:lstStyle/>
          <a:p>
            <a:r>
              <a:rPr lang="en-US" altLang="zh-CN" smtClean="0"/>
              <a:t>J.Tao, 2013 FCPPL, Nanjing, 27-29 March </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C107A4E-39DE-4011-BDB8-F1448325C964}" type="datetime1">
              <a:rPr lang="zh-CN" altLang="en-US" smtClean="0"/>
              <a:t>2013/3/27</a:t>
            </a:fld>
            <a:endParaRPr lang="zh-CN" altLang="en-US"/>
          </a:p>
        </p:txBody>
      </p:sp>
      <p:sp>
        <p:nvSpPr>
          <p:cNvPr id="8" name="页脚占位符 7"/>
          <p:cNvSpPr>
            <a:spLocks noGrp="1"/>
          </p:cNvSpPr>
          <p:nvPr>
            <p:ph type="ftr" sz="quarter" idx="11"/>
          </p:nvPr>
        </p:nvSpPr>
        <p:spPr/>
        <p:txBody>
          <a:bodyPr/>
          <a:lstStyle/>
          <a:p>
            <a:r>
              <a:rPr lang="en-US" altLang="zh-CN" smtClean="0"/>
              <a:t>J.Tao, 2013 FCPPL, Nanjing, 27-29 March </a:t>
            </a: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3A3225D-4AD0-4400-82A7-53C40AE5F0AF}" type="datetime1">
              <a:rPr lang="zh-CN" altLang="en-US" smtClean="0"/>
              <a:t>2013/3/27</a:t>
            </a:fld>
            <a:endParaRPr lang="zh-CN" altLang="en-US"/>
          </a:p>
        </p:txBody>
      </p:sp>
      <p:sp>
        <p:nvSpPr>
          <p:cNvPr id="4" name="页脚占位符 3"/>
          <p:cNvSpPr>
            <a:spLocks noGrp="1"/>
          </p:cNvSpPr>
          <p:nvPr>
            <p:ph type="ftr" sz="quarter" idx="11"/>
          </p:nvPr>
        </p:nvSpPr>
        <p:spPr/>
        <p:txBody>
          <a:bodyPr/>
          <a:lstStyle/>
          <a:p>
            <a:r>
              <a:rPr lang="en-US" altLang="zh-CN" smtClean="0"/>
              <a:t>J.Tao, 2013 FCPPL, Nanjing, 27-29 March </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0BE8E8-839B-4C51-AF4C-E79246FBCED3}" type="datetime1">
              <a:rPr lang="zh-CN" altLang="en-US" smtClean="0"/>
              <a:t>2013/3/27</a:t>
            </a:fld>
            <a:endParaRPr lang="zh-CN" altLang="en-US"/>
          </a:p>
        </p:txBody>
      </p:sp>
      <p:sp>
        <p:nvSpPr>
          <p:cNvPr id="3" name="页脚占位符 2"/>
          <p:cNvSpPr>
            <a:spLocks noGrp="1"/>
          </p:cNvSpPr>
          <p:nvPr>
            <p:ph type="ftr" sz="quarter" idx="11"/>
          </p:nvPr>
        </p:nvSpPr>
        <p:spPr/>
        <p:txBody>
          <a:bodyPr/>
          <a:lstStyle/>
          <a:p>
            <a:r>
              <a:rPr lang="en-US" altLang="zh-CN" smtClean="0"/>
              <a:t>J.Tao, 2013 FCPPL, Nanjing, 27-29 March </a:t>
            </a:r>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3E972AE-E830-4389-ACDD-83DA1594D280}" type="datetime1">
              <a:rPr lang="zh-CN" altLang="en-US" smtClean="0"/>
              <a:t>2013/3/27</a:t>
            </a:fld>
            <a:endParaRPr lang="zh-CN" altLang="en-US"/>
          </a:p>
        </p:txBody>
      </p:sp>
      <p:sp>
        <p:nvSpPr>
          <p:cNvPr id="6" name="页脚占位符 5"/>
          <p:cNvSpPr>
            <a:spLocks noGrp="1"/>
          </p:cNvSpPr>
          <p:nvPr>
            <p:ph type="ftr" sz="quarter" idx="11"/>
          </p:nvPr>
        </p:nvSpPr>
        <p:spPr/>
        <p:txBody>
          <a:bodyPr/>
          <a:lstStyle/>
          <a:p>
            <a:r>
              <a:rPr lang="en-US" altLang="zh-CN" smtClean="0"/>
              <a:t>J.Tao, 2013 FCPPL, Nanjing, 27-29 March </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E55B6DE-8C17-4730-9C84-C53DD5FC40AC}" type="datetime1">
              <a:rPr lang="zh-CN" altLang="en-US" smtClean="0"/>
              <a:t>2013/3/27</a:t>
            </a:fld>
            <a:endParaRPr lang="zh-CN" altLang="en-US"/>
          </a:p>
        </p:txBody>
      </p:sp>
      <p:sp>
        <p:nvSpPr>
          <p:cNvPr id="6" name="页脚占位符 5"/>
          <p:cNvSpPr>
            <a:spLocks noGrp="1"/>
          </p:cNvSpPr>
          <p:nvPr>
            <p:ph type="ftr" sz="quarter" idx="11"/>
          </p:nvPr>
        </p:nvSpPr>
        <p:spPr/>
        <p:txBody>
          <a:bodyPr/>
          <a:lstStyle/>
          <a:p>
            <a:r>
              <a:rPr lang="en-US" altLang="zh-CN" smtClean="0"/>
              <a:t>J.Tao, 2013 FCPPL, Nanjing, 27-29 March </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2CE52-9CAE-41A8-9220-918BFA5427BB}" type="datetime1">
              <a:rPr lang="zh-CN" altLang="en-US" smtClean="0"/>
              <a:t>2013/3/27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J.Tao, 2013 FCPPL, Nanjing, 27-29 March </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‹N°›</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506" t="7426" r="3329" b="8053"/>
          <a:stretch>
            <a:fillRect/>
          </a:stretch>
        </p:blipFill>
        <p:spPr bwMode="auto">
          <a:xfrm>
            <a:off x="0" y="1504300"/>
            <a:ext cx="9144000" cy="5353700"/>
          </a:xfrm>
          <a:prstGeom prst="rect">
            <a:avLst/>
          </a:prstGeom>
          <a:noFill/>
          <a:ln w="9525">
            <a:noFill/>
            <a:miter lim="800000"/>
            <a:headEnd/>
            <a:tailEnd/>
          </a:ln>
        </p:spPr>
      </p:pic>
      <p:sp>
        <p:nvSpPr>
          <p:cNvPr id="5" name="标题 1"/>
          <p:cNvSpPr>
            <a:spLocks noGrp="1"/>
          </p:cNvSpPr>
          <p:nvPr>
            <p:ph type="ctrTitle"/>
          </p:nvPr>
        </p:nvSpPr>
        <p:spPr>
          <a:xfrm>
            <a:off x="0" y="0"/>
            <a:ext cx="9144000" cy="1556792"/>
          </a:xfrm>
          <a:solidFill>
            <a:schemeClr val="tx1"/>
          </a:solidFill>
          <a:ln>
            <a:solidFill>
              <a:schemeClr val="tx1"/>
            </a:solidFill>
          </a:ln>
        </p:spPr>
        <p:txBody>
          <a:bodyPr>
            <a:normAutofit/>
          </a:bodyPr>
          <a:lstStyle/>
          <a:p>
            <a:r>
              <a:rPr lang="en-US" b="1" dirty="0" smtClean="0">
                <a:solidFill>
                  <a:srgbClr val="FFFF00"/>
                </a:solidFill>
              </a:rPr>
              <a:t>Overview of CMS H→</a:t>
            </a:r>
            <a:r>
              <a:rPr lang="en-US" b="1" dirty="0" smtClean="0">
                <a:solidFill>
                  <a:srgbClr val="FFFF00"/>
                </a:solidFill>
                <a:sym typeface="Symbol"/>
              </a:rPr>
              <a:t> analysis and the IHEP/IPNL contributions</a:t>
            </a:r>
            <a:endParaRPr lang="en-US" b="1" dirty="0">
              <a:solidFill>
                <a:srgbClr val="FFFF00"/>
              </a:solidFill>
            </a:endParaRPr>
          </a:p>
        </p:txBody>
      </p:sp>
      <p:sp>
        <p:nvSpPr>
          <p:cNvPr id="6" name="副标题 2"/>
          <p:cNvSpPr>
            <a:spLocks noGrp="1"/>
          </p:cNvSpPr>
          <p:nvPr>
            <p:ph type="subTitle" idx="1"/>
          </p:nvPr>
        </p:nvSpPr>
        <p:spPr>
          <a:xfrm>
            <a:off x="1475656" y="1628800"/>
            <a:ext cx="5112568" cy="2376264"/>
          </a:xfrm>
        </p:spPr>
        <p:txBody>
          <a:bodyPr>
            <a:normAutofit fontScale="92500" lnSpcReduction="10000"/>
          </a:bodyPr>
          <a:lstStyle/>
          <a:p>
            <a:r>
              <a:rPr lang="en-US" dirty="0" smtClean="0">
                <a:solidFill>
                  <a:schemeClr val="bg1"/>
                </a:solidFill>
              </a:rPr>
              <a:t>J. Tao for the </a:t>
            </a:r>
            <a:r>
              <a:rPr lang="en-US" b="1" dirty="0" smtClean="0">
                <a:solidFill>
                  <a:schemeClr val="bg1"/>
                </a:solidFill>
              </a:rPr>
              <a:t>CMS H→</a:t>
            </a:r>
            <a:r>
              <a:rPr lang="en-US" b="1" dirty="0" smtClean="0">
                <a:solidFill>
                  <a:schemeClr val="bg1"/>
                </a:solidFill>
                <a:sym typeface="Symbol"/>
              </a:rPr>
              <a:t>  group and IHEP/IPNL collaboration subgroups</a:t>
            </a:r>
          </a:p>
          <a:p>
            <a:endParaRPr lang="en-US" dirty="0" smtClean="0">
              <a:solidFill>
                <a:schemeClr val="bg1"/>
              </a:solidFill>
            </a:endParaRPr>
          </a:p>
          <a:p>
            <a:r>
              <a:rPr lang="en-US" dirty="0" smtClean="0">
                <a:solidFill>
                  <a:schemeClr val="bg1"/>
                </a:solidFill>
              </a:rPr>
              <a:t>2013.03.27  FCPPL</a:t>
            </a:r>
            <a:endParaRPr lang="en-US" dirty="0">
              <a:solidFill>
                <a:schemeClr val="bg1"/>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1</a:t>
            </a:fld>
            <a:endParaRPr lang="zh-CN" altLang="en-US"/>
          </a:p>
        </p:txBody>
      </p:sp>
      <p:sp>
        <p:nvSpPr>
          <p:cNvPr id="8" name="页脚占位符 7"/>
          <p:cNvSpPr>
            <a:spLocks noGrp="1"/>
          </p:cNvSpPr>
          <p:nvPr>
            <p:ph type="ftr" sz="quarter" idx="11"/>
          </p:nvPr>
        </p:nvSpPr>
        <p:spPr/>
        <p:txBody>
          <a:bodyPr/>
          <a:lstStyle/>
          <a:p>
            <a:r>
              <a:rPr lang="en-US" altLang="zh-CN" smtClean="0"/>
              <a:t>J.Tao, 2013 FCPPL, Nanjing, 27-29 March </a:t>
            </a:r>
            <a:endParaRPr lang="zh-CN" altLang="en-US"/>
          </a:p>
        </p:txBody>
      </p:sp>
      <p:pic>
        <p:nvPicPr>
          <p:cNvPr id="9" name="Picture 14"/>
          <p:cNvPicPr>
            <a:picLocks noChangeAspect="1" noChangeArrowheads="1"/>
          </p:cNvPicPr>
          <p:nvPr/>
        </p:nvPicPr>
        <p:blipFill>
          <a:blip r:embed="rId3" cstate="print"/>
          <a:srcRect/>
          <a:stretch>
            <a:fillRect/>
          </a:stretch>
        </p:blipFill>
        <p:spPr bwMode="auto">
          <a:xfrm>
            <a:off x="0" y="1556792"/>
            <a:ext cx="1425154" cy="1296144"/>
          </a:xfrm>
          <a:prstGeom prst="rect">
            <a:avLst/>
          </a:prstGeom>
          <a:noFill/>
          <a:ln w="9525">
            <a:noFill/>
            <a:round/>
            <a:headEnd/>
            <a:tailEnd/>
          </a:ln>
        </p:spPr>
      </p:pic>
      <p:grpSp>
        <p:nvGrpSpPr>
          <p:cNvPr id="15" name="组合 14"/>
          <p:cNvGrpSpPr/>
          <p:nvPr/>
        </p:nvGrpSpPr>
        <p:grpSpPr>
          <a:xfrm>
            <a:off x="6765278" y="1484784"/>
            <a:ext cx="1296144" cy="1335212"/>
            <a:chOff x="0" y="-33338"/>
            <a:chExt cx="1116013" cy="1119188"/>
          </a:xfrm>
        </p:grpSpPr>
        <p:pic>
          <p:nvPicPr>
            <p:cNvPr id="10" name="Picture 17"/>
            <p:cNvPicPr>
              <a:picLocks noChangeAspect="1" noChangeArrowheads="1"/>
            </p:cNvPicPr>
            <p:nvPr/>
          </p:nvPicPr>
          <p:blipFill>
            <a:blip r:embed="rId4" cstate="print">
              <a:lum bright="40000"/>
            </a:blip>
            <a:srcRect/>
            <a:stretch>
              <a:fillRect/>
            </a:stretch>
          </p:blipFill>
          <p:spPr bwMode="auto">
            <a:xfrm>
              <a:off x="0" y="333375"/>
              <a:ext cx="1116013" cy="752475"/>
            </a:xfrm>
            <a:prstGeom prst="rect">
              <a:avLst/>
            </a:prstGeom>
            <a:noFill/>
            <a:ln w="9525">
              <a:noFill/>
              <a:miter lim="800000"/>
              <a:headEnd/>
              <a:tailEnd/>
            </a:ln>
          </p:spPr>
        </p:pic>
        <p:pic>
          <p:nvPicPr>
            <p:cNvPr id="11" name="Picture 18"/>
            <p:cNvPicPr>
              <a:picLocks noChangeAspect="1" noChangeArrowheads="1"/>
            </p:cNvPicPr>
            <p:nvPr/>
          </p:nvPicPr>
          <p:blipFill>
            <a:blip r:embed="rId5" cstate="print"/>
            <a:srcRect/>
            <a:stretch>
              <a:fillRect/>
            </a:stretch>
          </p:blipFill>
          <p:spPr bwMode="auto">
            <a:xfrm>
              <a:off x="0" y="-33338"/>
              <a:ext cx="1116013" cy="414338"/>
            </a:xfrm>
            <a:prstGeom prst="rect">
              <a:avLst/>
            </a:prstGeom>
            <a:noFill/>
            <a:ln w="9525">
              <a:noFill/>
              <a:miter lim="800000"/>
              <a:headEnd/>
              <a:tailEnd/>
            </a:ln>
          </p:spPr>
        </p:pic>
      </p:grpSp>
      <p:pic>
        <p:nvPicPr>
          <p:cNvPr id="12" name="Picture 15"/>
          <p:cNvPicPr>
            <a:picLocks noChangeAspect="1" noChangeArrowheads="1"/>
          </p:cNvPicPr>
          <p:nvPr/>
        </p:nvPicPr>
        <p:blipFill>
          <a:blip r:embed="rId6" cstate="print"/>
          <a:srcRect/>
          <a:stretch>
            <a:fillRect/>
          </a:stretch>
        </p:blipFill>
        <p:spPr bwMode="auto">
          <a:xfrm>
            <a:off x="7917407" y="2808401"/>
            <a:ext cx="1187624" cy="1196663"/>
          </a:xfrm>
          <a:prstGeom prst="rect">
            <a:avLst/>
          </a:prstGeom>
          <a:noFill/>
          <a:ln w="9525">
            <a:noFill/>
            <a:miter lim="800000"/>
            <a:headEnd/>
            <a:tailEnd/>
          </a:ln>
        </p:spPr>
      </p:pic>
      <p:pic>
        <p:nvPicPr>
          <p:cNvPr id="13" name="Picture 19"/>
          <p:cNvPicPr>
            <a:picLocks noChangeAspect="1" noChangeArrowheads="1"/>
          </p:cNvPicPr>
          <p:nvPr/>
        </p:nvPicPr>
        <p:blipFill>
          <a:blip r:embed="rId7" cstate="print"/>
          <a:srcRect/>
          <a:stretch>
            <a:fillRect/>
          </a:stretch>
        </p:blipFill>
        <p:spPr bwMode="auto">
          <a:xfrm>
            <a:off x="6744814" y="3356992"/>
            <a:ext cx="1244600" cy="647700"/>
          </a:xfrm>
          <a:prstGeom prst="rect">
            <a:avLst/>
          </a:prstGeom>
          <a:noFill/>
          <a:ln w="9525">
            <a:noFill/>
            <a:miter lim="800000"/>
            <a:headEnd/>
            <a:tailEnd/>
          </a:ln>
        </p:spPr>
      </p:pic>
      <p:pic>
        <p:nvPicPr>
          <p:cNvPr id="14" name="Picture 2"/>
          <p:cNvPicPr>
            <a:picLocks noChangeAspect="1" noChangeArrowheads="1"/>
          </p:cNvPicPr>
          <p:nvPr/>
        </p:nvPicPr>
        <p:blipFill>
          <a:blip r:embed="rId8" cstate="print"/>
          <a:srcRect l="77199" t="24608" r="16432" b="70844"/>
          <a:stretch>
            <a:fillRect/>
          </a:stretch>
        </p:blipFill>
        <p:spPr bwMode="auto">
          <a:xfrm>
            <a:off x="6732240" y="2852937"/>
            <a:ext cx="1257173" cy="504056"/>
          </a:xfrm>
          <a:prstGeom prst="rect">
            <a:avLst/>
          </a:prstGeom>
          <a:noFill/>
          <a:ln w="9525">
            <a:noFill/>
            <a:miter lim="800000"/>
            <a:headEnd/>
            <a:tailEnd/>
          </a:ln>
        </p:spPr>
      </p:pic>
      <p:pic>
        <p:nvPicPr>
          <p:cNvPr id="6147" name="Picture 3"/>
          <p:cNvPicPr>
            <a:picLocks noChangeAspect="1" noChangeArrowheads="1"/>
          </p:cNvPicPr>
          <p:nvPr/>
        </p:nvPicPr>
        <p:blipFill>
          <a:blip r:embed="rId9" cstate="print"/>
          <a:srcRect/>
          <a:stretch>
            <a:fillRect/>
          </a:stretch>
        </p:blipFill>
        <p:spPr bwMode="auto">
          <a:xfrm>
            <a:off x="0" y="2945694"/>
            <a:ext cx="1403648" cy="11603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10</a:t>
            </a:fld>
            <a:endParaRPr lang="zh-CN" altLang="en-US" dirty="0"/>
          </a:p>
        </p:txBody>
      </p:sp>
      <p:sp>
        <p:nvSpPr>
          <p:cNvPr id="4" name="矩形 3"/>
          <p:cNvSpPr/>
          <p:nvPr/>
        </p:nvSpPr>
        <p:spPr>
          <a:xfrm>
            <a:off x="1115616" y="188640"/>
            <a:ext cx="5400600" cy="584775"/>
          </a:xfrm>
          <a:prstGeom prst="rect">
            <a:avLst/>
          </a:prstGeom>
        </p:spPr>
        <p:txBody>
          <a:bodyPr wrap="square">
            <a:spAutoFit/>
          </a:bodyPr>
          <a:lstStyle/>
          <a:p>
            <a:pPr algn="ctr"/>
            <a:r>
              <a:rPr lang="en-US" sz="3200" b="1" dirty="0" smtClean="0">
                <a:solidFill>
                  <a:schemeClr val="bg1"/>
                </a:solidFill>
              </a:rPr>
              <a:t>Mass resolution of MC signal</a:t>
            </a:r>
            <a:endParaRPr lang="en-US" sz="3200" dirty="0">
              <a:solidFill>
                <a:schemeClr val="bg1"/>
              </a:solidFill>
            </a:endParaRPr>
          </a:p>
        </p:txBody>
      </p:sp>
      <p:pic>
        <p:nvPicPr>
          <p:cNvPr id="9218" name="Picture 2"/>
          <p:cNvPicPr>
            <a:picLocks noChangeAspect="1" noChangeArrowheads="1"/>
          </p:cNvPicPr>
          <p:nvPr/>
        </p:nvPicPr>
        <p:blipFill>
          <a:blip r:embed="rId2" cstate="print"/>
          <a:srcRect/>
          <a:stretch>
            <a:fillRect/>
          </a:stretch>
        </p:blipFill>
        <p:spPr bwMode="auto">
          <a:xfrm>
            <a:off x="971600" y="1988840"/>
            <a:ext cx="4464168" cy="4176464"/>
          </a:xfrm>
          <a:prstGeom prst="rect">
            <a:avLst/>
          </a:prstGeom>
          <a:noFill/>
          <a:ln w="9525">
            <a:noFill/>
            <a:miter lim="800000"/>
            <a:headEnd/>
            <a:tailEnd/>
          </a:ln>
        </p:spPr>
      </p:pic>
      <p:sp>
        <p:nvSpPr>
          <p:cNvPr id="14" name="TextBox 13"/>
          <p:cNvSpPr txBox="1"/>
          <p:nvPr/>
        </p:nvSpPr>
        <p:spPr bwMode="auto">
          <a:xfrm>
            <a:off x="539552" y="1052736"/>
            <a:ext cx="4788024" cy="830997"/>
          </a:xfrm>
          <a:prstGeom prst="rect">
            <a:avLst/>
          </a:prstGeom>
          <a:solidFill>
            <a:schemeClr val="bg1"/>
          </a:solidFill>
          <a:ln w="9525">
            <a:solidFill>
              <a:schemeClr val="bg1"/>
            </a:solidFill>
            <a:miter lim="800000"/>
            <a:headEnd/>
            <a:tailEnd/>
          </a:ln>
        </p:spPr>
        <p:txBody>
          <a:bodyPr wrap="square" rtlCol="0">
            <a:spAutoFit/>
          </a:bodyPr>
          <a:lstStyle/>
          <a:p>
            <a:r>
              <a:rPr lang="en-US" sz="2400" b="1" dirty="0" smtClean="0"/>
              <a:t>With the stable ECAL performance and the selected vertex </a:t>
            </a:r>
            <a:endParaRPr lang="en-US" sz="2400" b="1" dirty="0"/>
          </a:p>
        </p:txBody>
      </p:sp>
      <p:sp>
        <p:nvSpPr>
          <p:cNvPr id="15" name="TextBox 14"/>
          <p:cNvSpPr txBox="1"/>
          <p:nvPr/>
        </p:nvSpPr>
        <p:spPr bwMode="auto">
          <a:xfrm>
            <a:off x="5652120" y="1988840"/>
            <a:ext cx="3240360" cy="2554545"/>
          </a:xfrm>
          <a:prstGeom prst="rect">
            <a:avLst/>
          </a:prstGeom>
          <a:noFill/>
          <a:ln w="9525">
            <a:solidFill>
              <a:schemeClr val="bg1"/>
            </a:solidFill>
            <a:miter lim="800000"/>
            <a:headEnd/>
            <a:tailEnd/>
          </a:ln>
        </p:spPr>
        <p:txBody>
          <a:bodyPr wrap="square" rtlCol="0">
            <a:spAutoFit/>
          </a:bodyPr>
          <a:lstStyle/>
          <a:p>
            <a:pPr>
              <a:buFont typeface="Wingdings" pitchFamily="2" charset="2"/>
              <a:buChar char="Ø"/>
            </a:pPr>
            <a:r>
              <a:rPr lang="en-US" sz="2000" b="1" dirty="0" smtClean="0">
                <a:solidFill>
                  <a:srgbClr val="FF0000"/>
                </a:solidFill>
              </a:rPr>
              <a:t>  The best resolution of  one of the </a:t>
            </a:r>
            <a:r>
              <a:rPr lang="en-US" sz="2000" b="1" dirty="0" err="1" smtClean="0">
                <a:solidFill>
                  <a:srgbClr val="FF0000"/>
                </a:solidFill>
              </a:rPr>
              <a:t>diphoton</a:t>
            </a:r>
            <a:r>
              <a:rPr lang="en-US" sz="2000" b="1" dirty="0" smtClean="0">
                <a:solidFill>
                  <a:srgbClr val="FF0000"/>
                </a:solidFill>
              </a:rPr>
              <a:t> MVA categories :  ~1.1%</a:t>
            </a:r>
          </a:p>
          <a:p>
            <a:endParaRPr lang="en-US" sz="2000" b="1" dirty="0" smtClean="0">
              <a:solidFill>
                <a:srgbClr val="DB2BCE"/>
              </a:solidFill>
            </a:endParaRPr>
          </a:p>
          <a:p>
            <a:endParaRPr lang="en-US" sz="2000" b="1" dirty="0" smtClean="0">
              <a:solidFill>
                <a:srgbClr val="DB2BCE"/>
              </a:solidFill>
            </a:endParaRPr>
          </a:p>
          <a:p>
            <a:pPr>
              <a:buFont typeface="Wingdings" pitchFamily="2" charset="2"/>
              <a:buChar char="Ø"/>
            </a:pPr>
            <a:r>
              <a:rPr lang="en-US" sz="2000" b="1" dirty="0" smtClean="0">
                <a:solidFill>
                  <a:srgbClr val="DB2BCE"/>
                </a:solidFill>
              </a:rPr>
              <a:t>  The resolutions are from ~1% to ~2%, for different event categories </a:t>
            </a:r>
            <a:endParaRPr lang="en-US" sz="2000" b="1" dirty="0">
              <a:solidFill>
                <a:srgbClr val="DB2BC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11</a:t>
            </a:fld>
            <a:endParaRPr lang="zh-CN" altLang="en-US" dirty="0"/>
          </a:p>
        </p:txBody>
      </p:sp>
      <p:sp>
        <p:nvSpPr>
          <p:cNvPr id="4" name="矩形 3"/>
          <p:cNvSpPr/>
          <p:nvPr/>
        </p:nvSpPr>
        <p:spPr>
          <a:xfrm>
            <a:off x="1115616" y="251937"/>
            <a:ext cx="5400600" cy="584775"/>
          </a:xfrm>
          <a:prstGeom prst="rect">
            <a:avLst/>
          </a:prstGeom>
        </p:spPr>
        <p:txBody>
          <a:bodyPr wrap="square">
            <a:spAutoFit/>
          </a:bodyPr>
          <a:lstStyle/>
          <a:p>
            <a:pPr algn="ctr"/>
            <a:r>
              <a:rPr lang="en-US" sz="3200" b="1" dirty="0" smtClean="0">
                <a:solidFill>
                  <a:schemeClr val="bg1"/>
                </a:solidFill>
              </a:rPr>
              <a:t>Photon  identification</a:t>
            </a:r>
            <a:endParaRPr lang="en-US" sz="3200" dirty="0">
              <a:solidFill>
                <a:schemeClr val="bg1"/>
              </a:solidFill>
            </a:endParaRPr>
          </a:p>
        </p:txBody>
      </p:sp>
      <p:grpSp>
        <p:nvGrpSpPr>
          <p:cNvPr id="21" name="组合 20"/>
          <p:cNvGrpSpPr/>
          <p:nvPr/>
        </p:nvGrpSpPr>
        <p:grpSpPr>
          <a:xfrm>
            <a:off x="6071911" y="2273741"/>
            <a:ext cx="2892577" cy="3603531"/>
            <a:chOff x="6071911" y="2129725"/>
            <a:chExt cx="2892577" cy="3603531"/>
          </a:xfrm>
        </p:grpSpPr>
        <p:pic>
          <p:nvPicPr>
            <p:cNvPr id="11266" name="Picture 2"/>
            <p:cNvPicPr>
              <a:picLocks noChangeAspect="1" noChangeArrowheads="1"/>
            </p:cNvPicPr>
            <p:nvPr/>
          </p:nvPicPr>
          <p:blipFill>
            <a:blip r:embed="rId2" cstate="print"/>
            <a:srcRect l="2247" t="5228" r="70225"/>
            <a:stretch>
              <a:fillRect/>
            </a:stretch>
          </p:blipFill>
          <p:spPr bwMode="auto">
            <a:xfrm>
              <a:off x="6071911" y="2777797"/>
              <a:ext cx="2892577" cy="2955459"/>
            </a:xfrm>
            <a:prstGeom prst="rect">
              <a:avLst/>
            </a:prstGeom>
            <a:noFill/>
            <a:ln w="38100">
              <a:solidFill>
                <a:srgbClr val="D60093"/>
              </a:solidFill>
              <a:miter lim="800000"/>
              <a:headEnd/>
              <a:tailEnd/>
            </a:ln>
          </p:spPr>
        </p:pic>
        <p:sp>
          <p:nvSpPr>
            <p:cNvPr id="12" name="矩形 11"/>
            <p:cNvSpPr/>
            <p:nvPr/>
          </p:nvSpPr>
          <p:spPr>
            <a:xfrm>
              <a:off x="6804248" y="2129725"/>
              <a:ext cx="2141984" cy="646331"/>
            </a:xfrm>
            <a:prstGeom prst="rect">
              <a:avLst/>
            </a:prstGeom>
            <a:ln w="38100">
              <a:solidFill>
                <a:srgbClr val="DB2BCE"/>
              </a:solidFill>
            </a:ln>
          </p:spPr>
          <p:txBody>
            <a:bodyPr wrap="square">
              <a:spAutoFit/>
            </a:bodyPr>
            <a:lstStyle/>
            <a:p>
              <a:r>
                <a:rPr lang="en-US" b="1" dirty="0" smtClean="0"/>
                <a:t>Photon ID MVA output from </a:t>
              </a:r>
              <a:r>
                <a:rPr lang="en-US" b="1" dirty="0" err="1" smtClean="0"/>
                <a:t>Z→e</a:t>
              </a:r>
              <a:r>
                <a:rPr lang="en-US" b="1" baseline="30000" dirty="0" err="1" smtClean="0"/>
                <a:t>+</a:t>
              </a:r>
              <a:r>
                <a:rPr lang="en-US" b="1" dirty="0" err="1" smtClean="0"/>
                <a:t>e</a:t>
              </a:r>
              <a:r>
                <a:rPr lang="en-US" b="1" baseline="30000" dirty="0" smtClean="0"/>
                <a:t>- </a:t>
              </a:r>
              <a:endParaRPr lang="en-US" dirty="0"/>
            </a:p>
          </p:txBody>
        </p:sp>
      </p:grpSp>
      <p:sp>
        <p:nvSpPr>
          <p:cNvPr id="13" name="矩形 12"/>
          <p:cNvSpPr/>
          <p:nvPr/>
        </p:nvSpPr>
        <p:spPr>
          <a:xfrm>
            <a:off x="35496" y="980728"/>
            <a:ext cx="6120680" cy="3600986"/>
          </a:xfrm>
          <a:prstGeom prst="rect">
            <a:avLst/>
          </a:prstGeom>
        </p:spPr>
        <p:txBody>
          <a:bodyPr wrap="square">
            <a:spAutoFit/>
          </a:bodyPr>
          <a:lstStyle/>
          <a:p>
            <a:pPr>
              <a:buFont typeface="Wingdings" pitchFamily="2" charset="2"/>
              <a:buChar char="q"/>
            </a:pPr>
            <a:r>
              <a:rPr lang="en-US" sz="2400" b="1" u="sng" dirty="0" smtClean="0">
                <a:solidFill>
                  <a:srgbClr val="003300"/>
                </a:solidFill>
              </a:rPr>
              <a:t> Photon ID MVA</a:t>
            </a:r>
            <a:r>
              <a:rPr lang="en-US" sz="2400" b="1" dirty="0" smtClean="0">
                <a:solidFill>
                  <a:srgbClr val="003300"/>
                </a:solidFill>
              </a:rPr>
              <a:t>:</a:t>
            </a:r>
          </a:p>
          <a:p>
            <a:pPr lvl="1">
              <a:buFont typeface="Wingdings" pitchFamily="2" charset="2"/>
              <a:buChar char="§"/>
            </a:pPr>
            <a:r>
              <a:rPr lang="en-US" b="1" dirty="0" smtClean="0">
                <a:solidFill>
                  <a:srgbClr val="00B050"/>
                </a:solidFill>
              </a:rPr>
              <a:t>  Separate prompt photons from </a:t>
            </a:r>
            <a:r>
              <a:rPr lang="el-GR" b="1" dirty="0" smtClean="0">
                <a:solidFill>
                  <a:srgbClr val="00B050"/>
                </a:solidFill>
              </a:rPr>
              <a:t>π</a:t>
            </a:r>
            <a:r>
              <a:rPr lang="el-GR" b="1" baseline="30000" dirty="0" smtClean="0">
                <a:solidFill>
                  <a:srgbClr val="00B050"/>
                </a:solidFill>
              </a:rPr>
              <a:t>0</a:t>
            </a:r>
            <a:r>
              <a:rPr lang="en-US" b="1" dirty="0" smtClean="0">
                <a:solidFill>
                  <a:srgbClr val="00B050"/>
                </a:solidFill>
              </a:rPr>
              <a:t>/</a:t>
            </a:r>
            <a:r>
              <a:rPr lang="en-US" b="1" dirty="0" smtClean="0">
                <a:solidFill>
                  <a:srgbClr val="00B050"/>
                </a:solidFill>
                <a:sym typeface="Symbol"/>
              </a:rPr>
              <a:t></a:t>
            </a:r>
            <a:endParaRPr lang="en-US" b="1" dirty="0" smtClean="0">
              <a:solidFill>
                <a:srgbClr val="00B050"/>
              </a:solidFill>
            </a:endParaRPr>
          </a:p>
          <a:p>
            <a:pPr lvl="1">
              <a:buFont typeface="Wingdings" pitchFamily="2" charset="2"/>
              <a:buChar char="§"/>
            </a:pPr>
            <a:r>
              <a:rPr lang="en-US" b="1" dirty="0" smtClean="0">
                <a:solidFill>
                  <a:srgbClr val="D60093"/>
                </a:solidFill>
              </a:rPr>
              <a:t>  Shower shape,  isolation variables, </a:t>
            </a:r>
            <a:r>
              <a:rPr lang="el-GR" b="1" dirty="0" smtClean="0">
                <a:solidFill>
                  <a:srgbClr val="D60093"/>
                </a:solidFill>
              </a:rPr>
              <a:t>η,</a:t>
            </a:r>
            <a:r>
              <a:rPr lang="en-US" b="1" dirty="0" smtClean="0">
                <a:solidFill>
                  <a:srgbClr val="D60093"/>
                </a:solidFill>
              </a:rPr>
              <a:t> per-event density</a:t>
            </a:r>
          </a:p>
          <a:p>
            <a:pPr lvl="1">
              <a:buFont typeface="Wingdings" pitchFamily="2" charset="2"/>
              <a:buChar char="§"/>
            </a:pPr>
            <a:r>
              <a:rPr lang="en-US" b="1" dirty="0" smtClean="0">
                <a:solidFill>
                  <a:srgbClr val="002060"/>
                </a:solidFill>
              </a:rPr>
              <a:t> Trained on simulated </a:t>
            </a:r>
            <a:r>
              <a:rPr lang="el-GR" b="1" dirty="0" smtClean="0">
                <a:solidFill>
                  <a:srgbClr val="002060"/>
                </a:solidFill>
              </a:rPr>
              <a:t>γ+</a:t>
            </a:r>
            <a:r>
              <a:rPr lang="en-US" b="1" dirty="0" smtClean="0">
                <a:solidFill>
                  <a:srgbClr val="002060"/>
                </a:solidFill>
              </a:rPr>
              <a:t>jet events</a:t>
            </a:r>
          </a:p>
          <a:p>
            <a:pPr lvl="1">
              <a:buFont typeface="Wingdings" pitchFamily="2" charset="2"/>
              <a:buChar char="§"/>
            </a:pPr>
            <a:r>
              <a:rPr lang="en-US" b="1" dirty="0" smtClean="0">
                <a:solidFill>
                  <a:srgbClr val="C00000"/>
                </a:solidFill>
              </a:rPr>
              <a:t> Validated on </a:t>
            </a:r>
            <a:r>
              <a:rPr lang="en-US" b="1" dirty="0" err="1" smtClean="0">
                <a:solidFill>
                  <a:srgbClr val="C00000"/>
                </a:solidFill>
              </a:rPr>
              <a:t>Z→e</a:t>
            </a:r>
            <a:r>
              <a:rPr lang="en-US" b="1" baseline="30000" dirty="0" err="1" smtClean="0">
                <a:solidFill>
                  <a:srgbClr val="C00000"/>
                </a:solidFill>
              </a:rPr>
              <a:t>+</a:t>
            </a:r>
            <a:r>
              <a:rPr lang="en-US" b="1" dirty="0" err="1" smtClean="0">
                <a:solidFill>
                  <a:srgbClr val="C00000"/>
                </a:solidFill>
              </a:rPr>
              <a:t>e</a:t>
            </a:r>
            <a:r>
              <a:rPr lang="en-US" b="1" baseline="30000" dirty="0" smtClean="0">
                <a:solidFill>
                  <a:srgbClr val="C00000"/>
                </a:solidFill>
              </a:rPr>
              <a:t>- </a:t>
            </a:r>
            <a:r>
              <a:rPr lang="en-US" b="1" dirty="0" smtClean="0">
                <a:solidFill>
                  <a:srgbClr val="C00000"/>
                </a:solidFill>
              </a:rPr>
              <a:t>and Z→</a:t>
            </a:r>
            <a:r>
              <a:rPr lang="en-US" b="1" dirty="0" smtClean="0">
                <a:solidFill>
                  <a:srgbClr val="C00000"/>
                </a:solidFill>
                <a:sym typeface="Symbol"/>
              </a:rPr>
              <a:t></a:t>
            </a:r>
            <a:endParaRPr lang="en-US" b="1" dirty="0" smtClean="0">
              <a:solidFill>
                <a:srgbClr val="C00000"/>
              </a:solidFill>
            </a:endParaRPr>
          </a:p>
          <a:p>
            <a:pPr>
              <a:buFont typeface="Wingdings" pitchFamily="2" charset="2"/>
              <a:buChar char="q"/>
            </a:pPr>
            <a:r>
              <a:rPr lang="en-US" sz="2400" b="1" dirty="0" smtClean="0">
                <a:solidFill>
                  <a:srgbClr val="C00000"/>
                </a:solidFill>
              </a:rPr>
              <a:t> </a:t>
            </a:r>
            <a:r>
              <a:rPr lang="en-US" sz="2400" b="1" u="sng" dirty="0" smtClean="0">
                <a:solidFill>
                  <a:srgbClr val="C00000"/>
                </a:solidFill>
              </a:rPr>
              <a:t>Changes </a:t>
            </a:r>
            <a:r>
              <a:rPr lang="en-US" sz="2400" b="1" u="sng" dirty="0" err="1" smtClean="0">
                <a:solidFill>
                  <a:srgbClr val="C00000"/>
                </a:solidFill>
              </a:rPr>
              <a:t>wrt</a:t>
            </a:r>
            <a:r>
              <a:rPr lang="en-US" sz="2400" b="1" u="sng" dirty="0" smtClean="0">
                <a:solidFill>
                  <a:srgbClr val="C00000"/>
                </a:solidFill>
              </a:rPr>
              <a:t> 2011: </a:t>
            </a:r>
          </a:p>
          <a:p>
            <a:pPr lvl="1">
              <a:buFont typeface="Wingdings" pitchFamily="2" charset="2"/>
              <a:buChar char="§"/>
            </a:pPr>
            <a:r>
              <a:rPr lang="en-US" b="1" dirty="0" smtClean="0">
                <a:solidFill>
                  <a:srgbClr val="00B050"/>
                </a:solidFill>
              </a:rPr>
              <a:t> Particle-based isolation used for 2012 instead of </a:t>
            </a:r>
            <a:r>
              <a:rPr lang="en-US" b="1" dirty="0" err="1" smtClean="0">
                <a:solidFill>
                  <a:srgbClr val="00B050"/>
                </a:solidFill>
              </a:rPr>
              <a:t>subdetector</a:t>
            </a:r>
            <a:r>
              <a:rPr lang="en-US" b="1" dirty="0" smtClean="0">
                <a:solidFill>
                  <a:srgbClr val="00B050"/>
                </a:solidFill>
              </a:rPr>
              <a:t>-based isolation</a:t>
            </a:r>
          </a:p>
          <a:p>
            <a:pPr lvl="1">
              <a:buFont typeface="Wingdings" pitchFamily="2" charset="2"/>
              <a:buChar char="§"/>
            </a:pPr>
            <a:r>
              <a:rPr lang="en-US" b="1" dirty="0" smtClean="0">
                <a:solidFill>
                  <a:srgbClr val="DB2BCE"/>
                </a:solidFill>
              </a:rPr>
              <a:t> More show shape variables</a:t>
            </a:r>
          </a:p>
          <a:p>
            <a:pPr lvl="1">
              <a:buFont typeface="Wingdings" pitchFamily="2" charset="2"/>
              <a:buChar char="§"/>
            </a:pPr>
            <a:r>
              <a:rPr lang="en-US" b="1" dirty="0" smtClean="0"/>
              <a:t> Measurable improvement in the suppressing of  fake photons</a:t>
            </a:r>
          </a:p>
          <a:p>
            <a:pPr lvl="1">
              <a:buFont typeface="Wingdings" pitchFamily="2" charset="2"/>
              <a:buChar char="§"/>
            </a:pPr>
            <a:r>
              <a:rPr lang="en-US" b="1" dirty="0" smtClean="0"/>
              <a:t> Systematic uncertainty decrease from 2% to 1%</a:t>
            </a:r>
          </a:p>
        </p:txBody>
      </p:sp>
      <p:pic>
        <p:nvPicPr>
          <p:cNvPr id="11267" name="Picture 3"/>
          <p:cNvPicPr>
            <a:picLocks noChangeAspect="1" noChangeArrowheads="1"/>
          </p:cNvPicPr>
          <p:nvPr/>
        </p:nvPicPr>
        <p:blipFill>
          <a:blip r:embed="rId3" cstate="print"/>
          <a:srcRect t="37574" b="17970"/>
          <a:stretch>
            <a:fillRect/>
          </a:stretch>
        </p:blipFill>
        <p:spPr bwMode="auto">
          <a:xfrm>
            <a:off x="0" y="4608968"/>
            <a:ext cx="5940152" cy="1916744"/>
          </a:xfrm>
          <a:prstGeom prst="rect">
            <a:avLst/>
          </a:prstGeom>
          <a:noFill/>
          <a:ln w="9525">
            <a:noFill/>
            <a:miter lim="800000"/>
            <a:headEnd/>
            <a:tailEnd/>
          </a:ln>
        </p:spPr>
      </p:pic>
      <p:sp>
        <p:nvSpPr>
          <p:cNvPr id="17" name="TextBox 16"/>
          <p:cNvSpPr txBox="1"/>
          <p:nvPr/>
        </p:nvSpPr>
        <p:spPr bwMode="auto">
          <a:xfrm>
            <a:off x="6187187" y="5949280"/>
            <a:ext cx="2633285" cy="369332"/>
          </a:xfrm>
          <a:prstGeom prst="rect">
            <a:avLst/>
          </a:prstGeom>
          <a:solidFill>
            <a:schemeClr val="bg1"/>
          </a:solidFill>
          <a:ln w="9525">
            <a:solidFill>
              <a:schemeClr val="bg1"/>
            </a:solidFill>
            <a:miter lim="800000"/>
            <a:headEnd/>
            <a:tailEnd/>
          </a:ln>
        </p:spPr>
        <p:txBody>
          <a:bodyPr wrap="none" rtlCol="0">
            <a:spAutoFit/>
          </a:bodyPr>
          <a:lstStyle/>
          <a:p>
            <a:r>
              <a:rPr lang="en-US" dirty="0" smtClean="0">
                <a:solidFill>
                  <a:srgbClr val="FF0000"/>
                </a:solidFill>
              </a:rPr>
              <a:t>1% systematic uncertainty</a:t>
            </a:r>
            <a:endParaRPr lang="en-US" dirty="0">
              <a:solidFill>
                <a:srgbClr val="FF0000"/>
              </a:solidFill>
            </a:endParaRPr>
          </a:p>
        </p:txBody>
      </p:sp>
      <p:grpSp>
        <p:nvGrpSpPr>
          <p:cNvPr id="18" name="组合 17"/>
          <p:cNvGrpSpPr/>
          <p:nvPr/>
        </p:nvGrpSpPr>
        <p:grpSpPr>
          <a:xfrm>
            <a:off x="6732240" y="1124744"/>
            <a:ext cx="2304256" cy="936104"/>
            <a:chOff x="6624736" y="980728"/>
            <a:chExt cx="2304256" cy="936104"/>
          </a:xfrm>
        </p:grpSpPr>
        <p:sp>
          <p:nvSpPr>
            <p:cNvPr id="19" name="圆角矩形 18"/>
            <p:cNvSpPr/>
            <p:nvPr/>
          </p:nvSpPr>
          <p:spPr>
            <a:xfrm>
              <a:off x="6624736" y="980728"/>
              <a:ext cx="2304256" cy="936104"/>
            </a:xfrm>
            <a:prstGeom prst="round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19"/>
            <p:cNvSpPr/>
            <p:nvPr/>
          </p:nvSpPr>
          <p:spPr>
            <a:xfrm>
              <a:off x="6696744" y="1052736"/>
              <a:ext cx="2195736" cy="830997"/>
            </a:xfrm>
            <a:prstGeom prst="rect">
              <a:avLst/>
            </a:prstGeom>
          </p:spPr>
          <p:txBody>
            <a:bodyPr wrap="square">
              <a:spAutoFit/>
            </a:bodyPr>
            <a:lstStyle/>
            <a:p>
              <a:pPr lvl="0"/>
              <a:r>
                <a:rPr lang="en-US" sz="2400" dirty="0" smtClean="0">
                  <a:solidFill>
                    <a:srgbClr val="FF0000"/>
                  </a:solidFill>
                </a:rPr>
                <a:t>IHEP/IPNL CONTRIBUTION </a:t>
              </a:r>
              <a:endParaRPr lang="en-US" sz="2400" dirty="0">
                <a:solidFill>
                  <a:srgbClr val="FF0000"/>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12</a:t>
            </a:fld>
            <a:endParaRPr lang="zh-CN" altLang="en-US" dirty="0"/>
          </a:p>
        </p:txBody>
      </p:sp>
      <p:sp>
        <p:nvSpPr>
          <p:cNvPr id="4" name="矩形 3"/>
          <p:cNvSpPr/>
          <p:nvPr/>
        </p:nvSpPr>
        <p:spPr>
          <a:xfrm>
            <a:off x="1115616" y="0"/>
            <a:ext cx="5400600" cy="1077218"/>
          </a:xfrm>
          <a:prstGeom prst="rect">
            <a:avLst/>
          </a:prstGeom>
        </p:spPr>
        <p:txBody>
          <a:bodyPr wrap="square">
            <a:spAutoFit/>
          </a:bodyPr>
          <a:lstStyle/>
          <a:p>
            <a:pPr algn="ctr"/>
            <a:r>
              <a:rPr lang="en-US" sz="3200" b="1" dirty="0" smtClean="0">
                <a:solidFill>
                  <a:schemeClr val="bg1"/>
                </a:solidFill>
              </a:rPr>
              <a:t>Photon ID MVA validation with Z→</a:t>
            </a:r>
            <a:r>
              <a:rPr lang="en-US" sz="3200" b="1" dirty="0" smtClean="0">
                <a:solidFill>
                  <a:schemeClr val="bg1"/>
                </a:solidFill>
                <a:sym typeface="Symbol"/>
              </a:rPr>
              <a:t></a:t>
            </a:r>
            <a:endParaRPr lang="en-US" sz="3200" dirty="0">
              <a:solidFill>
                <a:schemeClr val="bg1"/>
              </a:solidFill>
            </a:endParaRPr>
          </a:p>
        </p:txBody>
      </p:sp>
      <p:pic>
        <p:nvPicPr>
          <p:cNvPr id="12290" name="Picture 2"/>
          <p:cNvPicPr>
            <a:picLocks noChangeAspect="1" noChangeArrowheads="1"/>
          </p:cNvPicPr>
          <p:nvPr/>
        </p:nvPicPr>
        <p:blipFill>
          <a:blip r:embed="rId2" cstate="print"/>
          <a:srcRect/>
          <a:stretch>
            <a:fillRect/>
          </a:stretch>
        </p:blipFill>
        <p:spPr bwMode="auto">
          <a:xfrm>
            <a:off x="3419872" y="3501008"/>
            <a:ext cx="2880320" cy="2880320"/>
          </a:xfrm>
          <a:prstGeom prst="rect">
            <a:avLst/>
          </a:prstGeom>
          <a:noFill/>
          <a:ln w="9525">
            <a:noFill/>
            <a:miter lim="800000"/>
            <a:headEnd/>
            <a:tailEnd/>
          </a:ln>
        </p:spPr>
      </p:pic>
      <p:sp>
        <p:nvSpPr>
          <p:cNvPr id="11" name="矩形 10"/>
          <p:cNvSpPr/>
          <p:nvPr/>
        </p:nvSpPr>
        <p:spPr>
          <a:xfrm>
            <a:off x="179512" y="1196752"/>
            <a:ext cx="4104456" cy="2677656"/>
          </a:xfrm>
          <a:prstGeom prst="rect">
            <a:avLst/>
          </a:prstGeom>
        </p:spPr>
        <p:txBody>
          <a:bodyPr wrap="square">
            <a:spAutoFit/>
          </a:bodyPr>
          <a:lstStyle/>
          <a:p>
            <a:pPr>
              <a:buFont typeface="Wingdings" pitchFamily="2" charset="2"/>
              <a:buChar char="q"/>
            </a:pPr>
            <a:r>
              <a:rPr lang="en-US" sz="2400" b="1" dirty="0" smtClean="0">
                <a:solidFill>
                  <a:srgbClr val="002060"/>
                </a:solidFill>
              </a:rPr>
              <a:t> Photon ID MVA was validated with final state radiated photons  from Z→</a:t>
            </a:r>
            <a:r>
              <a:rPr lang="en-US" sz="2400" b="1" dirty="0" smtClean="0">
                <a:solidFill>
                  <a:srgbClr val="002060"/>
                </a:solidFill>
                <a:sym typeface="Symbol"/>
              </a:rPr>
              <a:t></a:t>
            </a:r>
          </a:p>
          <a:p>
            <a:endParaRPr lang="en-US" sz="2400" b="1" dirty="0" smtClean="0">
              <a:sym typeface="Symbol"/>
            </a:endParaRPr>
          </a:p>
          <a:p>
            <a:pPr>
              <a:buFont typeface="Wingdings" pitchFamily="2" charset="2"/>
              <a:buChar char="q"/>
            </a:pPr>
            <a:r>
              <a:rPr lang="en-US" sz="2400" b="1" dirty="0" smtClean="0">
                <a:sym typeface="Symbol"/>
              </a:rPr>
              <a:t> Selections: see </a:t>
            </a:r>
            <a:r>
              <a:rPr lang="en-US" sz="2400" b="1" dirty="0" err="1" smtClean="0">
                <a:sym typeface="Symbol"/>
              </a:rPr>
              <a:t>Jiawei</a:t>
            </a:r>
            <a:r>
              <a:rPr lang="en-US" sz="2400" b="1" dirty="0" smtClean="0">
                <a:sym typeface="Symbol"/>
              </a:rPr>
              <a:t> Fan’s  presentation</a:t>
            </a:r>
          </a:p>
          <a:p>
            <a:pPr>
              <a:buFont typeface="Wingdings" pitchFamily="2" charset="2"/>
              <a:buChar char="q"/>
            </a:pPr>
            <a:endParaRPr lang="en-US" sz="2400" b="1" dirty="0" smtClean="0">
              <a:sym typeface="Symbol"/>
            </a:endParaRPr>
          </a:p>
        </p:txBody>
      </p:sp>
      <p:pic>
        <p:nvPicPr>
          <p:cNvPr id="12291" name="Picture 3"/>
          <p:cNvPicPr>
            <a:picLocks noChangeAspect="1" noChangeArrowheads="1"/>
          </p:cNvPicPr>
          <p:nvPr/>
        </p:nvPicPr>
        <p:blipFill>
          <a:blip r:embed="rId3" cstate="print"/>
          <a:srcRect/>
          <a:stretch>
            <a:fillRect/>
          </a:stretch>
        </p:blipFill>
        <p:spPr bwMode="auto">
          <a:xfrm>
            <a:off x="4211960" y="1124744"/>
            <a:ext cx="2691285" cy="1584176"/>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6300192" y="3501008"/>
            <a:ext cx="2843808" cy="2843808"/>
          </a:xfrm>
          <a:prstGeom prst="rect">
            <a:avLst/>
          </a:prstGeom>
          <a:noFill/>
          <a:ln w="9525">
            <a:noFill/>
            <a:miter lim="800000"/>
            <a:headEnd/>
            <a:tailEnd/>
          </a:ln>
        </p:spPr>
      </p:pic>
      <p:sp>
        <p:nvSpPr>
          <p:cNvPr id="14" name="矩形 13"/>
          <p:cNvSpPr/>
          <p:nvPr/>
        </p:nvSpPr>
        <p:spPr>
          <a:xfrm>
            <a:off x="179512" y="4005064"/>
            <a:ext cx="3384376" cy="1569660"/>
          </a:xfrm>
          <a:prstGeom prst="rect">
            <a:avLst/>
          </a:prstGeom>
        </p:spPr>
        <p:txBody>
          <a:bodyPr wrap="square">
            <a:spAutoFit/>
          </a:bodyPr>
          <a:lstStyle/>
          <a:p>
            <a:pPr>
              <a:buFont typeface="Wingdings" pitchFamily="2" charset="2"/>
              <a:buChar char="q"/>
            </a:pPr>
            <a:r>
              <a:rPr lang="en-US" sz="2400" b="1" dirty="0" smtClean="0">
                <a:solidFill>
                  <a:srgbClr val="00B050"/>
                </a:solidFill>
                <a:sym typeface="Symbol"/>
              </a:rPr>
              <a:t> Good agreement between data and MC, on the photon ID MVA output </a:t>
            </a:r>
            <a:endParaRPr lang="en-US" sz="2400" b="1" dirty="0" smtClean="0">
              <a:solidFill>
                <a:srgbClr val="00B050"/>
              </a:solidFill>
            </a:endParaRPr>
          </a:p>
        </p:txBody>
      </p:sp>
      <p:grpSp>
        <p:nvGrpSpPr>
          <p:cNvPr id="15" name="组合 14"/>
          <p:cNvGrpSpPr/>
          <p:nvPr/>
        </p:nvGrpSpPr>
        <p:grpSpPr>
          <a:xfrm>
            <a:off x="6732240" y="1124744"/>
            <a:ext cx="2304256" cy="936104"/>
            <a:chOff x="6624736" y="980728"/>
            <a:chExt cx="2304256" cy="936104"/>
          </a:xfrm>
        </p:grpSpPr>
        <p:sp>
          <p:nvSpPr>
            <p:cNvPr id="16" name="圆角矩形 15"/>
            <p:cNvSpPr/>
            <p:nvPr/>
          </p:nvSpPr>
          <p:spPr>
            <a:xfrm>
              <a:off x="6624736" y="980728"/>
              <a:ext cx="2304256" cy="936104"/>
            </a:xfrm>
            <a:prstGeom prst="round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6"/>
            <p:cNvSpPr/>
            <p:nvPr/>
          </p:nvSpPr>
          <p:spPr>
            <a:xfrm>
              <a:off x="6696744" y="1052736"/>
              <a:ext cx="2195736" cy="830997"/>
            </a:xfrm>
            <a:prstGeom prst="rect">
              <a:avLst/>
            </a:prstGeom>
          </p:spPr>
          <p:txBody>
            <a:bodyPr wrap="square">
              <a:spAutoFit/>
            </a:bodyPr>
            <a:lstStyle/>
            <a:p>
              <a:pPr lvl="0"/>
              <a:r>
                <a:rPr lang="en-US" sz="2400" dirty="0" smtClean="0">
                  <a:solidFill>
                    <a:srgbClr val="FF0000"/>
                  </a:solidFill>
                </a:rPr>
                <a:t>IHEP/IPNL CONTRIBUTION </a:t>
              </a:r>
              <a:endParaRPr lang="en-US" sz="2400" dirty="0">
                <a:solidFill>
                  <a:srgbClr val="FF0000"/>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13</a:t>
            </a:fld>
            <a:endParaRPr lang="zh-CN" altLang="en-US" dirty="0"/>
          </a:p>
        </p:txBody>
      </p:sp>
      <p:sp>
        <p:nvSpPr>
          <p:cNvPr id="4" name="矩形 3"/>
          <p:cNvSpPr/>
          <p:nvPr/>
        </p:nvSpPr>
        <p:spPr>
          <a:xfrm>
            <a:off x="1115616" y="332656"/>
            <a:ext cx="5400600" cy="584775"/>
          </a:xfrm>
          <a:prstGeom prst="rect">
            <a:avLst/>
          </a:prstGeom>
        </p:spPr>
        <p:txBody>
          <a:bodyPr wrap="square">
            <a:spAutoFit/>
          </a:bodyPr>
          <a:lstStyle/>
          <a:p>
            <a:pPr algn="ctr"/>
            <a:r>
              <a:rPr lang="en-US" sz="3200" b="1" dirty="0" smtClean="0">
                <a:solidFill>
                  <a:schemeClr val="bg1"/>
                </a:solidFill>
              </a:rPr>
              <a:t>Di-photon MVA selection</a:t>
            </a:r>
            <a:endParaRPr lang="en-US" sz="3200" dirty="0">
              <a:solidFill>
                <a:schemeClr val="bg1"/>
              </a:solidFill>
            </a:endParaRPr>
          </a:p>
        </p:txBody>
      </p:sp>
      <p:pic>
        <p:nvPicPr>
          <p:cNvPr id="13314" name="Picture 2"/>
          <p:cNvPicPr>
            <a:picLocks noChangeAspect="1" noChangeArrowheads="1"/>
          </p:cNvPicPr>
          <p:nvPr/>
        </p:nvPicPr>
        <p:blipFill>
          <a:blip r:embed="rId2" cstate="print"/>
          <a:srcRect/>
          <a:stretch>
            <a:fillRect/>
          </a:stretch>
        </p:blipFill>
        <p:spPr bwMode="auto">
          <a:xfrm>
            <a:off x="251520" y="1124744"/>
            <a:ext cx="8496944" cy="3174898"/>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4932040" y="4265994"/>
            <a:ext cx="3168352" cy="2180425"/>
          </a:xfrm>
          <a:prstGeom prst="rect">
            <a:avLst/>
          </a:prstGeom>
          <a:noFill/>
          <a:ln w="9525">
            <a:noFill/>
            <a:miter lim="800000"/>
            <a:headEnd/>
            <a:tailEnd/>
          </a:ln>
        </p:spPr>
      </p:pic>
      <p:sp>
        <p:nvSpPr>
          <p:cNvPr id="8" name="矩形 7"/>
          <p:cNvSpPr/>
          <p:nvPr/>
        </p:nvSpPr>
        <p:spPr>
          <a:xfrm>
            <a:off x="539552" y="4725144"/>
            <a:ext cx="4176464" cy="923330"/>
          </a:xfrm>
          <a:prstGeom prst="rect">
            <a:avLst/>
          </a:prstGeom>
        </p:spPr>
        <p:txBody>
          <a:bodyPr wrap="square">
            <a:spAutoFit/>
          </a:bodyPr>
          <a:lstStyle/>
          <a:p>
            <a:r>
              <a:rPr lang="en-US" b="1" dirty="0" smtClean="0">
                <a:solidFill>
                  <a:srgbClr val="FF0000"/>
                </a:solidFill>
              </a:rPr>
              <a:t>Output of the MVA validated using </a:t>
            </a:r>
            <a:r>
              <a:rPr lang="en-US" b="1" dirty="0" err="1" smtClean="0">
                <a:solidFill>
                  <a:srgbClr val="FF0000"/>
                </a:solidFill>
              </a:rPr>
              <a:t>Z→ee</a:t>
            </a:r>
            <a:r>
              <a:rPr lang="en-US" b="1" dirty="0" smtClean="0">
                <a:solidFill>
                  <a:srgbClr val="FF0000"/>
                </a:solidFill>
              </a:rPr>
              <a:t> (where e are reconstructed as </a:t>
            </a:r>
            <a:r>
              <a:rPr lang="en-US" b="1" dirty="0" smtClean="0">
                <a:solidFill>
                  <a:srgbClr val="FF0000"/>
                </a:solidFill>
                <a:sym typeface="Symbol"/>
              </a:rPr>
              <a:t></a:t>
            </a:r>
            <a:r>
              <a:rPr lang="en-US" b="1" dirty="0" smtClean="0">
                <a:solidFill>
                  <a:srgbClr val="FF0000"/>
                </a:solidFill>
              </a:rPr>
              <a:t>) with corrected inputs after the MC rescaling.</a:t>
            </a:r>
            <a:endParaRPr lang="en-US" dirty="0">
              <a:solidFill>
                <a:srgbClr val="FF0000"/>
              </a:solidFill>
            </a:endParaRPr>
          </a:p>
        </p:txBody>
      </p:sp>
      <p:sp>
        <p:nvSpPr>
          <p:cNvPr id="9" name="矩形标注 8"/>
          <p:cNvSpPr/>
          <p:nvPr/>
        </p:nvSpPr>
        <p:spPr>
          <a:xfrm>
            <a:off x="611560" y="5805264"/>
            <a:ext cx="1656184" cy="864096"/>
          </a:xfrm>
          <a:prstGeom prst="wedgeRectCallout">
            <a:avLst>
              <a:gd name="adj1" fmla="val 101092"/>
              <a:gd name="adj2" fmla="val -659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IHEP/IPNL CONTRIBUTION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14</a:t>
            </a:fld>
            <a:endParaRPr lang="zh-CN" altLang="en-US" dirty="0"/>
          </a:p>
        </p:txBody>
      </p:sp>
      <p:sp>
        <p:nvSpPr>
          <p:cNvPr id="4" name="矩形 3"/>
          <p:cNvSpPr/>
          <p:nvPr/>
        </p:nvSpPr>
        <p:spPr>
          <a:xfrm>
            <a:off x="1115616" y="260648"/>
            <a:ext cx="5400600" cy="584775"/>
          </a:xfrm>
          <a:prstGeom prst="rect">
            <a:avLst/>
          </a:prstGeom>
        </p:spPr>
        <p:txBody>
          <a:bodyPr wrap="square">
            <a:spAutoFit/>
          </a:bodyPr>
          <a:lstStyle/>
          <a:p>
            <a:pPr algn="ctr"/>
            <a:r>
              <a:rPr lang="en-US" sz="3200" b="1" dirty="0" smtClean="0">
                <a:solidFill>
                  <a:schemeClr val="bg1"/>
                </a:solidFill>
              </a:rPr>
              <a:t>Cut-based analysis</a:t>
            </a:r>
            <a:endParaRPr lang="en-US" sz="3200" dirty="0">
              <a:solidFill>
                <a:schemeClr val="bg1"/>
              </a:solidFill>
            </a:endParaRPr>
          </a:p>
        </p:txBody>
      </p:sp>
      <p:pic>
        <p:nvPicPr>
          <p:cNvPr id="14338" name="Picture 2"/>
          <p:cNvPicPr>
            <a:picLocks noChangeAspect="1" noChangeArrowheads="1"/>
          </p:cNvPicPr>
          <p:nvPr/>
        </p:nvPicPr>
        <p:blipFill>
          <a:blip r:embed="rId2" cstate="print"/>
          <a:srcRect t="41652" b="32819"/>
          <a:stretch>
            <a:fillRect/>
          </a:stretch>
        </p:blipFill>
        <p:spPr bwMode="auto">
          <a:xfrm>
            <a:off x="395536" y="2852936"/>
            <a:ext cx="8748464" cy="1368152"/>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r="49064" b="82689"/>
          <a:stretch>
            <a:fillRect/>
          </a:stretch>
        </p:blipFill>
        <p:spPr bwMode="auto">
          <a:xfrm>
            <a:off x="323528" y="1340768"/>
            <a:ext cx="4456112" cy="92772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t="67024" r="3698"/>
          <a:stretch>
            <a:fillRect/>
          </a:stretch>
        </p:blipFill>
        <p:spPr bwMode="auto">
          <a:xfrm>
            <a:off x="395536" y="4254059"/>
            <a:ext cx="8424936" cy="1767229"/>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1043607" y="2348880"/>
            <a:ext cx="4890415" cy="504056"/>
          </a:xfrm>
          <a:prstGeom prst="rect">
            <a:avLst/>
          </a:prstGeom>
          <a:noFill/>
          <a:ln w="9525">
            <a:noFill/>
            <a:miter lim="800000"/>
            <a:headEnd/>
            <a:tailEnd/>
          </a:ln>
        </p:spPr>
      </p:pic>
      <p:sp>
        <p:nvSpPr>
          <p:cNvPr id="10" name="矩形标注 9"/>
          <p:cNvSpPr/>
          <p:nvPr/>
        </p:nvSpPr>
        <p:spPr>
          <a:xfrm>
            <a:off x="6516216" y="1556792"/>
            <a:ext cx="1656184" cy="864096"/>
          </a:xfrm>
          <a:prstGeom prst="wedgeRectCallout">
            <a:avLst>
              <a:gd name="adj1" fmla="val -82179"/>
              <a:gd name="adj2" fmla="val 54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IHEP/IPNL CONTRIBUTION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15</a:t>
            </a:fld>
            <a:endParaRPr lang="zh-CN" altLang="en-US" dirty="0"/>
          </a:p>
        </p:txBody>
      </p:sp>
      <p:sp>
        <p:nvSpPr>
          <p:cNvPr id="4" name="矩形 3"/>
          <p:cNvSpPr/>
          <p:nvPr/>
        </p:nvSpPr>
        <p:spPr>
          <a:xfrm>
            <a:off x="1115616" y="260648"/>
            <a:ext cx="5400600" cy="584775"/>
          </a:xfrm>
          <a:prstGeom prst="rect">
            <a:avLst/>
          </a:prstGeom>
        </p:spPr>
        <p:txBody>
          <a:bodyPr wrap="square">
            <a:spAutoFit/>
          </a:bodyPr>
          <a:lstStyle/>
          <a:p>
            <a:pPr algn="ctr"/>
            <a:r>
              <a:rPr lang="en-US" sz="3200" b="1" dirty="0" smtClean="0">
                <a:solidFill>
                  <a:schemeClr val="bg1"/>
                </a:solidFill>
              </a:rPr>
              <a:t>Exclusive categories</a:t>
            </a:r>
            <a:endParaRPr lang="en-US" sz="3200" dirty="0">
              <a:solidFill>
                <a:schemeClr val="bg1"/>
              </a:solidFill>
            </a:endParaRPr>
          </a:p>
        </p:txBody>
      </p:sp>
      <p:pic>
        <p:nvPicPr>
          <p:cNvPr id="15362" name="Picture 2"/>
          <p:cNvPicPr>
            <a:picLocks noChangeAspect="1" noChangeArrowheads="1"/>
          </p:cNvPicPr>
          <p:nvPr/>
        </p:nvPicPr>
        <p:blipFill>
          <a:blip r:embed="rId2" cstate="print"/>
          <a:srcRect/>
          <a:stretch>
            <a:fillRect/>
          </a:stretch>
        </p:blipFill>
        <p:spPr bwMode="auto">
          <a:xfrm>
            <a:off x="323528" y="1052736"/>
            <a:ext cx="8280920" cy="53942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16</a:t>
            </a:fld>
            <a:endParaRPr lang="zh-CN" altLang="en-US" dirty="0"/>
          </a:p>
        </p:txBody>
      </p:sp>
      <p:sp>
        <p:nvSpPr>
          <p:cNvPr id="4" name="矩形 3"/>
          <p:cNvSpPr/>
          <p:nvPr/>
        </p:nvSpPr>
        <p:spPr>
          <a:xfrm>
            <a:off x="1115616" y="188640"/>
            <a:ext cx="5400600" cy="584775"/>
          </a:xfrm>
          <a:prstGeom prst="rect">
            <a:avLst/>
          </a:prstGeom>
        </p:spPr>
        <p:txBody>
          <a:bodyPr wrap="square">
            <a:spAutoFit/>
          </a:bodyPr>
          <a:lstStyle/>
          <a:p>
            <a:pPr algn="ctr"/>
            <a:r>
              <a:rPr lang="en-US" sz="3200" b="1" dirty="0" smtClean="0">
                <a:solidFill>
                  <a:schemeClr val="bg1"/>
                </a:solidFill>
              </a:rPr>
              <a:t>Background modeling</a:t>
            </a:r>
            <a:endParaRPr lang="en-US" sz="3200" dirty="0">
              <a:solidFill>
                <a:schemeClr val="bg1"/>
              </a:solidFill>
            </a:endParaRPr>
          </a:p>
        </p:txBody>
      </p:sp>
      <p:sp>
        <p:nvSpPr>
          <p:cNvPr id="5" name="矩形 4"/>
          <p:cNvSpPr/>
          <p:nvPr/>
        </p:nvSpPr>
        <p:spPr>
          <a:xfrm>
            <a:off x="5436096" y="1556792"/>
            <a:ext cx="3707904" cy="830997"/>
          </a:xfrm>
          <a:prstGeom prst="rect">
            <a:avLst/>
          </a:prstGeom>
        </p:spPr>
        <p:txBody>
          <a:bodyPr wrap="square">
            <a:spAutoFit/>
          </a:bodyPr>
          <a:lstStyle/>
          <a:p>
            <a:r>
              <a:rPr lang="en-US" sz="2400" b="1" dirty="0" smtClean="0">
                <a:solidFill>
                  <a:srgbClr val="FF0000"/>
                </a:solidFill>
              </a:rPr>
              <a:t>Background is measured from data</a:t>
            </a:r>
            <a:endParaRPr lang="en-US" sz="2400" dirty="0">
              <a:solidFill>
                <a:srgbClr val="FF0000"/>
              </a:solidFill>
            </a:endParaRPr>
          </a:p>
        </p:txBody>
      </p:sp>
      <p:sp>
        <p:nvSpPr>
          <p:cNvPr id="6" name="矩形 5"/>
          <p:cNvSpPr/>
          <p:nvPr/>
        </p:nvSpPr>
        <p:spPr>
          <a:xfrm>
            <a:off x="5526360" y="2629361"/>
            <a:ext cx="3438128" cy="1200329"/>
          </a:xfrm>
          <a:prstGeom prst="rect">
            <a:avLst/>
          </a:prstGeom>
        </p:spPr>
        <p:txBody>
          <a:bodyPr wrap="square">
            <a:spAutoFit/>
          </a:bodyPr>
          <a:lstStyle/>
          <a:p>
            <a:r>
              <a:rPr lang="en-US" sz="2400" b="1" dirty="0" smtClean="0">
                <a:solidFill>
                  <a:srgbClr val="DB2BCE"/>
                </a:solidFill>
              </a:rPr>
              <a:t>Background modeling:</a:t>
            </a:r>
          </a:p>
          <a:p>
            <a:r>
              <a:rPr lang="en-US" sz="2400" b="1" dirty="0" smtClean="0">
                <a:solidFill>
                  <a:srgbClr val="DB2BCE"/>
                </a:solidFill>
              </a:rPr>
              <a:t>Polynomial shape with order from 2 to 5</a:t>
            </a:r>
            <a:endParaRPr lang="en-US" sz="2400" dirty="0">
              <a:solidFill>
                <a:srgbClr val="DB2BCE"/>
              </a:solidFill>
            </a:endParaRPr>
          </a:p>
        </p:txBody>
      </p:sp>
      <p:sp>
        <p:nvSpPr>
          <p:cNvPr id="7" name="矩形 6"/>
          <p:cNvSpPr/>
          <p:nvPr/>
        </p:nvSpPr>
        <p:spPr>
          <a:xfrm>
            <a:off x="5508104" y="4244895"/>
            <a:ext cx="3563888" cy="1754326"/>
          </a:xfrm>
          <a:prstGeom prst="rect">
            <a:avLst/>
          </a:prstGeom>
        </p:spPr>
        <p:txBody>
          <a:bodyPr wrap="square">
            <a:spAutoFit/>
          </a:bodyPr>
          <a:lstStyle/>
          <a:p>
            <a:r>
              <a:rPr lang="en-US" sz="2400" b="1" dirty="0" smtClean="0">
                <a:solidFill>
                  <a:srgbClr val="00B050"/>
                </a:solidFill>
              </a:rPr>
              <a:t>Potential bias from background model is negligible</a:t>
            </a:r>
          </a:p>
          <a:p>
            <a:r>
              <a:rPr lang="en-US" b="1" dirty="0" smtClean="0"/>
              <a:t>       → Less than 20% of statistical uncertainty</a:t>
            </a:r>
            <a:endParaRPr lang="en-US" dirty="0"/>
          </a:p>
        </p:txBody>
      </p:sp>
      <p:pic>
        <p:nvPicPr>
          <p:cNvPr id="27650" name="Picture 2"/>
          <p:cNvPicPr>
            <a:picLocks noChangeAspect="1" noChangeArrowheads="1"/>
          </p:cNvPicPr>
          <p:nvPr/>
        </p:nvPicPr>
        <p:blipFill>
          <a:blip r:embed="rId2" cstate="print"/>
          <a:srcRect/>
          <a:stretch>
            <a:fillRect/>
          </a:stretch>
        </p:blipFill>
        <p:spPr bwMode="auto">
          <a:xfrm>
            <a:off x="0" y="1340768"/>
            <a:ext cx="5436096" cy="5097154"/>
          </a:xfrm>
          <a:prstGeom prst="rect">
            <a:avLst/>
          </a:prstGeom>
          <a:noFill/>
          <a:ln w="9525">
            <a:noFill/>
            <a:miter lim="800000"/>
            <a:headEnd/>
            <a:tailEnd/>
          </a:ln>
        </p:spPr>
      </p:pic>
      <p:sp>
        <p:nvSpPr>
          <p:cNvPr id="9" name="TextBox 8"/>
          <p:cNvSpPr txBox="1"/>
          <p:nvPr/>
        </p:nvSpPr>
        <p:spPr bwMode="auto">
          <a:xfrm>
            <a:off x="1475656" y="980728"/>
            <a:ext cx="2584682" cy="369332"/>
          </a:xfrm>
          <a:prstGeom prst="rect">
            <a:avLst/>
          </a:prstGeom>
          <a:noFill/>
          <a:ln w="9525">
            <a:noFill/>
            <a:miter lim="800000"/>
            <a:headEnd/>
            <a:tailEnd/>
          </a:ln>
        </p:spPr>
        <p:txBody>
          <a:bodyPr wrap="none" rtlCol="0">
            <a:spAutoFit/>
          </a:bodyPr>
          <a:lstStyle/>
          <a:p>
            <a:r>
              <a:rPr lang="en-US" dirty="0" smtClean="0"/>
              <a:t>MVA untagged categories</a:t>
            </a:r>
            <a:endParaRPr lang="en-US" dirty="0"/>
          </a:p>
        </p:txBody>
      </p:sp>
      <p:sp>
        <p:nvSpPr>
          <p:cNvPr id="10" name="TextBox 9"/>
          <p:cNvSpPr txBox="1"/>
          <p:nvPr/>
        </p:nvSpPr>
        <p:spPr bwMode="auto">
          <a:xfrm>
            <a:off x="1187624" y="2204864"/>
            <a:ext cx="1296145" cy="646331"/>
          </a:xfrm>
          <a:prstGeom prst="rect">
            <a:avLst/>
          </a:prstGeom>
          <a:solidFill>
            <a:schemeClr val="bg1"/>
          </a:solidFill>
          <a:ln w="9525">
            <a:solidFill>
              <a:schemeClr val="bg1"/>
            </a:solidFill>
            <a:miter lim="800000"/>
            <a:headEnd/>
            <a:tailEnd/>
          </a:ln>
        </p:spPr>
        <p:txBody>
          <a:bodyPr wrap="square" rtlCol="0">
            <a:spAutoFit/>
          </a:bodyPr>
          <a:lstStyle/>
          <a:p>
            <a:r>
              <a:rPr lang="en-US" b="1" dirty="0" smtClean="0">
                <a:solidFill>
                  <a:srgbClr val="FF0000"/>
                </a:solidFill>
              </a:rPr>
              <a:t>Highest MVA score</a:t>
            </a:r>
            <a:endParaRPr lang="en-US" b="1"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17</a:t>
            </a:fld>
            <a:endParaRPr lang="zh-CN" altLang="en-US" dirty="0"/>
          </a:p>
        </p:txBody>
      </p:sp>
      <p:sp>
        <p:nvSpPr>
          <p:cNvPr id="4" name="矩形 3"/>
          <p:cNvSpPr/>
          <p:nvPr/>
        </p:nvSpPr>
        <p:spPr>
          <a:xfrm>
            <a:off x="1115616" y="188640"/>
            <a:ext cx="5400600" cy="584775"/>
          </a:xfrm>
          <a:prstGeom prst="rect">
            <a:avLst/>
          </a:prstGeom>
        </p:spPr>
        <p:txBody>
          <a:bodyPr wrap="square">
            <a:spAutoFit/>
          </a:bodyPr>
          <a:lstStyle/>
          <a:p>
            <a:pPr algn="ctr"/>
            <a:r>
              <a:rPr lang="en-US" sz="3200" b="1" dirty="0" smtClean="0">
                <a:solidFill>
                  <a:schemeClr val="bg1"/>
                </a:solidFill>
              </a:rPr>
              <a:t>Signal modeling</a:t>
            </a:r>
            <a:endParaRPr lang="en-US" sz="3200" dirty="0">
              <a:solidFill>
                <a:schemeClr val="bg1"/>
              </a:solidFill>
            </a:endParaRPr>
          </a:p>
        </p:txBody>
      </p:sp>
      <p:sp>
        <p:nvSpPr>
          <p:cNvPr id="5" name="矩形 4"/>
          <p:cNvSpPr/>
          <p:nvPr/>
        </p:nvSpPr>
        <p:spPr>
          <a:xfrm>
            <a:off x="5796136" y="1556792"/>
            <a:ext cx="3347864" cy="3570208"/>
          </a:xfrm>
          <a:prstGeom prst="rect">
            <a:avLst/>
          </a:prstGeom>
        </p:spPr>
        <p:txBody>
          <a:bodyPr wrap="square">
            <a:spAutoFit/>
          </a:bodyPr>
          <a:lstStyle/>
          <a:p>
            <a:r>
              <a:rPr lang="en-US" sz="2400" dirty="0" smtClean="0"/>
              <a:t>Parametric signal model:</a:t>
            </a:r>
          </a:p>
          <a:p>
            <a:endParaRPr lang="en-US" sz="2400" b="1" dirty="0" smtClean="0"/>
          </a:p>
          <a:p>
            <a:pPr>
              <a:buFont typeface="Wingdings" pitchFamily="2" charset="2"/>
              <a:buChar char="Ø"/>
            </a:pPr>
            <a:r>
              <a:rPr lang="en-US" sz="2000" b="1" dirty="0" smtClean="0">
                <a:solidFill>
                  <a:srgbClr val="DB2BCE"/>
                </a:solidFill>
              </a:rPr>
              <a:t>  Obtained from MC simulation using the next-to-leading order (NLO) matrix-element generator POWHEG after reweighting to the HQT</a:t>
            </a:r>
          </a:p>
          <a:p>
            <a:r>
              <a:rPr lang="en-US" sz="2000" b="1" dirty="0" smtClean="0">
                <a:solidFill>
                  <a:srgbClr val="DB2BCE"/>
                </a:solidFill>
              </a:rPr>
              <a:t>(NNLO+NNLL) spectrum</a:t>
            </a:r>
          </a:p>
          <a:p>
            <a:pPr>
              <a:buFont typeface="Wingdings" pitchFamily="2" charset="2"/>
              <a:buChar char="Ø"/>
            </a:pPr>
            <a:endParaRPr lang="en-US" sz="2000" dirty="0" smtClean="0"/>
          </a:p>
          <a:p>
            <a:pPr>
              <a:buFont typeface="Wingdings" pitchFamily="2" charset="2"/>
              <a:buChar char="Ø"/>
            </a:pPr>
            <a:r>
              <a:rPr lang="en-US" sz="2000" b="1" dirty="0" smtClean="0">
                <a:solidFill>
                  <a:srgbClr val="002060"/>
                </a:solidFill>
              </a:rPr>
              <a:t>  Constructed with the sum of two or three Gaussians</a:t>
            </a:r>
          </a:p>
        </p:txBody>
      </p:sp>
      <p:pic>
        <p:nvPicPr>
          <p:cNvPr id="30722" name="Picture 2"/>
          <p:cNvPicPr>
            <a:picLocks noChangeAspect="1" noChangeArrowheads="1"/>
          </p:cNvPicPr>
          <p:nvPr/>
        </p:nvPicPr>
        <p:blipFill>
          <a:blip r:embed="rId2" cstate="print"/>
          <a:srcRect/>
          <a:stretch>
            <a:fillRect/>
          </a:stretch>
        </p:blipFill>
        <p:spPr bwMode="auto">
          <a:xfrm>
            <a:off x="0" y="1052736"/>
            <a:ext cx="2843808" cy="2660531"/>
          </a:xfrm>
          <a:prstGeom prst="rect">
            <a:avLst/>
          </a:prstGeom>
          <a:noFill/>
          <a:ln w="9525">
            <a:noFill/>
            <a:miter lim="800000"/>
            <a:headEnd/>
            <a:tailEnd/>
          </a:ln>
        </p:spPr>
      </p:pic>
      <p:pic>
        <p:nvPicPr>
          <p:cNvPr id="30724" name="Picture 4"/>
          <p:cNvPicPr>
            <a:picLocks noChangeAspect="1" noChangeArrowheads="1"/>
          </p:cNvPicPr>
          <p:nvPr/>
        </p:nvPicPr>
        <p:blipFill>
          <a:blip r:embed="rId3" cstate="print"/>
          <a:srcRect/>
          <a:stretch>
            <a:fillRect/>
          </a:stretch>
        </p:blipFill>
        <p:spPr bwMode="auto">
          <a:xfrm>
            <a:off x="2987824" y="3754005"/>
            <a:ext cx="2808312" cy="2627323"/>
          </a:xfrm>
          <a:prstGeom prst="rect">
            <a:avLst/>
          </a:prstGeom>
          <a:noFill/>
          <a:ln w="9525">
            <a:noFill/>
            <a:miter lim="800000"/>
            <a:headEnd/>
            <a:tailEnd/>
          </a:ln>
        </p:spPr>
      </p:pic>
      <p:pic>
        <p:nvPicPr>
          <p:cNvPr id="30725" name="Picture 5"/>
          <p:cNvPicPr>
            <a:picLocks noChangeAspect="1" noChangeArrowheads="1"/>
          </p:cNvPicPr>
          <p:nvPr/>
        </p:nvPicPr>
        <p:blipFill>
          <a:blip r:embed="rId4" cstate="print"/>
          <a:srcRect/>
          <a:stretch>
            <a:fillRect/>
          </a:stretch>
        </p:blipFill>
        <p:spPr bwMode="auto">
          <a:xfrm>
            <a:off x="0" y="3789040"/>
            <a:ext cx="2846958" cy="2663479"/>
          </a:xfrm>
          <a:prstGeom prst="rect">
            <a:avLst/>
          </a:prstGeom>
          <a:noFill/>
          <a:ln w="9525">
            <a:noFill/>
            <a:miter lim="800000"/>
            <a:headEnd/>
            <a:tailEnd/>
          </a:ln>
        </p:spPr>
      </p:pic>
      <p:sp>
        <p:nvSpPr>
          <p:cNvPr id="10" name="矩形 9"/>
          <p:cNvSpPr/>
          <p:nvPr/>
        </p:nvSpPr>
        <p:spPr>
          <a:xfrm>
            <a:off x="251520" y="5157192"/>
            <a:ext cx="1944216" cy="923330"/>
          </a:xfrm>
          <a:prstGeom prst="rect">
            <a:avLst/>
          </a:prstGeom>
        </p:spPr>
        <p:txBody>
          <a:bodyPr wrap="square">
            <a:spAutoFit/>
          </a:bodyPr>
          <a:lstStyle/>
          <a:p>
            <a:r>
              <a:rPr lang="en-US" b="1" dirty="0" smtClean="0">
                <a:solidFill>
                  <a:srgbClr val="FF0000"/>
                </a:solidFill>
              </a:rPr>
              <a:t>Mu tagged </a:t>
            </a:r>
            <a:r>
              <a:rPr lang="en-US" b="1" dirty="0" err="1" smtClean="0">
                <a:solidFill>
                  <a:srgbClr val="FF0000"/>
                </a:solidFill>
              </a:rPr>
              <a:t>diphoton</a:t>
            </a:r>
            <a:r>
              <a:rPr lang="en-US" b="1" dirty="0" smtClean="0">
                <a:solidFill>
                  <a:srgbClr val="FF0000"/>
                </a:solidFill>
              </a:rPr>
              <a:t> MVA category</a:t>
            </a:r>
            <a:endParaRPr lang="en-US" dirty="0"/>
          </a:p>
        </p:txBody>
      </p:sp>
      <p:sp>
        <p:nvSpPr>
          <p:cNvPr id="11" name="矩形 10"/>
          <p:cNvSpPr/>
          <p:nvPr/>
        </p:nvSpPr>
        <p:spPr>
          <a:xfrm>
            <a:off x="3203848" y="5157192"/>
            <a:ext cx="1944216" cy="923330"/>
          </a:xfrm>
          <a:prstGeom prst="rect">
            <a:avLst/>
          </a:prstGeom>
        </p:spPr>
        <p:txBody>
          <a:bodyPr wrap="square">
            <a:spAutoFit/>
          </a:bodyPr>
          <a:lstStyle/>
          <a:p>
            <a:r>
              <a:rPr lang="en-US" b="1" dirty="0" smtClean="0">
                <a:solidFill>
                  <a:srgbClr val="FF0000"/>
                </a:solidFill>
              </a:rPr>
              <a:t>Dijet loose tagged </a:t>
            </a:r>
            <a:r>
              <a:rPr lang="en-US" b="1" dirty="0" err="1" smtClean="0">
                <a:solidFill>
                  <a:srgbClr val="FF0000"/>
                </a:solidFill>
              </a:rPr>
              <a:t>diphoton</a:t>
            </a:r>
            <a:r>
              <a:rPr lang="en-US" b="1" dirty="0" smtClean="0">
                <a:solidFill>
                  <a:srgbClr val="FF0000"/>
                </a:solidFill>
              </a:rPr>
              <a:t> MVA category</a:t>
            </a:r>
            <a:endParaRPr lang="en-US" dirty="0"/>
          </a:p>
        </p:txBody>
      </p:sp>
      <p:sp>
        <p:nvSpPr>
          <p:cNvPr id="12" name="矩形 11"/>
          <p:cNvSpPr/>
          <p:nvPr/>
        </p:nvSpPr>
        <p:spPr>
          <a:xfrm>
            <a:off x="251520" y="2492896"/>
            <a:ext cx="2448272" cy="923330"/>
          </a:xfrm>
          <a:prstGeom prst="rect">
            <a:avLst/>
          </a:prstGeom>
        </p:spPr>
        <p:txBody>
          <a:bodyPr wrap="square">
            <a:spAutoFit/>
          </a:bodyPr>
          <a:lstStyle/>
          <a:p>
            <a:r>
              <a:rPr lang="en-US" b="1" dirty="0" smtClean="0">
                <a:solidFill>
                  <a:srgbClr val="FF0000"/>
                </a:solidFill>
              </a:rPr>
              <a:t>Untagged </a:t>
            </a:r>
            <a:r>
              <a:rPr lang="en-US" b="1" dirty="0" err="1" smtClean="0">
                <a:solidFill>
                  <a:srgbClr val="FF0000"/>
                </a:solidFill>
              </a:rPr>
              <a:t>diphoton</a:t>
            </a:r>
            <a:r>
              <a:rPr lang="en-US" b="1" dirty="0" smtClean="0">
                <a:solidFill>
                  <a:srgbClr val="FF0000"/>
                </a:solidFill>
              </a:rPr>
              <a:t> MVA category with best mass resolution</a:t>
            </a:r>
            <a:endParaRPr lang="en-US" dirty="0"/>
          </a:p>
        </p:txBody>
      </p:sp>
      <p:pic>
        <p:nvPicPr>
          <p:cNvPr id="30726" name="Picture 6"/>
          <p:cNvPicPr>
            <a:picLocks noChangeAspect="1" noChangeArrowheads="1"/>
          </p:cNvPicPr>
          <p:nvPr/>
        </p:nvPicPr>
        <p:blipFill>
          <a:blip r:embed="rId5" cstate="print"/>
          <a:srcRect/>
          <a:stretch>
            <a:fillRect/>
          </a:stretch>
        </p:blipFill>
        <p:spPr bwMode="auto">
          <a:xfrm>
            <a:off x="2987824" y="1089710"/>
            <a:ext cx="2808312" cy="2627322"/>
          </a:xfrm>
          <a:prstGeom prst="rect">
            <a:avLst/>
          </a:prstGeom>
          <a:noFill/>
          <a:ln w="9525">
            <a:noFill/>
            <a:miter lim="800000"/>
            <a:headEnd/>
            <a:tailEnd/>
          </a:ln>
        </p:spPr>
      </p:pic>
      <p:sp>
        <p:nvSpPr>
          <p:cNvPr id="15" name="矩形 14"/>
          <p:cNvSpPr/>
          <p:nvPr/>
        </p:nvSpPr>
        <p:spPr>
          <a:xfrm>
            <a:off x="3203848" y="2564904"/>
            <a:ext cx="2520280" cy="923330"/>
          </a:xfrm>
          <a:prstGeom prst="rect">
            <a:avLst/>
          </a:prstGeom>
        </p:spPr>
        <p:txBody>
          <a:bodyPr wrap="square">
            <a:spAutoFit/>
          </a:bodyPr>
          <a:lstStyle/>
          <a:p>
            <a:r>
              <a:rPr lang="en-US" b="1" dirty="0" smtClean="0">
                <a:solidFill>
                  <a:srgbClr val="FF0000"/>
                </a:solidFill>
              </a:rPr>
              <a:t>Untagged </a:t>
            </a:r>
            <a:r>
              <a:rPr lang="en-US" b="1" dirty="0" err="1" smtClean="0">
                <a:solidFill>
                  <a:srgbClr val="FF0000"/>
                </a:solidFill>
              </a:rPr>
              <a:t>diphoton</a:t>
            </a:r>
            <a:r>
              <a:rPr lang="en-US" b="1" dirty="0" smtClean="0">
                <a:solidFill>
                  <a:srgbClr val="FF0000"/>
                </a:solidFill>
              </a:rPr>
              <a:t> MVA category with worst mass resolution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18</a:t>
            </a:fld>
            <a:endParaRPr lang="zh-CN" altLang="en-US" dirty="0"/>
          </a:p>
        </p:txBody>
      </p:sp>
      <p:sp>
        <p:nvSpPr>
          <p:cNvPr id="4" name="矩形 3"/>
          <p:cNvSpPr/>
          <p:nvPr/>
        </p:nvSpPr>
        <p:spPr>
          <a:xfrm>
            <a:off x="1115616" y="44624"/>
            <a:ext cx="5400600" cy="1077218"/>
          </a:xfrm>
          <a:prstGeom prst="rect">
            <a:avLst/>
          </a:prstGeom>
        </p:spPr>
        <p:txBody>
          <a:bodyPr wrap="square">
            <a:spAutoFit/>
          </a:bodyPr>
          <a:lstStyle/>
          <a:p>
            <a:pPr algn="ctr"/>
            <a:r>
              <a:rPr lang="en-US" sz="3200" b="1" dirty="0" smtClean="0">
                <a:solidFill>
                  <a:schemeClr val="bg1"/>
                </a:solidFill>
              </a:rPr>
              <a:t>Interference of </a:t>
            </a:r>
            <a:r>
              <a:rPr lang="en-GB" sz="3200" b="1" dirty="0" err="1" smtClean="0">
                <a:solidFill>
                  <a:schemeClr val="bg1"/>
                </a:solidFill>
              </a:rPr>
              <a:t>gg</a:t>
            </a:r>
            <a:r>
              <a:rPr lang="en-GB" sz="3200" b="1" dirty="0" err="1" smtClean="0">
                <a:solidFill>
                  <a:schemeClr val="bg1"/>
                </a:solidFill>
                <a:sym typeface="Wingdings" pitchFamily="2" charset="2"/>
              </a:rPr>
              <a:t>H</a:t>
            </a:r>
            <a:r>
              <a:rPr lang="en-GB" sz="3200" b="1" dirty="0" err="1" smtClean="0">
                <a:solidFill>
                  <a:schemeClr val="bg1"/>
                </a:solidFill>
                <a:latin typeface="Symbol" pitchFamily="18" charset="2"/>
                <a:sym typeface="Wingdings" pitchFamily="2" charset="2"/>
              </a:rPr>
              <a:t>gg</a:t>
            </a:r>
            <a:r>
              <a:rPr lang="en-GB" sz="3200" b="1" dirty="0" smtClean="0">
                <a:solidFill>
                  <a:schemeClr val="bg1"/>
                </a:solidFill>
                <a:latin typeface="Symbol" pitchFamily="18" charset="2"/>
                <a:sym typeface="Wingdings" pitchFamily="2" charset="2"/>
              </a:rPr>
              <a:t> </a:t>
            </a:r>
            <a:r>
              <a:rPr lang="en-GB" sz="3200" b="1" dirty="0" smtClean="0">
                <a:solidFill>
                  <a:schemeClr val="bg1"/>
                </a:solidFill>
                <a:latin typeface="+mj-lt"/>
                <a:sym typeface="Wingdings" pitchFamily="2" charset="2"/>
              </a:rPr>
              <a:t>signal and</a:t>
            </a:r>
            <a:r>
              <a:rPr lang="en-GB" sz="3200" b="1" dirty="0" smtClean="0">
                <a:solidFill>
                  <a:schemeClr val="bg1"/>
                </a:solidFill>
                <a:sym typeface="Wingdings" pitchFamily="2" charset="2"/>
              </a:rPr>
              <a:t> </a:t>
            </a:r>
            <a:r>
              <a:rPr lang="en-GB" sz="3200" b="1" dirty="0" err="1" smtClean="0">
                <a:solidFill>
                  <a:schemeClr val="bg1"/>
                </a:solidFill>
                <a:sym typeface="Wingdings" pitchFamily="2" charset="2"/>
              </a:rPr>
              <a:t>gg</a:t>
            </a:r>
            <a:r>
              <a:rPr lang="en-GB" sz="3200" b="1" dirty="0" smtClean="0">
                <a:solidFill>
                  <a:schemeClr val="bg1"/>
                </a:solidFill>
                <a:sym typeface="Wingdings" pitchFamily="2" charset="2"/>
              </a:rPr>
              <a:t></a:t>
            </a:r>
            <a:r>
              <a:rPr lang="en-GB" sz="3200" b="1" dirty="0" smtClean="0">
                <a:solidFill>
                  <a:schemeClr val="bg1"/>
                </a:solidFill>
              </a:rPr>
              <a:t> </a:t>
            </a:r>
            <a:r>
              <a:rPr lang="en-GB" sz="3200" b="1" dirty="0" err="1" smtClean="0">
                <a:solidFill>
                  <a:schemeClr val="bg1"/>
                </a:solidFill>
                <a:latin typeface="Symbol" pitchFamily="18" charset="2"/>
                <a:sym typeface="Wingdings" pitchFamily="2" charset="2"/>
              </a:rPr>
              <a:t>gg</a:t>
            </a:r>
            <a:r>
              <a:rPr lang="en-US" sz="3200" b="1" dirty="0" smtClean="0">
                <a:solidFill>
                  <a:schemeClr val="bg1"/>
                </a:solidFill>
              </a:rPr>
              <a:t> </a:t>
            </a:r>
            <a:endParaRPr lang="en-US" sz="3200" dirty="0">
              <a:solidFill>
                <a:schemeClr val="bg1"/>
              </a:solidFill>
            </a:endParaRPr>
          </a:p>
        </p:txBody>
      </p:sp>
      <p:grpSp>
        <p:nvGrpSpPr>
          <p:cNvPr id="5" name="组合 4"/>
          <p:cNvGrpSpPr/>
          <p:nvPr/>
        </p:nvGrpSpPr>
        <p:grpSpPr>
          <a:xfrm>
            <a:off x="6732240" y="1124744"/>
            <a:ext cx="2304256" cy="936104"/>
            <a:chOff x="6624736" y="980728"/>
            <a:chExt cx="2304256" cy="936104"/>
          </a:xfrm>
        </p:grpSpPr>
        <p:sp>
          <p:nvSpPr>
            <p:cNvPr id="6" name="圆角矩形 5"/>
            <p:cNvSpPr/>
            <p:nvPr/>
          </p:nvSpPr>
          <p:spPr>
            <a:xfrm>
              <a:off x="6624736" y="980728"/>
              <a:ext cx="2304256" cy="936104"/>
            </a:xfrm>
            <a:prstGeom prst="round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p:cNvSpPr/>
            <p:nvPr/>
          </p:nvSpPr>
          <p:spPr>
            <a:xfrm>
              <a:off x="6696744" y="1052736"/>
              <a:ext cx="2195736" cy="830997"/>
            </a:xfrm>
            <a:prstGeom prst="rect">
              <a:avLst/>
            </a:prstGeom>
          </p:spPr>
          <p:txBody>
            <a:bodyPr wrap="square">
              <a:spAutoFit/>
            </a:bodyPr>
            <a:lstStyle/>
            <a:p>
              <a:pPr lvl="0"/>
              <a:r>
                <a:rPr lang="en-US" sz="2400" dirty="0" smtClean="0">
                  <a:solidFill>
                    <a:srgbClr val="FF0000"/>
                  </a:solidFill>
                </a:rPr>
                <a:t>IHEP/IPNL CONTRIBUTION </a:t>
              </a:r>
              <a:endParaRPr lang="en-US" sz="2400" dirty="0">
                <a:solidFill>
                  <a:srgbClr val="FF0000"/>
                </a:solidFill>
              </a:endParaRPr>
            </a:p>
          </p:txBody>
        </p:sp>
      </p:grpSp>
      <p:sp>
        <p:nvSpPr>
          <p:cNvPr id="8" name="矩形 7"/>
          <p:cNvSpPr/>
          <p:nvPr/>
        </p:nvSpPr>
        <p:spPr>
          <a:xfrm>
            <a:off x="0" y="1124744"/>
            <a:ext cx="3203848" cy="5324535"/>
          </a:xfrm>
          <a:prstGeom prst="rect">
            <a:avLst/>
          </a:prstGeom>
        </p:spPr>
        <p:txBody>
          <a:bodyPr wrap="square">
            <a:spAutoFit/>
          </a:bodyPr>
          <a:lstStyle/>
          <a:p>
            <a:pPr>
              <a:buSzPct val="95000"/>
              <a:buFont typeface="Wingdings" pitchFamily="2" charset="2"/>
              <a:buBlip>
                <a:blip r:embed="rId3"/>
              </a:buBlip>
            </a:pPr>
            <a:r>
              <a:rPr lang="en-GB" dirty="0" smtClean="0">
                <a:solidFill>
                  <a:srgbClr val="0070C0"/>
                </a:solidFill>
              </a:rPr>
              <a:t>  </a:t>
            </a:r>
            <a:r>
              <a:rPr lang="en-GB" sz="2000" b="1" dirty="0" smtClean="0">
                <a:solidFill>
                  <a:srgbClr val="0070C0"/>
                </a:solidFill>
              </a:rPr>
              <a:t>Destructive interference between </a:t>
            </a:r>
            <a:r>
              <a:rPr lang="en-GB" sz="2000" b="1" dirty="0" err="1" smtClean="0">
                <a:solidFill>
                  <a:srgbClr val="0070C0"/>
                </a:solidFill>
              </a:rPr>
              <a:t>gg</a:t>
            </a:r>
            <a:r>
              <a:rPr lang="en-GB" sz="2000" b="1" dirty="0" smtClean="0">
                <a:solidFill>
                  <a:srgbClr val="0070C0"/>
                </a:solidFill>
              </a:rPr>
              <a:t> Fusion  resonance </a:t>
            </a:r>
            <a:r>
              <a:rPr lang="en-GB" sz="2000" b="1" dirty="0" err="1" smtClean="0">
                <a:solidFill>
                  <a:srgbClr val="0070C0"/>
                </a:solidFill>
              </a:rPr>
              <a:t>gg</a:t>
            </a:r>
            <a:r>
              <a:rPr lang="en-GB" sz="2000" b="1" dirty="0" err="1" smtClean="0">
                <a:solidFill>
                  <a:srgbClr val="0070C0"/>
                </a:solidFill>
                <a:sym typeface="Wingdings" pitchFamily="2" charset="2"/>
              </a:rPr>
              <a:t>H</a:t>
            </a:r>
            <a:r>
              <a:rPr lang="en-GB" sz="2000" b="1" dirty="0" err="1" smtClean="0">
                <a:solidFill>
                  <a:srgbClr val="0070C0"/>
                </a:solidFill>
                <a:latin typeface="Symbol" pitchFamily="18" charset="2"/>
                <a:sym typeface="Wingdings" pitchFamily="2" charset="2"/>
              </a:rPr>
              <a:t>gg</a:t>
            </a:r>
            <a:r>
              <a:rPr lang="en-GB" sz="2000" b="1" dirty="0" smtClean="0">
                <a:solidFill>
                  <a:srgbClr val="0070C0"/>
                </a:solidFill>
                <a:latin typeface="Symbol" pitchFamily="18" charset="2"/>
                <a:sym typeface="Wingdings" pitchFamily="2" charset="2"/>
              </a:rPr>
              <a:t> </a:t>
            </a:r>
            <a:r>
              <a:rPr lang="en-GB" sz="2000" b="1" dirty="0" smtClean="0">
                <a:solidFill>
                  <a:srgbClr val="0070C0"/>
                </a:solidFill>
                <a:sym typeface="Wingdings" pitchFamily="2" charset="2"/>
              </a:rPr>
              <a:t>and continuum </a:t>
            </a:r>
            <a:r>
              <a:rPr lang="en-GB" sz="2000" b="1" dirty="0" err="1" smtClean="0">
                <a:solidFill>
                  <a:srgbClr val="0070C0"/>
                </a:solidFill>
                <a:sym typeface="Wingdings" pitchFamily="2" charset="2"/>
              </a:rPr>
              <a:t>gg</a:t>
            </a:r>
            <a:r>
              <a:rPr lang="en-GB" sz="2000" b="1" dirty="0" smtClean="0">
                <a:solidFill>
                  <a:srgbClr val="0070C0"/>
                </a:solidFill>
                <a:sym typeface="Wingdings" pitchFamily="2" charset="2"/>
              </a:rPr>
              <a:t></a:t>
            </a:r>
            <a:r>
              <a:rPr lang="en-GB" sz="2000" b="1" dirty="0" smtClean="0">
                <a:solidFill>
                  <a:srgbClr val="0070C0"/>
                </a:solidFill>
              </a:rPr>
              <a:t> </a:t>
            </a:r>
            <a:r>
              <a:rPr lang="en-GB" sz="2000" b="1" dirty="0" err="1" smtClean="0">
                <a:solidFill>
                  <a:srgbClr val="0070C0"/>
                </a:solidFill>
                <a:latin typeface="Symbol" pitchFamily="18" charset="2"/>
                <a:sym typeface="Wingdings" pitchFamily="2" charset="2"/>
              </a:rPr>
              <a:t>gg</a:t>
            </a:r>
            <a:r>
              <a:rPr lang="en-GB" sz="2000" b="1" dirty="0" smtClean="0">
                <a:solidFill>
                  <a:srgbClr val="0070C0"/>
                </a:solidFill>
                <a:latin typeface="Symbol" pitchFamily="18" charset="2"/>
                <a:sym typeface="Wingdings" pitchFamily="2" charset="2"/>
              </a:rPr>
              <a:t> (</a:t>
            </a:r>
            <a:r>
              <a:rPr lang="en-US" sz="2000" b="1" dirty="0" smtClean="0">
                <a:solidFill>
                  <a:srgbClr val="0070C0"/>
                </a:solidFill>
              </a:rPr>
              <a:t>box</a:t>
            </a:r>
            <a:r>
              <a:rPr lang="en-GB" sz="2000" b="1" dirty="0" smtClean="0">
                <a:solidFill>
                  <a:srgbClr val="0070C0"/>
                </a:solidFill>
                <a:latin typeface="Symbol" pitchFamily="18" charset="2"/>
                <a:sym typeface="Wingdings" pitchFamily="2" charset="2"/>
              </a:rPr>
              <a:t>) </a:t>
            </a:r>
            <a:r>
              <a:rPr lang="en-GB" sz="2000" b="1" dirty="0" smtClean="0">
                <a:solidFill>
                  <a:srgbClr val="0070C0"/>
                </a:solidFill>
                <a:latin typeface="+mj-lt"/>
                <a:sym typeface="Wingdings" pitchFamily="2" charset="2"/>
              </a:rPr>
              <a:t>background </a:t>
            </a:r>
            <a:r>
              <a:rPr lang="en-GB" sz="2000" b="1" dirty="0" smtClean="0">
                <a:solidFill>
                  <a:srgbClr val="0070C0"/>
                </a:solidFill>
                <a:sym typeface="Wingdings" pitchFamily="2" charset="2"/>
              </a:rPr>
              <a:t>processes</a:t>
            </a:r>
          </a:p>
          <a:p>
            <a:pPr>
              <a:buSzPct val="95000"/>
              <a:buFont typeface="Wingdings" pitchFamily="2" charset="2"/>
              <a:buBlip>
                <a:blip r:embed="rId3"/>
              </a:buBlip>
            </a:pPr>
            <a:endParaRPr lang="en-GB" sz="2000" b="1" dirty="0" smtClean="0">
              <a:sym typeface="Wingdings" pitchFamily="2" charset="2"/>
            </a:endParaRPr>
          </a:p>
          <a:p>
            <a:pPr>
              <a:buSzPct val="95000"/>
              <a:buFont typeface="Wingdings" pitchFamily="2" charset="2"/>
              <a:buBlip>
                <a:blip r:embed="rId3"/>
              </a:buBlip>
            </a:pPr>
            <a:r>
              <a:rPr lang="en-GB" sz="2000" b="1" dirty="0" smtClean="0">
                <a:solidFill>
                  <a:srgbClr val="FF0000"/>
                </a:solidFill>
                <a:sym typeface="Wingdings" pitchFamily="2" charset="2"/>
              </a:rPr>
              <a:t>  Not considered in 2011</a:t>
            </a:r>
          </a:p>
          <a:p>
            <a:pPr>
              <a:buSzPct val="95000"/>
              <a:buFont typeface="Wingdings" pitchFamily="2" charset="2"/>
              <a:buBlip>
                <a:blip r:embed="rId3"/>
              </a:buBlip>
            </a:pPr>
            <a:endParaRPr lang="en-GB" sz="2000" b="1" dirty="0" smtClean="0">
              <a:sym typeface="Wingdings" pitchFamily="2" charset="2"/>
            </a:endParaRPr>
          </a:p>
          <a:p>
            <a:pPr>
              <a:buSzPct val="95000"/>
              <a:buFont typeface="Wingdings" pitchFamily="2" charset="2"/>
              <a:buBlip>
                <a:blip r:embed="rId3"/>
              </a:buBlip>
            </a:pPr>
            <a:r>
              <a:rPr lang="en-GB" sz="2000" b="1" dirty="0" smtClean="0">
                <a:sym typeface="Wingdings" pitchFamily="2" charset="2"/>
              </a:rPr>
              <a:t> We studied the effect with the CMS MC samples: </a:t>
            </a:r>
            <a:r>
              <a:rPr lang="en-GB" sz="2000" b="1" dirty="0" smtClean="0">
                <a:solidFill>
                  <a:srgbClr val="FF0000"/>
                </a:solidFill>
                <a:sym typeface="Symbol"/>
              </a:rPr>
              <a:t>*&gt;30degrees</a:t>
            </a:r>
            <a:endParaRPr lang="en-GB" sz="2000" b="1" dirty="0" smtClean="0">
              <a:solidFill>
                <a:srgbClr val="FF0000"/>
              </a:solidFill>
              <a:sym typeface="Wingdings" pitchFamily="2" charset="2"/>
            </a:endParaRPr>
          </a:p>
          <a:p>
            <a:pPr>
              <a:buSzPct val="95000"/>
              <a:buFont typeface="Wingdings" pitchFamily="2" charset="2"/>
              <a:buBlip>
                <a:blip r:embed="rId3"/>
              </a:buBlip>
            </a:pPr>
            <a:endParaRPr lang="en-GB" sz="2000" b="1" dirty="0" smtClean="0">
              <a:sym typeface="Wingdings" pitchFamily="2" charset="2"/>
            </a:endParaRPr>
          </a:p>
          <a:p>
            <a:pPr>
              <a:buSzPct val="95000"/>
              <a:buFont typeface="Wingdings" pitchFamily="2" charset="2"/>
              <a:buBlip>
                <a:blip r:embed="rId3"/>
              </a:buBlip>
            </a:pPr>
            <a:r>
              <a:rPr lang="en-GB" sz="2000" b="1" dirty="0" smtClean="0">
                <a:sym typeface="Wingdings" pitchFamily="2" charset="2"/>
              </a:rPr>
              <a:t> </a:t>
            </a:r>
            <a:r>
              <a:rPr lang="en-GB" sz="2000" b="1" dirty="0" smtClean="0">
                <a:solidFill>
                  <a:srgbClr val="DB2BCE"/>
                </a:solidFill>
                <a:sym typeface="Wingdings" pitchFamily="2" charset="2"/>
              </a:rPr>
              <a:t>The average effect on the signal strength is about </a:t>
            </a:r>
          </a:p>
          <a:p>
            <a:pPr>
              <a:buSzPct val="95000"/>
            </a:pPr>
            <a:r>
              <a:rPr lang="en-GB" sz="2000" b="1" dirty="0" smtClean="0">
                <a:solidFill>
                  <a:srgbClr val="FF0000"/>
                </a:solidFill>
                <a:sym typeface="Wingdings" pitchFamily="2" charset="2"/>
              </a:rPr>
              <a:t>-2.5% </a:t>
            </a:r>
            <a:r>
              <a:rPr lang="en-GB" sz="2000" b="1" dirty="0" smtClean="0">
                <a:solidFill>
                  <a:srgbClr val="DB2BCE"/>
                </a:solidFill>
                <a:sym typeface="Wingdings" pitchFamily="2" charset="2"/>
              </a:rPr>
              <a:t>used for the discovery result and the later analysis.</a:t>
            </a:r>
          </a:p>
          <a:p>
            <a:pPr>
              <a:buSzPct val="95000"/>
            </a:pPr>
            <a:endParaRPr lang="en-GB" sz="2000" b="1" dirty="0" smtClean="0">
              <a:sym typeface="Wingdings" pitchFamily="2" charset="2"/>
            </a:endParaRPr>
          </a:p>
        </p:txBody>
      </p:sp>
      <p:pic>
        <p:nvPicPr>
          <p:cNvPr id="29698" name="Picture 2"/>
          <p:cNvPicPr>
            <a:picLocks noChangeAspect="1" noChangeArrowheads="1"/>
          </p:cNvPicPr>
          <p:nvPr/>
        </p:nvPicPr>
        <p:blipFill>
          <a:blip r:embed="rId4" cstate="print"/>
          <a:srcRect/>
          <a:stretch>
            <a:fillRect/>
          </a:stretch>
        </p:blipFill>
        <p:spPr bwMode="auto">
          <a:xfrm>
            <a:off x="3419872" y="1052736"/>
            <a:ext cx="3024336" cy="1247906"/>
          </a:xfrm>
          <a:prstGeom prst="rect">
            <a:avLst/>
          </a:prstGeom>
          <a:noFill/>
          <a:ln w="9525">
            <a:noFill/>
            <a:miter lim="800000"/>
            <a:headEnd/>
            <a:tailEnd/>
          </a:ln>
        </p:spPr>
      </p:pic>
      <p:pic>
        <p:nvPicPr>
          <p:cNvPr id="14" name="Picture 3"/>
          <p:cNvPicPr>
            <a:picLocks noChangeAspect="1" noChangeArrowheads="1"/>
          </p:cNvPicPr>
          <p:nvPr/>
        </p:nvPicPr>
        <p:blipFill>
          <a:blip r:embed="rId5" cstate="print"/>
          <a:srcRect b="49011"/>
          <a:stretch>
            <a:fillRect/>
          </a:stretch>
        </p:blipFill>
        <p:spPr bwMode="auto">
          <a:xfrm>
            <a:off x="2843808" y="2420888"/>
            <a:ext cx="3160274" cy="2448272"/>
          </a:xfrm>
          <a:prstGeom prst="rect">
            <a:avLst/>
          </a:prstGeom>
          <a:noFill/>
          <a:ln w="9525">
            <a:noFill/>
            <a:miter lim="800000"/>
            <a:headEnd/>
            <a:tailEnd/>
          </a:ln>
        </p:spPr>
      </p:pic>
      <p:pic>
        <p:nvPicPr>
          <p:cNvPr id="29701" name="Picture 5"/>
          <p:cNvPicPr>
            <a:picLocks noChangeAspect="1" noChangeArrowheads="1"/>
          </p:cNvPicPr>
          <p:nvPr/>
        </p:nvPicPr>
        <p:blipFill>
          <a:blip r:embed="rId6" cstate="print"/>
          <a:srcRect/>
          <a:stretch>
            <a:fillRect/>
          </a:stretch>
        </p:blipFill>
        <p:spPr bwMode="auto">
          <a:xfrm>
            <a:off x="3635896" y="5085184"/>
            <a:ext cx="2736304" cy="454135"/>
          </a:xfrm>
          <a:prstGeom prst="rect">
            <a:avLst/>
          </a:prstGeom>
          <a:noFill/>
          <a:ln w="9525">
            <a:noFill/>
            <a:miter lim="800000"/>
            <a:headEnd/>
            <a:tailEnd/>
          </a:ln>
        </p:spPr>
      </p:pic>
      <p:sp>
        <p:nvSpPr>
          <p:cNvPr id="17" name="Rectangle 6"/>
          <p:cNvSpPr>
            <a:spLocks noChangeArrowheads="1"/>
          </p:cNvSpPr>
          <p:nvPr/>
        </p:nvSpPr>
        <p:spPr bwMode="auto">
          <a:xfrm>
            <a:off x="4860032" y="2204864"/>
            <a:ext cx="2439194" cy="27699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r>
              <a:rPr lang="fr-FR" sz="1200" i="1" dirty="0"/>
              <a:t>L. Dixon and S. Siu, hep-ph/0302233</a:t>
            </a:r>
          </a:p>
        </p:txBody>
      </p:sp>
      <p:pic>
        <p:nvPicPr>
          <p:cNvPr id="29704" name="Picture 8"/>
          <p:cNvPicPr>
            <a:picLocks noChangeAspect="1" noChangeArrowheads="1"/>
          </p:cNvPicPr>
          <p:nvPr/>
        </p:nvPicPr>
        <p:blipFill>
          <a:blip r:embed="rId7" cstate="print"/>
          <a:srcRect/>
          <a:stretch>
            <a:fillRect/>
          </a:stretch>
        </p:blipFill>
        <p:spPr bwMode="auto">
          <a:xfrm>
            <a:off x="6009258" y="2492896"/>
            <a:ext cx="3134742"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19</a:t>
            </a:fld>
            <a:endParaRPr lang="zh-CN" altLang="en-US" dirty="0"/>
          </a:p>
        </p:txBody>
      </p:sp>
      <p:pic>
        <p:nvPicPr>
          <p:cNvPr id="16386" name="Picture 2"/>
          <p:cNvPicPr>
            <a:picLocks noChangeAspect="1" noChangeArrowheads="1"/>
          </p:cNvPicPr>
          <p:nvPr/>
        </p:nvPicPr>
        <p:blipFill>
          <a:blip r:embed="rId3" cstate="print"/>
          <a:srcRect/>
          <a:stretch>
            <a:fillRect/>
          </a:stretch>
        </p:blipFill>
        <p:spPr bwMode="auto">
          <a:xfrm>
            <a:off x="0" y="1988840"/>
            <a:ext cx="3923928" cy="3766971"/>
          </a:xfrm>
          <a:prstGeom prst="rect">
            <a:avLst/>
          </a:prstGeom>
          <a:noFill/>
          <a:ln w="9525">
            <a:noFill/>
            <a:miter lim="800000"/>
            <a:headEnd/>
            <a:tailEnd/>
          </a:ln>
        </p:spPr>
      </p:pic>
      <p:pic>
        <p:nvPicPr>
          <p:cNvPr id="16387" name="Picture 3"/>
          <p:cNvPicPr>
            <a:picLocks noChangeAspect="1" noChangeArrowheads="1"/>
          </p:cNvPicPr>
          <p:nvPr/>
        </p:nvPicPr>
        <p:blipFill>
          <a:blip r:embed="rId4" cstate="print"/>
          <a:srcRect/>
          <a:stretch>
            <a:fillRect/>
          </a:stretch>
        </p:blipFill>
        <p:spPr bwMode="auto">
          <a:xfrm>
            <a:off x="4427984" y="1961256"/>
            <a:ext cx="3929167" cy="3772000"/>
          </a:xfrm>
          <a:prstGeom prst="rect">
            <a:avLst/>
          </a:prstGeom>
          <a:noFill/>
          <a:ln w="9525">
            <a:noFill/>
            <a:miter lim="800000"/>
            <a:headEnd/>
            <a:tailEnd/>
          </a:ln>
        </p:spPr>
      </p:pic>
      <p:sp>
        <p:nvSpPr>
          <p:cNvPr id="6" name="矩形 5"/>
          <p:cNvSpPr/>
          <p:nvPr/>
        </p:nvSpPr>
        <p:spPr>
          <a:xfrm>
            <a:off x="1115616" y="188641"/>
            <a:ext cx="5400600" cy="584775"/>
          </a:xfrm>
          <a:prstGeom prst="rect">
            <a:avLst/>
          </a:prstGeom>
        </p:spPr>
        <p:txBody>
          <a:bodyPr wrap="square">
            <a:spAutoFit/>
          </a:bodyPr>
          <a:lstStyle/>
          <a:p>
            <a:pPr algn="ctr"/>
            <a:r>
              <a:rPr lang="en-US" sz="3200" b="1" dirty="0" smtClean="0">
                <a:solidFill>
                  <a:schemeClr val="bg1"/>
                </a:solidFill>
              </a:rPr>
              <a:t>Results: p-values</a:t>
            </a:r>
            <a:endParaRPr lang="en-US" sz="3200" dirty="0">
              <a:solidFill>
                <a:schemeClr val="bg1"/>
              </a:solidFill>
            </a:endParaRPr>
          </a:p>
        </p:txBody>
      </p:sp>
      <p:sp>
        <p:nvSpPr>
          <p:cNvPr id="7" name="矩形 6"/>
          <p:cNvSpPr/>
          <p:nvPr/>
        </p:nvSpPr>
        <p:spPr>
          <a:xfrm>
            <a:off x="1" y="1052736"/>
            <a:ext cx="9143999" cy="461665"/>
          </a:xfrm>
          <a:prstGeom prst="rect">
            <a:avLst/>
          </a:prstGeom>
        </p:spPr>
        <p:txBody>
          <a:bodyPr wrap="square">
            <a:spAutoFit/>
          </a:bodyPr>
          <a:lstStyle/>
          <a:p>
            <a:r>
              <a:rPr lang="en-US" sz="2400" b="1" dirty="0" smtClean="0">
                <a:solidFill>
                  <a:srgbClr val="00B050"/>
                </a:solidFill>
              </a:rPr>
              <a:t>p-value for the background hypothesis, using full 2011+2012 dataset </a:t>
            </a:r>
            <a:endParaRPr lang="en-US" sz="2400" b="1" dirty="0">
              <a:solidFill>
                <a:srgbClr val="00B050"/>
              </a:solidFill>
            </a:endParaRPr>
          </a:p>
        </p:txBody>
      </p:sp>
      <p:sp>
        <p:nvSpPr>
          <p:cNvPr id="9" name="矩形 8"/>
          <p:cNvSpPr/>
          <p:nvPr/>
        </p:nvSpPr>
        <p:spPr>
          <a:xfrm>
            <a:off x="539552" y="5745450"/>
            <a:ext cx="3001784" cy="707886"/>
          </a:xfrm>
          <a:prstGeom prst="rect">
            <a:avLst/>
          </a:prstGeom>
        </p:spPr>
        <p:txBody>
          <a:bodyPr wrap="none">
            <a:spAutoFit/>
          </a:bodyPr>
          <a:lstStyle/>
          <a:p>
            <a:r>
              <a:rPr lang="en-US" sz="2000" b="1" dirty="0" smtClean="0">
                <a:solidFill>
                  <a:srgbClr val="D60093"/>
                </a:solidFill>
              </a:rPr>
              <a:t>Significance @ 125.0 </a:t>
            </a:r>
            <a:r>
              <a:rPr lang="en-US" sz="2000" b="1" dirty="0" err="1" smtClean="0">
                <a:solidFill>
                  <a:srgbClr val="D60093"/>
                </a:solidFill>
              </a:rPr>
              <a:t>GeV</a:t>
            </a:r>
            <a:r>
              <a:rPr lang="en-US" sz="2000" b="1" dirty="0" smtClean="0">
                <a:solidFill>
                  <a:srgbClr val="D60093"/>
                </a:solidFill>
              </a:rPr>
              <a:t>: </a:t>
            </a:r>
          </a:p>
          <a:p>
            <a:r>
              <a:rPr lang="en-US" sz="2000" b="1" dirty="0" smtClean="0">
                <a:solidFill>
                  <a:srgbClr val="D60093"/>
                </a:solidFill>
              </a:rPr>
              <a:t>3.2</a:t>
            </a:r>
            <a:r>
              <a:rPr lang="en-US" sz="2000" b="1" dirty="0" smtClean="0">
                <a:solidFill>
                  <a:srgbClr val="D60093"/>
                </a:solidFill>
                <a:sym typeface="Symbol"/>
              </a:rPr>
              <a:t></a:t>
            </a:r>
            <a:r>
              <a:rPr lang="en-US" sz="2000" b="1" dirty="0" smtClean="0">
                <a:solidFill>
                  <a:srgbClr val="D60093"/>
                </a:solidFill>
              </a:rPr>
              <a:t> (4.2</a:t>
            </a:r>
            <a:r>
              <a:rPr lang="en-US" sz="2000" b="1" dirty="0" smtClean="0">
                <a:solidFill>
                  <a:srgbClr val="D60093"/>
                </a:solidFill>
                <a:sym typeface="Symbol"/>
              </a:rPr>
              <a:t></a:t>
            </a:r>
            <a:r>
              <a:rPr lang="en-US" sz="2000" b="1" dirty="0" smtClean="0">
                <a:solidFill>
                  <a:srgbClr val="D60093"/>
                </a:solidFill>
              </a:rPr>
              <a:t> expected)</a:t>
            </a:r>
            <a:endParaRPr lang="en-US" sz="2000" dirty="0">
              <a:solidFill>
                <a:srgbClr val="D60093"/>
              </a:solidFill>
            </a:endParaRPr>
          </a:p>
        </p:txBody>
      </p:sp>
      <p:sp>
        <p:nvSpPr>
          <p:cNvPr id="10" name="矩形 9"/>
          <p:cNvSpPr/>
          <p:nvPr/>
        </p:nvSpPr>
        <p:spPr>
          <a:xfrm>
            <a:off x="5004048" y="5733256"/>
            <a:ext cx="3001784" cy="707886"/>
          </a:xfrm>
          <a:prstGeom prst="rect">
            <a:avLst/>
          </a:prstGeom>
        </p:spPr>
        <p:txBody>
          <a:bodyPr wrap="none">
            <a:spAutoFit/>
          </a:bodyPr>
          <a:lstStyle/>
          <a:p>
            <a:r>
              <a:rPr lang="en-US" sz="2000" b="1" dirty="0" smtClean="0">
                <a:solidFill>
                  <a:srgbClr val="D60093"/>
                </a:solidFill>
              </a:rPr>
              <a:t>Significance @ 124.5 </a:t>
            </a:r>
            <a:r>
              <a:rPr lang="en-US" sz="2000" b="1" dirty="0" err="1" smtClean="0">
                <a:solidFill>
                  <a:srgbClr val="D60093"/>
                </a:solidFill>
              </a:rPr>
              <a:t>GeV</a:t>
            </a:r>
            <a:r>
              <a:rPr lang="en-US" sz="2000" b="1" dirty="0" smtClean="0">
                <a:solidFill>
                  <a:srgbClr val="D60093"/>
                </a:solidFill>
              </a:rPr>
              <a:t>: </a:t>
            </a:r>
          </a:p>
          <a:p>
            <a:r>
              <a:rPr lang="en-US" sz="2000" b="1" dirty="0" smtClean="0">
                <a:solidFill>
                  <a:srgbClr val="D60093"/>
                </a:solidFill>
              </a:rPr>
              <a:t>3.9</a:t>
            </a:r>
            <a:r>
              <a:rPr lang="en-US" sz="2000" b="1" dirty="0" smtClean="0">
                <a:solidFill>
                  <a:srgbClr val="D60093"/>
                </a:solidFill>
                <a:sym typeface="Symbol"/>
              </a:rPr>
              <a:t></a:t>
            </a:r>
            <a:r>
              <a:rPr lang="en-US" sz="2000" b="1" dirty="0" smtClean="0">
                <a:solidFill>
                  <a:srgbClr val="D60093"/>
                </a:solidFill>
              </a:rPr>
              <a:t>  (3.5</a:t>
            </a:r>
            <a:r>
              <a:rPr lang="en-US" sz="2000" b="1" dirty="0" smtClean="0">
                <a:solidFill>
                  <a:srgbClr val="D60093"/>
                </a:solidFill>
                <a:sym typeface="Symbol"/>
              </a:rPr>
              <a:t></a:t>
            </a:r>
            <a:r>
              <a:rPr lang="en-US" sz="2000" b="1" dirty="0" smtClean="0">
                <a:solidFill>
                  <a:srgbClr val="D60093"/>
                </a:solidFill>
              </a:rPr>
              <a:t> expected)</a:t>
            </a:r>
            <a:endParaRPr lang="en-US" sz="2000" dirty="0">
              <a:solidFill>
                <a:srgbClr val="D60093"/>
              </a:solidFill>
            </a:endParaRPr>
          </a:p>
        </p:txBody>
      </p:sp>
      <p:sp>
        <p:nvSpPr>
          <p:cNvPr id="11" name="矩形 10"/>
          <p:cNvSpPr/>
          <p:nvPr/>
        </p:nvSpPr>
        <p:spPr>
          <a:xfrm>
            <a:off x="1547664" y="1556792"/>
            <a:ext cx="5766450" cy="523220"/>
          </a:xfrm>
          <a:prstGeom prst="rect">
            <a:avLst/>
          </a:prstGeom>
        </p:spPr>
        <p:txBody>
          <a:bodyPr wrap="none">
            <a:spAutoFit/>
          </a:bodyPr>
          <a:lstStyle/>
          <a:p>
            <a:r>
              <a:rPr lang="en-US" sz="2800" b="1" dirty="0" smtClean="0">
                <a:solidFill>
                  <a:srgbClr val="FF0000"/>
                </a:solidFill>
              </a:rPr>
              <a:t>MVA                                         Cut-based</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a:t>
            </a:fld>
            <a:endParaRPr lang="zh-CN" altLang="en-US" dirty="0"/>
          </a:p>
        </p:txBody>
      </p:sp>
      <p:sp>
        <p:nvSpPr>
          <p:cNvPr id="5" name="TextBox 4"/>
          <p:cNvSpPr txBox="1"/>
          <p:nvPr/>
        </p:nvSpPr>
        <p:spPr>
          <a:xfrm>
            <a:off x="1115616" y="188640"/>
            <a:ext cx="5400600" cy="584775"/>
          </a:xfrm>
          <a:prstGeom prst="rect">
            <a:avLst/>
          </a:prstGeom>
          <a:noFill/>
        </p:spPr>
        <p:txBody>
          <a:bodyPr wrap="square" rtlCol="0">
            <a:spAutoFit/>
          </a:bodyPr>
          <a:lstStyle/>
          <a:p>
            <a:pPr algn="ctr"/>
            <a:r>
              <a:rPr lang="en-US" sz="3200" b="1" dirty="0" smtClean="0">
                <a:solidFill>
                  <a:schemeClr val="bg1"/>
                </a:solidFill>
              </a:rPr>
              <a:t>Contents</a:t>
            </a:r>
            <a:endParaRPr lang="en-US" sz="3200" dirty="0">
              <a:solidFill>
                <a:schemeClr val="bg1"/>
              </a:solidFill>
            </a:endParaRPr>
          </a:p>
        </p:txBody>
      </p:sp>
      <p:sp>
        <p:nvSpPr>
          <p:cNvPr id="6" name="TextBox 5"/>
          <p:cNvSpPr txBox="1"/>
          <p:nvPr/>
        </p:nvSpPr>
        <p:spPr bwMode="auto">
          <a:xfrm>
            <a:off x="0" y="1052736"/>
            <a:ext cx="9144000" cy="2062103"/>
          </a:xfrm>
          <a:prstGeom prst="rect">
            <a:avLst/>
          </a:prstGeom>
          <a:noFill/>
          <a:ln w="9525">
            <a:noFill/>
            <a:miter lim="800000"/>
            <a:headEnd/>
            <a:tailEnd/>
          </a:ln>
        </p:spPr>
        <p:txBody>
          <a:bodyPr wrap="square" rtlCol="0">
            <a:spAutoFit/>
          </a:bodyPr>
          <a:lstStyle/>
          <a:p>
            <a:pPr algn="ctr"/>
            <a:r>
              <a:rPr lang="en-US" sz="3200" dirty="0" smtClean="0">
                <a:solidFill>
                  <a:srgbClr val="D60093"/>
                </a:solidFill>
              </a:rPr>
              <a:t>I am not going to tell you anything that you possibly don’t know already</a:t>
            </a:r>
          </a:p>
          <a:p>
            <a:pPr algn="ctr"/>
            <a:r>
              <a:rPr lang="en-US" sz="3200" dirty="0" smtClean="0">
                <a:solidFill>
                  <a:srgbClr val="D60093"/>
                </a:solidFill>
              </a:rPr>
              <a:t>All results shown are public/CMS approved </a:t>
            </a:r>
          </a:p>
          <a:p>
            <a:pPr algn="ctr"/>
            <a:r>
              <a:rPr lang="en-US" sz="3200" dirty="0" smtClean="0">
                <a:solidFill>
                  <a:srgbClr val="D60093"/>
                </a:solidFill>
              </a:rPr>
              <a:t> </a:t>
            </a:r>
            <a:endParaRPr lang="en-US" sz="3200" dirty="0">
              <a:solidFill>
                <a:srgbClr val="D60093"/>
              </a:solidFill>
            </a:endParaRPr>
          </a:p>
        </p:txBody>
      </p:sp>
      <p:sp>
        <p:nvSpPr>
          <p:cNvPr id="7" name="矩形 6"/>
          <p:cNvSpPr/>
          <p:nvPr/>
        </p:nvSpPr>
        <p:spPr>
          <a:xfrm>
            <a:off x="72008" y="2636912"/>
            <a:ext cx="8892480" cy="3970318"/>
          </a:xfrm>
          <a:prstGeom prst="rect">
            <a:avLst/>
          </a:prstGeom>
        </p:spPr>
        <p:txBody>
          <a:bodyPr wrap="square">
            <a:spAutoFit/>
          </a:bodyPr>
          <a:lstStyle/>
          <a:p>
            <a:pPr>
              <a:buFont typeface="Wingdings" pitchFamily="2" charset="2"/>
              <a:buChar char="q"/>
            </a:pPr>
            <a:r>
              <a:rPr lang="en-US" sz="2800" b="1" dirty="0" smtClean="0">
                <a:solidFill>
                  <a:srgbClr val="00B050"/>
                </a:solidFill>
              </a:rPr>
              <a:t> Milestone on July 2012</a:t>
            </a:r>
          </a:p>
          <a:p>
            <a:pPr>
              <a:buFont typeface="Wingdings" pitchFamily="2" charset="2"/>
              <a:buChar char="q"/>
            </a:pPr>
            <a:r>
              <a:rPr lang="en-US" sz="2800" b="1" dirty="0" smtClean="0">
                <a:solidFill>
                  <a:srgbClr val="0070C0"/>
                </a:solidFill>
              </a:rPr>
              <a:t> Motivation, analysis strategy and crucial points of H→</a:t>
            </a:r>
            <a:r>
              <a:rPr lang="en-US" sz="2800" b="1" dirty="0" smtClean="0">
                <a:solidFill>
                  <a:srgbClr val="0070C0"/>
                </a:solidFill>
                <a:sym typeface="Symbol"/>
              </a:rPr>
              <a:t> </a:t>
            </a:r>
            <a:endParaRPr lang="en-US" sz="2800" b="1" dirty="0" smtClean="0">
              <a:solidFill>
                <a:srgbClr val="0070C0"/>
              </a:solidFill>
            </a:endParaRPr>
          </a:p>
          <a:p>
            <a:pPr lvl="1">
              <a:buFont typeface="Wingdings" pitchFamily="2" charset="2"/>
              <a:buChar char="§"/>
            </a:pPr>
            <a:r>
              <a:rPr lang="en-US" sz="2800" b="1" dirty="0" smtClean="0">
                <a:solidFill>
                  <a:srgbClr val="92D050"/>
                </a:solidFill>
              </a:rPr>
              <a:t> ECAL performance and vertex determination</a:t>
            </a:r>
          </a:p>
          <a:p>
            <a:pPr lvl="1">
              <a:buFont typeface="Wingdings" pitchFamily="2" charset="2"/>
              <a:buChar char="§"/>
            </a:pPr>
            <a:r>
              <a:rPr lang="en-US" sz="2800" b="1" dirty="0" smtClean="0">
                <a:solidFill>
                  <a:srgbClr val="00B0F0"/>
                </a:solidFill>
              </a:rPr>
              <a:t> Photon identification</a:t>
            </a:r>
          </a:p>
          <a:p>
            <a:pPr lvl="1">
              <a:buFont typeface="Wingdings" pitchFamily="2" charset="2"/>
              <a:buChar char="§"/>
            </a:pPr>
            <a:r>
              <a:rPr lang="en-US" sz="2800" b="1" dirty="0" smtClean="0">
                <a:solidFill>
                  <a:srgbClr val="FFC000"/>
                </a:solidFill>
              </a:rPr>
              <a:t> Di-Photon selection</a:t>
            </a:r>
          </a:p>
          <a:p>
            <a:pPr lvl="1">
              <a:buFont typeface="Wingdings" pitchFamily="2" charset="2"/>
              <a:buChar char="§"/>
            </a:pPr>
            <a:r>
              <a:rPr lang="en-US" sz="2800" b="1" dirty="0" smtClean="0">
                <a:solidFill>
                  <a:srgbClr val="FF0000"/>
                </a:solidFill>
              </a:rPr>
              <a:t> Event classification</a:t>
            </a:r>
          </a:p>
          <a:p>
            <a:pPr lvl="1">
              <a:buFont typeface="Wingdings" pitchFamily="2" charset="2"/>
              <a:buChar char="§"/>
            </a:pPr>
            <a:r>
              <a:rPr lang="en-US" sz="2800" b="1" dirty="0" smtClean="0">
                <a:solidFill>
                  <a:srgbClr val="00B050"/>
                </a:solidFill>
              </a:rPr>
              <a:t> Background and signal modeling</a:t>
            </a:r>
          </a:p>
          <a:p>
            <a:pPr>
              <a:buFont typeface="Wingdings" pitchFamily="2" charset="2"/>
              <a:buChar char="q"/>
            </a:pPr>
            <a:r>
              <a:rPr lang="en-US" sz="2800" b="1" dirty="0" smtClean="0">
                <a:solidFill>
                  <a:srgbClr val="DB2BCE"/>
                </a:solidFill>
              </a:rPr>
              <a:t> Latest results of H→</a:t>
            </a:r>
            <a:r>
              <a:rPr lang="en-US" sz="2800" b="1" dirty="0" smtClean="0">
                <a:solidFill>
                  <a:srgbClr val="DB2BCE"/>
                </a:solidFill>
                <a:sym typeface="Symbol"/>
              </a:rPr>
              <a:t> with all 7+8TeV data </a:t>
            </a:r>
            <a:endParaRPr lang="en-US" sz="2800" b="1" dirty="0" smtClean="0">
              <a:solidFill>
                <a:srgbClr val="DB2BCE"/>
              </a:solidFill>
            </a:endParaRPr>
          </a:p>
          <a:p>
            <a:pPr>
              <a:buFont typeface="Wingdings" pitchFamily="2" charset="2"/>
              <a:buChar char="q"/>
            </a:pPr>
            <a:r>
              <a:rPr lang="en-US" sz="2800" b="1" dirty="0" smtClean="0"/>
              <a:t> Summary</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20</a:t>
            </a:fld>
            <a:endParaRPr lang="zh-CN" altLang="en-US" dirty="0"/>
          </a:p>
        </p:txBody>
      </p:sp>
      <p:sp>
        <p:nvSpPr>
          <p:cNvPr id="10" name="矩形 9"/>
          <p:cNvSpPr/>
          <p:nvPr/>
        </p:nvSpPr>
        <p:spPr>
          <a:xfrm>
            <a:off x="1115616" y="188641"/>
            <a:ext cx="5400600" cy="584775"/>
          </a:xfrm>
          <a:prstGeom prst="rect">
            <a:avLst/>
          </a:prstGeom>
        </p:spPr>
        <p:txBody>
          <a:bodyPr wrap="square">
            <a:spAutoFit/>
          </a:bodyPr>
          <a:lstStyle/>
          <a:p>
            <a:pPr algn="ctr"/>
            <a:r>
              <a:rPr lang="en-US" sz="3200" b="1" dirty="0" smtClean="0">
                <a:solidFill>
                  <a:schemeClr val="bg1"/>
                </a:solidFill>
              </a:rPr>
              <a:t>Results: signal strength</a:t>
            </a:r>
            <a:endParaRPr lang="en-US" sz="3200" dirty="0">
              <a:solidFill>
                <a:schemeClr val="bg1"/>
              </a:solidFill>
            </a:endParaRPr>
          </a:p>
        </p:txBody>
      </p:sp>
      <p:pic>
        <p:nvPicPr>
          <p:cNvPr id="17410" name="Picture 2"/>
          <p:cNvPicPr>
            <a:picLocks noChangeAspect="1" noChangeArrowheads="1"/>
          </p:cNvPicPr>
          <p:nvPr/>
        </p:nvPicPr>
        <p:blipFill>
          <a:blip r:embed="rId2" cstate="print"/>
          <a:srcRect/>
          <a:stretch>
            <a:fillRect/>
          </a:stretch>
        </p:blipFill>
        <p:spPr bwMode="auto">
          <a:xfrm>
            <a:off x="611560" y="1404421"/>
            <a:ext cx="7488832" cy="3680763"/>
          </a:xfrm>
          <a:prstGeom prst="rect">
            <a:avLst/>
          </a:prstGeom>
          <a:noFill/>
          <a:ln w="9525">
            <a:noFill/>
            <a:miter lim="800000"/>
            <a:headEnd/>
            <a:tailEnd/>
          </a:ln>
        </p:spPr>
      </p:pic>
      <p:grpSp>
        <p:nvGrpSpPr>
          <p:cNvPr id="17" name="组合 16"/>
          <p:cNvGrpSpPr/>
          <p:nvPr/>
        </p:nvGrpSpPr>
        <p:grpSpPr>
          <a:xfrm>
            <a:off x="2123728" y="5157192"/>
            <a:ext cx="4752528" cy="936104"/>
            <a:chOff x="2123728" y="5157192"/>
            <a:chExt cx="4392488" cy="730485"/>
          </a:xfrm>
        </p:grpSpPr>
        <p:pic>
          <p:nvPicPr>
            <p:cNvPr id="15" name="Picture 3"/>
            <p:cNvPicPr>
              <a:picLocks noChangeAspect="1" noChangeArrowheads="1"/>
            </p:cNvPicPr>
            <p:nvPr/>
          </p:nvPicPr>
          <p:blipFill>
            <a:blip r:embed="rId3" cstate="print"/>
            <a:srcRect t="75826"/>
            <a:stretch>
              <a:fillRect/>
            </a:stretch>
          </p:blipFill>
          <p:spPr bwMode="auto">
            <a:xfrm>
              <a:off x="2123728" y="5589240"/>
              <a:ext cx="4392488" cy="298437"/>
            </a:xfrm>
            <a:prstGeom prst="rect">
              <a:avLst/>
            </a:prstGeom>
            <a:noFill/>
            <a:ln w="9525">
              <a:noFill/>
              <a:miter lim="800000"/>
              <a:headEnd/>
              <a:tailEnd/>
            </a:ln>
          </p:spPr>
        </p:pic>
        <p:pic>
          <p:nvPicPr>
            <p:cNvPr id="16" name="Picture 3"/>
            <p:cNvPicPr>
              <a:picLocks noChangeAspect="1" noChangeArrowheads="1"/>
            </p:cNvPicPr>
            <p:nvPr/>
          </p:nvPicPr>
          <p:blipFill>
            <a:blip r:embed="rId3" cstate="print"/>
            <a:srcRect b="59171"/>
            <a:stretch>
              <a:fillRect/>
            </a:stretch>
          </p:blipFill>
          <p:spPr bwMode="auto">
            <a:xfrm>
              <a:off x="2123728" y="5157192"/>
              <a:ext cx="4392488" cy="504056"/>
            </a:xfrm>
            <a:prstGeom prst="rect">
              <a:avLst/>
            </a:prstGeom>
            <a:noFill/>
            <a:ln w="9525">
              <a:noFill/>
              <a:miter lim="800000"/>
              <a:headEnd/>
              <a:tailEnd/>
            </a:ln>
          </p:spPr>
        </p:pic>
      </p:grpSp>
      <p:sp>
        <p:nvSpPr>
          <p:cNvPr id="18" name="矩形 17"/>
          <p:cNvSpPr/>
          <p:nvPr/>
        </p:nvSpPr>
        <p:spPr>
          <a:xfrm>
            <a:off x="395536" y="6093296"/>
            <a:ext cx="8244408" cy="400110"/>
          </a:xfrm>
          <a:prstGeom prst="rect">
            <a:avLst/>
          </a:prstGeom>
        </p:spPr>
        <p:txBody>
          <a:bodyPr wrap="square">
            <a:spAutoFit/>
          </a:bodyPr>
          <a:lstStyle/>
          <a:p>
            <a:r>
              <a:rPr lang="en-US" sz="2000" b="1" dirty="0" smtClean="0">
                <a:solidFill>
                  <a:srgbClr val="D60093"/>
                </a:solidFill>
              </a:rPr>
              <a:t>Measurements are compatible with SM within 1</a:t>
            </a:r>
            <a:r>
              <a:rPr lang="en-US" sz="2000" b="1" dirty="0" smtClean="0">
                <a:solidFill>
                  <a:srgbClr val="D60093"/>
                </a:solidFill>
                <a:sym typeface="Symbol"/>
              </a:rPr>
              <a:t></a:t>
            </a:r>
            <a:r>
              <a:rPr lang="en-US" sz="2000" b="1" dirty="0" smtClean="0">
                <a:solidFill>
                  <a:srgbClr val="D60093"/>
                </a:solidFill>
              </a:rPr>
              <a:t> uncertainties at ~125GeV</a:t>
            </a:r>
            <a:endParaRPr lang="en-US" sz="2000" dirty="0">
              <a:solidFill>
                <a:srgbClr val="D60093"/>
              </a:solidFill>
            </a:endParaRPr>
          </a:p>
        </p:txBody>
      </p:sp>
      <p:sp>
        <p:nvSpPr>
          <p:cNvPr id="19" name="矩形 18"/>
          <p:cNvSpPr/>
          <p:nvPr/>
        </p:nvSpPr>
        <p:spPr>
          <a:xfrm>
            <a:off x="1931129" y="980728"/>
            <a:ext cx="5521191" cy="523220"/>
          </a:xfrm>
          <a:prstGeom prst="rect">
            <a:avLst/>
          </a:prstGeom>
        </p:spPr>
        <p:txBody>
          <a:bodyPr wrap="none">
            <a:spAutoFit/>
          </a:bodyPr>
          <a:lstStyle/>
          <a:p>
            <a:r>
              <a:rPr lang="en-US" sz="2800" b="1" dirty="0" smtClean="0">
                <a:solidFill>
                  <a:srgbClr val="FF0000"/>
                </a:solidFill>
              </a:rPr>
              <a:t>MVA                                      Cut-based</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21</a:t>
            </a:fld>
            <a:endParaRPr lang="zh-CN" altLang="en-US" dirty="0"/>
          </a:p>
        </p:txBody>
      </p:sp>
      <p:sp>
        <p:nvSpPr>
          <p:cNvPr id="10" name="矩形 9"/>
          <p:cNvSpPr/>
          <p:nvPr/>
        </p:nvSpPr>
        <p:spPr>
          <a:xfrm>
            <a:off x="1115616" y="188641"/>
            <a:ext cx="5400600" cy="584775"/>
          </a:xfrm>
          <a:prstGeom prst="rect">
            <a:avLst/>
          </a:prstGeom>
        </p:spPr>
        <p:txBody>
          <a:bodyPr wrap="square">
            <a:spAutoFit/>
          </a:bodyPr>
          <a:lstStyle/>
          <a:p>
            <a:pPr algn="ctr"/>
            <a:r>
              <a:rPr lang="en-US" sz="3200" b="1" dirty="0" smtClean="0">
                <a:solidFill>
                  <a:schemeClr val="bg1"/>
                </a:solidFill>
              </a:rPr>
              <a:t>Results: channel compatibility</a:t>
            </a:r>
            <a:endParaRPr lang="en-US" sz="3200" dirty="0">
              <a:solidFill>
                <a:schemeClr val="bg1"/>
              </a:solidFill>
            </a:endParaRPr>
          </a:p>
        </p:txBody>
      </p:sp>
      <p:pic>
        <p:nvPicPr>
          <p:cNvPr id="18434" name="Picture 2"/>
          <p:cNvPicPr>
            <a:picLocks noChangeAspect="1" noChangeArrowheads="1"/>
          </p:cNvPicPr>
          <p:nvPr/>
        </p:nvPicPr>
        <p:blipFill>
          <a:blip r:embed="rId3" cstate="print"/>
          <a:srcRect/>
          <a:stretch>
            <a:fillRect/>
          </a:stretch>
        </p:blipFill>
        <p:spPr bwMode="auto">
          <a:xfrm>
            <a:off x="395536" y="1052736"/>
            <a:ext cx="3933814" cy="3816424"/>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339752" y="4858755"/>
            <a:ext cx="4392488" cy="1234541"/>
          </a:xfrm>
          <a:prstGeom prst="rect">
            <a:avLst/>
          </a:prstGeom>
          <a:noFill/>
          <a:ln w="9525">
            <a:noFill/>
            <a:miter lim="800000"/>
            <a:headEnd/>
            <a:tailEnd/>
          </a:ln>
        </p:spPr>
      </p:pic>
      <p:pic>
        <p:nvPicPr>
          <p:cNvPr id="18435" name="Picture 3"/>
          <p:cNvPicPr>
            <a:picLocks noChangeAspect="1" noChangeArrowheads="1"/>
          </p:cNvPicPr>
          <p:nvPr/>
        </p:nvPicPr>
        <p:blipFill>
          <a:blip r:embed="rId5" cstate="print"/>
          <a:srcRect/>
          <a:stretch>
            <a:fillRect/>
          </a:stretch>
        </p:blipFill>
        <p:spPr bwMode="auto">
          <a:xfrm>
            <a:off x="4427984" y="1052736"/>
            <a:ext cx="3933814" cy="3816424"/>
          </a:xfrm>
          <a:prstGeom prst="rect">
            <a:avLst/>
          </a:prstGeom>
          <a:noFill/>
          <a:ln w="9525">
            <a:noFill/>
            <a:miter lim="800000"/>
            <a:headEnd/>
            <a:tailEnd/>
          </a:ln>
        </p:spPr>
      </p:pic>
      <p:sp>
        <p:nvSpPr>
          <p:cNvPr id="9" name="矩形 8"/>
          <p:cNvSpPr/>
          <p:nvPr/>
        </p:nvSpPr>
        <p:spPr>
          <a:xfrm>
            <a:off x="107504" y="6084004"/>
            <a:ext cx="9036496" cy="369332"/>
          </a:xfrm>
          <a:prstGeom prst="rect">
            <a:avLst/>
          </a:prstGeom>
        </p:spPr>
        <p:txBody>
          <a:bodyPr wrap="square">
            <a:spAutoFit/>
          </a:bodyPr>
          <a:lstStyle/>
          <a:p>
            <a:r>
              <a:rPr lang="en-US" b="1" dirty="0" smtClean="0">
                <a:solidFill>
                  <a:srgbClr val="D60093"/>
                </a:solidFill>
              </a:rPr>
              <a:t>Despite the same names, the untagged categories in MVA and Cut-based are not equivalent</a:t>
            </a:r>
            <a:endParaRPr lang="en-US" b="1" dirty="0">
              <a:solidFill>
                <a:srgbClr val="D60093"/>
              </a:solidFill>
            </a:endParaRPr>
          </a:p>
        </p:txBody>
      </p:sp>
      <p:sp>
        <p:nvSpPr>
          <p:cNvPr id="11" name="矩形 10"/>
          <p:cNvSpPr/>
          <p:nvPr/>
        </p:nvSpPr>
        <p:spPr>
          <a:xfrm>
            <a:off x="1931129" y="980728"/>
            <a:ext cx="5521191" cy="523220"/>
          </a:xfrm>
          <a:prstGeom prst="rect">
            <a:avLst/>
          </a:prstGeom>
        </p:spPr>
        <p:txBody>
          <a:bodyPr wrap="none">
            <a:spAutoFit/>
          </a:bodyPr>
          <a:lstStyle/>
          <a:p>
            <a:r>
              <a:rPr lang="en-US" sz="2800" b="1" dirty="0" smtClean="0">
                <a:solidFill>
                  <a:srgbClr val="FF0000"/>
                </a:solidFill>
              </a:rPr>
              <a:t>MVA                                      Cut-based</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22</a:t>
            </a:fld>
            <a:endParaRPr lang="zh-CN" altLang="en-US" dirty="0"/>
          </a:p>
        </p:txBody>
      </p:sp>
      <p:sp>
        <p:nvSpPr>
          <p:cNvPr id="10" name="矩形 9"/>
          <p:cNvSpPr/>
          <p:nvPr/>
        </p:nvSpPr>
        <p:spPr>
          <a:xfrm>
            <a:off x="1115616" y="47526"/>
            <a:ext cx="5400600" cy="1077218"/>
          </a:xfrm>
          <a:prstGeom prst="rect">
            <a:avLst/>
          </a:prstGeom>
        </p:spPr>
        <p:txBody>
          <a:bodyPr wrap="square">
            <a:spAutoFit/>
          </a:bodyPr>
          <a:lstStyle/>
          <a:p>
            <a:pPr algn="ctr"/>
            <a:r>
              <a:rPr lang="en-US" sz="3200" b="1" dirty="0" smtClean="0">
                <a:solidFill>
                  <a:schemeClr val="bg1"/>
                </a:solidFill>
              </a:rPr>
              <a:t>Compatibility among the two analyses</a:t>
            </a:r>
            <a:endParaRPr lang="en-US" sz="3200" dirty="0">
              <a:solidFill>
                <a:schemeClr val="bg1"/>
              </a:solidFill>
            </a:endParaRPr>
          </a:p>
        </p:txBody>
      </p:sp>
      <p:sp>
        <p:nvSpPr>
          <p:cNvPr id="5" name="矩形 4"/>
          <p:cNvSpPr/>
          <p:nvPr/>
        </p:nvSpPr>
        <p:spPr>
          <a:xfrm>
            <a:off x="107504" y="980728"/>
            <a:ext cx="8964488" cy="2123658"/>
          </a:xfrm>
          <a:prstGeom prst="rect">
            <a:avLst/>
          </a:prstGeom>
        </p:spPr>
        <p:txBody>
          <a:bodyPr wrap="square">
            <a:spAutoFit/>
          </a:bodyPr>
          <a:lstStyle/>
          <a:p>
            <a:pPr>
              <a:buFont typeface="Wingdings" pitchFamily="2" charset="2"/>
              <a:buChar char="q"/>
            </a:pPr>
            <a:r>
              <a:rPr lang="en-US" sz="2000" b="1" dirty="0" smtClean="0">
                <a:solidFill>
                  <a:srgbClr val="00B0F0"/>
                </a:solidFill>
              </a:rPr>
              <a:t> Low signal-to-background ratio  is a fundamental feature of this channel</a:t>
            </a:r>
          </a:p>
          <a:p>
            <a:r>
              <a:rPr lang="en-US" dirty="0" smtClean="0"/>
              <a:t>     </a:t>
            </a:r>
            <a:r>
              <a:rPr lang="en-US" dirty="0" smtClean="0">
                <a:solidFill>
                  <a:srgbClr val="FF0000"/>
                </a:solidFill>
              </a:rPr>
              <a:t>→ Uncertainty on signal strength driven by statistical fluctuations of the background</a:t>
            </a:r>
          </a:p>
          <a:p>
            <a:r>
              <a:rPr lang="en-US" dirty="0" smtClean="0">
                <a:solidFill>
                  <a:srgbClr val="FF0000"/>
                </a:solidFill>
              </a:rPr>
              <a:t>     → Analysis changes can lead to statistical changes due to fluctuations in selected events</a:t>
            </a:r>
          </a:p>
          <a:p>
            <a:r>
              <a:rPr lang="en-US" dirty="0" smtClean="0">
                <a:solidFill>
                  <a:srgbClr val="FF0000"/>
                </a:solidFill>
              </a:rPr>
              <a:t>and their mass</a:t>
            </a:r>
          </a:p>
          <a:p>
            <a:endParaRPr lang="en-US" dirty="0" smtClean="0">
              <a:solidFill>
                <a:srgbClr val="FF0000"/>
              </a:solidFill>
            </a:endParaRPr>
          </a:p>
          <a:p>
            <a:pPr>
              <a:buFont typeface="Wingdings" pitchFamily="2" charset="2"/>
              <a:buChar char="q"/>
            </a:pPr>
            <a:r>
              <a:rPr lang="en-US" sz="2000" b="1" dirty="0" smtClean="0">
                <a:solidFill>
                  <a:srgbClr val="DB2BCE"/>
                </a:solidFill>
              </a:rPr>
              <a:t> The correlation coefficient between the MVA and cut-based signal strength measurements is found to be r=0.76 (estimated using jackknife techniques)</a:t>
            </a:r>
            <a:endParaRPr lang="en-US" sz="2000" b="1" dirty="0">
              <a:solidFill>
                <a:srgbClr val="DB2BCE"/>
              </a:solidFill>
            </a:endParaRPr>
          </a:p>
        </p:txBody>
      </p:sp>
      <p:pic>
        <p:nvPicPr>
          <p:cNvPr id="19458" name="Picture 2"/>
          <p:cNvPicPr>
            <a:picLocks noChangeAspect="1" noChangeArrowheads="1"/>
          </p:cNvPicPr>
          <p:nvPr/>
        </p:nvPicPr>
        <p:blipFill>
          <a:blip r:embed="rId2" cstate="print"/>
          <a:srcRect/>
          <a:stretch>
            <a:fillRect/>
          </a:stretch>
        </p:blipFill>
        <p:spPr bwMode="auto">
          <a:xfrm>
            <a:off x="683568" y="3068960"/>
            <a:ext cx="7082985" cy="2232248"/>
          </a:xfrm>
          <a:prstGeom prst="rect">
            <a:avLst/>
          </a:prstGeom>
          <a:noFill/>
          <a:ln w="9525">
            <a:noFill/>
            <a:miter lim="800000"/>
            <a:headEnd/>
            <a:tailEnd/>
          </a:ln>
        </p:spPr>
      </p:pic>
      <p:sp>
        <p:nvSpPr>
          <p:cNvPr id="7" name="矩形 6"/>
          <p:cNvSpPr/>
          <p:nvPr/>
        </p:nvSpPr>
        <p:spPr>
          <a:xfrm>
            <a:off x="251520" y="5517232"/>
            <a:ext cx="7920880" cy="707886"/>
          </a:xfrm>
          <a:prstGeom prst="rect">
            <a:avLst/>
          </a:prstGeom>
        </p:spPr>
        <p:txBody>
          <a:bodyPr wrap="square">
            <a:spAutoFit/>
          </a:bodyPr>
          <a:lstStyle/>
          <a:p>
            <a:pPr>
              <a:buFont typeface="Wingdings" pitchFamily="2" charset="2"/>
              <a:buChar char="q"/>
            </a:pPr>
            <a:r>
              <a:rPr lang="en-US" sz="2000" b="1" dirty="0" smtClean="0"/>
              <a:t> Observed changes in results and differences between analyses are all </a:t>
            </a:r>
            <a:r>
              <a:rPr lang="en-US" sz="2000" b="1" dirty="0" smtClean="0">
                <a:solidFill>
                  <a:srgbClr val="00B050"/>
                </a:solidFill>
                <a:effectLst>
                  <a:outerShdw blurRad="38100" dist="38100" dir="2700000" algn="tl">
                    <a:srgbClr val="000000">
                      <a:alpha val="43137"/>
                    </a:srgbClr>
                  </a:outerShdw>
                </a:effectLst>
              </a:rPr>
              <a:t>statistically compatible to better than 2σ</a:t>
            </a:r>
            <a:endParaRPr lang="en-US" sz="2000" b="1" dirty="0">
              <a:solidFill>
                <a:srgbClr val="00B05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23</a:t>
            </a:fld>
            <a:endParaRPr lang="zh-CN" altLang="en-US" dirty="0"/>
          </a:p>
        </p:txBody>
      </p:sp>
      <p:sp>
        <p:nvSpPr>
          <p:cNvPr id="10" name="矩形 9"/>
          <p:cNvSpPr/>
          <p:nvPr/>
        </p:nvSpPr>
        <p:spPr>
          <a:xfrm>
            <a:off x="1115616" y="188641"/>
            <a:ext cx="5400600" cy="584775"/>
          </a:xfrm>
          <a:prstGeom prst="rect">
            <a:avLst/>
          </a:prstGeom>
        </p:spPr>
        <p:txBody>
          <a:bodyPr wrap="square">
            <a:spAutoFit/>
          </a:bodyPr>
          <a:lstStyle/>
          <a:p>
            <a:pPr algn="ctr"/>
            <a:r>
              <a:rPr lang="en-US" sz="3200" b="1" dirty="0" smtClean="0">
                <a:solidFill>
                  <a:schemeClr val="bg1"/>
                </a:solidFill>
              </a:rPr>
              <a:t>Results: mass</a:t>
            </a:r>
            <a:endParaRPr lang="en-US" sz="3200" dirty="0">
              <a:solidFill>
                <a:schemeClr val="bg1"/>
              </a:solidFill>
            </a:endParaRPr>
          </a:p>
        </p:txBody>
      </p:sp>
      <p:pic>
        <p:nvPicPr>
          <p:cNvPr id="20482" name="Picture 2"/>
          <p:cNvPicPr>
            <a:picLocks noChangeAspect="1" noChangeArrowheads="1"/>
          </p:cNvPicPr>
          <p:nvPr/>
        </p:nvPicPr>
        <p:blipFill>
          <a:blip r:embed="rId2" cstate="print"/>
          <a:srcRect/>
          <a:stretch>
            <a:fillRect/>
          </a:stretch>
        </p:blipFill>
        <p:spPr bwMode="auto">
          <a:xfrm>
            <a:off x="0" y="1196752"/>
            <a:ext cx="2627784" cy="2536020"/>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0" y="3773300"/>
            <a:ext cx="2627784" cy="2536020"/>
          </a:xfrm>
          <a:prstGeom prst="rect">
            <a:avLst/>
          </a:prstGeom>
          <a:noFill/>
          <a:ln w="9525">
            <a:noFill/>
            <a:miter lim="800000"/>
            <a:headEnd/>
            <a:tailEnd/>
          </a:ln>
        </p:spPr>
      </p:pic>
      <p:sp>
        <p:nvSpPr>
          <p:cNvPr id="8" name="矩形 7"/>
          <p:cNvSpPr/>
          <p:nvPr/>
        </p:nvSpPr>
        <p:spPr>
          <a:xfrm>
            <a:off x="0" y="6211669"/>
            <a:ext cx="2699792" cy="584775"/>
          </a:xfrm>
          <a:prstGeom prst="rect">
            <a:avLst/>
          </a:prstGeom>
        </p:spPr>
        <p:txBody>
          <a:bodyPr wrap="square">
            <a:spAutoFit/>
          </a:bodyPr>
          <a:lstStyle/>
          <a:p>
            <a:r>
              <a:rPr lang="en-US" sz="1600" b="1" dirty="0" smtClean="0"/>
              <a:t> Each event weighted by the S/(S+B) value of its category</a:t>
            </a:r>
            <a:endParaRPr lang="en-US" sz="1600" b="1" dirty="0"/>
          </a:p>
        </p:txBody>
      </p:sp>
      <p:sp>
        <p:nvSpPr>
          <p:cNvPr id="9" name="矩形 8"/>
          <p:cNvSpPr/>
          <p:nvPr/>
        </p:nvSpPr>
        <p:spPr>
          <a:xfrm>
            <a:off x="971600" y="980728"/>
            <a:ext cx="703206" cy="400110"/>
          </a:xfrm>
          <a:prstGeom prst="rect">
            <a:avLst/>
          </a:prstGeom>
        </p:spPr>
        <p:txBody>
          <a:bodyPr wrap="none">
            <a:spAutoFit/>
          </a:bodyPr>
          <a:lstStyle/>
          <a:p>
            <a:r>
              <a:rPr lang="en-US" sz="2000" b="1" dirty="0" smtClean="0">
                <a:solidFill>
                  <a:srgbClr val="FF0000"/>
                </a:solidFill>
              </a:rPr>
              <a:t>MVA</a:t>
            </a:r>
            <a:endParaRPr lang="en-US" sz="2000" dirty="0">
              <a:solidFill>
                <a:srgbClr val="FF0000"/>
              </a:solidFill>
            </a:endParaRPr>
          </a:p>
        </p:txBody>
      </p:sp>
      <p:sp>
        <p:nvSpPr>
          <p:cNvPr id="12" name="矩形 11"/>
          <p:cNvSpPr/>
          <p:nvPr/>
        </p:nvSpPr>
        <p:spPr>
          <a:xfrm>
            <a:off x="683568" y="3645024"/>
            <a:ext cx="1148071" cy="369332"/>
          </a:xfrm>
          <a:prstGeom prst="rect">
            <a:avLst/>
          </a:prstGeom>
        </p:spPr>
        <p:txBody>
          <a:bodyPr wrap="none">
            <a:spAutoFit/>
          </a:bodyPr>
          <a:lstStyle/>
          <a:p>
            <a:r>
              <a:rPr lang="en-US" b="1" dirty="0" smtClean="0">
                <a:solidFill>
                  <a:srgbClr val="FF0000"/>
                </a:solidFill>
              </a:rPr>
              <a:t>Cut-based</a:t>
            </a:r>
            <a:endParaRPr lang="en-US" dirty="0">
              <a:solidFill>
                <a:srgbClr val="FF0000"/>
              </a:solidFill>
            </a:endParaRPr>
          </a:p>
        </p:txBody>
      </p:sp>
      <p:pic>
        <p:nvPicPr>
          <p:cNvPr id="20485" name="Picture 5"/>
          <p:cNvPicPr>
            <a:picLocks noChangeAspect="1" noChangeArrowheads="1"/>
          </p:cNvPicPr>
          <p:nvPr/>
        </p:nvPicPr>
        <p:blipFill>
          <a:blip r:embed="rId4" cstate="print"/>
          <a:srcRect/>
          <a:stretch>
            <a:fillRect/>
          </a:stretch>
        </p:blipFill>
        <p:spPr bwMode="auto">
          <a:xfrm>
            <a:off x="3851920" y="5157192"/>
            <a:ext cx="4176464" cy="546383"/>
          </a:xfrm>
          <a:prstGeom prst="rect">
            <a:avLst/>
          </a:prstGeom>
          <a:noFill/>
          <a:ln w="9525">
            <a:noFill/>
            <a:miter lim="800000"/>
            <a:headEnd/>
            <a:tailEnd/>
          </a:ln>
        </p:spPr>
      </p:pic>
      <p:pic>
        <p:nvPicPr>
          <p:cNvPr id="20486" name="Picture 6"/>
          <p:cNvPicPr>
            <a:picLocks noChangeAspect="1" noChangeArrowheads="1"/>
          </p:cNvPicPr>
          <p:nvPr/>
        </p:nvPicPr>
        <p:blipFill>
          <a:blip r:embed="rId5" cstate="print"/>
          <a:srcRect/>
          <a:stretch>
            <a:fillRect/>
          </a:stretch>
        </p:blipFill>
        <p:spPr bwMode="auto">
          <a:xfrm>
            <a:off x="5964208" y="1844824"/>
            <a:ext cx="3179792" cy="3024336"/>
          </a:xfrm>
          <a:prstGeom prst="rect">
            <a:avLst/>
          </a:prstGeom>
          <a:noFill/>
          <a:ln w="9525">
            <a:noFill/>
            <a:miter lim="800000"/>
            <a:headEnd/>
            <a:tailEnd/>
          </a:ln>
        </p:spPr>
      </p:pic>
      <p:grpSp>
        <p:nvGrpSpPr>
          <p:cNvPr id="21" name="组合 20"/>
          <p:cNvGrpSpPr/>
          <p:nvPr/>
        </p:nvGrpSpPr>
        <p:grpSpPr>
          <a:xfrm>
            <a:off x="2825300" y="1772816"/>
            <a:ext cx="3406921" cy="3240360"/>
            <a:chOff x="2825300" y="1628800"/>
            <a:chExt cx="3406921" cy="3240360"/>
          </a:xfrm>
        </p:grpSpPr>
        <p:pic>
          <p:nvPicPr>
            <p:cNvPr id="20484" name="Picture 4"/>
            <p:cNvPicPr>
              <a:picLocks noChangeAspect="1" noChangeArrowheads="1"/>
            </p:cNvPicPr>
            <p:nvPr/>
          </p:nvPicPr>
          <p:blipFill>
            <a:blip r:embed="rId6" cstate="print"/>
            <a:srcRect/>
            <a:stretch>
              <a:fillRect/>
            </a:stretch>
          </p:blipFill>
          <p:spPr bwMode="auto">
            <a:xfrm>
              <a:off x="2825300" y="1628800"/>
              <a:ext cx="3406921" cy="3240360"/>
            </a:xfrm>
            <a:prstGeom prst="rect">
              <a:avLst/>
            </a:prstGeom>
            <a:noFill/>
            <a:ln w="9525">
              <a:noFill/>
              <a:miter lim="800000"/>
              <a:headEnd/>
              <a:tailEnd/>
            </a:ln>
          </p:spPr>
        </p:pic>
        <p:sp>
          <p:nvSpPr>
            <p:cNvPr id="18" name="矩形 17"/>
            <p:cNvSpPr/>
            <p:nvPr/>
          </p:nvSpPr>
          <p:spPr>
            <a:xfrm>
              <a:off x="3851920" y="2780928"/>
              <a:ext cx="1547664" cy="338554"/>
            </a:xfrm>
            <a:prstGeom prst="rect">
              <a:avLst/>
            </a:prstGeom>
          </p:spPr>
          <p:txBody>
            <a:bodyPr wrap="square">
              <a:spAutoFit/>
            </a:bodyPr>
            <a:lstStyle/>
            <a:p>
              <a:r>
                <a:rPr lang="en-US" sz="1600" dirty="0" smtClean="0">
                  <a:solidFill>
                    <a:srgbClr val="FF0000"/>
                  </a:solidFill>
                </a:rPr>
                <a:t>68% CL interval</a:t>
              </a:r>
              <a:endParaRPr lang="en-US" sz="1600" dirty="0">
                <a:solidFill>
                  <a:srgbClr val="FF0000"/>
                </a:solidFill>
              </a:endParaRPr>
            </a:p>
          </p:txBody>
        </p:sp>
        <p:sp>
          <p:nvSpPr>
            <p:cNvPr id="19" name="矩形 18"/>
            <p:cNvSpPr/>
            <p:nvPr/>
          </p:nvSpPr>
          <p:spPr>
            <a:xfrm>
              <a:off x="3851920" y="3717032"/>
              <a:ext cx="1547664" cy="338554"/>
            </a:xfrm>
            <a:prstGeom prst="rect">
              <a:avLst/>
            </a:prstGeom>
          </p:spPr>
          <p:txBody>
            <a:bodyPr wrap="square">
              <a:spAutoFit/>
            </a:bodyPr>
            <a:lstStyle/>
            <a:p>
              <a:r>
                <a:rPr lang="en-US" sz="1600" dirty="0" smtClean="0">
                  <a:solidFill>
                    <a:srgbClr val="FF0000"/>
                  </a:solidFill>
                </a:rPr>
                <a:t>95% CL interval</a:t>
              </a:r>
              <a:endParaRPr lang="en-US" sz="1600" dirty="0">
                <a:solidFill>
                  <a:srgbClr val="FF0000"/>
                </a:solidFill>
              </a:endParaRPr>
            </a:p>
          </p:txBody>
        </p:sp>
      </p:grpSp>
      <p:sp>
        <p:nvSpPr>
          <p:cNvPr id="20" name="矩形 19"/>
          <p:cNvSpPr/>
          <p:nvPr/>
        </p:nvSpPr>
        <p:spPr>
          <a:xfrm>
            <a:off x="3563888" y="980728"/>
            <a:ext cx="1800200" cy="646331"/>
          </a:xfrm>
          <a:prstGeom prst="rect">
            <a:avLst/>
          </a:prstGeom>
        </p:spPr>
        <p:txBody>
          <a:bodyPr wrap="square">
            <a:spAutoFit/>
          </a:bodyPr>
          <a:lstStyle/>
          <a:p>
            <a:r>
              <a:rPr lang="en-US" b="1" dirty="0" smtClean="0">
                <a:solidFill>
                  <a:srgbClr val="00B050"/>
                </a:solidFill>
              </a:rPr>
              <a:t>1D test statistic:</a:t>
            </a:r>
          </a:p>
          <a:p>
            <a:r>
              <a:rPr lang="en-US" b="1" dirty="0" smtClean="0">
                <a:solidFill>
                  <a:srgbClr val="00B050"/>
                </a:solidFill>
              </a:rPr>
              <a:t> –2lnQ </a:t>
            </a:r>
            <a:r>
              <a:rPr lang="en-US" b="1" dirty="0" err="1" smtClean="0">
                <a:solidFill>
                  <a:srgbClr val="00B050"/>
                </a:solidFill>
              </a:rPr>
              <a:t>vs</a:t>
            </a:r>
            <a:r>
              <a:rPr lang="en-US" b="1" dirty="0" smtClean="0">
                <a:solidFill>
                  <a:srgbClr val="00B050"/>
                </a:solidFill>
              </a:rPr>
              <a:t> </a:t>
            </a:r>
            <a:r>
              <a:rPr lang="en-US" b="1" dirty="0" err="1" smtClean="0">
                <a:solidFill>
                  <a:srgbClr val="00B050"/>
                </a:solidFill>
              </a:rPr>
              <a:t>mH</a:t>
            </a:r>
            <a:endParaRPr lang="en-US" b="1" dirty="0">
              <a:solidFill>
                <a:srgbClr val="00B050"/>
              </a:solidFill>
            </a:endParaRPr>
          </a:p>
        </p:txBody>
      </p:sp>
      <p:sp>
        <p:nvSpPr>
          <p:cNvPr id="22" name="矩形 21"/>
          <p:cNvSpPr/>
          <p:nvPr/>
        </p:nvSpPr>
        <p:spPr>
          <a:xfrm>
            <a:off x="6084168" y="980728"/>
            <a:ext cx="3059832" cy="923330"/>
          </a:xfrm>
          <a:prstGeom prst="rect">
            <a:avLst/>
          </a:prstGeom>
        </p:spPr>
        <p:txBody>
          <a:bodyPr wrap="square">
            <a:spAutoFit/>
          </a:bodyPr>
          <a:lstStyle/>
          <a:p>
            <a:r>
              <a:rPr lang="en-US" b="1" dirty="0" smtClean="0">
                <a:solidFill>
                  <a:srgbClr val="00B050"/>
                </a:solidFill>
              </a:rPr>
              <a:t>2D test statistic:</a:t>
            </a:r>
          </a:p>
          <a:p>
            <a:r>
              <a:rPr lang="en-US" b="1" dirty="0" smtClean="0">
                <a:solidFill>
                  <a:srgbClr val="00B050"/>
                </a:solidFill>
              </a:rPr>
              <a:t> –2lnQ  for the signal strength, σ/</a:t>
            </a:r>
            <a:r>
              <a:rPr lang="en-US" b="1" dirty="0" err="1" smtClean="0">
                <a:solidFill>
                  <a:srgbClr val="00B050"/>
                </a:solidFill>
              </a:rPr>
              <a:t>σ</a:t>
            </a:r>
            <a:r>
              <a:rPr lang="en-US" b="1" baseline="-25000" dirty="0" err="1" smtClean="0">
                <a:solidFill>
                  <a:srgbClr val="00B050"/>
                </a:solidFill>
              </a:rPr>
              <a:t>SM</a:t>
            </a:r>
            <a:r>
              <a:rPr lang="en-US" b="1" dirty="0" smtClean="0">
                <a:solidFill>
                  <a:srgbClr val="00B050"/>
                </a:solidFill>
              </a:rPr>
              <a:t>, versus </a:t>
            </a:r>
            <a:r>
              <a:rPr lang="en-US" b="1" dirty="0" err="1" smtClean="0">
                <a:solidFill>
                  <a:srgbClr val="00B050"/>
                </a:solidFill>
              </a:rPr>
              <a:t>mH</a:t>
            </a:r>
            <a:endParaRPr lang="en-US" b="1" dirty="0">
              <a:solidFill>
                <a:srgbClr val="00B05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24</a:t>
            </a:fld>
            <a:endParaRPr lang="zh-CN" altLang="en-US" dirty="0"/>
          </a:p>
        </p:txBody>
      </p:sp>
      <p:sp>
        <p:nvSpPr>
          <p:cNvPr id="4" name="矩形 3"/>
          <p:cNvSpPr/>
          <p:nvPr/>
        </p:nvSpPr>
        <p:spPr>
          <a:xfrm>
            <a:off x="1115616" y="188641"/>
            <a:ext cx="5400600" cy="584775"/>
          </a:xfrm>
          <a:prstGeom prst="rect">
            <a:avLst/>
          </a:prstGeom>
        </p:spPr>
        <p:txBody>
          <a:bodyPr wrap="square">
            <a:spAutoFit/>
          </a:bodyPr>
          <a:lstStyle/>
          <a:p>
            <a:pPr algn="ctr"/>
            <a:r>
              <a:rPr lang="en-US" sz="3200" b="1" dirty="0" smtClean="0">
                <a:solidFill>
                  <a:schemeClr val="bg1"/>
                </a:solidFill>
              </a:rPr>
              <a:t>Summary</a:t>
            </a:r>
            <a:endParaRPr lang="en-US" sz="3200" dirty="0">
              <a:solidFill>
                <a:schemeClr val="bg1"/>
              </a:solidFill>
            </a:endParaRPr>
          </a:p>
        </p:txBody>
      </p:sp>
      <p:sp>
        <p:nvSpPr>
          <p:cNvPr id="6" name="矩形 5"/>
          <p:cNvSpPr/>
          <p:nvPr/>
        </p:nvSpPr>
        <p:spPr>
          <a:xfrm>
            <a:off x="251520" y="1052736"/>
            <a:ext cx="8712968" cy="5632311"/>
          </a:xfrm>
          <a:prstGeom prst="rect">
            <a:avLst/>
          </a:prstGeom>
        </p:spPr>
        <p:txBody>
          <a:bodyPr wrap="square">
            <a:spAutoFit/>
          </a:bodyPr>
          <a:lstStyle/>
          <a:p>
            <a:pPr lvl="0">
              <a:buFont typeface="Wingdings" pitchFamily="2" charset="2"/>
              <a:buChar char="Ø"/>
            </a:pPr>
            <a:r>
              <a:rPr lang="en-US" sz="2400" b="1" dirty="0" smtClean="0">
                <a:solidFill>
                  <a:srgbClr val="0070C0"/>
                </a:solidFill>
              </a:rPr>
              <a:t>  The latest results of H→</a:t>
            </a:r>
            <a:r>
              <a:rPr lang="en-US" sz="2400" b="1" dirty="0" smtClean="0">
                <a:solidFill>
                  <a:srgbClr val="0070C0"/>
                </a:solidFill>
                <a:sym typeface="Symbol"/>
              </a:rPr>
              <a:t> are shown, combining all the available data, 5.1fb</a:t>
            </a:r>
            <a:r>
              <a:rPr lang="en-US" sz="2400" b="1" baseline="30000" dirty="0" smtClean="0">
                <a:solidFill>
                  <a:srgbClr val="0070C0"/>
                </a:solidFill>
                <a:sym typeface="Symbol"/>
              </a:rPr>
              <a:t>-1</a:t>
            </a:r>
            <a:r>
              <a:rPr lang="en-US" sz="2400" b="1" dirty="0" smtClean="0">
                <a:solidFill>
                  <a:srgbClr val="0070C0"/>
                </a:solidFill>
                <a:sym typeface="Symbol"/>
              </a:rPr>
              <a:t> at 7TeV and 19.6 fb</a:t>
            </a:r>
            <a:r>
              <a:rPr lang="en-US" sz="2400" b="1" baseline="30000" dirty="0" smtClean="0">
                <a:solidFill>
                  <a:srgbClr val="0070C0"/>
                </a:solidFill>
                <a:sym typeface="Symbol"/>
              </a:rPr>
              <a:t>-1</a:t>
            </a:r>
            <a:r>
              <a:rPr lang="en-US" sz="2400" b="1" dirty="0" smtClean="0">
                <a:solidFill>
                  <a:srgbClr val="0070C0"/>
                </a:solidFill>
                <a:sym typeface="Symbol"/>
              </a:rPr>
              <a:t> at 8TeV</a:t>
            </a:r>
            <a:r>
              <a:rPr lang="en-US" sz="2400" b="1" dirty="0" smtClean="0">
                <a:solidFill>
                  <a:srgbClr val="0070C0"/>
                </a:solidFill>
              </a:rPr>
              <a:t>.</a:t>
            </a:r>
          </a:p>
          <a:p>
            <a:pPr lvl="0"/>
            <a:endParaRPr lang="en-US" sz="2400" b="1" dirty="0" smtClean="0">
              <a:solidFill>
                <a:srgbClr val="FF0000"/>
              </a:solidFill>
            </a:endParaRPr>
          </a:p>
          <a:p>
            <a:pPr lvl="0">
              <a:buFont typeface="Wingdings" pitchFamily="2" charset="2"/>
              <a:buChar char="Ø"/>
            </a:pPr>
            <a:r>
              <a:rPr lang="en-US" sz="2400" b="1" dirty="0" smtClean="0">
                <a:solidFill>
                  <a:srgbClr val="FF0000"/>
                </a:solidFill>
              </a:rPr>
              <a:t> The IHEP/IPNL groups collaborating together have contributed to the Higgs-like boson discovery and ongoing analysis in H→</a:t>
            </a:r>
            <a:r>
              <a:rPr lang="en-US" sz="2400" b="1" dirty="0" smtClean="0">
                <a:solidFill>
                  <a:srgbClr val="FF0000"/>
                </a:solidFill>
                <a:sym typeface="Symbol"/>
              </a:rPr>
              <a:t> </a:t>
            </a:r>
            <a:r>
              <a:rPr lang="en-US" sz="2400" b="1" dirty="0" smtClean="0">
                <a:solidFill>
                  <a:srgbClr val="FF0000"/>
                </a:solidFill>
              </a:rPr>
              <a:t>channel :  </a:t>
            </a:r>
            <a:r>
              <a:rPr lang="en-US" sz="2400" b="1" dirty="0" smtClean="0">
                <a:solidFill>
                  <a:srgbClr val="002060"/>
                </a:solidFill>
              </a:rPr>
              <a:t>photon ID MVA; Photon ID MVA validation and energy scaling with Z→</a:t>
            </a:r>
            <a:r>
              <a:rPr lang="en-US" sz="2400" b="1" dirty="0" smtClean="0">
                <a:solidFill>
                  <a:srgbClr val="002060"/>
                </a:solidFill>
                <a:sym typeface="Symbol"/>
              </a:rPr>
              <a:t>; Interference</a:t>
            </a:r>
            <a:r>
              <a:rPr lang="en-US" sz="2400" b="1" dirty="0" smtClean="0">
                <a:solidFill>
                  <a:srgbClr val="002060"/>
                </a:solidFill>
              </a:rPr>
              <a:t> ; MC Shower shape rescaling …. and the ongoing efforts. </a:t>
            </a:r>
          </a:p>
          <a:p>
            <a:pPr lvl="0"/>
            <a:endParaRPr lang="en-US" sz="2400" b="1" dirty="0" smtClean="0">
              <a:solidFill>
                <a:srgbClr val="D60093"/>
              </a:solidFill>
            </a:endParaRPr>
          </a:p>
          <a:p>
            <a:pPr lvl="0">
              <a:buFont typeface="Wingdings" pitchFamily="2" charset="2"/>
              <a:buChar char="Ø"/>
            </a:pPr>
            <a:r>
              <a:rPr lang="en-US" sz="2400" b="1" dirty="0" smtClean="0">
                <a:solidFill>
                  <a:srgbClr val="D60093"/>
                </a:solidFill>
              </a:rPr>
              <a:t> We are thankful to the support from the FCPPL which has made these contributions possible, and we will be able to continue to strengthen and enlarge our collaboration with your continued support.</a:t>
            </a:r>
          </a:p>
          <a:p>
            <a:pPr lvl="0">
              <a:buFont typeface="Wingdings" pitchFamily="2" charset="2"/>
              <a:buChar char="Ø"/>
            </a:pPr>
            <a:endParaRPr lang="en-US" sz="2400" b="1" dirty="0" smtClean="0">
              <a:solidFill>
                <a:srgbClr val="D60093"/>
              </a:solidFill>
            </a:endParaRPr>
          </a:p>
          <a:p>
            <a:pPr lvl="0">
              <a:buFont typeface="Wingdings" pitchFamily="2" charset="2"/>
              <a:buChar char="Ø"/>
            </a:pPr>
            <a:endParaRPr lang="en-US" sz="2400" b="1" dirty="0">
              <a:solidFill>
                <a:srgbClr val="D60093"/>
              </a:solidFill>
            </a:endParaRPr>
          </a:p>
        </p:txBody>
      </p:sp>
      <p:pic>
        <p:nvPicPr>
          <p:cNvPr id="7" name="Picture 2"/>
          <p:cNvPicPr>
            <a:picLocks noChangeAspect="1" noChangeArrowheads="1"/>
          </p:cNvPicPr>
          <p:nvPr/>
        </p:nvPicPr>
        <p:blipFill>
          <a:blip r:embed="rId2" cstate="print"/>
          <a:srcRect/>
          <a:stretch>
            <a:fillRect/>
          </a:stretch>
        </p:blipFill>
        <p:spPr bwMode="auto">
          <a:xfrm>
            <a:off x="2483768" y="5517232"/>
            <a:ext cx="4692264"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25</a:t>
            </a:fld>
            <a:endParaRPr lang="zh-CN" altLang="en-US"/>
          </a:p>
        </p:txBody>
      </p:sp>
      <p:sp>
        <p:nvSpPr>
          <p:cNvPr id="4" name="TextBox 3"/>
          <p:cNvSpPr txBox="1"/>
          <p:nvPr/>
        </p:nvSpPr>
        <p:spPr bwMode="auto">
          <a:xfrm>
            <a:off x="2195736" y="2708920"/>
            <a:ext cx="4361963" cy="1015663"/>
          </a:xfrm>
          <a:prstGeom prst="rect">
            <a:avLst/>
          </a:prstGeom>
          <a:solidFill>
            <a:schemeClr val="bg2">
              <a:lumMod val="75000"/>
            </a:schemeClr>
          </a:solidFill>
          <a:ln w="9525">
            <a:noFill/>
            <a:miter lim="800000"/>
            <a:headEnd/>
            <a:tailEnd/>
          </a:ln>
        </p:spPr>
        <p:txBody>
          <a:bodyPr wrap="none" rtlCol="0">
            <a:spAutoFit/>
          </a:bodyPr>
          <a:lstStyle/>
          <a:p>
            <a:r>
              <a:rPr lang="en-US" sz="6000" dirty="0" smtClean="0">
                <a:solidFill>
                  <a:srgbClr val="FF0000"/>
                </a:solidFill>
              </a:rPr>
              <a:t>Backup slides</a:t>
            </a:r>
            <a:endParaRPr lang="en-US" sz="6000"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26</a:t>
            </a:fld>
            <a:endParaRPr lang="zh-CN" altLang="en-US" dirty="0"/>
          </a:p>
        </p:txBody>
      </p:sp>
      <p:pic>
        <p:nvPicPr>
          <p:cNvPr id="28674" name="Picture 2"/>
          <p:cNvPicPr>
            <a:picLocks noChangeAspect="1" noChangeArrowheads="1"/>
          </p:cNvPicPr>
          <p:nvPr/>
        </p:nvPicPr>
        <p:blipFill>
          <a:blip r:embed="rId2" cstate="print"/>
          <a:srcRect/>
          <a:stretch>
            <a:fillRect/>
          </a:stretch>
        </p:blipFill>
        <p:spPr bwMode="auto">
          <a:xfrm>
            <a:off x="78837" y="1043131"/>
            <a:ext cx="5789307" cy="2673901"/>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35496" y="3756487"/>
            <a:ext cx="5868145" cy="2696849"/>
          </a:xfrm>
          <a:prstGeom prst="rect">
            <a:avLst/>
          </a:prstGeom>
          <a:noFill/>
          <a:ln w="9525">
            <a:noFill/>
            <a:miter lim="800000"/>
            <a:headEnd/>
            <a:tailEnd/>
          </a:ln>
        </p:spPr>
      </p:pic>
      <p:sp>
        <p:nvSpPr>
          <p:cNvPr id="6" name="矩形 5"/>
          <p:cNvSpPr/>
          <p:nvPr/>
        </p:nvSpPr>
        <p:spPr>
          <a:xfrm>
            <a:off x="1115616" y="-27384"/>
            <a:ext cx="5400600" cy="1077218"/>
          </a:xfrm>
          <a:prstGeom prst="rect">
            <a:avLst/>
          </a:prstGeom>
        </p:spPr>
        <p:txBody>
          <a:bodyPr wrap="square">
            <a:spAutoFit/>
          </a:bodyPr>
          <a:lstStyle/>
          <a:p>
            <a:pPr algn="ctr"/>
            <a:r>
              <a:rPr lang="en-US" sz="3200" b="1" dirty="0" smtClean="0">
                <a:solidFill>
                  <a:schemeClr val="bg1"/>
                </a:solidFill>
              </a:rPr>
              <a:t>Background modeling: exclusive channel</a:t>
            </a:r>
            <a:endParaRPr lang="en-US" sz="3200" dirty="0">
              <a:solidFill>
                <a:schemeClr val="bg1"/>
              </a:solidFill>
            </a:endParaRPr>
          </a:p>
        </p:txBody>
      </p:sp>
      <p:pic>
        <p:nvPicPr>
          <p:cNvPr id="28676" name="Picture 4"/>
          <p:cNvPicPr>
            <a:picLocks noChangeAspect="1" noChangeArrowheads="1"/>
          </p:cNvPicPr>
          <p:nvPr/>
        </p:nvPicPr>
        <p:blipFill>
          <a:blip r:embed="rId4" cstate="print"/>
          <a:srcRect/>
          <a:stretch>
            <a:fillRect/>
          </a:stretch>
        </p:blipFill>
        <p:spPr bwMode="auto">
          <a:xfrm>
            <a:off x="5940152" y="3721632"/>
            <a:ext cx="2849555" cy="2667535"/>
          </a:xfrm>
          <a:prstGeom prst="rect">
            <a:avLst/>
          </a:prstGeom>
          <a:noFill/>
          <a:ln w="9525">
            <a:noFill/>
            <a:miter lim="800000"/>
            <a:headEnd/>
            <a:tailEnd/>
          </a:ln>
        </p:spPr>
      </p:pic>
      <p:sp>
        <p:nvSpPr>
          <p:cNvPr id="9" name="矩形 8"/>
          <p:cNvSpPr/>
          <p:nvPr/>
        </p:nvSpPr>
        <p:spPr>
          <a:xfrm>
            <a:off x="6228184" y="1412776"/>
            <a:ext cx="2437399" cy="646331"/>
          </a:xfrm>
          <a:prstGeom prst="rect">
            <a:avLst/>
          </a:prstGeom>
        </p:spPr>
        <p:txBody>
          <a:bodyPr wrap="none">
            <a:spAutoFit/>
          </a:bodyPr>
          <a:lstStyle/>
          <a:p>
            <a:r>
              <a:rPr lang="en-US" b="1" dirty="0" smtClean="0">
                <a:solidFill>
                  <a:srgbClr val="00B050"/>
                </a:solidFill>
              </a:rPr>
              <a:t>MVA: 5-5-5-5- 4-4-3-3-3</a:t>
            </a:r>
          </a:p>
          <a:p>
            <a:r>
              <a:rPr lang="en-US" b="1" dirty="0" err="1" smtClean="0">
                <a:solidFill>
                  <a:srgbClr val="00B050"/>
                </a:solidFill>
              </a:rPr>
              <a:t>CiC</a:t>
            </a:r>
            <a:r>
              <a:rPr lang="en-US" b="1" dirty="0" smtClean="0">
                <a:solidFill>
                  <a:srgbClr val="00B050"/>
                </a:solidFill>
              </a:rPr>
              <a:t>:    5-5-5-5- 3-3-3-3-2</a:t>
            </a:r>
            <a:endParaRPr lang="en-US" b="1" dirty="0">
              <a:solidFill>
                <a:srgbClr val="00B05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27</a:t>
            </a:fld>
            <a:endParaRPr lang="zh-CN" altLang="en-US" dirty="0"/>
          </a:p>
        </p:txBody>
      </p:sp>
      <p:sp>
        <p:nvSpPr>
          <p:cNvPr id="4" name="矩形 3"/>
          <p:cNvSpPr/>
          <p:nvPr/>
        </p:nvSpPr>
        <p:spPr>
          <a:xfrm>
            <a:off x="1115616" y="188640"/>
            <a:ext cx="5400600" cy="584775"/>
          </a:xfrm>
          <a:prstGeom prst="rect">
            <a:avLst/>
          </a:prstGeom>
        </p:spPr>
        <p:txBody>
          <a:bodyPr wrap="square">
            <a:spAutoFit/>
          </a:bodyPr>
          <a:lstStyle/>
          <a:p>
            <a:r>
              <a:rPr lang="en-US" sz="3200" b="1" dirty="0" smtClean="0">
                <a:solidFill>
                  <a:schemeClr val="bg1"/>
                </a:solidFill>
              </a:rPr>
              <a:t>H→</a:t>
            </a:r>
            <a:r>
              <a:rPr lang="en-US" sz="3200" b="1" dirty="0" smtClean="0">
                <a:solidFill>
                  <a:schemeClr val="bg1"/>
                </a:solidFill>
                <a:sym typeface="Symbol"/>
              </a:rPr>
              <a:t></a:t>
            </a:r>
            <a:r>
              <a:rPr lang="en-US" sz="3200" b="1" dirty="0" smtClean="0">
                <a:solidFill>
                  <a:schemeClr val="bg1"/>
                </a:solidFill>
              </a:rPr>
              <a:t>: published results</a:t>
            </a:r>
          </a:p>
        </p:txBody>
      </p:sp>
      <p:pic>
        <p:nvPicPr>
          <p:cNvPr id="24578" name="Picture 2"/>
          <p:cNvPicPr>
            <a:picLocks noChangeAspect="1" noChangeArrowheads="1"/>
          </p:cNvPicPr>
          <p:nvPr/>
        </p:nvPicPr>
        <p:blipFill>
          <a:blip r:embed="rId2" cstate="print"/>
          <a:srcRect/>
          <a:stretch>
            <a:fillRect/>
          </a:stretch>
        </p:blipFill>
        <p:spPr bwMode="auto">
          <a:xfrm>
            <a:off x="0" y="1033877"/>
            <a:ext cx="8855968" cy="520343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28</a:t>
            </a:fld>
            <a:endParaRPr lang="zh-CN" altLang="en-US" dirty="0"/>
          </a:p>
        </p:txBody>
      </p:sp>
      <p:sp>
        <p:nvSpPr>
          <p:cNvPr id="4" name="矩形 3"/>
          <p:cNvSpPr/>
          <p:nvPr/>
        </p:nvSpPr>
        <p:spPr>
          <a:xfrm>
            <a:off x="1115616" y="260648"/>
            <a:ext cx="5400600" cy="584775"/>
          </a:xfrm>
          <a:prstGeom prst="rect">
            <a:avLst/>
          </a:prstGeom>
        </p:spPr>
        <p:txBody>
          <a:bodyPr wrap="square">
            <a:spAutoFit/>
          </a:bodyPr>
          <a:lstStyle/>
          <a:p>
            <a:pPr algn="ctr"/>
            <a:r>
              <a:rPr lang="en-US" sz="3200" b="1" dirty="0" smtClean="0">
                <a:solidFill>
                  <a:schemeClr val="bg1"/>
                </a:solidFill>
                <a:sym typeface="Symbol"/>
              </a:rPr>
              <a:t>Systematic Uncertainties </a:t>
            </a:r>
            <a:endParaRPr lang="en-US" sz="3200" dirty="0"/>
          </a:p>
        </p:txBody>
      </p:sp>
      <p:pic>
        <p:nvPicPr>
          <p:cNvPr id="26626" name="Picture 2"/>
          <p:cNvPicPr>
            <a:picLocks noChangeAspect="1" noChangeArrowheads="1"/>
          </p:cNvPicPr>
          <p:nvPr/>
        </p:nvPicPr>
        <p:blipFill>
          <a:blip r:embed="rId2" cstate="print"/>
          <a:srcRect/>
          <a:stretch>
            <a:fillRect/>
          </a:stretch>
        </p:blipFill>
        <p:spPr bwMode="auto">
          <a:xfrm>
            <a:off x="1835696" y="1052736"/>
            <a:ext cx="4680520" cy="537274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29</a:t>
            </a:fld>
            <a:endParaRPr lang="zh-CN" altLang="en-US" dirty="0"/>
          </a:p>
        </p:txBody>
      </p:sp>
      <p:sp>
        <p:nvSpPr>
          <p:cNvPr id="10" name="矩形 9"/>
          <p:cNvSpPr/>
          <p:nvPr/>
        </p:nvSpPr>
        <p:spPr>
          <a:xfrm>
            <a:off x="1115616" y="116632"/>
            <a:ext cx="5400600" cy="584775"/>
          </a:xfrm>
          <a:prstGeom prst="rect">
            <a:avLst/>
          </a:prstGeom>
        </p:spPr>
        <p:txBody>
          <a:bodyPr wrap="square">
            <a:spAutoFit/>
          </a:bodyPr>
          <a:lstStyle/>
          <a:p>
            <a:pPr algn="ctr"/>
            <a:r>
              <a:rPr lang="en-US" sz="3200" b="1" dirty="0" smtClean="0">
                <a:solidFill>
                  <a:schemeClr val="bg1"/>
                </a:solidFill>
              </a:rPr>
              <a:t>Production Mechanisms</a:t>
            </a:r>
            <a:endParaRPr lang="en-US" sz="3200" dirty="0">
              <a:solidFill>
                <a:schemeClr val="bg1"/>
              </a:solidFill>
            </a:endParaRPr>
          </a:p>
        </p:txBody>
      </p:sp>
      <p:pic>
        <p:nvPicPr>
          <p:cNvPr id="21506" name="Picture 2"/>
          <p:cNvPicPr>
            <a:picLocks noChangeAspect="1" noChangeArrowheads="1"/>
          </p:cNvPicPr>
          <p:nvPr/>
        </p:nvPicPr>
        <p:blipFill>
          <a:blip r:embed="rId2" cstate="print"/>
          <a:srcRect/>
          <a:stretch>
            <a:fillRect/>
          </a:stretch>
        </p:blipFill>
        <p:spPr bwMode="auto">
          <a:xfrm>
            <a:off x="0" y="908719"/>
            <a:ext cx="9144000" cy="4673119"/>
          </a:xfrm>
          <a:prstGeom prst="rect">
            <a:avLst/>
          </a:prstGeom>
          <a:noFill/>
          <a:ln w="9525">
            <a:noFill/>
            <a:miter lim="800000"/>
            <a:headEnd/>
            <a:tailEnd/>
          </a:ln>
        </p:spPr>
      </p:pic>
      <p:sp>
        <p:nvSpPr>
          <p:cNvPr id="7" name="矩形 6"/>
          <p:cNvSpPr/>
          <p:nvPr/>
        </p:nvSpPr>
        <p:spPr>
          <a:xfrm>
            <a:off x="827584" y="5661248"/>
            <a:ext cx="7632848" cy="461665"/>
          </a:xfrm>
          <a:prstGeom prst="rect">
            <a:avLst/>
          </a:prstGeom>
        </p:spPr>
        <p:txBody>
          <a:bodyPr wrap="square">
            <a:spAutoFit/>
          </a:bodyPr>
          <a:lstStyle/>
          <a:p>
            <a:r>
              <a:rPr lang="en-US" sz="2400" b="1" dirty="0" smtClean="0">
                <a:solidFill>
                  <a:srgbClr val="D60093"/>
                </a:solidFill>
              </a:rPr>
              <a:t>Measurements are compatible with SM within &lt;1 sigma</a:t>
            </a:r>
            <a:endParaRPr lang="en-US" sz="2400" dirty="0">
              <a:solidFill>
                <a:srgbClr val="D6009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3</a:t>
            </a:fld>
            <a:endParaRPr lang="zh-CN" altLang="en-US" dirty="0"/>
          </a:p>
        </p:txBody>
      </p:sp>
      <p:sp>
        <p:nvSpPr>
          <p:cNvPr id="4" name="TextBox 3"/>
          <p:cNvSpPr txBox="1"/>
          <p:nvPr/>
        </p:nvSpPr>
        <p:spPr>
          <a:xfrm>
            <a:off x="1115616" y="188640"/>
            <a:ext cx="5400600" cy="584775"/>
          </a:xfrm>
          <a:prstGeom prst="rect">
            <a:avLst/>
          </a:prstGeom>
          <a:noFill/>
        </p:spPr>
        <p:txBody>
          <a:bodyPr wrap="square" rtlCol="0">
            <a:spAutoFit/>
          </a:bodyPr>
          <a:lstStyle/>
          <a:p>
            <a:pPr algn="ctr"/>
            <a:r>
              <a:rPr lang="en-US" sz="3200" b="1" dirty="0" smtClean="0">
                <a:solidFill>
                  <a:schemeClr val="bg1"/>
                </a:solidFill>
              </a:rPr>
              <a:t>Higgs-like discovery @ LHC</a:t>
            </a:r>
            <a:endParaRPr lang="en-US" sz="3200" dirty="0">
              <a:solidFill>
                <a:schemeClr val="bg1"/>
              </a:solidFill>
            </a:endParaRPr>
          </a:p>
        </p:txBody>
      </p:sp>
      <p:grpSp>
        <p:nvGrpSpPr>
          <p:cNvPr id="5" name="组合 4"/>
          <p:cNvGrpSpPr/>
          <p:nvPr/>
        </p:nvGrpSpPr>
        <p:grpSpPr>
          <a:xfrm>
            <a:off x="0" y="1052736"/>
            <a:ext cx="4211960" cy="5256584"/>
            <a:chOff x="0" y="1050712"/>
            <a:chExt cx="4202410" cy="5426245"/>
          </a:xfrm>
        </p:grpSpPr>
        <p:pic>
          <p:nvPicPr>
            <p:cNvPr id="6" name="Picture 2"/>
            <p:cNvPicPr>
              <a:picLocks noChangeAspect="1" noChangeArrowheads="1"/>
            </p:cNvPicPr>
            <p:nvPr/>
          </p:nvPicPr>
          <p:blipFill>
            <a:blip r:embed="rId2" cstate="print"/>
            <a:srcRect/>
            <a:stretch>
              <a:fillRect/>
            </a:stretch>
          </p:blipFill>
          <p:spPr bwMode="auto">
            <a:xfrm>
              <a:off x="0" y="1484784"/>
              <a:ext cx="4202410" cy="4992173"/>
            </a:xfrm>
            <a:prstGeom prst="rect">
              <a:avLst/>
            </a:prstGeom>
            <a:noFill/>
            <a:ln w="9525">
              <a:noFill/>
              <a:miter lim="800000"/>
              <a:headEnd/>
              <a:tailEnd/>
            </a:ln>
          </p:spPr>
        </p:pic>
        <p:sp>
          <p:nvSpPr>
            <p:cNvPr id="7" name="矩形 6"/>
            <p:cNvSpPr/>
            <p:nvPr/>
          </p:nvSpPr>
          <p:spPr>
            <a:xfrm>
              <a:off x="1150603" y="1050712"/>
              <a:ext cx="1758602" cy="476566"/>
            </a:xfrm>
            <a:prstGeom prst="rect">
              <a:avLst/>
            </a:prstGeom>
          </p:spPr>
          <p:txBody>
            <a:bodyPr wrap="none">
              <a:spAutoFit/>
            </a:bodyPr>
            <a:lstStyle/>
            <a:p>
              <a:r>
                <a:rPr lang="en-US" sz="2400" b="1" dirty="0" smtClean="0"/>
                <a:t>[ July, 2012 ]</a:t>
              </a:r>
              <a:endParaRPr lang="en-US" sz="2400" dirty="0"/>
            </a:p>
          </p:txBody>
        </p:sp>
      </p:grpSp>
      <p:pic>
        <p:nvPicPr>
          <p:cNvPr id="1026" name="Picture 2"/>
          <p:cNvPicPr>
            <a:picLocks noChangeAspect="1" noChangeArrowheads="1"/>
          </p:cNvPicPr>
          <p:nvPr/>
        </p:nvPicPr>
        <p:blipFill>
          <a:blip r:embed="rId3" cstate="print"/>
          <a:srcRect/>
          <a:stretch>
            <a:fillRect/>
          </a:stretch>
        </p:blipFill>
        <p:spPr bwMode="auto">
          <a:xfrm>
            <a:off x="4499992" y="2708920"/>
            <a:ext cx="2948362" cy="2016224"/>
          </a:xfrm>
          <a:prstGeom prst="rect">
            <a:avLst/>
          </a:prstGeom>
          <a:noFill/>
          <a:ln w="9525">
            <a:noFill/>
            <a:miter lim="800000"/>
            <a:headEnd/>
            <a:tailEnd/>
          </a:ln>
        </p:spPr>
      </p:pic>
      <p:sp>
        <p:nvSpPr>
          <p:cNvPr id="9" name="矩形 8"/>
          <p:cNvSpPr/>
          <p:nvPr/>
        </p:nvSpPr>
        <p:spPr>
          <a:xfrm>
            <a:off x="4572000" y="1026602"/>
            <a:ext cx="4572000" cy="1754326"/>
          </a:xfrm>
          <a:prstGeom prst="rect">
            <a:avLst/>
          </a:prstGeom>
        </p:spPr>
        <p:txBody>
          <a:bodyPr>
            <a:spAutoFit/>
          </a:bodyPr>
          <a:lstStyle/>
          <a:p>
            <a:pPr>
              <a:buFont typeface="Wingdings" pitchFamily="2" charset="2"/>
              <a:buChar char="q"/>
            </a:pPr>
            <a:r>
              <a:rPr lang="en-US" sz="2400" dirty="0" smtClean="0"/>
              <a:t>  </a:t>
            </a:r>
            <a:r>
              <a:rPr lang="el-GR" sz="2400" dirty="0" smtClean="0"/>
              <a:t>5.0σ </a:t>
            </a:r>
            <a:r>
              <a:rPr lang="en-US" sz="2400" dirty="0" smtClean="0"/>
              <a:t>observed.</a:t>
            </a:r>
          </a:p>
          <a:p>
            <a:pPr>
              <a:buFont typeface="Wingdings" pitchFamily="2" charset="2"/>
              <a:buChar char="q"/>
            </a:pPr>
            <a:r>
              <a:rPr lang="en-US" sz="2400" dirty="0" smtClean="0"/>
              <a:t>  </a:t>
            </a:r>
            <a:r>
              <a:rPr lang="en-US" sz="2400" dirty="0" err="1" smtClean="0"/>
              <a:t>mX</a:t>
            </a:r>
            <a:r>
              <a:rPr lang="en-US" sz="2400" dirty="0" smtClean="0"/>
              <a:t> = 125.3 ±0.6 </a:t>
            </a:r>
            <a:r>
              <a:rPr lang="en-US" sz="2400" dirty="0" err="1" smtClean="0"/>
              <a:t>GeV</a:t>
            </a:r>
            <a:r>
              <a:rPr lang="en-US" sz="2400" dirty="0" smtClean="0"/>
              <a:t>.</a:t>
            </a:r>
          </a:p>
          <a:p>
            <a:pPr>
              <a:buFont typeface="Wingdings" pitchFamily="2" charset="2"/>
              <a:buChar char="q"/>
            </a:pPr>
            <a:r>
              <a:rPr lang="en-US" sz="2400" dirty="0" smtClean="0"/>
              <a:t> At 125 </a:t>
            </a:r>
            <a:r>
              <a:rPr lang="en-US" sz="2400" dirty="0" err="1" smtClean="0"/>
              <a:t>GeV</a:t>
            </a:r>
            <a:r>
              <a:rPr lang="en-US" sz="2400" dirty="0" smtClean="0"/>
              <a:t>:</a:t>
            </a:r>
          </a:p>
          <a:p>
            <a:pPr lvl="1">
              <a:buFont typeface="Wingdings" pitchFamily="2" charset="2"/>
              <a:buChar char="§"/>
            </a:pPr>
            <a:r>
              <a:rPr lang="en-US" dirty="0" smtClean="0"/>
              <a:t> </a:t>
            </a:r>
            <a:r>
              <a:rPr lang="el-GR" dirty="0" smtClean="0"/>
              <a:t>σ/σ</a:t>
            </a:r>
            <a:r>
              <a:rPr lang="en-US" baseline="-25000" dirty="0" smtClean="0"/>
              <a:t>SM</a:t>
            </a:r>
            <a:r>
              <a:rPr lang="en-US" dirty="0" smtClean="0"/>
              <a:t>=0.80 </a:t>
            </a:r>
            <a:r>
              <a:rPr lang="el-GR" dirty="0" smtClean="0"/>
              <a:t> </a:t>
            </a:r>
            <a:r>
              <a:rPr lang="en-US" dirty="0" smtClean="0"/>
              <a:t>±0.20.</a:t>
            </a:r>
          </a:p>
          <a:p>
            <a:pPr lvl="1">
              <a:buFont typeface="Wingdings" pitchFamily="2" charset="2"/>
              <a:buChar char="§"/>
            </a:pPr>
            <a:r>
              <a:rPr lang="en-US" dirty="0" smtClean="0"/>
              <a:t>“Couplings” compatible with SM.</a:t>
            </a:r>
            <a:endParaRPr lang="en-US" dirty="0"/>
          </a:p>
        </p:txBody>
      </p:sp>
      <p:sp>
        <p:nvSpPr>
          <p:cNvPr id="10" name="矩形 9"/>
          <p:cNvSpPr/>
          <p:nvPr/>
        </p:nvSpPr>
        <p:spPr>
          <a:xfrm>
            <a:off x="7884368" y="3068960"/>
            <a:ext cx="1082348" cy="1015663"/>
          </a:xfrm>
          <a:prstGeom prst="rect">
            <a:avLst/>
          </a:prstGeom>
        </p:spPr>
        <p:txBody>
          <a:bodyPr wrap="none">
            <a:spAutoFit/>
          </a:bodyPr>
          <a:lstStyle/>
          <a:p>
            <a:pPr>
              <a:buFont typeface="Wingdings" pitchFamily="2" charset="2"/>
              <a:buChar char="ü"/>
            </a:pPr>
            <a:r>
              <a:rPr lang="en-US" sz="2000" b="1" dirty="0" smtClean="0">
                <a:solidFill>
                  <a:srgbClr val="00B050"/>
                </a:solidFill>
              </a:rPr>
              <a:t> H→</a:t>
            </a:r>
            <a:r>
              <a:rPr lang="en-US" sz="2000" b="1" dirty="0" smtClean="0">
                <a:solidFill>
                  <a:srgbClr val="00B050"/>
                </a:solidFill>
                <a:sym typeface="Symbol"/>
              </a:rPr>
              <a:t></a:t>
            </a:r>
          </a:p>
          <a:p>
            <a:endParaRPr lang="en-US" sz="2000" b="1" dirty="0" smtClean="0">
              <a:solidFill>
                <a:srgbClr val="00B050"/>
              </a:solidFill>
              <a:sym typeface="Symbol"/>
            </a:endParaRPr>
          </a:p>
          <a:p>
            <a:pPr>
              <a:buFont typeface="Wingdings" pitchFamily="2" charset="2"/>
              <a:buChar char="ü"/>
            </a:pPr>
            <a:r>
              <a:rPr lang="en-US" sz="2000" b="1" dirty="0" smtClean="0">
                <a:solidFill>
                  <a:srgbClr val="FF0000"/>
                </a:solidFill>
                <a:sym typeface="Symbol"/>
              </a:rPr>
              <a:t> </a:t>
            </a:r>
            <a:r>
              <a:rPr lang="en-US" sz="2000" b="1" dirty="0" smtClean="0">
                <a:solidFill>
                  <a:srgbClr val="FF0000"/>
                </a:solidFill>
              </a:rPr>
              <a:t>H→ZZ</a:t>
            </a:r>
            <a:endParaRPr lang="en-US" sz="2000" dirty="0">
              <a:solidFill>
                <a:srgbClr val="FF0000"/>
              </a:solidFill>
            </a:endParaRPr>
          </a:p>
        </p:txBody>
      </p:sp>
      <p:pic>
        <p:nvPicPr>
          <p:cNvPr id="1027" name="Picture 3"/>
          <p:cNvPicPr>
            <a:picLocks noChangeAspect="1" noChangeArrowheads="1"/>
          </p:cNvPicPr>
          <p:nvPr/>
        </p:nvPicPr>
        <p:blipFill>
          <a:blip r:embed="rId4" cstate="print"/>
          <a:srcRect/>
          <a:stretch>
            <a:fillRect/>
          </a:stretch>
        </p:blipFill>
        <p:spPr bwMode="auto">
          <a:xfrm>
            <a:off x="4139952" y="4725144"/>
            <a:ext cx="1726207" cy="1656184"/>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18000"/>
          <a:stretch>
            <a:fillRect/>
          </a:stretch>
        </p:blipFill>
        <p:spPr bwMode="auto">
          <a:xfrm>
            <a:off x="5874413" y="4725144"/>
            <a:ext cx="1721923" cy="2014736"/>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r="6001"/>
          <a:stretch>
            <a:fillRect/>
          </a:stretch>
        </p:blipFill>
        <p:spPr bwMode="auto">
          <a:xfrm>
            <a:off x="7524328" y="4653136"/>
            <a:ext cx="1619672" cy="1872208"/>
          </a:xfrm>
          <a:prstGeom prst="rect">
            <a:avLst/>
          </a:prstGeom>
          <a:noFill/>
          <a:ln w="9525">
            <a:noFill/>
            <a:miter lim="800000"/>
            <a:headEnd/>
            <a:tailEnd/>
          </a:ln>
        </p:spPr>
      </p:pic>
      <p:grpSp>
        <p:nvGrpSpPr>
          <p:cNvPr id="17" name="组合 16"/>
          <p:cNvGrpSpPr/>
          <p:nvPr/>
        </p:nvGrpSpPr>
        <p:grpSpPr>
          <a:xfrm>
            <a:off x="7812360" y="1052736"/>
            <a:ext cx="1152128" cy="1152128"/>
            <a:chOff x="7812360" y="1052736"/>
            <a:chExt cx="1152128" cy="1152128"/>
          </a:xfrm>
        </p:grpSpPr>
        <p:sp>
          <p:nvSpPr>
            <p:cNvPr id="15" name="椭圆 14"/>
            <p:cNvSpPr/>
            <p:nvPr/>
          </p:nvSpPr>
          <p:spPr>
            <a:xfrm>
              <a:off x="7812360" y="1052736"/>
              <a:ext cx="1152128" cy="1152128"/>
            </a:xfrm>
            <a:prstGeom prst="ellipse">
              <a:avLst/>
            </a:prstGeom>
            <a:solidFill>
              <a:srgbClr val="FF00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bwMode="auto">
            <a:xfrm>
              <a:off x="7884368" y="1052736"/>
              <a:ext cx="1037463" cy="1077218"/>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smtClean="0">
                  <a:solidFill>
                    <a:schemeClr val="tx1"/>
                  </a:solidFill>
                </a:rPr>
                <a:t>CMS </a:t>
              </a:r>
            </a:p>
            <a:p>
              <a:r>
                <a:rPr lang="en-US" sz="3200" dirty="0" smtClean="0">
                  <a:solidFill>
                    <a:schemeClr val="tx1"/>
                  </a:solidFill>
                </a:rPr>
                <a:t>only</a:t>
              </a:r>
              <a:endParaRPr lang="en-US" sz="3200" dirty="0">
                <a:solidFill>
                  <a:schemeClr val="tx1"/>
                </a:solidFill>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30</a:t>
            </a:fld>
            <a:endParaRPr lang="zh-CN" altLang="en-US" dirty="0"/>
          </a:p>
        </p:txBody>
      </p:sp>
      <p:sp>
        <p:nvSpPr>
          <p:cNvPr id="4" name="矩形 3"/>
          <p:cNvSpPr/>
          <p:nvPr/>
        </p:nvSpPr>
        <p:spPr>
          <a:xfrm>
            <a:off x="1115616" y="260648"/>
            <a:ext cx="5400600" cy="584775"/>
          </a:xfrm>
          <a:prstGeom prst="rect">
            <a:avLst/>
          </a:prstGeom>
        </p:spPr>
        <p:txBody>
          <a:bodyPr wrap="square">
            <a:spAutoFit/>
          </a:bodyPr>
          <a:lstStyle/>
          <a:p>
            <a:pPr algn="ctr"/>
            <a:r>
              <a:rPr lang="en-US" sz="3200" b="1" dirty="0" smtClean="0">
                <a:solidFill>
                  <a:schemeClr val="bg1"/>
                </a:solidFill>
              </a:rPr>
              <a:t>H→ZZ→4l: J</a:t>
            </a:r>
            <a:r>
              <a:rPr lang="en-US" sz="3200" b="1" baseline="30000" dirty="0" smtClean="0">
                <a:solidFill>
                  <a:schemeClr val="bg1"/>
                </a:solidFill>
              </a:rPr>
              <a:t>PC</a:t>
            </a:r>
            <a:r>
              <a:rPr lang="en-US" sz="3200" b="1" dirty="0" smtClean="0">
                <a:solidFill>
                  <a:schemeClr val="bg1"/>
                </a:solidFill>
              </a:rPr>
              <a:t> Analysis</a:t>
            </a:r>
            <a:endParaRPr lang="en-US" sz="3200" dirty="0">
              <a:solidFill>
                <a:schemeClr val="bg1"/>
              </a:solidFill>
            </a:endParaRPr>
          </a:p>
        </p:txBody>
      </p:sp>
      <p:pic>
        <p:nvPicPr>
          <p:cNvPr id="22530" name="Picture 2"/>
          <p:cNvPicPr>
            <a:picLocks noChangeAspect="1" noChangeArrowheads="1"/>
          </p:cNvPicPr>
          <p:nvPr/>
        </p:nvPicPr>
        <p:blipFill>
          <a:blip r:embed="rId2" cstate="print"/>
          <a:srcRect/>
          <a:stretch>
            <a:fillRect/>
          </a:stretch>
        </p:blipFill>
        <p:spPr bwMode="auto">
          <a:xfrm>
            <a:off x="576064" y="1052735"/>
            <a:ext cx="7668344" cy="54297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31</a:t>
            </a:fld>
            <a:endParaRPr lang="zh-CN" altLang="en-US" dirty="0"/>
          </a:p>
        </p:txBody>
      </p:sp>
      <p:sp>
        <p:nvSpPr>
          <p:cNvPr id="4" name="矩形 3"/>
          <p:cNvSpPr/>
          <p:nvPr/>
        </p:nvSpPr>
        <p:spPr>
          <a:xfrm>
            <a:off x="1115616" y="260648"/>
            <a:ext cx="5400600" cy="584775"/>
          </a:xfrm>
          <a:prstGeom prst="rect">
            <a:avLst/>
          </a:prstGeom>
        </p:spPr>
        <p:txBody>
          <a:bodyPr wrap="square">
            <a:spAutoFit/>
          </a:bodyPr>
          <a:lstStyle/>
          <a:p>
            <a:pPr algn="ctr"/>
            <a:r>
              <a:rPr lang="en-US" sz="3200" b="1" dirty="0" smtClean="0">
                <a:solidFill>
                  <a:schemeClr val="bg1"/>
                </a:solidFill>
              </a:rPr>
              <a:t>H→ZZ→4l: J</a:t>
            </a:r>
            <a:r>
              <a:rPr lang="en-US" sz="3200" b="1" baseline="30000" dirty="0" smtClean="0">
                <a:solidFill>
                  <a:schemeClr val="bg1"/>
                </a:solidFill>
              </a:rPr>
              <a:t>PC</a:t>
            </a:r>
            <a:r>
              <a:rPr lang="en-US" sz="3200" b="1" dirty="0" smtClean="0">
                <a:solidFill>
                  <a:schemeClr val="bg1"/>
                </a:solidFill>
              </a:rPr>
              <a:t> Analysis Result</a:t>
            </a:r>
            <a:endParaRPr lang="en-US" sz="3200" dirty="0">
              <a:solidFill>
                <a:schemeClr val="bg1"/>
              </a:solidFill>
            </a:endParaRPr>
          </a:p>
        </p:txBody>
      </p:sp>
      <p:pic>
        <p:nvPicPr>
          <p:cNvPr id="23555" name="Picture 3"/>
          <p:cNvPicPr>
            <a:picLocks noChangeAspect="1" noChangeArrowheads="1"/>
          </p:cNvPicPr>
          <p:nvPr/>
        </p:nvPicPr>
        <p:blipFill>
          <a:blip r:embed="rId2" cstate="print"/>
          <a:srcRect/>
          <a:stretch>
            <a:fillRect/>
          </a:stretch>
        </p:blipFill>
        <p:spPr bwMode="auto">
          <a:xfrm>
            <a:off x="101153" y="1052736"/>
            <a:ext cx="8791327" cy="3783264"/>
          </a:xfrm>
          <a:prstGeom prst="rect">
            <a:avLst/>
          </a:prstGeom>
          <a:noFill/>
          <a:ln w="9525">
            <a:noFill/>
            <a:miter lim="800000"/>
            <a:headEnd/>
            <a:tailEnd/>
          </a:ln>
        </p:spPr>
      </p:pic>
      <p:pic>
        <p:nvPicPr>
          <p:cNvPr id="23556" name="Picture 4"/>
          <p:cNvPicPr>
            <a:picLocks noChangeAspect="1" noChangeArrowheads="1"/>
          </p:cNvPicPr>
          <p:nvPr/>
        </p:nvPicPr>
        <p:blipFill>
          <a:blip r:embed="rId3" cstate="print"/>
          <a:srcRect/>
          <a:stretch>
            <a:fillRect/>
          </a:stretch>
        </p:blipFill>
        <p:spPr bwMode="auto">
          <a:xfrm>
            <a:off x="755576" y="5204740"/>
            <a:ext cx="7416824" cy="839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32</a:t>
            </a:fld>
            <a:endParaRPr lang="zh-CN" altLang="en-US" dirty="0"/>
          </a:p>
        </p:txBody>
      </p:sp>
      <p:pic>
        <p:nvPicPr>
          <p:cNvPr id="4" name="Picture 2"/>
          <p:cNvPicPr>
            <a:picLocks noChangeAspect="1" noChangeArrowheads="1"/>
          </p:cNvPicPr>
          <p:nvPr/>
        </p:nvPicPr>
        <p:blipFill>
          <a:blip r:embed="rId2" cstate="print"/>
          <a:srcRect t="42338" r="51704" b="-199"/>
          <a:stretch>
            <a:fillRect/>
          </a:stretch>
        </p:blipFill>
        <p:spPr bwMode="auto">
          <a:xfrm>
            <a:off x="1259632" y="1988840"/>
            <a:ext cx="5832648" cy="4270332"/>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8624" t="15524" r="5132" b="73186"/>
          <a:stretch>
            <a:fillRect/>
          </a:stretch>
        </p:blipFill>
        <p:spPr bwMode="auto">
          <a:xfrm>
            <a:off x="0" y="1124744"/>
            <a:ext cx="9001000" cy="720080"/>
          </a:xfrm>
          <a:prstGeom prst="rect">
            <a:avLst/>
          </a:prstGeom>
          <a:noFill/>
          <a:ln w="9525">
            <a:noFill/>
            <a:miter lim="800000"/>
            <a:headEnd/>
            <a:tailEnd/>
          </a:ln>
        </p:spPr>
      </p:pic>
      <p:sp>
        <p:nvSpPr>
          <p:cNvPr id="6" name="矩形 5"/>
          <p:cNvSpPr/>
          <p:nvPr/>
        </p:nvSpPr>
        <p:spPr>
          <a:xfrm>
            <a:off x="1115616" y="260648"/>
            <a:ext cx="5400600" cy="584775"/>
          </a:xfrm>
          <a:prstGeom prst="rect">
            <a:avLst/>
          </a:prstGeom>
        </p:spPr>
        <p:txBody>
          <a:bodyPr wrap="square">
            <a:spAutoFit/>
          </a:bodyPr>
          <a:lstStyle/>
          <a:p>
            <a:pPr algn="ctr"/>
            <a:r>
              <a:rPr lang="en-US" sz="3200" b="1" dirty="0" smtClean="0">
                <a:solidFill>
                  <a:schemeClr val="bg1"/>
                </a:solidFill>
              </a:rPr>
              <a:t>ECAL noise</a:t>
            </a:r>
            <a:endParaRPr lang="en-US" sz="32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4</a:t>
            </a:fld>
            <a:endParaRPr lang="zh-CN" altLang="en-US"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52736"/>
            <a:ext cx="4992555" cy="3744416"/>
          </a:xfrm>
          <a:prstGeom prst="rect">
            <a:avLst/>
          </a:prstGeom>
        </p:spPr>
      </p:pic>
      <p:sp>
        <p:nvSpPr>
          <p:cNvPr id="5" name="TextBox 4"/>
          <p:cNvSpPr txBox="1"/>
          <p:nvPr/>
        </p:nvSpPr>
        <p:spPr>
          <a:xfrm>
            <a:off x="1115616" y="188640"/>
            <a:ext cx="5400600" cy="584775"/>
          </a:xfrm>
          <a:prstGeom prst="rect">
            <a:avLst/>
          </a:prstGeom>
          <a:noFill/>
        </p:spPr>
        <p:txBody>
          <a:bodyPr wrap="square" rtlCol="0">
            <a:spAutoFit/>
          </a:bodyPr>
          <a:lstStyle/>
          <a:p>
            <a:pPr algn="ctr"/>
            <a:r>
              <a:rPr lang="en-US" sz="3200" b="1" dirty="0" smtClean="0">
                <a:solidFill>
                  <a:schemeClr val="bg1"/>
                </a:solidFill>
              </a:rPr>
              <a:t>Now….. </a:t>
            </a:r>
            <a:endParaRPr lang="en-US" sz="3200" dirty="0">
              <a:solidFill>
                <a:schemeClr val="bg1"/>
              </a:solidFill>
            </a:endParaRPr>
          </a:p>
        </p:txBody>
      </p:sp>
      <p:pic>
        <p:nvPicPr>
          <p:cNvPr id="4098" name="Picture 2"/>
          <p:cNvPicPr>
            <a:picLocks noChangeAspect="1" noChangeArrowheads="1"/>
          </p:cNvPicPr>
          <p:nvPr/>
        </p:nvPicPr>
        <p:blipFill>
          <a:blip r:embed="rId3" cstate="print"/>
          <a:srcRect/>
          <a:stretch>
            <a:fillRect/>
          </a:stretch>
        </p:blipFill>
        <p:spPr bwMode="auto">
          <a:xfrm>
            <a:off x="4788024" y="1039418"/>
            <a:ext cx="1872208" cy="2045338"/>
          </a:xfrm>
          <a:prstGeom prst="rect">
            <a:avLst/>
          </a:prstGeom>
          <a:noFill/>
          <a:ln w="9525">
            <a:noFill/>
            <a:miter lim="800000"/>
            <a:headEnd/>
            <a:tailEnd/>
          </a:ln>
        </p:spPr>
      </p:pic>
      <p:sp>
        <p:nvSpPr>
          <p:cNvPr id="15" name="TextBox 14"/>
          <p:cNvSpPr txBox="1"/>
          <p:nvPr/>
        </p:nvSpPr>
        <p:spPr bwMode="auto">
          <a:xfrm>
            <a:off x="251520" y="5013176"/>
            <a:ext cx="8640960" cy="1077218"/>
          </a:xfrm>
          <a:prstGeom prst="rect">
            <a:avLst/>
          </a:prstGeom>
          <a:noFill/>
          <a:ln w="57150">
            <a:solidFill>
              <a:srgbClr val="D60093"/>
            </a:solidFill>
            <a:miter lim="800000"/>
            <a:headEnd/>
            <a:tailEnd/>
          </a:ln>
        </p:spPr>
        <p:txBody>
          <a:bodyPr wrap="square" rtlCol="0">
            <a:spAutoFit/>
          </a:bodyPr>
          <a:lstStyle/>
          <a:p>
            <a:pPr algn="ctr"/>
            <a:r>
              <a:rPr lang="en-US" sz="3200" b="1" dirty="0" smtClean="0">
                <a:solidFill>
                  <a:srgbClr val="D60093"/>
                </a:solidFill>
              </a:rPr>
              <a:t>Good luminosity can used now for H→</a:t>
            </a:r>
            <a:r>
              <a:rPr lang="en-US" sz="3200" b="1" dirty="0" smtClean="0">
                <a:solidFill>
                  <a:srgbClr val="D60093"/>
                </a:solidFill>
                <a:sym typeface="Symbol"/>
              </a:rPr>
              <a:t> @ CMS</a:t>
            </a:r>
            <a:r>
              <a:rPr lang="en-US" sz="3200" b="1" dirty="0" smtClean="0">
                <a:solidFill>
                  <a:srgbClr val="D60093"/>
                </a:solidFill>
              </a:rPr>
              <a:t>:</a:t>
            </a:r>
          </a:p>
          <a:p>
            <a:pPr algn="ctr"/>
            <a:r>
              <a:rPr lang="en-US" sz="3200" b="1" dirty="0" smtClean="0">
                <a:solidFill>
                  <a:srgbClr val="D60093"/>
                </a:solidFill>
              </a:rPr>
              <a:t>7TeV 5.1fb</a:t>
            </a:r>
            <a:r>
              <a:rPr lang="en-US" sz="3200" b="1" baseline="30000" dirty="0" smtClean="0">
                <a:solidFill>
                  <a:srgbClr val="D60093"/>
                </a:solidFill>
              </a:rPr>
              <a:t>-1  </a:t>
            </a:r>
            <a:r>
              <a:rPr lang="en-US" sz="3200" b="1" dirty="0" smtClean="0">
                <a:solidFill>
                  <a:srgbClr val="D60093"/>
                </a:solidFill>
              </a:rPr>
              <a:t>and 8TeV 19.6 fb</a:t>
            </a:r>
            <a:r>
              <a:rPr lang="en-US" sz="3200" b="1" baseline="30000" dirty="0" smtClean="0">
                <a:solidFill>
                  <a:srgbClr val="D60093"/>
                </a:solidFill>
              </a:rPr>
              <a:t>-1</a:t>
            </a:r>
            <a:r>
              <a:rPr lang="en-US" sz="3200" b="1" dirty="0" smtClean="0">
                <a:solidFill>
                  <a:srgbClr val="D60093"/>
                </a:solidFill>
              </a:rPr>
              <a:t>.</a:t>
            </a:r>
            <a:endParaRPr lang="en-US" sz="3200" b="1" dirty="0">
              <a:solidFill>
                <a:srgbClr val="D60093"/>
              </a:solidFill>
            </a:endParaRPr>
          </a:p>
        </p:txBody>
      </p:sp>
      <p:sp>
        <p:nvSpPr>
          <p:cNvPr id="16" name="圆角矩形 15"/>
          <p:cNvSpPr/>
          <p:nvPr/>
        </p:nvSpPr>
        <p:spPr>
          <a:xfrm>
            <a:off x="6119664" y="2996952"/>
            <a:ext cx="3024336"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Combined results?</a:t>
            </a:r>
          </a:p>
          <a:p>
            <a:pPr algn="ctr"/>
            <a:endParaRPr lang="en-US" sz="2400" b="1" dirty="0" smtClean="0"/>
          </a:p>
          <a:p>
            <a:pPr algn="ctr"/>
            <a:r>
              <a:rPr lang="en-US" sz="2400" b="1" dirty="0" smtClean="0"/>
              <a:t>Coming soon</a:t>
            </a:r>
            <a:endParaRPr lang="en-US" sz="2400" b="1" dirty="0"/>
          </a:p>
        </p:txBody>
      </p:sp>
      <p:sp>
        <p:nvSpPr>
          <p:cNvPr id="17" name="TextBox 16"/>
          <p:cNvSpPr txBox="1"/>
          <p:nvPr/>
        </p:nvSpPr>
        <p:spPr bwMode="auto">
          <a:xfrm>
            <a:off x="6669348" y="1628800"/>
            <a:ext cx="2474652" cy="646331"/>
          </a:xfrm>
          <a:prstGeom prst="rect">
            <a:avLst/>
          </a:prstGeom>
          <a:solidFill>
            <a:schemeClr val="bg1"/>
          </a:solidFill>
          <a:ln w="9525">
            <a:solidFill>
              <a:schemeClr val="bg1"/>
            </a:solidFill>
            <a:miter lim="800000"/>
            <a:headEnd/>
            <a:tailEnd/>
          </a:ln>
        </p:spPr>
        <p:txBody>
          <a:bodyPr wrap="none" rtlCol="0">
            <a:spAutoFit/>
          </a:bodyPr>
          <a:lstStyle/>
          <a:p>
            <a:r>
              <a:rPr lang="en-US" b="1" dirty="0" smtClean="0"/>
              <a:t>July 2012: 7TeV ~5.1/</a:t>
            </a:r>
            <a:r>
              <a:rPr lang="en-US" b="1" dirty="0" err="1" smtClean="0"/>
              <a:t>fb</a:t>
            </a:r>
            <a:r>
              <a:rPr lang="en-US" b="1" dirty="0" smtClean="0"/>
              <a:t> </a:t>
            </a:r>
          </a:p>
          <a:p>
            <a:r>
              <a:rPr lang="en-US" b="1" dirty="0" smtClean="0"/>
              <a:t>                + 8TeV ~5.3/</a:t>
            </a:r>
            <a:r>
              <a:rPr lang="en-US" b="1" dirty="0" err="1" smtClean="0"/>
              <a:t>fb</a:t>
            </a:r>
            <a:r>
              <a:rPr lang="en-US" b="1" dirty="0" smtClean="0"/>
              <a:t> </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5</a:t>
            </a:fld>
            <a:endParaRPr lang="zh-CN" altLang="en-US" dirty="0"/>
          </a:p>
        </p:txBody>
      </p:sp>
      <p:sp>
        <p:nvSpPr>
          <p:cNvPr id="4" name="矩形 3"/>
          <p:cNvSpPr/>
          <p:nvPr/>
        </p:nvSpPr>
        <p:spPr>
          <a:xfrm>
            <a:off x="1115616" y="0"/>
            <a:ext cx="5400600" cy="1077218"/>
          </a:xfrm>
          <a:prstGeom prst="rect">
            <a:avLst/>
          </a:prstGeom>
        </p:spPr>
        <p:txBody>
          <a:bodyPr wrap="square">
            <a:spAutoFit/>
          </a:bodyPr>
          <a:lstStyle/>
          <a:p>
            <a:pPr algn="ctr"/>
            <a:r>
              <a:rPr lang="en-US" sz="3200" b="1" dirty="0" smtClean="0">
                <a:solidFill>
                  <a:schemeClr val="bg1"/>
                </a:solidFill>
              </a:rPr>
              <a:t>Motivation: </a:t>
            </a:r>
          </a:p>
          <a:p>
            <a:pPr algn="ctr"/>
            <a:r>
              <a:rPr lang="en-US" sz="3200" b="1" dirty="0" smtClean="0">
                <a:solidFill>
                  <a:schemeClr val="bg1"/>
                </a:solidFill>
              </a:rPr>
              <a:t>H→</a:t>
            </a:r>
            <a:r>
              <a:rPr lang="en-US" sz="3200" b="1" dirty="0" smtClean="0">
                <a:solidFill>
                  <a:schemeClr val="bg1"/>
                </a:solidFill>
                <a:sym typeface="Symbol"/>
              </a:rPr>
              <a:t>  for l</a:t>
            </a:r>
            <a:r>
              <a:rPr lang="en-US" sz="3200" b="1" dirty="0" smtClean="0">
                <a:solidFill>
                  <a:schemeClr val="bg1"/>
                </a:solidFill>
              </a:rPr>
              <a:t>ow mass</a:t>
            </a:r>
            <a:endParaRPr lang="en-US" sz="3200" dirty="0">
              <a:solidFill>
                <a:schemeClr val="bg1"/>
              </a:solidFill>
            </a:endParaRPr>
          </a:p>
        </p:txBody>
      </p:sp>
      <p:pic>
        <p:nvPicPr>
          <p:cNvPr id="3074" name="Picture 2"/>
          <p:cNvPicPr>
            <a:picLocks noChangeAspect="1" noChangeArrowheads="1"/>
          </p:cNvPicPr>
          <p:nvPr/>
        </p:nvPicPr>
        <p:blipFill>
          <a:blip r:embed="rId3" cstate="print"/>
          <a:srcRect/>
          <a:stretch>
            <a:fillRect/>
          </a:stretch>
        </p:blipFill>
        <p:spPr bwMode="auto">
          <a:xfrm>
            <a:off x="2411760" y="1412776"/>
            <a:ext cx="3312368" cy="2808312"/>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1" y="1052736"/>
            <a:ext cx="2480965" cy="3960440"/>
          </a:xfrm>
          <a:prstGeom prst="rect">
            <a:avLst/>
          </a:prstGeom>
          <a:noFill/>
          <a:ln w="9525">
            <a:noFill/>
            <a:miter lim="800000"/>
            <a:headEnd/>
            <a:tailEnd/>
          </a:ln>
        </p:spPr>
      </p:pic>
      <p:pic>
        <p:nvPicPr>
          <p:cNvPr id="3080" name="Picture 8"/>
          <p:cNvPicPr>
            <a:picLocks noChangeAspect="1" noChangeArrowheads="1"/>
          </p:cNvPicPr>
          <p:nvPr/>
        </p:nvPicPr>
        <p:blipFill>
          <a:blip r:embed="rId5" cstate="print"/>
          <a:srcRect/>
          <a:stretch>
            <a:fillRect/>
          </a:stretch>
        </p:blipFill>
        <p:spPr bwMode="auto">
          <a:xfrm>
            <a:off x="5940152" y="1340768"/>
            <a:ext cx="3140113" cy="2952328"/>
          </a:xfrm>
          <a:prstGeom prst="rect">
            <a:avLst/>
          </a:prstGeom>
          <a:noFill/>
          <a:ln w="9525">
            <a:noFill/>
            <a:miter lim="800000"/>
            <a:headEnd/>
            <a:tailEnd/>
          </a:ln>
        </p:spPr>
      </p:pic>
      <p:pic>
        <p:nvPicPr>
          <p:cNvPr id="14" name="Picture 5"/>
          <p:cNvPicPr>
            <a:picLocks noChangeAspect="1" noChangeArrowheads="1"/>
          </p:cNvPicPr>
          <p:nvPr/>
        </p:nvPicPr>
        <p:blipFill>
          <a:blip r:embed="rId6" cstate="print"/>
          <a:srcRect/>
          <a:stretch>
            <a:fillRect/>
          </a:stretch>
        </p:blipFill>
        <p:spPr bwMode="auto">
          <a:xfrm>
            <a:off x="6012160" y="4221088"/>
            <a:ext cx="3026552" cy="2207303"/>
          </a:xfrm>
          <a:prstGeom prst="rect">
            <a:avLst/>
          </a:prstGeom>
          <a:noFill/>
          <a:ln w="9525">
            <a:noFill/>
            <a:miter lim="800000"/>
            <a:headEnd/>
            <a:tailEnd/>
          </a:ln>
        </p:spPr>
      </p:pic>
      <p:pic>
        <p:nvPicPr>
          <p:cNvPr id="3081" name="Picture 9"/>
          <p:cNvPicPr>
            <a:picLocks noChangeAspect="1" noChangeArrowheads="1"/>
          </p:cNvPicPr>
          <p:nvPr/>
        </p:nvPicPr>
        <p:blipFill>
          <a:blip r:embed="rId7" cstate="print"/>
          <a:srcRect/>
          <a:stretch>
            <a:fillRect/>
          </a:stretch>
        </p:blipFill>
        <p:spPr bwMode="auto">
          <a:xfrm>
            <a:off x="3131840" y="1068870"/>
            <a:ext cx="1872208" cy="419525"/>
          </a:xfrm>
          <a:prstGeom prst="rect">
            <a:avLst/>
          </a:prstGeom>
          <a:noFill/>
          <a:ln w="9525">
            <a:noFill/>
            <a:miter lim="800000"/>
            <a:headEnd/>
            <a:tailEnd/>
          </a:ln>
        </p:spPr>
      </p:pic>
      <p:pic>
        <p:nvPicPr>
          <p:cNvPr id="3082" name="Picture 10"/>
          <p:cNvPicPr>
            <a:picLocks noChangeAspect="1" noChangeArrowheads="1"/>
          </p:cNvPicPr>
          <p:nvPr/>
        </p:nvPicPr>
        <p:blipFill>
          <a:blip r:embed="rId8" cstate="print"/>
          <a:srcRect/>
          <a:stretch>
            <a:fillRect/>
          </a:stretch>
        </p:blipFill>
        <p:spPr bwMode="auto">
          <a:xfrm>
            <a:off x="6660232" y="1052736"/>
            <a:ext cx="1383407" cy="415022"/>
          </a:xfrm>
          <a:prstGeom prst="rect">
            <a:avLst/>
          </a:prstGeom>
          <a:noFill/>
          <a:ln w="9525">
            <a:noFill/>
            <a:miter lim="800000"/>
            <a:headEnd/>
            <a:tailEnd/>
          </a:ln>
        </p:spPr>
      </p:pic>
      <p:sp>
        <p:nvSpPr>
          <p:cNvPr id="18" name="矩形 17"/>
          <p:cNvSpPr/>
          <p:nvPr/>
        </p:nvSpPr>
        <p:spPr>
          <a:xfrm>
            <a:off x="0" y="5661248"/>
            <a:ext cx="6156176" cy="923330"/>
          </a:xfrm>
          <a:prstGeom prst="rect">
            <a:avLst/>
          </a:prstGeom>
        </p:spPr>
        <p:txBody>
          <a:bodyPr wrap="square">
            <a:spAutoFit/>
          </a:bodyPr>
          <a:lstStyle/>
          <a:p>
            <a:r>
              <a:rPr lang="en-US" b="1" dirty="0" smtClean="0">
                <a:solidFill>
                  <a:srgbClr val="FF0000"/>
                </a:solidFill>
              </a:rPr>
              <a:t>→ Clean final-state topology: two isolated and high-Pt photons</a:t>
            </a:r>
          </a:p>
          <a:p>
            <a:r>
              <a:rPr lang="en-US" b="1" dirty="0" smtClean="0">
                <a:solidFill>
                  <a:srgbClr val="FF0000"/>
                </a:solidFill>
              </a:rPr>
              <a:t>→ Small narrow mass peak on large continuous background:    very good mass resolution ~1-2%</a:t>
            </a:r>
          </a:p>
        </p:txBody>
      </p:sp>
      <p:grpSp>
        <p:nvGrpSpPr>
          <p:cNvPr id="20" name="组合 19"/>
          <p:cNvGrpSpPr/>
          <p:nvPr/>
        </p:nvGrpSpPr>
        <p:grpSpPr>
          <a:xfrm>
            <a:off x="2627784" y="4293096"/>
            <a:ext cx="2664296" cy="1368152"/>
            <a:chOff x="2627784" y="4293096"/>
            <a:chExt cx="2664296" cy="1368152"/>
          </a:xfrm>
        </p:grpSpPr>
        <p:pic>
          <p:nvPicPr>
            <p:cNvPr id="3079" name="Picture 7"/>
            <p:cNvPicPr>
              <a:picLocks noChangeAspect="1" noChangeArrowheads="1"/>
            </p:cNvPicPr>
            <p:nvPr/>
          </p:nvPicPr>
          <p:blipFill>
            <a:blip r:embed="rId9" cstate="print"/>
            <a:srcRect/>
            <a:stretch>
              <a:fillRect/>
            </a:stretch>
          </p:blipFill>
          <p:spPr bwMode="auto">
            <a:xfrm>
              <a:off x="2843808" y="4328901"/>
              <a:ext cx="1440160" cy="684275"/>
            </a:xfrm>
            <a:prstGeom prst="rect">
              <a:avLst/>
            </a:prstGeom>
            <a:noFill/>
            <a:ln w="9525">
              <a:noFill/>
              <a:miter lim="800000"/>
              <a:headEnd/>
              <a:tailEnd/>
            </a:ln>
          </p:spPr>
        </p:pic>
        <p:sp>
          <p:nvSpPr>
            <p:cNvPr id="17" name="矩形 16"/>
            <p:cNvSpPr/>
            <p:nvPr/>
          </p:nvSpPr>
          <p:spPr>
            <a:xfrm>
              <a:off x="2699792" y="4922584"/>
              <a:ext cx="2592288" cy="738664"/>
            </a:xfrm>
            <a:prstGeom prst="rect">
              <a:avLst/>
            </a:prstGeom>
          </p:spPr>
          <p:txBody>
            <a:bodyPr wrap="square">
              <a:spAutoFit/>
            </a:bodyPr>
            <a:lstStyle/>
            <a:p>
              <a:r>
                <a:rPr lang="en-US" sz="1400" b="1" dirty="0" smtClean="0">
                  <a:solidFill>
                    <a:srgbClr val="D60093"/>
                  </a:solidFill>
                </a:rPr>
                <a:t>Overall small signal </a:t>
              </a:r>
            </a:p>
            <a:p>
              <a:r>
                <a:rPr lang="en-US" sz="1400" b="1" dirty="0" smtClean="0">
                  <a:solidFill>
                    <a:srgbClr val="D60093"/>
                  </a:solidFill>
                </a:rPr>
                <a:t>BR between 0.14% and 0.23% for 100&lt;M</a:t>
              </a:r>
              <a:r>
                <a:rPr lang="en-US" sz="1400" b="1" baseline="-25000" dirty="0" smtClean="0">
                  <a:solidFill>
                    <a:srgbClr val="D60093"/>
                  </a:solidFill>
                </a:rPr>
                <a:t>H</a:t>
              </a:r>
              <a:r>
                <a:rPr lang="en-US" sz="1400" b="1" dirty="0" smtClean="0">
                  <a:solidFill>
                    <a:srgbClr val="D60093"/>
                  </a:solidFill>
                </a:rPr>
                <a:t>&lt;150 </a:t>
              </a:r>
              <a:r>
                <a:rPr lang="en-US" sz="1400" b="1" dirty="0" err="1" smtClean="0">
                  <a:solidFill>
                    <a:srgbClr val="D60093"/>
                  </a:solidFill>
                </a:rPr>
                <a:t>GeV</a:t>
              </a:r>
              <a:endParaRPr lang="en-US" sz="1400" dirty="0">
                <a:solidFill>
                  <a:srgbClr val="D60093"/>
                </a:solidFill>
              </a:endParaRPr>
            </a:p>
          </p:txBody>
        </p:sp>
        <p:sp>
          <p:nvSpPr>
            <p:cNvPr id="19" name="矩形标注 18"/>
            <p:cNvSpPr/>
            <p:nvPr/>
          </p:nvSpPr>
          <p:spPr>
            <a:xfrm>
              <a:off x="2627784" y="4293096"/>
              <a:ext cx="2376264" cy="1368152"/>
            </a:xfrm>
            <a:prstGeom prst="wedgeRectCallout">
              <a:avLst>
                <a:gd name="adj1" fmla="val -23353"/>
                <a:gd name="adj2" fmla="val -78046"/>
              </a:avLst>
            </a:prstGeom>
            <a:noFill/>
            <a:ln>
              <a:solidFill>
                <a:srgbClr val="DB2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4"/>
          <p:cNvPicPr>
            <a:picLocks noChangeAspect="1" noChangeArrowheads="1"/>
          </p:cNvPicPr>
          <p:nvPr/>
        </p:nvPicPr>
        <p:blipFill>
          <a:blip r:embed="rId10" cstate="print"/>
          <a:srcRect l="12369" t="38926" b="16159"/>
          <a:stretch>
            <a:fillRect/>
          </a:stretch>
        </p:blipFill>
        <p:spPr bwMode="auto">
          <a:xfrm>
            <a:off x="6372199" y="6309321"/>
            <a:ext cx="1682617" cy="548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6</a:t>
            </a:fld>
            <a:endParaRPr lang="zh-CN" altLang="en-US" dirty="0"/>
          </a:p>
        </p:txBody>
      </p:sp>
      <p:sp>
        <p:nvSpPr>
          <p:cNvPr id="8" name="矩形 7"/>
          <p:cNvSpPr/>
          <p:nvPr/>
        </p:nvSpPr>
        <p:spPr>
          <a:xfrm>
            <a:off x="1115616" y="260648"/>
            <a:ext cx="5400600" cy="584775"/>
          </a:xfrm>
          <a:prstGeom prst="rect">
            <a:avLst/>
          </a:prstGeom>
        </p:spPr>
        <p:txBody>
          <a:bodyPr wrap="square">
            <a:spAutoFit/>
          </a:bodyPr>
          <a:lstStyle/>
          <a:p>
            <a:pPr algn="ctr"/>
            <a:r>
              <a:rPr lang="en-US" sz="3200" b="1" dirty="0" smtClean="0">
                <a:solidFill>
                  <a:schemeClr val="bg1"/>
                </a:solidFill>
              </a:rPr>
              <a:t>H→</a:t>
            </a:r>
            <a:r>
              <a:rPr lang="en-US" sz="3200" b="1" dirty="0" smtClean="0">
                <a:solidFill>
                  <a:schemeClr val="bg1"/>
                </a:solidFill>
                <a:sym typeface="Symbol"/>
              </a:rPr>
              <a:t> </a:t>
            </a:r>
            <a:r>
              <a:rPr lang="en-US" sz="3200" b="1" dirty="0" smtClean="0">
                <a:solidFill>
                  <a:schemeClr val="bg1"/>
                </a:solidFill>
              </a:rPr>
              <a:t>analysis strategy</a:t>
            </a:r>
            <a:endParaRPr lang="en-US" sz="3200" dirty="0">
              <a:solidFill>
                <a:schemeClr val="bg1"/>
              </a:solidFill>
            </a:endParaRPr>
          </a:p>
        </p:txBody>
      </p:sp>
      <p:sp>
        <p:nvSpPr>
          <p:cNvPr id="10" name="矩形 9"/>
          <p:cNvSpPr/>
          <p:nvPr/>
        </p:nvSpPr>
        <p:spPr>
          <a:xfrm>
            <a:off x="179512" y="1124744"/>
            <a:ext cx="8820472" cy="5293757"/>
          </a:xfrm>
          <a:prstGeom prst="rect">
            <a:avLst/>
          </a:prstGeom>
        </p:spPr>
        <p:txBody>
          <a:bodyPr wrap="square">
            <a:spAutoFit/>
          </a:bodyPr>
          <a:lstStyle/>
          <a:p>
            <a:pPr>
              <a:buFont typeface="Wingdings" pitchFamily="2" charset="2"/>
              <a:buChar char="q"/>
            </a:pPr>
            <a:r>
              <a:rPr lang="en-US" sz="2400" b="1" dirty="0" smtClean="0"/>
              <a:t> Two different analyses: </a:t>
            </a:r>
          </a:p>
          <a:p>
            <a:r>
              <a:rPr lang="en-US" sz="2000" b="1" dirty="0" smtClean="0">
                <a:solidFill>
                  <a:srgbClr val="FF0000"/>
                </a:solidFill>
              </a:rPr>
              <a:t>   1. Cut-based analysis in categories</a:t>
            </a:r>
          </a:p>
          <a:p>
            <a:pPr marL="0" lvl="1"/>
            <a:r>
              <a:rPr lang="en-US" sz="1400" b="1" dirty="0" smtClean="0">
                <a:solidFill>
                  <a:srgbClr val="0070C0"/>
                </a:solidFill>
              </a:rPr>
              <a:t>      – Simple and robust</a:t>
            </a:r>
          </a:p>
          <a:p>
            <a:r>
              <a:rPr lang="en-US" sz="1400" b="1" dirty="0" smtClean="0">
                <a:solidFill>
                  <a:srgbClr val="0070C0"/>
                </a:solidFill>
              </a:rPr>
              <a:t>      – 4 event classes based on photons </a:t>
            </a:r>
            <a:r>
              <a:rPr lang="en-US" sz="1400" b="1" dirty="0" err="1" smtClean="0">
                <a:solidFill>
                  <a:srgbClr val="0070C0"/>
                </a:solidFill>
              </a:rPr>
              <a:t>pseudorapidity</a:t>
            </a:r>
            <a:r>
              <a:rPr lang="en-US" sz="1400" b="1" dirty="0" smtClean="0">
                <a:solidFill>
                  <a:srgbClr val="0070C0"/>
                </a:solidFill>
              </a:rPr>
              <a:t>/shower shape (R9) for the remaining events</a:t>
            </a:r>
          </a:p>
          <a:p>
            <a:pPr marL="0" lvl="1"/>
            <a:r>
              <a:rPr lang="en-US" sz="1400" b="1" dirty="0" smtClean="0">
                <a:solidFill>
                  <a:srgbClr val="0070C0"/>
                </a:solidFill>
              </a:rPr>
              <a:t>      – Event selection via cuts on isolation and shower shape defined for each category (Cuts in Categories – “</a:t>
            </a:r>
            <a:r>
              <a:rPr lang="en-US" sz="1400" b="1" dirty="0" err="1" smtClean="0">
                <a:solidFill>
                  <a:srgbClr val="0070C0"/>
                </a:solidFill>
              </a:rPr>
              <a:t>CiC</a:t>
            </a:r>
            <a:r>
              <a:rPr lang="en-US" sz="1400" b="1" dirty="0" smtClean="0">
                <a:solidFill>
                  <a:srgbClr val="0070C0"/>
                </a:solidFill>
              </a:rPr>
              <a:t>”)</a:t>
            </a:r>
            <a:endParaRPr lang="en-US" sz="1400" dirty="0" smtClean="0"/>
          </a:p>
          <a:p>
            <a:r>
              <a:rPr lang="en-US" sz="2000" b="1" dirty="0" smtClean="0">
                <a:solidFill>
                  <a:srgbClr val="FF0000"/>
                </a:solidFill>
              </a:rPr>
              <a:t>   2. Multivariate(MVA) analysis</a:t>
            </a:r>
          </a:p>
          <a:p>
            <a:pPr marL="0" lvl="1"/>
            <a:r>
              <a:rPr lang="en-US" sz="2000" b="1" dirty="0" smtClean="0">
                <a:solidFill>
                  <a:srgbClr val="0070C0"/>
                </a:solidFill>
              </a:rPr>
              <a:t>   </a:t>
            </a:r>
            <a:r>
              <a:rPr lang="en-US" sz="1400" b="1" dirty="0" smtClean="0">
                <a:solidFill>
                  <a:srgbClr val="0070C0"/>
                </a:solidFill>
              </a:rPr>
              <a:t>– Event selection and categorization using a </a:t>
            </a:r>
            <a:r>
              <a:rPr lang="en-US" sz="1400" b="1" dirty="0" err="1" smtClean="0">
                <a:solidFill>
                  <a:srgbClr val="0070C0"/>
                </a:solidFill>
              </a:rPr>
              <a:t>di</a:t>
            </a:r>
            <a:r>
              <a:rPr lang="en-US" sz="1400" b="1" dirty="0" smtClean="0">
                <a:solidFill>
                  <a:srgbClr val="0070C0"/>
                </a:solidFill>
              </a:rPr>
              <a:t>-photon MVA</a:t>
            </a:r>
          </a:p>
          <a:p>
            <a:r>
              <a:rPr lang="en-US" sz="1400" b="1" dirty="0" smtClean="0">
                <a:solidFill>
                  <a:srgbClr val="0070C0"/>
                </a:solidFill>
              </a:rPr>
              <a:t>     – Inputs: Event-by-event mass resolution, photon id </a:t>
            </a:r>
            <a:r>
              <a:rPr lang="en-US" sz="1400" b="1" dirty="0" err="1" smtClean="0">
                <a:solidFill>
                  <a:srgbClr val="0070C0"/>
                </a:solidFill>
              </a:rPr>
              <a:t>discriminant</a:t>
            </a:r>
            <a:r>
              <a:rPr lang="en-US" sz="1400" b="1" dirty="0" smtClean="0">
                <a:solidFill>
                  <a:srgbClr val="0070C0"/>
                </a:solidFill>
              </a:rPr>
              <a:t>, </a:t>
            </a:r>
            <a:r>
              <a:rPr lang="en-US" sz="1400" b="1" dirty="0" err="1" smtClean="0">
                <a:solidFill>
                  <a:srgbClr val="0070C0"/>
                </a:solidFill>
              </a:rPr>
              <a:t>di</a:t>
            </a:r>
            <a:r>
              <a:rPr lang="en-US" sz="1400" b="1" dirty="0" smtClean="0">
                <a:solidFill>
                  <a:srgbClr val="0070C0"/>
                </a:solidFill>
              </a:rPr>
              <a:t>-photon kinematic variables and vertex probability combined using  boosted decision tree (BDT)</a:t>
            </a:r>
          </a:p>
          <a:p>
            <a:pPr>
              <a:buFont typeface="Wingdings" pitchFamily="2" charset="2"/>
              <a:buChar char="q"/>
            </a:pPr>
            <a:r>
              <a:rPr lang="en-US" sz="2400" dirty="0" smtClean="0"/>
              <a:t> </a:t>
            </a:r>
            <a:r>
              <a:rPr lang="en-US" sz="2400" b="1" dirty="0" smtClean="0"/>
              <a:t>Baseline result:</a:t>
            </a:r>
            <a:r>
              <a:rPr lang="en-US" sz="2400" b="1" dirty="0" smtClean="0">
                <a:solidFill>
                  <a:srgbClr val="FF0000"/>
                </a:solidFill>
              </a:rPr>
              <a:t> MVA approach </a:t>
            </a:r>
            <a:r>
              <a:rPr lang="en-US" sz="2400" b="1" dirty="0" smtClean="0"/>
              <a:t>(~15% better expected sensitivity)</a:t>
            </a:r>
          </a:p>
          <a:p>
            <a:pPr>
              <a:buFont typeface="Wingdings" pitchFamily="2" charset="2"/>
              <a:buChar char="q"/>
            </a:pPr>
            <a:endParaRPr lang="en-US" sz="2400" b="1" dirty="0" smtClean="0"/>
          </a:p>
          <a:p>
            <a:pPr>
              <a:buFont typeface="Wingdings" pitchFamily="2" charset="2"/>
              <a:buChar char="q"/>
            </a:pPr>
            <a:r>
              <a:rPr lang="en-US" sz="2400" dirty="0" smtClean="0"/>
              <a:t> </a:t>
            </a:r>
            <a:r>
              <a:rPr lang="en-US" sz="2400" b="1" dirty="0" smtClean="0"/>
              <a:t>Selected events are separated in “tagged” exclusive categories enriched in VBF and VH signal production and “untagged” inclusive categories, with different S/B and mass resolution</a:t>
            </a:r>
          </a:p>
          <a:p>
            <a:r>
              <a:rPr lang="en-US" sz="2000" b="1" dirty="0" smtClean="0">
                <a:solidFill>
                  <a:srgbClr val="0070C0"/>
                </a:solidFill>
              </a:rPr>
              <a:t>    – Improve the sensitivity of the analysis for the coupling measurements</a:t>
            </a:r>
          </a:p>
          <a:p>
            <a:r>
              <a:rPr lang="en-US" sz="2000" b="1" dirty="0" smtClean="0">
                <a:solidFill>
                  <a:srgbClr val="0070C0"/>
                </a:solidFill>
              </a:rPr>
              <a:t>    – The categorization proceeds in the following order:</a:t>
            </a:r>
          </a:p>
          <a:p>
            <a:pPr>
              <a:buFont typeface="Wingdings" pitchFamily="2" charset="2"/>
              <a:buChar char="q"/>
            </a:pPr>
            <a:endParaRPr lang="en-US" sz="2400" dirty="0" smtClean="0"/>
          </a:p>
        </p:txBody>
      </p:sp>
      <p:pic>
        <p:nvPicPr>
          <p:cNvPr id="2054" name="Picture 6"/>
          <p:cNvPicPr>
            <a:picLocks noChangeAspect="1" noChangeArrowheads="1"/>
          </p:cNvPicPr>
          <p:nvPr/>
        </p:nvPicPr>
        <p:blipFill>
          <a:blip r:embed="rId2" cstate="print"/>
          <a:srcRect/>
          <a:stretch>
            <a:fillRect/>
          </a:stretch>
        </p:blipFill>
        <p:spPr bwMode="auto">
          <a:xfrm>
            <a:off x="899592" y="6021288"/>
            <a:ext cx="6338764" cy="432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7</a:t>
            </a:fld>
            <a:endParaRPr lang="zh-CN" altLang="en-US" dirty="0"/>
          </a:p>
        </p:txBody>
      </p:sp>
      <p:sp>
        <p:nvSpPr>
          <p:cNvPr id="4" name="矩形 3"/>
          <p:cNvSpPr/>
          <p:nvPr/>
        </p:nvSpPr>
        <p:spPr>
          <a:xfrm>
            <a:off x="1115616" y="188640"/>
            <a:ext cx="5400600" cy="584775"/>
          </a:xfrm>
          <a:prstGeom prst="rect">
            <a:avLst/>
          </a:prstGeom>
        </p:spPr>
        <p:txBody>
          <a:bodyPr wrap="square">
            <a:spAutoFit/>
          </a:bodyPr>
          <a:lstStyle/>
          <a:p>
            <a:pPr algn="ctr"/>
            <a:r>
              <a:rPr lang="en-US" sz="3200" b="1" dirty="0" smtClean="0">
                <a:solidFill>
                  <a:schemeClr val="bg1"/>
                </a:solidFill>
              </a:rPr>
              <a:t>Crucial points</a:t>
            </a:r>
            <a:endParaRPr lang="en-US" sz="3200" dirty="0">
              <a:solidFill>
                <a:schemeClr val="bg1"/>
              </a:solidFill>
            </a:endParaRPr>
          </a:p>
        </p:txBody>
      </p:sp>
      <p:pic>
        <p:nvPicPr>
          <p:cNvPr id="8194" name="Picture 2"/>
          <p:cNvPicPr>
            <a:picLocks noChangeAspect="1" noChangeArrowheads="1"/>
          </p:cNvPicPr>
          <p:nvPr/>
        </p:nvPicPr>
        <p:blipFill>
          <a:blip r:embed="rId2" cstate="print"/>
          <a:srcRect/>
          <a:stretch>
            <a:fillRect/>
          </a:stretch>
        </p:blipFill>
        <p:spPr bwMode="auto">
          <a:xfrm>
            <a:off x="185538" y="1124744"/>
            <a:ext cx="8958462" cy="2304256"/>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t="39186"/>
          <a:stretch>
            <a:fillRect/>
          </a:stretch>
        </p:blipFill>
        <p:spPr bwMode="auto">
          <a:xfrm>
            <a:off x="179512" y="4728687"/>
            <a:ext cx="8892480" cy="1724649"/>
          </a:xfrm>
          <a:prstGeom prst="rect">
            <a:avLst/>
          </a:prstGeom>
          <a:noFill/>
          <a:ln w="9525">
            <a:noFill/>
            <a:miter lim="800000"/>
            <a:headEnd/>
            <a:tailEnd/>
          </a:ln>
        </p:spPr>
      </p:pic>
      <p:grpSp>
        <p:nvGrpSpPr>
          <p:cNvPr id="10" name="组合 9"/>
          <p:cNvGrpSpPr/>
          <p:nvPr/>
        </p:nvGrpSpPr>
        <p:grpSpPr>
          <a:xfrm>
            <a:off x="6876256" y="980728"/>
            <a:ext cx="2267744" cy="1792574"/>
            <a:chOff x="6876256" y="980728"/>
            <a:chExt cx="2267744" cy="1792574"/>
          </a:xfrm>
        </p:grpSpPr>
        <p:pic>
          <p:nvPicPr>
            <p:cNvPr id="8197" name="Picture 5"/>
            <p:cNvPicPr>
              <a:picLocks noChangeAspect="1" noChangeArrowheads="1"/>
            </p:cNvPicPr>
            <p:nvPr/>
          </p:nvPicPr>
          <p:blipFill>
            <a:blip r:embed="rId4" cstate="print"/>
            <a:srcRect/>
            <a:stretch>
              <a:fillRect/>
            </a:stretch>
          </p:blipFill>
          <p:spPr bwMode="auto">
            <a:xfrm>
              <a:off x="6876256" y="1052736"/>
              <a:ext cx="2267744" cy="1720566"/>
            </a:xfrm>
            <a:prstGeom prst="rect">
              <a:avLst/>
            </a:prstGeom>
            <a:noFill/>
            <a:ln w="9525">
              <a:noFill/>
              <a:miter lim="800000"/>
              <a:headEnd/>
              <a:tailEnd/>
            </a:ln>
          </p:spPr>
        </p:pic>
        <p:sp>
          <p:nvSpPr>
            <p:cNvPr id="9" name="矩形 8"/>
            <p:cNvSpPr/>
            <p:nvPr/>
          </p:nvSpPr>
          <p:spPr>
            <a:xfrm>
              <a:off x="7668344" y="980728"/>
              <a:ext cx="1475656" cy="553998"/>
            </a:xfrm>
            <a:prstGeom prst="rect">
              <a:avLst/>
            </a:prstGeom>
          </p:spPr>
          <p:txBody>
            <a:bodyPr wrap="square">
              <a:spAutoFit/>
            </a:bodyPr>
            <a:lstStyle/>
            <a:p>
              <a:r>
                <a:rPr lang="en-US" sz="1000" b="1" dirty="0" smtClean="0">
                  <a:solidFill>
                    <a:srgbClr val="FF0000"/>
                  </a:solidFill>
                </a:rPr>
                <a:t>Small narrow mass peak on large continuous background</a:t>
              </a:r>
              <a:endParaRPr lang="en-US" sz="1000" dirty="0"/>
            </a:p>
          </p:txBody>
        </p:sp>
      </p:grpSp>
      <p:sp>
        <p:nvSpPr>
          <p:cNvPr id="13" name="TextBox 12"/>
          <p:cNvSpPr txBox="1"/>
          <p:nvPr/>
        </p:nvSpPr>
        <p:spPr bwMode="auto">
          <a:xfrm>
            <a:off x="179513" y="3501008"/>
            <a:ext cx="8964487" cy="1015663"/>
          </a:xfrm>
          <a:prstGeom prst="rect">
            <a:avLst/>
          </a:prstGeom>
          <a:solidFill>
            <a:schemeClr val="bg1"/>
          </a:solidFill>
          <a:ln w="9525">
            <a:solidFill>
              <a:schemeClr val="bg1"/>
            </a:solidFill>
            <a:miter lim="800000"/>
            <a:headEnd/>
            <a:tailEnd/>
          </a:ln>
        </p:spPr>
        <p:txBody>
          <a:bodyPr wrap="square" rtlCol="0">
            <a:spAutoFit/>
          </a:bodyPr>
          <a:lstStyle/>
          <a:p>
            <a:pPr>
              <a:buFont typeface="Wingdings" pitchFamily="2" charset="2"/>
              <a:buChar char="q"/>
            </a:pPr>
            <a:r>
              <a:rPr lang="en-US" sz="2000" b="1" dirty="0" smtClean="0">
                <a:solidFill>
                  <a:schemeClr val="accent2">
                    <a:lumMod val="50000"/>
                  </a:schemeClr>
                </a:solidFill>
              </a:rPr>
              <a:t> Event categorization(inclusive/exclusive channels)</a:t>
            </a:r>
          </a:p>
          <a:p>
            <a:r>
              <a:rPr lang="en-US" sz="2000" b="1" dirty="0" smtClean="0">
                <a:solidFill>
                  <a:schemeClr val="accent2">
                    <a:lumMod val="50000"/>
                  </a:schemeClr>
                </a:solidFill>
              </a:rPr>
              <a:t>      Probe different production process (</a:t>
            </a:r>
            <a:r>
              <a:rPr lang="en-US" sz="2000" b="1" dirty="0" err="1" smtClean="0">
                <a:solidFill>
                  <a:schemeClr val="accent2">
                    <a:lumMod val="50000"/>
                  </a:schemeClr>
                </a:solidFill>
              </a:rPr>
              <a:t>gg</a:t>
            </a:r>
            <a:r>
              <a:rPr lang="en-US" sz="2000" b="1" dirty="0" smtClean="0">
                <a:solidFill>
                  <a:schemeClr val="accent2">
                    <a:lumMod val="50000"/>
                  </a:schemeClr>
                </a:solidFill>
              </a:rPr>
              <a:t>, VBF, VH) and exploit the different S/B and/or different resolution to achieve the best sensitivity</a:t>
            </a:r>
            <a:endParaRPr lang="en-US" sz="2000" dirty="0">
              <a:no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8</a:t>
            </a:fld>
            <a:endParaRPr lang="zh-CN" altLang="en-US" dirty="0"/>
          </a:p>
        </p:txBody>
      </p:sp>
      <p:sp>
        <p:nvSpPr>
          <p:cNvPr id="4" name="矩形 3"/>
          <p:cNvSpPr/>
          <p:nvPr/>
        </p:nvSpPr>
        <p:spPr>
          <a:xfrm>
            <a:off x="1115616" y="188640"/>
            <a:ext cx="5400600" cy="584775"/>
          </a:xfrm>
          <a:prstGeom prst="rect">
            <a:avLst/>
          </a:prstGeom>
        </p:spPr>
        <p:txBody>
          <a:bodyPr wrap="square">
            <a:spAutoFit/>
          </a:bodyPr>
          <a:lstStyle/>
          <a:p>
            <a:pPr algn="ctr"/>
            <a:r>
              <a:rPr lang="en-US" sz="3200" b="1" dirty="0" smtClean="0">
                <a:solidFill>
                  <a:schemeClr val="bg1"/>
                </a:solidFill>
              </a:rPr>
              <a:t>ECAL Performance</a:t>
            </a:r>
            <a:endParaRPr lang="en-US" sz="3200" dirty="0">
              <a:solidFill>
                <a:schemeClr val="bg1"/>
              </a:solidFill>
            </a:endParaRPr>
          </a:p>
        </p:txBody>
      </p:sp>
      <p:sp>
        <p:nvSpPr>
          <p:cNvPr id="5" name="矩形 4"/>
          <p:cNvSpPr/>
          <p:nvPr/>
        </p:nvSpPr>
        <p:spPr>
          <a:xfrm>
            <a:off x="144016" y="1124744"/>
            <a:ext cx="8999984" cy="1631216"/>
          </a:xfrm>
          <a:prstGeom prst="rect">
            <a:avLst/>
          </a:prstGeom>
        </p:spPr>
        <p:txBody>
          <a:bodyPr wrap="square">
            <a:spAutoFit/>
          </a:bodyPr>
          <a:lstStyle/>
          <a:p>
            <a:pPr>
              <a:buFont typeface="Wingdings" pitchFamily="2" charset="2"/>
              <a:buChar char="q"/>
            </a:pPr>
            <a:r>
              <a:rPr lang="en-US" sz="2000" b="1" dirty="0" smtClean="0"/>
              <a:t> Improved ECAL calibration on the first 5.3 fb</a:t>
            </a:r>
            <a:r>
              <a:rPr lang="en-US" sz="2000" b="1" baseline="30000" dirty="0" smtClean="0"/>
              <a:t>-1</a:t>
            </a:r>
            <a:r>
              <a:rPr lang="en-US" sz="2000" b="1" dirty="0" smtClean="0"/>
              <a:t> 2012 data (after publication)  </a:t>
            </a:r>
          </a:p>
          <a:p>
            <a:pPr>
              <a:buFont typeface="Wingdings" pitchFamily="2" charset="2"/>
              <a:buChar char="q"/>
            </a:pPr>
            <a:r>
              <a:rPr lang="en-US" sz="2000" b="1" dirty="0" smtClean="0"/>
              <a:t> Very good ECAL performance in 2012</a:t>
            </a:r>
          </a:p>
          <a:p>
            <a:r>
              <a:rPr lang="en-US" sz="2000" b="1" dirty="0" smtClean="0">
                <a:solidFill>
                  <a:srgbClr val="0070C0"/>
                </a:solidFill>
              </a:rPr>
              <a:t>     </a:t>
            </a:r>
            <a:r>
              <a:rPr lang="en-US" sz="2000" b="1" dirty="0" err="1" smtClean="0">
                <a:solidFill>
                  <a:srgbClr val="0070C0"/>
                </a:solidFill>
              </a:rPr>
              <a:t>Z→ee</a:t>
            </a:r>
            <a:r>
              <a:rPr lang="en-US" sz="2000" b="1" dirty="0" smtClean="0">
                <a:solidFill>
                  <a:srgbClr val="0070C0"/>
                </a:solidFill>
              </a:rPr>
              <a:t> mass resolution is better than 1.2% for electrons with low </a:t>
            </a:r>
            <a:r>
              <a:rPr lang="en-US" sz="2000" b="1" dirty="0" err="1" smtClean="0">
                <a:solidFill>
                  <a:srgbClr val="0070C0"/>
                </a:solidFill>
              </a:rPr>
              <a:t>bremsstrahlung</a:t>
            </a:r>
            <a:r>
              <a:rPr lang="en-US" sz="2000" b="1" dirty="0" smtClean="0">
                <a:solidFill>
                  <a:srgbClr val="0070C0"/>
                </a:solidFill>
              </a:rPr>
              <a:t> in the barrel.</a:t>
            </a:r>
          </a:p>
          <a:p>
            <a:pPr>
              <a:buFont typeface="Wingdings" pitchFamily="2" charset="2"/>
              <a:buChar char="q"/>
            </a:pPr>
            <a:r>
              <a:rPr lang="en-US" sz="2000" dirty="0" smtClean="0"/>
              <a:t> </a:t>
            </a:r>
            <a:r>
              <a:rPr lang="en-US" sz="2000" b="1" dirty="0" smtClean="0"/>
              <a:t>Stable performance already using </a:t>
            </a:r>
            <a:r>
              <a:rPr lang="en-US" sz="2000" b="1" dirty="0" smtClean="0">
                <a:solidFill>
                  <a:srgbClr val="FF0000"/>
                </a:solidFill>
              </a:rPr>
              <a:t>promptly reconstructed data</a:t>
            </a:r>
            <a:endParaRPr lang="en-US" sz="2000" dirty="0">
              <a:solidFill>
                <a:srgbClr val="FF0000"/>
              </a:solidFill>
            </a:endParaRPr>
          </a:p>
        </p:txBody>
      </p:sp>
      <p:pic>
        <p:nvPicPr>
          <p:cNvPr id="5122" name="Picture 2"/>
          <p:cNvPicPr>
            <a:picLocks noChangeAspect="1" noChangeArrowheads="1"/>
          </p:cNvPicPr>
          <p:nvPr/>
        </p:nvPicPr>
        <p:blipFill>
          <a:blip r:embed="rId2" cstate="print"/>
          <a:srcRect/>
          <a:stretch>
            <a:fillRect/>
          </a:stretch>
        </p:blipFill>
        <p:spPr bwMode="auto">
          <a:xfrm>
            <a:off x="0" y="3284984"/>
            <a:ext cx="3384376" cy="2978678"/>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502381" y="3356992"/>
            <a:ext cx="5641619" cy="2880320"/>
          </a:xfrm>
          <a:prstGeom prst="rect">
            <a:avLst/>
          </a:prstGeom>
          <a:noFill/>
          <a:ln w="9525">
            <a:noFill/>
            <a:miter lim="800000"/>
            <a:headEnd/>
            <a:tailEnd/>
          </a:ln>
        </p:spPr>
      </p:pic>
      <p:sp>
        <p:nvSpPr>
          <p:cNvPr id="8" name="矩形 7"/>
          <p:cNvSpPr/>
          <p:nvPr/>
        </p:nvSpPr>
        <p:spPr>
          <a:xfrm>
            <a:off x="3797152" y="2780928"/>
            <a:ext cx="5346848" cy="646331"/>
          </a:xfrm>
          <a:prstGeom prst="rect">
            <a:avLst/>
          </a:prstGeom>
        </p:spPr>
        <p:txBody>
          <a:bodyPr wrap="square">
            <a:spAutoFit/>
          </a:bodyPr>
          <a:lstStyle/>
          <a:p>
            <a:r>
              <a:rPr lang="en-US" i="1" dirty="0" smtClean="0"/>
              <a:t>Z mass resolution as a function of time after</a:t>
            </a:r>
          </a:p>
          <a:p>
            <a:r>
              <a:rPr lang="en-US" i="1" dirty="0" smtClean="0"/>
              <a:t>application of analysis level corrections (energy scale)</a:t>
            </a:r>
            <a:endParaRPr lang="en-US" i="1" dirty="0"/>
          </a:p>
        </p:txBody>
      </p:sp>
      <p:sp>
        <p:nvSpPr>
          <p:cNvPr id="9" name="矩形 8"/>
          <p:cNvSpPr/>
          <p:nvPr/>
        </p:nvSpPr>
        <p:spPr>
          <a:xfrm>
            <a:off x="395536" y="6167045"/>
            <a:ext cx="2880320" cy="646331"/>
          </a:xfrm>
          <a:prstGeom prst="rect">
            <a:avLst/>
          </a:prstGeom>
        </p:spPr>
        <p:txBody>
          <a:bodyPr wrap="square">
            <a:spAutoFit/>
          </a:bodyPr>
          <a:lstStyle/>
          <a:p>
            <a:r>
              <a:rPr lang="en-US" i="1" dirty="0" smtClean="0"/>
              <a:t>Both electrons in ECAL Barrel with low </a:t>
            </a:r>
            <a:r>
              <a:rPr lang="en-US" i="1" dirty="0" err="1" smtClean="0"/>
              <a:t>bremsstrahlung</a:t>
            </a:r>
            <a:endParaRPr lang="en-US" i="1" dirty="0"/>
          </a:p>
        </p:txBody>
      </p:sp>
      <p:sp>
        <p:nvSpPr>
          <p:cNvPr id="10" name="矩形 9"/>
          <p:cNvSpPr/>
          <p:nvPr/>
        </p:nvSpPr>
        <p:spPr>
          <a:xfrm>
            <a:off x="0" y="2782669"/>
            <a:ext cx="3563888" cy="646331"/>
          </a:xfrm>
          <a:prstGeom prst="rect">
            <a:avLst/>
          </a:prstGeom>
        </p:spPr>
        <p:txBody>
          <a:bodyPr wrap="square">
            <a:spAutoFit/>
          </a:bodyPr>
          <a:lstStyle/>
          <a:p>
            <a:pPr algn="ctr"/>
            <a:r>
              <a:rPr lang="en-US" dirty="0" err="1" smtClean="0"/>
              <a:t>Z→ee</a:t>
            </a:r>
            <a:r>
              <a:rPr lang="en-US" dirty="0" smtClean="0"/>
              <a:t> </a:t>
            </a:r>
            <a:r>
              <a:rPr lang="en-US" dirty="0" err="1" smtClean="0"/>
              <a:t>lineshape</a:t>
            </a:r>
            <a:r>
              <a:rPr lang="en-US" dirty="0" smtClean="0"/>
              <a:t>: good agreement</a:t>
            </a:r>
          </a:p>
          <a:p>
            <a:pPr algn="ctr"/>
            <a:r>
              <a:rPr lang="en-US" dirty="0" smtClean="0"/>
              <a:t>between data/MC</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t>J.Tao, 2013 FCPPL, Nanjing, 27-29 March </a:t>
            </a:r>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9</a:t>
            </a:fld>
            <a:endParaRPr lang="zh-CN" altLang="en-US" dirty="0"/>
          </a:p>
        </p:txBody>
      </p:sp>
      <p:sp>
        <p:nvSpPr>
          <p:cNvPr id="4" name="矩形 3"/>
          <p:cNvSpPr/>
          <p:nvPr/>
        </p:nvSpPr>
        <p:spPr>
          <a:xfrm>
            <a:off x="1115616" y="260648"/>
            <a:ext cx="5400600" cy="584775"/>
          </a:xfrm>
          <a:prstGeom prst="rect">
            <a:avLst/>
          </a:prstGeom>
        </p:spPr>
        <p:txBody>
          <a:bodyPr wrap="square">
            <a:spAutoFit/>
          </a:bodyPr>
          <a:lstStyle/>
          <a:p>
            <a:pPr algn="ctr"/>
            <a:r>
              <a:rPr lang="en-US" sz="3200" b="1" dirty="0" smtClean="0">
                <a:solidFill>
                  <a:schemeClr val="bg1"/>
                </a:solidFill>
              </a:rPr>
              <a:t>Vertex selections</a:t>
            </a:r>
            <a:endParaRPr lang="en-US" sz="3200" dirty="0">
              <a:solidFill>
                <a:schemeClr val="bg1"/>
              </a:solidFill>
            </a:endParaRPr>
          </a:p>
        </p:txBody>
      </p:sp>
      <p:sp>
        <p:nvSpPr>
          <p:cNvPr id="6" name="矩形 5"/>
          <p:cNvSpPr/>
          <p:nvPr/>
        </p:nvSpPr>
        <p:spPr>
          <a:xfrm>
            <a:off x="107504" y="980728"/>
            <a:ext cx="8640960" cy="2246769"/>
          </a:xfrm>
          <a:prstGeom prst="rect">
            <a:avLst/>
          </a:prstGeom>
        </p:spPr>
        <p:txBody>
          <a:bodyPr wrap="square">
            <a:spAutoFit/>
          </a:bodyPr>
          <a:lstStyle/>
          <a:p>
            <a:pPr>
              <a:buFont typeface="Wingdings" pitchFamily="2" charset="2"/>
              <a:buChar char="q"/>
            </a:pPr>
            <a:r>
              <a:rPr lang="en-US" sz="2000" b="1" dirty="0" smtClean="0">
                <a:solidFill>
                  <a:srgbClr val="0070C0"/>
                </a:solidFill>
              </a:rPr>
              <a:t> Higgs production vertex is selected using a Boosted Decision Tree (BDT)</a:t>
            </a:r>
          </a:p>
          <a:p>
            <a:r>
              <a:rPr lang="en-US" sz="2000" dirty="0" smtClean="0"/>
              <a:t>     </a:t>
            </a:r>
            <a:r>
              <a:rPr lang="en-US" sz="2000" dirty="0" smtClean="0">
                <a:solidFill>
                  <a:srgbClr val="0070C0"/>
                </a:solidFill>
              </a:rPr>
              <a:t>→ Inputs: </a:t>
            </a:r>
            <a:r>
              <a:rPr lang="el-GR" sz="2000" dirty="0" smtClean="0">
                <a:solidFill>
                  <a:srgbClr val="0070C0"/>
                </a:solidFill>
              </a:rPr>
              <a:t>Σ</a:t>
            </a:r>
            <a:r>
              <a:rPr lang="en-US" sz="2000" dirty="0" smtClean="0">
                <a:solidFill>
                  <a:srgbClr val="0070C0"/>
                </a:solidFill>
              </a:rPr>
              <a:t>pT2 of vertex tracks, vertex recoil </a:t>
            </a:r>
            <a:r>
              <a:rPr lang="en-US" sz="2000" dirty="0" err="1" smtClean="0">
                <a:solidFill>
                  <a:srgbClr val="0070C0"/>
                </a:solidFill>
              </a:rPr>
              <a:t>wrt</a:t>
            </a:r>
            <a:r>
              <a:rPr lang="en-US" sz="2000" dirty="0" smtClean="0">
                <a:solidFill>
                  <a:srgbClr val="0070C0"/>
                </a:solidFill>
              </a:rPr>
              <a:t> </a:t>
            </a:r>
            <a:r>
              <a:rPr lang="en-US" sz="2000" dirty="0" err="1" smtClean="0">
                <a:solidFill>
                  <a:srgbClr val="0070C0"/>
                </a:solidFill>
              </a:rPr>
              <a:t>diphoton</a:t>
            </a:r>
            <a:r>
              <a:rPr lang="en-US" sz="2000" dirty="0" smtClean="0">
                <a:solidFill>
                  <a:srgbClr val="0070C0"/>
                </a:solidFill>
              </a:rPr>
              <a:t> system, pointing from converted photons.</a:t>
            </a:r>
          </a:p>
          <a:p>
            <a:pPr>
              <a:buFont typeface="Wingdings" pitchFamily="2" charset="2"/>
              <a:buChar char="q"/>
            </a:pPr>
            <a:r>
              <a:rPr lang="en-US" sz="2000" b="1" dirty="0" smtClean="0">
                <a:solidFill>
                  <a:srgbClr val="00B050"/>
                </a:solidFill>
              </a:rPr>
              <a:t> An additional BDT is used to estimate the per-event probability to identify the correct vertex.</a:t>
            </a:r>
          </a:p>
          <a:p>
            <a:pPr>
              <a:buFont typeface="Wingdings" pitchFamily="2" charset="2"/>
              <a:buChar char="q"/>
            </a:pPr>
            <a:r>
              <a:rPr lang="en-US" sz="2000" b="1" dirty="0" smtClean="0">
                <a:solidFill>
                  <a:srgbClr val="FF0000"/>
                </a:solidFill>
              </a:rPr>
              <a:t> Control samples: </a:t>
            </a:r>
            <a:r>
              <a:rPr lang="en-US" sz="2000" b="1" dirty="0" err="1" smtClean="0">
                <a:solidFill>
                  <a:srgbClr val="FF0000"/>
                </a:solidFill>
              </a:rPr>
              <a:t>Z→μμ</a:t>
            </a:r>
            <a:r>
              <a:rPr lang="en-US" sz="2000" b="1" dirty="0" smtClean="0">
                <a:solidFill>
                  <a:srgbClr val="FF0000"/>
                </a:solidFill>
              </a:rPr>
              <a:t> (removing mu-tracks) for unconverted photons, </a:t>
            </a:r>
            <a:r>
              <a:rPr lang="en-US" sz="2000" b="1" dirty="0" err="1" smtClean="0">
                <a:solidFill>
                  <a:srgbClr val="FF0000"/>
                </a:solidFill>
              </a:rPr>
              <a:t>γ+jets</a:t>
            </a:r>
            <a:r>
              <a:rPr lang="en-US" sz="2000" b="1" dirty="0" smtClean="0">
                <a:solidFill>
                  <a:srgbClr val="FF0000"/>
                </a:solidFill>
              </a:rPr>
              <a:t> for converted photons</a:t>
            </a:r>
            <a:endParaRPr lang="en-US" sz="2000" b="1" dirty="0">
              <a:solidFill>
                <a:srgbClr val="FF0000"/>
              </a:solidFill>
            </a:endParaRPr>
          </a:p>
        </p:txBody>
      </p:sp>
      <p:pic>
        <p:nvPicPr>
          <p:cNvPr id="10243" name="Picture 3"/>
          <p:cNvPicPr>
            <a:picLocks noChangeAspect="1" noChangeArrowheads="1"/>
          </p:cNvPicPr>
          <p:nvPr/>
        </p:nvPicPr>
        <p:blipFill>
          <a:blip r:embed="rId2" cstate="print"/>
          <a:srcRect/>
          <a:stretch>
            <a:fillRect/>
          </a:stretch>
        </p:blipFill>
        <p:spPr bwMode="auto">
          <a:xfrm>
            <a:off x="3347864" y="2924944"/>
            <a:ext cx="5184576" cy="3552193"/>
          </a:xfrm>
          <a:prstGeom prst="rect">
            <a:avLst/>
          </a:prstGeom>
          <a:noFill/>
          <a:ln w="9525">
            <a:noFill/>
            <a:miter lim="800000"/>
            <a:headEnd/>
            <a:tailEnd/>
          </a:ln>
        </p:spPr>
      </p:pic>
      <p:pic>
        <p:nvPicPr>
          <p:cNvPr id="10244" name="Picture 4"/>
          <p:cNvPicPr>
            <a:picLocks noChangeAspect="1" noChangeArrowheads="1"/>
          </p:cNvPicPr>
          <p:nvPr/>
        </p:nvPicPr>
        <p:blipFill>
          <a:blip r:embed="rId3" cstate="print"/>
          <a:srcRect/>
          <a:stretch>
            <a:fillRect/>
          </a:stretch>
        </p:blipFill>
        <p:spPr bwMode="auto">
          <a:xfrm>
            <a:off x="2123728" y="3645024"/>
            <a:ext cx="1172344" cy="631443"/>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a:stretch>
            <a:fillRect/>
          </a:stretch>
        </p:blipFill>
        <p:spPr bwMode="auto">
          <a:xfrm>
            <a:off x="2267744" y="5373216"/>
            <a:ext cx="1013564" cy="4815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blipFill rotWithShape="1">
          <a:blip xmlns:r="http://schemas.openxmlformats.org/officeDocument/2006/relationships" r:embed="rId1" cstate="print"/>
          <a:stretch>
            <a:fillRect l="-484" t="-667"/>
          </a:stretch>
        </a:blipFill>
        <a:ln w="9525">
          <a:noFill/>
          <a:miter lim="800000"/>
          <a:headEnd/>
          <a:tailEnd/>
        </a:ln>
      </a:spPr>
      <a:bodyPr/>
      <a:lstStyle>
        <a:defPPr>
          <a:defRPr dirty="0">
            <a:noFill/>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5908</TotalTime>
  <Words>1713</Words>
  <Application>Microsoft Office PowerPoint</Application>
  <PresentationFormat>Affichage à l'écran (4:3)</PresentationFormat>
  <Paragraphs>256</Paragraphs>
  <Slides>32</Slides>
  <Notes>5</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Office 主题</vt:lpstr>
      <vt:lpstr>Overview of CMS H→ analysis and the IHEP/IPNL contributions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recent results  of CMS H→analysis and the IHEP/IPNL contributions</dc:title>
  <dc:creator>DT</dc:creator>
  <cp:lastModifiedBy>Susan Gascon</cp:lastModifiedBy>
  <cp:revision>366</cp:revision>
  <dcterms:created xsi:type="dcterms:W3CDTF">2013-03-23T02:36:10Z</dcterms:created>
  <dcterms:modified xsi:type="dcterms:W3CDTF">2013-03-27T05:40:41Z</dcterms:modified>
</cp:coreProperties>
</file>