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391" r:id="rId2"/>
    <p:sldId id="448" r:id="rId3"/>
    <p:sldId id="449" r:id="rId4"/>
    <p:sldId id="450" r:id="rId5"/>
    <p:sldId id="394" r:id="rId6"/>
    <p:sldId id="451" r:id="rId7"/>
    <p:sldId id="399" r:id="rId8"/>
    <p:sldId id="452" r:id="rId9"/>
    <p:sldId id="453" r:id="rId10"/>
    <p:sldId id="382" r:id="rId11"/>
    <p:sldId id="383" r:id="rId12"/>
    <p:sldId id="464" r:id="rId13"/>
    <p:sldId id="414" r:id="rId14"/>
    <p:sldId id="465" r:id="rId15"/>
    <p:sldId id="363" r:id="rId16"/>
    <p:sldId id="364" r:id="rId17"/>
    <p:sldId id="454" r:id="rId18"/>
    <p:sldId id="316" r:id="rId19"/>
    <p:sldId id="455" r:id="rId20"/>
    <p:sldId id="457" r:id="rId21"/>
    <p:sldId id="460" r:id="rId22"/>
    <p:sldId id="425" r:id="rId23"/>
    <p:sldId id="426" r:id="rId24"/>
    <p:sldId id="428" r:id="rId25"/>
    <p:sldId id="461" r:id="rId26"/>
    <p:sldId id="462" r:id="rId27"/>
    <p:sldId id="412" r:id="rId28"/>
    <p:sldId id="411" r:id="rId29"/>
    <p:sldId id="419" r:id="rId30"/>
    <p:sldId id="317" r:id="rId31"/>
    <p:sldId id="427" r:id="rId32"/>
    <p:sldId id="397" r:id="rId33"/>
    <p:sldId id="424" r:id="rId34"/>
    <p:sldId id="442" r:id="rId35"/>
    <p:sldId id="444" r:id="rId36"/>
    <p:sldId id="463" r:id="rId37"/>
    <p:sldId id="447" r:id="rId38"/>
    <p:sldId id="434" r:id="rId39"/>
    <p:sldId id="435" r:id="rId40"/>
    <p:sldId id="438" r:id="rId41"/>
    <p:sldId id="436" r:id="rId42"/>
    <p:sldId id="437" r:id="rId43"/>
    <p:sldId id="440" r:id="rId44"/>
    <p:sldId id="402" r:id="rId4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FF00FF"/>
    <a:srgbClr val="00FFFF"/>
    <a:srgbClr val="FFFF99"/>
    <a:srgbClr val="3333CC"/>
    <a:srgbClr val="00CC66"/>
    <a:srgbClr val="CC00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roshi\&#12503;&#12524;&#12476;&#12531;&#12486;&#12540;&#12471;&#12519;&#12531;\Talmi&#27663;\even-even_summary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roshi\&#12503;&#12524;&#12476;&#12531;&#12486;&#12540;&#12471;&#12519;&#12531;\110Mo\even-even_summary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roshi\&#12503;&#12524;&#12476;&#12531;&#12486;&#12540;&#12471;&#12519;&#12531;\110Mo\even-even_summary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'Mo-Ru-Pd'!$E$3</c:f>
              <c:strCache>
                <c:ptCount val="1"/>
                <c:pt idx="0">
                  <c:v>E(2+g)</c:v>
                </c:pt>
              </c:strCache>
            </c:strRef>
          </c:tx>
          <c:cat>
            <c:numRef>
              <c:f>'Mo-Ru-Pd'!$C$6:$C$11</c:f>
              <c:numCache>
                <c:formatCode>General</c:formatCode>
                <c:ptCount val="6"/>
                <c:pt idx="0">
                  <c:v>62</c:v>
                </c:pt>
                <c:pt idx="1">
                  <c:v>64</c:v>
                </c:pt>
                <c:pt idx="2">
                  <c:v>66</c:v>
                </c:pt>
                <c:pt idx="3">
                  <c:v>68</c:v>
                </c:pt>
                <c:pt idx="4">
                  <c:v>70</c:v>
                </c:pt>
                <c:pt idx="5">
                  <c:v>72</c:v>
                </c:pt>
              </c:numCache>
            </c:numRef>
          </c:cat>
          <c:val>
            <c:numRef>
              <c:f>'Mo-Ru-Pd'!$E$6:$E$11</c:f>
              <c:numCache>
                <c:formatCode>0.0</c:formatCode>
                <c:ptCount val="6"/>
                <c:pt idx="0">
                  <c:v>192.19</c:v>
                </c:pt>
                <c:pt idx="1">
                  <c:v>171.54900000000001</c:v>
                </c:pt>
                <c:pt idx="2">
                  <c:v>192.79</c:v>
                </c:pt>
                <c:pt idx="3">
                  <c:v>213.7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'Mo-Ru-Pd'!$F$3</c:f>
              <c:strCache>
                <c:ptCount val="1"/>
                <c:pt idx="0">
                  <c:v>E(4+g)</c:v>
                </c:pt>
              </c:strCache>
            </c:strRef>
          </c:tx>
          <c:val>
            <c:numRef>
              <c:f>'Mo-Ru-Pd'!$F$6:$F$11</c:f>
              <c:numCache>
                <c:formatCode>0.0</c:formatCode>
                <c:ptCount val="6"/>
                <c:pt idx="0">
                  <c:v>560.67999999999995</c:v>
                </c:pt>
                <c:pt idx="1">
                  <c:v>522.31999999999948</c:v>
                </c:pt>
                <c:pt idx="2">
                  <c:v>563.69000000000005</c:v>
                </c:pt>
                <c:pt idx="3">
                  <c:v>599.29999999999995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'Mo-Ru-Pd'!$G$3</c:f>
              <c:strCache>
                <c:ptCount val="1"/>
                <c:pt idx="0">
                  <c:v>E(2+γ)</c:v>
                </c:pt>
              </c:strCache>
            </c:strRef>
          </c:tx>
          <c:val>
            <c:numRef>
              <c:f>'Mo-Ru-Pd'!$G$6:$G$11</c:f>
              <c:numCache>
                <c:formatCode>0.0</c:formatCode>
                <c:ptCount val="6"/>
                <c:pt idx="0">
                  <c:v>812.35999999999797</c:v>
                </c:pt>
                <c:pt idx="1">
                  <c:v>710.48</c:v>
                </c:pt>
                <c:pt idx="2">
                  <c:v>586.01</c:v>
                </c:pt>
                <c:pt idx="3">
                  <c:v>494.3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926848"/>
        <c:axId val="148928384"/>
      </c:lineChart>
      <c:catAx>
        <c:axId val="14892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928384"/>
        <c:crosses val="autoZero"/>
        <c:auto val="1"/>
        <c:lblAlgn val="ctr"/>
        <c:lblOffset val="0"/>
        <c:tickMarkSkip val="10"/>
        <c:noMultiLvlLbl val="0"/>
      </c:catAx>
      <c:valAx>
        <c:axId val="14892838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48926848"/>
        <c:crosses val="autoZero"/>
        <c:crossBetween val="between"/>
        <c:dispUnits>
          <c:builtInUnit val="thousands"/>
        </c:dispUnits>
      </c:valAx>
    </c:plotArea>
    <c:plotVisOnly val="1"/>
    <c:dispBlanksAs val="span"/>
    <c:showDLblsOverMax val="0"/>
  </c:chart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ja-JP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611200"/>
        <c:axId val="164613120"/>
      </c:lineChart>
      <c:catAx>
        <c:axId val="164611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64613120"/>
        <c:crosses val="autoZero"/>
        <c:auto val="1"/>
        <c:lblAlgn val="ctr"/>
        <c:lblOffset val="100"/>
        <c:noMultiLvlLbl val="0"/>
      </c:catAx>
      <c:valAx>
        <c:axId val="164613120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6461120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Ex!$C$2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Ex!$C$5:$C$17</c:f>
              <c:numCache>
                <c:formatCode>0.0_ </c:formatCode>
                <c:ptCount val="13"/>
                <c:pt idx="0">
                  <c:v>555.80999999999995</c:v>
                </c:pt>
                <c:pt idx="1">
                  <c:v>511.85</c:v>
                </c:pt>
                <c:pt idx="2">
                  <c:v>433.93799999999999</c:v>
                </c:pt>
                <c:pt idx="3">
                  <c:v>373.8</c:v>
                </c:pt>
                <c:pt idx="4">
                  <c:v>348.79</c:v>
                </c:pt>
                <c:pt idx="5">
                  <c:v>332.61</c:v>
                </c:pt>
                <c:pt idx="6">
                  <c:v>340.26</c:v>
                </c:pt>
                <c:pt idx="7">
                  <c:v>378.6</c:v>
                </c:pt>
                <c:pt idx="8">
                  <c:v>435.7</c:v>
                </c:pt>
                <c:pt idx="9">
                  <c:v>513</c:v>
                </c:pt>
                <c:pt idx="10">
                  <c:v>588</c:v>
                </c:pt>
                <c:pt idx="11">
                  <c:v>693.3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Ex!$D$2</c:f>
              <c:strCache>
                <c:ptCount val="1"/>
                <c:pt idx="0">
                  <c:v>4+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val>
            <c:numRef>
              <c:f>Ex!$D$5:$D$17</c:f>
              <c:numCache>
                <c:formatCode>0.0_ </c:formatCode>
                <c:ptCount val="13"/>
                <c:pt idx="0">
                  <c:v>1323.59</c:v>
                </c:pt>
                <c:pt idx="1">
                  <c:v>1229.3</c:v>
                </c:pt>
                <c:pt idx="2">
                  <c:v>1048.2159999999999</c:v>
                </c:pt>
                <c:pt idx="3">
                  <c:v>920.78</c:v>
                </c:pt>
                <c:pt idx="4">
                  <c:v>883.55</c:v>
                </c:pt>
                <c:pt idx="5">
                  <c:v>852.37</c:v>
                </c:pt>
                <c:pt idx="6">
                  <c:v>877.58</c:v>
                </c:pt>
                <c:pt idx="7">
                  <c:v>953.2</c:v>
                </c:pt>
                <c:pt idx="8">
                  <c:v>1053.5999999999999</c:v>
                </c:pt>
                <c:pt idx="9">
                  <c:v>1188.2</c:v>
                </c:pt>
                <c:pt idx="10">
                  <c:v>1289.9000000000001</c:v>
                </c:pt>
                <c:pt idx="11">
                  <c:v>1481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Ex!$F$2</c:f>
              <c:strCache>
                <c:ptCount val="1"/>
                <c:pt idx="0">
                  <c:v>6+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val>
            <c:numRef>
              <c:f>Ex!$F$5:$F$17</c:f>
              <c:numCache>
                <c:formatCode>0.0_ </c:formatCode>
                <c:ptCount val="13"/>
                <c:pt idx="0">
                  <c:v>2249.5</c:v>
                </c:pt>
                <c:pt idx="1">
                  <c:v>2077.0100000000002</c:v>
                </c:pt>
                <c:pt idx="2">
                  <c:v>1771.126</c:v>
                </c:pt>
                <c:pt idx="3">
                  <c:v>1573.99</c:v>
                </c:pt>
                <c:pt idx="4">
                  <c:v>1551.3</c:v>
                </c:pt>
                <c:pt idx="5">
                  <c:v>1500.51</c:v>
                </c:pt>
                <c:pt idx="6">
                  <c:v>1558.97</c:v>
                </c:pt>
                <c:pt idx="7">
                  <c:v>1671.4</c:v>
                </c:pt>
                <c:pt idx="8">
                  <c:v>1791.3</c:v>
                </c:pt>
                <c:pt idx="9">
                  <c:v>1946.8</c:v>
                </c:pt>
                <c:pt idx="10">
                  <c:v>1970.1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Ex!$J$2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val>
            <c:numRef>
              <c:f>Ex!$J$5:$J$17</c:f>
              <c:numCache>
                <c:formatCode>0.0_ </c:formatCode>
                <c:ptCount val="13"/>
                <c:pt idx="0">
                  <c:v>1341.68</c:v>
                </c:pt>
                <c:pt idx="1">
                  <c:v>1128.02</c:v>
                </c:pt>
                <c:pt idx="2">
                  <c:v>931.15</c:v>
                </c:pt>
                <c:pt idx="3">
                  <c:v>813.59</c:v>
                </c:pt>
                <c:pt idx="4">
                  <c:v>737.11</c:v>
                </c:pt>
                <c:pt idx="5">
                  <c:v>694.62</c:v>
                </c:pt>
                <c:pt idx="6">
                  <c:v>737.84</c:v>
                </c:pt>
                <c:pt idx="7">
                  <c:v>812.6</c:v>
                </c:pt>
                <c:pt idx="8">
                  <c:v>900.3</c:v>
                </c:pt>
                <c:pt idx="9">
                  <c:v>1070.5</c:v>
                </c:pt>
                <c:pt idx="10">
                  <c:v>1295.4000000000001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Ex!$T$2</c:f>
              <c:strCache>
                <c:ptCount val="1"/>
                <c:pt idx="0">
                  <c:v>0+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val>
            <c:numRef>
              <c:f>Ex!$T$5:$T$16</c:f>
              <c:numCache>
                <c:formatCode>0.0_ </c:formatCode>
                <c:ptCount val="12"/>
                <c:pt idx="0">
                  <c:v>1333.59</c:v>
                </c:pt>
                <c:pt idx="1">
                  <c:v>1133.76</c:v>
                </c:pt>
                <c:pt idx="2">
                  <c:v>1052.78</c:v>
                </c:pt>
                <c:pt idx="3">
                  <c:v>964.74</c:v>
                </c:pt>
                <c:pt idx="4">
                  <c:v>890.4</c:v>
                </c:pt>
                <c:pt idx="5">
                  <c:v>872</c:v>
                </c:pt>
                <c:pt idx="6">
                  <c:v>1109.76</c:v>
                </c:pt>
                <c:pt idx="7">
                  <c:v>1154</c:v>
                </c:pt>
                <c:pt idx="8">
                  <c:v>1244.6199999999999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339136"/>
        <c:axId val="165340672"/>
      </c:lineChart>
      <c:catAx>
        <c:axId val="16533913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165340672"/>
        <c:crosses val="autoZero"/>
        <c:auto val="1"/>
        <c:lblAlgn val="ctr"/>
        <c:lblOffset val="100"/>
        <c:noMultiLvlLbl val="0"/>
      </c:catAx>
      <c:valAx>
        <c:axId val="1653406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 [MeV]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65339136"/>
        <c:crosses val="autoZero"/>
        <c:crossBetween val="midCat"/>
        <c:dispUnits>
          <c:builtInUnit val="thousands"/>
        </c:dispUnits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ser>
          <c:idx val="0"/>
          <c:order val="4"/>
          <c:tx>
            <c:strRef>
              <c:f>Ex!$V$2</c:f>
              <c:strCache>
                <c:ptCount val="1"/>
                <c:pt idx="0">
                  <c:v>R42,R22; E(5)</c:v>
                </c:pt>
              </c:strCache>
            </c:strRef>
          </c:tx>
          <c:spPr>
            <a:ln w="28575">
              <a:solidFill>
                <a:srgbClr val="00FFFF"/>
              </a:solidFill>
              <a:prstDash val="dash"/>
            </a:ln>
          </c:spPr>
          <c:marker>
            <c:symbol val="none"/>
          </c:marker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Ex!$V$5:$V$17</c:f>
              <c:numCache>
                <c:formatCode>0.00_ </c:formatCode>
                <c:ptCount val="13"/>
                <c:pt idx="0">
                  <c:v>2.19</c:v>
                </c:pt>
                <c:pt idx="1">
                  <c:v>2.19</c:v>
                </c:pt>
                <c:pt idx="2">
                  <c:v>2.19</c:v>
                </c:pt>
                <c:pt idx="3">
                  <c:v>2.19</c:v>
                </c:pt>
                <c:pt idx="4">
                  <c:v>2.19</c:v>
                </c:pt>
                <c:pt idx="5">
                  <c:v>2.19</c:v>
                </c:pt>
                <c:pt idx="6">
                  <c:v>2.19</c:v>
                </c:pt>
                <c:pt idx="7">
                  <c:v>2.19</c:v>
                </c:pt>
                <c:pt idx="8">
                  <c:v>2.19</c:v>
                </c:pt>
                <c:pt idx="9">
                  <c:v>2.19</c:v>
                </c:pt>
                <c:pt idx="10">
                  <c:v>2.19</c:v>
                </c:pt>
                <c:pt idx="11">
                  <c:v>2.19</c:v>
                </c:pt>
                <c:pt idx="12">
                  <c:v>2.19</c:v>
                </c:pt>
              </c:numCache>
            </c:numRef>
          </c:val>
          <c:smooth val="0"/>
        </c:ser>
        <c:ser>
          <c:idx val="2"/>
          <c:order val="5"/>
          <c:tx>
            <c:strRef>
              <c:f>Ex!$W$2</c:f>
              <c:strCache>
                <c:ptCount val="1"/>
                <c:pt idx="0">
                  <c:v>R62; E(5)</c:v>
                </c:pt>
              </c:strCache>
            </c:strRef>
          </c:tx>
          <c:spPr>
            <a:ln w="28575">
              <a:solidFill>
                <a:srgbClr val="00FFFF"/>
              </a:solidFill>
              <a:prstDash val="dash"/>
            </a:ln>
          </c:spPr>
          <c:marker>
            <c:symbol val="none"/>
          </c:marker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Ex!$W$5:$W$17</c:f>
              <c:numCache>
                <c:formatCode>0.00_ </c:formatCode>
                <c:ptCount val="13"/>
                <c:pt idx="0">
                  <c:v>3.59</c:v>
                </c:pt>
                <c:pt idx="1">
                  <c:v>3.59</c:v>
                </c:pt>
                <c:pt idx="2">
                  <c:v>3.59</c:v>
                </c:pt>
                <c:pt idx="3">
                  <c:v>3.59</c:v>
                </c:pt>
                <c:pt idx="4">
                  <c:v>3.59</c:v>
                </c:pt>
                <c:pt idx="5">
                  <c:v>3.59</c:v>
                </c:pt>
                <c:pt idx="6">
                  <c:v>3.59</c:v>
                </c:pt>
                <c:pt idx="7">
                  <c:v>3.59</c:v>
                </c:pt>
                <c:pt idx="8">
                  <c:v>3.59</c:v>
                </c:pt>
                <c:pt idx="9">
                  <c:v>3.59</c:v>
                </c:pt>
                <c:pt idx="10">
                  <c:v>3.59</c:v>
                </c:pt>
                <c:pt idx="11">
                  <c:v>3.59</c:v>
                </c:pt>
                <c:pt idx="12">
                  <c:v>3.59</c:v>
                </c:pt>
              </c:numCache>
            </c:numRef>
          </c:val>
          <c:smooth val="0"/>
        </c:ser>
        <c:ser>
          <c:idx val="8"/>
          <c:order val="6"/>
          <c:tx>
            <c:strRef>
              <c:f>Ex!$X$2</c:f>
              <c:strCache>
                <c:ptCount val="1"/>
                <c:pt idx="0">
                  <c:v>R02; E(5)</c:v>
                </c:pt>
              </c:strCache>
            </c:strRef>
          </c:tx>
          <c:spPr>
            <a:ln w="28575">
              <a:solidFill>
                <a:srgbClr val="00FFFF"/>
              </a:solidFill>
              <a:prstDash val="dash"/>
            </a:ln>
          </c:spPr>
          <c:marker>
            <c:symbol val="none"/>
          </c:marker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Ex!$X$5:$X$17</c:f>
              <c:numCache>
                <c:formatCode>0.00_ </c:formatCode>
                <c:ptCount val="13"/>
                <c:pt idx="0">
                  <c:v>3.03</c:v>
                </c:pt>
                <c:pt idx="1">
                  <c:v>3.03</c:v>
                </c:pt>
                <c:pt idx="2">
                  <c:v>3.03</c:v>
                </c:pt>
                <c:pt idx="3">
                  <c:v>3.03</c:v>
                </c:pt>
                <c:pt idx="4">
                  <c:v>3.03</c:v>
                </c:pt>
                <c:pt idx="5">
                  <c:v>3.03</c:v>
                </c:pt>
                <c:pt idx="6">
                  <c:v>3.03</c:v>
                </c:pt>
                <c:pt idx="7">
                  <c:v>3.03</c:v>
                </c:pt>
                <c:pt idx="8">
                  <c:v>3.03</c:v>
                </c:pt>
                <c:pt idx="9">
                  <c:v>3.03</c:v>
                </c:pt>
                <c:pt idx="10">
                  <c:v>3.03</c:v>
                </c:pt>
                <c:pt idx="11">
                  <c:v>3.03</c:v>
                </c:pt>
                <c:pt idx="12">
                  <c:v>3.03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274432"/>
        <c:axId val="176276608"/>
      </c:lineChart>
      <c:catAx>
        <c:axId val="176274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76276608"/>
        <c:crosses val="autoZero"/>
        <c:auto val="1"/>
        <c:lblAlgn val="ctr"/>
        <c:lblOffset val="100"/>
        <c:noMultiLvlLbl val="0"/>
      </c:catAx>
      <c:valAx>
        <c:axId val="176276608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7627443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'N=80'!$C$1:$F$1</c:f>
              <c:strCache>
                <c:ptCount val="1"/>
                <c:pt idx="0">
                  <c:v>N = 80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circle"/>
            <c:size val="9"/>
            <c:spPr>
              <a:solidFill>
                <a:srgbClr val="0000FF"/>
              </a:solidFill>
            </c:spPr>
          </c:marker>
          <c:cat>
            <c:strRef>
              <c:f>'N=80'!$A$3:$A$11</c:f>
              <c:strCache>
                <c:ptCount val="9"/>
                <c:pt idx="0">
                  <c:v>Mo</c:v>
                </c:pt>
                <c:pt idx="1">
                  <c:v>Ru</c:v>
                </c:pt>
                <c:pt idx="2">
                  <c:v>Pd</c:v>
                </c:pt>
                <c:pt idx="3">
                  <c:v>Cd</c:v>
                </c:pt>
                <c:pt idx="4">
                  <c:v>Sn</c:v>
                </c:pt>
                <c:pt idx="5">
                  <c:v>Te</c:v>
                </c:pt>
                <c:pt idx="6">
                  <c:v>Xe</c:v>
                </c:pt>
                <c:pt idx="7">
                  <c:v>Ba</c:v>
                </c:pt>
                <c:pt idx="8">
                  <c:v>Ce</c:v>
                </c:pt>
              </c:strCache>
            </c:strRef>
          </c:cat>
          <c:val>
            <c:numRef>
              <c:f>'N=80'!$F$3:$F$11</c:f>
              <c:numCache>
                <c:formatCode>General</c:formatCode>
                <c:ptCount val="9"/>
                <c:pt idx="2" formatCode="0.0_);[Red]\(0.0\)">
                  <c:v>298.10000000000036</c:v>
                </c:pt>
                <c:pt idx="3" formatCode="0.0_);[Red]\(0.0\)">
                  <c:v>606</c:v>
                </c:pt>
                <c:pt idx="4" formatCode="0.0_);[Red]\(0.0\)">
                  <c:v>487.90999999999985</c:v>
                </c:pt>
                <c:pt idx="5" formatCode="0.0_);[Red]\(0.0\)">
                  <c:v>797.83000000000015</c:v>
                </c:pt>
                <c:pt idx="6" formatCode="0.0_);[Red]\(0.0\)">
                  <c:v>1059.6999999999998</c:v>
                </c:pt>
                <c:pt idx="7" formatCode="0.0_);[Red]\(0.0\)">
                  <c:v>1326.5340000000001</c:v>
                </c:pt>
                <c:pt idx="8" formatCode="0.0_);[Red]\(0.0\)">
                  <c:v>1409.9299999999998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'N=80'!$O$1:$R$1</c:f>
              <c:strCache>
                <c:ptCount val="1"/>
                <c:pt idx="0">
                  <c:v>N = 81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'N=80'!$A$3:$A$11</c:f>
              <c:strCache>
                <c:ptCount val="9"/>
                <c:pt idx="0">
                  <c:v>Mo</c:v>
                </c:pt>
                <c:pt idx="1">
                  <c:v>Ru</c:v>
                </c:pt>
                <c:pt idx="2">
                  <c:v>Pd</c:v>
                </c:pt>
                <c:pt idx="3">
                  <c:v>Cd</c:v>
                </c:pt>
                <c:pt idx="4">
                  <c:v>Sn</c:v>
                </c:pt>
                <c:pt idx="5">
                  <c:v>Te</c:v>
                </c:pt>
                <c:pt idx="6">
                  <c:v>Xe</c:v>
                </c:pt>
                <c:pt idx="7">
                  <c:v>Ba</c:v>
                </c:pt>
                <c:pt idx="8">
                  <c:v>Ce</c:v>
                </c:pt>
              </c:strCache>
            </c:strRef>
          </c:cat>
          <c:val>
            <c:numRef>
              <c:f>'N=80'!$P$3:$P$11</c:f>
              <c:numCache>
                <c:formatCode>General</c:formatCode>
                <c:ptCount val="9"/>
                <c:pt idx="4" formatCode="0.0_);[Red]\(0.0\)">
                  <c:v>65.099999999999994</c:v>
                </c:pt>
                <c:pt idx="5" formatCode="0.0_);[Red]\(0.0\)">
                  <c:v>334.26</c:v>
                </c:pt>
                <c:pt idx="6" formatCode="0.0_);[Red]\(0.0\)">
                  <c:v>526.55100000000004</c:v>
                </c:pt>
                <c:pt idx="7" formatCode="0.0_);[Red]\(0.0\)">
                  <c:v>661.65899999999999</c:v>
                </c:pt>
                <c:pt idx="8" formatCode="0.0_);[Red]\(0.0\)">
                  <c:v>754.24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411008"/>
        <c:axId val="178412928"/>
      </c:lineChart>
      <c:catAx>
        <c:axId val="178411008"/>
        <c:scaling>
          <c:orientation val="minMax"/>
        </c:scaling>
        <c:delete val="0"/>
        <c:axPos val="t"/>
        <c:majorTickMark val="cross"/>
        <c:minorTickMark val="none"/>
        <c:tickLblPos val="nextTo"/>
        <c:crossAx val="178412928"/>
        <c:crosses val="max"/>
        <c:auto val="1"/>
        <c:lblAlgn val="ctr"/>
        <c:lblOffset val="100"/>
        <c:noMultiLvlLbl val="0"/>
      </c:catAx>
      <c:valAx>
        <c:axId val="178412928"/>
        <c:scaling>
          <c:orientation val="minMax"/>
          <c:min val="-1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ja-JP" dirty="0" smtClean="0"/>
                  <a:t>relative</a:t>
                </a:r>
                <a:r>
                  <a:rPr lang="en-US" altLang="ja-JP" baseline="0" dirty="0" smtClean="0"/>
                  <a:t> energy [</a:t>
                </a:r>
                <a:r>
                  <a:rPr lang="en-US" altLang="ja-JP" baseline="0" dirty="0" err="1" smtClean="0"/>
                  <a:t>keV</a:t>
                </a:r>
                <a:r>
                  <a:rPr lang="en-US" altLang="ja-JP" baseline="0" dirty="0" smtClean="0"/>
                  <a:t>]</a:t>
                </a:r>
                <a:endParaRPr lang="ja-JP" altLang="en-US" dirty="0"/>
              </a:p>
            </c:rich>
          </c:tx>
          <c:layout/>
          <c:overlay val="0"/>
        </c:title>
        <c:numFmt formatCode="0_ " sourceLinked="0"/>
        <c:majorTickMark val="out"/>
        <c:minorTickMark val="none"/>
        <c:tickLblPos val="nextTo"/>
        <c:crossAx val="178411008"/>
        <c:crosses val="autoZero"/>
        <c:crossBetween val="midCat"/>
      </c:valAx>
    </c:plotArea>
    <c:plotVisOnly val="1"/>
    <c:dispBlanksAs val="gap"/>
    <c:showDLblsOverMax val="0"/>
  </c:chart>
  <c:spPr>
    <a:solidFill>
      <a:srgbClr val="FFFF99"/>
    </a:solidFill>
  </c:spPr>
  <c:txPr>
    <a:bodyPr/>
    <a:lstStyle/>
    <a:p>
      <a:pPr>
        <a:defRPr sz="1800">
          <a:latin typeface="Arial Unicode MS" panose="020B0604020202020204" pitchFamily="50" charset="-128"/>
          <a:ea typeface="Arial Unicode MS" panose="020B0604020202020204" pitchFamily="50" charset="-128"/>
          <a:cs typeface="Arial Unicode MS" panose="020B0604020202020204" pitchFamily="50" charset="-128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'Mo-Ru-Pd'!$G$63</c:f>
              <c:strCache>
                <c:ptCount val="1"/>
                <c:pt idx="0">
                  <c:v>E(2+γ)</c:v>
                </c:pt>
              </c:strCache>
            </c:strRef>
          </c:tx>
          <c:spPr>
            <a:ln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'Mo-Ru-Pd'!$G$65:$G$79</c:f>
              <c:numCache>
                <c:formatCode>General</c:formatCode>
                <c:ptCount val="15"/>
                <c:pt idx="2" formatCode="0.0_);[Red]\(0.0\)">
                  <c:v>1534.48</c:v>
                </c:pt>
                <c:pt idx="3" formatCode="0.0_);[Red]\(0.0\)">
                  <c:v>1341.6799999999998</c:v>
                </c:pt>
                <c:pt idx="4" formatCode="0.0_);[Red]\(0.0\)">
                  <c:v>1128.02</c:v>
                </c:pt>
                <c:pt idx="5" formatCode="0.0_);[Red]\(0.0\)">
                  <c:v>931.15</c:v>
                </c:pt>
                <c:pt idx="6" formatCode="0.0_);[Red]\(0.0\)">
                  <c:v>813.61</c:v>
                </c:pt>
                <c:pt idx="7" formatCode="0.0_);[Red]\(0.0\)">
                  <c:v>737.11</c:v>
                </c:pt>
                <c:pt idx="8" formatCode="0.0_);[Red]\(0.0\)">
                  <c:v>694.4</c:v>
                </c:pt>
                <c:pt idx="9" formatCode="0.0_);[Red]\(0.0\)">
                  <c:v>737.83999999999946</c:v>
                </c:pt>
                <c:pt idx="10" formatCode="0.0_);[Red]\(0.0\)">
                  <c:v>812.6</c:v>
                </c:pt>
                <c:pt idx="11" formatCode="0.0_);[Red]\(0.0\)">
                  <c:v>911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'Mo-Ru-Pd'!$F$63</c:f>
              <c:strCache>
                <c:ptCount val="1"/>
                <c:pt idx="0">
                  <c:v>E(4+g)</c:v>
                </c:pt>
              </c:strCache>
            </c:strRef>
          </c:tx>
          <c:spPr>
            <a:ln>
              <a:solidFill>
                <a:srgbClr val="00FF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'Mo-Ru-Pd'!$F$65:$F$79</c:f>
              <c:numCache>
                <c:formatCode>0.0_);[Red]\(0.0\)</c:formatCode>
                <c:ptCount val="15"/>
                <c:pt idx="0">
                  <c:v>1541.4</c:v>
                </c:pt>
                <c:pt idx="1">
                  <c:v>1416.1499999999999</c:v>
                </c:pt>
                <c:pt idx="2">
                  <c:v>1275.9100000000001</c:v>
                </c:pt>
                <c:pt idx="3">
                  <c:v>1323.59</c:v>
                </c:pt>
                <c:pt idx="4">
                  <c:v>1229.3</c:v>
                </c:pt>
                <c:pt idx="5">
                  <c:v>1048.2160000000001</c:v>
                </c:pt>
                <c:pt idx="6">
                  <c:v>920.77000000000055</c:v>
                </c:pt>
                <c:pt idx="7">
                  <c:v>883.55</c:v>
                </c:pt>
                <c:pt idx="8">
                  <c:v>852.2</c:v>
                </c:pt>
                <c:pt idx="9">
                  <c:v>877.58</c:v>
                </c:pt>
                <c:pt idx="10">
                  <c:v>953.2</c:v>
                </c:pt>
                <c:pt idx="11">
                  <c:v>1054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'Mo-Ru-Pd'!$E$63</c:f>
              <c:strCache>
                <c:ptCount val="1"/>
                <c:pt idx="0">
                  <c:v>E(2+g)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'Mo-Ru-Pd'!$E$65:$E$79</c:f>
              <c:numCache>
                <c:formatCode>0.0_);[Red]\(0.0\)</c:formatCode>
                <c:ptCount val="15"/>
                <c:pt idx="0">
                  <c:v>862.89</c:v>
                </c:pt>
                <c:pt idx="1">
                  <c:v>665.5</c:v>
                </c:pt>
                <c:pt idx="2">
                  <c:v>556.43999999999949</c:v>
                </c:pt>
                <c:pt idx="3">
                  <c:v>555.80999999999949</c:v>
                </c:pt>
                <c:pt idx="4">
                  <c:v>511.85</c:v>
                </c:pt>
                <c:pt idx="5">
                  <c:v>433.93799999999868</c:v>
                </c:pt>
                <c:pt idx="6">
                  <c:v>373.8</c:v>
                </c:pt>
                <c:pt idx="7">
                  <c:v>348.789999999999</c:v>
                </c:pt>
                <c:pt idx="8">
                  <c:v>332.5</c:v>
                </c:pt>
                <c:pt idx="9">
                  <c:v>340.26</c:v>
                </c:pt>
                <c:pt idx="10">
                  <c:v>378.6</c:v>
                </c:pt>
                <c:pt idx="11">
                  <c:v>435.4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775872"/>
        <c:axId val="149777792"/>
      </c:lineChart>
      <c:catAx>
        <c:axId val="14977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Neutron number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49777792"/>
        <c:crosses val="autoZero"/>
        <c:auto val="1"/>
        <c:lblAlgn val="ctr"/>
        <c:lblOffset val="0"/>
        <c:tickMarkSkip val="1"/>
        <c:noMultiLvlLbl val="0"/>
      </c:catAx>
      <c:valAx>
        <c:axId val="149777792"/>
        <c:scaling>
          <c:orientation val="minMax"/>
          <c:max val="1700"/>
          <c:min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Excitation energy </a:t>
                </a:r>
                <a:r>
                  <a:rPr lang="en-US" dirty="0" smtClean="0"/>
                  <a:t>[</a:t>
                </a:r>
                <a:r>
                  <a:rPr lang="en-US" dirty="0" err="1"/>
                  <a:t>M</a:t>
                </a:r>
                <a:r>
                  <a:rPr lang="en-US" dirty="0" err="1" smtClean="0"/>
                  <a:t>eV</a:t>
                </a:r>
                <a:r>
                  <a:rPr lang="en-US" dirty="0"/>
                  <a:t>]</a:t>
                </a:r>
                <a:endParaRPr lang="ja-JP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49775872"/>
        <c:crosses val="autoZero"/>
        <c:crossBetween val="midCat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'Mo-Ru-Pd'!$G$63</c:f>
              <c:strCache>
                <c:ptCount val="1"/>
                <c:pt idx="0">
                  <c:v>E(2+γ)</c:v>
                </c:pt>
              </c:strCache>
            </c:strRef>
          </c:tx>
          <c:spPr>
            <a:ln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'Mo-Ru-Pd'!$G$65:$G$79</c:f>
              <c:numCache>
                <c:formatCode>General</c:formatCode>
                <c:ptCount val="15"/>
                <c:pt idx="2" formatCode="0.0_);[Red]\(0.0\)">
                  <c:v>1534.48</c:v>
                </c:pt>
                <c:pt idx="3" formatCode="0.0_);[Red]\(0.0\)">
                  <c:v>1341.6799999999998</c:v>
                </c:pt>
                <c:pt idx="4" formatCode="0.0_);[Red]\(0.0\)">
                  <c:v>1128.02</c:v>
                </c:pt>
                <c:pt idx="5" formatCode="0.0_);[Red]\(0.0\)">
                  <c:v>931.15</c:v>
                </c:pt>
                <c:pt idx="6" formatCode="0.0_);[Red]\(0.0\)">
                  <c:v>813.61</c:v>
                </c:pt>
                <c:pt idx="7" formatCode="0.0_);[Red]\(0.0\)">
                  <c:v>737.11</c:v>
                </c:pt>
                <c:pt idx="8" formatCode="0.0_);[Red]\(0.0\)">
                  <c:v>694.4</c:v>
                </c:pt>
                <c:pt idx="9" formatCode="0.0_);[Red]\(0.0\)">
                  <c:v>737.83999999999946</c:v>
                </c:pt>
                <c:pt idx="10" formatCode="0.0_);[Red]\(0.0\)">
                  <c:v>812.6</c:v>
                </c:pt>
                <c:pt idx="11" formatCode="0.0_);[Red]\(0.0\)">
                  <c:v>911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'Mo-Ru-Pd'!$F$63</c:f>
              <c:strCache>
                <c:ptCount val="1"/>
                <c:pt idx="0">
                  <c:v>E(4+g)</c:v>
                </c:pt>
              </c:strCache>
            </c:strRef>
          </c:tx>
          <c:spPr>
            <a:ln>
              <a:solidFill>
                <a:srgbClr val="00FF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FFFF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'Mo-Ru-Pd'!$F$65:$F$79</c:f>
              <c:numCache>
                <c:formatCode>0.0_);[Red]\(0.0\)</c:formatCode>
                <c:ptCount val="15"/>
                <c:pt idx="0">
                  <c:v>1541.4</c:v>
                </c:pt>
                <c:pt idx="1">
                  <c:v>1416.1499999999999</c:v>
                </c:pt>
                <c:pt idx="2">
                  <c:v>1275.9100000000001</c:v>
                </c:pt>
                <c:pt idx="3">
                  <c:v>1323.59</c:v>
                </c:pt>
                <c:pt idx="4">
                  <c:v>1229.3</c:v>
                </c:pt>
                <c:pt idx="5">
                  <c:v>1048.2160000000001</c:v>
                </c:pt>
                <c:pt idx="6">
                  <c:v>920.77000000000055</c:v>
                </c:pt>
                <c:pt idx="7">
                  <c:v>883.55</c:v>
                </c:pt>
                <c:pt idx="8">
                  <c:v>852.2</c:v>
                </c:pt>
                <c:pt idx="9">
                  <c:v>877.58</c:v>
                </c:pt>
                <c:pt idx="10">
                  <c:v>953.2</c:v>
                </c:pt>
                <c:pt idx="11">
                  <c:v>1054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'Mo-Ru-Pd'!$E$63</c:f>
              <c:strCache>
                <c:ptCount val="1"/>
                <c:pt idx="0">
                  <c:v>E(2+g)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'Mo-Ru-Pd'!$C$65:$C$79</c:f>
              <c:numCache>
                <c:formatCode>General</c:formatCode>
                <c:ptCount val="15"/>
                <c:pt idx="0">
                  <c:v>52</c:v>
                </c:pt>
                <c:pt idx="1">
                  <c:v>54</c:v>
                </c:pt>
                <c:pt idx="2">
                  <c:v>56</c:v>
                </c:pt>
                <c:pt idx="3">
                  <c:v>58</c:v>
                </c:pt>
                <c:pt idx="4">
                  <c:v>60</c:v>
                </c:pt>
                <c:pt idx="5">
                  <c:v>62</c:v>
                </c:pt>
                <c:pt idx="6">
                  <c:v>64</c:v>
                </c:pt>
                <c:pt idx="7">
                  <c:v>66</c:v>
                </c:pt>
                <c:pt idx="8">
                  <c:v>68</c:v>
                </c:pt>
                <c:pt idx="9">
                  <c:v>70</c:v>
                </c:pt>
                <c:pt idx="10">
                  <c:v>72</c:v>
                </c:pt>
                <c:pt idx="11">
                  <c:v>74</c:v>
                </c:pt>
                <c:pt idx="12">
                  <c:v>76</c:v>
                </c:pt>
                <c:pt idx="13">
                  <c:v>78</c:v>
                </c:pt>
                <c:pt idx="14">
                  <c:v>80</c:v>
                </c:pt>
              </c:numCache>
            </c:numRef>
          </c:cat>
          <c:val>
            <c:numRef>
              <c:f>'Mo-Ru-Pd'!$E$65:$E$79</c:f>
              <c:numCache>
                <c:formatCode>0.0_);[Red]\(0.0\)</c:formatCode>
                <c:ptCount val="15"/>
                <c:pt idx="0">
                  <c:v>862.89</c:v>
                </c:pt>
                <c:pt idx="1">
                  <c:v>665.5</c:v>
                </c:pt>
                <c:pt idx="2">
                  <c:v>556.43999999999949</c:v>
                </c:pt>
                <c:pt idx="3">
                  <c:v>555.80999999999949</c:v>
                </c:pt>
                <c:pt idx="4">
                  <c:v>511.85</c:v>
                </c:pt>
                <c:pt idx="5">
                  <c:v>433.93799999999868</c:v>
                </c:pt>
                <c:pt idx="6">
                  <c:v>373.8</c:v>
                </c:pt>
                <c:pt idx="7">
                  <c:v>348.789999999999</c:v>
                </c:pt>
                <c:pt idx="8">
                  <c:v>332.5</c:v>
                </c:pt>
                <c:pt idx="9">
                  <c:v>340.26</c:v>
                </c:pt>
                <c:pt idx="10">
                  <c:v>378.6</c:v>
                </c:pt>
                <c:pt idx="11">
                  <c:v>435.4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877120"/>
        <c:axId val="149879424"/>
      </c:lineChart>
      <c:catAx>
        <c:axId val="149877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Neutron number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49879424"/>
        <c:crosses val="autoZero"/>
        <c:auto val="1"/>
        <c:lblAlgn val="ctr"/>
        <c:lblOffset val="0"/>
        <c:tickMarkSkip val="1"/>
        <c:noMultiLvlLbl val="0"/>
      </c:catAx>
      <c:valAx>
        <c:axId val="149879424"/>
        <c:scaling>
          <c:orientation val="minMax"/>
          <c:max val="1700"/>
          <c:min val="2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Excitation energy </a:t>
                </a:r>
                <a:r>
                  <a:rPr lang="en-US" dirty="0" smtClean="0"/>
                  <a:t>[</a:t>
                </a:r>
                <a:r>
                  <a:rPr lang="en-US" dirty="0" err="1"/>
                  <a:t>M</a:t>
                </a:r>
                <a:r>
                  <a:rPr lang="en-US" dirty="0" err="1" smtClean="0"/>
                  <a:t>eV</a:t>
                </a:r>
                <a:r>
                  <a:rPr lang="en-US" dirty="0"/>
                  <a:t>]</a:t>
                </a:r>
                <a:endParaRPr lang="ja-JP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49877120"/>
        <c:crosses val="autoZero"/>
        <c:crossBetween val="midCat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87616"/>
        <c:axId val="151489536"/>
      </c:lineChart>
      <c:catAx>
        <c:axId val="151487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51489536"/>
        <c:crosses val="autoZero"/>
        <c:auto val="1"/>
        <c:lblAlgn val="ctr"/>
        <c:lblOffset val="100"/>
        <c:noMultiLvlLbl val="0"/>
      </c:catAx>
      <c:valAx>
        <c:axId val="151489536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5148761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Ex!$C$2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Ex!$C$5:$C$17</c:f>
              <c:numCache>
                <c:formatCode>0.0_ </c:formatCode>
                <c:ptCount val="13"/>
                <c:pt idx="0">
                  <c:v>555.80999999999995</c:v>
                </c:pt>
                <c:pt idx="1">
                  <c:v>511.85</c:v>
                </c:pt>
                <c:pt idx="2">
                  <c:v>433.93799999999999</c:v>
                </c:pt>
                <c:pt idx="3">
                  <c:v>373.8</c:v>
                </c:pt>
                <c:pt idx="4">
                  <c:v>348.79</c:v>
                </c:pt>
                <c:pt idx="5">
                  <c:v>332.61</c:v>
                </c:pt>
                <c:pt idx="6">
                  <c:v>340.26</c:v>
                </c:pt>
                <c:pt idx="7">
                  <c:v>378.6</c:v>
                </c:pt>
                <c:pt idx="8">
                  <c:v>435.7</c:v>
                </c:pt>
                <c:pt idx="9">
                  <c:v>513</c:v>
                </c:pt>
                <c:pt idx="10">
                  <c:v>588</c:v>
                </c:pt>
                <c:pt idx="11">
                  <c:v>693.3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Ex!$D$2</c:f>
              <c:strCache>
                <c:ptCount val="1"/>
                <c:pt idx="0">
                  <c:v>4+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val>
            <c:numRef>
              <c:f>Ex!$D$5:$D$17</c:f>
              <c:numCache>
                <c:formatCode>0.0_ </c:formatCode>
                <c:ptCount val="13"/>
                <c:pt idx="0">
                  <c:v>1323.59</c:v>
                </c:pt>
                <c:pt idx="1">
                  <c:v>1229.3</c:v>
                </c:pt>
                <c:pt idx="2">
                  <c:v>1048.2159999999999</c:v>
                </c:pt>
                <c:pt idx="3">
                  <c:v>920.78</c:v>
                </c:pt>
                <c:pt idx="4">
                  <c:v>883.55</c:v>
                </c:pt>
                <c:pt idx="5">
                  <c:v>852.37</c:v>
                </c:pt>
                <c:pt idx="6">
                  <c:v>877.58</c:v>
                </c:pt>
                <c:pt idx="7">
                  <c:v>953.2</c:v>
                </c:pt>
                <c:pt idx="8">
                  <c:v>1053.5999999999999</c:v>
                </c:pt>
                <c:pt idx="9">
                  <c:v>1188.2</c:v>
                </c:pt>
                <c:pt idx="10">
                  <c:v>1289.9000000000001</c:v>
                </c:pt>
                <c:pt idx="11">
                  <c:v>1481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Ex!$F$2</c:f>
              <c:strCache>
                <c:ptCount val="1"/>
                <c:pt idx="0">
                  <c:v>6+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val>
            <c:numRef>
              <c:f>Ex!$F$5:$F$17</c:f>
              <c:numCache>
                <c:formatCode>0.0_ </c:formatCode>
                <c:ptCount val="13"/>
                <c:pt idx="0">
                  <c:v>2249.5</c:v>
                </c:pt>
                <c:pt idx="1">
                  <c:v>2077.0100000000002</c:v>
                </c:pt>
                <c:pt idx="2">
                  <c:v>1771.126</c:v>
                </c:pt>
                <c:pt idx="3">
                  <c:v>1573.99</c:v>
                </c:pt>
                <c:pt idx="4">
                  <c:v>1551.3</c:v>
                </c:pt>
                <c:pt idx="5">
                  <c:v>1500.51</c:v>
                </c:pt>
                <c:pt idx="6">
                  <c:v>1558.97</c:v>
                </c:pt>
                <c:pt idx="7">
                  <c:v>1671.4</c:v>
                </c:pt>
                <c:pt idx="8">
                  <c:v>1791.3</c:v>
                </c:pt>
                <c:pt idx="9">
                  <c:v>1946.8</c:v>
                </c:pt>
                <c:pt idx="10">
                  <c:v>1970.1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Ex!$J$2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val>
            <c:numRef>
              <c:f>Ex!$J$5:$J$17</c:f>
              <c:numCache>
                <c:formatCode>0.0_ </c:formatCode>
                <c:ptCount val="13"/>
                <c:pt idx="0">
                  <c:v>1341.68</c:v>
                </c:pt>
                <c:pt idx="1">
                  <c:v>1128.02</c:v>
                </c:pt>
                <c:pt idx="2">
                  <c:v>931.15</c:v>
                </c:pt>
                <c:pt idx="3">
                  <c:v>813.59</c:v>
                </c:pt>
                <c:pt idx="4">
                  <c:v>737.11</c:v>
                </c:pt>
                <c:pt idx="5">
                  <c:v>694.62</c:v>
                </c:pt>
                <c:pt idx="6">
                  <c:v>737.84</c:v>
                </c:pt>
                <c:pt idx="7">
                  <c:v>812.6</c:v>
                </c:pt>
                <c:pt idx="8">
                  <c:v>900.3</c:v>
                </c:pt>
                <c:pt idx="9">
                  <c:v>1070.5</c:v>
                </c:pt>
                <c:pt idx="10">
                  <c:v>1295.4000000000001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Ex!$T$2</c:f>
              <c:strCache>
                <c:ptCount val="1"/>
                <c:pt idx="0">
                  <c:v>0+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val>
            <c:numRef>
              <c:f>Ex!$T$5:$T$16</c:f>
              <c:numCache>
                <c:formatCode>0.0_ </c:formatCode>
                <c:ptCount val="12"/>
                <c:pt idx="0">
                  <c:v>1333.59</c:v>
                </c:pt>
                <c:pt idx="1">
                  <c:v>1133.76</c:v>
                </c:pt>
                <c:pt idx="2">
                  <c:v>1052.78</c:v>
                </c:pt>
                <c:pt idx="3">
                  <c:v>964.74</c:v>
                </c:pt>
                <c:pt idx="4">
                  <c:v>890.4</c:v>
                </c:pt>
                <c:pt idx="5">
                  <c:v>872</c:v>
                </c:pt>
                <c:pt idx="6">
                  <c:v>1109.76</c:v>
                </c:pt>
                <c:pt idx="7">
                  <c:v>1154</c:v>
                </c:pt>
                <c:pt idx="8">
                  <c:v>1244.6199999999999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560192"/>
        <c:axId val="151561728"/>
      </c:lineChart>
      <c:catAx>
        <c:axId val="15156019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151561728"/>
        <c:crosses val="autoZero"/>
        <c:auto val="1"/>
        <c:lblAlgn val="ctr"/>
        <c:lblOffset val="100"/>
        <c:noMultiLvlLbl val="0"/>
      </c:catAx>
      <c:valAx>
        <c:axId val="1515617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 [MeV]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51560192"/>
        <c:crosses val="autoZero"/>
        <c:crossBetween val="midCat"/>
        <c:dispUnits>
          <c:builtInUnit val="thousands"/>
        </c:dispUnits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999232"/>
        <c:axId val="152001152"/>
      </c:lineChart>
      <c:catAx>
        <c:axId val="151999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52001152"/>
        <c:crosses val="autoZero"/>
        <c:auto val="1"/>
        <c:lblAlgn val="ctr"/>
        <c:lblOffset val="100"/>
        <c:noMultiLvlLbl val="0"/>
      </c:catAx>
      <c:valAx>
        <c:axId val="152001152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5199923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315584"/>
        <c:axId val="151317504"/>
      </c:lineChart>
      <c:catAx>
        <c:axId val="151315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51317504"/>
        <c:crosses val="autoZero"/>
        <c:auto val="1"/>
        <c:lblAlgn val="ctr"/>
        <c:lblOffset val="100"/>
        <c:noMultiLvlLbl val="0"/>
      </c:catAx>
      <c:valAx>
        <c:axId val="151317504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5131558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Ex!$C$2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Ex!$C$5:$C$17</c:f>
              <c:numCache>
                <c:formatCode>0.0_ </c:formatCode>
                <c:ptCount val="13"/>
                <c:pt idx="0">
                  <c:v>555.80999999999995</c:v>
                </c:pt>
                <c:pt idx="1">
                  <c:v>511.85</c:v>
                </c:pt>
                <c:pt idx="2">
                  <c:v>433.93799999999999</c:v>
                </c:pt>
                <c:pt idx="3">
                  <c:v>373.8</c:v>
                </c:pt>
                <c:pt idx="4">
                  <c:v>348.79</c:v>
                </c:pt>
                <c:pt idx="5">
                  <c:v>332.61</c:v>
                </c:pt>
                <c:pt idx="6">
                  <c:v>340.26</c:v>
                </c:pt>
                <c:pt idx="7">
                  <c:v>378.6</c:v>
                </c:pt>
                <c:pt idx="8">
                  <c:v>435.7</c:v>
                </c:pt>
                <c:pt idx="9">
                  <c:v>513</c:v>
                </c:pt>
                <c:pt idx="10">
                  <c:v>588</c:v>
                </c:pt>
                <c:pt idx="11">
                  <c:v>693.3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Ex!$D$2</c:f>
              <c:strCache>
                <c:ptCount val="1"/>
                <c:pt idx="0">
                  <c:v>4+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val>
            <c:numRef>
              <c:f>Ex!$D$5:$D$17</c:f>
              <c:numCache>
                <c:formatCode>0.0_ </c:formatCode>
                <c:ptCount val="13"/>
                <c:pt idx="0">
                  <c:v>1323.59</c:v>
                </c:pt>
                <c:pt idx="1">
                  <c:v>1229.3</c:v>
                </c:pt>
                <c:pt idx="2">
                  <c:v>1048.2159999999999</c:v>
                </c:pt>
                <c:pt idx="3">
                  <c:v>920.78</c:v>
                </c:pt>
                <c:pt idx="4">
                  <c:v>883.55</c:v>
                </c:pt>
                <c:pt idx="5">
                  <c:v>852.37</c:v>
                </c:pt>
                <c:pt idx="6">
                  <c:v>877.58</c:v>
                </c:pt>
                <c:pt idx="7">
                  <c:v>953.2</c:v>
                </c:pt>
                <c:pt idx="8">
                  <c:v>1053.5999999999999</c:v>
                </c:pt>
                <c:pt idx="9">
                  <c:v>1188.2</c:v>
                </c:pt>
                <c:pt idx="10">
                  <c:v>1289.9000000000001</c:v>
                </c:pt>
                <c:pt idx="11">
                  <c:v>1481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Ex!$F$2</c:f>
              <c:strCache>
                <c:ptCount val="1"/>
                <c:pt idx="0">
                  <c:v>6+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val>
            <c:numRef>
              <c:f>Ex!$F$5:$F$17</c:f>
              <c:numCache>
                <c:formatCode>0.0_ </c:formatCode>
                <c:ptCount val="13"/>
                <c:pt idx="0">
                  <c:v>2249.5</c:v>
                </c:pt>
                <c:pt idx="1">
                  <c:v>2077.0100000000002</c:v>
                </c:pt>
                <c:pt idx="2">
                  <c:v>1771.126</c:v>
                </c:pt>
                <c:pt idx="3">
                  <c:v>1573.99</c:v>
                </c:pt>
                <c:pt idx="4">
                  <c:v>1551.3</c:v>
                </c:pt>
                <c:pt idx="5">
                  <c:v>1500.51</c:v>
                </c:pt>
                <c:pt idx="6">
                  <c:v>1558.97</c:v>
                </c:pt>
                <c:pt idx="7">
                  <c:v>1671.4</c:v>
                </c:pt>
                <c:pt idx="8">
                  <c:v>1791.3</c:v>
                </c:pt>
                <c:pt idx="9">
                  <c:v>1946.8</c:v>
                </c:pt>
                <c:pt idx="10">
                  <c:v>1970.1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Ex!$J$2</c:f>
              <c:strCache>
                <c:ptCount val="1"/>
                <c:pt idx="0">
                  <c:v>2+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val>
            <c:numRef>
              <c:f>Ex!$J$5:$J$17</c:f>
              <c:numCache>
                <c:formatCode>0.0_ </c:formatCode>
                <c:ptCount val="13"/>
                <c:pt idx="0">
                  <c:v>1341.68</c:v>
                </c:pt>
                <c:pt idx="1">
                  <c:v>1128.02</c:v>
                </c:pt>
                <c:pt idx="2">
                  <c:v>931.15</c:v>
                </c:pt>
                <c:pt idx="3">
                  <c:v>813.59</c:v>
                </c:pt>
                <c:pt idx="4">
                  <c:v>737.11</c:v>
                </c:pt>
                <c:pt idx="5">
                  <c:v>694.62</c:v>
                </c:pt>
                <c:pt idx="6">
                  <c:v>737.84</c:v>
                </c:pt>
                <c:pt idx="7">
                  <c:v>812.6</c:v>
                </c:pt>
                <c:pt idx="8">
                  <c:v>900.3</c:v>
                </c:pt>
                <c:pt idx="9">
                  <c:v>1070.5</c:v>
                </c:pt>
                <c:pt idx="10">
                  <c:v>1295.4000000000001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Ex!$T$2</c:f>
              <c:strCache>
                <c:ptCount val="1"/>
                <c:pt idx="0">
                  <c:v>0+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val>
            <c:numRef>
              <c:f>Ex!$T$5:$T$16</c:f>
              <c:numCache>
                <c:formatCode>0.0_ </c:formatCode>
                <c:ptCount val="12"/>
                <c:pt idx="0">
                  <c:v>1333.59</c:v>
                </c:pt>
                <c:pt idx="1">
                  <c:v>1133.76</c:v>
                </c:pt>
                <c:pt idx="2">
                  <c:v>1052.78</c:v>
                </c:pt>
                <c:pt idx="3">
                  <c:v>964.74</c:v>
                </c:pt>
                <c:pt idx="4">
                  <c:v>890.4</c:v>
                </c:pt>
                <c:pt idx="5">
                  <c:v>872</c:v>
                </c:pt>
                <c:pt idx="6">
                  <c:v>1109.76</c:v>
                </c:pt>
                <c:pt idx="7">
                  <c:v>1154</c:v>
                </c:pt>
                <c:pt idx="8">
                  <c:v>1244.6199999999999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882688"/>
        <c:axId val="158213632"/>
      </c:lineChart>
      <c:catAx>
        <c:axId val="1648826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crossAx val="158213632"/>
        <c:crosses val="autoZero"/>
        <c:auto val="1"/>
        <c:lblAlgn val="ctr"/>
        <c:lblOffset val="100"/>
        <c:noMultiLvlLbl val="0"/>
      </c:catAx>
      <c:valAx>
        <c:axId val="158213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 [MeV]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64882688"/>
        <c:crosses val="autoZero"/>
        <c:crossBetween val="midCat"/>
        <c:dispUnits>
          <c:builtInUnit val="thousands"/>
        </c:dispUnits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Ex!$E$2</c:f>
              <c:strCache>
                <c:ptCount val="1"/>
                <c:pt idx="0">
                  <c:v>R42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square"/>
            <c:size val="7"/>
            <c:spPr>
              <a:solidFill>
                <a:srgbClr val="FF00FF"/>
              </a:solidFill>
              <a:ln w="19050">
                <a:solidFill>
                  <a:srgbClr val="FF00FF"/>
                </a:solidFill>
              </a:ln>
            </c:spPr>
          </c:marker>
          <c:dPt>
            <c:idx val="8"/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dPt>
            <c:idx val="11"/>
            <c:marker>
              <c:spPr>
                <a:solidFill>
                  <a:schemeClr val="bg1"/>
                </a:solidFill>
                <a:ln w="19050">
                  <a:solidFill>
                    <a:srgbClr val="FF00FF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Ex!$E$5:$E$17</c:f>
              <c:numCache>
                <c:formatCode>0.00_ </c:formatCode>
                <c:ptCount val="13"/>
                <c:pt idx="0">
                  <c:v>2.3813713319299761</c:v>
                </c:pt>
                <c:pt idx="1">
                  <c:v>2.4016801797401581</c:v>
                </c:pt>
                <c:pt idx="2">
                  <c:v>2.4155893238204533</c:v>
                </c:pt>
                <c:pt idx="3">
                  <c:v>2.4632958801498126</c:v>
                </c:pt>
                <c:pt idx="4">
                  <c:v>2.5331861578600301</c:v>
                </c:pt>
                <c:pt idx="5">
                  <c:v>2.5626709960614531</c:v>
                </c:pt>
                <c:pt idx="6">
                  <c:v>2.5791453594310236</c:v>
                </c:pt>
                <c:pt idx="7">
                  <c:v>2.5176967776016905</c:v>
                </c:pt>
                <c:pt idx="8">
                  <c:v>2.418177645168694</c:v>
                </c:pt>
                <c:pt idx="9">
                  <c:v>2.316179337231969</c:v>
                </c:pt>
                <c:pt idx="10">
                  <c:v>2.1937074829931973</c:v>
                </c:pt>
                <c:pt idx="11">
                  <c:v>2.1361603923265542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Ex!$G$2</c:f>
              <c:strCache>
                <c:ptCount val="1"/>
                <c:pt idx="0">
                  <c:v>R62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Ex!$G$5:$G$17</c:f>
              <c:numCache>
                <c:formatCode>0.00_);[Red]\(0.00\)</c:formatCode>
                <c:ptCount val="13"/>
                <c:pt idx="0">
                  <c:v>4.0472463611665859</c:v>
                </c:pt>
                <c:pt idx="1">
                  <c:v>4.0578489791931229</c:v>
                </c:pt>
                <c:pt idx="2">
                  <c:v>4.081518557950675</c:v>
                </c:pt>
                <c:pt idx="3">
                  <c:v>4.2107811663991441</c:v>
                </c:pt>
                <c:pt idx="4">
                  <c:v>4.4476619169127547</c:v>
                </c:pt>
                <c:pt idx="5">
                  <c:v>4.5113195634526919</c:v>
                </c:pt>
                <c:pt idx="6">
                  <c:v>4.5817022277082229</c:v>
                </c:pt>
                <c:pt idx="7">
                  <c:v>4.4146856840993136</c:v>
                </c:pt>
                <c:pt idx="8">
                  <c:v>4.111315125086068</c:v>
                </c:pt>
                <c:pt idx="9">
                  <c:v>3.7949317738791422</c:v>
                </c:pt>
                <c:pt idx="10">
                  <c:v>3.3505102040816324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Ex!$K$2</c:f>
              <c:strCache>
                <c:ptCount val="1"/>
                <c:pt idx="0">
                  <c:v>R22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triangle"/>
            <c:size val="7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</c:spPr>
          </c:marker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10"/>
            <c:marker>
              <c:spPr>
                <a:solidFill>
                  <a:schemeClr val="bg1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Ex!$K$5:$K$17</c:f>
              <c:numCache>
                <c:formatCode>0.00_ </c:formatCode>
                <c:ptCount val="13"/>
                <c:pt idx="0">
                  <c:v>2.4139184253611847</c:v>
                </c:pt>
                <c:pt idx="1">
                  <c:v>2.2038097098759399</c:v>
                </c:pt>
                <c:pt idx="2">
                  <c:v>2.1458134572219993</c:v>
                </c:pt>
                <c:pt idx="3">
                  <c:v>2.1765382557517388</c:v>
                </c:pt>
                <c:pt idx="4">
                  <c:v>2.1133346712921814</c:v>
                </c:pt>
                <c:pt idx="5">
                  <c:v>2.0883918102281953</c:v>
                </c:pt>
                <c:pt idx="6">
                  <c:v>2.168459413389761</c:v>
                </c:pt>
                <c:pt idx="7">
                  <c:v>2.1463285789751718</c:v>
                </c:pt>
                <c:pt idx="8">
                  <c:v>2.0663300436079872</c:v>
                </c:pt>
                <c:pt idx="9">
                  <c:v>2.0867446393762181</c:v>
                </c:pt>
                <c:pt idx="10">
                  <c:v>2.203061224489796</c:v>
                </c:pt>
              </c:numCache>
            </c:numRef>
          </c:val>
          <c:smooth val="0"/>
        </c:ser>
        <c:ser>
          <c:idx val="7"/>
          <c:order val="3"/>
          <c:tx>
            <c:strRef>
              <c:f>Ex!$U$2</c:f>
              <c:strCache>
                <c:ptCount val="1"/>
                <c:pt idx="0">
                  <c:v>R02</c:v>
                </c:pt>
              </c:strCache>
            </c:strRef>
          </c:tx>
          <c:spPr>
            <a:ln w="19050">
              <a:solidFill>
                <a:srgbClr val="00FF00"/>
              </a:solidFill>
            </a:ln>
          </c:spPr>
          <c:marker>
            <c:symbol val="diamond"/>
            <c:size val="7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</c:spPr>
          </c:marker>
          <c:dPt>
            <c:idx val="7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8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dPt>
            <c:idx val="9"/>
            <c:marker>
              <c:spPr>
                <a:solidFill>
                  <a:schemeClr val="bg1"/>
                </a:solidFill>
                <a:ln w="19050">
                  <a:solidFill>
                    <a:srgbClr val="00FF00"/>
                  </a:solidFill>
                </a:ln>
              </c:spPr>
            </c:marker>
            <c:bubble3D val="0"/>
          </c:dPt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Ex!$U$5:$U$16</c:f>
              <c:numCache>
                <c:formatCode>0.00_ </c:formatCode>
                <c:ptCount val="12"/>
                <c:pt idx="0">
                  <c:v>2.3993630917039996</c:v>
                </c:pt>
                <c:pt idx="1">
                  <c:v>2.2150239327928101</c:v>
                </c:pt>
                <c:pt idx="2">
                  <c:v>2.4261069553715049</c:v>
                </c:pt>
                <c:pt idx="3">
                  <c:v>2.5808988764044942</c:v>
                </c:pt>
                <c:pt idx="4">
                  <c:v>2.552825482381949</c:v>
                </c:pt>
                <c:pt idx="5">
                  <c:v>2.6216890652716391</c:v>
                </c:pt>
                <c:pt idx="6">
                  <c:v>3.2615059072473991</c:v>
                </c:pt>
                <c:pt idx="7">
                  <c:v>3.0480718436344425</c:v>
                </c:pt>
                <c:pt idx="8">
                  <c:v>2.8565985770025244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Ex!$Y$2</c:f>
              <c:strCache>
                <c:ptCount val="1"/>
                <c:pt idx="0">
                  <c:v>R42,R22; O(6)</c:v>
                </c:pt>
              </c:strCache>
            </c:strRef>
          </c:tx>
          <c:spPr>
            <a:ln w="28575">
              <a:solidFill>
                <a:srgbClr val="FFC000"/>
              </a:solidFill>
              <a:prstDash val="dash"/>
            </a:ln>
          </c:spPr>
          <c:marker>
            <c:symbol val="none"/>
          </c:marker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Ex!$Y$5:$Y$17</c:f>
              <c:numCache>
                <c:formatCode>0.00_ </c:formatCode>
                <c:ptCount val="13"/>
                <c:pt idx="0">
                  <c:v>2.5</c:v>
                </c:pt>
                <c:pt idx="1">
                  <c:v>2.5</c:v>
                </c:pt>
                <c:pt idx="2">
                  <c:v>2.5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Ex!$Z$2</c:f>
              <c:strCache>
                <c:ptCount val="1"/>
                <c:pt idx="0">
                  <c:v>R62; O(6)</c:v>
                </c:pt>
              </c:strCache>
            </c:strRef>
          </c:tx>
          <c:spPr>
            <a:ln w="28575">
              <a:solidFill>
                <a:srgbClr val="FFC000"/>
              </a:solidFill>
              <a:prstDash val="dash"/>
            </a:ln>
          </c:spPr>
          <c:marker>
            <c:symbol val="none"/>
          </c:marker>
          <c:cat>
            <c:numRef>
              <c:f>Ex!$A$5:$A$17</c:f>
              <c:numCache>
                <c:formatCode>General</c:formatCode>
                <c:ptCount val="13"/>
                <c:pt idx="0">
                  <c:v>104</c:v>
                </c:pt>
                <c:pt idx="1">
                  <c:v>106</c:v>
                </c:pt>
                <c:pt idx="2">
                  <c:v>108</c:v>
                </c:pt>
                <c:pt idx="3">
                  <c:v>110</c:v>
                </c:pt>
                <c:pt idx="4">
                  <c:v>112</c:v>
                </c:pt>
                <c:pt idx="5">
                  <c:v>114</c:v>
                </c:pt>
                <c:pt idx="6">
                  <c:v>116</c:v>
                </c:pt>
                <c:pt idx="7">
                  <c:v>118</c:v>
                </c:pt>
                <c:pt idx="8">
                  <c:v>120</c:v>
                </c:pt>
                <c:pt idx="9">
                  <c:v>122</c:v>
                </c:pt>
                <c:pt idx="10">
                  <c:v>124</c:v>
                </c:pt>
                <c:pt idx="11">
                  <c:v>126</c:v>
                </c:pt>
                <c:pt idx="12">
                  <c:v>128</c:v>
                </c:pt>
              </c:numCache>
            </c:numRef>
          </c:cat>
          <c:val>
            <c:numRef>
              <c:f>Ex!$Z$5:$Z$17</c:f>
              <c:numCache>
                <c:formatCode>0.00_ </c:formatCode>
                <c:ptCount val="13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067008"/>
        <c:axId val="165077376"/>
      </c:lineChart>
      <c:catAx>
        <c:axId val="165067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crossAx val="165077376"/>
        <c:crosses val="autoZero"/>
        <c:auto val="1"/>
        <c:lblAlgn val="ctr"/>
        <c:lblOffset val="100"/>
        <c:noMultiLvlLbl val="0"/>
      </c:catAx>
      <c:valAx>
        <c:axId val="165077376"/>
        <c:scaling>
          <c:orientation val="minMax"/>
          <c:max val="4.7"/>
          <c:min val="1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</a:t>
                </a:r>
                <a:endParaRPr lang="ja-JP"/>
              </a:p>
            </c:rich>
          </c:tx>
          <c:layout/>
          <c:overlay val="0"/>
        </c:title>
        <c:numFmt formatCode="0.0_ " sourceLinked="0"/>
        <c:majorTickMark val="cross"/>
        <c:minorTickMark val="none"/>
        <c:tickLblPos val="nextTo"/>
        <c:crossAx val="165067008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 b="0">
          <a:latin typeface="Arial Unicode MS" pitchFamily="50" charset="-128"/>
          <a:ea typeface="Arial Unicode MS" pitchFamily="50" charset="-128"/>
          <a:cs typeface="Arial Unicode MS" pitchFamily="50" charset="-128"/>
        </a:defRPr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9.wmf"/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5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image" Target="../media/image65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12" Type="http://schemas.openxmlformats.org/officeDocument/2006/relationships/image" Target="../media/image64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6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7949A-F13D-4407-B2C3-CC51607D84B6}" type="datetimeFigureOut">
              <a:rPr kumimoji="1" lang="ja-JP" altLang="en-US" smtClean="0"/>
              <a:pPr/>
              <a:t>2013/10/27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7C140-09E3-403A-B392-FA8424D81B9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80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C140-09E3-403A-B392-FA8424D81B9B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18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C140-09E3-403A-B392-FA8424D81B9B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181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C140-09E3-403A-B392-FA8424D81B9B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181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9126E5-168C-4FBE-A08B-60CA24194FC3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91110-035C-4701-B642-DA206FD161DF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9126E5-168C-4FBE-A08B-60CA24194FC3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C140-09E3-403A-B392-FA8424D81B9B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891110-035C-4701-B642-DA206FD161DF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CB9AC-18AD-48E0-ADD6-DECF7706B76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97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7C140-09E3-403A-B392-FA8424D81B9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9C74D-B527-4A29-8F13-70F4B3ECC129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2013/10/27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8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49.wmf"/><Relationship Id="rId10" Type="http://schemas.openxmlformats.org/officeDocument/2006/relationships/image" Target="../media/image47.wmf"/><Relationship Id="rId4" Type="http://schemas.openxmlformats.org/officeDocument/2006/relationships/chart" Target="../charts/chart2.xml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8.w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10.bin"/><Relationship Id="rId4" Type="http://schemas.openxmlformats.org/officeDocument/2006/relationships/chart" Target="../charts/chart3.xml"/><Relationship Id="rId9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60.wmf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58.wmf"/><Relationship Id="rId25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chart" Target="../charts/chart6.xml"/><Relationship Id="rId11" Type="http://schemas.openxmlformats.org/officeDocument/2006/relationships/image" Target="../media/image55.wmf"/><Relationship Id="rId24" Type="http://schemas.openxmlformats.org/officeDocument/2006/relationships/oleObject" Target="../embeddings/oleObject19.bin"/><Relationship Id="rId5" Type="http://schemas.openxmlformats.org/officeDocument/2006/relationships/chart" Target="../charts/chart5.xml"/><Relationship Id="rId15" Type="http://schemas.openxmlformats.org/officeDocument/2006/relationships/image" Target="../media/image57.wmf"/><Relationship Id="rId23" Type="http://schemas.openxmlformats.org/officeDocument/2006/relationships/image" Target="../media/image61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59.wmf"/><Relationship Id="rId4" Type="http://schemas.openxmlformats.org/officeDocument/2006/relationships/chart" Target="../charts/chart4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25.bin"/><Relationship Id="rId26" Type="http://schemas.openxmlformats.org/officeDocument/2006/relationships/oleObject" Target="../embeddings/oleObject29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60.wmf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58.wmf"/><Relationship Id="rId25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29" Type="http://schemas.openxmlformats.org/officeDocument/2006/relationships/image" Target="../media/image64.wmf"/><Relationship Id="rId1" Type="http://schemas.openxmlformats.org/officeDocument/2006/relationships/vmlDrawing" Target="../drawings/vmlDrawing5.vml"/><Relationship Id="rId6" Type="http://schemas.openxmlformats.org/officeDocument/2006/relationships/chart" Target="../charts/chart9.xml"/><Relationship Id="rId11" Type="http://schemas.openxmlformats.org/officeDocument/2006/relationships/image" Target="../media/image55.wmf"/><Relationship Id="rId24" Type="http://schemas.openxmlformats.org/officeDocument/2006/relationships/oleObject" Target="../embeddings/oleObject28.bin"/><Relationship Id="rId5" Type="http://schemas.openxmlformats.org/officeDocument/2006/relationships/chart" Target="../charts/chart8.xml"/><Relationship Id="rId15" Type="http://schemas.openxmlformats.org/officeDocument/2006/relationships/image" Target="../media/image57.wmf"/><Relationship Id="rId23" Type="http://schemas.openxmlformats.org/officeDocument/2006/relationships/image" Target="../media/image61.wmf"/><Relationship Id="rId28" Type="http://schemas.openxmlformats.org/officeDocument/2006/relationships/oleObject" Target="../embeddings/oleObject30.bin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59.wmf"/><Relationship Id="rId31" Type="http://schemas.openxmlformats.org/officeDocument/2006/relationships/image" Target="../media/image65.wmf"/><Relationship Id="rId4" Type="http://schemas.openxmlformats.org/officeDocument/2006/relationships/chart" Target="../charts/chart7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27.bin"/><Relationship Id="rId27" Type="http://schemas.openxmlformats.org/officeDocument/2006/relationships/image" Target="../media/image63.wmf"/><Relationship Id="rId30" Type="http://schemas.openxmlformats.org/officeDocument/2006/relationships/oleObject" Target="../embeddings/oleObject3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1.bin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60.wmf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58.wmf"/><Relationship Id="rId25" Type="http://schemas.openxmlformats.org/officeDocument/2006/relationships/image" Target="../media/image62.wmf"/><Relationship Id="rId33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6" Type="http://schemas.openxmlformats.org/officeDocument/2006/relationships/chart" Target="../charts/chart12.xml"/><Relationship Id="rId11" Type="http://schemas.openxmlformats.org/officeDocument/2006/relationships/image" Target="../media/image55.wmf"/><Relationship Id="rId24" Type="http://schemas.openxmlformats.org/officeDocument/2006/relationships/oleObject" Target="../embeddings/oleObject40.bin"/><Relationship Id="rId32" Type="http://schemas.openxmlformats.org/officeDocument/2006/relationships/oleObject" Target="../embeddings/oleObject44.bin"/><Relationship Id="rId5" Type="http://schemas.openxmlformats.org/officeDocument/2006/relationships/chart" Target="../charts/chart11.xml"/><Relationship Id="rId15" Type="http://schemas.openxmlformats.org/officeDocument/2006/relationships/image" Target="../media/image57.wmf"/><Relationship Id="rId23" Type="http://schemas.openxmlformats.org/officeDocument/2006/relationships/image" Target="../media/image61.wmf"/><Relationship Id="rId28" Type="http://schemas.openxmlformats.org/officeDocument/2006/relationships/oleObject" Target="../embeddings/oleObject42.bin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59.wmf"/><Relationship Id="rId31" Type="http://schemas.openxmlformats.org/officeDocument/2006/relationships/image" Target="../media/image64.wmf"/><Relationship Id="rId4" Type="http://schemas.openxmlformats.org/officeDocument/2006/relationships/chart" Target="../charts/chart10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63.wmf"/><Relationship Id="rId30" Type="http://schemas.openxmlformats.org/officeDocument/2006/relationships/oleObject" Target="../embeddings/oleObject4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4.png"/><Relationship Id="rId5" Type="http://schemas.openxmlformats.org/officeDocument/2006/relationships/image" Target="../media/image72.wmf"/><Relationship Id="rId4" Type="http://schemas.openxmlformats.org/officeDocument/2006/relationships/oleObject" Target="../embeddings/oleObject4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2074242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Shape-phase transitions in very neutron-rich nuclei from </a:t>
            </a:r>
            <a:r>
              <a:rPr lang="en-US" altLang="ja-JP" sz="32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40</a:t>
            </a:r>
            <a:r>
              <a:rPr lang="en-US" altLang="ja-JP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 to </a:t>
            </a:r>
            <a:r>
              <a:rPr lang="en-US" altLang="ja-JP" sz="32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46</a:t>
            </a:r>
            <a:r>
              <a:rPr lang="en-US" altLang="ja-JP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</a:t>
            </a:r>
            <a:endParaRPr kumimoji="1" lang="ja-JP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0" y="2670044"/>
            <a:ext cx="9144000" cy="5429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Hiroshi Watanabe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4" name="Picture 5" descr="カラー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152" y="3764463"/>
            <a:ext cx="1572768" cy="17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13" y="3773036"/>
            <a:ext cx="1743075" cy="17430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6812" y="6225292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7</a:t>
            </a:r>
            <a:r>
              <a:rPr kumimoji="1"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International Symposium on Chiral Symmetry in Hadrons and Nuclei</a:t>
            </a:r>
          </a:p>
          <a:p>
            <a:pPr algn="ctr"/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Beihang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University, Beijing, China, 27-30 October, 2013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23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9l20v56.q2t.png"/>
          <p:cNvPicPr>
            <a:picLocks noChangeAspect="1"/>
          </p:cNvPicPr>
          <p:nvPr/>
        </p:nvPicPr>
        <p:blipFill>
          <a:blip r:embed="rId3" cstate="print"/>
          <a:srcRect l="26950" t="18021" r="17747" b="17047"/>
          <a:stretch>
            <a:fillRect/>
          </a:stretch>
        </p:blipFill>
        <p:spPr>
          <a:xfrm rot="5400000">
            <a:off x="1509117" y="-851209"/>
            <a:ext cx="4543314" cy="719907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94811" y="581779"/>
            <a:ext cx="201369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M.V. </a:t>
            </a: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Stoitsov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et al.,</a:t>
            </a:r>
          </a:p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PRC 68, 054312 </a:t>
            </a:r>
          </a:p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(2003)</a:t>
            </a:r>
          </a:p>
        </p:txBody>
      </p:sp>
      <p:pic>
        <p:nvPicPr>
          <p:cNvPr id="9" name="図 8" descr="stt20vzz.q2t.png"/>
          <p:cNvPicPr>
            <a:picLocks noChangeAspect="1"/>
          </p:cNvPicPr>
          <p:nvPr/>
        </p:nvPicPr>
        <p:blipFill>
          <a:blip r:embed="rId4" cstate="print"/>
          <a:srcRect l="24320" t="6332" r="17090" b="89618"/>
          <a:stretch>
            <a:fillRect/>
          </a:stretch>
        </p:blipFill>
        <p:spPr>
          <a:xfrm>
            <a:off x="2665524" y="3568329"/>
            <a:ext cx="4680000" cy="436735"/>
          </a:xfrm>
          <a:prstGeom prst="rect">
            <a:avLst/>
          </a:prstGeom>
        </p:spPr>
      </p:pic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Structural evolution in the neutron-rich A ≈ 110 region</a:t>
            </a:r>
            <a:endParaRPr kumimoji="1" lang="ja-JP" altLang="en-US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7504" y="5726534"/>
            <a:ext cx="8230138" cy="51077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Predicted 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prolate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-oblate shape transitions around </a:t>
            </a:r>
            <a:r>
              <a:rPr lang="en-US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70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7504" y="5150470"/>
            <a:ext cx="8784976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Large deformation in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38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Sr,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40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Zr,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42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 isotopes beyond </a:t>
            </a:r>
            <a:r>
              <a:rPr lang="en-US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60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1" name="円/楕円 50"/>
          <p:cNvSpPr/>
          <p:nvPr/>
        </p:nvSpPr>
        <p:spPr>
          <a:xfrm>
            <a:off x="3168000" y="2520000"/>
            <a:ext cx="576000" cy="57600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3024008" y="2241048"/>
            <a:ext cx="900000" cy="9000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201905" y="191683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A=110</a:t>
            </a:r>
            <a:endParaRPr kumimoji="1" lang="ja-JP" altLang="en-US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 l="15472" t="2812" r="15472" b="5624"/>
          <a:stretch>
            <a:fillRect/>
          </a:stretch>
        </p:blipFill>
        <p:spPr bwMode="auto">
          <a:xfrm>
            <a:off x="0" y="476672"/>
            <a:ext cx="6156000" cy="45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-36512" y="4500409"/>
            <a:ext cx="202010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P. </a:t>
            </a: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Möller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et al., </a:t>
            </a:r>
          </a:p>
          <a:p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At. </a:t>
            </a:r>
            <a:r>
              <a:rPr lang="en-US" altLang="ja-JP" sz="16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Nucl</a:t>
            </a:r>
            <a:r>
              <a:rPr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Data Table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4" y="6302598"/>
            <a:ext cx="8137164" cy="51077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Enhanced axial asymmetry (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triaxial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or γ soft) for </a:t>
            </a:r>
            <a:r>
              <a:rPr lang="en-US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&gt; 40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5726534"/>
            <a:ext cx="8230138" cy="510778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Predicted 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prolate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-oblate shape transitions around </a:t>
            </a:r>
            <a:r>
              <a:rPr lang="en-US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70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5150470"/>
            <a:ext cx="8784976" cy="51077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l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Large deformation in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38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Sr,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40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Zr, 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42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 isotopes beyond </a:t>
            </a:r>
            <a:r>
              <a:rPr lang="en-US" altLang="ja-JP" sz="2400" i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= 60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Structural evolution in the neutron-rich A ≈ 110 region</a:t>
            </a:r>
            <a:endParaRPr kumimoji="1" lang="ja-JP" altLang="en-US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699840" y="2780976"/>
            <a:ext cx="432000" cy="432000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6804248" y="476672"/>
            <a:ext cx="2304256" cy="5760640"/>
            <a:chOff x="6804248" y="476672"/>
            <a:chExt cx="2304256" cy="5760640"/>
          </a:xfrm>
        </p:grpSpPr>
        <p:sp>
          <p:nvSpPr>
            <p:cNvPr id="11" name="四角形吹き出し 10"/>
            <p:cNvSpPr/>
            <p:nvPr/>
          </p:nvSpPr>
          <p:spPr>
            <a:xfrm>
              <a:off x="6804248" y="476672"/>
              <a:ext cx="2304256" cy="5760640"/>
            </a:xfrm>
            <a:prstGeom prst="wedgeRectCallout">
              <a:avLst>
                <a:gd name="adj1" fmla="val -209575"/>
                <a:gd name="adj2" fmla="val -664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078" t="5345" r="2902" b="3054"/>
            <a:stretch>
              <a:fillRect/>
            </a:stretch>
          </p:blipFill>
          <p:spPr bwMode="auto">
            <a:xfrm>
              <a:off x="6984488" y="2420888"/>
              <a:ext cx="1980000" cy="187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088" t="5356" r="2907" b="3060"/>
            <a:stretch>
              <a:fillRect/>
            </a:stretch>
          </p:blipFill>
          <p:spPr bwMode="auto">
            <a:xfrm>
              <a:off x="6984488" y="4293096"/>
              <a:ext cx="1980000" cy="1872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5078" t="5345" r="2902" b="3054"/>
            <a:stretch>
              <a:fillRect/>
            </a:stretch>
          </p:blipFill>
          <p:spPr bwMode="auto">
            <a:xfrm>
              <a:off x="6984488" y="548680"/>
              <a:ext cx="1980000" cy="187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6882297" y="611396"/>
              <a:ext cx="9044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112</a:t>
              </a:r>
              <a:r>
                <a:rPr kumimoji="1"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Ru</a:t>
              </a:r>
              <a:r>
                <a:rPr kumimoji="1" lang="en-US" altLang="ja-JP" baseline="-25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68</a:t>
              </a:r>
              <a:endParaRPr kumimoji="1" lang="ja-JP" altLang="en-US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82297" y="2483604"/>
              <a:ext cx="9300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110</a:t>
              </a:r>
              <a:r>
                <a:rPr kumimoji="1"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Mo</a:t>
              </a:r>
              <a:r>
                <a:rPr kumimoji="1" lang="en-US" altLang="ja-JP" baseline="-25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68</a:t>
              </a:r>
              <a:endParaRPr kumimoji="1" lang="ja-JP" altLang="en-US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882297" y="4427820"/>
              <a:ext cx="8274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108</a:t>
              </a:r>
              <a:r>
                <a:rPr kumimoji="1"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Zr</a:t>
              </a:r>
              <a:r>
                <a:rPr kumimoji="1" lang="en-US" altLang="ja-JP" baseline="-25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68</a:t>
              </a:r>
              <a:endParaRPr kumimoji="1" lang="ja-JP" altLang="en-US" baseline="-25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cxnSp>
        <p:nvCxnSpPr>
          <p:cNvPr id="17" name="直線コネクタ 16"/>
          <p:cNvCxnSpPr/>
          <p:nvPr/>
        </p:nvCxnSpPr>
        <p:spPr>
          <a:xfrm>
            <a:off x="2448000" y="2493008"/>
            <a:ext cx="1008000" cy="1008000"/>
          </a:xfrm>
          <a:prstGeom prst="line">
            <a:avLst/>
          </a:prstGeom>
          <a:ln w="28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584000" y="227687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A=110</a:t>
            </a:r>
            <a:endParaRPr kumimoji="1" lang="ja-JP" altLang="en-US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WS0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87" y="1844824"/>
            <a:ext cx="8810625" cy="50006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75514" y="52292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β-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204800" y="3765600"/>
            <a:ext cx="943200" cy="946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296800" y="4719600"/>
            <a:ext cx="943200" cy="94680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211960" y="4714448"/>
            <a:ext cx="943200" cy="94680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457199" y="4462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spectroscopy of </a:t>
            </a:r>
            <a:r>
              <a:rPr lang="en-US" altLang="ja-JP" sz="2800" b="1" baseline="3000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106,108</a:t>
            </a:r>
            <a:r>
              <a:rPr lang="en-US" altLang="ja-JP" sz="2800" b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</a:t>
            </a:r>
            <a:endParaRPr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19361" y="692696"/>
            <a:ext cx="3399066" cy="9194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of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106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</a:t>
            </a:r>
            <a:endParaRPr kumimoji="1"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Isomeric state in </a:t>
            </a:r>
            <a:r>
              <a:rPr kumimoji="1"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108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 rot="2700000">
            <a:off x="2810925" y="5578938"/>
            <a:ext cx="720080" cy="1588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4" t="43914" r="8284" b="28571"/>
          <a:stretch/>
        </p:blipFill>
        <p:spPr bwMode="auto">
          <a:xfrm>
            <a:off x="0" y="2022007"/>
            <a:ext cx="4626000" cy="221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02" b="-2750"/>
          <a:stretch/>
        </p:blipFill>
        <p:spPr bwMode="auto">
          <a:xfrm>
            <a:off x="5076056" y="0"/>
            <a:ext cx="4068000" cy="295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7" name="テキスト ボックス 16"/>
          <p:cNvSpPr txBox="1"/>
          <p:nvPr/>
        </p:nvSpPr>
        <p:spPr>
          <a:xfrm>
            <a:off x="35496" y="4294837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Sumikama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et al.,</a:t>
            </a:r>
          </a:p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PRL 106, 202501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(2010)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2" t="22481" r="6157" b="49505"/>
          <a:stretch/>
        </p:blipFill>
        <p:spPr bwMode="auto">
          <a:xfrm>
            <a:off x="0" y="6007"/>
            <a:ext cx="4608000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008604" y="2132856"/>
            <a:ext cx="249138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108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 isomeric decay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733289" y="116632"/>
            <a:ext cx="1694695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106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 β- decay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524328" y="1476000"/>
            <a:ext cx="1584000" cy="140400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24328" y="10527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Present work</a:t>
            </a:r>
            <a:endParaRPr kumimoji="1" lang="ja-JP" altLang="en-US" dirty="0">
              <a:solidFill>
                <a:srgbClr val="FF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832910" y="2880000"/>
            <a:ext cx="7345904" cy="4015764"/>
            <a:chOff x="1832910" y="2880000"/>
            <a:chExt cx="7345904" cy="4015764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4241205" y="2943384"/>
              <a:ext cx="4937609" cy="3952380"/>
              <a:chOff x="4241205" y="2943384"/>
              <a:chExt cx="4937609" cy="3952380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-11475" t="-24931" r="-11475" b="-10970"/>
              <a:stretch>
                <a:fillRect/>
              </a:stretch>
            </p:blipFill>
            <p:spPr bwMode="auto">
              <a:xfrm>
                <a:off x="4241205" y="2943384"/>
                <a:ext cx="4937609" cy="39249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0" name="テキスト ボックス 9"/>
              <p:cNvSpPr txBox="1"/>
              <p:nvPr/>
            </p:nvSpPr>
            <p:spPr>
              <a:xfrm>
                <a:off x="6882207" y="3016380"/>
                <a:ext cx="1210588" cy="64633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Maximally</a:t>
                </a:r>
              </a:p>
              <a:p>
                <a:r>
                  <a:rPr kumimoji="1" lang="en-US" altLang="ja-JP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deformed</a:t>
                </a: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5045919" y="3286380"/>
                <a:ext cx="1146468" cy="3693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Spherical</a:t>
                </a: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5802087" y="4231468"/>
                <a:ext cx="898003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    </a:t>
                </a:r>
                <a:r>
                  <a:rPr lang="en-US" altLang="ja-JP" sz="2000" baseline="-25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40</a:t>
                </a:r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Zr</a:t>
                </a: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712396" y="5271518"/>
                <a:ext cx="941283" cy="40011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aseline="-25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42</a:t>
                </a:r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Mo   </a:t>
                </a: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5802087" y="6495654"/>
                <a:ext cx="2036135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Neutron number</a:t>
                </a: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7553567" y="3892986"/>
                <a:ext cx="1008000" cy="21600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schemeClr val="bg1"/>
                    </a:solidFill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   Our work</a:t>
                </a: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 rot="16200000">
                <a:off x="3513589" y="4823290"/>
                <a:ext cx="1872629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1/E(2</a:t>
                </a:r>
                <a:r>
                  <a:rPr lang="en-US" altLang="ja-JP" sz="2000" baseline="30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+</a:t>
                </a:r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) [MeV</a:t>
                </a:r>
                <a:r>
                  <a:rPr lang="en-US" altLang="ja-JP" sz="2000" baseline="30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-1</a:t>
                </a:r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]</a:t>
                </a:r>
              </a:p>
            </p:txBody>
          </p:sp>
        </p:grpSp>
        <p:graphicFrame>
          <p:nvGraphicFramePr>
            <p:cNvPr id="2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4034449"/>
                </p:ext>
              </p:extLst>
            </p:nvPr>
          </p:nvGraphicFramePr>
          <p:xfrm>
            <a:off x="2339752" y="6165304"/>
            <a:ext cx="1390650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1418" name="数式" r:id="rId7" imgW="927000" imgH="469800" progId="Equation.3">
                    <p:embed/>
                  </p:oleObj>
                </mc:Choice>
                <mc:Fallback>
                  <p:oleObj name="数式" r:id="rId7" imgW="927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752" y="6165304"/>
                          <a:ext cx="1390650" cy="70485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正方形/長方形 1"/>
            <p:cNvSpPr/>
            <p:nvPr/>
          </p:nvSpPr>
          <p:spPr>
            <a:xfrm>
              <a:off x="1832910" y="5733256"/>
              <a:ext cx="2307042" cy="40011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2000" dirty="0" err="1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Grodzin’s</a:t>
              </a:r>
              <a:r>
                <a:rPr lang="en-US" altLang="ja-JP" sz="20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estimate</a:t>
              </a:r>
              <a:endParaRPr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 flipH="1">
              <a:off x="7956376" y="2880000"/>
              <a:ext cx="576064" cy="12475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6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229600" cy="576064"/>
          </a:xfrm>
        </p:spPr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spectroscopy of </a:t>
            </a:r>
            <a:r>
              <a:rPr kumimoji="1" lang="en-US" altLang="ja-JP" sz="2800" b="1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kumimoji="1"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49518" y="901998"/>
            <a:ext cx="2644963" cy="5107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 decay of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Nb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8" name="図 7" descr="WS0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687" y="1812751"/>
            <a:ext cx="8810625" cy="5000625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rot="2700000">
            <a:off x="4755141" y="4642834"/>
            <a:ext cx="720080" cy="1588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119730" y="4293096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β-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9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5508104" y="3645024"/>
            <a:ext cx="2826415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Level energies</a:t>
            </a:r>
            <a:r>
              <a:rPr kumimoji="1"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Energy matching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γ-ray intensity</a:t>
            </a:r>
            <a:endParaRPr kumimoji="1"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104" y="4917361"/>
            <a:ext cx="3403496" cy="156966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Spin-parity assignment </a:t>
            </a:r>
          </a:p>
          <a:p>
            <a:pPr>
              <a:buFont typeface="Wingdings" pitchFamily="2" charset="2"/>
              <a:buChar char="Ø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Systematic behavior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Moment of inertia</a:t>
            </a:r>
            <a:endParaRPr kumimoji="1"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log </a:t>
            </a:r>
            <a:r>
              <a:rPr lang="en-US" altLang="ja-JP" sz="2400" i="1" dirty="0" smtClean="0">
                <a:latin typeface="Times New Roman" pitchFamily="18" charset="0"/>
                <a:ea typeface="Arial Unicode MS" pitchFamily="50" charset="-128"/>
                <a:cs typeface="Times New Roman" pitchFamily="18" charset="0"/>
              </a:rPr>
              <a:t>ft</a:t>
            </a:r>
            <a:endParaRPr kumimoji="1" lang="en-US" altLang="ja-JP" sz="2400" i="1" dirty="0" smtClean="0">
              <a:latin typeface="Times New Roman" pitchFamily="18" charset="0"/>
              <a:ea typeface="Arial Unicode MS" pitchFamily="50" charset="-128"/>
              <a:cs typeface="Times New Roman" pitchFamily="18" charset="0"/>
            </a:endParaRPr>
          </a:p>
        </p:txBody>
      </p:sp>
      <p:pic>
        <p:nvPicPr>
          <p:cNvPr id="15" name="図 14" descr="NbMo110_level.png"/>
          <p:cNvPicPr>
            <a:picLocks noChangeAspect="1"/>
          </p:cNvPicPr>
          <p:nvPr/>
        </p:nvPicPr>
        <p:blipFill>
          <a:blip r:embed="rId3" cstate="print"/>
          <a:srcRect l="-2254" t="-3577" r="-2254" b="-1192"/>
          <a:stretch>
            <a:fillRect/>
          </a:stretch>
        </p:blipFill>
        <p:spPr>
          <a:xfrm>
            <a:off x="144016" y="3645024"/>
            <a:ext cx="5007131" cy="3163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図 16" descr="Mo110_Tspe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6000" y="36000"/>
            <a:ext cx="2897505" cy="3266123"/>
          </a:xfrm>
          <a:prstGeom prst="rect">
            <a:avLst/>
          </a:prstGeom>
        </p:spPr>
      </p:pic>
      <p:pic>
        <p:nvPicPr>
          <p:cNvPr id="18" name="図 17" descr="Mo110_Espec2.png"/>
          <p:cNvPicPr>
            <a:picLocks noChangeAspect="1"/>
          </p:cNvPicPr>
          <p:nvPr/>
        </p:nvPicPr>
        <p:blipFill>
          <a:blip r:embed="rId5" cstate="print"/>
          <a:srcRect b="-14278"/>
          <a:stretch>
            <a:fillRect/>
          </a:stretch>
        </p:blipFill>
        <p:spPr>
          <a:xfrm>
            <a:off x="0" y="0"/>
            <a:ext cx="6227445" cy="34287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テキスト ボックス 18"/>
          <p:cNvSpPr txBox="1"/>
          <p:nvPr/>
        </p:nvSpPr>
        <p:spPr>
          <a:xfrm>
            <a:off x="3779912" y="15007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 decay of </a:t>
            </a:r>
            <a:r>
              <a:rPr kumimoji="1" lang="en-US" altLang="ja-JP" sz="2400" baseline="300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kumimoji="1" lang="en-US" altLang="ja-JP" sz="24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Nb</a:t>
            </a:r>
            <a:endParaRPr kumimoji="1" lang="ja-JP" altLang="en-US" sz="2400" dirty="0">
              <a:solidFill>
                <a:srgbClr val="FF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2780928"/>
            <a:ext cx="261642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▾ </a:t>
            </a:r>
            <a:r>
              <a:rPr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Tc (granddaughter)</a:t>
            </a:r>
          </a:p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▿ </a:t>
            </a:r>
            <a:r>
              <a:rPr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109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 (β-n daughter)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2250" y="6546830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 Watanabe, et al., PLB 704 (2011) 270</a:t>
            </a:r>
            <a:endParaRPr kumimoji="1" lang="ja-JP" altLang="en-US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NbMo110_level.png"/>
          <p:cNvPicPr>
            <a:picLocks noChangeAspect="1"/>
          </p:cNvPicPr>
          <p:nvPr/>
        </p:nvPicPr>
        <p:blipFill>
          <a:blip r:embed="rId3" cstate="print"/>
          <a:srcRect l="-2254" t="-3577" r="-2254" b="-1192"/>
          <a:stretch>
            <a:fillRect/>
          </a:stretch>
        </p:blipFill>
        <p:spPr>
          <a:xfrm>
            <a:off x="144016" y="3645024"/>
            <a:ext cx="5007131" cy="3163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図 15" descr="Mo110_Tspe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6000" y="36000"/>
            <a:ext cx="2897505" cy="3266123"/>
          </a:xfrm>
          <a:prstGeom prst="rect">
            <a:avLst/>
          </a:prstGeom>
        </p:spPr>
      </p:pic>
      <p:pic>
        <p:nvPicPr>
          <p:cNvPr id="17" name="図 16" descr="Mo110_Espec2.png"/>
          <p:cNvPicPr>
            <a:picLocks noChangeAspect="1"/>
          </p:cNvPicPr>
          <p:nvPr/>
        </p:nvPicPr>
        <p:blipFill>
          <a:blip r:embed="rId5" cstate="print"/>
          <a:srcRect b="-14278"/>
          <a:stretch>
            <a:fillRect/>
          </a:stretch>
        </p:blipFill>
        <p:spPr>
          <a:xfrm>
            <a:off x="0" y="0"/>
            <a:ext cx="6227445" cy="3428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テキスト ボックス 17"/>
          <p:cNvSpPr txBox="1"/>
          <p:nvPr/>
        </p:nvSpPr>
        <p:spPr>
          <a:xfrm>
            <a:off x="3779912" y="15007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 decay of </a:t>
            </a:r>
            <a:r>
              <a:rPr kumimoji="1" lang="en-US" altLang="ja-JP" sz="2400" baseline="300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kumimoji="1" lang="en-US" altLang="ja-JP" sz="2400" dirty="0" smtClean="0">
                <a:solidFill>
                  <a:srgbClr val="FF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Nb</a:t>
            </a:r>
            <a:endParaRPr kumimoji="1" lang="ja-JP" altLang="en-US" sz="2400" dirty="0">
              <a:solidFill>
                <a:srgbClr val="FF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772072" y="5273579"/>
            <a:ext cx="2340000" cy="432000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直線矢印コネクタ 13"/>
          <p:cNvCxnSpPr>
            <a:stCxn id="22" idx="1"/>
            <a:endCxn id="13" idx="3"/>
          </p:cNvCxnSpPr>
          <p:nvPr/>
        </p:nvCxnSpPr>
        <p:spPr>
          <a:xfrm rot="10800000">
            <a:off x="5112072" y="5489580"/>
            <a:ext cx="540048" cy="1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652120" y="5029879"/>
            <a:ext cx="3399066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second 2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</a:t>
            </a:r>
          </a:p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 proposed 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 494 </a:t>
            </a:r>
            <a:r>
              <a:rPr kumimoji="1"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keV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0" y="2780928"/>
            <a:ext cx="261642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▾ </a:t>
            </a:r>
            <a:r>
              <a:rPr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Tc (granddaughter)</a:t>
            </a:r>
          </a:p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▿ </a:t>
            </a:r>
            <a:r>
              <a:rPr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109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 (β-n daughter)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76056" y="6021288"/>
            <a:ext cx="4158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band head of 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quasi-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 band</a:t>
            </a:r>
            <a:endParaRPr kumimoji="1" lang="ja-JP" altLang="en-US" sz="20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22250" y="6546830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 Watanabe, et al., PLB 704 (2011) 270</a:t>
            </a:r>
            <a:endParaRPr kumimoji="1" lang="ja-JP" altLang="en-US" sz="16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37"/>
          <p:cNvGrpSpPr/>
          <p:nvPr/>
        </p:nvGrpSpPr>
        <p:grpSpPr>
          <a:xfrm>
            <a:off x="5460494" y="620688"/>
            <a:ext cx="3287970" cy="6264696"/>
            <a:chOff x="5460494" y="620688"/>
            <a:chExt cx="3287970" cy="6264696"/>
          </a:xfrm>
        </p:grpSpPr>
        <p:grpSp>
          <p:nvGrpSpPr>
            <p:cNvPr id="3" name="グループ化 35"/>
            <p:cNvGrpSpPr/>
            <p:nvPr/>
          </p:nvGrpSpPr>
          <p:grpSpPr>
            <a:xfrm>
              <a:off x="5460494" y="620688"/>
              <a:ext cx="3287078" cy="5884684"/>
              <a:chOff x="5460494" y="620688"/>
              <a:chExt cx="3287078" cy="5884684"/>
            </a:xfrm>
          </p:grpSpPr>
          <p:grpSp>
            <p:nvGrpSpPr>
              <p:cNvPr id="5" name="グループ化 23"/>
              <p:cNvGrpSpPr/>
              <p:nvPr/>
            </p:nvGrpSpPr>
            <p:grpSpPr>
              <a:xfrm>
                <a:off x="5460494" y="620688"/>
                <a:ext cx="3287078" cy="5884684"/>
                <a:chOff x="5436096" y="764704"/>
                <a:chExt cx="3287078" cy="5884684"/>
              </a:xfrm>
            </p:grpSpPr>
            <p:pic>
              <p:nvPicPr>
                <p:cNvPr id="177154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436096" y="764704"/>
                  <a:ext cx="3280410" cy="2140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7155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436096" y="2636912"/>
                  <a:ext cx="3287078" cy="21469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715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36096" y="4509120"/>
                  <a:ext cx="3280410" cy="2140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" name="テキスト ボックス 25"/>
              <p:cNvSpPr txBox="1"/>
              <p:nvPr/>
            </p:nvSpPr>
            <p:spPr>
              <a:xfrm>
                <a:off x="7205927" y="796642"/>
                <a:ext cx="521297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2</a:t>
                </a:r>
                <a:r>
                  <a:rPr kumimoji="1" lang="en-US" altLang="ja-JP" sz="2000" baseline="30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+</a:t>
                </a:r>
                <a:r>
                  <a:rPr kumimoji="1" lang="en-US" altLang="ja-JP" sz="2000" baseline="-25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1</a:t>
                </a:r>
                <a:endParaRPr kumimoji="1" lang="ja-JP" altLang="en-US" sz="20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7188686" y="2636912"/>
                <a:ext cx="521297" cy="40011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4</a:t>
                </a:r>
                <a:r>
                  <a:rPr kumimoji="1" lang="en-US" altLang="ja-JP" sz="2000" baseline="30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+</a:t>
                </a:r>
                <a:r>
                  <a:rPr kumimoji="1" lang="en-US" altLang="ja-JP" sz="2000" baseline="-25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1</a:t>
                </a:r>
                <a:endParaRPr kumimoji="1" lang="ja-JP" altLang="en-US" sz="20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7188686" y="4541058"/>
                <a:ext cx="521297" cy="40011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2</a:t>
                </a:r>
                <a:r>
                  <a:rPr kumimoji="1" lang="en-US" altLang="ja-JP" sz="2000" baseline="30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+</a:t>
                </a:r>
                <a:r>
                  <a:rPr kumimoji="1" lang="en-US" altLang="ja-JP" sz="2000" baseline="-25000" dirty="0" smtClean="0"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2</a:t>
                </a:r>
                <a:endParaRPr kumimoji="1" lang="ja-JP" altLang="en-US" sz="20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endParaRPr>
              </a:p>
            </p:txBody>
          </p:sp>
        </p:grpSp>
        <p:sp>
          <p:nvSpPr>
            <p:cNvPr id="35" name="正方形/長方形 34"/>
            <p:cNvSpPr/>
            <p:nvPr/>
          </p:nvSpPr>
          <p:spPr>
            <a:xfrm>
              <a:off x="6037465" y="6516052"/>
              <a:ext cx="27109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Courtesy of L. </a:t>
              </a:r>
              <a:r>
                <a:rPr lang="en-US" altLang="ja-JP" dirty="0" err="1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Próchniak</a:t>
              </a:r>
              <a:endParaRPr lang="ja-JP" altLang="en-US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graphicFrame>
        <p:nvGraphicFramePr>
          <p:cNvPr id="4" name="グラフ 3"/>
          <p:cNvGraphicFramePr>
            <a:graphicFrameLocks/>
          </p:cNvGraphicFramePr>
          <p:nvPr/>
        </p:nvGraphicFramePr>
        <p:xfrm>
          <a:off x="360040" y="10458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1132857" y="2956882"/>
            <a:ext cx="52129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15616" y="2276872"/>
            <a:ext cx="52129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5616" y="1124744"/>
            <a:ext cx="52129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25893" y="1160239"/>
            <a:ext cx="840295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42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16200000">
            <a:off x="-441875" y="2081925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2000" baseline="-25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[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MeV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]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48095" y="1556792"/>
            <a:ext cx="106792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Present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work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30" name="直線矢印コネクタ 29"/>
          <p:cNvCxnSpPr>
            <a:stCxn id="27" idx="1"/>
            <a:endCxn id="29" idx="7"/>
          </p:cNvCxnSpPr>
          <p:nvPr/>
        </p:nvCxnSpPr>
        <p:spPr>
          <a:xfrm flipH="1">
            <a:off x="3305655" y="1910735"/>
            <a:ext cx="342440" cy="336306"/>
          </a:xfrm>
          <a:prstGeom prst="straightConnector1">
            <a:avLst/>
          </a:prstGeom>
          <a:ln w="28575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>
            <a:spLocks noChangeAspect="1"/>
          </p:cNvSpPr>
          <p:nvPr/>
        </p:nvSpPr>
        <p:spPr>
          <a:xfrm>
            <a:off x="3059832" y="2204864"/>
            <a:ext cx="288000" cy="2880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72208" y="3645024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Neutron number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8" name="タイトル 27"/>
          <p:cNvSpPr>
            <a:spLocks noGrp="1"/>
          </p:cNvSpPr>
          <p:nvPr>
            <p:ph type="title"/>
          </p:nvPr>
        </p:nvSpPr>
        <p:spPr>
          <a:xfrm>
            <a:off x="1565920" y="-13394"/>
            <a:ext cx="6012160" cy="562074"/>
          </a:xfrm>
        </p:spPr>
        <p:txBody>
          <a:bodyPr>
            <a:normAutofit/>
          </a:bodyPr>
          <a:lstStyle/>
          <a:p>
            <a:r>
              <a:rPr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kumimoji="1"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ow-lying levels in even Mo isotopes</a:t>
            </a:r>
            <a:endParaRPr kumimoji="1" lang="ja-JP" altLang="en-US" sz="24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036" y="4509120"/>
            <a:ext cx="4060727" cy="1015663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General Bohr Hamiltonian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method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based on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HFB method with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Skyrme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interaction</a:t>
            </a:r>
          </a:p>
        </p:txBody>
      </p:sp>
      <p:grpSp>
        <p:nvGrpSpPr>
          <p:cNvPr id="6" name="グループ化 24"/>
          <p:cNvGrpSpPr/>
          <p:nvPr/>
        </p:nvGrpSpPr>
        <p:grpSpPr>
          <a:xfrm>
            <a:off x="8040583" y="4645358"/>
            <a:ext cx="1067921" cy="1296246"/>
            <a:chOff x="8016185" y="4789374"/>
            <a:chExt cx="1067921" cy="1296246"/>
          </a:xfrm>
        </p:grpSpPr>
        <p:sp>
          <p:nvSpPr>
            <p:cNvPr id="21" name="正方形/長方形 20"/>
            <p:cNvSpPr>
              <a:spLocks noChangeAspect="1"/>
            </p:cNvSpPr>
            <p:nvPr/>
          </p:nvSpPr>
          <p:spPr>
            <a:xfrm>
              <a:off x="8561610" y="5995620"/>
              <a:ext cx="90000" cy="900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016185" y="4789374"/>
              <a:ext cx="1067921" cy="7078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Present</a:t>
              </a:r>
            </a:p>
            <a:p>
              <a:r>
                <a:rPr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work</a:t>
              </a:r>
              <a:endParaRPr kumimoji="1"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 rot="5400000">
              <a:off x="8372610" y="5730466"/>
              <a:ext cx="468000" cy="1588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/>
          <p:cNvSpPr txBox="1"/>
          <p:nvPr/>
        </p:nvSpPr>
        <p:spPr>
          <a:xfrm>
            <a:off x="467544" y="5877272"/>
            <a:ext cx="4061155" cy="7831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2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 in 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 is predicted</a:t>
            </a:r>
          </a:p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538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keV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8484830" y="5697288"/>
            <a:ext cx="324000" cy="32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9" name="右矢印 38"/>
          <p:cNvSpPr/>
          <p:nvPr/>
        </p:nvSpPr>
        <p:spPr>
          <a:xfrm>
            <a:off x="4716016" y="4677236"/>
            <a:ext cx="648072" cy="72008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019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34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o110_comp.png"/>
          <p:cNvPicPr>
            <a:picLocks noChangeAspect="1"/>
          </p:cNvPicPr>
          <p:nvPr/>
        </p:nvPicPr>
        <p:blipFill rotWithShape="1">
          <a:blip r:embed="rId3" cstate="print"/>
          <a:srcRect l="-15749" t="-1495" r="-1105" b="8725"/>
          <a:stretch/>
        </p:blipFill>
        <p:spPr>
          <a:xfrm>
            <a:off x="-36512" y="0"/>
            <a:ext cx="9163635" cy="2880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52085"/>
              </p:ext>
            </p:extLst>
          </p:nvPr>
        </p:nvGraphicFramePr>
        <p:xfrm>
          <a:off x="4526813" y="3025760"/>
          <a:ext cx="39141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"/>
                <a:gridCol w="1452880"/>
                <a:gridCol w="18973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en-US" altLang="ja-JP" sz="1800" b="0" baseline="0" dirty="0" smtClean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Hamiltonian</a:t>
                      </a:r>
                      <a:endParaRPr kumimoji="1" lang="ja-JP" altLang="en-US" sz="1800" b="0" baseline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baseline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Mass parameter</a:t>
                      </a:r>
                      <a:endParaRPr kumimoji="1" lang="ja-JP" altLang="en-US" sz="1800" b="0" baseline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(A)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SIII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err="1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Inglis-Belyaev</a:t>
                      </a:r>
                      <a:endParaRPr kumimoji="1" lang="en-US" altLang="ja-JP" sz="1800" b="0" dirty="0" smtClean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(IB</a:t>
                      </a:r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)*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(B)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SLy4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0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(C)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P+Q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Arial Unicode MS" pitchFamily="50" charset="-128"/>
                          <a:ea typeface="Arial Unicode MS" pitchFamily="50" charset="-128"/>
                          <a:cs typeface="Arial Unicode MS" pitchFamily="50" charset="-128"/>
                        </a:rPr>
                        <a:t>LQRPA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  <a:latin typeface="Arial Unicode MS" pitchFamily="50" charset="-128"/>
                        <a:ea typeface="Arial Unicode MS" pitchFamily="50" charset="-128"/>
                        <a:cs typeface="Arial Unicode MS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95536" y="3169776"/>
            <a:ext cx="3919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Microscopic calculations</a:t>
            </a:r>
          </a:p>
          <a:p>
            <a:r>
              <a:rPr kumimoji="1" lang="en-US" altLang="ja-JP" sz="24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based on the general </a:t>
            </a:r>
          </a:p>
          <a:p>
            <a:r>
              <a:rPr kumimoji="1" lang="en-US" altLang="ja-JP" sz="24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Bohr Hamiltonian approach</a:t>
            </a:r>
            <a:endParaRPr kumimoji="1" lang="ja-JP" altLang="en-US" sz="2400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158108" y="1484848"/>
            <a:ext cx="3852000" cy="576000"/>
          </a:xfrm>
          <a:prstGeom prst="roundRect">
            <a:avLst/>
          </a:prstGeom>
          <a:noFill/>
          <a:ln w="28575"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5184480" y="1700808"/>
            <a:ext cx="3888000" cy="468000"/>
          </a:xfrm>
          <a:prstGeom prst="roundRect">
            <a:avLst/>
          </a:prstGeom>
          <a:noFill/>
          <a:ln w="28575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17514" y="2348880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E(4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4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 &gt; E(2</a:t>
            </a:r>
            <a:r>
              <a:rPr lang="en-US" altLang="ja-JP" sz="2400" baseline="30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400" baseline="-250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8349"/>
          <a:stretch>
            <a:fillRect/>
          </a:stretch>
        </p:blipFill>
        <p:spPr bwMode="auto">
          <a:xfrm>
            <a:off x="67431" y="4738749"/>
            <a:ext cx="2300288" cy="207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t="7981"/>
          <a:stretch>
            <a:fillRect/>
          </a:stretch>
        </p:blipFill>
        <p:spPr bwMode="auto">
          <a:xfrm>
            <a:off x="2469068" y="4759125"/>
            <a:ext cx="2246948" cy="203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35496" y="472514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SIII</a:t>
            </a:r>
            <a:endParaRPr kumimoji="1" lang="ja-JP" altLang="en-US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11760" y="47251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SLy4</a:t>
            </a:r>
            <a:endParaRPr kumimoji="1" lang="ja-JP" altLang="en-US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97" y="87015"/>
            <a:ext cx="954107" cy="46166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110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932040" y="4991232"/>
            <a:ext cx="4189299" cy="1569660"/>
            <a:chOff x="4932040" y="4991232"/>
            <a:chExt cx="4189299" cy="1569660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5652120" y="4991232"/>
              <a:ext cx="3469219" cy="15696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The level structure of</a:t>
              </a:r>
            </a:p>
            <a:p>
              <a:r>
                <a:rPr lang="en-US" altLang="ja-JP" sz="2400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110</a:t>
              </a:r>
              <a:r>
                <a:rPr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Mo</a:t>
              </a:r>
              <a:r>
                <a:rPr lang="en-US" altLang="ja-JP" sz="2400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is ascribed to its</a:t>
              </a:r>
            </a:p>
            <a:p>
              <a:r>
                <a:rPr lang="en-US" altLang="ja-JP" sz="2400" b="1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γ-soft </a:t>
              </a:r>
              <a:r>
                <a:rPr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nature </a:t>
              </a:r>
              <a:r>
                <a:rPr kumimoji="1"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rather than</a:t>
              </a:r>
            </a:p>
            <a:p>
              <a:r>
                <a:rPr kumimoji="1" lang="en-US" altLang="ja-JP" sz="24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the rigid deformation</a:t>
              </a:r>
            </a:p>
          </p:txBody>
        </p:sp>
        <p:sp>
          <p:nvSpPr>
            <p:cNvPr id="19" name="右矢印 18"/>
            <p:cNvSpPr/>
            <p:nvPr/>
          </p:nvSpPr>
          <p:spPr>
            <a:xfrm>
              <a:off x="4932040" y="5308010"/>
              <a:ext cx="504056" cy="93610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6322037" y="4499828"/>
            <a:ext cx="285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*corrected with a factor of 1.3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Neutron-rich </a:t>
            </a:r>
            <a:r>
              <a:rPr kumimoji="1" lang="en-US" altLang="ja-JP" sz="36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46</a:t>
            </a:r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 isotopes towards </a:t>
            </a:r>
            <a:r>
              <a:rPr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 </a:t>
            </a:r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82</a:t>
            </a:r>
            <a:endParaRPr kumimoji="1"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Experimental results obtained in</a:t>
            </a:r>
          </a:p>
          <a:p>
            <a:r>
              <a:rPr kumimoji="1" lang="en-US" altLang="ja-JP" sz="2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EURICA campaign in 2012</a:t>
            </a:r>
            <a:endParaRPr kumimoji="1" lang="ja-JP" altLang="en-US" sz="2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9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2160" y="-10815"/>
            <a:ext cx="819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Exploration of the New </a:t>
            </a:r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rontier in Nuclear </a:t>
            </a:r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</a:t>
            </a:r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hysics</a:t>
            </a:r>
            <a:endParaRPr kumimoji="1" lang="ja-JP" altLang="en-US" sz="28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-1500000">
            <a:off x="6304871" y="353258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drip line</a:t>
            </a:r>
            <a:endParaRPr kumimoji="1" lang="ja-JP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036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8" y="1050121"/>
            <a:ext cx="8705850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7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8" y="1911092"/>
            <a:ext cx="7007225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8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2" y="1202521"/>
            <a:ext cx="8088313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9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93" y="2266692"/>
            <a:ext cx="59118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2627784" y="6240214"/>
            <a:ext cx="1092914" cy="369332"/>
          </a:xfrm>
          <a:prstGeom prst="homePlate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259632" y="6424880"/>
            <a:ext cx="1380946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rot="16200000">
            <a:off x="-479604" y="4923755"/>
            <a:ext cx="1380946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 rot="16200000">
            <a:off x="-267276" y="3590657"/>
            <a:ext cx="956290" cy="369332"/>
          </a:xfrm>
          <a:prstGeom prst="homePlate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 rot="-2520000">
            <a:off x="2024297" y="318260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</a:t>
            </a:r>
            <a:r>
              <a:rPr kumimoji="1"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drip line</a:t>
            </a:r>
            <a:endParaRPr kumimoji="1"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4696472" y="6263976"/>
            <a:ext cx="324000" cy="252000"/>
          </a:xfrm>
          <a:prstGeom prst="ellipse">
            <a:avLst/>
          </a:prstGeom>
          <a:solidFill>
            <a:srgbClr val="AADB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4696472" y="6590437"/>
            <a:ext cx="324000" cy="252000"/>
          </a:xfrm>
          <a:prstGeom prst="ellipse">
            <a:avLst/>
          </a:prstGeom>
          <a:solidFill>
            <a:srgbClr val="FF6AB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006353" y="6177498"/>
            <a:ext cx="3958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Projectile fragmentation</a:t>
            </a:r>
          </a:p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In-flight U fission &amp; fragmentation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372200" y="98363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Limit of heaviest element</a:t>
            </a:r>
            <a:endParaRPr kumimoji="1" lang="ja-JP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5495" y="704890"/>
            <a:ext cx="5904657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203077" y="704890"/>
            <a:ext cx="5737075" cy="1015663"/>
            <a:chOff x="179524" y="921494"/>
            <a:chExt cx="5737075" cy="1015663"/>
          </a:xfrm>
        </p:grpSpPr>
        <p:sp>
          <p:nvSpPr>
            <p:cNvPr id="32" name="正方形/長方形 31"/>
            <p:cNvSpPr/>
            <p:nvPr/>
          </p:nvSpPr>
          <p:spPr>
            <a:xfrm>
              <a:off x="179524" y="1052760"/>
              <a:ext cx="216000" cy="21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95536" y="921494"/>
              <a:ext cx="552106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Stable nuclei				~270</a:t>
              </a:r>
            </a:p>
            <a:p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Unstable nuclei produced in laboratories	~3000</a:t>
              </a:r>
            </a:p>
            <a:p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Unstable nuclei predicted by theories	~6000</a:t>
              </a:r>
              <a:endParaRPr kumimoji="1"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79524" y="1340792"/>
              <a:ext cx="216000" cy="216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79524" y="1628824"/>
              <a:ext cx="216000" cy="216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3543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29630" y="15007"/>
            <a:ext cx="748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Shape-phase transitions in neutron-rich </a:t>
            </a:r>
            <a:r>
              <a:rPr lang="en-US" altLang="ja-JP" sz="2400" b="1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46</a:t>
            </a:r>
            <a:r>
              <a:rPr lang="en-US" altLang="ja-JP" sz="2400" b="1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isotopes</a:t>
            </a:r>
            <a:endParaRPr kumimoji="1" lang="ja-JP" altLang="en-US" sz="2400" b="1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3566722163"/>
              </p:ext>
            </p:extLst>
          </p:nvPr>
        </p:nvGraphicFramePr>
        <p:xfrm>
          <a:off x="35496" y="9018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987371" y="3212976"/>
            <a:ext cx="3863558" cy="707886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2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states are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important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quantify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ing structural evolutions</a:t>
            </a:r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5636641" y="5459919"/>
          <a:ext cx="29860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49" name="数式" r:id="rId5" imgW="1638000" imgH="228600" progId="Equation.3">
                  <p:embed/>
                </p:oleObj>
              </mc:Choice>
              <mc:Fallback>
                <p:oleObj name="数式" r:id="rId5" imgW="163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6641" y="5459919"/>
                        <a:ext cx="2986087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4988569" y="5139249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Spherical vibrator</a:t>
            </a:r>
          </a:p>
          <a:p>
            <a:pPr>
              <a:buClr>
                <a:schemeClr val="bg1"/>
              </a:buClr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</a:t>
            </a:r>
            <a:r>
              <a:rPr lang="ja-JP" altLang="en-US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5636641" y="4685694"/>
          <a:ext cx="347186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0" name="数式" r:id="rId7" imgW="1904760" imgH="228600" progId="Equation.3">
                  <p:embed/>
                </p:oleObj>
              </mc:Choice>
              <mc:Fallback>
                <p:oleObj name="数式" r:id="rId7" imgW="190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6641" y="4685694"/>
                        <a:ext cx="3471863" cy="41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4988569" y="4365104"/>
            <a:ext cx="4188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3333FF"/>
              </a:buClr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ymmetric 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rotor (well-deformed)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Clr>
                <a:srgbClr val="3333FF"/>
              </a:buClr>
            </a:pPr>
            <a:r>
              <a:rPr lang="ja-JP" altLang="en-US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⇒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5636641" y="6251847"/>
          <a:ext cx="3194050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1" name="数式" r:id="rId9" imgW="1752480" imgH="228600" progId="Equation.3">
                  <p:embed/>
                </p:oleObj>
              </mc:Choice>
              <mc:Fallback>
                <p:oleObj name="数式" r:id="rId9" imgW="1752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6641" y="6251847"/>
                        <a:ext cx="3194050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4988569" y="5931337"/>
            <a:ext cx="3889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Axial asymmetry (γ-softness)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buClr>
                <a:srgbClr val="FF0000"/>
              </a:buClr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    </a:t>
            </a:r>
            <a:r>
              <a:rPr lang="ja-JP" altLang="en-US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⇒</a:t>
            </a:r>
            <a:endParaRPr kumimoji="1"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 l="-8189" r="45536" b="-4724"/>
          <a:stretch>
            <a:fillRect/>
          </a:stretch>
        </p:blipFill>
        <p:spPr bwMode="auto">
          <a:xfrm>
            <a:off x="-12541" y="3998178"/>
            <a:ext cx="4296509" cy="28727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正方形/長方形 21"/>
          <p:cNvSpPr/>
          <p:nvPr/>
        </p:nvSpPr>
        <p:spPr>
          <a:xfrm>
            <a:off x="3213122" y="6408712"/>
            <a:ext cx="720000" cy="396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052882" y="6417376"/>
            <a:ext cx="576000" cy="3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989050" y="4149080"/>
            <a:ext cx="576000" cy="3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532" y="4005064"/>
            <a:ext cx="139012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R.F. </a:t>
            </a:r>
            <a:r>
              <a:rPr lang="en-US" altLang="ja-JP" sz="1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Casten</a:t>
            </a:r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Nature Physics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</a:t>
            </a:r>
            <a:endParaRPr kumimoji="1" lang="ja-JP" altLang="en-US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7279581" y="5112000"/>
            <a:ext cx="186441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6876256" y="5877272"/>
            <a:ext cx="186441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7020272" y="6669360"/>
            <a:ext cx="186441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783404"/>
              </p:ext>
            </p:extLst>
          </p:nvPr>
        </p:nvGraphicFramePr>
        <p:xfrm>
          <a:off x="899592" y="2564904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2" name="数式" r:id="rId12" imgW="177646" imgH="228402" progId="Equation.3">
                  <p:embed/>
                </p:oleObj>
              </mc:Choice>
              <mc:Fallback>
                <p:oleObj name="数式" r:id="rId12" imgW="177646" imgH="228402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564904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15841"/>
              </p:ext>
            </p:extLst>
          </p:nvPr>
        </p:nvGraphicFramePr>
        <p:xfrm>
          <a:off x="1547664" y="1933972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3" name="数式" r:id="rId14" imgW="177646" imgH="228402" progId="Equation.3">
                  <p:embed/>
                </p:oleObj>
              </mc:Choice>
              <mc:Fallback>
                <p:oleObj name="数式" r:id="rId14" imgW="177646" imgH="228402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933972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760195"/>
              </p:ext>
            </p:extLst>
          </p:nvPr>
        </p:nvGraphicFramePr>
        <p:xfrm>
          <a:off x="1979712" y="1351087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54" name="数式" r:id="rId16" imgW="177646" imgH="228402" progId="Equation.3">
                  <p:embed/>
                </p:oleObj>
              </mc:Choice>
              <mc:Fallback>
                <p:oleObj name="数式" r:id="rId16" imgW="177646" imgH="22840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351087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4858749" y="1052736"/>
            <a:ext cx="417774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2</a:t>
            </a:r>
            <a:r>
              <a:rPr kumimoji="1"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states are lower in energy</a:t>
            </a:r>
          </a:p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4</a:t>
            </a:r>
            <a:r>
              <a:rPr kumimoji="1"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states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a wide range</a:t>
            </a:r>
          </a:p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of neutron number in even-even</a:t>
            </a:r>
          </a:p>
          <a:p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isotopes 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91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 animBg="1"/>
      <p:bldP spid="24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角丸四角形 27"/>
          <p:cNvSpPr/>
          <p:nvPr/>
        </p:nvSpPr>
        <p:spPr>
          <a:xfrm>
            <a:off x="3707904" y="1052736"/>
            <a:ext cx="864096" cy="230425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29630" y="15007"/>
            <a:ext cx="7484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Shape-phase transitions in neutron-rich </a:t>
            </a:r>
            <a:r>
              <a:rPr lang="en-US" altLang="ja-JP" sz="2400" b="1" baseline="-25000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46</a:t>
            </a:r>
            <a:r>
              <a:rPr lang="en-US" altLang="ja-JP" sz="2400" b="1" dirty="0" smtClean="0">
                <a:solidFill>
                  <a:srgbClr val="0000FF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isotopes</a:t>
            </a:r>
            <a:endParaRPr kumimoji="1" lang="ja-JP" altLang="en-US" sz="2400" b="1" dirty="0">
              <a:solidFill>
                <a:srgbClr val="0000FF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4" name="グラフ 3"/>
          <p:cNvGraphicFramePr/>
          <p:nvPr>
            <p:extLst>
              <p:ext uri="{D42A27DB-BD31-4B8C-83A1-F6EECF244321}">
                <p14:modId xmlns:p14="http://schemas.microsoft.com/office/powerpoint/2010/main" val="3930764966"/>
              </p:ext>
            </p:extLst>
          </p:nvPr>
        </p:nvGraphicFramePr>
        <p:xfrm>
          <a:off x="35496" y="9018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-8189" r="45536" b="-4724"/>
          <a:stretch>
            <a:fillRect/>
          </a:stretch>
        </p:blipFill>
        <p:spPr bwMode="auto">
          <a:xfrm>
            <a:off x="-12394" y="3998178"/>
            <a:ext cx="4296509" cy="287277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正方形/長方形 21"/>
          <p:cNvSpPr/>
          <p:nvPr/>
        </p:nvSpPr>
        <p:spPr>
          <a:xfrm>
            <a:off x="3213269" y="6408712"/>
            <a:ext cx="720000" cy="396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053029" y="6417376"/>
            <a:ext cx="576000" cy="3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989197" y="4149080"/>
            <a:ext cx="576000" cy="39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679" y="4005064"/>
            <a:ext cx="139012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R.F. </a:t>
            </a:r>
            <a:r>
              <a:rPr lang="en-US" altLang="ja-JP" sz="1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Casten</a:t>
            </a:r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Nature Physics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</a:t>
            </a:r>
            <a:endParaRPr kumimoji="1" lang="ja-JP" altLang="en-US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32040" y="4509120"/>
            <a:ext cx="4033476" cy="2246769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Shape transition</a:t>
            </a:r>
          </a:p>
          <a:p>
            <a:pPr lvl="1">
              <a:buClr>
                <a:srgbClr val="FF0000"/>
              </a:buClr>
            </a:pPr>
            <a:r>
              <a:rPr kumimoji="1" lang="ja-JP" altLang="en-US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 </a:t>
            </a:r>
            <a:r>
              <a:rPr lang="en-US" altLang="ja-JP" sz="20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</a:t>
            </a:r>
            <a:r>
              <a:rPr kumimoji="1"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rolate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Oblate,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Spherical?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</a:p>
          <a:p>
            <a:pPr lvl="1">
              <a:buClr>
                <a:srgbClr val="FF0000"/>
              </a:buClr>
            </a:pPr>
            <a:r>
              <a:rPr lang="ja-JP" altLang="en-US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 </a:t>
            </a:r>
            <a:r>
              <a:rPr kumimoji="1"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Triaxial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γ-soft?</a:t>
            </a:r>
          </a:p>
          <a:p>
            <a:pPr>
              <a:buClr>
                <a:srgbClr val="FF0000"/>
              </a:buClr>
            </a:pPr>
            <a:endParaRPr kumimoji="1" lang="en-US" altLang="ja-JP" sz="20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Shell evolution</a:t>
            </a:r>
          </a:p>
          <a:p>
            <a:pPr lvl="1">
              <a:buClr>
                <a:srgbClr val="0000FF"/>
              </a:buClr>
            </a:pPr>
            <a:r>
              <a:rPr lang="ja-JP" altLang="en-US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Q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uenching of N=82?</a:t>
            </a:r>
          </a:p>
          <a:p>
            <a:pPr lvl="1">
              <a:buClr>
                <a:srgbClr val="0000FF"/>
              </a:buClr>
            </a:pPr>
            <a:r>
              <a:rPr lang="ja-JP" altLang="en-US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ew </a:t>
            </a:r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magicity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at N=70?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58749" y="1052736"/>
            <a:ext cx="417774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2</a:t>
            </a:r>
            <a:r>
              <a:rPr kumimoji="1"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states are lower in energy</a:t>
            </a:r>
          </a:p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than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4</a:t>
            </a:r>
            <a:r>
              <a:rPr kumimoji="1"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states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a wide range</a:t>
            </a:r>
          </a:p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of neutron number in even-even</a:t>
            </a:r>
          </a:p>
          <a:p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isotopes 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760195"/>
              </p:ext>
            </p:extLst>
          </p:nvPr>
        </p:nvGraphicFramePr>
        <p:xfrm>
          <a:off x="1979613" y="1350963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8" name="数式" r:id="rId6" imgW="177646" imgH="228402" progId="Equation.3">
                  <p:embed/>
                </p:oleObj>
              </mc:Choice>
              <mc:Fallback>
                <p:oleObj name="数式" r:id="rId6" imgW="177646" imgH="228402" progId="Equation.3">
                  <p:embed/>
                  <p:pic>
                    <p:nvPicPr>
                      <p:cNvPr id="0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350963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15841"/>
              </p:ext>
            </p:extLst>
          </p:nvPr>
        </p:nvGraphicFramePr>
        <p:xfrm>
          <a:off x="1547813" y="1933575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9" name="数式" r:id="rId8" imgW="177646" imgH="228402" progId="Equation.3">
                  <p:embed/>
                </p:oleObj>
              </mc:Choice>
              <mc:Fallback>
                <p:oleObj name="数式" r:id="rId8" imgW="177646" imgH="228402" progId="Equation.3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933575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783404"/>
              </p:ext>
            </p:extLst>
          </p:nvPr>
        </p:nvGraphicFramePr>
        <p:xfrm>
          <a:off x="900113" y="2565400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0" name="数式" r:id="rId10" imgW="177646" imgH="228402" progId="Equation.3">
                  <p:embed/>
                </p:oleObj>
              </mc:Choice>
              <mc:Fallback>
                <p:oleObj name="数式" r:id="rId10" imgW="177646" imgH="228402" progId="Equation.3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565400"/>
                        <a:ext cx="26670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4987371" y="3212976"/>
            <a:ext cx="3863558" cy="707886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2</a:t>
            </a:r>
            <a:r>
              <a:rPr kumimoji="1"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states are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important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quantify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ing structural evolutions</a:t>
            </a:r>
          </a:p>
        </p:txBody>
      </p:sp>
    </p:spTree>
    <p:extLst>
      <p:ext uri="{BB962C8B-B14F-4D97-AF65-F5344CB8AC3E}">
        <p14:creationId xmlns:p14="http://schemas.microsoft.com/office/powerpoint/2010/main" val="16048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5" t="9966" r="29669" b="3945"/>
          <a:stretch/>
        </p:blipFill>
        <p:spPr>
          <a:xfrm rot="5400000">
            <a:off x="3311192" y="-1773089"/>
            <a:ext cx="2520000" cy="914562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920739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124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78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532352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76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143964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74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55576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118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72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7156" y="15007"/>
            <a:ext cx="798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Level structure of very neutron-rich </a:t>
            </a:r>
            <a:r>
              <a:rPr lang="en-US" altLang="ja-JP" sz="2800" b="1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46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isotopes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50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5" t="9969" r="29669" b="3949"/>
          <a:stretch/>
        </p:blipFill>
        <p:spPr>
          <a:xfrm rot="5400000">
            <a:off x="3311583" y="-1772717"/>
            <a:ext cx="2520000" cy="914488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920739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124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78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532352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76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143964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74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55576" y="3676962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118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72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7156" y="15007"/>
            <a:ext cx="798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Level structure of very neutron-rich </a:t>
            </a:r>
            <a:r>
              <a:rPr lang="en-US" altLang="ja-JP" sz="2800" b="1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46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isotopes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7300" y="4554994"/>
            <a:ext cx="7409401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Revised excited 0</a:t>
            </a:r>
            <a:r>
              <a:rPr kumimoji="1"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states in </a:t>
            </a:r>
            <a:r>
              <a:rPr kumimoji="1"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118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N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ew levels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besides the 2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4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states in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Brand-new level schemes of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122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 and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124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02416" y="1124744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under preparation for publication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34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グラフ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266277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734719"/>
              </p:ext>
            </p:extLst>
          </p:nvPr>
        </p:nvGraphicFramePr>
        <p:xfrm>
          <a:off x="-26926" y="671775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762793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509029" y="15007"/>
            <a:ext cx="812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transitions in very neutron-rich </a:t>
            </a:r>
            <a:r>
              <a:rPr lang="en-US" altLang="ja-JP" sz="2800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isotopes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-668" t="-1" r="45021" b="-4724"/>
          <a:stretch/>
        </p:blipFill>
        <p:spPr bwMode="auto">
          <a:xfrm>
            <a:off x="5508103" y="764704"/>
            <a:ext cx="3625458" cy="2729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508104" y="764705"/>
            <a:ext cx="139012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R.F. </a:t>
            </a:r>
            <a:r>
              <a:rPr lang="en-US" altLang="ja-JP" sz="1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Casten</a:t>
            </a:r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Nature Physics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</a:t>
            </a:r>
            <a:endParaRPr kumimoji="1" lang="ja-JP" altLang="en-US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368742"/>
              </p:ext>
            </p:extLst>
          </p:nvPr>
        </p:nvGraphicFramePr>
        <p:xfrm>
          <a:off x="1740496" y="4536000"/>
          <a:ext cx="11033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7" name="数式" r:id="rId8" imgW="850680" imgH="228600" progId="Equation.3">
                  <p:embed/>
                </p:oleObj>
              </mc:Choice>
              <mc:Fallback>
                <p:oleObj name="数式" r:id="rId8" imgW="850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40496" y="4536000"/>
                        <a:ext cx="1103312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5915938"/>
              </p:ext>
            </p:extLst>
          </p:nvPr>
        </p:nvGraphicFramePr>
        <p:xfrm>
          <a:off x="1475656" y="5661248"/>
          <a:ext cx="1104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8" name="数式" r:id="rId10" imgW="850680" imgH="228600" progId="Equation.3">
                  <p:embed/>
                </p:oleObj>
              </mc:Choice>
              <mc:Fallback>
                <p:oleObj name="数式" r:id="rId10" imgW="850680" imgH="228600" progId="Equation.3">
                  <p:embed/>
                  <p:pic>
                    <p:nvPicPr>
                      <p:cNvPr id="0" name="オブジェクト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661248"/>
                        <a:ext cx="1104900" cy="2968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525377"/>
              </p:ext>
            </p:extLst>
          </p:nvPr>
        </p:nvGraphicFramePr>
        <p:xfrm>
          <a:off x="4139952" y="5661248"/>
          <a:ext cx="1106488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59" name="数式" r:id="rId12" imgW="850680" imgH="228600" progId="Equation.3">
                  <p:embed/>
                </p:oleObj>
              </mc:Choice>
              <mc:Fallback>
                <p:oleObj name="数式" r:id="rId12" imgW="850680" imgH="228600" progId="Equation.3">
                  <p:embed/>
                  <p:pic>
                    <p:nvPicPr>
                      <p:cNvPr id="0" name="オブジェクト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5661248"/>
                        <a:ext cx="1106488" cy="2968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43336"/>
              </p:ext>
            </p:extLst>
          </p:nvPr>
        </p:nvGraphicFramePr>
        <p:xfrm>
          <a:off x="2267744" y="4005064"/>
          <a:ext cx="11049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0" name="数式" r:id="rId14" imgW="850680" imgH="228600" progId="Equation.3">
                  <p:embed/>
                </p:oleObj>
              </mc:Choice>
              <mc:Fallback>
                <p:oleObj name="数式" r:id="rId14" imgW="850680" imgH="228600" progId="Equation.3">
                  <p:embed/>
                  <p:pic>
                    <p:nvPicPr>
                      <p:cNvPr id="0" name="オブジェクト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005064"/>
                        <a:ext cx="1104900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357106"/>
              </p:ext>
            </p:extLst>
          </p:nvPr>
        </p:nvGraphicFramePr>
        <p:xfrm>
          <a:off x="4557836" y="1114326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1" name="数式" r:id="rId16" imgW="177480" imgH="228600" progId="Equation.3">
                  <p:embed/>
                </p:oleObj>
              </mc:Choice>
              <mc:Fallback>
                <p:oleObj name="数式" r:id="rId16" imgW="177480" imgH="228600" progId="Equation.3">
                  <p:embed/>
                  <p:pic>
                    <p:nvPicPr>
                      <p:cNvPr id="0" name="オブジェクト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836" y="1114326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59098"/>
              </p:ext>
            </p:extLst>
          </p:nvPr>
        </p:nvGraphicFramePr>
        <p:xfrm>
          <a:off x="3765748" y="160178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2" name="数式" r:id="rId18" imgW="177480" imgH="228600" progId="Equation.3">
                  <p:embed/>
                </p:oleObj>
              </mc:Choice>
              <mc:Fallback>
                <p:oleObj name="数式" r:id="rId18" imgW="177480" imgH="228600" progId="Equation.3">
                  <p:embed/>
                  <p:pic>
                    <p:nvPicPr>
                      <p:cNvPr id="0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748" y="160178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63802"/>
              </p:ext>
            </p:extLst>
          </p:nvPr>
        </p:nvGraphicFramePr>
        <p:xfrm>
          <a:off x="4916289" y="1556792"/>
          <a:ext cx="2317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3" name="数式" r:id="rId20" imgW="177480" imgH="228600" progId="Equation.3">
                  <p:embed/>
                </p:oleObj>
              </mc:Choice>
              <mc:Fallback>
                <p:oleObj name="数式" r:id="rId20" imgW="177480" imgH="228600" progId="Equation.3">
                  <p:embed/>
                  <p:pic>
                    <p:nvPicPr>
                      <p:cNvPr id="0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289" y="1556792"/>
                        <a:ext cx="231775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410965"/>
              </p:ext>
            </p:extLst>
          </p:nvPr>
        </p:nvGraphicFramePr>
        <p:xfrm>
          <a:off x="4283968" y="212243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4" name="数式" r:id="rId22" imgW="177480" imgH="228600" progId="Equation.3">
                  <p:embed/>
                </p:oleObj>
              </mc:Choice>
              <mc:Fallback>
                <p:oleObj name="数式" r:id="rId22" imgW="177480" imgH="228600" progId="Equation.3">
                  <p:embed/>
                  <p:pic>
                    <p:nvPicPr>
                      <p:cNvPr id="0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12243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627763"/>
              </p:ext>
            </p:extLst>
          </p:nvPr>
        </p:nvGraphicFramePr>
        <p:xfrm>
          <a:off x="4917876" y="2348880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65" name="数式" r:id="rId24" imgW="177480" imgH="228600" progId="Equation.3">
                  <p:embed/>
                </p:oleObj>
              </mc:Choice>
              <mc:Fallback>
                <p:oleObj name="数式" r:id="rId24" imgW="177480" imgH="228600" progId="Equation.3">
                  <p:embed/>
                  <p:pic>
                    <p:nvPicPr>
                      <p:cNvPr id="0" name="オブジェクト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876" y="2348880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547664" y="683985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Filled symbols: Known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Open symbols: </a:t>
            </a:r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Present work</a:t>
            </a:r>
            <a:endParaRPr kumimoji="1" lang="ja-JP" altLang="en-US" sz="16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97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グラフ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062427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975657"/>
              </p:ext>
            </p:extLst>
          </p:nvPr>
        </p:nvGraphicFramePr>
        <p:xfrm>
          <a:off x="-26926" y="671775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36984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509029" y="15007"/>
            <a:ext cx="812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transitions in very neutron-rich </a:t>
            </a:r>
            <a:r>
              <a:rPr lang="en-US" altLang="ja-JP" sz="2800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isotopes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-668" t="-1" r="45021" b="-4724"/>
          <a:stretch/>
        </p:blipFill>
        <p:spPr bwMode="auto">
          <a:xfrm>
            <a:off x="5508103" y="764704"/>
            <a:ext cx="3625458" cy="2729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508104" y="764705"/>
            <a:ext cx="139012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R.F. </a:t>
            </a:r>
            <a:r>
              <a:rPr lang="en-US" altLang="ja-JP" sz="1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Casten</a:t>
            </a:r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Nature Physics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</a:t>
            </a:r>
            <a:endParaRPr kumimoji="1" lang="ja-JP" altLang="en-US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462640"/>
              </p:ext>
            </p:extLst>
          </p:nvPr>
        </p:nvGraphicFramePr>
        <p:xfrm>
          <a:off x="1740496" y="4536000"/>
          <a:ext cx="11033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3" name="数式" r:id="rId8" imgW="850680" imgH="228600" progId="Equation.3">
                  <p:embed/>
                </p:oleObj>
              </mc:Choice>
              <mc:Fallback>
                <p:oleObj name="数式" r:id="rId8" imgW="850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40496" y="4536000"/>
                        <a:ext cx="1103312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09067"/>
              </p:ext>
            </p:extLst>
          </p:nvPr>
        </p:nvGraphicFramePr>
        <p:xfrm>
          <a:off x="1475656" y="5661248"/>
          <a:ext cx="1104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4" name="数式" r:id="rId10" imgW="850680" imgH="228600" progId="Equation.3">
                  <p:embed/>
                </p:oleObj>
              </mc:Choice>
              <mc:Fallback>
                <p:oleObj name="数式" r:id="rId10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661248"/>
                        <a:ext cx="1104900" cy="2968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38351"/>
              </p:ext>
            </p:extLst>
          </p:nvPr>
        </p:nvGraphicFramePr>
        <p:xfrm>
          <a:off x="4139952" y="5661248"/>
          <a:ext cx="1106488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5" name="数式" r:id="rId12" imgW="850680" imgH="228600" progId="Equation.3">
                  <p:embed/>
                </p:oleObj>
              </mc:Choice>
              <mc:Fallback>
                <p:oleObj name="数式" r:id="rId12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5661248"/>
                        <a:ext cx="1106488" cy="2968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直線矢印コネクタ 20"/>
          <p:cNvCxnSpPr/>
          <p:nvPr/>
        </p:nvCxnSpPr>
        <p:spPr>
          <a:xfrm flipH="1">
            <a:off x="5148064" y="3805009"/>
            <a:ext cx="36004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075320"/>
              </p:ext>
            </p:extLst>
          </p:nvPr>
        </p:nvGraphicFramePr>
        <p:xfrm>
          <a:off x="2267744" y="4005064"/>
          <a:ext cx="11049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6" name="数式" r:id="rId14" imgW="850680" imgH="228600" progId="Equation.3">
                  <p:embed/>
                </p:oleObj>
              </mc:Choice>
              <mc:Fallback>
                <p:oleObj name="数式" r:id="rId14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005064"/>
                        <a:ext cx="1104900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600252"/>
              </p:ext>
            </p:extLst>
          </p:nvPr>
        </p:nvGraphicFramePr>
        <p:xfrm>
          <a:off x="4557836" y="1114326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7" name="数式" r:id="rId16" imgW="177480" imgH="228600" progId="Equation.3">
                  <p:embed/>
                </p:oleObj>
              </mc:Choice>
              <mc:Fallback>
                <p:oleObj name="数式" r:id="rId1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836" y="1114326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51640"/>
              </p:ext>
            </p:extLst>
          </p:nvPr>
        </p:nvGraphicFramePr>
        <p:xfrm>
          <a:off x="3765748" y="160178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8" name="数式" r:id="rId18" imgW="177480" imgH="228600" progId="Equation.3">
                  <p:embed/>
                </p:oleObj>
              </mc:Choice>
              <mc:Fallback>
                <p:oleObj name="数式" r:id="rId18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748" y="160178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17186"/>
              </p:ext>
            </p:extLst>
          </p:nvPr>
        </p:nvGraphicFramePr>
        <p:xfrm>
          <a:off x="4916289" y="1556792"/>
          <a:ext cx="2317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69" name="数式" r:id="rId20" imgW="177480" imgH="228600" progId="Equation.3">
                  <p:embed/>
                </p:oleObj>
              </mc:Choice>
              <mc:Fallback>
                <p:oleObj name="数式" r:id="rId20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289" y="1556792"/>
                        <a:ext cx="231775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956877"/>
              </p:ext>
            </p:extLst>
          </p:nvPr>
        </p:nvGraphicFramePr>
        <p:xfrm>
          <a:off x="4283968" y="212243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0" name="数式" r:id="rId22" imgW="177480" imgH="228600" progId="Equation.3">
                  <p:embed/>
                </p:oleObj>
              </mc:Choice>
              <mc:Fallback>
                <p:oleObj name="数式" r:id="rId22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12243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049569"/>
              </p:ext>
            </p:extLst>
          </p:nvPr>
        </p:nvGraphicFramePr>
        <p:xfrm>
          <a:off x="4917876" y="2348880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1" name="数式" r:id="rId24" imgW="177480" imgH="228600" progId="Equation.3">
                  <p:embed/>
                </p:oleObj>
              </mc:Choice>
              <mc:Fallback>
                <p:oleObj name="数式" r:id="rId24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876" y="2348880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テキスト ボックス 29"/>
          <p:cNvSpPr txBox="1"/>
          <p:nvPr/>
        </p:nvSpPr>
        <p:spPr>
          <a:xfrm>
            <a:off x="7137921" y="4397042"/>
            <a:ext cx="69602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O(6)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796476"/>
              </p:ext>
            </p:extLst>
          </p:nvPr>
        </p:nvGraphicFramePr>
        <p:xfrm>
          <a:off x="5625753" y="3655784"/>
          <a:ext cx="11049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2" name="数式" r:id="rId26" imgW="850680" imgH="228600" progId="Equation.3">
                  <p:embed/>
                </p:oleObj>
              </mc:Choice>
              <mc:Fallback>
                <p:oleObj name="数式" r:id="rId26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3655784"/>
                        <a:ext cx="1104900" cy="298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直線矢印コネクタ 41"/>
          <p:cNvCxnSpPr/>
          <p:nvPr/>
        </p:nvCxnSpPr>
        <p:spPr>
          <a:xfrm flipH="1">
            <a:off x="5148064" y="5286855"/>
            <a:ext cx="360040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123884"/>
              </p:ext>
            </p:extLst>
          </p:nvPr>
        </p:nvGraphicFramePr>
        <p:xfrm>
          <a:off x="5625753" y="5292377"/>
          <a:ext cx="1104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3" name="数式" r:id="rId28" imgW="850680" imgH="228600" progId="Equation.3">
                  <p:embed/>
                </p:oleObj>
              </mc:Choice>
              <mc:Fallback>
                <p:oleObj name="数式" r:id="rId28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5292377"/>
                        <a:ext cx="1104900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オブジェクト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429286"/>
              </p:ext>
            </p:extLst>
          </p:nvPr>
        </p:nvGraphicFramePr>
        <p:xfrm>
          <a:off x="5625753" y="4951105"/>
          <a:ext cx="1106487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4" name="数式" r:id="rId30" imgW="850680" imgH="228600" progId="Equation.3">
                  <p:embed/>
                </p:oleObj>
              </mc:Choice>
              <mc:Fallback>
                <p:oleObj name="数式" r:id="rId30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4951105"/>
                        <a:ext cx="1106487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正方形/長方形 33"/>
          <p:cNvSpPr/>
          <p:nvPr/>
        </p:nvSpPr>
        <p:spPr>
          <a:xfrm>
            <a:off x="6948328" y="908720"/>
            <a:ext cx="468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右中かっこ 4"/>
          <p:cNvSpPr/>
          <p:nvPr/>
        </p:nvSpPr>
        <p:spPr>
          <a:xfrm>
            <a:off x="6804248" y="3637896"/>
            <a:ext cx="167685" cy="1951344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47664" y="683985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Filled symbols: Known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Open symbols: </a:t>
            </a:r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Present work</a:t>
            </a:r>
            <a:endParaRPr kumimoji="1" lang="ja-JP" altLang="en-US" sz="16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64288" y="4829090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A=112-118</a:t>
            </a:r>
            <a:endParaRPr kumimoji="1" lang="ja-JP" altLang="en-US" sz="2000" i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7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グラフ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062427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グラフ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975657"/>
              </p:ext>
            </p:extLst>
          </p:nvPr>
        </p:nvGraphicFramePr>
        <p:xfrm>
          <a:off x="-26926" y="671775"/>
          <a:ext cx="54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131519"/>
              </p:ext>
            </p:extLst>
          </p:nvPr>
        </p:nvGraphicFramePr>
        <p:xfrm>
          <a:off x="-26926" y="3494027"/>
          <a:ext cx="5400000" cy="338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509029" y="15007"/>
            <a:ext cx="812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transitions in very neutron-rich </a:t>
            </a:r>
            <a:r>
              <a:rPr lang="en-US" altLang="ja-JP" sz="2800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isotopes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72200" y="5982379"/>
            <a:ext cx="271741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ew candidate for</a:t>
            </a:r>
          </a:p>
          <a:p>
            <a:r>
              <a:rPr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E(5) critical point ?</a:t>
            </a:r>
            <a:endParaRPr kumimoji="1" lang="ja-JP" altLang="en-US" sz="24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-668" t="-1" r="45021" b="-4724"/>
          <a:stretch/>
        </p:blipFill>
        <p:spPr bwMode="auto">
          <a:xfrm>
            <a:off x="5508103" y="764704"/>
            <a:ext cx="3625458" cy="27291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508104" y="764705"/>
            <a:ext cx="139012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/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R.F. </a:t>
            </a:r>
            <a:r>
              <a:rPr lang="en-US" altLang="ja-JP" sz="1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Casten</a:t>
            </a:r>
            <a:r>
              <a:rPr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Nature Physics</a:t>
            </a:r>
          </a:p>
          <a:p>
            <a:pPr marL="342900" indent="-342900"/>
            <a:r>
              <a:rPr kumimoji="1" lang="en-US" altLang="ja-JP" sz="1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(2006)</a:t>
            </a:r>
            <a:endParaRPr kumimoji="1" lang="ja-JP" altLang="en-US" sz="1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462640"/>
              </p:ext>
            </p:extLst>
          </p:nvPr>
        </p:nvGraphicFramePr>
        <p:xfrm>
          <a:off x="1740496" y="4536000"/>
          <a:ext cx="110331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1" name="数式" r:id="rId8" imgW="850680" imgH="228600" progId="Equation.3">
                  <p:embed/>
                </p:oleObj>
              </mc:Choice>
              <mc:Fallback>
                <p:oleObj name="数式" r:id="rId8" imgW="8506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40496" y="4536000"/>
                        <a:ext cx="1103312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09067"/>
              </p:ext>
            </p:extLst>
          </p:nvPr>
        </p:nvGraphicFramePr>
        <p:xfrm>
          <a:off x="1475656" y="5661248"/>
          <a:ext cx="1104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2" name="数式" r:id="rId10" imgW="850680" imgH="228600" progId="Equation.3">
                  <p:embed/>
                </p:oleObj>
              </mc:Choice>
              <mc:Fallback>
                <p:oleObj name="数式" r:id="rId10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661248"/>
                        <a:ext cx="1104900" cy="2968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38351"/>
              </p:ext>
            </p:extLst>
          </p:nvPr>
        </p:nvGraphicFramePr>
        <p:xfrm>
          <a:off x="4139952" y="5661248"/>
          <a:ext cx="1106488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3" name="数式" r:id="rId12" imgW="850680" imgH="228600" progId="Equation.3">
                  <p:embed/>
                </p:oleObj>
              </mc:Choice>
              <mc:Fallback>
                <p:oleObj name="数式" r:id="rId12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5661248"/>
                        <a:ext cx="1106488" cy="2968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075320"/>
              </p:ext>
            </p:extLst>
          </p:nvPr>
        </p:nvGraphicFramePr>
        <p:xfrm>
          <a:off x="2267744" y="4005064"/>
          <a:ext cx="11049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4" name="数式" r:id="rId14" imgW="850680" imgH="228600" progId="Equation.3">
                  <p:embed/>
                </p:oleObj>
              </mc:Choice>
              <mc:Fallback>
                <p:oleObj name="数式" r:id="rId14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005064"/>
                        <a:ext cx="1104900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600252"/>
              </p:ext>
            </p:extLst>
          </p:nvPr>
        </p:nvGraphicFramePr>
        <p:xfrm>
          <a:off x="4557836" y="1114326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5" name="数式" r:id="rId16" imgW="177480" imgH="228600" progId="Equation.3">
                  <p:embed/>
                </p:oleObj>
              </mc:Choice>
              <mc:Fallback>
                <p:oleObj name="数式" r:id="rId16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836" y="1114326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051640"/>
              </p:ext>
            </p:extLst>
          </p:nvPr>
        </p:nvGraphicFramePr>
        <p:xfrm>
          <a:off x="3765748" y="160178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6" name="数式" r:id="rId18" imgW="177480" imgH="228600" progId="Equation.3">
                  <p:embed/>
                </p:oleObj>
              </mc:Choice>
              <mc:Fallback>
                <p:oleObj name="数式" r:id="rId18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748" y="160178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417186"/>
              </p:ext>
            </p:extLst>
          </p:nvPr>
        </p:nvGraphicFramePr>
        <p:xfrm>
          <a:off x="4916289" y="1556792"/>
          <a:ext cx="2317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7" name="数式" r:id="rId20" imgW="177480" imgH="228600" progId="Equation.3">
                  <p:embed/>
                </p:oleObj>
              </mc:Choice>
              <mc:Fallback>
                <p:oleObj name="数式" r:id="rId20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6289" y="1556792"/>
                        <a:ext cx="231775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956877"/>
              </p:ext>
            </p:extLst>
          </p:nvPr>
        </p:nvGraphicFramePr>
        <p:xfrm>
          <a:off x="4283968" y="2122438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8" name="数式" r:id="rId22" imgW="177480" imgH="228600" progId="Equation.3">
                  <p:embed/>
                </p:oleObj>
              </mc:Choice>
              <mc:Fallback>
                <p:oleObj name="数式" r:id="rId22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122438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049569"/>
              </p:ext>
            </p:extLst>
          </p:nvPr>
        </p:nvGraphicFramePr>
        <p:xfrm>
          <a:off x="4917876" y="2348880"/>
          <a:ext cx="230188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09" name="数式" r:id="rId24" imgW="177480" imgH="228600" progId="Equation.3">
                  <p:embed/>
                </p:oleObj>
              </mc:Choice>
              <mc:Fallback>
                <p:oleObj name="数式" r:id="rId24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876" y="2348880"/>
                        <a:ext cx="230188" cy="2984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7092344" y="4779096"/>
            <a:ext cx="576000" cy="576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(5)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570771"/>
              </p:ext>
            </p:extLst>
          </p:nvPr>
        </p:nvGraphicFramePr>
        <p:xfrm>
          <a:off x="5625753" y="4343926"/>
          <a:ext cx="11049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0" name="数式" r:id="rId26" imgW="850680" imgH="228600" progId="Equation.3">
                  <p:embed/>
                </p:oleObj>
              </mc:Choice>
              <mc:Fallback>
                <p:oleObj name="数式" r:id="rId26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4343926"/>
                        <a:ext cx="1104900" cy="298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オブジェクト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018463"/>
              </p:ext>
            </p:extLst>
          </p:nvPr>
        </p:nvGraphicFramePr>
        <p:xfrm>
          <a:off x="5625753" y="4735904"/>
          <a:ext cx="110331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1" name="数式" r:id="rId28" imgW="850680" imgH="228600" progId="Equation.3">
                  <p:embed/>
                </p:oleObj>
              </mc:Choice>
              <mc:Fallback>
                <p:oleObj name="数式" r:id="rId28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4735904"/>
                        <a:ext cx="1103313" cy="298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線矢印コネクタ 39"/>
          <p:cNvCxnSpPr/>
          <p:nvPr/>
        </p:nvCxnSpPr>
        <p:spPr>
          <a:xfrm flipH="1">
            <a:off x="5148064" y="4493151"/>
            <a:ext cx="360040" cy="0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>
            <a:off x="5148064" y="4885129"/>
            <a:ext cx="360040" cy="0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5148064" y="5501263"/>
            <a:ext cx="360040" cy="0"/>
          </a:xfrm>
          <a:prstGeom prst="straightConnector1">
            <a:avLst/>
          </a:prstGeom>
          <a:ln w="28575"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オブジェクト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88491"/>
              </p:ext>
            </p:extLst>
          </p:nvPr>
        </p:nvGraphicFramePr>
        <p:xfrm>
          <a:off x="5625753" y="5508401"/>
          <a:ext cx="11049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2" name="数式" r:id="rId30" imgW="850680" imgH="228600" progId="Equation.3">
                  <p:embed/>
                </p:oleObj>
              </mc:Choice>
              <mc:Fallback>
                <p:oleObj name="数式" r:id="rId30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5508401"/>
                        <a:ext cx="1104900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オブジェクト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021632"/>
              </p:ext>
            </p:extLst>
          </p:nvPr>
        </p:nvGraphicFramePr>
        <p:xfrm>
          <a:off x="5625753" y="5168745"/>
          <a:ext cx="1106487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3" name="数式" r:id="rId32" imgW="850680" imgH="228600" progId="Equation.3">
                  <p:embed/>
                </p:oleObj>
              </mc:Choice>
              <mc:Fallback>
                <p:oleObj name="数式" r:id="rId32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5753" y="5168745"/>
                        <a:ext cx="1106487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円/楕円 6"/>
          <p:cNvSpPr>
            <a:spLocks noChangeAspect="1"/>
          </p:cNvSpPr>
          <p:nvPr/>
        </p:nvSpPr>
        <p:spPr>
          <a:xfrm>
            <a:off x="6418801" y="2242801"/>
            <a:ext cx="273773" cy="273773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中かっこ 29"/>
          <p:cNvSpPr/>
          <p:nvPr/>
        </p:nvSpPr>
        <p:spPr>
          <a:xfrm>
            <a:off x="6804248" y="4293096"/>
            <a:ext cx="167685" cy="1548000"/>
          </a:xfrm>
          <a:prstGeom prst="rightBrac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547664" y="683985"/>
            <a:ext cx="2808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Filled symbols: Known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Open symbols: </a:t>
            </a:r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Present work</a:t>
            </a:r>
            <a:endParaRPr kumimoji="1" lang="ja-JP" altLang="en-US" sz="160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164288" y="5405154"/>
            <a:ext cx="1446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A=122-124</a:t>
            </a:r>
            <a:endParaRPr kumimoji="1" lang="ja-JP" altLang="en-US" sz="2000" i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12160" y="3502749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n w="12700">
                  <a:solidFill>
                    <a:srgbClr val="00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</a:t>
            </a:r>
            <a:r>
              <a:rPr kumimoji="1" lang="en-US" altLang="ja-JP" b="1" dirty="0" smtClean="0">
                <a:ln w="12700">
                  <a:solidFill>
                    <a:srgbClr val="00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hase transition between</a:t>
            </a:r>
          </a:p>
          <a:p>
            <a:r>
              <a:rPr lang="en-US" altLang="ja-JP" b="1" dirty="0" smtClean="0">
                <a:ln w="12700">
                  <a:solidFill>
                    <a:srgbClr val="00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γ-soft</a:t>
            </a:r>
            <a:r>
              <a:rPr lang="en-US" altLang="ja-JP" b="1" dirty="0">
                <a:ln w="12700">
                  <a:solidFill>
                    <a:srgbClr val="00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b="1" dirty="0" smtClean="0">
                <a:ln w="12700">
                  <a:solidFill>
                    <a:srgbClr val="00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spherical vibration</a:t>
            </a:r>
            <a:endParaRPr kumimoji="1" lang="ja-JP" altLang="en-US" b="1" dirty="0">
              <a:ln w="12700">
                <a:solidFill>
                  <a:srgbClr val="00FF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380344" y="4147339"/>
            <a:ext cx="0" cy="631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562074"/>
          </a:xfrm>
        </p:spPr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Summary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" name="コンテンツ プレースホルダ 3"/>
          <p:cNvSpPr txBox="1">
            <a:spLocks/>
          </p:cNvSpPr>
          <p:nvPr/>
        </p:nvSpPr>
        <p:spPr>
          <a:xfrm>
            <a:off x="0" y="692696"/>
            <a:ext cx="9144000" cy="612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l-GR" altLang="ja-JP" sz="2400" b="1" i="0" u="none" strike="noStrike" kern="1200" normalizeH="0" baseline="0" noProof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γ</a:t>
            </a:r>
            <a:r>
              <a:rPr kumimoji="1" lang="en-US" altLang="ja-JP" sz="2400" b="1" i="0" u="none" strike="noStrike" kern="1200" normalizeH="0" baseline="0" noProof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-ray spectroscopy following</a:t>
            </a:r>
            <a:r>
              <a:rPr kumimoji="1" lang="en-US" altLang="ja-JP" sz="2400" b="1" i="0" u="none" strike="noStrike" kern="1200" normalizeH="0" noProof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β- and isomeric decays</a:t>
            </a:r>
            <a:r>
              <a:rPr kumimoji="1" lang="en-US" altLang="ja-JP" sz="2400" b="1" i="0" u="none" strike="noStrike" kern="1200" normalizeH="0" baseline="0" noProof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at RIBF</a:t>
            </a:r>
            <a:endParaRPr lang="en-US" altLang="ja-JP" sz="2400" b="1" dirty="0" smtClean="0">
              <a:ln w="12700">
                <a:solidFill>
                  <a:srgbClr val="FFFF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lang="en-US" altLang="ja-JP" sz="2400" b="1" noProof="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lang="en-US" altLang="ja-JP" sz="2400" b="1" noProof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First decay spectroscopy in 2009, aiming at neutron-rich A</a:t>
            </a:r>
            <a:r>
              <a:rPr lang="ja-JP" altLang="en-US" sz="2400" b="1" noProof="0" dirty="0" smtClean="0">
                <a:latin typeface="Arial Unicode MS"/>
                <a:ea typeface="Arial Unicode MS"/>
                <a:cs typeface="Arial Unicode MS"/>
              </a:rPr>
              <a:t>～</a:t>
            </a:r>
            <a:r>
              <a:rPr lang="en-US" altLang="ja-JP" sz="2400" b="1" noProof="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110 nuclei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Structural evolution in </a:t>
            </a: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106,108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</a:t>
            </a:r>
            <a:r>
              <a:rPr lang="en-US" altLang="ja-JP" sz="24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66,68</a:t>
            </a:r>
            <a:endParaRPr kumimoji="1" lang="en-US" altLang="ja-JP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Enhanced γ softness in </a:t>
            </a:r>
            <a:r>
              <a:rPr kumimoji="1" lang="en-US" altLang="ja-JP" sz="24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</a:t>
            </a:r>
            <a:r>
              <a:rPr kumimoji="1" lang="en-US" altLang="ja-JP" sz="24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68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spcBef>
                <a:spcPct val="20000"/>
              </a:spcBef>
            </a:pPr>
            <a:endParaRPr lang="en-US" altLang="ja-JP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4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EURICA project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 seven-element Cluster-type 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HPGe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detectors from EU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Approved BT more than 100 days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238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U-beam campaign in Nov.-Dec., 2012</a:t>
            </a:r>
          </a:p>
          <a:p>
            <a:pPr marL="1257300" lvl="2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neutron-rich 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isotopes</a:t>
            </a:r>
            <a:endParaRPr lang="en-US" altLang="ja-JP" sz="24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kumimoji="1" lang="en-US" altLang="ja-JP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4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8000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Collaborators of decay spectroscopy experiment in 2009</a:t>
            </a:r>
            <a:endParaRPr lang="ja-JP" altLang="en-US" sz="2800" b="1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4693" name="テキスト ボックス 5"/>
          <p:cNvSpPr txBox="1">
            <a:spLocks noChangeArrowheads="1"/>
          </p:cNvSpPr>
          <p:nvPr/>
        </p:nvSpPr>
        <p:spPr bwMode="auto">
          <a:xfrm>
            <a:off x="323528" y="699075"/>
            <a:ext cx="8392041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RIKEN </a:t>
            </a:r>
            <a:r>
              <a:rPr lang="en-US" altLang="ja-JP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Nishina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Center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S. Nishimura, Z. Li, H. Sakurai, H. Baba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M. Nishimura, T.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Isobe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H.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Scheit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, P.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Doornenbal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D.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Steppenbeck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Tokyo Univ.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Science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Sumikama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J. Chiba, K. Yoshinaga, Y. Miyashita,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T. Nakano, K. Sugimoto, S. Takano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Osaka Univ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K. Yamaguchi, 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Odahara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A. Takashima, Y. Ito,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K.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Tajiri</a:t>
            </a:r>
            <a:endParaRPr lang="en-US" altLang="ja-JP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RCNP Osaka Univ.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H.J.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Ong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Tokyo Inst. Tech. 		</a:t>
            </a:r>
            <a:r>
              <a:rPr lang="pl-PL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N. Kobayashi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pl-PL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Y. Kawada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pl-PL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Y. Kondo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CNS Tokyo Univ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E. Ideguchi, S. Go, S. Ota, S.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Kubono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H. Yamaguchi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T. Hashimoto, S. Hayakawa</a:t>
            </a: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JAEA 			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Y.Wakabayashi</a:t>
            </a:r>
            <a:endParaRPr lang="en-US" altLang="ja-JP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Kyushu </a:t>
            </a: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		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T.Teranishi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MSU 	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Lorusso</a:t>
            </a:r>
            <a:endParaRPr lang="en-US" altLang="ja-JP" b="1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TU </a:t>
            </a:r>
            <a:r>
              <a:rPr lang="en-US" altLang="ja-JP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München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		</a:t>
            </a:r>
            <a:r>
              <a:rPr lang="de-DE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C. Hinke, K. Steiger, R. Kr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ü</a:t>
            </a:r>
            <a:r>
              <a:rPr lang="de-DE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cken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INFN 	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O. Wieland, N.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Blasi</a:t>
            </a:r>
            <a:endParaRPr lang="en-US" altLang="ja-JP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Milano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		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Bracco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F. Camera</a:t>
            </a: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Surrey 	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Podolyák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P. Walker</a:t>
            </a: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LBNL 			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J. Berryman</a:t>
            </a: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Peking Univ.		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Y.Shi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F.R.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Xu</a:t>
            </a:r>
            <a:endParaRPr lang="en-US" altLang="ja-JP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8000"/>
          </a:xfrm>
        </p:spPr>
        <p:txBody>
          <a:bodyPr>
            <a:normAutofit/>
          </a:bodyPr>
          <a:lstStyle/>
          <a:p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Collaborators of EURICA campaign in 2012</a:t>
            </a:r>
            <a:endParaRPr lang="ja-JP" altLang="en-US" sz="2800" b="1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4693" name="テキスト ボックス 5"/>
          <p:cNvSpPr txBox="1">
            <a:spLocks noChangeArrowheads="1"/>
          </p:cNvSpPr>
          <p:nvPr/>
        </p:nvSpPr>
        <p:spPr bwMode="auto">
          <a:xfrm>
            <a:off x="-3310" y="1131767"/>
            <a:ext cx="9264075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 Baba, G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Benzoni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F. Browne, P. Doornenbal, N. Fukuda, G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Gey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N.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Inabe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T.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Isobe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H-S. Jung,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A. </a:t>
            </a:r>
            <a:r>
              <a:rPr lang="en-US" altLang="ja-JP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Jungclaus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D. Kameda, I. Kojouharov, F.G.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Kondev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T. Kubo, S.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Kubono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Kurz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G.J. Lane, Z. Li,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</a:t>
            </a:r>
            <a:r>
              <a:rPr lang="en-US" altLang="ja-JP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Lorusso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Montaner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C-B. Moon, K.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Moschner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F.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Naqvi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M. </a:t>
            </a:r>
            <a:r>
              <a:rPr lang="en-US" altLang="ja-JP" b="1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Niikura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H.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Nishibata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S. Nishimura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D. Nishimura, 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Odahara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Z. Patel, Z.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Podolyak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Sahin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H. Sakurai, H.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Schaffner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Y. Shimizu,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</a:t>
            </a:r>
            <a:r>
              <a:rPr lang="en-US" altLang="ja-JP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.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Simpson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P.A.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Söderström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K.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Steiger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Sumikama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H. Suzuki, H. Takeda, J.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Taprogge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Z.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Vajta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H. Watanabe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J. Wu, Z.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Xu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Yagi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K.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Yoshinaga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テキスト ボックス 5"/>
          <p:cNvSpPr txBox="1">
            <a:spLocks noChangeArrowheads="1"/>
          </p:cNvSpPr>
          <p:nvPr/>
        </p:nvSpPr>
        <p:spPr bwMode="auto">
          <a:xfrm>
            <a:off x="323528" y="3717032"/>
            <a:ext cx="8725466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RIKEN </a:t>
            </a:r>
            <a:r>
              <a:rPr lang="en-US" altLang="ja-JP" dirty="0" err="1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Nishina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Center,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Biehang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University, INFN, 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Brighton,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Joseph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Fourier, Chung-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Ang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University, 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Madrid,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GSI, Argonne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National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Laboratory, Australian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National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University,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Peking University,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Instituto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Fisica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Hoseo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University, 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Koeln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Yale University, 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Tokyo, Osaka University, Tokyo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University 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Science,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Surrey, 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Oslo, Grenoble, TU Munich, Tohoku University, 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University </a:t>
            </a:r>
            <a:r>
              <a:rPr lang="en-US" altLang="ja-JP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of 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Debrecen</a:t>
            </a:r>
            <a:endParaRPr lang="en-US" altLang="ja-JP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2"/>
          <a:stretch/>
        </p:blipFill>
        <p:spPr>
          <a:xfrm>
            <a:off x="2103120" y="609531"/>
            <a:ext cx="4937760" cy="62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72160" y="-10815"/>
            <a:ext cx="819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Exploration of the New </a:t>
            </a:r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rontier in Nuclear </a:t>
            </a:r>
            <a:r>
              <a:rPr lang="en-US" altLang="ja-JP" sz="28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</a:t>
            </a:r>
            <a:r>
              <a:rPr kumimoji="1" lang="en-US" altLang="ja-JP" sz="28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hysics</a:t>
            </a:r>
            <a:endParaRPr kumimoji="1" lang="ja-JP" altLang="en-US" sz="28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5496" y="1124744"/>
            <a:ext cx="3023585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Proton-rich nuclei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Proton-neutron pairing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Isospin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symmetry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 radioactivity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rp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-process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868144" y="4874384"/>
            <a:ext cx="3209533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</a:t>
            </a: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-rich nuclei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Shell quenching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New magic numbers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halo/skin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Loosely bound neutrons</a:t>
            </a:r>
            <a:endParaRPr kumimoji="1" lang="en-US" altLang="ja-JP" sz="20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r-process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-1500000">
            <a:off x="6304871" y="3532580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drip line</a:t>
            </a:r>
            <a:endParaRPr kumimoji="1" lang="ja-JP" alt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8" y="1050121"/>
            <a:ext cx="8705850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8" y="1911092"/>
            <a:ext cx="7007225" cy="462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2" y="1202521"/>
            <a:ext cx="8088313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93" y="2266692"/>
            <a:ext cx="59118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2627784" y="6240214"/>
            <a:ext cx="1092914" cy="369332"/>
          </a:xfrm>
          <a:prstGeom prst="homePlate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1259632" y="6424880"/>
            <a:ext cx="1380946" cy="0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16200000">
            <a:off x="-479604" y="4923755"/>
            <a:ext cx="1380946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 rot="16200000">
            <a:off x="-267276" y="3590657"/>
            <a:ext cx="956290" cy="369332"/>
          </a:xfrm>
          <a:prstGeom prst="homePlate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-2520000">
            <a:off x="2024297" y="318260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</a:t>
            </a:r>
            <a:r>
              <a:rPr kumimoji="1"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drip line</a:t>
            </a:r>
            <a:endParaRPr kumimoji="1" lang="ja-JP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372200" y="98363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Limit of heaviest element</a:t>
            </a:r>
            <a:endParaRPr kumimoji="1" lang="ja-JP" alt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732240" y="1352962"/>
            <a:ext cx="236795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Superheavy</a:t>
            </a: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nuclei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Island of stability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07089" y="3284984"/>
            <a:ext cx="5205271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Structural evolution within these boundaries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Monopole shift of single-particle energies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Shape-phase transitions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350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738004" y="3044280"/>
            <a:ext cx="3667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Backup slides</a:t>
            </a:r>
            <a:endParaRPr kumimoji="1" lang="ja-JP" altLang="en-US" sz="4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259632" y="1948770"/>
            <a:ext cx="98616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Rh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75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406174" y="1268760"/>
            <a:ext cx="720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4297" r="9311" b="50043"/>
          <a:stretch/>
        </p:blipFill>
        <p:spPr>
          <a:xfrm>
            <a:off x="5120640" y="1539725"/>
            <a:ext cx="4023360" cy="2537347"/>
          </a:xfrm>
          <a:prstGeom prst="rect">
            <a:avLst/>
          </a:prstGeom>
        </p:spPr>
      </p:pic>
      <p:cxnSp>
        <p:nvCxnSpPr>
          <p:cNvPr id="13" name="直線コネクタ 12"/>
          <p:cNvCxnSpPr/>
          <p:nvPr/>
        </p:nvCxnSpPr>
        <p:spPr>
          <a:xfrm>
            <a:off x="1406174" y="1484784"/>
            <a:ext cx="7200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5" t="47842" r="29669" b="29381"/>
          <a:stretch/>
        </p:blipFill>
        <p:spPr>
          <a:xfrm rot="5400000">
            <a:off x="2650818" y="1733920"/>
            <a:ext cx="2520000" cy="241964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81703" y="836712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</a:t>
            </a:r>
            <a:r>
              <a:rPr kumimoji="1" lang="en-US" altLang="ja-JP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igh J</a:t>
            </a:r>
            <a:endParaRPr kumimoji="1" lang="ja-JP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31396" y="1484784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</a:t>
            </a:r>
            <a:r>
              <a:rPr lang="en-US" altLang="ja-JP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ow</a:t>
            </a:r>
            <a:r>
              <a:rPr kumimoji="1" lang="en-US" altLang="ja-JP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J</a:t>
            </a:r>
            <a:endParaRPr kumimoji="1" lang="ja-JP" alt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29954" y="0"/>
            <a:ext cx="628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Identification of </a:t>
            </a:r>
            <a:r>
              <a:rPr kumimoji="1"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excited 0</a:t>
            </a:r>
            <a:r>
              <a:rPr kumimoji="1" lang="en-US" altLang="ja-JP" sz="24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4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2</a:t>
            </a:r>
            <a:r>
              <a:rPr kumimoji="1" lang="en-US" altLang="ja-JP" sz="24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kumimoji="1" lang="en-US" altLang="ja-JP" sz="24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kumimoji="1"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levels</a:t>
            </a:r>
            <a:endParaRPr kumimoji="1" lang="ja-JP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45901" y="170080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from </a:t>
            </a:r>
            <a:r>
              <a:rPr lang="en-US" altLang="ja-JP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Rh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24128" y="1084674"/>
            <a:ext cx="313098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Gate on 436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keV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in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3067594" y="1772816"/>
            <a:ext cx="2053046" cy="828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2100363" y="1484784"/>
            <a:ext cx="743445" cy="11160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2126254" y="1262663"/>
            <a:ext cx="941340" cy="647686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/>
          <p:cNvGrpSpPr/>
          <p:nvPr/>
        </p:nvGrpSpPr>
        <p:grpSpPr>
          <a:xfrm>
            <a:off x="-14567" y="476672"/>
            <a:ext cx="1407242" cy="1008112"/>
            <a:chOff x="-14567" y="332656"/>
            <a:chExt cx="1407242" cy="1008112"/>
          </a:xfrm>
        </p:grpSpPr>
        <p:sp>
          <p:nvSpPr>
            <p:cNvPr id="15" name="正方形/長方形 14"/>
            <p:cNvSpPr/>
            <p:nvPr/>
          </p:nvSpPr>
          <p:spPr>
            <a:xfrm>
              <a:off x="-14567" y="836712"/>
              <a:ext cx="9861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2000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120</a:t>
              </a:r>
              <a:r>
                <a:rPr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Ru</a:t>
              </a:r>
              <a:r>
                <a:rPr lang="en-US" altLang="ja-JP" sz="2000" baseline="-25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76</a:t>
              </a:r>
              <a:endPara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118476" y="652626"/>
              <a:ext cx="7200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832912" y="332656"/>
              <a:ext cx="426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0</a:t>
              </a:r>
              <a:r>
                <a:rPr lang="en-US" altLang="ja-JP" sz="2000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+</a:t>
              </a:r>
              <a:endParaRPr kumimoji="1" lang="ja-JP" altLang="en-US" sz="2000" baseline="30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>
              <a:off x="838556" y="652626"/>
              <a:ext cx="554119" cy="6881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正方形/長方形 26"/>
          <p:cNvSpPr/>
          <p:nvPr/>
        </p:nvSpPr>
        <p:spPr>
          <a:xfrm>
            <a:off x="3143964" y="3820978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74</a:t>
            </a:r>
            <a:endParaRPr lang="en-US" altLang="ja-JP" sz="2000" dirty="0" smtClean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700996" y="2600816"/>
            <a:ext cx="502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203848" y="2600816"/>
            <a:ext cx="1204" cy="684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3205052" y="3284984"/>
            <a:ext cx="7920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997140" y="2780928"/>
            <a:ext cx="0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3995936" y="2780928"/>
            <a:ext cx="10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2699792" y="3717032"/>
            <a:ext cx="237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5076056" y="2780928"/>
            <a:ext cx="0" cy="936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699792" y="2600816"/>
            <a:ext cx="1204" cy="1116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0066" y="4365104"/>
            <a:ext cx="4432624" cy="1015663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Two β-decaying states in odd-odd Rh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spin : J = 6~8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ja-JP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Low spin  : J = 1~3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0066" y="5529426"/>
            <a:ext cx="4943982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Even-even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Ru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(0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 likely feed the low-spin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state in Rh, leading to the population of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0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2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+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levels in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isotope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94865" r="9311"/>
          <a:stretch/>
        </p:blipFill>
        <p:spPr>
          <a:xfrm>
            <a:off x="5120640" y="4079751"/>
            <a:ext cx="4023360" cy="285353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6958800" y="2556000"/>
            <a:ext cx="72008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6541200" y="3357000"/>
            <a:ext cx="72008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9" name="グループ化 68"/>
          <p:cNvGrpSpPr/>
          <p:nvPr/>
        </p:nvGrpSpPr>
        <p:grpSpPr>
          <a:xfrm>
            <a:off x="5120640" y="4059726"/>
            <a:ext cx="4023360" cy="2798274"/>
            <a:chOff x="5120640" y="4059726"/>
            <a:chExt cx="4023360" cy="2798274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" t="49644" r="9311"/>
            <a:stretch/>
          </p:blipFill>
          <p:spPr>
            <a:xfrm>
              <a:off x="5120640" y="4059726"/>
              <a:ext cx="4023360" cy="2798274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7164288" y="4221088"/>
              <a:ext cx="1978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Decay from </a:t>
              </a:r>
              <a:r>
                <a:rPr lang="en-US" altLang="ja-JP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120</a:t>
              </a:r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Ru</a:t>
              </a: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6876256" y="4149088"/>
              <a:ext cx="72008" cy="7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6562800" y="5706000"/>
              <a:ext cx="72008" cy="7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8352000" y="5661248"/>
              <a:ext cx="72008" cy="7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8460432" y="5661248"/>
              <a:ext cx="72008" cy="72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正方形/長方形 57"/>
          <p:cNvSpPr/>
          <p:nvPr/>
        </p:nvSpPr>
        <p:spPr>
          <a:xfrm>
            <a:off x="8377200" y="3420000"/>
            <a:ext cx="72008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8478000" y="3420000"/>
            <a:ext cx="72008" cy="7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5598000" y="3240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6678000" y="3312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6606000" y="3284984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7236296" y="3312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7524328" y="3284984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7650000" y="3312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8064000" y="2708928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8316416" y="3312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/>
          <p:cNvSpPr/>
          <p:nvPr/>
        </p:nvSpPr>
        <p:spPr>
          <a:xfrm>
            <a:off x="8748464" y="2664000"/>
            <a:ext cx="72008" cy="72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05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" y="836712"/>
            <a:ext cx="82232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951458" y="0"/>
            <a:ext cx="724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spectroscopy</a:t>
            </a:r>
            <a:r>
              <a:rPr lang="ja-JP" altLang="en-US" sz="28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programs with EURICA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2000" y="2852043"/>
            <a:ext cx="342273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Seniority isomers in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136,138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134848" y="2347987"/>
            <a:ext cx="3874779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Structual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evolution beyond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132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37428" y="1843931"/>
            <a:ext cx="133882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K-isomers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69402" y="3357840"/>
            <a:ext cx="407675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Shapes and isomers below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132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</a:p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1/2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Q</a:t>
            </a:r>
            <a:r>
              <a:rPr lang="en-US" altLang="ja-JP" sz="2000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,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</a:t>
            </a:r>
            <a:r>
              <a:rPr lang="en-US" altLang="ja-JP" sz="2000" baseline="-25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in the vicinity of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128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13322" y="5228307"/>
            <a:ext cx="353494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r-process interest around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78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03638" y="5804371"/>
            <a:ext cx="264848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Deformation in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70,72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Fe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-36512" y="2636019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Two-proton decay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-36512" y="3100005"/>
            <a:ext cx="177324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</a:t>
            </a:r>
            <a:r>
              <a:rPr lang="en-US" altLang="ja-JP" sz="2000" baseline="-25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=-2 β decay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-36512" y="1987947"/>
            <a:ext cx="250581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Isomers below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58194" y="1443821"/>
            <a:ext cx="24497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Sn and its vicinity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6512" y="5404261"/>
            <a:ext cx="2762295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N=34 sub-shell in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54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4860032" y="1730693"/>
            <a:ext cx="360040" cy="401271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220072" y="1330583"/>
            <a:ext cx="3942105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transitions near mid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-shell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28" name="直線コネクタ 27"/>
          <p:cNvCxnSpPr>
            <a:endCxn id="11" idx="1"/>
          </p:cNvCxnSpPr>
          <p:nvPr/>
        </p:nvCxnSpPr>
        <p:spPr>
          <a:xfrm flipV="1">
            <a:off x="4567473" y="2043986"/>
            <a:ext cx="969955" cy="304002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endCxn id="10" idx="1"/>
          </p:cNvCxnSpPr>
          <p:nvPr/>
        </p:nvCxnSpPr>
        <p:spPr>
          <a:xfrm flipV="1">
            <a:off x="4355976" y="2548042"/>
            <a:ext cx="778872" cy="15972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endCxn id="2" idx="1"/>
          </p:cNvCxnSpPr>
          <p:nvPr/>
        </p:nvCxnSpPr>
        <p:spPr>
          <a:xfrm>
            <a:off x="4211960" y="2780036"/>
            <a:ext cx="360040" cy="272062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endCxn id="13" idx="1"/>
          </p:cNvCxnSpPr>
          <p:nvPr/>
        </p:nvCxnSpPr>
        <p:spPr>
          <a:xfrm>
            <a:off x="3851920" y="2996060"/>
            <a:ext cx="417482" cy="715723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3419872" y="3212084"/>
            <a:ext cx="432048" cy="1008111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843181" y="4180125"/>
            <a:ext cx="296106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Exotic shapes near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110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Zr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40" name="直線コネクタ 39"/>
          <p:cNvCxnSpPr>
            <a:endCxn id="18" idx="1"/>
          </p:cNvCxnSpPr>
          <p:nvPr/>
        </p:nvCxnSpPr>
        <p:spPr>
          <a:xfrm>
            <a:off x="2555776" y="3500787"/>
            <a:ext cx="1084360" cy="1383449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640136" y="4684181"/>
            <a:ext cx="467628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Single-neutron states in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79,81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Zn and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77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46" name="直線コネクタ 45"/>
          <p:cNvCxnSpPr>
            <a:endCxn id="15" idx="1"/>
          </p:cNvCxnSpPr>
          <p:nvPr/>
        </p:nvCxnSpPr>
        <p:spPr>
          <a:xfrm>
            <a:off x="2555776" y="3716811"/>
            <a:ext cx="857546" cy="1711551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2339752" y="3860156"/>
            <a:ext cx="859726" cy="1944215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1979712" y="4004843"/>
            <a:ext cx="0" cy="1423519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H="1" flipV="1">
            <a:off x="2339752" y="2388057"/>
            <a:ext cx="144016" cy="535995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 flipV="1">
            <a:off x="2556876" y="1843931"/>
            <a:ext cx="212739" cy="936106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 flipH="1" flipV="1">
            <a:off x="1736730" y="3300060"/>
            <a:ext cx="170974" cy="200727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H="1" flipV="1">
            <a:off x="1822217" y="3036129"/>
            <a:ext cx="157495" cy="320642"/>
          </a:xfrm>
          <a:prstGeom prst="line">
            <a:avLst/>
          </a:prstGeom>
          <a:ln w="28575">
            <a:solidFill>
              <a:srgbClr val="FF00FF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2339752" y="6421108"/>
            <a:ext cx="679865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Approved BT with Grade A or higher: ~100 days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0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9582" r="234" b="875"/>
          <a:stretch/>
        </p:blipFill>
        <p:spPr>
          <a:xfrm>
            <a:off x="108456" y="14093"/>
            <a:ext cx="8568000" cy="5791171"/>
          </a:xfrm>
          <a:prstGeom prst="rect">
            <a:avLst/>
          </a:prstGeom>
        </p:spPr>
      </p:pic>
      <p:cxnSp>
        <p:nvCxnSpPr>
          <p:cNvPr id="47" name="直線コネクタ 46"/>
          <p:cNvCxnSpPr/>
          <p:nvPr/>
        </p:nvCxnSpPr>
        <p:spPr>
          <a:xfrm>
            <a:off x="5358291" y="4217357"/>
            <a:ext cx="68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5070131" y="3425357"/>
            <a:ext cx="648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flipV="1">
            <a:off x="5358291" y="3425357"/>
            <a:ext cx="360040" cy="7920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flipV="1">
            <a:off x="5682251" y="4217357"/>
            <a:ext cx="360040" cy="7920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3990139" y="3038429"/>
            <a:ext cx="1260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 flipV="1">
            <a:off x="5070131" y="3038429"/>
            <a:ext cx="180008" cy="38692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4566339" y="1814293"/>
            <a:ext cx="1116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 flipV="1">
            <a:off x="3980095" y="1814293"/>
            <a:ext cx="586244" cy="122413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5826131" y="1409357"/>
            <a:ext cx="468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V="1">
            <a:off x="5682251" y="1409357"/>
            <a:ext cx="143880" cy="40493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5898131" y="1022205"/>
            <a:ext cx="50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6294131" y="1022205"/>
            <a:ext cx="108000" cy="38715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flipV="1">
            <a:off x="5898131" y="518149"/>
            <a:ext cx="144160" cy="50405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フリーフォーム 98"/>
          <p:cNvSpPr/>
          <p:nvPr/>
        </p:nvSpPr>
        <p:spPr>
          <a:xfrm>
            <a:off x="6185422" y="601964"/>
            <a:ext cx="1022202" cy="4419600"/>
          </a:xfrm>
          <a:custGeom>
            <a:avLst/>
            <a:gdLst>
              <a:gd name="connsiteX0" fmla="*/ 304800 w 941697"/>
              <a:gd name="connsiteY0" fmla="*/ 0 h 2981325"/>
              <a:gd name="connsiteX1" fmla="*/ 133350 w 941697"/>
              <a:gd name="connsiteY1" fmla="*/ 361950 h 2981325"/>
              <a:gd name="connsiteX2" fmla="*/ 647700 w 941697"/>
              <a:gd name="connsiteY2" fmla="*/ 333375 h 2981325"/>
              <a:gd name="connsiteX3" fmla="*/ 466725 w 941697"/>
              <a:gd name="connsiteY3" fmla="*/ 923925 h 2981325"/>
              <a:gd name="connsiteX4" fmla="*/ 933450 w 941697"/>
              <a:gd name="connsiteY4" fmla="*/ 923925 h 2981325"/>
              <a:gd name="connsiteX5" fmla="*/ 0 w 941697"/>
              <a:gd name="connsiteY5" fmla="*/ 2981325 h 2981325"/>
              <a:gd name="connsiteX0" fmla="*/ 304800 w 904103"/>
              <a:gd name="connsiteY0" fmla="*/ 0 h 2981325"/>
              <a:gd name="connsiteX1" fmla="*/ 133350 w 904103"/>
              <a:gd name="connsiteY1" fmla="*/ 361950 h 2981325"/>
              <a:gd name="connsiteX2" fmla="*/ 647700 w 904103"/>
              <a:gd name="connsiteY2" fmla="*/ 333375 h 2981325"/>
              <a:gd name="connsiteX3" fmla="*/ 466725 w 904103"/>
              <a:gd name="connsiteY3" fmla="*/ 923925 h 2981325"/>
              <a:gd name="connsiteX4" fmla="*/ 895350 w 904103"/>
              <a:gd name="connsiteY4" fmla="*/ 1066800 h 2981325"/>
              <a:gd name="connsiteX5" fmla="*/ 0 w 904103"/>
              <a:gd name="connsiteY5" fmla="*/ 2981325 h 2981325"/>
              <a:gd name="connsiteX0" fmla="*/ 304800 w 907322"/>
              <a:gd name="connsiteY0" fmla="*/ 0 h 2981325"/>
              <a:gd name="connsiteX1" fmla="*/ 133350 w 907322"/>
              <a:gd name="connsiteY1" fmla="*/ 361950 h 2981325"/>
              <a:gd name="connsiteX2" fmla="*/ 647700 w 907322"/>
              <a:gd name="connsiteY2" fmla="*/ 333375 h 2981325"/>
              <a:gd name="connsiteX3" fmla="*/ 523875 w 907322"/>
              <a:gd name="connsiteY3" fmla="*/ 876300 h 2981325"/>
              <a:gd name="connsiteX4" fmla="*/ 895350 w 907322"/>
              <a:gd name="connsiteY4" fmla="*/ 1066800 h 2981325"/>
              <a:gd name="connsiteX5" fmla="*/ 0 w 907322"/>
              <a:gd name="connsiteY5" fmla="*/ 2981325 h 2981325"/>
              <a:gd name="connsiteX0" fmla="*/ 304800 w 898000"/>
              <a:gd name="connsiteY0" fmla="*/ 0 h 2981325"/>
              <a:gd name="connsiteX1" fmla="*/ 133350 w 898000"/>
              <a:gd name="connsiteY1" fmla="*/ 361950 h 2981325"/>
              <a:gd name="connsiteX2" fmla="*/ 647700 w 898000"/>
              <a:gd name="connsiteY2" fmla="*/ 333375 h 2981325"/>
              <a:gd name="connsiteX3" fmla="*/ 523875 w 898000"/>
              <a:gd name="connsiteY3" fmla="*/ 876300 h 2981325"/>
              <a:gd name="connsiteX4" fmla="*/ 885825 w 898000"/>
              <a:gd name="connsiteY4" fmla="*/ 1114425 h 2981325"/>
              <a:gd name="connsiteX5" fmla="*/ 0 w 898000"/>
              <a:gd name="connsiteY5" fmla="*/ 2981325 h 2981325"/>
              <a:gd name="connsiteX0" fmla="*/ 304800 w 897882"/>
              <a:gd name="connsiteY0" fmla="*/ 0 h 2981325"/>
              <a:gd name="connsiteX1" fmla="*/ 133350 w 897882"/>
              <a:gd name="connsiteY1" fmla="*/ 361950 h 2981325"/>
              <a:gd name="connsiteX2" fmla="*/ 676275 w 897882"/>
              <a:gd name="connsiteY2" fmla="*/ 390525 h 2981325"/>
              <a:gd name="connsiteX3" fmla="*/ 523875 w 897882"/>
              <a:gd name="connsiteY3" fmla="*/ 876300 h 2981325"/>
              <a:gd name="connsiteX4" fmla="*/ 885825 w 897882"/>
              <a:gd name="connsiteY4" fmla="*/ 1114425 h 2981325"/>
              <a:gd name="connsiteX5" fmla="*/ 0 w 897882"/>
              <a:gd name="connsiteY5" fmla="*/ 2981325 h 2981325"/>
              <a:gd name="connsiteX0" fmla="*/ 304800 w 897882"/>
              <a:gd name="connsiteY0" fmla="*/ 0 h 2981325"/>
              <a:gd name="connsiteX1" fmla="*/ 238125 w 897882"/>
              <a:gd name="connsiteY1" fmla="*/ 323850 h 2981325"/>
              <a:gd name="connsiteX2" fmla="*/ 676275 w 897882"/>
              <a:gd name="connsiteY2" fmla="*/ 390525 h 2981325"/>
              <a:gd name="connsiteX3" fmla="*/ 523875 w 897882"/>
              <a:gd name="connsiteY3" fmla="*/ 876300 h 2981325"/>
              <a:gd name="connsiteX4" fmla="*/ 885825 w 897882"/>
              <a:gd name="connsiteY4" fmla="*/ 1114425 h 2981325"/>
              <a:gd name="connsiteX5" fmla="*/ 0 w 897882"/>
              <a:gd name="connsiteY5" fmla="*/ 2981325 h 2981325"/>
              <a:gd name="connsiteX0" fmla="*/ 247650 w 838580"/>
              <a:gd name="connsiteY0" fmla="*/ 0 h 3009900"/>
              <a:gd name="connsiteX1" fmla="*/ 180975 w 838580"/>
              <a:gd name="connsiteY1" fmla="*/ 323850 h 3009900"/>
              <a:gd name="connsiteX2" fmla="*/ 619125 w 838580"/>
              <a:gd name="connsiteY2" fmla="*/ 390525 h 3009900"/>
              <a:gd name="connsiteX3" fmla="*/ 466725 w 838580"/>
              <a:gd name="connsiteY3" fmla="*/ 876300 h 3009900"/>
              <a:gd name="connsiteX4" fmla="*/ 828675 w 838580"/>
              <a:gd name="connsiteY4" fmla="*/ 1114425 h 3009900"/>
              <a:gd name="connsiteX5" fmla="*/ 0 w 838580"/>
              <a:gd name="connsiteY5" fmla="*/ 3009900 h 3009900"/>
              <a:gd name="connsiteX0" fmla="*/ 447675 w 838580"/>
              <a:gd name="connsiteY0" fmla="*/ 0 h 3581400"/>
              <a:gd name="connsiteX1" fmla="*/ 180975 w 838580"/>
              <a:gd name="connsiteY1" fmla="*/ 895350 h 3581400"/>
              <a:gd name="connsiteX2" fmla="*/ 619125 w 838580"/>
              <a:gd name="connsiteY2" fmla="*/ 962025 h 3581400"/>
              <a:gd name="connsiteX3" fmla="*/ 466725 w 838580"/>
              <a:gd name="connsiteY3" fmla="*/ 1447800 h 3581400"/>
              <a:gd name="connsiteX4" fmla="*/ 828675 w 838580"/>
              <a:gd name="connsiteY4" fmla="*/ 1685925 h 3581400"/>
              <a:gd name="connsiteX5" fmla="*/ 0 w 838580"/>
              <a:gd name="connsiteY5" fmla="*/ 3581400 h 3581400"/>
              <a:gd name="connsiteX0" fmla="*/ 447675 w 838580"/>
              <a:gd name="connsiteY0" fmla="*/ 0 h 3581400"/>
              <a:gd name="connsiteX1" fmla="*/ 180975 w 838580"/>
              <a:gd name="connsiteY1" fmla="*/ 847725 h 3581400"/>
              <a:gd name="connsiteX2" fmla="*/ 619125 w 838580"/>
              <a:gd name="connsiteY2" fmla="*/ 962025 h 3581400"/>
              <a:gd name="connsiteX3" fmla="*/ 466725 w 838580"/>
              <a:gd name="connsiteY3" fmla="*/ 1447800 h 3581400"/>
              <a:gd name="connsiteX4" fmla="*/ 828675 w 838580"/>
              <a:gd name="connsiteY4" fmla="*/ 1685925 h 3581400"/>
              <a:gd name="connsiteX5" fmla="*/ 0 w 838580"/>
              <a:gd name="connsiteY5" fmla="*/ 3581400 h 3581400"/>
              <a:gd name="connsiteX0" fmla="*/ 447675 w 838580"/>
              <a:gd name="connsiteY0" fmla="*/ 0 h 3581400"/>
              <a:gd name="connsiteX1" fmla="*/ 123825 w 838580"/>
              <a:gd name="connsiteY1" fmla="*/ 857250 h 3581400"/>
              <a:gd name="connsiteX2" fmla="*/ 619125 w 838580"/>
              <a:gd name="connsiteY2" fmla="*/ 962025 h 3581400"/>
              <a:gd name="connsiteX3" fmla="*/ 466725 w 838580"/>
              <a:gd name="connsiteY3" fmla="*/ 1447800 h 3581400"/>
              <a:gd name="connsiteX4" fmla="*/ 828675 w 838580"/>
              <a:gd name="connsiteY4" fmla="*/ 1685925 h 3581400"/>
              <a:gd name="connsiteX5" fmla="*/ 0 w 838580"/>
              <a:gd name="connsiteY5" fmla="*/ 3581400 h 3581400"/>
              <a:gd name="connsiteX0" fmla="*/ 447675 w 838353"/>
              <a:gd name="connsiteY0" fmla="*/ 0 h 3581400"/>
              <a:gd name="connsiteX1" fmla="*/ 123825 w 838353"/>
              <a:gd name="connsiteY1" fmla="*/ 857250 h 3581400"/>
              <a:gd name="connsiteX2" fmla="*/ 685800 w 838353"/>
              <a:gd name="connsiteY2" fmla="*/ 981075 h 3581400"/>
              <a:gd name="connsiteX3" fmla="*/ 466725 w 838353"/>
              <a:gd name="connsiteY3" fmla="*/ 1447800 h 3581400"/>
              <a:gd name="connsiteX4" fmla="*/ 828675 w 838353"/>
              <a:gd name="connsiteY4" fmla="*/ 1685925 h 3581400"/>
              <a:gd name="connsiteX5" fmla="*/ 0 w 838353"/>
              <a:gd name="connsiteY5" fmla="*/ 3581400 h 3581400"/>
              <a:gd name="connsiteX0" fmla="*/ 447675 w 843496"/>
              <a:gd name="connsiteY0" fmla="*/ 0 h 3581400"/>
              <a:gd name="connsiteX1" fmla="*/ 123825 w 843496"/>
              <a:gd name="connsiteY1" fmla="*/ 857250 h 3581400"/>
              <a:gd name="connsiteX2" fmla="*/ 685800 w 843496"/>
              <a:gd name="connsiteY2" fmla="*/ 981075 h 3581400"/>
              <a:gd name="connsiteX3" fmla="*/ 542925 w 843496"/>
              <a:gd name="connsiteY3" fmla="*/ 1352550 h 3581400"/>
              <a:gd name="connsiteX4" fmla="*/ 828675 w 843496"/>
              <a:gd name="connsiteY4" fmla="*/ 1685925 h 3581400"/>
              <a:gd name="connsiteX5" fmla="*/ 0 w 843496"/>
              <a:gd name="connsiteY5" fmla="*/ 3581400 h 3581400"/>
              <a:gd name="connsiteX0" fmla="*/ 447675 w 992411"/>
              <a:gd name="connsiteY0" fmla="*/ 0 h 3581400"/>
              <a:gd name="connsiteX1" fmla="*/ 123825 w 992411"/>
              <a:gd name="connsiteY1" fmla="*/ 857250 h 3581400"/>
              <a:gd name="connsiteX2" fmla="*/ 685800 w 992411"/>
              <a:gd name="connsiteY2" fmla="*/ 981075 h 3581400"/>
              <a:gd name="connsiteX3" fmla="*/ 542925 w 992411"/>
              <a:gd name="connsiteY3" fmla="*/ 1352550 h 3581400"/>
              <a:gd name="connsiteX4" fmla="*/ 981075 w 992411"/>
              <a:gd name="connsiteY4" fmla="*/ 1524000 h 3581400"/>
              <a:gd name="connsiteX5" fmla="*/ 0 w 992411"/>
              <a:gd name="connsiteY5" fmla="*/ 3581400 h 3581400"/>
              <a:gd name="connsiteX0" fmla="*/ 438150 w 982546"/>
              <a:gd name="connsiteY0" fmla="*/ 0 h 4143375"/>
              <a:gd name="connsiteX1" fmla="*/ 114300 w 982546"/>
              <a:gd name="connsiteY1" fmla="*/ 857250 h 4143375"/>
              <a:gd name="connsiteX2" fmla="*/ 676275 w 982546"/>
              <a:gd name="connsiteY2" fmla="*/ 981075 h 4143375"/>
              <a:gd name="connsiteX3" fmla="*/ 533400 w 982546"/>
              <a:gd name="connsiteY3" fmla="*/ 1352550 h 4143375"/>
              <a:gd name="connsiteX4" fmla="*/ 971550 w 982546"/>
              <a:gd name="connsiteY4" fmla="*/ 1524000 h 4143375"/>
              <a:gd name="connsiteX5" fmla="*/ 0 w 982546"/>
              <a:gd name="connsiteY5" fmla="*/ 4143375 h 4143375"/>
              <a:gd name="connsiteX0" fmla="*/ 438150 w 991911"/>
              <a:gd name="connsiteY0" fmla="*/ 0 h 4143375"/>
              <a:gd name="connsiteX1" fmla="*/ 114300 w 991911"/>
              <a:gd name="connsiteY1" fmla="*/ 857250 h 4143375"/>
              <a:gd name="connsiteX2" fmla="*/ 676275 w 991911"/>
              <a:gd name="connsiteY2" fmla="*/ 981075 h 4143375"/>
              <a:gd name="connsiteX3" fmla="*/ 533400 w 991911"/>
              <a:gd name="connsiteY3" fmla="*/ 1352550 h 4143375"/>
              <a:gd name="connsiteX4" fmla="*/ 981075 w 991911"/>
              <a:gd name="connsiteY4" fmla="*/ 1657350 h 4143375"/>
              <a:gd name="connsiteX5" fmla="*/ 0 w 991911"/>
              <a:gd name="connsiteY5" fmla="*/ 4143375 h 4143375"/>
              <a:gd name="connsiteX0" fmla="*/ 438150 w 1020033"/>
              <a:gd name="connsiteY0" fmla="*/ 0 h 4143375"/>
              <a:gd name="connsiteX1" fmla="*/ 114300 w 1020033"/>
              <a:gd name="connsiteY1" fmla="*/ 857250 h 4143375"/>
              <a:gd name="connsiteX2" fmla="*/ 676275 w 1020033"/>
              <a:gd name="connsiteY2" fmla="*/ 981075 h 4143375"/>
              <a:gd name="connsiteX3" fmla="*/ 533400 w 1020033"/>
              <a:gd name="connsiteY3" fmla="*/ 1352550 h 4143375"/>
              <a:gd name="connsiteX4" fmla="*/ 1009650 w 1020033"/>
              <a:gd name="connsiteY4" fmla="*/ 1609725 h 4143375"/>
              <a:gd name="connsiteX5" fmla="*/ 0 w 1020033"/>
              <a:gd name="connsiteY5" fmla="*/ 4143375 h 4143375"/>
              <a:gd name="connsiteX0" fmla="*/ 438150 w 1019548"/>
              <a:gd name="connsiteY0" fmla="*/ 0 h 4143375"/>
              <a:gd name="connsiteX1" fmla="*/ 114300 w 1019548"/>
              <a:gd name="connsiteY1" fmla="*/ 857250 h 4143375"/>
              <a:gd name="connsiteX2" fmla="*/ 676275 w 1019548"/>
              <a:gd name="connsiteY2" fmla="*/ 981075 h 4143375"/>
              <a:gd name="connsiteX3" fmla="*/ 523875 w 1019548"/>
              <a:gd name="connsiteY3" fmla="*/ 1304925 h 4143375"/>
              <a:gd name="connsiteX4" fmla="*/ 1009650 w 1019548"/>
              <a:gd name="connsiteY4" fmla="*/ 1609725 h 4143375"/>
              <a:gd name="connsiteX5" fmla="*/ 0 w 1019548"/>
              <a:gd name="connsiteY5" fmla="*/ 4143375 h 4143375"/>
              <a:gd name="connsiteX0" fmla="*/ 438150 w 1021061"/>
              <a:gd name="connsiteY0" fmla="*/ 0 h 4143375"/>
              <a:gd name="connsiteX1" fmla="*/ 114300 w 1021061"/>
              <a:gd name="connsiteY1" fmla="*/ 857250 h 4143375"/>
              <a:gd name="connsiteX2" fmla="*/ 676275 w 1021061"/>
              <a:gd name="connsiteY2" fmla="*/ 981075 h 4143375"/>
              <a:gd name="connsiteX3" fmla="*/ 552450 w 1021061"/>
              <a:gd name="connsiteY3" fmla="*/ 1314450 h 4143375"/>
              <a:gd name="connsiteX4" fmla="*/ 1009650 w 1021061"/>
              <a:gd name="connsiteY4" fmla="*/ 1609725 h 4143375"/>
              <a:gd name="connsiteX5" fmla="*/ 0 w 1021061"/>
              <a:gd name="connsiteY5" fmla="*/ 4143375 h 4143375"/>
              <a:gd name="connsiteX0" fmla="*/ 438150 w 1021155"/>
              <a:gd name="connsiteY0" fmla="*/ 0 h 4143375"/>
              <a:gd name="connsiteX1" fmla="*/ 114300 w 1021155"/>
              <a:gd name="connsiteY1" fmla="*/ 857250 h 4143375"/>
              <a:gd name="connsiteX2" fmla="*/ 647700 w 1021155"/>
              <a:gd name="connsiteY2" fmla="*/ 923925 h 4143375"/>
              <a:gd name="connsiteX3" fmla="*/ 552450 w 1021155"/>
              <a:gd name="connsiteY3" fmla="*/ 1314450 h 4143375"/>
              <a:gd name="connsiteX4" fmla="*/ 1009650 w 1021155"/>
              <a:gd name="connsiteY4" fmla="*/ 1609725 h 4143375"/>
              <a:gd name="connsiteX5" fmla="*/ 0 w 1021155"/>
              <a:gd name="connsiteY5" fmla="*/ 4143375 h 4143375"/>
              <a:gd name="connsiteX0" fmla="*/ 438150 w 1021155"/>
              <a:gd name="connsiteY0" fmla="*/ 0 h 4143375"/>
              <a:gd name="connsiteX1" fmla="*/ 114300 w 1021155"/>
              <a:gd name="connsiteY1" fmla="*/ 809625 h 4143375"/>
              <a:gd name="connsiteX2" fmla="*/ 647700 w 1021155"/>
              <a:gd name="connsiteY2" fmla="*/ 923925 h 4143375"/>
              <a:gd name="connsiteX3" fmla="*/ 552450 w 1021155"/>
              <a:gd name="connsiteY3" fmla="*/ 1314450 h 4143375"/>
              <a:gd name="connsiteX4" fmla="*/ 1009650 w 1021155"/>
              <a:gd name="connsiteY4" fmla="*/ 1609725 h 4143375"/>
              <a:gd name="connsiteX5" fmla="*/ 0 w 1021155"/>
              <a:gd name="connsiteY5" fmla="*/ 4143375 h 4143375"/>
              <a:gd name="connsiteX0" fmla="*/ 438150 w 1021061"/>
              <a:gd name="connsiteY0" fmla="*/ 0 h 4143375"/>
              <a:gd name="connsiteX1" fmla="*/ 114300 w 1021061"/>
              <a:gd name="connsiteY1" fmla="*/ 809625 h 4143375"/>
              <a:gd name="connsiteX2" fmla="*/ 676275 w 1021061"/>
              <a:gd name="connsiteY2" fmla="*/ 466725 h 4143375"/>
              <a:gd name="connsiteX3" fmla="*/ 552450 w 1021061"/>
              <a:gd name="connsiteY3" fmla="*/ 1314450 h 4143375"/>
              <a:gd name="connsiteX4" fmla="*/ 1009650 w 1021061"/>
              <a:gd name="connsiteY4" fmla="*/ 1609725 h 4143375"/>
              <a:gd name="connsiteX5" fmla="*/ 0 w 1021061"/>
              <a:gd name="connsiteY5" fmla="*/ 4143375 h 4143375"/>
              <a:gd name="connsiteX0" fmla="*/ 438150 w 1021061"/>
              <a:gd name="connsiteY0" fmla="*/ 0 h 4143375"/>
              <a:gd name="connsiteX1" fmla="*/ 171450 w 1021061"/>
              <a:gd name="connsiteY1" fmla="*/ 552450 h 4143375"/>
              <a:gd name="connsiteX2" fmla="*/ 676275 w 1021061"/>
              <a:gd name="connsiteY2" fmla="*/ 466725 h 4143375"/>
              <a:gd name="connsiteX3" fmla="*/ 552450 w 1021061"/>
              <a:gd name="connsiteY3" fmla="*/ 1314450 h 4143375"/>
              <a:gd name="connsiteX4" fmla="*/ 1009650 w 1021061"/>
              <a:gd name="connsiteY4" fmla="*/ 1609725 h 4143375"/>
              <a:gd name="connsiteX5" fmla="*/ 0 w 1021061"/>
              <a:gd name="connsiteY5" fmla="*/ 4143375 h 4143375"/>
              <a:gd name="connsiteX0" fmla="*/ 438150 w 1021061"/>
              <a:gd name="connsiteY0" fmla="*/ 0 h 4143375"/>
              <a:gd name="connsiteX1" fmla="*/ 171450 w 1021061"/>
              <a:gd name="connsiteY1" fmla="*/ 514350 h 4143375"/>
              <a:gd name="connsiteX2" fmla="*/ 676275 w 1021061"/>
              <a:gd name="connsiteY2" fmla="*/ 466725 h 4143375"/>
              <a:gd name="connsiteX3" fmla="*/ 552450 w 1021061"/>
              <a:gd name="connsiteY3" fmla="*/ 1314450 h 4143375"/>
              <a:gd name="connsiteX4" fmla="*/ 1009650 w 1021061"/>
              <a:gd name="connsiteY4" fmla="*/ 1609725 h 4143375"/>
              <a:gd name="connsiteX5" fmla="*/ 0 w 1021061"/>
              <a:gd name="connsiteY5" fmla="*/ 4143375 h 4143375"/>
              <a:gd name="connsiteX0" fmla="*/ 438150 w 1021155"/>
              <a:gd name="connsiteY0" fmla="*/ 0 h 4143375"/>
              <a:gd name="connsiteX1" fmla="*/ 171450 w 1021155"/>
              <a:gd name="connsiteY1" fmla="*/ 514350 h 4143375"/>
              <a:gd name="connsiteX2" fmla="*/ 647700 w 1021155"/>
              <a:gd name="connsiteY2" fmla="*/ 590550 h 4143375"/>
              <a:gd name="connsiteX3" fmla="*/ 552450 w 1021155"/>
              <a:gd name="connsiteY3" fmla="*/ 1314450 h 4143375"/>
              <a:gd name="connsiteX4" fmla="*/ 1009650 w 1021155"/>
              <a:gd name="connsiteY4" fmla="*/ 1609725 h 4143375"/>
              <a:gd name="connsiteX5" fmla="*/ 0 w 1021155"/>
              <a:gd name="connsiteY5" fmla="*/ 4143375 h 4143375"/>
              <a:gd name="connsiteX0" fmla="*/ 428625 w 1021155"/>
              <a:gd name="connsiteY0" fmla="*/ 0 h 4343400"/>
              <a:gd name="connsiteX1" fmla="*/ 171450 w 1021155"/>
              <a:gd name="connsiteY1" fmla="*/ 714375 h 4343400"/>
              <a:gd name="connsiteX2" fmla="*/ 647700 w 1021155"/>
              <a:gd name="connsiteY2" fmla="*/ 790575 h 4343400"/>
              <a:gd name="connsiteX3" fmla="*/ 552450 w 1021155"/>
              <a:gd name="connsiteY3" fmla="*/ 1514475 h 4343400"/>
              <a:gd name="connsiteX4" fmla="*/ 1009650 w 1021155"/>
              <a:gd name="connsiteY4" fmla="*/ 1809750 h 4343400"/>
              <a:gd name="connsiteX5" fmla="*/ 0 w 1021155"/>
              <a:gd name="connsiteY5" fmla="*/ 4343400 h 4343400"/>
              <a:gd name="connsiteX0" fmla="*/ 428625 w 1020998"/>
              <a:gd name="connsiteY0" fmla="*/ 0 h 4343400"/>
              <a:gd name="connsiteX1" fmla="*/ 171450 w 1020998"/>
              <a:gd name="connsiteY1" fmla="*/ 714375 h 4343400"/>
              <a:gd name="connsiteX2" fmla="*/ 695325 w 1020998"/>
              <a:gd name="connsiteY2" fmla="*/ 762000 h 4343400"/>
              <a:gd name="connsiteX3" fmla="*/ 552450 w 1020998"/>
              <a:gd name="connsiteY3" fmla="*/ 1514475 h 4343400"/>
              <a:gd name="connsiteX4" fmla="*/ 1009650 w 1020998"/>
              <a:gd name="connsiteY4" fmla="*/ 1809750 h 4343400"/>
              <a:gd name="connsiteX5" fmla="*/ 0 w 1020998"/>
              <a:gd name="connsiteY5" fmla="*/ 4343400 h 4343400"/>
              <a:gd name="connsiteX0" fmla="*/ 428625 w 1022097"/>
              <a:gd name="connsiteY0" fmla="*/ 0 h 4343400"/>
              <a:gd name="connsiteX1" fmla="*/ 171450 w 1022097"/>
              <a:gd name="connsiteY1" fmla="*/ 714375 h 4343400"/>
              <a:gd name="connsiteX2" fmla="*/ 695325 w 1022097"/>
              <a:gd name="connsiteY2" fmla="*/ 762000 h 4343400"/>
              <a:gd name="connsiteX3" fmla="*/ 571500 w 1022097"/>
              <a:gd name="connsiteY3" fmla="*/ 1466850 h 4343400"/>
              <a:gd name="connsiteX4" fmla="*/ 1009650 w 1022097"/>
              <a:gd name="connsiteY4" fmla="*/ 1809750 h 4343400"/>
              <a:gd name="connsiteX5" fmla="*/ 0 w 1022097"/>
              <a:gd name="connsiteY5" fmla="*/ 4343400 h 4343400"/>
              <a:gd name="connsiteX0" fmla="*/ 428625 w 1022097"/>
              <a:gd name="connsiteY0" fmla="*/ 0 h 4343400"/>
              <a:gd name="connsiteX1" fmla="*/ 209550 w 1022097"/>
              <a:gd name="connsiteY1" fmla="*/ 666750 h 4343400"/>
              <a:gd name="connsiteX2" fmla="*/ 695325 w 1022097"/>
              <a:gd name="connsiteY2" fmla="*/ 762000 h 4343400"/>
              <a:gd name="connsiteX3" fmla="*/ 571500 w 1022097"/>
              <a:gd name="connsiteY3" fmla="*/ 1466850 h 4343400"/>
              <a:gd name="connsiteX4" fmla="*/ 1009650 w 1022097"/>
              <a:gd name="connsiteY4" fmla="*/ 1809750 h 4343400"/>
              <a:gd name="connsiteX5" fmla="*/ 0 w 1022097"/>
              <a:gd name="connsiteY5" fmla="*/ 4343400 h 4343400"/>
              <a:gd name="connsiteX0" fmla="*/ 428625 w 1022202"/>
              <a:gd name="connsiteY0" fmla="*/ 0 h 4343400"/>
              <a:gd name="connsiteX1" fmla="*/ 209550 w 1022202"/>
              <a:gd name="connsiteY1" fmla="*/ 666750 h 4343400"/>
              <a:gd name="connsiteX2" fmla="*/ 666750 w 1022202"/>
              <a:gd name="connsiteY2" fmla="*/ 781050 h 4343400"/>
              <a:gd name="connsiteX3" fmla="*/ 571500 w 1022202"/>
              <a:gd name="connsiteY3" fmla="*/ 1466850 h 4343400"/>
              <a:gd name="connsiteX4" fmla="*/ 1009650 w 1022202"/>
              <a:gd name="connsiteY4" fmla="*/ 1809750 h 4343400"/>
              <a:gd name="connsiteX5" fmla="*/ 0 w 1022202"/>
              <a:gd name="connsiteY5" fmla="*/ 4343400 h 4343400"/>
              <a:gd name="connsiteX0" fmla="*/ 438150 w 1022202"/>
              <a:gd name="connsiteY0" fmla="*/ 0 h 4419600"/>
              <a:gd name="connsiteX1" fmla="*/ 209550 w 1022202"/>
              <a:gd name="connsiteY1" fmla="*/ 742950 h 4419600"/>
              <a:gd name="connsiteX2" fmla="*/ 666750 w 1022202"/>
              <a:gd name="connsiteY2" fmla="*/ 857250 h 4419600"/>
              <a:gd name="connsiteX3" fmla="*/ 571500 w 1022202"/>
              <a:gd name="connsiteY3" fmla="*/ 1543050 h 4419600"/>
              <a:gd name="connsiteX4" fmla="*/ 1009650 w 1022202"/>
              <a:gd name="connsiteY4" fmla="*/ 1885950 h 4419600"/>
              <a:gd name="connsiteX5" fmla="*/ 0 w 1022202"/>
              <a:gd name="connsiteY5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202" h="4419600">
                <a:moveTo>
                  <a:pt x="438150" y="0"/>
                </a:moveTo>
                <a:cubicBezTo>
                  <a:pt x="323850" y="153194"/>
                  <a:pt x="171450" y="600075"/>
                  <a:pt x="209550" y="742950"/>
                </a:cubicBezTo>
                <a:cubicBezTo>
                  <a:pt x="247650" y="885825"/>
                  <a:pt x="606425" y="723900"/>
                  <a:pt x="666750" y="857250"/>
                </a:cubicBezTo>
                <a:cubicBezTo>
                  <a:pt x="727075" y="990600"/>
                  <a:pt x="514350" y="1371600"/>
                  <a:pt x="571500" y="1543050"/>
                </a:cubicBezTo>
                <a:cubicBezTo>
                  <a:pt x="628650" y="1714500"/>
                  <a:pt x="1104900" y="1406525"/>
                  <a:pt x="1009650" y="1885950"/>
                </a:cubicBezTo>
                <a:cubicBezTo>
                  <a:pt x="914400" y="2365375"/>
                  <a:pt x="427831" y="3562350"/>
                  <a:pt x="0" y="4419600"/>
                </a:cubicBezTo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685928" y="476672"/>
            <a:ext cx="1405575" cy="4086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latin typeface="Times New Roman" pitchFamily="18" charset="0"/>
                <a:cs typeface="Times New Roman" pitchFamily="18" charset="0"/>
              </a:rPr>
              <a:t>&gt; 100 events</a:t>
            </a:r>
            <a:endParaRPr kumimoji="1" lang="ja-JP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5" name="グループ化 164"/>
          <p:cNvGrpSpPr/>
          <p:nvPr/>
        </p:nvGrpSpPr>
        <p:grpSpPr>
          <a:xfrm>
            <a:off x="4716016" y="5519172"/>
            <a:ext cx="4397358" cy="1338828"/>
            <a:chOff x="4716016" y="5519172"/>
            <a:chExt cx="4397358" cy="1338828"/>
          </a:xfrm>
        </p:grpSpPr>
        <p:sp>
          <p:nvSpPr>
            <p:cNvPr id="128" name="テキスト ボックス 127"/>
            <p:cNvSpPr txBox="1"/>
            <p:nvPr/>
          </p:nvSpPr>
          <p:spPr>
            <a:xfrm>
              <a:off x="4716016" y="5519172"/>
              <a:ext cx="4397358" cy="13388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l-GR" altLang="ja-JP" b="1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β</a:t>
              </a:r>
              <a:r>
                <a:rPr kumimoji="1" lang="en-US" altLang="ja-JP" b="1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-γ</a:t>
              </a:r>
              <a:r>
                <a:rPr lang="ja-JP" altLang="en-US" b="1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b="1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parent  nuclei to be studied</a:t>
              </a: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Daughter unknown</a:t>
              </a:r>
              <a:endPara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marL="742950" lvl="1" indent="-28575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Daughter known </a:t>
              </a:r>
              <a:r>
                <a:rPr lang="en-US" altLang="ja-JP" dirty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en-US" altLang="ja-JP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isomer/in-beam)</a:t>
              </a:r>
              <a:endParaRPr kumimoji="1" lang="ja-JP" altLang="en-US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55" name="円/楕円 154"/>
            <p:cNvSpPr>
              <a:spLocks noChangeAspect="1"/>
            </p:cNvSpPr>
            <p:nvPr/>
          </p:nvSpPr>
          <p:spPr>
            <a:xfrm>
              <a:off x="4837394" y="5993904"/>
              <a:ext cx="316800" cy="37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155"/>
            <p:cNvSpPr>
              <a:spLocks noChangeAspect="1"/>
            </p:cNvSpPr>
            <p:nvPr/>
          </p:nvSpPr>
          <p:spPr>
            <a:xfrm>
              <a:off x="4837394" y="6425952"/>
              <a:ext cx="316800" cy="3744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7" name="テキスト ボックス 156"/>
          <p:cNvSpPr txBox="1"/>
          <p:nvPr/>
        </p:nvSpPr>
        <p:spPr>
          <a:xfrm>
            <a:off x="5400536" y="67955"/>
            <a:ext cx="130837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Known T</a:t>
            </a:r>
            <a:r>
              <a:rPr kumimoji="1" lang="en-US" altLang="ja-JP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1/2</a:t>
            </a:r>
            <a:endParaRPr kumimoji="1" lang="ja-JP" altLang="en-US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164" name="グループ化 163"/>
          <p:cNvGrpSpPr/>
          <p:nvPr/>
        </p:nvGrpSpPr>
        <p:grpSpPr>
          <a:xfrm>
            <a:off x="2910019" y="554205"/>
            <a:ext cx="5670257" cy="4104352"/>
            <a:chOff x="2801563" y="530874"/>
            <a:chExt cx="5670257" cy="4104352"/>
          </a:xfrm>
        </p:grpSpPr>
        <p:sp>
          <p:nvSpPr>
            <p:cNvPr id="94" name="テキスト ボックス 93"/>
            <p:cNvSpPr txBox="1"/>
            <p:nvPr/>
          </p:nvSpPr>
          <p:spPr>
            <a:xfrm>
              <a:off x="7500079" y="1196752"/>
              <a:ext cx="971741" cy="70788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aseline="30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128</a:t>
              </a:r>
              <a:r>
                <a:rPr kumimoji="1"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Pd</a:t>
              </a:r>
              <a:r>
                <a:rPr kumimoji="1" lang="en-US" altLang="ja-JP" sz="2000" baseline="-25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82</a:t>
              </a:r>
              <a:endPara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pPr algn="ctr"/>
              <a:r>
                <a:rPr lang="en-US" altLang="ja-JP" sz="2000" dirty="0" smtClean="0"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~1200</a:t>
              </a:r>
              <a:endParaRPr kumimoji="1" lang="ja-JP" altLang="en-US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05" name="円/楕円 104"/>
            <p:cNvSpPr/>
            <p:nvPr/>
          </p:nvSpPr>
          <p:spPr>
            <a:xfrm>
              <a:off x="4241723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3629699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4853835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5465859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/楕円 109"/>
            <p:cNvSpPr/>
            <p:nvPr/>
          </p:nvSpPr>
          <p:spPr>
            <a:xfrm>
              <a:off x="6041923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円/楕円 110"/>
            <p:cNvSpPr/>
            <p:nvPr/>
          </p:nvSpPr>
          <p:spPr>
            <a:xfrm>
              <a:off x="6654035" y="218254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/>
          </p:nvSpPr>
          <p:spPr>
            <a:xfrm>
              <a:off x="3827675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/>
            <p:cNvSpPr/>
            <p:nvPr/>
          </p:nvSpPr>
          <p:spPr>
            <a:xfrm>
              <a:off x="3233611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113"/>
            <p:cNvSpPr/>
            <p:nvPr/>
          </p:nvSpPr>
          <p:spPr>
            <a:xfrm>
              <a:off x="4421787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5033811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5609875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6221987" y="175501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118"/>
            <p:cNvSpPr/>
            <p:nvPr/>
          </p:nvSpPr>
          <p:spPr>
            <a:xfrm>
              <a:off x="2837611" y="1368026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119"/>
            <p:cNvSpPr/>
            <p:nvPr/>
          </p:nvSpPr>
          <p:spPr>
            <a:xfrm>
              <a:off x="4025699" y="1368026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円/楕円 121"/>
            <p:cNvSpPr/>
            <p:nvPr/>
          </p:nvSpPr>
          <p:spPr>
            <a:xfrm>
              <a:off x="5177827" y="1368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円/楕円 122"/>
            <p:cNvSpPr/>
            <p:nvPr/>
          </p:nvSpPr>
          <p:spPr>
            <a:xfrm>
              <a:off x="5789939" y="1368026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5357891" y="926866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126"/>
            <p:cNvSpPr/>
            <p:nvPr/>
          </p:nvSpPr>
          <p:spPr>
            <a:xfrm>
              <a:off x="4925843" y="530874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円/楕円 128"/>
            <p:cNvSpPr/>
            <p:nvPr/>
          </p:nvSpPr>
          <p:spPr>
            <a:xfrm>
              <a:off x="3017587" y="2187058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129"/>
            <p:cNvSpPr/>
            <p:nvPr/>
          </p:nvSpPr>
          <p:spPr>
            <a:xfrm>
              <a:off x="4043675" y="2574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円/楕円 130"/>
            <p:cNvSpPr/>
            <p:nvPr/>
          </p:nvSpPr>
          <p:spPr>
            <a:xfrm>
              <a:off x="4673771" y="2574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円/楕円 131"/>
            <p:cNvSpPr/>
            <p:nvPr/>
          </p:nvSpPr>
          <p:spPr>
            <a:xfrm>
              <a:off x="5285883" y="2574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132"/>
            <p:cNvSpPr/>
            <p:nvPr/>
          </p:nvSpPr>
          <p:spPr>
            <a:xfrm>
              <a:off x="5897907" y="2574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円/楕円 133"/>
            <p:cNvSpPr/>
            <p:nvPr/>
          </p:nvSpPr>
          <p:spPr>
            <a:xfrm>
              <a:off x="6510019" y="25740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円/楕円 134"/>
            <p:cNvSpPr/>
            <p:nvPr/>
          </p:nvSpPr>
          <p:spPr>
            <a:xfrm>
              <a:off x="3431675" y="2583050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135"/>
            <p:cNvSpPr/>
            <p:nvPr/>
          </p:nvSpPr>
          <p:spPr>
            <a:xfrm>
              <a:off x="2801563" y="2583050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136"/>
            <p:cNvSpPr/>
            <p:nvPr/>
          </p:nvSpPr>
          <p:spPr>
            <a:xfrm>
              <a:off x="3845611" y="297012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137"/>
            <p:cNvSpPr/>
            <p:nvPr/>
          </p:nvSpPr>
          <p:spPr>
            <a:xfrm>
              <a:off x="4475707" y="297012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138"/>
            <p:cNvSpPr/>
            <p:nvPr/>
          </p:nvSpPr>
          <p:spPr>
            <a:xfrm>
              <a:off x="5087819" y="297012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139"/>
            <p:cNvSpPr/>
            <p:nvPr/>
          </p:nvSpPr>
          <p:spPr>
            <a:xfrm>
              <a:off x="5717931" y="297012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140"/>
            <p:cNvSpPr/>
            <p:nvPr/>
          </p:nvSpPr>
          <p:spPr>
            <a:xfrm>
              <a:off x="6366003" y="2970122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141"/>
            <p:cNvSpPr/>
            <p:nvPr/>
          </p:nvSpPr>
          <p:spPr>
            <a:xfrm>
              <a:off x="3233611" y="2979146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142"/>
            <p:cNvSpPr/>
            <p:nvPr/>
          </p:nvSpPr>
          <p:spPr>
            <a:xfrm>
              <a:off x="3665659" y="3375138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143"/>
            <p:cNvSpPr/>
            <p:nvPr/>
          </p:nvSpPr>
          <p:spPr>
            <a:xfrm>
              <a:off x="4313731" y="3375138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144"/>
            <p:cNvSpPr/>
            <p:nvPr/>
          </p:nvSpPr>
          <p:spPr>
            <a:xfrm>
              <a:off x="4925843" y="3375138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/>
            <p:nvPr/>
          </p:nvSpPr>
          <p:spPr>
            <a:xfrm>
              <a:off x="5573915" y="3375138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146"/>
            <p:cNvSpPr/>
            <p:nvPr/>
          </p:nvSpPr>
          <p:spPr>
            <a:xfrm>
              <a:off x="6185939" y="3375138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147"/>
            <p:cNvSpPr/>
            <p:nvPr/>
          </p:nvSpPr>
          <p:spPr>
            <a:xfrm>
              <a:off x="3017587" y="3384162"/>
              <a:ext cx="396000" cy="468000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148"/>
            <p:cNvSpPr/>
            <p:nvPr/>
          </p:nvSpPr>
          <p:spPr>
            <a:xfrm>
              <a:off x="4097707" y="3771234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4745779" y="3771234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5429899" y="3771234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6077971" y="3771234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5249835" y="41672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5897907" y="4167226"/>
              <a:ext cx="396000" cy="468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0" name="直線コネクタ 159"/>
            <p:cNvCxnSpPr>
              <a:stCxn id="94" idx="1"/>
              <a:endCxn id="117" idx="7"/>
            </p:cNvCxnSpPr>
            <p:nvPr/>
          </p:nvCxnSpPr>
          <p:spPr>
            <a:xfrm flipH="1">
              <a:off x="6559994" y="1550695"/>
              <a:ext cx="940085" cy="2728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テキスト ボックス 71"/>
          <p:cNvSpPr txBox="1"/>
          <p:nvPr/>
        </p:nvSpPr>
        <p:spPr>
          <a:xfrm>
            <a:off x="-23867" y="-26903"/>
            <a:ext cx="287450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Sum of 3 beam settings</a:t>
            </a:r>
          </a:p>
          <a:p>
            <a:pPr algn="ctr"/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127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Pd,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123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Rh, </a:t>
            </a:r>
            <a:r>
              <a:rPr lang="en-US" altLang="ja-JP" sz="20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115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Nb</a:t>
            </a:r>
            <a:endParaRPr kumimoji="1" lang="ja-JP" altLang="en-US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1560" y="5949280"/>
            <a:ext cx="282000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238</a:t>
            </a:r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 beam intensity</a:t>
            </a:r>
          </a:p>
          <a:p>
            <a:pPr algn="ctr"/>
            <a:r>
              <a:rPr kumimoji="1"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7~12 </a:t>
            </a:r>
            <a:r>
              <a:rPr kumimoji="1"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pnA</a:t>
            </a:r>
            <a:endParaRPr kumimoji="1"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6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30787" r="31846" b="1056"/>
          <a:stretch/>
        </p:blipFill>
        <p:spPr bwMode="auto">
          <a:xfrm>
            <a:off x="5364088" y="2480608"/>
            <a:ext cx="3744000" cy="404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423816" y="0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Shell evolution in exotic nuclei</a:t>
            </a:r>
            <a:endParaRPr kumimoji="1" lang="ja-JP" altLang="en-US" sz="2400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29889" y="6546830"/>
            <a:ext cx="4222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J. </a:t>
            </a:r>
            <a:r>
              <a:rPr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Dobaczewski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et al., PRC 53, 2809 (1996)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595" y="560874"/>
            <a:ext cx="202331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Approaching</a:t>
            </a:r>
          </a:p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drip line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54200" y="560874"/>
            <a:ext cx="2553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Weak binding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Large diffuseness</a:t>
            </a:r>
            <a:endParaRPr kumimoji="1" lang="ja-JP" altLang="en-US" sz="20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ストライプ矢印 2"/>
          <p:cNvSpPr/>
          <p:nvPr/>
        </p:nvSpPr>
        <p:spPr>
          <a:xfrm>
            <a:off x="2195736" y="665838"/>
            <a:ext cx="746408" cy="497959"/>
          </a:xfrm>
          <a:prstGeom prst="striped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179512" y="1484784"/>
            <a:ext cx="8318176" cy="5256584"/>
            <a:chOff x="179512" y="1484784"/>
            <a:chExt cx="8318176" cy="5256584"/>
          </a:xfrm>
        </p:grpSpPr>
        <p:pic>
          <p:nvPicPr>
            <p:cNvPr id="146436" name="Picture 4" descr="http://inspirehep.net/record/1123941/files/Fig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402884"/>
              <a:ext cx="2412000" cy="1746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150744" y="5766355"/>
              <a:ext cx="32948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high-ℓ</a:t>
              </a:r>
              <a:r>
                <a:rPr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 orbitals (e.g. h</a:t>
              </a:r>
              <a:r>
                <a:rPr lang="en-US" altLang="ja-JP" sz="2400" baseline="-250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11/2</a:t>
              </a:r>
              <a:r>
                <a:rPr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altLang="ja-JP" sz="2400" b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low</a:t>
              </a:r>
              <a:r>
                <a:rPr kumimoji="1" lang="en-US" altLang="ja-JP" sz="2400" b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-</a:t>
              </a:r>
              <a:r>
                <a:rPr lang="en-US" altLang="ja-JP" sz="2400" b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ℓ</a:t>
              </a:r>
              <a:r>
                <a:rPr kumimoji="1"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 orbitals (e.g. d</a:t>
              </a:r>
              <a:r>
                <a:rPr kumimoji="1" lang="en-US" altLang="ja-JP" sz="2400" baseline="-250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3/2</a:t>
              </a:r>
              <a:r>
                <a:rPr kumimoji="1"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95049" y="5951021"/>
              <a:ext cx="511679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ℓ</a:t>
              </a:r>
              <a:r>
                <a:rPr lang="en-US" altLang="ja-JP" sz="2400" baseline="300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2</a:t>
              </a:r>
              <a:r>
                <a:rPr lang="ja-JP" altLang="en-US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 </a:t>
              </a:r>
              <a:endPara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23528" y="5157192"/>
              <a:ext cx="683200" cy="4616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ℓ</a:t>
              </a:r>
              <a:r>
                <a:rPr lang="ja-JP" altLang="en-US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･</a:t>
              </a:r>
              <a:r>
                <a:rPr lang="en-US" altLang="ja-JP" sz="2400" i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s</a:t>
              </a:r>
              <a:r>
                <a:rPr lang="ja-JP" altLang="en-US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 </a:t>
              </a:r>
              <a:endPara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150744" y="5157192"/>
              <a:ext cx="36182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spin-orbit</a:t>
              </a:r>
              <a:r>
                <a:rPr lang="en-US" altLang="ja-JP" sz="24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 splitting reduced</a:t>
              </a:r>
            </a:p>
          </p:txBody>
        </p:sp>
        <p:sp>
          <p:nvSpPr>
            <p:cNvPr id="11" name="下矢印 10"/>
            <p:cNvSpPr/>
            <p:nvPr/>
          </p:nvSpPr>
          <p:spPr>
            <a:xfrm>
              <a:off x="4428008" y="6309352"/>
              <a:ext cx="216000" cy="288000"/>
            </a:xfrm>
            <a:prstGeom prst="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下矢印 17"/>
            <p:cNvSpPr/>
            <p:nvPr/>
          </p:nvSpPr>
          <p:spPr>
            <a:xfrm flipV="1">
              <a:off x="4427984" y="5805264"/>
              <a:ext cx="216000" cy="288000"/>
            </a:xfrm>
            <a:prstGeom prst="down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51520" y="1484784"/>
              <a:ext cx="8246168" cy="707886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Change of mean-field potential (e.g. WS </a:t>
              </a:r>
              <a:r>
                <a:rPr lang="ja-JP" altLang="en-US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→ </a:t>
              </a:r>
              <a:r>
                <a:rPr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HO)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kumimoji="1"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Pairing-induced coupling between bound orbits and low-</a:t>
              </a:r>
              <a:r>
                <a:rPr lang="en-US" altLang="ja-JP" sz="2000" dirty="0" smtClean="0">
                  <a:latin typeface="Times New Roman" panose="02020603050405020304" pitchFamily="18" charset="0"/>
                  <a:ea typeface="Arial Unicode MS" panose="020B0604020202020204" pitchFamily="50" charset="-128"/>
                  <a:cs typeface="Times New Roman" panose="02020603050405020304" pitchFamily="18" charset="0"/>
                </a:rPr>
                <a:t>ℓ </a:t>
              </a:r>
              <a:r>
                <a:rPr lang="en-US" altLang="ja-JP" sz="20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continuum</a:t>
              </a:r>
              <a:endParaRPr kumimoji="1"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51520" y="4509120"/>
              <a:ext cx="2818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Reduced surface effect</a:t>
              </a:r>
              <a:endParaRPr kumimoji="1" lang="ja-JP" alt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79512" y="4386344"/>
              <a:ext cx="4680520" cy="235502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5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47675" y="3754775"/>
            <a:ext cx="4229043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Monopole part of the NN interaction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99245" y="1607659"/>
            <a:ext cx="220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Angular averaged</a:t>
            </a:r>
          </a:p>
          <a:p>
            <a:r>
              <a:rPr lang="en-US" altLang="ja-JP" sz="20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interaction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2913" y="4258831"/>
            <a:ext cx="5149167" cy="2554545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Central force</a:t>
            </a:r>
          </a:p>
          <a:p>
            <a:pPr marL="971550" lvl="1" indent="-514350"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reflecting radial overlap </a:t>
            </a:r>
          </a:p>
          <a:p>
            <a:pPr marL="1428750" lvl="2" indent="-5143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strong with the </a:t>
            </a:r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same nodes</a:t>
            </a:r>
          </a:p>
          <a:p>
            <a:pPr marL="1428750" lvl="2" indent="-514350">
              <a:buFont typeface="Wingdings" panose="05000000000000000000" pitchFamily="2" charset="2"/>
              <a:buChar char="Ø"/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attractive within ~1 </a:t>
            </a:r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fm</a:t>
            </a:r>
            <a:endParaRPr lang="en-US" altLang="ja-JP" sz="20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514350" indent="-514350">
              <a:buFont typeface="+mj-lt"/>
              <a:buAutoNum type="romanUcPeriod"/>
            </a:pP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Tensor force</a:t>
            </a:r>
            <a:endParaRPr lang="en-US" altLang="ja-JP" sz="2000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971550" lvl="1" indent="-514350"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depending on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relative momentum</a:t>
            </a:r>
          </a:p>
          <a:p>
            <a:pPr marL="1428750" lvl="2" indent="-514350">
              <a:buFont typeface="Wingdings" panose="05000000000000000000" pitchFamily="2" charset="2"/>
              <a:buChar char="Ø"/>
            </a:pP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both attractive and </a:t>
            </a:r>
            <a:r>
              <a:rPr kumimoji="1" lang="en-US" altLang="ja-JP" sz="20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repulsive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</a:p>
          <a:p>
            <a:pPr lvl="2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</a:t>
            </a:r>
            <a:r>
              <a:rPr kumimoji="1" lang="en-US" altLang="ja-JP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influential on shell structure</a:t>
            </a:r>
            <a:endParaRPr kumimoji="1" lang="ja-JP" altLang="en-US" sz="20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746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7056" r="5105" b="2136"/>
          <a:stretch/>
        </p:blipFill>
        <p:spPr bwMode="auto">
          <a:xfrm>
            <a:off x="1404497" y="515345"/>
            <a:ext cx="5400000" cy="212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37655"/>
              </p:ext>
            </p:extLst>
          </p:nvPr>
        </p:nvGraphicFramePr>
        <p:xfrm>
          <a:off x="6899445" y="818975"/>
          <a:ext cx="2160000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9" name="数式" r:id="rId4" imgW="1523880" imgH="533160" progId="Equation.3">
                  <p:embed/>
                </p:oleObj>
              </mc:Choice>
              <mc:Fallback>
                <p:oleObj name="数式" r:id="rId4" imgW="1523880" imgH="533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9445" y="818975"/>
                        <a:ext cx="2160000" cy="75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00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2423816" y="0"/>
            <a:ext cx="429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Shell evolution in exotic nuclei</a:t>
            </a:r>
            <a:endParaRPr kumimoji="1" lang="ja-JP" altLang="en-US" sz="2400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361314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359532" y="2793122"/>
            <a:ext cx="842493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Shift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of particular orbitals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due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 the monopole part 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of the </a:t>
            </a:r>
            <a:r>
              <a: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NN interactions</a:t>
            </a:r>
          </a:p>
          <a:p>
            <a:pPr lvl="1"/>
            <a:r>
              <a:rPr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</a:t>
            </a:r>
            <a:r>
              <a:rPr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		</a:t>
            </a:r>
            <a:r>
              <a:rPr lang="ja-JP" altLang="en-US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 </a:t>
            </a:r>
            <a:r>
              <a:rPr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Both proton and </a:t>
            </a:r>
            <a:r>
              <a:rPr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neutron-rich </a:t>
            </a:r>
            <a:r>
              <a:rPr lang="en-US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nuclei</a:t>
            </a:r>
            <a:endParaRPr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5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5484"/>
            <a:ext cx="4680000" cy="366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6790" y="4509120"/>
            <a:ext cx="911721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correct understanding of r-process </a:t>
            </a:r>
            <a:r>
              <a:rPr kumimoji="1"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nucleosynthesis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requires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Knowledge of nuclear structure far from β-stability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Information on decay properties of neutron-rich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etailed description of the possible astrophysical environments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Type-Ⅱ supernovae (</a:t>
            </a:r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SNⅡ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</a:p>
          <a:p>
            <a:pPr marL="3943350" lvl="8" indent="-285750">
              <a:buFont typeface="Wingdings" panose="05000000000000000000" pitchFamily="2" charset="2"/>
              <a:buChar char="Ø"/>
            </a:pP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star mergers (NSM)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2272" y="0"/>
            <a:ext cx="8079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Influence of shell quenching on r-process </a:t>
            </a:r>
            <a:r>
              <a:rPr lang="en-US" altLang="ja-JP" sz="2400" b="1" dirty="0" err="1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nucleosynthesis</a:t>
            </a:r>
            <a:endParaRPr kumimoji="1" lang="ja-JP" altLang="en-US" sz="2400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5" name="Picture 9" descr=" 超新星１９８７Aの現在の姿[NASA, ESA, P. Challis and R. Kirshner (Harvard-Smithsonian Center for Astrophysics)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682875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950076" y="3691880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itchFamily="18" charset="0"/>
              </a:rPr>
              <a:t>1987A</a:t>
            </a:r>
          </a:p>
        </p:txBody>
      </p:sp>
    </p:spTree>
    <p:extLst>
      <p:ext uri="{BB962C8B-B14F-4D97-AF65-F5344CB8AC3E}">
        <p14:creationId xmlns:p14="http://schemas.microsoft.com/office/powerpoint/2010/main" val="559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350607" y="0"/>
            <a:ext cx="6442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Spectroscopic study for N=82 shell quenching</a:t>
            </a:r>
            <a:endParaRPr kumimoji="1" lang="ja-JP" altLang="en-US" sz="24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" y="607241"/>
            <a:ext cx="3240000" cy="339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" y="4152600"/>
            <a:ext cx="3240000" cy="27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75856" y="836712"/>
            <a:ext cx="24449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β-decay of </a:t>
            </a:r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130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Cd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07904" y="1412776"/>
            <a:ext cx="4842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high Q</a:t>
            </a:r>
            <a:r>
              <a:rPr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β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value consistent with</a:t>
            </a:r>
          </a:p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mass-model predictions </a:t>
            </a:r>
            <a:r>
              <a:rPr kumimoji="1"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assuming</a:t>
            </a:r>
          </a:p>
          <a:p>
            <a:r>
              <a:rPr lang="en-US" altLang="ja-JP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shell quenching at N=82</a:t>
            </a:r>
            <a:endParaRPr kumimoji="1" lang="ja-JP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7864" y="3018438"/>
            <a:ext cx="450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I. Dillmann et al., Phys. Rev. Lett. 91, 16 (2003</a:t>
            </a:r>
            <a:r>
              <a:rPr lang="nb-NO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6" y="4152600"/>
            <a:ext cx="5918608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Yrast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levels below the (8</a:t>
            </a:r>
            <a:r>
              <a:rPr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isomer in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130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Cd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07904" y="4725144"/>
            <a:ext cx="5440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Interpreted in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 shell-model 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framework</a:t>
            </a:r>
          </a:p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that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does 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not consider excitations </a:t>
            </a:r>
          </a:p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across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shell gaps</a:t>
            </a:r>
            <a:endParaRPr lang="en-US" altLang="ja-JP" sz="24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81045" y="6021288"/>
            <a:ext cx="508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 evidence for the shell quenching</a:t>
            </a:r>
            <a:endParaRPr kumimoji="1" lang="ja-JP" alt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312368" y="654683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A. </a:t>
            </a:r>
            <a:r>
              <a:rPr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Jungclaus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et al., PRL 99, 132501 (2007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10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065"/>
            <a:ext cx="6840000" cy="2473895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059832" y="585930"/>
            <a:ext cx="3145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Delayed coin. with </a:t>
            </a:r>
            <a:r>
              <a:rPr kumimoji="1"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128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 ions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Δt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=0.15-25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μs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9832" y="1700808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γ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-γ</a:t>
            </a:r>
            <a:r>
              <a:rPr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coin. with a gate on 1311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kumimoji="1"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30902"/>
          <a:stretch/>
        </p:blipFill>
        <p:spPr>
          <a:xfrm>
            <a:off x="6393439" y="3212976"/>
            <a:ext cx="2715065" cy="365409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7"/>
          <a:stretch/>
        </p:blipFill>
        <p:spPr>
          <a:xfrm>
            <a:off x="6876256" y="815768"/>
            <a:ext cx="2268000" cy="2037168"/>
          </a:xfrm>
          <a:prstGeom prst="rect">
            <a:avLst/>
          </a:prstGeom>
          <a:ln w="28575">
            <a:solidFill>
              <a:srgbClr val="00FF00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7978066" y="6423719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128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kumimoji="1"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82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20506" y="0"/>
            <a:ext cx="2702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somer  in </a:t>
            </a:r>
            <a:r>
              <a:rPr lang="en-US" altLang="ja-JP" sz="2800" b="1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128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496" y="3356992"/>
            <a:ext cx="6226384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Four γ rays unambiguously observed</a:t>
            </a:r>
          </a:p>
          <a:p>
            <a:endParaRPr kumimoji="1" lang="en-US" altLang="ja-JP" sz="24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0100" lvl="1" indent="-342900"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Mutual coincidence</a:t>
            </a:r>
          </a:p>
          <a:p>
            <a:pPr marL="800100" lvl="1" indent="-342900">
              <a:buClr>
                <a:srgbClr val="00FF00"/>
              </a:buClr>
              <a:buFont typeface="Wingdings" panose="05000000000000000000" pitchFamily="2" charset="2"/>
              <a:buChar char="n"/>
            </a:pP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Consistent time behavior</a:t>
            </a:r>
          </a:p>
          <a:p>
            <a:pPr marL="1257300" lvl="2" indent="-342900">
              <a:buFont typeface="Arial Unicode MS" panose="020B0604020202020204" pitchFamily="50" charset="-128"/>
              <a:buChar char="⇒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One isomeric state: </a:t>
            </a:r>
            <a:r>
              <a:rPr lang="en-US" altLang="ja-JP" sz="2400" i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</a:t>
            </a:r>
            <a:r>
              <a:rPr lang="en-US" altLang="ja-JP" sz="2400" i="1" baseline="-25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1/2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= 5.8(8) </a:t>
            </a:r>
            <a:r>
              <a:rPr lang="en-US" altLang="ja-JP" sz="2400" dirty="0" err="1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μs</a:t>
            </a:r>
            <a:endParaRPr lang="en-US" altLang="ja-JP" sz="24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lvl="1"/>
            <a:endParaRPr lang="en-US" altLang="ja-JP" sz="2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marL="800100" lvl="1" indent="-342900">
              <a:buClr>
                <a:srgbClr val="FF00FF"/>
              </a:buClr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Relative intensity</a:t>
            </a:r>
          </a:p>
          <a:p>
            <a:pPr marL="1257300" lvl="2" indent="-342900">
              <a:buFont typeface="Arial Unicode MS" panose="020B0604020202020204" pitchFamily="50" charset="-128"/>
              <a:buChar char="⇒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α</a:t>
            </a:r>
            <a:r>
              <a:rPr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(75 </a:t>
            </a:r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= 2.6(17)</a:t>
            </a:r>
          </a:p>
          <a:p>
            <a:pPr lvl="1"/>
            <a:r>
              <a:rPr lang="en-US" altLang="ja-JP" sz="2400" i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</a:t>
            </a:r>
            <a:r>
              <a:rPr lang="en-US" altLang="ja-JP" sz="2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cf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. α</a:t>
            </a:r>
            <a:r>
              <a:rPr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 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3.88 for </a:t>
            </a:r>
            <a:r>
              <a:rPr lang="en-US" altLang="ja-JP" sz="2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E2</a:t>
            </a:r>
          </a:p>
        </p:txBody>
      </p:sp>
    </p:spTree>
    <p:extLst>
      <p:ext uri="{BB962C8B-B14F-4D97-AF65-F5344CB8AC3E}">
        <p14:creationId xmlns:p14="http://schemas.microsoft.com/office/powerpoint/2010/main" val="15818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909085" y="4509120"/>
            <a:ext cx="1800000" cy="1773912"/>
            <a:chOff x="5796136" y="332656"/>
            <a:chExt cx="4968552" cy="5256584"/>
          </a:xfrm>
        </p:grpSpPr>
        <p:cxnSp>
          <p:nvCxnSpPr>
            <p:cNvPr id="8" name="直線コネクタ 7"/>
            <p:cNvCxnSpPr>
              <a:stCxn id="18" idx="2"/>
              <a:endCxn id="17" idx="2"/>
            </p:cNvCxnSpPr>
            <p:nvPr/>
          </p:nvCxnSpPr>
          <p:spPr>
            <a:xfrm flipH="1">
              <a:off x="9036496" y="836712"/>
              <a:ext cx="1008112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>
              <a:stCxn id="17" idx="2"/>
              <a:endCxn id="16" idx="7"/>
            </p:cNvCxnSpPr>
            <p:nvPr/>
          </p:nvCxnSpPr>
          <p:spPr>
            <a:xfrm flipH="1">
              <a:off x="8151309" y="1124744"/>
              <a:ext cx="885187" cy="381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>
              <a:stCxn id="16" idx="7"/>
              <a:endCxn id="15" idx="7"/>
            </p:cNvCxnSpPr>
            <p:nvPr/>
          </p:nvCxnSpPr>
          <p:spPr>
            <a:xfrm flipH="1">
              <a:off x="7143197" y="1505875"/>
              <a:ext cx="1008112" cy="864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stCxn id="15" idx="0"/>
              <a:endCxn id="14" idx="0"/>
            </p:cNvCxnSpPr>
            <p:nvPr/>
          </p:nvCxnSpPr>
          <p:spPr>
            <a:xfrm flipH="1">
              <a:off x="6084168" y="2348880"/>
              <a:ext cx="1008112" cy="28803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5796136" y="5589240"/>
              <a:ext cx="4968552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796136" y="332656"/>
              <a:ext cx="0" cy="5256584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円/楕円 13"/>
            <p:cNvSpPr/>
            <p:nvPr/>
          </p:nvSpPr>
          <p:spPr>
            <a:xfrm>
              <a:off x="6012160" y="522920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7020272" y="2348880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8028384" y="1484784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9036496" y="1052736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044608" y="764704"/>
              <a:ext cx="144016" cy="144016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コネクタ 18"/>
            <p:cNvCxnSpPr>
              <a:endCxn id="18" idx="4"/>
            </p:cNvCxnSpPr>
            <p:nvPr/>
          </p:nvCxnSpPr>
          <p:spPr>
            <a:xfrm flipV="1">
              <a:off x="10116616" y="908720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9108504" y="1196752"/>
              <a:ext cx="0" cy="43924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>
              <a:endCxn id="16" idx="4"/>
            </p:cNvCxnSpPr>
            <p:nvPr/>
          </p:nvCxnSpPr>
          <p:spPr>
            <a:xfrm flipV="1">
              <a:off x="8100392" y="1628800"/>
              <a:ext cx="0" cy="396044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endCxn id="15" idx="4"/>
            </p:cNvCxnSpPr>
            <p:nvPr/>
          </p:nvCxnSpPr>
          <p:spPr>
            <a:xfrm flipH="1" flipV="1">
              <a:off x="7092280" y="2492896"/>
              <a:ext cx="36004" cy="30963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endCxn id="14" idx="4"/>
            </p:cNvCxnSpPr>
            <p:nvPr/>
          </p:nvCxnSpPr>
          <p:spPr>
            <a:xfrm flipV="1">
              <a:off x="6084168" y="5373216"/>
              <a:ext cx="0" cy="21602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90653" y="0"/>
            <a:ext cx="896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Seniority isomers as evidence for robust shell closures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095984" y="908720"/>
            <a:ext cx="6048016" cy="267358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28302" r="30713" b="36331"/>
          <a:stretch/>
        </p:blipFill>
        <p:spPr>
          <a:xfrm>
            <a:off x="3275856" y="1211291"/>
            <a:ext cx="4932000" cy="1938969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8220680" y="119727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50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20680" y="149535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48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220680" y="179343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46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220680" y="209151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44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Ru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135848" y="2389596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42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220680" y="268767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8931886" y="1350060"/>
            <a:ext cx="0" cy="165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8683260" y="98072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b="1" baseline="-25000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9/2</a:t>
            </a:r>
            <a:endParaRPr kumimoji="1" lang="ja-JP" altLang="en-US" b="1" dirty="0">
              <a:solidFill>
                <a:srgbClr val="CC0099"/>
              </a:solidFill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131840" y="908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50</a:t>
            </a:r>
            <a:endParaRPr kumimoji="1" lang="ja-JP" altLang="en-US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901992" y="908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82</a:t>
            </a:r>
            <a:endParaRPr kumimoji="1" lang="ja-JP" altLang="en-US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 rot="16200000">
            <a:off x="7307992" y="2250258"/>
            <a:ext cx="0" cy="180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rot="16200000">
            <a:off x="6119992" y="2855058"/>
            <a:ext cx="0" cy="590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rot="16200000">
            <a:off x="5668192" y="2997259"/>
            <a:ext cx="0" cy="30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rot="16200000">
            <a:off x="3869872" y="2700259"/>
            <a:ext cx="0" cy="90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rot="16200000">
            <a:off x="4923072" y="2547259"/>
            <a:ext cx="0" cy="120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7092280" y="3140968"/>
            <a:ext cx="57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h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868144" y="314096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b="1" baseline="-25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3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443671" y="314096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650812" y="31409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7/2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35896" y="314096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b="1" baseline="-25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5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956376" y="1593259"/>
            <a:ext cx="324000" cy="576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203848" y="1593259"/>
            <a:ext cx="324000" cy="118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星 5 64"/>
          <p:cNvSpPr>
            <a:spLocks noChangeAspect="1"/>
          </p:cNvSpPr>
          <p:nvPr/>
        </p:nvSpPr>
        <p:spPr>
          <a:xfrm>
            <a:off x="8031600" y="1942460"/>
            <a:ext cx="180000" cy="180000"/>
          </a:xfrm>
          <a:prstGeom prst="star5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292080" y="764704"/>
            <a:ext cx="13003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E(4</a:t>
            </a:r>
            <a:r>
              <a:rPr kumimoji="1" lang="en-US" altLang="ja-JP" i="1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)/E(2</a:t>
            </a:r>
            <a:r>
              <a:rPr kumimoji="1" lang="en-US" altLang="ja-JP" i="1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i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t="-1" b="-16911"/>
          <a:stretch/>
        </p:blipFill>
        <p:spPr>
          <a:xfrm>
            <a:off x="44436" y="548680"/>
            <a:ext cx="4239532" cy="32760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179512" y="3350691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128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lang="en-US" altLang="ja-JP" sz="2400" baseline="-250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82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267744" y="3350691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130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Cd</a:t>
            </a:r>
            <a:r>
              <a:rPr lang="en-US" altLang="ja-JP" sz="2400" baseline="-250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82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124574" y="3933056"/>
            <a:ext cx="4911922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Seniority scheme in a single-</a:t>
            </a:r>
            <a:r>
              <a:rPr lang="en-US" altLang="ja-JP" sz="2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shell</a:t>
            </a:r>
          </a:p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(semi-magic, spherical nucleus)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4062" y="3975447"/>
            <a:ext cx="34852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π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(g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9/2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err="1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multiplet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with </a:t>
            </a:r>
            <a:r>
              <a:rPr lang="el-GR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ν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=2</a:t>
            </a:r>
            <a:endParaRPr kumimoji="1" lang="en-US" altLang="ja-JP" sz="2400" dirty="0" smtClean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84011" y="62694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</a:t>
            </a:r>
            <a:endParaRPr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244051" y="62694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604091" y="62694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964131" y="62694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324171" y="62694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 rot="16200000">
            <a:off x="266401" y="492628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Energy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1486690" y="64761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Spin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499992" y="5055567"/>
            <a:ext cx="465223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</a:t>
            </a:r>
            <a:r>
              <a:rPr lang="en-US" altLang="ja-JP" sz="2400" baseline="-25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independent of occupation</a:t>
            </a:r>
          </a:p>
        </p:txBody>
      </p:sp>
    </p:spTree>
    <p:extLst>
      <p:ext uri="{BB962C8B-B14F-4D97-AF65-F5344CB8AC3E}">
        <p14:creationId xmlns:p14="http://schemas.microsoft.com/office/powerpoint/2010/main" val="15205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80"/>
            <a:ext cx="9144000" cy="55229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840715" y="5949280"/>
            <a:ext cx="5267789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4000 species to be produced at RIBF</a:t>
            </a:r>
          </a:p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(More than 1000 new isotopes)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496" y="5241394"/>
            <a:ext cx="3716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238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 beam at 345 MeV/nucleon</a:t>
            </a:r>
          </a:p>
          <a:p>
            <a:pPr algn="ctr"/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Intensity </a:t>
            </a:r>
            <a:r>
              <a:rPr kumimoji="1" lang="en-US" altLang="ja-JP" sz="2000" dirty="0" smtClean="0">
                <a:latin typeface="Arial Unicode MS"/>
                <a:ea typeface="Arial Unicode MS"/>
                <a:cs typeface="Arial Unicode MS"/>
              </a:rPr>
              <a:t>≧ 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 </a:t>
            </a:r>
            <a:r>
              <a:rPr kumimoji="1"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pnA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(May, 2013)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5141" y="0"/>
            <a:ext cx="843371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</a:t>
            </a:r>
            <a:r>
              <a:rPr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adioactive-</a:t>
            </a:r>
            <a:r>
              <a:rPr lang="en-US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</a:t>
            </a:r>
            <a:r>
              <a:rPr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sotope </a:t>
            </a:r>
            <a:r>
              <a:rPr lang="en-US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</a:t>
            </a:r>
            <a:r>
              <a:rPr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eam </a:t>
            </a:r>
            <a:r>
              <a:rPr lang="en-US" altLang="ja-JP" sz="2800" u="sng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actory (RIBF) at RIKEN</a:t>
            </a:r>
            <a:endParaRPr kumimoji="1" lang="ja-JP" altLang="en-US" sz="2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5" name="直線コネクタ 14"/>
          <p:cNvCxnSpPr>
            <a:stCxn id="13" idx="2"/>
          </p:cNvCxnSpPr>
          <p:nvPr/>
        </p:nvCxnSpPr>
        <p:spPr>
          <a:xfrm>
            <a:off x="2249188" y="1484938"/>
            <a:ext cx="450604" cy="11519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endCxn id="8" idx="0"/>
          </p:cNvCxnSpPr>
          <p:nvPr/>
        </p:nvCxnSpPr>
        <p:spPr>
          <a:xfrm flipH="1">
            <a:off x="4408616" y="4653136"/>
            <a:ext cx="163384" cy="597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7" idx="2"/>
          </p:cNvCxnSpPr>
          <p:nvPr/>
        </p:nvCxnSpPr>
        <p:spPr>
          <a:xfrm flipH="1">
            <a:off x="5148064" y="2924944"/>
            <a:ext cx="307937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9" idx="1"/>
          </p:cNvCxnSpPr>
          <p:nvPr/>
        </p:nvCxnSpPr>
        <p:spPr>
          <a:xfrm flipH="1">
            <a:off x="3712597" y="2806189"/>
            <a:ext cx="376324" cy="421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4088921" y="1175266"/>
            <a:ext cx="313547" cy="370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12" idx="2"/>
          </p:cNvCxnSpPr>
          <p:nvPr/>
        </p:nvCxnSpPr>
        <p:spPr>
          <a:xfrm flipH="1">
            <a:off x="2909669" y="1916986"/>
            <a:ext cx="291106" cy="719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stCxn id="10" idx="0"/>
          </p:cNvCxnSpPr>
          <p:nvPr/>
        </p:nvCxnSpPr>
        <p:spPr>
          <a:xfrm flipV="1">
            <a:off x="774945" y="3789040"/>
            <a:ext cx="268663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6012160" y="4242728"/>
            <a:ext cx="504056" cy="597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1075044" y="6413266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 </a:t>
            </a:r>
            <a:r>
              <a:rPr kumimoji="1" lang="en-US" altLang="ja-JP" sz="2000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pμA</a:t>
            </a: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(Goal)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2" name="下矢印 51"/>
          <p:cNvSpPr/>
          <p:nvPr/>
        </p:nvSpPr>
        <p:spPr>
          <a:xfrm>
            <a:off x="1470767" y="6021288"/>
            <a:ext cx="845540" cy="36004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8064" y="2586390"/>
            <a:ext cx="615874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SRC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39952" y="5250686"/>
            <a:ext cx="537327" cy="338554"/>
          </a:xfrm>
          <a:prstGeom prst="rect">
            <a:avLst/>
          </a:prstGeom>
          <a:noFill/>
          <a:ln w="19050">
            <a:solidFill>
              <a:srgbClr val="00CC6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88921" y="2636912"/>
            <a:ext cx="627095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281" y="4437112"/>
            <a:ext cx="537327" cy="33855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</a:t>
            </a:r>
            <a:r>
              <a:rPr kumimoji="1"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47864" y="836712"/>
            <a:ext cx="787395" cy="3385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RILAC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09669" y="1578432"/>
            <a:ext cx="582211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AVF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8583" y="1146384"/>
            <a:ext cx="901209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RILACⅡ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350991" y="4840278"/>
            <a:ext cx="957313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BigRIPS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363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3095984" y="908720"/>
            <a:ext cx="6048016" cy="267358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3096000" cy="407041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0653" y="0"/>
            <a:ext cx="896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Seniority isomers as evidence for robust shell closures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28302" r="30713" b="36331"/>
          <a:stretch/>
        </p:blipFill>
        <p:spPr>
          <a:xfrm>
            <a:off x="3275856" y="1211291"/>
            <a:ext cx="4932000" cy="19389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220680" y="119727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50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20680" y="149535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48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220680" y="179343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46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20680" y="209151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44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Ru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35848" y="2389596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42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20680" y="268767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en-US" altLang="ja-JP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8931886" y="1350060"/>
            <a:ext cx="0" cy="165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8683260" y="98072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b="1" baseline="-25000" dirty="0" smtClean="0">
                <a:solidFill>
                  <a:srgbClr val="CC0099"/>
                </a:solidFill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9/2</a:t>
            </a:r>
            <a:endParaRPr kumimoji="1" lang="ja-JP" altLang="en-US" b="1" dirty="0">
              <a:solidFill>
                <a:srgbClr val="CC0099"/>
              </a:solidFill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31840" y="908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50</a:t>
            </a:r>
            <a:endParaRPr kumimoji="1" lang="ja-JP" altLang="en-US" b="1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01992" y="9087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82</a:t>
            </a:r>
            <a:endParaRPr kumimoji="1" lang="ja-JP" altLang="en-US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rot="16200000">
            <a:off x="7307992" y="2250258"/>
            <a:ext cx="0" cy="180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6200000">
            <a:off x="6119992" y="2855058"/>
            <a:ext cx="0" cy="5904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16200000">
            <a:off x="5668192" y="2997259"/>
            <a:ext cx="0" cy="30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16200000">
            <a:off x="3869872" y="2700259"/>
            <a:ext cx="0" cy="90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16200000">
            <a:off x="4923072" y="2547259"/>
            <a:ext cx="0" cy="1206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7092280" y="3140968"/>
            <a:ext cx="57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h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868144" y="314096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b="1" baseline="-25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3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43671" y="3140968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s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50812" y="31409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g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7/2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35896" y="314096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b="1" baseline="-250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5</a:t>
            </a:r>
            <a:r>
              <a:rPr kumimoji="1" lang="en-US" altLang="ja-JP" b="1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/2</a:t>
            </a:r>
            <a:endParaRPr kumimoji="1" lang="ja-JP" altLang="en-US" b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7956376" y="1593259"/>
            <a:ext cx="324000" cy="576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角丸四角形 33"/>
          <p:cNvSpPr/>
          <p:nvPr/>
        </p:nvSpPr>
        <p:spPr>
          <a:xfrm>
            <a:off x="3203848" y="1593259"/>
            <a:ext cx="324000" cy="118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星 5 34"/>
          <p:cNvSpPr>
            <a:spLocks noChangeAspect="1"/>
          </p:cNvSpPr>
          <p:nvPr/>
        </p:nvSpPr>
        <p:spPr>
          <a:xfrm>
            <a:off x="8031600" y="1942460"/>
            <a:ext cx="180000" cy="180000"/>
          </a:xfrm>
          <a:prstGeom prst="star5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92080" y="764704"/>
            <a:ext cx="130035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E(4</a:t>
            </a:r>
            <a:r>
              <a:rPr kumimoji="1" lang="en-US" altLang="ja-JP" i="1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)/E(2</a:t>
            </a:r>
            <a:r>
              <a:rPr kumimoji="1" lang="en-US" altLang="ja-JP" i="1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i="1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i="1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24574" y="3933056"/>
            <a:ext cx="4911922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Seniority scheme in a single-</a:t>
            </a:r>
            <a:r>
              <a:rPr lang="en-US" altLang="ja-JP" sz="2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shell</a:t>
            </a:r>
          </a:p>
          <a:p>
            <a:pPr algn="ctr"/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(semi-magic, spherical nucleus)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499992" y="5055567"/>
            <a:ext cx="465223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</a:t>
            </a:r>
            <a:r>
              <a:rPr lang="en-US" altLang="ja-JP" sz="2400" baseline="-25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independent of occupation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499992" y="5775647"/>
            <a:ext cx="4264309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Small B(E2) near half-filling</a:t>
            </a:r>
            <a:endParaRPr kumimoji="1" lang="en-US" altLang="ja-JP" sz="24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0" y="4764053"/>
            <a:ext cx="4216219" cy="2061296"/>
            <a:chOff x="0" y="4764053"/>
            <a:chExt cx="4216219" cy="2061296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9582" y="5118283"/>
              <a:ext cx="36263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Good seniority in the well</a:t>
              </a:r>
            </a:p>
            <a:p>
              <a:r>
                <a:rPr lang="en-US" altLang="ja-JP" sz="2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isolated πg</a:t>
              </a:r>
              <a:r>
                <a:rPr lang="en-US" altLang="ja-JP" sz="2400" b="1" baseline="-250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9/2</a:t>
              </a:r>
              <a:r>
                <a:rPr lang="en-US" altLang="ja-JP" sz="2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subshell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0" y="5994352"/>
              <a:ext cx="4216219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Robust shell closure at N=82,</a:t>
              </a:r>
            </a:p>
            <a:p>
              <a:r>
                <a:rPr lang="en-US" altLang="ja-JP" sz="2400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as well as N=50</a:t>
              </a:r>
            </a:p>
          </p:txBody>
        </p:sp>
        <p:sp>
          <p:nvSpPr>
            <p:cNvPr id="44" name="下矢印 43"/>
            <p:cNvSpPr/>
            <p:nvPr/>
          </p:nvSpPr>
          <p:spPr>
            <a:xfrm>
              <a:off x="1043608" y="4764053"/>
              <a:ext cx="1368152" cy="291514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467544" y="2679303"/>
            <a:ext cx="164820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B(E2;8</a:t>
            </a:r>
            <a:r>
              <a:rPr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lang="ja-JP" altLang="en-US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→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6</a:t>
            </a:r>
            <a:r>
              <a:rPr lang="en-US" altLang="ja-JP" sz="20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</a:t>
            </a:r>
            <a:endParaRPr kumimoji="1" lang="en-US" altLang="ja-JP" sz="20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71"/>
          <a:stretch/>
        </p:blipFill>
        <p:spPr>
          <a:xfrm>
            <a:off x="0" y="548680"/>
            <a:ext cx="3096000" cy="2016000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1043608" y="1815207"/>
            <a:ext cx="53572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</a:t>
            </a:r>
            <a:r>
              <a:rPr lang="en-US" altLang="ja-JP" sz="2000" baseline="-25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</a:t>
            </a:r>
            <a:endParaRPr kumimoji="1" lang="en-US" altLang="ja-JP" sz="20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2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46"/>
          <a:stretch/>
        </p:blipFill>
        <p:spPr>
          <a:xfrm>
            <a:off x="5645413" y="3201102"/>
            <a:ext cx="3488788" cy="36540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r="49981"/>
          <a:stretch/>
        </p:blipFill>
        <p:spPr>
          <a:xfrm>
            <a:off x="385567" y="3645024"/>
            <a:ext cx="2268000" cy="203716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130738" y="0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Isomers  in </a:t>
            </a:r>
            <a:r>
              <a:rPr lang="en-US" altLang="ja-JP" sz="2800" b="1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126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78066" y="6423719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126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kumimoji="1"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80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582335"/>
            <a:ext cx="6840000" cy="2486625"/>
          </a:xfrm>
          <a:prstGeom prst="rect">
            <a:avLst/>
          </a:prstGeom>
          <a:ln w="28575">
            <a:solidFill>
              <a:srgbClr val="00FFFF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5507976" y="582324"/>
            <a:ext cx="1720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Delayed coin.</a:t>
            </a:r>
          </a:p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</a:t>
            </a:r>
            <a:r>
              <a:rPr kumimoji="1"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126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 ions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Δt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=0.15-5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μs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7976" y="1662444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γ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-γ coin. with a gate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on 542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kumimoji="1"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6423719"/>
            <a:ext cx="542328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Two isomers lie at 2110 and 2023 </a:t>
            </a:r>
            <a:r>
              <a:rPr kumimoji="1"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 r="25124"/>
          <a:stretch/>
        </p:blipFill>
        <p:spPr>
          <a:xfrm>
            <a:off x="2952000" y="4312222"/>
            <a:ext cx="2268000" cy="203716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110413" y="3861048"/>
            <a:ext cx="1951175" cy="400110"/>
          </a:xfrm>
          <a:prstGeom prst="wedgeRectCallout">
            <a:avLst>
              <a:gd name="adj1" fmla="val 78663"/>
              <a:gd name="adj2" fmla="val -8165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Time difference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5326" y="3212976"/>
            <a:ext cx="2648482" cy="400110"/>
          </a:xfrm>
          <a:prstGeom prst="wedgeRectCallout">
            <a:avLst>
              <a:gd name="adj1" fmla="val 152857"/>
              <a:gd name="adj2" fmla="val 624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Time relative to beam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70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5111332" y="2596262"/>
            <a:ext cx="4032667" cy="42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1" r="-1"/>
          <a:stretch/>
        </p:blipFill>
        <p:spPr>
          <a:xfrm>
            <a:off x="6588480" y="620688"/>
            <a:ext cx="2304000" cy="203716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130738" y="0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Isomers  in </a:t>
            </a:r>
            <a:r>
              <a:rPr lang="en-US" altLang="ja-JP" sz="2800" b="1" baseline="30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126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Pd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46"/>
          <a:stretch/>
        </p:blipFill>
        <p:spPr>
          <a:xfrm>
            <a:off x="5645413" y="3201102"/>
            <a:ext cx="3488788" cy="36540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978066" y="6423719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126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</a:t>
            </a:r>
            <a:r>
              <a:rPr kumimoji="1"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80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01"/>
          <a:stretch/>
        </p:blipFill>
        <p:spPr>
          <a:xfrm>
            <a:off x="3804" y="866339"/>
            <a:ext cx="4140000" cy="305555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804" y="476672"/>
            <a:ext cx="26212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Electron energy spectra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34365" y="982469"/>
            <a:ext cx="202972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126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Pd 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implantation</a:t>
            </a:r>
          </a:p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Δt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=100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ms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34365" y="2361654"/>
            <a:ext cx="1685077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Gate on γ rays</a:t>
            </a:r>
          </a:p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below the (7</a:t>
            </a:r>
            <a:r>
              <a:rPr kumimoji="1"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isomer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7516" y="2267580"/>
            <a:ext cx="1454244" cy="369332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IC of 86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31640" y="2843644"/>
            <a:ext cx="1582484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IC of 297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008220"/>
            <a:ext cx="520206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Long-lived (10</a:t>
            </a:r>
            <a:r>
              <a:rPr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isomer at 2407 </a:t>
            </a:r>
            <a:r>
              <a:rPr lang="en-US" altLang="ja-JP" sz="24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keV</a:t>
            </a:r>
            <a:endParaRPr lang="en-US" altLang="ja-JP" sz="24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via both internal and external decays</a:t>
            </a:r>
          </a:p>
        </p:txBody>
      </p:sp>
      <p:cxnSp>
        <p:nvCxnSpPr>
          <p:cNvPr id="16" name="直線コネクタ 15"/>
          <p:cNvCxnSpPr/>
          <p:nvPr/>
        </p:nvCxnSpPr>
        <p:spPr>
          <a:xfrm>
            <a:off x="5724128" y="2996952"/>
            <a:ext cx="1044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480939" y="2996952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6474549" y="306896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296.7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5220072" y="3068960"/>
            <a:ext cx="504056" cy="64807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121586" y="313167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β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11333" y="270892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(10</a:t>
            </a:r>
            <a:r>
              <a:rPr kumimoji="1" lang="en-US" altLang="ja-JP" baseline="300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32240" y="270892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2407 </a:t>
            </a:r>
            <a:r>
              <a:rPr lang="en-US" altLang="ja-JP" b="1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24(2) </a:t>
            </a:r>
            <a:r>
              <a:rPr lang="en-US" altLang="ja-JP" b="1" dirty="0" err="1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ms</a:t>
            </a:r>
            <a:endParaRPr kumimoji="1" lang="ja-JP" altLang="en-US" b="1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0"/>
          <a:stretch/>
        </p:blipFill>
        <p:spPr>
          <a:xfrm>
            <a:off x="3804" y="4180016"/>
            <a:ext cx="4140000" cy="1774406"/>
          </a:xfrm>
          <a:prstGeom prst="rect">
            <a:avLst/>
          </a:prstGeom>
        </p:spPr>
      </p:pic>
      <p:sp>
        <p:nvSpPr>
          <p:cNvPr id="27" name="円/楕円 26"/>
          <p:cNvSpPr/>
          <p:nvPr/>
        </p:nvSpPr>
        <p:spPr>
          <a:xfrm>
            <a:off x="323528" y="2267580"/>
            <a:ext cx="288032" cy="151200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20000" y="2807580"/>
            <a:ext cx="252000" cy="972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矢印コネクタ 29"/>
          <p:cNvCxnSpPr>
            <a:stCxn id="11" idx="1"/>
          </p:cNvCxnSpPr>
          <p:nvPr/>
        </p:nvCxnSpPr>
        <p:spPr>
          <a:xfrm flipH="1">
            <a:off x="553636" y="2452246"/>
            <a:ext cx="403880" cy="0"/>
          </a:xfrm>
          <a:prstGeom prst="straightConnector1">
            <a:avLst/>
          </a:prstGeom>
          <a:ln w="28575">
            <a:solidFill>
              <a:srgbClr val="00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12" idx="1"/>
          </p:cNvCxnSpPr>
          <p:nvPr/>
        </p:nvCxnSpPr>
        <p:spPr>
          <a:xfrm flipH="1">
            <a:off x="971600" y="3028310"/>
            <a:ext cx="36004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下矢印 33"/>
          <p:cNvSpPr/>
          <p:nvPr/>
        </p:nvSpPr>
        <p:spPr>
          <a:xfrm>
            <a:off x="179512" y="3869221"/>
            <a:ext cx="540488" cy="513516"/>
          </a:xfrm>
          <a:prstGeom prst="downArrow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51520" y="3855392"/>
            <a:ext cx="461665" cy="5411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gate</a:t>
            </a:r>
            <a:endParaRPr kumimoji="1" lang="ja-JP" altLang="en-US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611560" y="4437112"/>
            <a:ext cx="504000" cy="34425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7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9" grpId="0"/>
      <p:bldP spid="22" grpId="0"/>
      <p:bldP spid="23" grpId="0"/>
      <p:bldP spid="25" grpId="0"/>
      <p:bldP spid="27" grpId="0" animBg="1"/>
      <p:bldP spid="28" grpId="0" animBg="1"/>
      <p:bldP spid="34" grpId="0" animBg="1"/>
      <p:bldP spid="35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79660"/>
              </p:ext>
            </p:extLst>
          </p:nvPr>
        </p:nvGraphicFramePr>
        <p:xfrm>
          <a:off x="323528" y="836712"/>
          <a:ext cx="5943600" cy="3566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036685" y="0"/>
            <a:ext cx="5070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Shift of the h</a:t>
            </a:r>
            <a:r>
              <a:rPr lang="en-US" altLang="ja-JP" sz="2800" b="1" baseline="-25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11/2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neutron orbital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27705" y="1124744"/>
            <a:ext cx="2608791" cy="12003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N=80 isotone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7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: </a:t>
            </a:r>
            <a:r>
              <a:rPr lang="el-GR" altLang="ja-JP" sz="2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ν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(h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3/2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10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: </a:t>
            </a:r>
            <a:r>
              <a:rPr lang="el-GR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ν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(h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-2</a:t>
            </a:r>
            <a:endParaRPr kumimoji="1" lang="ja-JP" altLang="en-US" sz="2400" baseline="300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27705" y="2660719"/>
            <a:ext cx="2196627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N=81 isotone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3/2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: </a:t>
            </a:r>
            <a:r>
              <a:rPr lang="el-GR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ν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3/2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-1</a:t>
            </a:r>
            <a:endParaRPr lang="en-US" altLang="ja-JP" sz="2400" dirty="0" smtClean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 : </a:t>
            </a:r>
            <a:r>
              <a:rPr lang="el-GR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ν</a:t>
            </a:r>
            <a:r>
              <a:rPr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baseline="-25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11/2</a:t>
            </a:r>
            <a:r>
              <a:rPr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-1</a:t>
            </a:r>
            <a:endParaRPr kumimoji="1" lang="ja-JP" altLang="en-US" sz="2400" baseline="300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70516" y="1599183"/>
            <a:ext cx="1523174" cy="46166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ΔE(10</a:t>
            </a:r>
            <a:r>
              <a:rPr kumimoji="1"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-7</a:t>
            </a:r>
            <a:r>
              <a:rPr kumimoji="1"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43162" y="3255367"/>
            <a:ext cx="1989455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ΔE(11/2</a:t>
            </a:r>
            <a:r>
              <a:rPr kumimoji="1"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-3/2</a:t>
            </a:r>
            <a:r>
              <a:rPr kumimoji="1" lang="en-US" altLang="ja-JP" sz="2400" baseline="300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+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Arial Unicode MS" panose="020B0604020202020204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2400" dirty="0">
              <a:latin typeface="Times New Roman" panose="02020603050405020304" pitchFamily="18" charset="0"/>
              <a:ea typeface="Arial Unicode MS" panose="020B060402020202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下矢印 8"/>
          <p:cNvSpPr/>
          <p:nvPr/>
        </p:nvSpPr>
        <p:spPr>
          <a:xfrm rot="3120000">
            <a:off x="3170744" y="3128709"/>
            <a:ext cx="288038" cy="100811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47864" y="36450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?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07704" y="5406315"/>
            <a:ext cx="6702476" cy="830997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11/2</a:t>
            </a:r>
            <a:r>
              <a:rPr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(hole) state keeps decreasing in energy?</a:t>
            </a:r>
          </a:p>
          <a:p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	</a:t>
            </a:r>
            <a:r>
              <a:rPr lang="ja-JP" altLang="en-US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⇒</a:t>
            </a:r>
            <a:r>
              <a:rPr lang="en-US" altLang="ja-JP" sz="2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</a:t>
            </a:r>
            <a:r>
              <a:rPr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11/2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orbital rises upward relative to d</a:t>
            </a:r>
            <a:r>
              <a:rPr lang="en-US" altLang="ja-JP" sz="24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3/2</a:t>
            </a:r>
            <a:endParaRPr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87624" y="4653136"/>
            <a:ext cx="6954148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ΔE(10</a:t>
            </a:r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-7</a:t>
            </a:r>
            <a:r>
              <a:rPr kumimoji="1"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</a:t>
            </a:r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 seems to correlate with 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ΔE(11/2</a:t>
            </a:r>
            <a:r>
              <a:rPr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-3/2</a:t>
            </a:r>
            <a:r>
              <a:rPr lang="en-US" altLang="ja-JP" sz="2400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+</a:t>
            </a:r>
            <a:r>
              <a:rPr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08713" y="6396335"/>
            <a:ext cx="7135287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Implication for monopole shift or diffused potential?</a:t>
            </a:r>
          </a:p>
        </p:txBody>
      </p:sp>
      <p:sp>
        <p:nvSpPr>
          <p:cNvPr id="16" name="下矢印 15"/>
          <p:cNvSpPr/>
          <p:nvPr/>
        </p:nvSpPr>
        <p:spPr>
          <a:xfrm>
            <a:off x="4043162" y="4056582"/>
            <a:ext cx="1176910" cy="52454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7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ja-JP" smtClean="0"/>
              <a:t>EURICA Collaboration</a:t>
            </a:r>
            <a:br>
              <a:rPr lang="en-US" altLang="ja-JP" smtClean="0"/>
            </a:br>
            <a:r>
              <a:rPr lang="en-US" altLang="ja-JP" sz="3200" smtClean="0"/>
              <a:t>( &gt; 170 people,  &gt;47 Inst./Univ.)</a:t>
            </a:r>
            <a:endParaRPr lang="ja-JP" altLang="en-US" sz="3200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4613"/>
            <a:ext cx="8351837" cy="53244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5183187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角丸四角形 80"/>
          <p:cNvSpPr/>
          <p:nvPr/>
        </p:nvSpPr>
        <p:spPr>
          <a:xfrm>
            <a:off x="4932040" y="3573016"/>
            <a:ext cx="4176464" cy="3244914"/>
          </a:xfrm>
          <a:prstGeom prst="roundRect">
            <a:avLst/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9492" y="0"/>
            <a:ext cx="84850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spectroscopy</a:t>
            </a:r>
          </a:p>
          <a:p>
            <a:pPr algn="ctr"/>
            <a:r>
              <a:rPr lang="en-US" altLang="ja-JP" sz="2400" b="1" dirty="0" smtClean="0">
                <a:ln w="12700">
                  <a:solidFill>
                    <a:srgbClr val="FF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~ Useful tool for nuclear </a:t>
            </a:r>
            <a:r>
              <a:rPr lang="en-US" altLang="ja-JP" sz="2400" b="1" dirty="0">
                <a:ln w="12700">
                  <a:solidFill>
                    <a:srgbClr val="FF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</a:t>
            </a:r>
            <a:r>
              <a:rPr lang="en-US" altLang="ja-JP" sz="2400" b="1" dirty="0" smtClean="0">
                <a:ln w="12700">
                  <a:solidFill>
                    <a:srgbClr val="FF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tructure and nuclear </a:t>
            </a:r>
            <a:r>
              <a:rPr lang="en-US" altLang="ja-JP" sz="2400" b="1" dirty="0">
                <a:ln w="12700">
                  <a:solidFill>
                    <a:srgbClr val="FF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lang="en-US" altLang="ja-JP" sz="2400" b="1" dirty="0" smtClean="0">
                <a:ln w="12700">
                  <a:solidFill>
                    <a:srgbClr val="FF00FF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strophysics ~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02920" y="3669992"/>
            <a:ext cx="3422732" cy="1631216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ja-JP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Nuclear structure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Single-particle level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Collectivity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Shape transition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Magic number (shell gap)</a:t>
            </a:r>
            <a:endParaRPr lang="en-US" altLang="ja-JP" sz="2000" dirty="0" smtClean="0">
              <a:solidFill>
                <a:schemeClr val="tx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02920" y="5417929"/>
            <a:ext cx="3834704" cy="1323439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altLang="ja-JP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Nuclear astrophysics</a:t>
            </a:r>
          </a:p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Waiting point</a:t>
            </a:r>
          </a:p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Decay back to stability</a:t>
            </a:r>
          </a:p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ja-JP" sz="2000" dirty="0" smtClean="0">
                <a:solidFill>
                  <a:schemeClr val="tx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Input for synthesis simulation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527030" y="1124744"/>
            <a:ext cx="4616970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nergy of 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yrast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and non-</a:t>
            </a:r>
            <a:r>
              <a:rPr lang="en-US" altLang="ja-JP" sz="20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yrast</a:t>
            </a: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levels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β-decay half-life and energy</a:t>
            </a:r>
            <a:endParaRPr lang="en-US" altLang="ja-JP" sz="2000" baseline="-25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β-delayed neutron/proton emission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Isomeric state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Level lifetime</a:t>
            </a:r>
            <a:endParaRPr lang="en-US" altLang="ja-JP" sz="20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383189" y="5685054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kumimoji="1" lang="ja-JP" altLang="en-US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369591" y="5253006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J’</a:t>
            </a:r>
            <a:endParaRPr kumimoji="1" lang="ja-JP" altLang="en-US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369591" y="471701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J”</a:t>
            </a:r>
            <a:endParaRPr kumimoji="1" lang="ja-JP" altLang="en-US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071713" y="4572996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J’</a:t>
            </a:r>
            <a:endParaRPr kumimoji="1" lang="ja-JP" alt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071713" y="410087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J”</a:t>
            </a:r>
            <a:endParaRPr kumimoji="1" lang="ja-JP" alt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767457" y="5869140"/>
            <a:ext cx="936104" cy="36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767457" y="5437092"/>
            <a:ext cx="936104" cy="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1767457" y="4933036"/>
            <a:ext cx="936104" cy="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3135609" y="4789020"/>
            <a:ext cx="936104" cy="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3135609" y="4356972"/>
            <a:ext cx="936104" cy="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2735632" y="3780908"/>
            <a:ext cx="936104" cy="360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39265" y="2056786"/>
            <a:ext cx="936104" cy="36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矢印コネクタ 45"/>
          <p:cNvCxnSpPr>
            <a:stCxn id="40" idx="0"/>
            <a:endCxn id="39" idx="0"/>
          </p:cNvCxnSpPr>
          <p:nvPr/>
        </p:nvCxnSpPr>
        <p:spPr>
          <a:xfrm>
            <a:off x="2235509" y="5437092"/>
            <a:ext cx="0" cy="4320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41" idx="0"/>
            <a:endCxn id="40" idx="0"/>
          </p:cNvCxnSpPr>
          <p:nvPr/>
        </p:nvCxnSpPr>
        <p:spPr>
          <a:xfrm>
            <a:off x="2235509" y="4933036"/>
            <a:ext cx="0" cy="50405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>
            <a:stCxn id="42" idx="1"/>
            <a:endCxn id="39" idx="3"/>
          </p:cNvCxnSpPr>
          <p:nvPr/>
        </p:nvCxnSpPr>
        <p:spPr>
          <a:xfrm flipH="1">
            <a:off x="2703561" y="4789021"/>
            <a:ext cx="432048" cy="109811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>
            <a:stCxn id="42" idx="1"/>
            <a:endCxn id="40" idx="3"/>
          </p:cNvCxnSpPr>
          <p:nvPr/>
        </p:nvCxnSpPr>
        <p:spPr>
          <a:xfrm flipH="1">
            <a:off x="2703561" y="4789020"/>
            <a:ext cx="432048" cy="64807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43" idx="0"/>
            <a:endCxn id="42" idx="0"/>
          </p:cNvCxnSpPr>
          <p:nvPr/>
        </p:nvCxnSpPr>
        <p:spPr>
          <a:xfrm>
            <a:off x="3603661" y="4356972"/>
            <a:ext cx="0" cy="43204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>
            <a:stCxn id="44" idx="2"/>
            <a:endCxn id="41" idx="0"/>
          </p:cNvCxnSpPr>
          <p:nvPr/>
        </p:nvCxnSpPr>
        <p:spPr>
          <a:xfrm flipH="1">
            <a:off x="2235509" y="3816908"/>
            <a:ext cx="968175" cy="1116128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44" idx="2"/>
            <a:endCxn id="43" idx="0"/>
          </p:cNvCxnSpPr>
          <p:nvPr/>
        </p:nvCxnSpPr>
        <p:spPr>
          <a:xfrm>
            <a:off x="3203684" y="3816908"/>
            <a:ext cx="399977" cy="540064"/>
          </a:xfrm>
          <a:prstGeom prst="straightConnector1">
            <a:avLst/>
          </a:prstGeom>
          <a:ln w="57150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45" idx="3"/>
            <a:endCxn id="41" idx="1"/>
          </p:cNvCxnSpPr>
          <p:nvPr/>
        </p:nvCxnSpPr>
        <p:spPr>
          <a:xfrm>
            <a:off x="975369" y="2074786"/>
            <a:ext cx="792088" cy="28582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stCxn id="45" idx="3"/>
            <a:endCxn id="43" idx="1"/>
          </p:cNvCxnSpPr>
          <p:nvPr/>
        </p:nvCxnSpPr>
        <p:spPr>
          <a:xfrm>
            <a:off x="975369" y="2074786"/>
            <a:ext cx="2160240" cy="2282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3671736" y="3564884"/>
            <a:ext cx="825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ja-JP" sz="2000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ja-JP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J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endParaRPr kumimoji="1" lang="ja-JP" altLang="en-US" sz="2000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043608" y="1732746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ja-JP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ja-JP" sz="20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endParaRPr kumimoji="1" lang="ja-JP" altLang="en-US" sz="200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839465" y="5941148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solidFill>
                  <a:srgbClr val="7030A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Yrast</a:t>
            </a:r>
            <a:endParaRPr lang="en-US" altLang="ja-JP" sz="2000" b="1" dirty="0" smtClean="0">
              <a:solidFill>
                <a:srgbClr val="7030A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024261" y="4892966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C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Non-</a:t>
            </a:r>
            <a:r>
              <a:rPr lang="en-US" altLang="ja-JP" sz="2000" b="1" dirty="0" err="1" smtClean="0">
                <a:solidFill>
                  <a:srgbClr val="C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yrast</a:t>
            </a:r>
            <a:endParaRPr lang="en-US" altLang="ja-JP" sz="2000" b="1" dirty="0" smtClean="0">
              <a:solidFill>
                <a:srgbClr val="C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59" name="直線矢印コネクタ 58"/>
          <p:cNvCxnSpPr>
            <a:stCxn id="45" idx="3"/>
            <a:endCxn id="42" idx="1"/>
          </p:cNvCxnSpPr>
          <p:nvPr/>
        </p:nvCxnSpPr>
        <p:spPr>
          <a:xfrm>
            <a:off x="975369" y="2074786"/>
            <a:ext cx="2160240" cy="2714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stCxn id="45" idx="3"/>
            <a:endCxn id="40" idx="1"/>
          </p:cNvCxnSpPr>
          <p:nvPr/>
        </p:nvCxnSpPr>
        <p:spPr>
          <a:xfrm>
            <a:off x="975369" y="2074786"/>
            <a:ext cx="792088" cy="33623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1161146" y="259684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endParaRPr kumimoji="1" lang="ja-JP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2087560" y="4316902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endParaRPr kumimoji="1" lang="ja-JP" altLang="en-US" sz="2000" baseline="-25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239960" y="4964974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endParaRPr kumimoji="1" lang="ja-JP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2087560" y="2812866"/>
            <a:ext cx="936104" cy="0"/>
          </a:xfrm>
          <a:prstGeom prst="rect">
            <a:avLst/>
          </a:prstGeom>
          <a:solidFill>
            <a:srgbClr val="7030A0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935760" y="3172906"/>
            <a:ext cx="2808000" cy="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347864" y="2556772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neutron</a:t>
            </a:r>
            <a:endParaRPr kumimoji="1" lang="ja-JP" altLang="en-US" sz="2000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直線矢印コネクタ 70"/>
          <p:cNvCxnSpPr>
            <a:stCxn id="68" idx="3"/>
          </p:cNvCxnSpPr>
          <p:nvPr/>
        </p:nvCxnSpPr>
        <p:spPr>
          <a:xfrm>
            <a:off x="3023664" y="2812867"/>
            <a:ext cx="1232555" cy="256093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611560" y="2956882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n</a:t>
            </a:r>
            <a:endParaRPr kumimoji="1" lang="ja-JP" altLang="en-US" sz="20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直線矢印コネクタ 72"/>
          <p:cNvCxnSpPr>
            <a:stCxn id="45" idx="3"/>
            <a:endCxn id="68" idx="1"/>
          </p:cNvCxnSpPr>
          <p:nvPr/>
        </p:nvCxnSpPr>
        <p:spPr>
          <a:xfrm>
            <a:off x="975369" y="2074786"/>
            <a:ext cx="1112191" cy="7380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>
            <a:stCxn id="45" idx="2"/>
          </p:cNvCxnSpPr>
          <p:nvPr/>
        </p:nvCxnSpPr>
        <p:spPr>
          <a:xfrm>
            <a:off x="507317" y="2092786"/>
            <a:ext cx="21195" cy="381235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5496" y="5887140"/>
            <a:ext cx="1728000" cy="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71336" y="4068940"/>
            <a:ext cx="45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endParaRPr kumimoji="1" lang="ja-JP" altLang="en-US" sz="2000" baseline="-25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下矢印 81"/>
          <p:cNvSpPr/>
          <p:nvPr/>
        </p:nvSpPr>
        <p:spPr>
          <a:xfrm>
            <a:off x="6295455" y="2908975"/>
            <a:ext cx="1080120" cy="551963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699792" y="3316922"/>
            <a:ext cx="96693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Isomer</a:t>
            </a:r>
            <a:endParaRPr kumimoji="1" lang="ja-JP" altLang="en-US" sz="2000" baseline="-250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496" y="1516722"/>
            <a:ext cx="93968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Parent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396454" y="6341258"/>
            <a:ext cx="123944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Daughter</a:t>
            </a:r>
            <a:endParaRPr kumimoji="1" lang="ja-JP" altLang="en-US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5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7504" y="1052736"/>
            <a:ext cx="154401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First decay</a:t>
            </a:r>
          </a:p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spectroscopy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3808" y="1052736"/>
            <a:ext cx="181331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EURICA project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43808" y="4725144"/>
            <a:ext cx="243207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132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 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PRL 111, 152501 (2013)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PRC 88, 024301 (2013)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7" y="1844824"/>
            <a:ext cx="2160000" cy="2160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" t="2372" r="2927" b="312"/>
          <a:stretch/>
        </p:blipFill>
        <p:spPr bwMode="auto">
          <a:xfrm>
            <a:off x="2843808" y="1844824"/>
            <a:ext cx="2220000" cy="2160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1" name="直線矢印コネクタ 10"/>
          <p:cNvCxnSpPr/>
          <p:nvPr/>
        </p:nvCxnSpPr>
        <p:spPr>
          <a:xfrm>
            <a:off x="35496" y="796062"/>
            <a:ext cx="90000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07504" y="611396"/>
            <a:ext cx="69762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2009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43808" y="611396"/>
            <a:ext cx="69762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2012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96136" y="611396"/>
            <a:ext cx="69762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2013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906821" y="611396"/>
            <a:ext cx="69762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2014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43808" y="5675607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b="1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78</a:t>
            </a:r>
            <a:r>
              <a:rPr kumimoji="1"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Ni region</a:t>
            </a:r>
            <a:endParaRPr kumimoji="1" lang="ja-JP" altLang="en-US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504" y="4725144"/>
            <a:ext cx="243207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110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Zr region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PLB 696, 186 (2011)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PRL 106, 052502 (2011)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PRL 106, 202501 (2011)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i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PLB 704, 270 (2011)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796136" y="5013176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Neutron-rich </a:t>
            </a:r>
            <a:r>
              <a:rPr lang="en-US" altLang="ja-JP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Sb~Nd</a:t>
            </a:r>
            <a:endParaRPr lang="en-US" altLang="ja-JP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1973781" cy="2160000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4" name="テキスト ボックス 23"/>
          <p:cNvSpPr txBox="1"/>
          <p:nvPr/>
        </p:nvSpPr>
        <p:spPr>
          <a:xfrm>
            <a:off x="5796136" y="5320073"/>
            <a:ext cx="240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Revisit </a:t>
            </a:r>
            <a:r>
              <a:rPr lang="en-US" altLang="ja-JP" b="1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110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Zr region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96136" y="5626970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Neutron-rich </a:t>
            </a:r>
            <a:r>
              <a:rPr lang="en-US" altLang="ja-JP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Fe,Co</a:t>
            </a:r>
            <a:endParaRPr lang="en-US" altLang="ja-JP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96136" y="5933866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b="1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100</a:t>
            </a:r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Sn region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96136" y="1052736"/>
            <a:ext cx="196720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EURICA upgrade</a:t>
            </a:r>
          </a:p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(Fast timing)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7504" y="4077072"/>
            <a:ext cx="2558714" cy="584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 Clovers (16 </a:t>
            </a:r>
            <a:r>
              <a:rPr kumimoji="1"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crystals)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9 DSSDs (16×16 strips)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43808" y="4077072"/>
            <a:ext cx="2730235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Clusters (84 </a:t>
            </a:r>
            <a:r>
              <a:rPr kumimoji="1" lang="en-US" altLang="ja-JP" sz="16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crystals)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8 DSSDs (60×40 strips)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96136" y="4077072"/>
            <a:ext cx="2794355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21 LaBr</a:t>
            </a:r>
            <a:r>
              <a:rPr lang="en-US" altLang="ja-JP" sz="16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</a:t>
            </a:r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detectors</a:t>
            </a:r>
            <a:endParaRPr kumimoji="1" lang="en-US" altLang="ja-JP" sz="16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Plastic scintillators for β ray</a:t>
            </a:r>
          </a:p>
          <a:p>
            <a:r>
              <a:rPr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  	added to EURICA</a:t>
            </a:r>
            <a:r>
              <a:rPr kumimoji="1" lang="en-US" altLang="ja-JP" sz="1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endParaRPr kumimoji="1"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47962" y="15007"/>
            <a:ext cx="5848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33CC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Decay spectroscopy experiments at RIBF</a:t>
            </a:r>
            <a:endParaRPr kumimoji="1" lang="ja-JP" altLang="en-US" sz="2400" b="1" dirty="0">
              <a:solidFill>
                <a:srgbClr val="3333CC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0" y="6237312"/>
            <a:ext cx="9036496" cy="646331"/>
          </a:xfrm>
          <a:prstGeom prst="rightArrowCallout">
            <a:avLst>
              <a:gd name="adj1" fmla="val 50000"/>
              <a:gd name="adj2" fmla="val 50000"/>
              <a:gd name="adj3" fmla="val 80289"/>
              <a:gd name="adj4" fmla="val 11714"/>
            </a:avLst>
          </a:prstGeom>
          <a:solidFill>
            <a:srgbClr val="FFFF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 beam</a:t>
            </a:r>
          </a:p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intensity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87989" y="637581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0.3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pnA</a:t>
            </a:r>
            <a:endParaRPr kumimoji="1"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592245" y="637581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pnA</a:t>
            </a:r>
            <a:endParaRPr kumimoji="1" lang="en-US" altLang="ja-JP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7504" y="4725144"/>
            <a:ext cx="2484000" cy="12711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2843808" y="4725144"/>
            <a:ext cx="2484000" cy="86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8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world_ga_kabegami1_1280.gif"/>
          <p:cNvPicPr>
            <a:picLocks noChangeAspect="1"/>
          </p:cNvPicPr>
          <p:nvPr/>
        </p:nvPicPr>
        <p:blipFill>
          <a:blip r:embed="rId2" cstate="print"/>
          <a:srcRect t="8489" b="9227"/>
          <a:stretch>
            <a:fillRect/>
          </a:stretch>
        </p:blipFill>
        <p:spPr>
          <a:xfrm>
            <a:off x="2339752" y="692696"/>
            <a:ext cx="6732000" cy="4431487"/>
          </a:xfrm>
          <a:prstGeom prst="rect">
            <a:avLst/>
          </a:prstGeom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915" b="1235"/>
          <a:stretch/>
        </p:blipFill>
        <p:spPr bwMode="auto">
          <a:xfrm>
            <a:off x="35816" y="765024"/>
            <a:ext cx="2880000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テキスト ボックス 23"/>
          <p:cNvSpPr txBox="1">
            <a:spLocks noChangeArrowheads="1"/>
          </p:cNvSpPr>
          <p:nvPr/>
        </p:nvSpPr>
        <p:spPr bwMode="auto">
          <a:xfrm>
            <a:off x="656505" y="5613047"/>
            <a:ext cx="7830990" cy="1200329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In collaboration with </a:t>
            </a:r>
          </a:p>
          <a:p>
            <a:pPr eaLnBrk="1" hangingPunct="1">
              <a:buFontTx/>
              <a:buChar char="-"/>
            </a:pP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Gammapool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for 12 Cluster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detectors</a:t>
            </a:r>
          </a:p>
          <a:p>
            <a:pPr eaLnBrk="1" hangingPunct="1">
              <a:buFontTx/>
              <a:buChar char="-"/>
            </a:pP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RISING/</a:t>
            </a:r>
            <a:r>
              <a:rPr lang="en-US" altLang="ja-JP" sz="2400" dirty="0" err="1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PreSPEC</a:t>
            </a:r>
            <a:r>
              <a:rPr lang="en-US" altLang="ja-JP" sz="24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for support structure and </a:t>
            </a:r>
            <a:r>
              <a:rPr lang="en-US" altLang="ja-JP" sz="2400" dirty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electronics</a:t>
            </a:r>
            <a:endParaRPr lang="ja-JP" altLang="en-US" sz="24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495" y="25460"/>
            <a:ext cx="9123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The EURICA (</a:t>
            </a:r>
            <a:r>
              <a:rPr lang="en-US" altLang="ja-JP" sz="2800" b="1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EU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ROBALL-</a:t>
            </a:r>
            <a:r>
              <a:rPr lang="en-US" altLang="ja-JP" sz="2800" b="1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RI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KEN </a:t>
            </a:r>
            <a:r>
              <a:rPr lang="en-US" altLang="ja-JP" sz="2800" b="1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luster </a:t>
            </a:r>
            <a:r>
              <a:rPr lang="en-US" altLang="ja-JP" sz="2800" b="1" u="sng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</a:t>
            </a:r>
            <a:r>
              <a:rPr lang="en-US" altLang="ja-JP" sz="2800" b="1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rray) project</a:t>
            </a:r>
            <a:endParaRPr kumimoji="1" lang="ja-JP" altLang="en-US" sz="2800" b="1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3450" r="28005" b="6213"/>
          <a:stretch/>
        </p:blipFill>
        <p:spPr bwMode="auto">
          <a:xfrm>
            <a:off x="5724128" y="2614923"/>
            <a:ext cx="3060000" cy="275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1260000" cy="126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3203608" y="2204864"/>
            <a:ext cx="2304256" cy="33805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3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4617" r="22223" b="10614"/>
          <a:stretch/>
        </p:blipFill>
        <p:spPr bwMode="auto">
          <a:xfrm>
            <a:off x="647816" y="3717032"/>
            <a:ext cx="1656000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1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590086" y="4365104"/>
            <a:ext cx="3206050" cy="249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9583" r="9636" b="6200"/>
          <a:stretch/>
        </p:blipFill>
        <p:spPr>
          <a:xfrm>
            <a:off x="2916136" y="4479152"/>
            <a:ext cx="2880000" cy="21182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9"/>
          <a:stretch/>
        </p:blipFill>
        <p:spPr>
          <a:xfrm>
            <a:off x="495517" y="4536258"/>
            <a:ext cx="2132267" cy="234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61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7" y="1047722"/>
            <a:ext cx="791845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フリーフォーム 19"/>
          <p:cNvSpPr/>
          <p:nvPr/>
        </p:nvSpPr>
        <p:spPr>
          <a:xfrm>
            <a:off x="971600" y="3573016"/>
            <a:ext cx="419100" cy="638175"/>
          </a:xfrm>
          <a:custGeom>
            <a:avLst/>
            <a:gdLst>
              <a:gd name="connsiteX0" fmla="*/ 128209 w 418495"/>
              <a:gd name="connsiteY0" fmla="*/ 0 h 638628"/>
              <a:gd name="connsiteX1" fmla="*/ 12095 w 418495"/>
              <a:gd name="connsiteY1" fmla="*/ 290286 h 638628"/>
              <a:gd name="connsiteX2" fmla="*/ 55638 w 418495"/>
              <a:gd name="connsiteY2" fmla="*/ 522514 h 638628"/>
              <a:gd name="connsiteX3" fmla="*/ 244323 w 418495"/>
              <a:gd name="connsiteY3" fmla="*/ 595086 h 638628"/>
              <a:gd name="connsiteX4" fmla="*/ 418495 w 418495"/>
              <a:gd name="connsiteY4" fmla="*/ 638628 h 63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95" h="638628">
                <a:moveTo>
                  <a:pt x="128209" y="0"/>
                </a:moveTo>
                <a:cubicBezTo>
                  <a:pt x="76199" y="101600"/>
                  <a:pt x="24190" y="203200"/>
                  <a:pt x="12095" y="290286"/>
                </a:cubicBezTo>
                <a:cubicBezTo>
                  <a:pt x="0" y="377372"/>
                  <a:pt x="16933" y="471714"/>
                  <a:pt x="55638" y="522514"/>
                </a:cubicBezTo>
                <a:cubicBezTo>
                  <a:pt x="94343" y="573314"/>
                  <a:pt x="183847" y="575734"/>
                  <a:pt x="244323" y="595086"/>
                </a:cubicBezTo>
                <a:cubicBezTo>
                  <a:pt x="304799" y="614438"/>
                  <a:pt x="361647" y="626533"/>
                  <a:pt x="418495" y="638628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22" name="直線矢印コネクタ 21"/>
          <p:cNvCxnSpPr>
            <a:stCxn id="176136" idx="3"/>
          </p:cNvCxnSpPr>
          <p:nvPr/>
        </p:nvCxnSpPr>
        <p:spPr>
          <a:xfrm flipV="1">
            <a:off x="1156316" y="4139522"/>
            <a:ext cx="535364" cy="410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136" name="正方形/長方形 55"/>
          <p:cNvSpPr>
            <a:spLocks noChangeArrowheads="1"/>
          </p:cNvSpPr>
          <p:nvPr/>
        </p:nvSpPr>
        <p:spPr bwMode="auto">
          <a:xfrm>
            <a:off x="35496" y="4365104"/>
            <a:ext cx="1120820" cy="369332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Be target</a:t>
            </a:r>
            <a:endParaRPr lang="en-US" altLang="ja-JP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0622" y="39610"/>
            <a:ext cx="1735714" cy="170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２．SRC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843" y="765730"/>
            <a:ext cx="2380973" cy="178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-18775" y="863056"/>
            <a:ext cx="67197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SRC</a:t>
            </a:r>
            <a:endParaRPr kumimoji="1" lang="en-US" altLang="ja-JP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99275" y="2276872"/>
            <a:ext cx="105670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BigRIPS</a:t>
            </a:r>
            <a:endParaRPr kumimoji="1" lang="en-US" altLang="ja-JP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1691680" y="4216074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2195736" y="4000050"/>
            <a:ext cx="648072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2843808" y="3784026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V="1">
            <a:off x="3275888" y="3532018"/>
            <a:ext cx="288000" cy="18000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3563888" y="3207962"/>
            <a:ext cx="144016" cy="32405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3707904" y="3036193"/>
            <a:ext cx="288032" cy="1717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3995936" y="2910994"/>
            <a:ext cx="612000" cy="1251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4607936" y="2631898"/>
            <a:ext cx="396112" cy="279096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5724128" y="903707"/>
            <a:ext cx="936104" cy="564164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691680" y="4283804"/>
            <a:ext cx="24929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Separation of RI beam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635896" y="3573016"/>
            <a:ext cx="19928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Identification and</a:t>
            </a:r>
          </a:p>
          <a:p>
            <a:pPr algn="ctr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further separation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0285" y="2566645"/>
            <a:ext cx="14157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aseline="30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238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 beam</a:t>
            </a:r>
          </a:p>
          <a:p>
            <a:pPr algn="ctr"/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(345 </a:t>
            </a:r>
            <a:r>
              <a:rPr kumimoji="1"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AMeV</a:t>
            </a:r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)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668344" y="57398"/>
            <a:ext cx="1402948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12 Clusters</a:t>
            </a:r>
          </a:p>
          <a:p>
            <a:pPr algn="ctr"/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(7 </a:t>
            </a:r>
            <a:r>
              <a:rPr lang="en-US" altLang="ja-JP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Ge</a:t>
            </a:r>
            <a:r>
              <a:rPr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each)</a:t>
            </a:r>
          </a:p>
          <a:p>
            <a:pPr algn="ctr"/>
            <a:r>
              <a:rPr lang="en-US" altLang="ja-JP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“EURICA”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5159" y="18910"/>
            <a:ext cx="5804794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Layout of </a:t>
            </a:r>
            <a:r>
              <a:rPr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entire </a:t>
            </a:r>
            <a:r>
              <a:rPr kumimoji="1" lang="en-US" altLang="ja-JP" sz="28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experimental setup</a:t>
            </a:r>
            <a:endParaRPr kumimoji="1" lang="ja-JP" altLang="en-US" sz="28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51920" y="655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A/Q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90086" y="537321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5700770" y="2348854"/>
            <a:ext cx="3411102" cy="4464522"/>
            <a:chOff x="5700770" y="2348854"/>
            <a:chExt cx="3411102" cy="4464522"/>
          </a:xfrm>
        </p:grpSpPr>
        <p:sp>
          <p:nvSpPr>
            <p:cNvPr id="42" name="四角形吹き出し 41"/>
            <p:cNvSpPr/>
            <p:nvPr/>
          </p:nvSpPr>
          <p:spPr>
            <a:xfrm>
              <a:off x="5700770" y="2348854"/>
              <a:ext cx="3411102" cy="4464522"/>
            </a:xfrm>
            <a:prstGeom prst="wedgeRectCallout">
              <a:avLst>
                <a:gd name="adj1" fmla="val -20638"/>
                <a:gd name="adj2" fmla="val -78882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22660" y="4984241"/>
              <a:ext cx="2736304" cy="18291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図 17" descr="C:\Documents and Settings\nishimu\デスクトップ\WAS3ABi_Draw.bmp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6136" y="2437712"/>
              <a:ext cx="3242120" cy="251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5796136" y="4470942"/>
              <a:ext cx="756000" cy="398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280496" y="4536000"/>
              <a:ext cx="7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002000" y="2636912"/>
              <a:ext cx="1008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 rot="2160000">
              <a:off x="7059438" y="3373420"/>
              <a:ext cx="468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486072" y="2420888"/>
              <a:ext cx="1550424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8 DSSSDs</a:t>
              </a:r>
            </a:p>
            <a:p>
              <a:pPr algn="ctr"/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(60×40 each)</a:t>
              </a:r>
              <a:endParaRPr kumimoji="1" lang="en-US" altLang="ja-JP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  <a:p>
              <a:pPr algn="ctr"/>
              <a:r>
                <a:rPr kumimoji="1" lang="en-US" altLang="ja-JP" b="1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“WAS3ABi”</a:t>
              </a:r>
              <a:endParaRPr kumimoji="1" lang="ja-JP" altLang="en-US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876256" y="34917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γ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156176" y="449982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RI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713874" y="407707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β</a:t>
              </a:r>
              <a:endParaRPr kumimoji="1" lang="ja-JP" altLang="en-US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4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Neutron-rich </a:t>
            </a:r>
            <a:r>
              <a:rPr kumimoji="1" lang="en-US" altLang="ja-JP" sz="36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40</a:t>
            </a:r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Zr and </a:t>
            </a:r>
            <a:r>
              <a:rPr kumimoji="1" lang="en-US" altLang="ja-JP" sz="3600" baseline="-25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42</a:t>
            </a:r>
            <a:r>
              <a:rPr kumimoji="1" lang="en-US" altLang="ja-JP" sz="36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 isotopes around A = 110</a:t>
            </a:r>
            <a:endParaRPr kumimoji="1" lang="ja-JP" altLang="en-US" sz="3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Experimental results obtained in the first decay spectroscopy in 2009</a:t>
            </a:r>
            <a:endParaRPr kumimoji="1" lang="ja-JP" altLang="en-US" sz="2400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52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雪藤">
      <a:majorFont>
        <a:latin typeface="Bookman Old Style"/>
        <a:ea typeface=""/>
        <a:cs typeface=""/>
        <a:font script="Jpan" typeface="HGP明朝E"/>
        <a:font script="Hang" typeface="돋움"/>
        <a:font script="Hans" typeface="黑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方正舒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32951</TotalTime>
  <Words>2345</Words>
  <Application>Microsoft Office PowerPoint</Application>
  <PresentationFormat>画面に合わせる (4:3)</PresentationFormat>
  <Paragraphs>613</Paragraphs>
  <Slides>44</Slides>
  <Notes>21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46" baseType="lpstr">
      <vt:lpstr>3_Office テーマ</vt:lpstr>
      <vt:lpstr>数式</vt:lpstr>
      <vt:lpstr>Shape-phase transitions in very neutron-rich nuclei from 40Zr to 46Pd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Neutron-rich 40Zr and 42Mo isotopes around A = 110</vt:lpstr>
      <vt:lpstr>Structural evolution in the neutron-rich A ≈ 110 region</vt:lpstr>
      <vt:lpstr>Structural evolution in the neutron-rich A ≈ 110 region</vt:lpstr>
      <vt:lpstr>PowerPoint プレゼンテーション</vt:lpstr>
      <vt:lpstr>PowerPoint プレゼンテーション</vt:lpstr>
      <vt:lpstr>Decay spectroscopy of 110Mo</vt:lpstr>
      <vt:lpstr>PowerPoint プレゼンテーション</vt:lpstr>
      <vt:lpstr>PowerPoint プレゼンテーション</vt:lpstr>
      <vt:lpstr>Low-lying levels in even Mo isotopes</vt:lpstr>
      <vt:lpstr>PowerPoint プレゼンテーション</vt:lpstr>
      <vt:lpstr>Neutron-rich 46Pd isotopes towards N = 82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Collaborators of decay spectroscopy experiment in 2009</vt:lpstr>
      <vt:lpstr>Collaborators of EURICA campaign in 2012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EURICA Collaboration ( &gt; 170 people,  &gt;47 Inst./Univ.)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Hiroshi</dc:creator>
  <cp:lastModifiedBy>Watanabe</cp:lastModifiedBy>
  <cp:revision>579</cp:revision>
  <dcterms:created xsi:type="dcterms:W3CDTF">2012-03-02T02:41:57Z</dcterms:created>
  <dcterms:modified xsi:type="dcterms:W3CDTF">2013-10-27T06:01:55Z</dcterms:modified>
</cp:coreProperties>
</file>