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3" r:id="rId7"/>
    <p:sldId id="262" r:id="rId8"/>
    <p:sldId id="261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B585-6E85-4B4E-88AB-55B19F465476}" type="datetimeFigureOut">
              <a:rPr lang="pl-PL" smtClean="0"/>
              <a:t>2013-10-28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F4A3-3DBB-4BD6-A0D5-BF512541C8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B585-6E85-4B4E-88AB-55B19F465476}" type="datetimeFigureOut">
              <a:rPr lang="pl-PL" smtClean="0"/>
              <a:t>2013-10-28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F4A3-3DBB-4BD6-A0D5-BF512541C8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B585-6E85-4B4E-88AB-55B19F465476}" type="datetimeFigureOut">
              <a:rPr lang="pl-PL" smtClean="0"/>
              <a:t>2013-10-28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F4A3-3DBB-4BD6-A0D5-BF512541C8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BDC1-0F8D-408F-BC91-C356B61C2E45}" type="datetimeFigureOut">
              <a:rPr lang="pl-PL" smtClean="0"/>
              <a:pPr/>
              <a:t>2013-10-28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BDC1-0F8D-408F-BC91-C356B61C2E45}" type="datetimeFigureOut">
              <a:rPr lang="pl-PL" smtClean="0"/>
              <a:pPr/>
              <a:t>2013-10-28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BDC1-0F8D-408F-BC91-C356B61C2E45}" type="datetimeFigureOut">
              <a:rPr lang="pl-PL" smtClean="0"/>
              <a:pPr/>
              <a:t>2013-10-28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B585-6E85-4B4E-88AB-55B19F465476}" type="datetimeFigureOut">
              <a:rPr lang="pl-PL" smtClean="0"/>
              <a:t>2013-10-28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F4A3-3DBB-4BD6-A0D5-BF512541C8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B585-6E85-4B4E-88AB-55B19F465476}" type="datetimeFigureOut">
              <a:rPr lang="pl-PL" smtClean="0"/>
              <a:t>2013-10-28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F4A3-3DBB-4BD6-A0D5-BF512541C8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B585-6E85-4B4E-88AB-55B19F465476}" type="datetimeFigureOut">
              <a:rPr lang="pl-PL" smtClean="0"/>
              <a:t>2013-10-28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F4A3-3DBB-4BD6-A0D5-BF512541C8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B585-6E85-4B4E-88AB-55B19F465476}" type="datetimeFigureOut">
              <a:rPr lang="pl-PL" smtClean="0"/>
              <a:t>2013-10-28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F4A3-3DBB-4BD6-A0D5-BF512541C8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B585-6E85-4B4E-88AB-55B19F465476}" type="datetimeFigureOut">
              <a:rPr lang="pl-PL" smtClean="0"/>
              <a:t>2013-10-28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F4A3-3DBB-4BD6-A0D5-BF512541C8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B585-6E85-4B4E-88AB-55B19F465476}" type="datetimeFigureOut">
              <a:rPr lang="pl-PL" smtClean="0"/>
              <a:t>2013-10-28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F4A3-3DBB-4BD6-A0D5-BF512541C8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B585-6E85-4B4E-88AB-55B19F465476}" type="datetimeFigureOut">
              <a:rPr lang="pl-PL" smtClean="0"/>
              <a:t>2013-10-28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F4A3-3DBB-4BD6-A0D5-BF512541C8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B585-6E85-4B4E-88AB-55B19F465476}" type="datetimeFigureOut">
              <a:rPr lang="pl-PL" smtClean="0"/>
              <a:t>2013-10-28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F4A3-3DBB-4BD6-A0D5-BF512541C8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5B585-6E85-4B4E-88AB-55B19F465476}" type="datetimeFigureOut">
              <a:rPr lang="pl-PL" smtClean="0"/>
              <a:t>2013-10-28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FF4A3-3DBB-4BD6-A0D5-BF512541C89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789" t="16875" r="9765" b="1562"/>
          <a:stretch>
            <a:fillRect/>
          </a:stretch>
        </p:blipFill>
        <p:spPr bwMode="auto">
          <a:xfrm>
            <a:off x="1" y="1267354"/>
            <a:ext cx="9144000" cy="55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789" t="15937" r="8593"/>
          <a:stretch>
            <a:fillRect/>
          </a:stretch>
        </p:blipFill>
        <p:spPr bwMode="auto">
          <a:xfrm>
            <a:off x="0" y="1043048"/>
            <a:ext cx="9144000" cy="581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71472" y="785794"/>
            <a:ext cx="8215338" cy="4401205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/>
          <a:p>
            <a:r>
              <a:rPr lang="pl-PL" sz="2800" i="1" dirty="0" smtClean="0"/>
              <a:t>„</a:t>
            </a:r>
            <a:r>
              <a:rPr lang="pl-PL" sz="2800" i="1" dirty="0" err="1" smtClean="0"/>
              <a:t>The</a:t>
            </a:r>
            <a:r>
              <a:rPr lang="pl-PL" sz="2800" i="1" dirty="0" smtClean="0"/>
              <a:t> T </a:t>
            </a:r>
            <a:r>
              <a:rPr lang="pl-PL" sz="2800" i="1" dirty="0" err="1" smtClean="0"/>
              <a:t>violating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phase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only</a:t>
            </a:r>
            <a:r>
              <a:rPr lang="pl-PL" sz="2800" i="1" dirty="0" smtClean="0"/>
              <a:t> associated to </a:t>
            </a:r>
            <a:r>
              <a:rPr lang="pl-PL" sz="2800" i="1" dirty="0" err="1" smtClean="0"/>
              <a:t>the</a:t>
            </a:r>
            <a:r>
              <a:rPr lang="pl-PL" sz="2800" i="1" dirty="0" smtClean="0"/>
              <a:t> heavy </a:t>
            </a:r>
            <a:r>
              <a:rPr lang="pl-PL" sz="2800" i="1" dirty="0" err="1" smtClean="0"/>
              <a:t>quark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sector</a:t>
            </a:r>
            <a:r>
              <a:rPr lang="pl-PL" sz="2800" i="1" dirty="0" smtClean="0"/>
              <a:t>, and no </a:t>
            </a:r>
            <a:r>
              <a:rPr lang="pl-PL" sz="2800" i="1" dirty="0" err="1" smtClean="0"/>
              <a:t>T-violation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expected</a:t>
            </a:r>
            <a:r>
              <a:rPr lang="pl-PL" sz="2800" i="1" dirty="0" smtClean="0"/>
              <a:t> to be </a:t>
            </a:r>
            <a:r>
              <a:rPr lang="pl-PL" sz="2800" i="1" dirty="0" err="1" smtClean="0"/>
              <a:t>seen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in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low</a:t>
            </a:r>
            <a:r>
              <a:rPr lang="pl-PL" sz="2800" i="1" dirty="0" smtClean="0"/>
              <a:t> energy </a:t>
            </a:r>
            <a:r>
              <a:rPr lang="pl-PL" sz="2800" i="1" dirty="0" err="1" smtClean="0"/>
              <a:t>nuclear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interactions</a:t>
            </a:r>
            <a:r>
              <a:rPr lang="pl-PL" sz="2800" i="1" dirty="0" smtClean="0"/>
              <a:t>. (…) </a:t>
            </a:r>
            <a:r>
              <a:rPr lang="pl-PL" sz="2800" i="1" dirty="0" err="1" smtClean="0"/>
              <a:t>It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the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only</a:t>
            </a:r>
            <a:r>
              <a:rPr lang="pl-PL" sz="2800" i="1" dirty="0" smtClean="0"/>
              <a:t> model of </a:t>
            </a:r>
            <a:r>
              <a:rPr lang="pl-PL" sz="2800" i="1" dirty="0" err="1" smtClean="0"/>
              <a:t>T-violation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that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arises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naturally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within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the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context</a:t>
            </a:r>
            <a:r>
              <a:rPr lang="pl-PL" sz="2800" i="1" dirty="0" smtClean="0"/>
              <a:t> of </a:t>
            </a:r>
            <a:r>
              <a:rPr lang="pl-PL" sz="2800" i="1" dirty="0" err="1" smtClean="0"/>
              <a:t>already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known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physics</a:t>
            </a:r>
            <a:r>
              <a:rPr lang="pl-PL" sz="2800" i="1" dirty="0" smtClean="0"/>
              <a:t>.” </a:t>
            </a:r>
          </a:p>
          <a:p>
            <a:endParaRPr lang="pl-PL" sz="2800" dirty="0" smtClean="0"/>
          </a:p>
          <a:p>
            <a:endParaRPr lang="pl-PL" sz="2800" dirty="0" smtClean="0"/>
          </a:p>
          <a:p>
            <a:endParaRPr lang="pl-PL" sz="2800" dirty="0" smtClean="0"/>
          </a:p>
          <a:p>
            <a:r>
              <a:rPr lang="pl-PL" sz="2800" dirty="0" smtClean="0"/>
              <a:t>Barry R. Holstein „</a:t>
            </a:r>
            <a:r>
              <a:rPr lang="pl-PL" sz="2800" dirty="0" err="1" smtClean="0"/>
              <a:t>Weak</a:t>
            </a:r>
            <a:r>
              <a:rPr lang="pl-PL" sz="2800" dirty="0" smtClean="0"/>
              <a:t> </a:t>
            </a:r>
            <a:r>
              <a:rPr lang="pl-PL" sz="2800" dirty="0" err="1" smtClean="0"/>
              <a:t>interactions</a:t>
            </a:r>
            <a:r>
              <a:rPr lang="pl-PL" sz="2800" dirty="0" smtClean="0"/>
              <a:t> </a:t>
            </a:r>
            <a:r>
              <a:rPr lang="pl-PL" sz="2800" dirty="0" err="1" smtClean="0"/>
              <a:t>in</a:t>
            </a:r>
            <a:r>
              <a:rPr lang="pl-PL" sz="2800" dirty="0" smtClean="0"/>
              <a:t> </a:t>
            </a:r>
            <a:r>
              <a:rPr lang="pl-PL" sz="2800" dirty="0" err="1" smtClean="0"/>
              <a:t>nuclei</a:t>
            </a:r>
            <a:r>
              <a:rPr lang="pl-PL" sz="2800" dirty="0" smtClean="0"/>
              <a:t>” </a:t>
            </a:r>
            <a:r>
              <a:rPr lang="pl-PL" sz="2800" b="1" dirty="0" smtClean="0">
                <a:solidFill>
                  <a:srgbClr val="C00000"/>
                </a:solidFill>
              </a:rPr>
              <a:t>Princeton </a:t>
            </a:r>
            <a:r>
              <a:rPr lang="pl-PL" sz="2800" b="1" dirty="0" err="1" smtClean="0">
                <a:solidFill>
                  <a:srgbClr val="C00000"/>
                </a:solidFill>
              </a:rPr>
              <a:t>Series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err="1" smtClean="0">
                <a:solidFill>
                  <a:srgbClr val="C00000"/>
                </a:solidFill>
              </a:rPr>
              <a:t>in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err="1" smtClean="0">
                <a:solidFill>
                  <a:srgbClr val="C00000"/>
                </a:solidFill>
              </a:rPr>
              <a:t>Physics</a:t>
            </a:r>
            <a:r>
              <a:rPr lang="pl-PL" sz="2800" b="1" dirty="0" smtClean="0">
                <a:solidFill>
                  <a:srgbClr val="C00000"/>
                </a:solidFill>
              </a:rPr>
              <a:t> (1989)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108" t="34884" r="19140" b="6977"/>
          <a:stretch>
            <a:fillRect/>
          </a:stretch>
        </p:blipFill>
        <p:spPr bwMode="auto">
          <a:xfrm>
            <a:off x="1000100" y="2928934"/>
            <a:ext cx="7500958" cy="372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640" t="24806" r="21875" b="51938"/>
          <a:stretch>
            <a:fillRect/>
          </a:stretch>
        </p:blipFill>
        <p:spPr bwMode="auto">
          <a:xfrm>
            <a:off x="-1" y="214290"/>
            <a:ext cx="907857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859" t="32946" r="23828" b="14728"/>
          <a:stretch>
            <a:fillRect/>
          </a:stretch>
        </p:blipFill>
        <p:spPr bwMode="auto">
          <a:xfrm>
            <a:off x="357158" y="1643050"/>
            <a:ext cx="857256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515" t="43605" r="19726" b="23449"/>
          <a:stretch>
            <a:fillRect/>
          </a:stretch>
        </p:blipFill>
        <p:spPr bwMode="auto">
          <a:xfrm>
            <a:off x="0" y="1142984"/>
            <a:ext cx="91440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1214414" y="4929198"/>
            <a:ext cx="6175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rgbClr val="FF0000"/>
                </a:solidFill>
              </a:rPr>
              <a:t>To </a:t>
            </a:r>
            <a:r>
              <a:rPr lang="pl-PL" sz="2000" dirty="0" err="1" smtClean="0">
                <a:solidFill>
                  <a:srgbClr val="FF0000"/>
                </a:solidFill>
              </a:rPr>
              <a:t>measure</a:t>
            </a:r>
            <a:r>
              <a:rPr lang="pl-PL" sz="2000" dirty="0" smtClean="0">
                <a:solidFill>
                  <a:srgbClr val="FF0000"/>
                </a:solidFill>
              </a:rPr>
              <a:t> sin() </a:t>
            </a:r>
            <a:r>
              <a:rPr lang="pl-PL" sz="2000" dirty="0" err="1" smtClean="0">
                <a:solidFill>
                  <a:srgbClr val="FF0000"/>
                </a:solidFill>
              </a:rPr>
              <a:t>in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</a:rPr>
              <a:t>the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</a:rPr>
              <a:t>fast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</a:rPr>
              <a:t>decaying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</a:rPr>
              <a:t>cascade</a:t>
            </a:r>
            <a:r>
              <a:rPr lang="pl-PL" sz="2000" dirty="0" smtClean="0">
                <a:solidFill>
                  <a:srgbClr val="FF0000"/>
                </a:solidFill>
              </a:rPr>
              <a:t> of </a:t>
            </a:r>
            <a:r>
              <a:rPr lang="pl-PL" sz="2000" dirty="0" err="1" smtClean="0">
                <a:solidFill>
                  <a:srgbClr val="FF0000"/>
                </a:solidFill>
              </a:rPr>
              <a:t>levels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</a:rPr>
              <a:t>the</a:t>
            </a:r>
            <a:endParaRPr lang="pl-PL" sz="2000" dirty="0" smtClean="0">
              <a:solidFill>
                <a:srgbClr val="FF0000"/>
              </a:solidFill>
            </a:endParaRPr>
          </a:p>
          <a:p>
            <a:r>
              <a:rPr lang="pl-PL" sz="2000" dirty="0" err="1" smtClean="0">
                <a:solidFill>
                  <a:srgbClr val="FF0000"/>
                </a:solidFill>
              </a:rPr>
              <a:t>Measurement</a:t>
            </a:r>
            <a:r>
              <a:rPr lang="pl-PL" sz="2000" dirty="0" smtClean="0">
                <a:solidFill>
                  <a:srgbClr val="FF0000"/>
                </a:solidFill>
              </a:rPr>
              <a:t> of </a:t>
            </a:r>
            <a:r>
              <a:rPr lang="pl-PL" sz="2000" dirty="0" err="1" smtClean="0">
                <a:solidFill>
                  <a:srgbClr val="FF0000"/>
                </a:solidFill>
              </a:rPr>
              <a:t>circular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</a:rPr>
              <a:t>polarization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</a:rPr>
              <a:t>is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</a:rPr>
              <a:t>needed</a:t>
            </a:r>
            <a:r>
              <a:rPr lang="pl-PL" sz="2000" dirty="0" smtClean="0">
                <a:solidFill>
                  <a:srgbClr val="FF0000"/>
                </a:solidFill>
              </a:rPr>
              <a:t>.</a:t>
            </a:r>
            <a:endParaRPr lang="pl-PL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19922" t="22287" r="8593"/>
          <a:stretch>
            <a:fillRect/>
          </a:stretch>
        </p:blipFill>
        <p:spPr bwMode="auto">
          <a:xfrm>
            <a:off x="214282" y="1128700"/>
            <a:ext cx="8715436" cy="57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98943" y="-24"/>
            <a:ext cx="5305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Time </a:t>
            </a:r>
            <a:r>
              <a:rPr lang="pl-PL" sz="3200" b="1" dirty="0" err="1" smtClean="0">
                <a:solidFill>
                  <a:schemeClr val="bg1"/>
                </a:solidFill>
              </a:rPr>
              <a:t>reversal</a:t>
            </a:r>
            <a:r>
              <a:rPr lang="pl-PL" sz="3200" b="1" dirty="0" smtClean="0">
                <a:solidFill>
                  <a:schemeClr val="bg1"/>
                </a:solidFill>
              </a:rPr>
              <a:t> – </a:t>
            </a:r>
            <a:r>
              <a:rPr lang="pl-PL" sz="3200" b="1" dirty="0" err="1" smtClean="0">
                <a:solidFill>
                  <a:schemeClr val="bg1"/>
                </a:solidFill>
              </a:rPr>
              <a:t>quest</a:t>
            </a:r>
            <a:r>
              <a:rPr lang="pl-PL" sz="3200" b="1" dirty="0" smtClean="0">
                <a:solidFill>
                  <a:schemeClr val="bg1"/>
                </a:solidFill>
              </a:rPr>
              <a:t> for EDM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26953" t="48450" r="20898" b="33139"/>
          <a:stretch>
            <a:fillRect/>
          </a:stretch>
        </p:blipFill>
        <p:spPr bwMode="auto">
          <a:xfrm>
            <a:off x="4572000" y="1857364"/>
            <a:ext cx="4090765" cy="87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 l="27734" t="53876" r="45899" b="38372"/>
          <a:stretch>
            <a:fillRect/>
          </a:stretch>
        </p:blipFill>
        <p:spPr bwMode="auto">
          <a:xfrm>
            <a:off x="4429124" y="2786058"/>
            <a:ext cx="2286016" cy="40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/>
          <a:srcRect l="18359" t="50000" r="33594" b="41279"/>
          <a:stretch>
            <a:fillRect/>
          </a:stretch>
        </p:blipFill>
        <p:spPr bwMode="auto">
          <a:xfrm>
            <a:off x="3643306" y="6072206"/>
            <a:ext cx="4572032" cy="50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0" y="1071546"/>
            <a:ext cx="4429124" cy="369332"/>
          </a:xfrm>
          <a:prstGeom prst="rect">
            <a:avLst/>
          </a:prstGeom>
          <a:solidFill>
            <a:srgbClr val="B4001E"/>
          </a:solidFill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Axial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symmetry</a:t>
            </a:r>
            <a:endParaRPr lang="pl-PL" b="1" dirty="0" smtClean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1461806"/>
            <a:ext cx="4429124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IMK quantum </a:t>
            </a:r>
            <a:r>
              <a:rPr lang="pl-PL" dirty="0" err="1" smtClean="0"/>
              <a:t>naumbers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Lab </a:t>
            </a:r>
            <a:r>
              <a:rPr lang="pl-PL" dirty="0" err="1" smtClean="0"/>
              <a:t>states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opposite</a:t>
            </a:r>
            <a:r>
              <a:rPr lang="pl-PL" dirty="0" smtClean="0"/>
              <a:t> </a:t>
            </a:r>
            <a:r>
              <a:rPr lang="pl-PL" dirty="0" err="1" smtClean="0"/>
              <a:t>parity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err="1" smtClean="0"/>
              <a:t>Nucleus</a:t>
            </a:r>
            <a:r>
              <a:rPr lang="pl-PL" dirty="0" smtClean="0"/>
              <a:t> not </a:t>
            </a:r>
            <a:r>
              <a:rPr lang="pl-PL" dirty="0" err="1" smtClean="0"/>
              <a:t>oriented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LAB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err="1" smtClean="0"/>
              <a:t>T-symmetry</a:t>
            </a:r>
            <a:r>
              <a:rPr lang="pl-PL" dirty="0" smtClean="0"/>
              <a:t> </a:t>
            </a:r>
            <a:r>
              <a:rPr lang="pl-PL" dirty="0" err="1" smtClean="0"/>
              <a:t>breakig</a:t>
            </a:r>
            <a:endParaRPr lang="pl-PL" dirty="0" smtClean="0"/>
          </a:p>
          <a:p>
            <a:r>
              <a:rPr lang="pl-PL" dirty="0" smtClean="0"/>
              <a:t>  - </a:t>
            </a:r>
            <a:r>
              <a:rPr lang="pl-PL" dirty="0" err="1" smtClean="0"/>
              <a:t>mixing</a:t>
            </a:r>
            <a:r>
              <a:rPr lang="pl-PL" dirty="0" smtClean="0"/>
              <a:t> K quantum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</a:p>
          <a:p>
            <a:r>
              <a:rPr lang="pl-PL" dirty="0" smtClean="0"/>
              <a:t>(</a:t>
            </a:r>
            <a:r>
              <a:rPr lang="pl-PL" dirty="0" err="1" smtClean="0"/>
              <a:t>none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states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true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parity</a:t>
            </a:r>
            <a:r>
              <a:rPr lang="pl-PL" dirty="0" smtClean="0"/>
              <a:t> </a:t>
            </a:r>
            <a:r>
              <a:rPr lang="pl-PL" dirty="0" err="1" smtClean="0"/>
              <a:t>eigenstate</a:t>
            </a:r>
            <a:r>
              <a:rPr lang="pl-PL" dirty="0" smtClean="0"/>
              <a:t>)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 cstate="print"/>
          <a:srcRect l="19531" t="42248" r="8984" b="41279"/>
          <a:stretch>
            <a:fillRect/>
          </a:stretch>
        </p:blipFill>
        <p:spPr bwMode="auto">
          <a:xfrm>
            <a:off x="2991925" y="4071942"/>
            <a:ext cx="615207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3071802" y="5072074"/>
            <a:ext cx="6072198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err="1" smtClean="0"/>
              <a:t>Supprisignly</a:t>
            </a:r>
            <a:r>
              <a:rPr lang="pl-PL" dirty="0" smtClean="0"/>
              <a:t> </a:t>
            </a:r>
            <a:r>
              <a:rPr lang="pl-PL" dirty="0" err="1" smtClean="0"/>
              <a:t>nucleus</a:t>
            </a:r>
            <a:r>
              <a:rPr lang="pl-PL" dirty="0" smtClean="0"/>
              <a:t> </a:t>
            </a:r>
            <a:r>
              <a:rPr lang="pl-PL" dirty="0" err="1" smtClean="0"/>
              <a:t>starts</a:t>
            </a:r>
            <a:r>
              <a:rPr lang="pl-PL" dirty="0" smtClean="0"/>
              <a:t> to </a:t>
            </a:r>
            <a:r>
              <a:rPr lang="pl-PL" dirty="0" err="1" smtClean="0"/>
              <a:t>rotate</a:t>
            </a:r>
            <a:r>
              <a:rPr lang="pl-PL" dirty="0" smtClean="0"/>
              <a:t> </a:t>
            </a:r>
            <a:r>
              <a:rPr lang="pl-PL" dirty="0" err="1" smtClean="0"/>
              <a:t>along</a:t>
            </a:r>
            <a:r>
              <a:rPr lang="pl-PL" dirty="0" smtClean="0"/>
              <a:t>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symmetry</a:t>
            </a:r>
            <a:r>
              <a:rPr lang="pl-PL" dirty="0" smtClean="0"/>
              <a:t> </a:t>
            </a:r>
            <a:r>
              <a:rPr lang="pl-PL" dirty="0" err="1" smtClean="0"/>
              <a:t>axis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Laboratory</a:t>
            </a:r>
            <a:r>
              <a:rPr lang="pl-PL" dirty="0" smtClean="0"/>
              <a:t> </a:t>
            </a:r>
            <a:r>
              <a:rPr lang="pl-PL" dirty="0" err="1" smtClean="0"/>
              <a:t>orientation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formed</a:t>
            </a:r>
            <a:r>
              <a:rPr lang="pl-PL" dirty="0" smtClean="0"/>
              <a:t>.</a:t>
            </a:r>
          </a:p>
          <a:p>
            <a:r>
              <a:rPr lang="pl-PL" dirty="0" smtClean="0"/>
              <a:t>EDM </a:t>
            </a:r>
            <a:r>
              <a:rPr lang="pl-PL" dirty="0" err="1" smtClean="0"/>
              <a:t>becomes</a:t>
            </a:r>
            <a:r>
              <a:rPr lang="pl-PL" dirty="0" smtClean="0"/>
              <a:t> </a:t>
            </a:r>
            <a:r>
              <a:rPr lang="pl-PL" dirty="0" err="1" smtClean="0"/>
              <a:t>nonzero</a:t>
            </a:r>
            <a:r>
              <a:rPr lang="pl-PL" dirty="0" smtClean="0"/>
              <a:t> </a:t>
            </a:r>
            <a:r>
              <a:rPr lang="pl-PL" dirty="0" err="1" smtClean="0"/>
              <a:t>value</a:t>
            </a:r>
            <a:endParaRPr lang="pl-PL" dirty="0" smtClean="0"/>
          </a:p>
        </p:txBody>
      </p:sp>
      <p:sp>
        <p:nvSpPr>
          <p:cNvPr id="9" name="pole tekstowe 8"/>
          <p:cNvSpPr txBox="1"/>
          <p:nvPr/>
        </p:nvSpPr>
        <p:spPr>
          <a:xfrm>
            <a:off x="98943" y="-24"/>
            <a:ext cx="5305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Time </a:t>
            </a:r>
            <a:r>
              <a:rPr lang="pl-PL" sz="3200" b="1" dirty="0" err="1" smtClean="0">
                <a:solidFill>
                  <a:schemeClr val="bg1"/>
                </a:solidFill>
              </a:rPr>
              <a:t>reversal</a:t>
            </a:r>
            <a:r>
              <a:rPr lang="pl-PL" sz="3200" b="1" dirty="0" smtClean="0">
                <a:solidFill>
                  <a:schemeClr val="bg1"/>
                </a:solidFill>
              </a:rPr>
              <a:t> – </a:t>
            </a:r>
            <a:r>
              <a:rPr lang="pl-PL" sz="3200" b="1" dirty="0" err="1" smtClean="0">
                <a:solidFill>
                  <a:schemeClr val="bg1"/>
                </a:solidFill>
              </a:rPr>
              <a:t>quest</a:t>
            </a:r>
            <a:r>
              <a:rPr lang="pl-PL" sz="3200" b="1" dirty="0" smtClean="0">
                <a:solidFill>
                  <a:schemeClr val="bg1"/>
                </a:solidFill>
              </a:rPr>
              <a:t> for EDM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5786446" y="3500438"/>
            <a:ext cx="1000132" cy="4286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6286512" y="3714752"/>
            <a:ext cx="8572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V="1">
            <a:off x="6286512" y="3214686"/>
            <a:ext cx="857256" cy="500066"/>
          </a:xfrm>
          <a:prstGeom prst="straightConnector1">
            <a:avLst/>
          </a:prstGeom>
          <a:ln w="28575">
            <a:solidFill>
              <a:srgbClr val="B4001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6786578" y="300037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93031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pl-PL" b="1" dirty="0">
              <a:solidFill>
                <a:srgbClr val="9303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858016" y="378619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7643834" y="335756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 smtClean="0">
                <a:latin typeface="Times New Roman" pitchFamily="18" charset="0"/>
                <a:cs typeface="Times New Roman" pitchFamily="18" charset="0"/>
              </a:rPr>
              <a:t>K=</a:t>
            </a:r>
            <a:r>
              <a:rPr lang="pl-PL" sz="2400" b="1" dirty="0" err="1" smtClean="0">
                <a:solidFill>
                  <a:srgbClr val="93031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4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24609" t="41667" r="22656" b="41860"/>
          <a:stretch>
            <a:fillRect/>
          </a:stretch>
        </p:blipFill>
        <p:spPr bwMode="auto">
          <a:xfrm>
            <a:off x="571472" y="2643182"/>
            <a:ext cx="794222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0" y="1500174"/>
            <a:ext cx="442912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err="1" smtClean="0"/>
              <a:t>Doublet</a:t>
            </a:r>
            <a:r>
              <a:rPr lang="pl-PL" dirty="0" smtClean="0"/>
              <a:t> </a:t>
            </a:r>
            <a:r>
              <a:rPr lang="pl-PL" dirty="0" err="1" smtClean="0"/>
              <a:t>states</a:t>
            </a:r>
            <a:r>
              <a:rPr lang="pl-PL" dirty="0" smtClean="0"/>
              <a:t> as a </a:t>
            </a:r>
            <a:r>
              <a:rPr lang="pl-PL" dirty="0" err="1" smtClean="0"/>
              <a:t>magnifier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fundamental</a:t>
            </a:r>
            <a:r>
              <a:rPr lang="pl-PL" dirty="0" smtClean="0"/>
              <a:t> </a:t>
            </a:r>
            <a:r>
              <a:rPr lang="pl-PL" dirty="0" err="1" smtClean="0"/>
              <a:t>T-symmetry</a:t>
            </a:r>
            <a:r>
              <a:rPr lang="pl-PL" dirty="0" smtClean="0"/>
              <a:t> </a:t>
            </a:r>
            <a:r>
              <a:rPr lang="pl-PL" dirty="0" err="1" smtClean="0"/>
              <a:t>breaking</a:t>
            </a:r>
            <a:r>
              <a:rPr lang="pl-PL" dirty="0" smtClean="0"/>
              <a:t>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19382" y="-24"/>
            <a:ext cx="6255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solidFill>
                  <a:schemeClr val="bg1"/>
                </a:solidFill>
              </a:rPr>
              <a:t>Nuclear</a:t>
            </a: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</a:rPr>
              <a:t>microscope</a:t>
            </a:r>
            <a:r>
              <a:rPr lang="pl-PL" sz="3200" b="1" dirty="0" smtClean="0">
                <a:solidFill>
                  <a:schemeClr val="bg1"/>
                </a:solidFill>
              </a:rPr>
              <a:t> for </a:t>
            </a:r>
            <a:r>
              <a:rPr lang="pl-PL" sz="3200" b="1" dirty="0" err="1" smtClean="0">
                <a:solidFill>
                  <a:schemeClr val="bg1"/>
                </a:solidFill>
              </a:rPr>
              <a:t>T-symmetry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714844" y="642918"/>
            <a:ext cx="4429156" cy="1200329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Quest for </a:t>
            </a:r>
            <a:r>
              <a:rPr lang="pl-PL" dirty="0" err="1" smtClean="0"/>
              <a:t>parity</a:t>
            </a:r>
            <a:r>
              <a:rPr lang="pl-PL" dirty="0" smtClean="0"/>
              <a:t> </a:t>
            </a:r>
            <a:r>
              <a:rPr lang="pl-PL" dirty="0" err="1" smtClean="0"/>
              <a:t>violation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Barry R. Holstein „</a:t>
            </a:r>
            <a:r>
              <a:rPr lang="pl-PL" dirty="0" err="1" smtClean="0"/>
              <a:t>Weak</a:t>
            </a:r>
            <a:r>
              <a:rPr lang="pl-PL" dirty="0" smtClean="0"/>
              <a:t> </a:t>
            </a:r>
            <a:r>
              <a:rPr lang="pl-PL" dirty="0" err="1" smtClean="0"/>
              <a:t>interactions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nuclei</a:t>
            </a:r>
            <a:r>
              <a:rPr lang="pl-PL" dirty="0" smtClean="0"/>
              <a:t>” </a:t>
            </a:r>
            <a:r>
              <a:rPr lang="pl-PL" b="1" dirty="0" smtClean="0">
                <a:solidFill>
                  <a:srgbClr val="C00000"/>
                </a:solidFill>
              </a:rPr>
              <a:t>Princeton </a:t>
            </a:r>
            <a:r>
              <a:rPr lang="pl-PL" b="1" dirty="0" err="1" smtClean="0">
                <a:solidFill>
                  <a:srgbClr val="C00000"/>
                </a:solidFill>
              </a:rPr>
              <a:t>Series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in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Physics</a:t>
            </a:r>
            <a:r>
              <a:rPr lang="pl-PL" b="1" dirty="0" smtClean="0">
                <a:solidFill>
                  <a:srgbClr val="C00000"/>
                </a:solidFill>
              </a:rPr>
              <a:t> (1989)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571604" y="4786322"/>
            <a:ext cx="57147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In </a:t>
            </a:r>
            <a:r>
              <a:rPr lang="pl-PL" sz="2800" dirty="0" err="1" smtClean="0"/>
              <a:t>contrast</a:t>
            </a:r>
            <a:r>
              <a:rPr lang="pl-PL" sz="2800" dirty="0" smtClean="0"/>
              <a:t> to electric dipole moment</a:t>
            </a:r>
          </a:p>
          <a:p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magnetic</a:t>
            </a:r>
            <a:r>
              <a:rPr lang="pl-PL" sz="2800" dirty="0" smtClean="0"/>
              <a:t> one will not be </a:t>
            </a:r>
            <a:r>
              <a:rPr lang="pl-PL" sz="2800" dirty="0" err="1" smtClean="0"/>
              <a:t>shielded</a:t>
            </a:r>
            <a:endParaRPr lang="pl-PL" sz="2800" dirty="0" smtClean="0"/>
          </a:p>
          <a:p>
            <a:r>
              <a:rPr lang="pl-PL" sz="2800" dirty="0" smtClean="0"/>
              <a:t>By </a:t>
            </a:r>
            <a:r>
              <a:rPr lang="pl-PL" sz="2800" dirty="0" err="1" smtClean="0"/>
              <a:t>the</a:t>
            </a:r>
            <a:r>
              <a:rPr lang="pl-PL" sz="2800" dirty="0" smtClean="0"/>
              <a:t> electronic </a:t>
            </a:r>
            <a:r>
              <a:rPr lang="pl-PL" sz="2800" dirty="0" err="1" smtClean="0"/>
              <a:t>shells</a:t>
            </a:r>
            <a:r>
              <a:rPr lang="pl-PL" sz="2800" dirty="0" smtClean="0"/>
              <a:t>.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205</Words>
  <Application>Microsoft Office PowerPoint</Application>
  <PresentationFormat>Pokaz na ekranie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Lenovo User</dc:creator>
  <cp:lastModifiedBy>Lenovo User</cp:lastModifiedBy>
  <cp:revision>4</cp:revision>
  <dcterms:created xsi:type="dcterms:W3CDTF">2013-10-28T04:20:19Z</dcterms:created>
  <dcterms:modified xsi:type="dcterms:W3CDTF">2013-10-28T04:42:48Z</dcterms:modified>
</cp:coreProperties>
</file>