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70" r:id="rId3"/>
    <p:sldMasterId id="2147483705" r:id="rId4"/>
    <p:sldMasterId id="2147483707" r:id="rId5"/>
    <p:sldMasterId id="2147483713" r:id="rId6"/>
    <p:sldMasterId id="2147483715" r:id="rId7"/>
    <p:sldMasterId id="2147483717" r:id="rId8"/>
    <p:sldMasterId id="2147483731" r:id="rId9"/>
    <p:sldMasterId id="2147483733" r:id="rId10"/>
    <p:sldMasterId id="2147483737" r:id="rId11"/>
    <p:sldMasterId id="2147483739" r:id="rId12"/>
    <p:sldMasterId id="2147483741" r:id="rId13"/>
    <p:sldMasterId id="2147483743" r:id="rId14"/>
    <p:sldMasterId id="2147483745" r:id="rId15"/>
  </p:sldMasterIdLst>
  <p:notesMasterIdLst>
    <p:notesMasterId r:id="rId65"/>
  </p:notesMasterIdLst>
  <p:sldIdLst>
    <p:sldId id="376" r:id="rId16"/>
    <p:sldId id="382" r:id="rId17"/>
    <p:sldId id="475" r:id="rId18"/>
    <p:sldId id="453" r:id="rId19"/>
    <p:sldId id="474" r:id="rId20"/>
    <p:sldId id="459" r:id="rId21"/>
    <p:sldId id="454" r:id="rId22"/>
    <p:sldId id="463" r:id="rId23"/>
    <p:sldId id="473" r:id="rId24"/>
    <p:sldId id="383" r:id="rId25"/>
    <p:sldId id="377" r:id="rId26"/>
    <p:sldId id="370" r:id="rId27"/>
    <p:sldId id="368" r:id="rId28"/>
    <p:sldId id="471" r:id="rId29"/>
    <p:sldId id="380" r:id="rId30"/>
    <p:sldId id="476" r:id="rId31"/>
    <p:sldId id="458" r:id="rId32"/>
    <p:sldId id="447" r:id="rId33"/>
    <p:sldId id="390" r:id="rId34"/>
    <p:sldId id="396" r:id="rId35"/>
    <p:sldId id="428" r:id="rId36"/>
    <p:sldId id="381" r:id="rId37"/>
    <p:sldId id="448" r:id="rId38"/>
    <p:sldId id="449" r:id="rId39"/>
    <p:sldId id="461" r:id="rId40"/>
    <p:sldId id="457" r:id="rId41"/>
    <p:sldId id="413" r:id="rId42"/>
    <p:sldId id="477" r:id="rId43"/>
    <p:sldId id="456" r:id="rId44"/>
    <p:sldId id="446" r:id="rId45"/>
    <p:sldId id="439" r:id="rId46"/>
    <p:sldId id="460" r:id="rId47"/>
    <p:sldId id="425" r:id="rId48"/>
    <p:sldId id="300" r:id="rId49"/>
    <p:sldId id="393" r:id="rId50"/>
    <p:sldId id="406" r:id="rId51"/>
    <p:sldId id="445" r:id="rId52"/>
    <p:sldId id="462" r:id="rId53"/>
    <p:sldId id="401" r:id="rId54"/>
    <p:sldId id="410" r:id="rId55"/>
    <p:sldId id="432" r:id="rId56"/>
    <p:sldId id="323" r:id="rId57"/>
    <p:sldId id="324" r:id="rId58"/>
    <p:sldId id="409" r:id="rId59"/>
    <p:sldId id="337" r:id="rId60"/>
    <p:sldId id="404" r:id="rId61"/>
    <p:sldId id="339" r:id="rId62"/>
    <p:sldId id="437" r:id="rId63"/>
    <p:sldId id="438" r:id="rId6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FF"/>
    <a:srgbClr val="FFFFCC"/>
    <a:srgbClr val="FFCCFF"/>
    <a:srgbClr val="FFFFFF"/>
    <a:srgbClr val="0000FF"/>
    <a:srgbClr val="F2F2F2"/>
    <a:srgbClr val="66FFFF"/>
    <a:srgbClr val="009999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0" autoAdjust="0"/>
    <p:restoredTop sz="66241" autoAdjust="0"/>
  </p:normalViewPr>
  <p:slideViewPr>
    <p:cSldViewPr>
      <p:cViewPr varScale="1">
        <p:scale>
          <a:sx n="46" d="100"/>
          <a:sy n="46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viewProps" Target="view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c130831\gamm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/>
      <c:scatterChart>
        <c:scatterStyle val="smoothMarker"/>
        <c:ser>
          <c:idx val="0"/>
          <c:order val="0"/>
          <c:tx>
            <c:v>D* (exp(R^2t))</c:v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Regg3f!$C$6:$C$24</c:f>
              <c:numCache>
                <c:formatCode>General</c:formatCode>
                <c:ptCount val="19"/>
                <c:pt idx="0">
                  <c:v>1.01734602</c:v>
                </c:pt>
                <c:pt idx="1">
                  <c:v>1.0637533699999999</c:v>
                </c:pt>
                <c:pt idx="2">
                  <c:v>1.1101768000000001</c:v>
                </c:pt>
                <c:pt idx="3">
                  <c:v>1.15661228</c:v>
                </c:pt>
                <c:pt idx="4">
                  <c:v>1.38893676</c:v>
                </c:pt>
                <c:pt idx="5">
                  <c:v>1.6214138300000001</c:v>
                </c:pt>
                <c:pt idx="6">
                  <c:v>2.0865869500000001</c:v>
                </c:pt>
                <c:pt idx="7">
                  <c:v>2.5519161199999987</c:v>
                </c:pt>
                <c:pt idx="8">
                  <c:v>3.0173215900000012</c:v>
                </c:pt>
                <c:pt idx="9">
                  <c:v>3.4827666299999978</c:v>
                </c:pt>
                <c:pt idx="10">
                  <c:v>3.9482314600000001</c:v>
                </c:pt>
                <c:pt idx="11">
                  <c:v>4.4137296700000004</c:v>
                </c:pt>
                <c:pt idx="12">
                  <c:v>4.8792276399999999</c:v>
                </c:pt>
                <c:pt idx="13">
                  <c:v>6.0430021299999996</c:v>
                </c:pt>
                <c:pt idx="14">
                  <c:v>7.2068295500000001</c:v>
                </c:pt>
                <c:pt idx="15">
                  <c:v>8.3706970200000068</c:v>
                </c:pt>
                <c:pt idx="16">
                  <c:v>9.5345115699999994</c:v>
                </c:pt>
                <c:pt idx="17">
                  <c:v>11.862245600000024</c:v>
                </c:pt>
                <c:pt idx="18">
                  <c:v>14.190191299999999</c:v>
                </c:pt>
              </c:numCache>
            </c:numRef>
          </c:xVal>
          <c:yVal>
            <c:numRef>
              <c:f>Regg3f!$G$6:$G$24</c:f>
              <c:numCache>
                <c:formatCode>General</c:formatCode>
                <c:ptCount val="19"/>
                <c:pt idx="0">
                  <c:v>4.8871852400000002E-6</c:v>
                </c:pt>
                <c:pt idx="1">
                  <c:v>7.1694739500000713E-5</c:v>
                </c:pt>
                <c:pt idx="2">
                  <c:v>2.6407255800000364E-4</c:v>
                </c:pt>
                <c:pt idx="3">
                  <c:v>6.0665136000000305E-4</c:v>
                </c:pt>
                <c:pt idx="4">
                  <c:v>3.7132671550000294E-3</c:v>
                </c:pt>
                <c:pt idx="5">
                  <c:v>6.4352606500000832E-3</c:v>
                </c:pt>
                <c:pt idx="6">
                  <c:v>7.5476789000000584E-3</c:v>
                </c:pt>
                <c:pt idx="7">
                  <c:v>6.1372174000000421E-3</c:v>
                </c:pt>
                <c:pt idx="8">
                  <c:v>4.5318156499999998E-3</c:v>
                </c:pt>
                <c:pt idx="9">
                  <c:v>3.2724151400000089E-3</c:v>
                </c:pt>
                <c:pt idx="10">
                  <c:v>2.3693852150000012E-3</c:v>
                </c:pt>
                <c:pt idx="11">
                  <c:v>1.7358143800000052E-3</c:v>
                </c:pt>
                <c:pt idx="12">
                  <c:v>1.2904398600000087E-3</c:v>
                </c:pt>
                <c:pt idx="13">
                  <c:v>6.5626576500000134E-4</c:v>
                </c:pt>
                <c:pt idx="14">
                  <c:v>3.623879745000052E-4</c:v>
                </c:pt>
                <c:pt idx="15">
                  <c:v>2.1389435300000012E-4</c:v>
                </c:pt>
                <c:pt idx="16">
                  <c:v>1.3316003600000108E-4</c:v>
                </c:pt>
                <c:pt idx="17">
                  <c:v>5.8282232000000728E-5</c:v>
                </c:pt>
                <c:pt idx="18">
                  <c:v>2.8716287500000289E-5</c:v>
                </c:pt>
              </c:numCache>
            </c:numRef>
          </c:yVal>
          <c:smooth val="1"/>
        </c:ser>
        <c:ser>
          <c:idx val="1"/>
          <c:order val="1"/>
          <c:tx>
            <c:v>K* (exp(R^2t))</c:v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Regg3f!$C$30:$C$48</c:f>
              <c:numCache>
                <c:formatCode>General</c:formatCode>
                <c:ptCount val="19"/>
                <c:pt idx="0">
                  <c:v>1.0173447099999922</c:v>
                </c:pt>
                <c:pt idx="1">
                  <c:v>1.0637525300000001</c:v>
                </c:pt>
                <c:pt idx="2">
                  <c:v>1.1101763200000001</c:v>
                </c:pt>
                <c:pt idx="3">
                  <c:v>1.1566125200000137</c:v>
                </c:pt>
                <c:pt idx="4">
                  <c:v>1.38893735</c:v>
                </c:pt>
                <c:pt idx="5">
                  <c:v>1.6214124000000001</c:v>
                </c:pt>
                <c:pt idx="6">
                  <c:v>2.0865886199999997</c:v>
                </c:pt>
                <c:pt idx="7">
                  <c:v>2.5519149299999997</c:v>
                </c:pt>
                <c:pt idx="8">
                  <c:v>3.0173184899999987</c:v>
                </c:pt>
                <c:pt idx="9">
                  <c:v>3.4827644799999997</c:v>
                </c:pt>
                <c:pt idx="10">
                  <c:v>3.94823623</c:v>
                </c:pt>
                <c:pt idx="11">
                  <c:v>4.41372681</c:v>
                </c:pt>
                <c:pt idx="12">
                  <c:v>4.8792266800000439</c:v>
                </c:pt>
                <c:pt idx="13">
                  <c:v>6.0430202499999846</c:v>
                </c:pt>
                <c:pt idx="14">
                  <c:v>7.2068438500000003</c:v>
                </c:pt>
                <c:pt idx="15">
                  <c:v>8.3706941600000047</c:v>
                </c:pt>
                <c:pt idx="16">
                  <c:v>9.5345373200000001</c:v>
                </c:pt>
                <c:pt idx="17">
                  <c:v>11.862259900000026</c:v>
                </c:pt>
                <c:pt idx="18">
                  <c:v>14.1900063</c:v>
                </c:pt>
              </c:numCache>
            </c:numRef>
          </c:xVal>
          <c:yVal>
            <c:numRef>
              <c:f>Regg3f!$G$30:$G$48</c:f>
              <c:numCache>
                <c:formatCode>General</c:formatCode>
                <c:ptCount val="19"/>
                <c:pt idx="0">
                  <c:v>62.977676499999994</c:v>
                </c:pt>
                <c:pt idx="1">
                  <c:v>100.74220300000054</c:v>
                </c:pt>
                <c:pt idx="2">
                  <c:v>111.7653505</c:v>
                </c:pt>
                <c:pt idx="3">
                  <c:v>113.71702600000057</c:v>
                </c:pt>
                <c:pt idx="4">
                  <c:v>93.598037499999919</c:v>
                </c:pt>
                <c:pt idx="5">
                  <c:v>73.063270500000002</c:v>
                </c:pt>
                <c:pt idx="6">
                  <c:v>47.954128250000004</c:v>
                </c:pt>
                <c:pt idx="7">
                  <c:v>34.365386950000001</c:v>
                </c:pt>
                <c:pt idx="8">
                  <c:v>26.169742599999768</c:v>
                </c:pt>
                <c:pt idx="9">
                  <c:v>20.802602749999853</c:v>
                </c:pt>
                <c:pt idx="10">
                  <c:v>17.067333199999986</c:v>
                </c:pt>
                <c:pt idx="11">
                  <c:v>14.345086100000024</c:v>
                </c:pt>
                <c:pt idx="12">
                  <c:v>12.288415899999999</c:v>
                </c:pt>
                <c:pt idx="13">
                  <c:v>8.8735733000000003</c:v>
                </c:pt>
                <c:pt idx="14">
                  <c:v>6.8154916999999955</c:v>
                </c:pt>
                <c:pt idx="15">
                  <c:v>5.4602980499999996</c:v>
                </c:pt>
                <c:pt idx="16">
                  <c:v>4.5105628949999996</c:v>
                </c:pt>
                <c:pt idx="17">
                  <c:v>3.2832815650000295</c:v>
                </c:pt>
                <c:pt idx="18">
                  <c:v>2.5361595149999987</c:v>
                </c:pt>
              </c:numCache>
            </c:numRef>
          </c:yVal>
          <c:smooth val="1"/>
        </c:ser>
        <c:ser>
          <c:idx val="4"/>
          <c:order val="2"/>
          <c:tx>
            <c:v>K* data</c:v>
          </c:tx>
          <c:spPr>
            <a:ln>
              <a:noFill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plus>
              <c:numRef>
                <c:f>Regg3f!$G$50:$G$54</c:f>
                <c:numCache>
                  <c:formatCode>General</c:formatCode>
                  <c:ptCount val="5"/>
                  <c:pt idx="0">
                    <c:v>7.4</c:v>
                  </c:pt>
                  <c:pt idx="1">
                    <c:v>5.6</c:v>
                  </c:pt>
                  <c:pt idx="2">
                    <c:v>7.7</c:v>
                  </c:pt>
                  <c:pt idx="3">
                    <c:v>2</c:v>
                  </c:pt>
                  <c:pt idx="4">
                    <c:v>2</c:v>
                  </c:pt>
                </c:numCache>
              </c:numRef>
            </c:plus>
            <c:minus>
              <c:numRef>
                <c:f>Regg3f!$G$50:$G$54</c:f>
                <c:numCache>
                  <c:formatCode>General</c:formatCode>
                  <c:ptCount val="5"/>
                  <c:pt idx="0">
                    <c:v>7.4</c:v>
                  </c:pt>
                  <c:pt idx="1">
                    <c:v>5.6</c:v>
                  </c:pt>
                  <c:pt idx="2">
                    <c:v>7.7</c:v>
                  </c:pt>
                  <c:pt idx="3">
                    <c:v>2</c:v>
                  </c:pt>
                  <c:pt idx="4">
                    <c:v>2</c:v>
                  </c:pt>
                </c:numCache>
              </c:numRef>
            </c:minus>
          </c:errBars>
          <c:xVal>
            <c:numRef>
              <c:f>Regg3f!$C$50:$C$54</c:f>
              <c:numCache>
                <c:formatCode>General</c:formatCode>
                <c:ptCount val="5"/>
                <c:pt idx="0">
                  <c:v>1.1589</c:v>
                </c:pt>
                <c:pt idx="1">
                  <c:v>1.6712</c:v>
                </c:pt>
                <c:pt idx="2">
                  <c:v>2.0907999999999998</c:v>
                </c:pt>
                <c:pt idx="3">
                  <c:v>2.3239000000000001</c:v>
                </c:pt>
                <c:pt idx="4">
                  <c:v>3.0232999999999999</c:v>
                </c:pt>
              </c:numCache>
            </c:numRef>
          </c:xVal>
          <c:yVal>
            <c:numRef>
              <c:f>Regg3f!$F$50:$F$54</c:f>
              <c:numCache>
                <c:formatCode>General</c:formatCode>
                <c:ptCount val="5"/>
                <c:pt idx="0">
                  <c:v>98.4</c:v>
                </c:pt>
                <c:pt idx="1">
                  <c:v>63</c:v>
                </c:pt>
                <c:pt idx="2">
                  <c:v>63.1</c:v>
                </c:pt>
                <c:pt idx="3">
                  <c:v>53</c:v>
                </c:pt>
                <c:pt idx="4">
                  <c:v>25.5</c:v>
                </c:pt>
              </c:numCache>
            </c:numRef>
          </c:yVal>
          <c:smooth val="1"/>
        </c:ser>
        <c:axId val="158266112"/>
        <c:axId val="158267648"/>
      </c:scatterChart>
      <c:valAx>
        <c:axId val="158266112"/>
        <c:scaling>
          <c:logBase val="10"/>
          <c:orientation val="minMax"/>
          <c:max val="10"/>
        </c:scaling>
        <c:axPos val="b"/>
        <c:numFmt formatCode="General" sourceLinked="1"/>
        <c:minorTickMark val="out"/>
        <c:tickLblPos val="nextTo"/>
        <c:spPr>
          <a:ln>
            <a:solidFill>
              <a:prstClr val="black"/>
            </a:solidFill>
          </a:ln>
        </c:spPr>
        <c:crossAx val="158267648"/>
        <c:crossesAt val="1.0000000000000148E-5"/>
        <c:crossBetween val="midCat"/>
        <c:minorUnit val="10"/>
      </c:valAx>
      <c:valAx>
        <c:axId val="158267648"/>
        <c:scaling>
          <c:logBase val="10"/>
          <c:orientation val="minMax"/>
          <c:min val="1.0000000000000148E-5"/>
        </c:scaling>
        <c:axPos val="l"/>
        <c:majorGridlines>
          <c:spPr>
            <a:ln w="12700">
              <a:solidFill>
                <a:schemeClr val="tx1"/>
              </a:solidFill>
            </a:ln>
          </c:spPr>
        </c:majorGridlines>
        <c:numFmt formatCode="0.E+00" sourceLinked="0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ja-JP"/>
          </a:p>
        </c:txPr>
        <c:crossAx val="158266112"/>
        <c:crossesAt val="1"/>
        <c:crossBetween val="midCat"/>
      </c:valAx>
      <c:spPr>
        <a:ln>
          <a:solidFill>
            <a:prstClr val="black"/>
          </a:solidFill>
        </a:ln>
      </c:spPr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CDC64-F3B6-4678-9499-65401123C519}" type="datetimeFigureOut">
              <a:rPr kumimoji="1" lang="ja-JP" altLang="en-US" smtClean="0"/>
              <a:pPr/>
              <a:t>2013/10/29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9560D-73EB-4576-A913-432AAB4B7F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560D-73EB-4576-A913-432AAB4B7F90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“How to form hadrons” is the most fundamental question.</a:t>
            </a:r>
          </a:p>
          <a:p>
            <a:r>
              <a:rPr kumimoji="1" lang="en-US" altLang="ja-JP" baseline="0" dirty="0" smtClean="0"/>
              <a:t>To answer this, we need to understand the interaction between quarks, in particular, </a:t>
            </a:r>
            <a:r>
              <a:rPr kumimoji="1" lang="en-US" altLang="ja-JP" baseline="0" dirty="0" err="1" smtClean="0"/>
              <a:t>diquark</a:t>
            </a:r>
            <a:r>
              <a:rPr kumimoji="1" lang="en-US" altLang="ja-JP" baseline="0" dirty="0" smtClean="0"/>
              <a:t> correlations.</a:t>
            </a:r>
          </a:p>
          <a:p>
            <a:r>
              <a:rPr kumimoji="1" lang="en-US" altLang="ja-JP" baseline="0" dirty="0" smtClean="0"/>
              <a:t>In light baryons, where </a:t>
            </a:r>
            <a:r>
              <a:rPr kumimoji="1" lang="en-US" altLang="ja-JP" baseline="0" dirty="0" err="1" smtClean="0"/>
              <a:t>suf</a:t>
            </a:r>
            <a:r>
              <a:rPr kumimoji="1" lang="en-US" altLang="ja-JP" baseline="0" dirty="0" smtClean="0"/>
              <a:t>(3) symmetry seems to work rather well, 3 [</a:t>
            </a:r>
            <a:r>
              <a:rPr kumimoji="1" lang="en-US" altLang="ja-JP" baseline="0" dirty="0" err="1" smtClean="0"/>
              <a:t>qq</a:t>
            </a:r>
            <a:r>
              <a:rPr kumimoji="1" lang="en-US" altLang="ja-JP" baseline="0" dirty="0" smtClean="0"/>
              <a:t>] pairs are expected to be correlated each other. </a:t>
            </a:r>
          </a:p>
          <a:p>
            <a:r>
              <a:rPr kumimoji="1" lang="en-US" altLang="ja-JP" baseline="0" dirty="0" smtClean="0"/>
              <a:t>So, extraction of a </a:t>
            </a:r>
            <a:r>
              <a:rPr kumimoji="1" lang="en-US" altLang="ja-JP" baseline="0" dirty="0" err="1" smtClean="0"/>
              <a:t>diquark</a:t>
            </a:r>
            <a:r>
              <a:rPr kumimoji="1" lang="en-US" altLang="ja-JP" baseline="0" dirty="0" smtClean="0"/>
              <a:t> correlation may not be easy.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r>
              <a:rPr kumimoji="1" lang="en-US" altLang="ja-JP" dirty="0" smtClean="0"/>
              <a:t>Charmed</a:t>
            </a:r>
            <a:r>
              <a:rPr kumimoji="1" lang="en-US" altLang="ja-JP" baseline="0" dirty="0" smtClean="0"/>
              <a:t> baryons provide unique opportunities to study </a:t>
            </a:r>
            <a:r>
              <a:rPr kumimoji="1" lang="en-US" altLang="ja-JP" baseline="0" dirty="0" err="1" smtClean="0"/>
              <a:t>diquark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Due to weak CMI with a heavy quark since it is proportional to the inverse of a constituent quark mass. In charmed baryon, one expects that [</a:t>
            </a:r>
            <a:r>
              <a:rPr kumimoji="1" lang="en-US" altLang="ja-JP" baseline="0" dirty="0" err="1" smtClean="0"/>
              <a:t>qq</a:t>
            </a:r>
            <a:r>
              <a:rPr kumimoji="1" lang="en-US" altLang="ja-JP" baseline="0" dirty="0" smtClean="0"/>
              <a:t>] is well singled out.</a:t>
            </a:r>
          </a:p>
          <a:p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45D0-195F-4C10-8CF2-BAD9C6B4A13A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nature is</a:t>
            </a:r>
            <a:r>
              <a:rPr kumimoji="1" lang="en-US" altLang="ja-JP" baseline="0" dirty="0" smtClean="0"/>
              <a:t> expected to be reflected in the level structure of charmed baryons…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560D-73EB-4576-A913-432AAB4B7F90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A141-7640-469C-B217-99EC4E61B3F5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Then we proposed charmed baryon spectroscopy by using the missing mass techniques.</a:t>
            </a:r>
          </a:p>
          <a:p>
            <a:r>
              <a:rPr kumimoji="1" lang="en-US" altLang="ja-JP" baseline="0" dirty="0" smtClean="0"/>
              <a:t>We will measure the level structure of the excited charmed baryons and the production rate in the inclusive (pi-,D*-) spectrum.</a:t>
            </a:r>
          </a:p>
          <a:p>
            <a:r>
              <a:rPr kumimoji="1" lang="en-US" altLang="ja-JP" baseline="0" dirty="0" smtClean="0"/>
              <a:t>Decay productions will be also measured to assist the missing mass spectroscopy.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reality, there two main issues:</a:t>
            </a:r>
          </a:p>
          <a:p>
            <a:r>
              <a:rPr kumimoji="1" lang="en-US" altLang="ja-JP" baseline="0" dirty="0" smtClean="0"/>
              <a:t>One is How large the CS is</a:t>
            </a:r>
          </a:p>
          <a:p>
            <a:r>
              <a:rPr kumimoji="1" lang="en-US" altLang="ja-JP" baseline="0" dirty="0" smtClean="0"/>
              <a:t>And</a:t>
            </a:r>
          </a:p>
          <a:p>
            <a:r>
              <a:rPr kumimoji="1" lang="en-US" altLang="ja-JP" baseline="0" dirty="0" smtClean="0"/>
              <a:t>The other is how large the BG is and how to reduce the BG.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45D0-195F-4C10-8CF2-BAD9C6B4A13A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Then we proposed charmed baryon spectroscopy by using the missing mass techniques.</a:t>
            </a:r>
          </a:p>
          <a:p>
            <a:r>
              <a:rPr kumimoji="1" lang="en-US" altLang="ja-JP" baseline="0" dirty="0" smtClean="0"/>
              <a:t>We will measure the level structure of the excited charmed baryons and the production rate in the inclusive (pi-,D*-) spectrum.</a:t>
            </a:r>
          </a:p>
          <a:p>
            <a:r>
              <a:rPr kumimoji="1" lang="en-US" altLang="ja-JP" baseline="0" dirty="0" smtClean="0"/>
              <a:t>Decay productions will be also measured to assist the missing mass spectroscopy.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reality, there two main issues:</a:t>
            </a:r>
          </a:p>
          <a:p>
            <a:r>
              <a:rPr kumimoji="1" lang="en-US" altLang="ja-JP" baseline="0" dirty="0" smtClean="0"/>
              <a:t>One is How large the CS is</a:t>
            </a:r>
          </a:p>
          <a:p>
            <a:r>
              <a:rPr kumimoji="1" lang="en-US" altLang="ja-JP" baseline="0" dirty="0" smtClean="0"/>
              <a:t>And</a:t>
            </a:r>
          </a:p>
          <a:p>
            <a:r>
              <a:rPr kumimoji="1" lang="en-US" altLang="ja-JP" baseline="0" dirty="0" smtClean="0"/>
              <a:t>The other is how large the BG is and how to reduce the BG.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45D0-195F-4C10-8CF2-BAD9C6B4A13A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560D-73EB-4576-A913-432AAB4B7F90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Next, we considered</a:t>
            </a:r>
            <a:r>
              <a:rPr kumimoji="1" lang="en-US" altLang="ja-JP" baseline="0" dirty="0" smtClean="0"/>
              <a:t> a t-channel D* exchange at  a forward angle, in order to estimate the production rate of excited </a:t>
            </a:r>
            <a:r>
              <a:rPr kumimoji="1" lang="en-US" altLang="ja-JP" baseline="0" dirty="0" err="1" smtClean="0"/>
              <a:t>Yc</a:t>
            </a:r>
            <a:r>
              <a:rPr kumimoji="1" lang="en-US" altLang="ja-JP" baseline="0" dirty="0" smtClean="0"/>
              <a:t> relative to the ground state Lambda-c. </a:t>
            </a:r>
          </a:p>
          <a:p>
            <a:r>
              <a:rPr kumimoji="1" lang="en-US" altLang="ja-JP" baseline="0" dirty="0" smtClean="0"/>
              <a:t>Here, a “u” quark in a proton is converted to a “c” quark.</a:t>
            </a:r>
          </a:p>
          <a:p>
            <a:r>
              <a:rPr kumimoji="1" lang="en-US" altLang="ja-JP" baseline="0" dirty="0" smtClean="0"/>
              <a:t>Residual </a:t>
            </a:r>
            <a:r>
              <a:rPr kumimoji="1" lang="en-US" altLang="ja-JP" baseline="0" dirty="0" err="1" smtClean="0"/>
              <a:t>diquark</a:t>
            </a:r>
            <a:r>
              <a:rPr kumimoji="1" lang="en-US" altLang="ja-JP" baseline="0" dirty="0" smtClean="0"/>
              <a:t> is a spectator.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production rate is expressed as overlapping of initial and final baryon </a:t>
            </a:r>
            <a:r>
              <a:rPr kumimoji="1" lang="en-US" altLang="ja-JP" baseline="0" dirty="0" err="1" smtClean="0"/>
              <a:t>wfs</a:t>
            </a:r>
            <a:r>
              <a:rPr kumimoji="1" lang="en-US" altLang="ja-JP" baseline="0" dirty="0" smtClean="0"/>
              <a:t>,</a:t>
            </a:r>
          </a:p>
          <a:p>
            <a:r>
              <a:rPr kumimoji="1" lang="en-US" altLang="ja-JP" baseline="0" dirty="0" smtClean="0"/>
              <a:t>Which depends on the spin/</a:t>
            </a:r>
            <a:r>
              <a:rPr kumimoji="1" lang="en-US" altLang="ja-JP" baseline="0" dirty="0" err="1" smtClean="0"/>
              <a:t>isospin</a:t>
            </a:r>
            <a:r>
              <a:rPr kumimoji="1" lang="en-US" altLang="ja-JP" baseline="0" dirty="0" smtClean="0"/>
              <a:t> configurations of charmed baryons</a:t>
            </a:r>
          </a:p>
          <a:p>
            <a:r>
              <a:rPr kumimoji="1" lang="en-US" altLang="ja-JP" baseline="0" dirty="0" smtClean="0"/>
              <a:t>This formula is nothing but the </a:t>
            </a:r>
            <a:r>
              <a:rPr kumimoji="1" lang="en-US" altLang="ja-JP" baseline="0" dirty="0" err="1" smtClean="0"/>
              <a:t>fourier</a:t>
            </a:r>
            <a:r>
              <a:rPr kumimoji="1" lang="en-US" altLang="ja-JP" baseline="0" dirty="0" smtClean="0"/>
              <a:t> transformation of the wave function density.</a:t>
            </a:r>
          </a:p>
          <a:p>
            <a:r>
              <a:rPr kumimoji="1" lang="en-US" altLang="ja-JP" baseline="0" dirty="0" smtClean="0"/>
              <a:t>As a result,  the production rate is decomposed into 2 parts. </a:t>
            </a:r>
          </a:p>
          <a:p>
            <a:r>
              <a:rPr kumimoji="1" lang="en-US" altLang="ja-JP" baseline="0" dirty="0" smtClean="0"/>
              <a:t>The production rate is proportional to the momentum transfer.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absolute strength is reduced much by the factor of the exponential </a:t>
            </a:r>
            <a:r>
              <a:rPr kumimoji="1" lang="en-US" altLang="ja-JP" baseline="0" dirty="0" err="1" smtClean="0"/>
              <a:t>func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One we take the ratio of the L state to the ground state.</a:t>
            </a:r>
          </a:p>
          <a:p>
            <a:r>
              <a:rPr kumimoji="1" lang="en-US" altLang="ja-JP" baseline="0" dirty="0" smtClean="0"/>
              <a:t>The quantity does not depend very much on the orbital angular momentum L.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A141-7640-469C-B217-99EC4E61B3F5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A141-7640-469C-B217-99EC4E61B3F5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 BG: level shown here is based on the following BG studies…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560D-73EB-4576-A913-432AAB4B7F90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45D0-195F-4C10-8CF2-BAD9C6B4A13A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560D-73EB-4576-A913-432AAB4B7F9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can measure the decay products</a:t>
            </a:r>
          </a:p>
          <a:p>
            <a:r>
              <a:rPr kumimoji="1" lang="en-US" altLang="ja-JP" baseline="0" dirty="0" smtClean="0"/>
              <a:t>In the missing mass spectra with additional light particles,</a:t>
            </a:r>
          </a:p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decay products are clearly seen.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560D-73EB-4576-A913-432AAB4B7F90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sz="1200" b="1" dirty="0" smtClean="0">
                <a:solidFill>
                  <a:prstClr val="black"/>
                </a:solidFill>
              </a:rPr>
              <a:t>Acceptance for decay </a:t>
            </a:r>
            <a:r>
              <a:rPr lang="en-US" altLang="ja-JP" sz="1200" b="1" i="1" dirty="0" smtClean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altLang="ja-JP" sz="1200" b="1" dirty="0" smtClean="0">
                <a:solidFill>
                  <a:prstClr val="black"/>
                </a:solidFill>
              </a:rPr>
              <a:t> : ~85 % of two body</a:t>
            </a:r>
            <a:r>
              <a:rPr lang="en-US" altLang="ja-JP" sz="1200" b="1" baseline="0" dirty="0" smtClean="0">
                <a:solidFill>
                  <a:prstClr val="black"/>
                </a:solidFill>
              </a:rPr>
              <a:t> </a:t>
            </a:r>
            <a:r>
              <a:rPr lang="en-US" altLang="ja-JP" sz="1200" b="1" dirty="0" smtClean="0">
                <a:solidFill>
                  <a:prstClr val="black"/>
                </a:solidFill>
              </a:rPr>
              <a:t>decay events from Y*c</a:t>
            </a:r>
          </a:p>
          <a:p>
            <a:r>
              <a:rPr lang="en-US" altLang="ja-JP" sz="1200" b="1" dirty="0" smtClean="0">
                <a:solidFill>
                  <a:prstClr val="black"/>
                </a:solidFill>
              </a:rPr>
              <a:t>    wide region of </a:t>
            </a:r>
            <a:r>
              <a:rPr lang="en-US" altLang="ja-JP" sz="1200" b="1" dirty="0" err="1" smtClean="0">
                <a:solidFill>
                  <a:prstClr val="black"/>
                </a:solidFill>
              </a:rPr>
              <a:t>azimuthal</a:t>
            </a:r>
            <a:r>
              <a:rPr lang="en-US" altLang="ja-JP" sz="1200" b="1" dirty="0" smtClean="0">
                <a:solidFill>
                  <a:prstClr val="black"/>
                </a:solidFill>
              </a:rPr>
              <a:t> and polar angle</a:t>
            </a:r>
            <a:endParaRPr lang="ja-JP" altLang="en-US" sz="1200" b="1" dirty="0" smtClean="0">
              <a:solidFill>
                <a:prstClr val="black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560D-73EB-4576-A913-432AAB4B7F90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can measure the decay products</a:t>
            </a:r>
          </a:p>
          <a:p>
            <a:r>
              <a:rPr kumimoji="1" lang="en-US" altLang="ja-JP" baseline="0" dirty="0" smtClean="0"/>
              <a:t>In the missing mass spectra with additional light particles,</a:t>
            </a:r>
          </a:p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decay products are clearly seen.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560D-73EB-4576-A913-432AAB4B7F90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is a summary of the</a:t>
            </a:r>
            <a:r>
              <a:rPr kumimoji="1" lang="en-US" altLang="ja-JP" baseline="0" dirty="0" smtClean="0"/>
              <a:t> specification of the beam lines.</a:t>
            </a:r>
            <a:endParaRPr kumimoji="1" lang="en-US" altLang="ja-JP" dirty="0" smtClean="0"/>
          </a:p>
          <a:p>
            <a:r>
              <a:rPr kumimoji="1" lang="en-US" altLang="ja-JP" dirty="0" smtClean="0"/>
              <a:t>Beam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tunings in</a:t>
            </a:r>
            <a:r>
              <a:rPr kumimoji="1" lang="en-US" altLang="ja-JP" baseline="0" dirty="0" smtClean="0"/>
              <a:t> some beam lines </a:t>
            </a:r>
            <a:r>
              <a:rPr kumimoji="1" lang="en-US" altLang="ja-JP" dirty="0" smtClean="0"/>
              <a:t>are still under way</a:t>
            </a:r>
            <a:r>
              <a:rPr kumimoji="1" lang="en-US" altLang="ja-JP" baseline="0" dirty="0" smtClean="0"/>
              <a:t> to extract their maximum performances. But, they already have shown good performances.</a:t>
            </a:r>
          </a:p>
          <a:p>
            <a:r>
              <a:rPr kumimoji="1" lang="en-US" altLang="ja-JP" baseline="0" dirty="0" smtClean="0"/>
              <a:t>If we have 100-kW level of primary beam, we can expect more than </a:t>
            </a:r>
          </a:p>
          <a:p>
            <a:r>
              <a:rPr kumimoji="1" lang="en-US" altLang="ja-JP" baseline="0" dirty="0" smtClean="0"/>
              <a:t>1 mage </a:t>
            </a:r>
            <a:r>
              <a:rPr kumimoji="1" lang="en-US" altLang="ja-JP" baseline="0" dirty="0" err="1" smtClean="0"/>
              <a:t>kaons</a:t>
            </a:r>
            <a:r>
              <a:rPr kumimoji="1" lang="en-US" altLang="ja-JP" baseline="0" dirty="0" smtClean="0"/>
              <a:t> per spill at each </a:t>
            </a:r>
            <a:r>
              <a:rPr kumimoji="1" lang="en-US" altLang="ja-JP" baseline="0" dirty="0" err="1" smtClean="0"/>
              <a:t>kaon</a:t>
            </a:r>
            <a:r>
              <a:rPr kumimoji="1" lang="en-US" altLang="ja-JP" baseline="0" dirty="0" smtClean="0"/>
              <a:t> beam line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A141-7640-469C-B217-99EC4E61B3F5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We would like to open a spectroscopic study</a:t>
            </a:r>
            <a:r>
              <a:rPr kumimoji="1" lang="en-US" altLang="ja-JP" baseline="0" dirty="0" smtClean="0"/>
              <a:t> of charmed baryons by means of missing mass techniques.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560D-73EB-4576-A913-432AAB4B7F90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Then we proposed charmed baryon spectroscopy by using the missing mass techniques.</a:t>
            </a:r>
          </a:p>
          <a:p>
            <a:r>
              <a:rPr kumimoji="1" lang="en-US" altLang="ja-JP" baseline="0" dirty="0" smtClean="0"/>
              <a:t>We will measure the level structure of the excited charmed baryons and the production rate in the inclusive (pi-,D*-) spectrum.</a:t>
            </a:r>
          </a:p>
          <a:p>
            <a:r>
              <a:rPr kumimoji="1" lang="en-US" altLang="ja-JP" baseline="0" dirty="0" smtClean="0"/>
              <a:t>Decay productions will be also measured to assist the missing mass spectroscopy.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reality, there two main issues:</a:t>
            </a:r>
          </a:p>
          <a:p>
            <a:r>
              <a:rPr kumimoji="1" lang="en-US" altLang="ja-JP" baseline="0" dirty="0" smtClean="0"/>
              <a:t>One is How large the CS is</a:t>
            </a:r>
          </a:p>
          <a:p>
            <a:r>
              <a:rPr kumimoji="1" lang="en-US" altLang="ja-JP" baseline="0" dirty="0" smtClean="0"/>
              <a:t>And</a:t>
            </a:r>
          </a:p>
          <a:p>
            <a:r>
              <a:rPr kumimoji="1" lang="en-US" altLang="ja-JP" baseline="0" dirty="0" smtClean="0"/>
              <a:t>The other is how large the BG is and how to reduce the BG.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45D0-195F-4C10-8CF2-BAD9C6B4A13A}" type="slidenum">
              <a:rPr lang="ja-JP" altLang="en-US" smtClean="0">
                <a:solidFill>
                  <a:prstClr val="black"/>
                </a:solidFill>
              </a:rPr>
              <a:pPr/>
              <a:t>31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flash</a:t>
            </a:r>
            <a:r>
              <a:rPr kumimoji="1" lang="en-US" altLang="ja-JP" baseline="0" dirty="0" smtClean="0"/>
              <a:t> again the baryon spectra in charm section together w strange sector.</a:t>
            </a:r>
          </a:p>
          <a:p>
            <a:r>
              <a:rPr kumimoji="1" lang="en-US" altLang="ja-JP" baseline="0" dirty="0" err="1" smtClean="0"/>
              <a:t>Chiral</a:t>
            </a:r>
            <a:r>
              <a:rPr kumimoji="1" lang="en-US" altLang="ja-JP" baseline="0" dirty="0" smtClean="0"/>
              <a:t> partner appear at  EX~500 </a:t>
            </a:r>
            <a:r>
              <a:rPr kumimoji="1" lang="en-US" altLang="ja-JP" baseline="0" dirty="0" err="1" smtClean="0"/>
              <a:t>MeV</a:t>
            </a:r>
            <a:r>
              <a:rPr kumimoji="1" lang="en-US" altLang="ja-JP" baseline="0" dirty="0" smtClean="0"/>
              <a:t>. It is interesting where </a:t>
            </a:r>
            <a:r>
              <a:rPr kumimoji="1" lang="en-US" altLang="ja-JP" baseline="0" dirty="0" err="1" smtClean="0"/>
              <a:t>chiral</a:t>
            </a:r>
            <a:r>
              <a:rPr kumimoji="1" lang="en-US" altLang="ja-JP" baseline="0" dirty="0" smtClean="0"/>
              <a:t> partner </a:t>
            </a:r>
            <a:r>
              <a:rPr kumimoji="1" lang="en-US" altLang="ja-JP" baseline="0" dirty="0" err="1" smtClean="0"/>
              <a:t>apears</a:t>
            </a:r>
            <a:r>
              <a:rPr kumimoji="1" lang="en-US" altLang="ja-JP" baseline="0" dirty="0" smtClean="0"/>
              <a:t> in c-sector. </a:t>
            </a:r>
          </a:p>
          <a:p>
            <a:r>
              <a:rPr kumimoji="1" lang="en-US" altLang="ja-JP" baseline="0" dirty="0" smtClean="0"/>
              <a:t>Baryon near particle threshold is </a:t>
            </a:r>
            <a:r>
              <a:rPr kumimoji="1" lang="en-US" altLang="ja-JP" baseline="0" dirty="0" err="1" smtClean="0"/>
              <a:t>intersting</a:t>
            </a:r>
            <a:r>
              <a:rPr kumimoji="1" lang="en-US" altLang="ja-JP" baseline="0" dirty="0" smtClean="0"/>
              <a:t>, as is the case of L(1405).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A141-7640-469C-B217-99EC4E61B3F5}" type="slidenum">
              <a:rPr lang="ja-JP" altLang="en-US" smtClean="0">
                <a:solidFill>
                  <a:prstClr val="black"/>
                </a:solidFill>
              </a:rPr>
              <a:pPr/>
              <a:t>32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Experimental data</a:t>
            </a:r>
            <a:r>
              <a:rPr kumimoji="1" lang="en-US" altLang="ja-JP" baseline="0" dirty="0" smtClean="0"/>
              <a:t> is little available.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But which indicates the signal level of a few </a:t>
            </a:r>
            <a:r>
              <a:rPr kumimoji="1" lang="en-US" altLang="ja-JP" baseline="0" dirty="0" err="1" smtClean="0"/>
              <a:t>nb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We have discussed with theorists intensively on this matter.</a:t>
            </a:r>
          </a:p>
          <a:p>
            <a:r>
              <a:rPr kumimoji="1" lang="en-US" altLang="ja-JP" baseline="0" dirty="0" smtClean="0"/>
              <a:t>Ordinary t-channel PS meson exchange model suggests that the D</a:t>
            </a:r>
            <a:r>
              <a:rPr kumimoji="1" lang="en-US" altLang="ja-JP" baseline="0" dirty="0" smtClean="0">
                <a:sym typeface="Wingdings" pitchFamily="2" charset="2"/>
              </a:rPr>
              <a:t>*</a:t>
            </a:r>
            <a:r>
              <a:rPr kumimoji="1" lang="en-US" altLang="ja-JP" baseline="0" dirty="0" err="1" smtClean="0">
                <a:sym typeface="Wingdings" pitchFamily="2" charset="2"/>
              </a:rPr>
              <a:t>Lc</a:t>
            </a:r>
            <a:r>
              <a:rPr kumimoji="1" lang="en-US" altLang="ja-JP" baseline="0" dirty="0" smtClean="0">
                <a:sym typeface="Wingdings" pitchFamily="2" charset="2"/>
              </a:rPr>
              <a:t> production cross section is reduced a order of 2 to 3 </a:t>
            </a:r>
            <a:r>
              <a:rPr kumimoji="1" lang="en-US" altLang="ja-JP" baseline="0" dirty="0" smtClean="0"/>
              <a:t>compared with the K*L production cross section.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We also discussed if the </a:t>
            </a:r>
            <a:r>
              <a:rPr kumimoji="1" lang="en-US" altLang="ja-JP" baseline="0" dirty="0" err="1" smtClean="0"/>
              <a:t>pQCD</a:t>
            </a:r>
            <a:r>
              <a:rPr kumimoji="1" lang="en-US" altLang="ja-JP" baseline="0" dirty="0" smtClean="0"/>
              <a:t> calculates the cross section.</a:t>
            </a:r>
          </a:p>
          <a:p>
            <a:r>
              <a:rPr kumimoji="1" lang="en-US" altLang="ja-JP" baseline="0" dirty="0" smtClean="0"/>
              <a:t>However, it is quite difficult to make an reliable estimation at this moment because non-</a:t>
            </a:r>
            <a:r>
              <a:rPr kumimoji="1" lang="en-US" altLang="ja-JP" baseline="0" dirty="0" err="1" smtClean="0"/>
              <a:t>perturbatie</a:t>
            </a:r>
            <a:r>
              <a:rPr kumimoji="1" lang="en-US" altLang="ja-JP" baseline="0" dirty="0" smtClean="0"/>
              <a:t> effect are sizable at small t.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Therefore, we concluded the </a:t>
            </a:r>
            <a:r>
              <a:rPr kumimoji="1" lang="en-US" altLang="ja-JP" baseline="0" dirty="0" err="1" smtClean="0"/>
              <a:t>regge</a:t>
            </a:r>
            <a:r>
              <a:rPr kumimoji="1" lang="en-US" altLang="ja-JP" baseline="0" dirty="0" smtClean="0"/>
              <a:t> model is relatively reliable, which well describes the high-energy binary reaction.</a:t>
            </a:r>
          </a:p>
          <a:p>
            <a:r>
              <a:rPr kumimoji="1" lang="en-US" altLang="ja-JP" baseline="0" dirty="0" smtClean="0"/>
              <a:t>Particularly, the model reproduces the typical s dependence of sigma and </a:t>
            </a:r>
          </a:p>
          <a:p>
            <a:r>
              <a:rPr kumimoji="1" lang="en-US" altLang="ja-JP" baseline="0" dirty="0" smtClean="0"/>
              <a:t>Forward peaking pattern of the differential CS.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560D-73EB-4576-A913-432AAB4B7F90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A141-7640-469C-B217-99EC4E61B3F5}" type="slidenum">
              <a:rPr lang="ja-JP" altLang="en-US" smtClean="0">
                <a:solidFill>
                  <a:prstClr val="black"/>
                </a:solidFill>
              </a:rPr>
              <a:pPr/>
              <a:t>35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Then,</a:t>
            </a:r>
            <a:r>
              <a:rPr kumimoji="1" lang="en-US" altLang="ja-JP" baseline="0" dirty="0" smtClean="0"/>
              <a:t> we can extract the spin/</a:t>
            </a:r>
            <a:r>
              <a:rPr kumimoji="1" lang="en-US" altLang="ja-JP" baseline="0" dirty="0" err="1" smtClean="0"/>
              <a:t>isospin</a:t>
            </a:r>
            <a:r>
              <a:rPr kumimoji="1" lang="en-US" altLang="ja-JP" baseline="0" dirty="0" smtClean="0"/>
              <a:t> configuration of the charmed baryons from the production rate.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A141-7640-469C-B217-99EC4E61B3F5}" type="slidenum">
              <a:rPr lang="ja-JP" altLang="en-US" smtClean="0">
                <a:solidFill>
                  <a:prstClr val="black"/>
                </a:solidFill>
              </a:rPr>
              <a:pPr/>
              <a:t>36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At</a:t>
            </a:r>
            <a:r>
              <a:rPr kumimoji="1" lang="en-US" altLang="ja-JP" baseline="0" dirty="0" smtClean="0"/>
              <a:t> present, </a:t>
            </a:r>
            <a:r>
              <a:rPr kumimoji="1" lang="en-US" altLang="ja-JP" dirty="0" smtClean="0"/>
              <a:t>3 separated</a:t>
            </a:r>
            <a:r>
              <a:rPr kumimoji="1" lang="en-US" altLang="ja-JP" baseline="0" dirty="0" smtClean="0"/>
              <a:t> charged beam lines and 1 neutral KL beam line are in operation. K1.1 is under construction.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A141-7640-469C-B217-99EC4E61B3F5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A141-7640-469C-B217-99EC4E61B3F5}" type="slidenum">
              <a:rPr lang="ja-JP" altLang="en-US" smtClean="0">
                <a:solidFill>
                  <a:prstClr val="black"/>
                </a:solidFill>
              </a:rPr>
              <a:pPr/>
              <a:t>37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Then we proposed charmed baryon spectroscopy by using the missing mass techniques.</a:t>
            </a:r>
          </a:p>
          <a:p>
            <a:r>
              <a:rPr kumimoji="1" lang="en-US" altLang="ja-JP" baseline="0" dirty="0" smtClean="0"/>
              <a:t>We will measure the level structure of the excited charmed baryons and the production rate in the inclusive (pi-,D*-) spectrum.</a:t>
            </a:r>
          </a:p>
          <a:p>
            <a:r>
              <a:rPr kumimoji="1" lang="en-US" altLang="ja-JP" baseline="0" dirty="0" smtClean="0"/>
              <a:t>Decay productions will be also measured to assist the missing mass spectroscopy.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reality, there two main issues:</a:t>
            </a:r>
          </a:p>
          <a:p>
            <a:r>
              <a:rPr kumimoji="1" lang="en-US" altLang="ja-JP" baseline="0" dirty="0" smtClean="0"/>
              <a:t>One is How large the CS is</a:t>
            </a:r>
          </a:p>
          <a:p>
            <a:r>
              <a:rPr kumimoji="1" lang="en-US" altLang="ja-JP" baseline="0" dirty="0" smtClean="0"/>
              <a:t>And</a:t>
            </a:r>
          </a:p>
          <a:p>
            <a:r>
              <a:rPr kumimoji="1" lang="en-US" altLang="ja-JP" baseline="0" dirty="0" smtClean="0"/>
              <a:t>The other is how large the BG is and how to reduce the BG.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45D0-195F-4C10-8CF2-BAD9C6B4A13A}" type="slidenum">
              <a:rPr lang="ja-JP" altLang="en-US" smtClean="0">
                <a:solidFill>
                  <a:prstClr val="black"/>
                </a:solidFill>
              </a:rPr>
              <a:pPr/>
              <a:t>38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66FFFF"/>
                </a:solidFill>
              </a:rPr>
              <a:t>Our simulation reproduced the past experimental data at BNL and CERN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solidFill>
                  <a:srgbClr val="66FFFF"/>
                </a:solidFill>
              </a:rPr>
              <a:t>Taking detector acceptances</a:t>
            </a:r>
            <a:r>
              <a:rPr lang="en-US" altLang="ja-JP" baseline="0" dirty="0" smtClean="0">
                <a:solidFill>
                  <a:srgbClr val="66FFFF"/>
                </a:solidFill>
              </a:rPr>
              <a:t> into account.</a:t>
            </a:r>
            <a:endParaRPr lang="en-US" altLang="ja-JP" dirty="0" smtClean="0">
              <a:solidFill>
                <a:srgbClr val="66FFFF"/>
              </a:solidFill>
            </a:endParaRPr>
          </a:p>
          <a:p>
            <a:r>
              <a:rPr lang="en-US" altLang="ja-JP" dirty="0" smtClean="0">
                <a:solidFill>
                  <a:srgbClr val="66FFFF"/>
                </a:solidFill>
              </a:rPr>
              <a:t>Not only the shape but also the absolute strength within</a:t>
            </a:r>
            <a:r>
              <a:rPr lang="en-US" altLang="ja-JP" baseline="0" dirty="0" smtClean="0">
                <a:solidFill>
                  <a:srgbClr val="66FFFF"/>
                </a:solidFill>
              </a:rPr>
              <a:t> 30</a:t>
            </a:r>
            <a:r>
              <a:rPr lang="en-US" altLang="ja-JP" dirty="0" smtClean="0">
                <a:solidFill>
                  <a:srgbClr val="66FFFF"/>
                </a:solidFill>
              </a:rPr>
              <a:t> % or so.</a:t>
            </a:r>
          </a:p>
          <a:p>
            <a:endParaRPr lang="en-US" altLang="ja-JP" dirty="0" smtClean="0">
              <a:solidFill>
                <a:srgbClr val="66FFFF"/>
              </a:solidFill>
            </a:endParaRPr>
          </a:p>
          <a:p>
            <a:r>
              <a:rPr lang="en-US" altLang="ja-JP" dirty="0" smtClean="0">
                <a:solidFill>
                  <a:srgbClr val="66FFFF"/>
                </a:solidFill>
              </a:rPr>
              <a:t>Bump around D*?  We cannot say</a:t>
            </a:r>
            <a:r>
              <a:rPr lang="en-US" altLang="ja-JP" baseline="0" dirty="0" smtClean="0">
                <a:solidFill>
                  <a:srgbClr val="66FFFF"/>
                </a:solidFill>
              </a:rPr>
              <a:t> it is a signal…</a:t>
            </a:r>
            <a:endParaRPr lang="en-US" altLang="ja-JP" dirty="0" smtClean="0">
              <a:solidFill>
                <a:srgbClr val="66FFFF"/>
              </a:solidFill>
            </a:endParaRPr>
          </a:p>
          <a:p>
            <a:r>
              <a:rPr lang="en-US" altLang="ja-JP" dirty="0" smtClean="0">
                <a:solidFill>
                  <a:srgbClr val="66FFFF"/>
                </a:solidFill>
              </a:rPr>
              <a:t>Within the exp. resolution (2</a:t>
            </a:r>
            <a:r>
              <a:rPr lang="en-US" altLang="ja-JP" baseline="0" dirty="0" smtClean="0">
                <a:solidFill>
                  <a:srgbClr val="66FFFF"/>
                </a:solidFill>
              </a:rPr>
              <a:t> bins), it seems ~20 </a:t>
            </a:r>
            <a:r>
              <a:rPr lang="en-US" altLang="ja-JP" baseline="0" dirty="0" err="1" smtClean="0">
                <a:solidFill>
                  <a:srgbClr val="66FFFF"/>
                </a:solidFill>
              </a:rPr>
              <a:t>nb</a:t>
            </a:r>
            <a:r>
              <a:rPr lang="en-US" altLang="ja-JP" baseline="0" dirty="0" smtClean="0">
                <a:solidFill>
                  <a:srgbClr val="66FFFF"/>
                </a:solidFill>
              </a:rPr>
              <a:t>, which is consistent with reported upper limit.</a:t>
            </a:r>
          </a:p>
          <a:p>
            <a:r>
              <a:rPr lang="en-US" altLang="ja-JP" baseline="0" dirty="0" smtClean="0">
                <a:solidFill>
                  <a:srgbClr val="66FFFF"/>
                </a:solidFill>
              </a:rPr>
              <a:t>Improving the background reduction, as shown next, we can easily observe peaks if the signal level is as it is…</a:t>
            </a:r>
            <a:endParaRPr lang="en-US" altLang="ja-JP" dirty="0" smtClean="0">
              <a:solidFill>
                <a:srgbClr val="66FFFF"/>
              </a:solidFill>
            </a:endParaRPr>
          </a:p>
          <a:p>
            <a:r>
              <a:rPr lang="en-US" altLang="ja-JP" dirty="0" smtClean="0">
                <a:solidFill>
                  <a:srgbClr val="66FFFF"/>
                </a:solidFill>
              </a:rPr>
              <a:t>     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560D-73EB-4576-A913-432AAB4B7F90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have improved the S/N by mass reconstruction resolution by a factor 4.</a:t>
            </a:r>
          </a:p>
          <a:p>
            <a:r>
              <a:rPr kumimoji="1" lang="en-US" altLang="ja-JP" baseline="0" dirty="0" smtClean="0"/>
              <a:t> </a:t>
            </a:r>
          </a:p>
          <a:p>
            <a:r>
              <a:rPr kumimoji="1" lang="en-US" altLang="ja-JP" baseline="0" dirty="0" smtClean="0"/>
              <a:t>In true events, </a:t>
            </a:r>
            <a:r>
              <a:rPr kumimoji="1" lang="en-US" altLang="ja-JP" baseline="0" dirty="0" err="1" smtClean="0"/>
              <a:t>K,pi</a:t>
            </a:r>
            <a:r>
              <a:rPr kumimoji="1" lang="en-US" altLang="ja-JP" baseline="0" dirty="0" smtClean="0"/>
              <a:t> is much </a:t>
            </a:r>
            <a:r>
              <a:rPr kumimoji="1" lang="en-US" altLang="ja-JP" baseline="0" dirty="0" err="1" smtClean="0"/>
              <a:t>ligher</a:t>
            </a:r>
            <a:r>
              <a:rPr kumimoji="1" lang="en-US" altLang="ja-JP" baseline="0" dirty="0" smtClean="0"/>
              <a:t> than D0, both K/pi are energetic.</a:t>
            </a:r>
          </a:p>
          <a:p>
            <a:r>
              <a:rPr kumimoji="1" lang="en-US" altLang="ja-JP" baseline="0" dirty="0" smtClean="0"/>
              <a:t>As a result, both K/pi </a:t>
            </a:r>
            <a:r>
              <a:rPr kumimoji="1" lang="en-US" altLang="ja-JP" baseline="0" dirty="0" err="1" smtClean="0"/>
              <a:t>momenta</a:t>
            </a:r>
            <a:r>
              <a:rPr kumimoji="1" lang="en-US" altLang="ja-JP" baseline="0" dirty="0" smtClean="0"/>
              <a:t> are balanced.</a:t>
            </a:r>
          </a:p>
          <a:p>
            <a:r>
              <a:rPr kumimoji="1" lang="en-US" altLang="ja-JP" baseline="0" dirty="0" smtClean="0"/>
              <a:t>In this case, the CM angle of one particle is rather isotropic.</a:t>
            </a:r>
          </a:p>
          <a:p>
            <a:r>
              <a:rPr kumimoji="1" lang="en-US" altLang="ja-JP" baseline="0" dirty="0" smtClean="0"/>
              <a:t>On the other hand, in fake events, K pi may originally come from </a:t>
            </a:r>
            <a:r>
              <a:rPr kumimoji="1" lang="en-US" altLang="ja-JP" baseline="0" dirty="0" err="1" smtClean="0"/>
              <a:t>ligher</a:t>
            </a:r>
            <a:r>
              <a:rPr kumimoji="1" lang="en-US" altLang="ja-JP" baseline="0" dirty="0" smtClean="0"/>
              <a:t> particles.</a:t>
            </a:r>
          </a:p>
          <a:p>
            <a:r>
              <a:rPr kumimoji="1" lang="en-US" altLang="ja-JP" baseline="0" dirty="0" smtClean="0"/>
              <a:t>To make heavier mass, one of the two particles are tend to be energetic.</a:t>
            </a:r>
          </a:p>
          <a:p>
            <a:r>
              <a:rPr kumimoji="1" lang="en-US" altLang="ja-JP" baseline="0" dirty="0" smtClean="0"/>
              <a:t>In this case, the slower particle seems to be emitted backwards in the CM system.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560D-73EB-4576-A913-432AAB4B7F90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is a summary of the</a:t>
            </a:r>
            <a:r>
              <a:rPr kumimoji="1" lang="en-US" altLang="ja-JP" baseline="0" dirty="0" smtClean="0"/>
              <a:t> specification of the beam lines.</a:t>
            </a:r>
            <a:endParaRPr kumimoji="1" lang="en-US" altLang="ja-JP" dirty="0" smtClean="0"/>
          </a:p>
          <a:p>
            <a:r>
              <a:rPr kumimoji="1" lang="en-US" altLang="ja-JP" dirty="0" smtClean="0"/>
              <a:t>Beam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tunings in</a:t>
            </a:r>
            <a:r>
              <a:rPr kumimoji="1" lang="en-US" altLang="ja-JP" baseline="0" dirty="0" smtClean="0"/>
              <a:t> some beam lines </a:t>
            </a:r>
            <a:r>
              <a:rPr kumimoji="1" lang="en-US" altLang="ja-JP" dirty="0" smtClean="0"/>
              <a:t>are still under way</a:t>
            </a:r>
            <a:r>
              <a:rPr kumimoji="1" lang="en-US" altLang="ja-JP" baseline="0" dirty="0" smtClean="0"/>
              <a:t> to extract their maximum performances. But, they already have shown good performances.</a:t>
            </a:r>
          </a:p>
          <a:p>
            <a:r>
              <a:rPr kumimoji="1" lang="en-US" altLang="ja-JP" baseline="0" dirty="0" smtClean="0"/>
              <a:t>If we have 100-kW level of primary beam, we can expect more than </a:t>
            </a:r>
          </a:p>
          <a:p>
            <a:r>
              <a:rPr kumimoji="1" lang="en-US" altLang="ja-JP" baseline="0" dirty="0" smtClean="0"/>
              <a:t>1 mage </a:t>
            </a:r>
            <a:r>
              <a:rPr kumimoji="1" lang="en-US" altLang="ja-JP" baseline="0" dirty="0" err="1" smtClean="0"/>
              <a:t>kaons</a:t>
            </a:r>
            <a:r>
              <a:rPr kumimoji="1" lang="en-US" altLang="ja-JP" baseline="0" dirty="0" smtClean="0"/>
              <a:t> per spill at each </a:t>
            </a:r>
            <a:r>
              <a:rPr kumimoji="1" lang="en-US" altLang="ja-JP" baseline="0" dirty="0" err="1" smtClean="0"/>
              <a:t>kaon</a:t>
            </a:r>
            <a:r>
              <a:rPr kumimoji="1" lang="en-US" altLang="ja-JP" baseline="0" dirty="0" smtClean="0"/>
              <a:t> beam line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A141-7640-469C-B217-99EC4E61B3F5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Studies of </a:t>
            </a:r>
            <a:r>
              <a:rPr kumimoji="1" lang="en-US" altLang="ja-JP" baseline="0" dirty="0" smtClean="0"/>
              <a:t>hadrons in nuclei is related to the problem of the </a:t>
            </a:r>
            <a:r>
              <a:rPr kumimoji="1" lang="en-US" altLang="ja-JP" baseline="0" dirty="0" err="1" smtClean="0"/>
              <a:t>chiral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symmetery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err="1" smtClean="0"/>
              <a:t>Hypernuclei</a:t>
            </a:r>
            <a:r>
              <a:rPr kumimoji="1" lang="en-US" altLang="ja-JP" baseline="0" dirty="0" smtClean="0"/>
              <a:t> are studied in order to understand the BB </a:t>
            </a:r>
            <a:r>
              <a:rPr kumimoji="1" lang="en-US" altLang="ja-JP" baseline="0" smtClean="0"/>
              <a:t>int. in </a:t>
            </a:r>
            <a:r>
              <a:rPr kumimoji="1" lang="en-US" altLang="ja-JP" baseline="0" dirty="0" smtClean="0"/>
              <a:t>nuclear medium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f</a:t>
            </a:r>
            <a:r>
              <a:rPr kumimoji="1" lang="en-US" altLang="ja-JP" dirty="0" smtClean="0"/>
              <a:t>urther in the framework of flavor</a:t>
            </a:r>
            <a:r>
              <a:rPr kumimoji="1" lang="en-US" altLang="ja-JP" baseline="0" dirty="0" smtClean="0"/>
              <a:t> SU(3) symmetry, </a:t>
            </a:r>
          </a:p>
          <a:p>
            <a:r>
              <a:rPr kumimoji="1" lang="en-US" altLang="ja-JP" baseline="0" dirty="0" smtClean="0"/>
              <a:t>where, we can investigate behaviors of </a:t>
            </a:r>
            <a:r>
              <a:rPr kumimoji="1" lang="en-US" altLang="ja-JP" baseline="0" dirty="0" err="1" smtClean="0"/>
              <a:t>hyperon</a:t>
            </a:r>
            <a:r>
              <a:rPr kumimoji="1" lang="en-US" altLang="ja-JP" baseline="0" dirty="0" smtClean="0"/>
              <a:t> in nuclear medium.</a:t>
            </a:r>
          </a:p>
          <a:p>
            <a:r>
              <a:rPr kumimoji="1" lang="en-US" altLang="ja-JP" baseline="0" dirty="0" smtClean="0"/>
              <a:t>Double-strangeness </a:t>
            </a:r>
            <a:r>
              <a:rPr kumimoji="1" lang="en-US" altLang="ja-JP" baseline="0" dirty="0" err="1" smtClean="0"/>
              <a:t>hypernuclei</a:t>
            </a:r>
            <a:r>
              <a:rPr kumimoji="1" lang="en-US" altLang="ja-JP" baseline="0" dirty="0" smtClean="0"/>
              <a:t> are main subjects at K1.8.</a:t>
            </a:r>
          </a:p>
          <a:p>
            <a:r>
              <a:rPr kumimoji="1" lang="en-US" altLang="ja-JP" baseline="0" dirty="0" smtClean="0"/>
              <a:t>Modification of the magnetic moment of Lambda in nuclear medium is quite interesting subject, which can be measured through the B(M1) measurement in </a:t>
            </a:r>
            <a:r>
              <a:rPr kumimoji="1" lang="en-US" altLang="ja-JP" baseline="0" dirty="0" err="1" smtClean="0"/>
              <a:t>hypernuclear</a:t>
            </a:r>
            <a:r>
              <a:rPr kumimoji="1" lang="en-US" altLang="ja-JP" baseline="0" dirty="0" smtClean="0"/>
              <a:t> gamma ray spectroscopy. Mu-lam is proportional to the inverse of “constituent quark mass”, where constituent quark behaves a </a:t>
            </a:r>
            <a:r>
              <a:rPr kumimoji="1" lang="en-US" altLang="ja-JP" baseline="0" dirty="0" err="1" smtClean="0"/>
              <a:t>dirac</a:t>
            </a:r>
            <a:r>
              <a:rPr kumimoji="1" lang="en-US" altLang="ja-JP" baseline="0" dirty="0" smtClean="0"/>
              <a:t> particle. If the </a:t>
            </a:r>
            <a:r>
              <a:rPr kumimoji="1" lang="en-US" altLang="ja-JP" baseline="0" dirty="0" err="1" smtClean="0"/>
              <a:t>chiral</a:t>
            </a:r>
            <a:r>
              <a:rPr kumimoji="1" lang="en-US" altLang="ja-JP" baseline="0" dirty="0" smtClean="0"/>
              <a:t> symmetry is restored in the nuclear medium, the magnetic moment may be modified.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Studies of </a:t>
            </a:r>
            <a:r>
              <a:rPr kumimoji="1" lang="en-US" altLang="ja-JP" baseline="0" dirty="0" err="1" smtClean="0"/>
              <a:t>kaon</a:t>
            </a:r>
            <a:r>
              <a:rPr kumimoji="1" lang="en-US" altLang="ja-JP" baseline="0" dirty="0" smtClean="0"/>
              <a:t> deeply bound states are interesting, which is strongly related to the nature of L(1405), which is thought to be </a:t>
            </a:r>
            <a:r>
              <a:rPr kumimoji="1" lang="en-US" altLang="ja-JP" baseline="0" dirty="0" err="1" smtClean="0"/>
              <a:t>KbarN</a:t>
            </a:r>
            <a:r>
              <a:rPr kumimoji="1" lang="en-US" altLang="ja-JP" baseline="0" dirty="0" smtClean="0"/>
              <a:t> bound state. </a:t>
            </a:r>
            <a:r>
              <a:rPr kumimoji="1" lang="en-US" altLang="ja-JP" baseline="0" dirty="0" err="1" smtClean="0"/>
              <a:t>Chiral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unitery</a:t>
            </a:r>
            <a:r>
              <a:rPr kumimoji="1" lang="en-US" altLang="ja-JP" baseline="0" dirty="0" smtClean="0"/>
              <a:t> model claimed that it may consist of two poles below the </a:t>
            </a:r>
            <a:r>
              <a:rPr kumimoji="1" lang="en-US" altLang="ja-JP" baseline="0" dirty="0" err="1" smtClean="0"/>
              <a:t>KbarN</a:t>
            </a:r>
            <a:r>
              <a:rPr kumimoji="1" lang="en-US" altLang="ja-JP" baseline="0" dirty="0" smtClean="0"/>
              <a:t> threshold.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4A141-7640-469C-B217-99EC4E61B3F5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 High-p beam line, E16 experiment</a:t>
            </a:r>
            <a:r>
              <a:rPr kumimoji="1" lang="en-US" altLang="ja-JP" baseline="0" dirty="0" smtClean="0"/>
              <a:t> is going to measure mass modification of phi meson in nuclei. Phi is created by primary proton </a:t>
            </a:r>
            <a:r>
              <a:rPr kumimoji="1" lang="en-US" altLang="ja-JP" baseline="0" smtClean="0"/>
              <a:t>in a nucleus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560D-73EB-4576-A913-432AAB4B7F9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Let me</a:t>
            </a:r>
            <a:r>
              <a:rPr kumimoji="1" lang="en-US" altLang="ja-JP" baseline="0" dirty="0" smtClean="0"/>
              <a:t> start from this naive question in </a:t>
            </a:r>
            <a:r>
              <a:rPr kumimoji="1" lang="en-US" altLang="ja-JP" baseline="0" dirty="0" err="1" smtClean="0"/>
              <a:t>hadron</a:t>
            </a:r>
            <a:r>
              <a:rPr kumimoji="1" lang="en-US" altLang="ja-JP" baseline="0" dirty="0" smtClean="0"/>
              <a:t> physics;</a:t>
            </a:r>
            <a:endParaRPr kumimoji="1" lang="en-US" altLang="ja-JP" dirty="0" smtClean="0"/>
          </a:p>
          <a:p>
            <a:r>
              <a:rPr kumimoji="1" lang="en-US" altLang="ja-JP" dirty="0" smtClean="0"/>
              <a:t>“What</a:t>
            </a:r>
            <a:r>
              <a:rPr kumimoji="1" lang="en-US" altLang="ja-JP" baseline="0" dirty="0" smtClean="0"/>
              <a:t> are good building blocks of hadrons?”</a:t>
            </a:r>
          </a:p>
          <a:p>
            <a:r>
              <a:rPr kumimoji="1" lang="en-US" altLang="ja-JP" baseline="0" dirty="0" smtClean="0"/>
              <a:t>We know that a constituent quark is a very good building block of hadrons, </a:t>
            </a:r>
          </a:p>
          <a:p>
            <a:r>
              <a:rPr kumimoji="1" lang="en-US" altLang="ja-JP" baseline="0" dirty="0" smtClean="0"/>
              <a:t>which successfully describes </a:t>
            </a:r>
            <a:r>
              <a:rPr kumimoji="1" lang="en-US" altLang="ja-JP" baseline="0" dirty="0" err="1" smtClean="0"/>
              <a:t>hadron</a:t>
            </a:r>
            <a:r>
              <a:rPr kumimoji="1" lang="en-US" altLang="ja-JP" baseline="0" dirty="0" smtClean="0"/>
              <a:t> properties, such as masses, classifications based on spin/flavor symmetry, and even magnetic moments. This is good for ground state hadrons.</a:t>
            </a:r>
          </a:p>
          <a:p>
            <a:r>
              <a:rPr kumimoji="1" lang="en-US" altLang="ja-JP" baseline="0" dirty="0" smtClean="0"/>
              <a:t>However, the constituent quark model sometimes fails in resonance states.</a:t>
            </a:r>
          </a:p>
          <a:p>
            <a:r>
              <a:rPr kumimoji="1" lang="en-US" altLang="ja-JP" baseline="0" dirty="0" smtClean="0"/>
              <a:t>Hadrons can be good building blocks, as recently Meson-meson and Meson-Baryon molecular states are intensively discussed. Here, they are all color singlet states.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“</a:t>
            </a:r>
            <a:r>
              <a:rPr kumimoji="1" lang="en-US" altLang="ja-JP" baseline="0" dirty="0" err="1" smtClean="0"/>
              <a:t>Diquark</a:t>
            </a:r>
            <a:r>
              <a:rPr kumimoji="1" lang="en-US" altLang="ja-JP" baseline="0" dirty="0" smtClean="0"/>
              <a:t>” is considered as a building block of baryons.</a:t>
            </a:r>
          </a:p>
          <a:p>
            <a:r>
              <a:rPr kumimoji="1" lang="en-US" altLang="ja-JP" dirty="0" smtClean="0"/>
              <a:t>Although</a:t>
            </a:r>
            <a:r>
              <a:rPr kumimoji="1" lang="en-US" altLang="ja-JP" baseline="0" dirty="0" smtClean="0"/>
              <a:t> this object is discussed for a long time. it has not been settled yet.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45D0-195F-4C10-8CF2-BAD9C6B4A13A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Let me</a:t>
            </a:r>
            <a:r>
              <a:rPr kumimoji="1" lang="en-US" altLang="ja-JP" baseline="0" dirty="0" smtClean="0"/>
              <a:t> start from this naive question in </a:t>
            </a:r>
            <a:r>
              <a:rPr kumimoji="1" lang="en-US" altLang="ja-JP" baseline="0" dirty="0" err="1" smtClean="0"/>
              <a:t>hadron</a:t>
            </a:r>
            <a:r>
              <a:rPr kumimoji="1" lang="en-US" altLang="ja-JP" baseline="0" dirty="0" smtClean="0"/>
              <a:t> physics;</a:t>
            </a:r>
            <a:endParaRPr kumimoji="1" lang="en-US" altLang="ja-JP" dirty="0" smtClean="0"/>
          </a:p>
          <a:p>
            <a:r>
              <a:rPr kumimoji="1" lang="en-US" altLang="ja-JP" dirty="0" smtClean="0"/>
              <a:t>“What</a:t>
            </a:r>
            <a:r>
              <a:rPr kumimoji="1" lang="en-US" altLang="ja-JP" baseline="0" dirty="0" smtClean="0"/>
              <a:t> are good building blocks of hadrons?”</a:t>
            </a:r>
          </a:p>
          <a:p>
            <a:r>
              <a:rPr kumimoji="1" lang="en-US" altLang="ja-JP" baseline="0" dirty="0" smtClean="0"/>
              <a:t>We know that a constituent quark is a very good building block of hadrons, </a:t>
            </a:r>
          </a:p>
          <a:p>
            <a:r>
              <a:rPr kumimoji="1" lang="en-US" altLang="ja-JP" baseline="0" dirty="0" smtClean="0"/>
              <a:t>which successfully describes </a:t>
            </a:r>
            <a:r>
              <a:rPr kumimoji="1" lang="en-US" altLang="ja-JP" baseline="0" dirty="0" err="1" smtClean="0"/>
              <a:t>hadron</a:t>
            </a:r>
            <a:r>
              <a:rPr kumimoji="1" lang="en-US" altLang="ja-JP" baseline="0" dirty="0" smtClean="0"/>
              <a:t> properties, such as masses, classifications based on spin/flavor symmetry, and even magnetic moments. This is good for ground state hadrons.</a:t>
            </a:r>
          </a:p>
          <a:p>
            <a:r>
              <a:rPr kumimoji="1" lang="en-US" altLang="ja-JP" baseline="0" dirty="0" smtClean="0"/>
              <a:t>However, the constituent quark model sometimes fails in resonance states.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45D0-195F-4C10-8CF2-BAD9C6B4A13A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“</a:t>
            </a:r>
            <a:r>
              <a:rPr kumimoji="1" lang="en-US" altLang="ja-JP" baseline="0" dirty="0" err="1" smtClean="0"/>
              <a:t>Diquark</a:t>
            </a:r>
            <a:r>
              <a:rPr kumimoji="1" lang="en-US" altLang="ja-JP" baseline="0" dirty="0" smtClean="0"/>
              <a:t>” is considered as a building block of baryons.</a:t>
            </a:r>
          </a:p>
          <a:p>
            <a:r>
              <a:rPr kumimoji="1" lang="en-US" altLang="ja-JP" dirty="0" smtClean="0"/>
              <a:t>Although</a:t>
            </a:r>
            <a:r>
              <a:rPr kumimoji="1" lang="en-US" altLang="ja-JP" baseline="0" dirty="0" smtClean="0"/>
              <a:t> this object is discussed for a long time. it has not been settled yet.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45D0-195F-4C10-8CF2-BAD9C6B4A13A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2012/8/11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056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2012/8/11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45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762000" y="381000"/>
            <a:ext cx="7848600" cy="5410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2012/8/11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 smtClean="0"/>
              <a:t>2012/8/11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F82D296-76CC-4BDC-B426-2055B8A7C03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EB9A-094D-4D65-8868-4E3114C651C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2012/8/11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31E3-F889-4D39-89EC-97EA648CA362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2012/8/11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2012/8/11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2012/8/11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2012/8/11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2012/8/11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2012/8/11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2012/8/11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638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r>
              <a:rPr lang="en-US" altLang="ja-JP"/>
              <a:t>2012/8/11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B435B02B-3326-4D6C-B168-96599CB389E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123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8123A7A-A5EA-432A-B638-B5700A18597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00"/>
                </a:solidFill>
              </a:rPr>
              <a:t>2012/8/11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44F777-3200-4A1F-8BAA-F6C5767EF763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ja-JP" smtClean="0">
                <a:solidFill>
                  <a:prstClr val="black"/>
                </a:solidFill>
              </a:rPr>
              <a:t>2012/8/11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2025" y="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r">
              <a:defRPr sz="20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95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4400" b="1" kern="1200" baseline="0">
          <a:solidFill>
            <a:schemeClr val="tx2"/>
          </a:solidFill>
          <a:effectLst/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800" b="1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­"/>
        <a:defRPr kumimoji="1" sz="2400" b="1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Times New Roman" pitchFamily="18" charset="0"/>
        <a:buChar char="○"/>
        <a:defRPr kumimoji="1" sz="2000" b="1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b="1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itchFamily="49" charset="0"/>
        <a:buChar char="­"/>
        <a:defRPr kumimoji="1" sz="1400" b="1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2012/8/11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2025" y="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r">
              <a:defRPr sz="16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630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4400" b="1" kern="1200" baseline="0">
          <a:solidFill>
            <a:schemeClr val="tx2"/>
          </a:solidFill>
          <a:effectLst/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800" b="1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­"/>
        <a:defRPr kumimoji="1" sz="2400" b="1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Times New Roman" pitchFamily="18" charset="0"/>
        <a:buChar char="○"/>
        <a:defRPr kumimoji="1" sz="2000" b="1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b="1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itchFamily="49" charset="0"/>
        <a:buChar char="­"/>
        <a:defRPr kumimoji="1" sz="1400" b="1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tx1"/>
            </a:gs>
            <a:gs pos="65000">
              <a:srgbClr val="2A2A2A"/>
            </a:gs>
            <a:gs pos="80000">
              <a:schemeClr val="tx1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123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8123A7A-A5EA-432A-B638-B5700A18597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772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7724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テキストの書式設定</a:t>
            </a:r>
            <a:endParaRPr lang="en-US" altLang="ja-JP" smtClean="0"/>
          </a:p>
          <a:p>
            <a:pPr lvl="1"/>
            <a:r>
              <a:rPr lang="ja-JP" altLang="en-US" smtClean="0"/>
              <a:t>第</a:t>
            </a:r>
            <a:r>
              <a:rPr lang="en-US" altLang="ja-JP" smtClean="0"/>
              <a:t> 2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2"/>
            <a:r>
              <a:rPr lang="ja-JP" altLang="en-US" smtClean="0"/>
              <a:t>第</a:t>
            </a:r>
            <a:r>
              <a:rPr lang="en-US" altLang="ja-JP" smtClean="0"/>
              <a:t> 3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 4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 5 </a:t>
            </a:r>
            <a:r>
              <a:rPr lang="ja-JP" altLang="en-US" smtClean="0"/>
              <a:t>レベル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1000" y="1066800"/>
            <a:ext cx="8372475" cy="150813"/>
            <a:chOff x="240" y="672"/>
            <a:chExt cx="5274" cy="9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398" y="672"/>
              <a:ext cx="116" cy="95"/>
              <a:chOff x="5398" y="672"/>
              <a:chExt cx="116" cy="95"/>
            </a:xfrm>
          </p:grpSpPr>
          <p:sp>
            <p:nvSpPr>
              <p:cNvPr id="1046" name="Rectangle 4"/>
              <p:cNvSpPr>
                <a:spLocks noChangeArrowheads="1"/>
              </p:cNvSpPr>
              <p:nvPr/>
            </p:nvSpPr>
            <p:spPr bwMode="auto">
              <a:xfrm>
                <a:off x="5492" y="672"/>
                <a:ext cx="22" cy="95"/>
              </a:xfrm>
              <a:prstGeom prst="rect">
                <a:avLst/>
              </a:prstGeom>
              <a:solidFill>
                <a:srgbClr val="C0C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1047" name="Rectangle 5"/>
              <p:cNvSpPr>
                <a:spLocks noChangeArrowheads="1"/>
              </p:cNvSpPr>
              <p:nvPr/>
            </p:nvSpPr>
            <p:spPr bwMode="auto">
              <a:xfrm>
                <a:off x="5398" y="672"/>
                <a:ext cx="52" cy="95"/>
              </a:xfrm>
              <a:prstGeom prst="rect">
                <a:avLst/>
              </a:prstGeom>
              <a:solidFill>
                <a:srgbClr val="C0C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5088" y="672"/>
              <a:ext cx="255" cy="95"/>
              <a:chOff x="5088" y="672"/>
              <a:chExt cx="255" cy="95"/>
            </a:xfrm>
          </p:grpSpPr>
          <p:sp>
            <p:nvSpPr>
              <p:cNvPr id="1044" name="Rectangle 7"/>
              <p:cNvSpPr>
                <a:spLocks noChangeArrowheads="1"/>
              </p:cNvSpPr>
              <p:nvPr/>
            </p:nvSpPr>
            <p:spPr bwMode="auto">
              <a:xfrm>
                <a:off x="5258" y="672"/>
                <a:ext cx="85" cy="95"/>
              </a:xfrm>
              <a:prstGeom prst="rect">
                <a:avLst/>
              </a:prstGeom>
              <a:solidFill>
                <a:srgbClr val="808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1045" name="Rectangle 8"/>
              <p:cNvSpPr>
                <a:spLocks noChangeArrowheads="1"/>
              </p:cNvSpPr>
              <p:nvPr/>
            </p:nvSpPr>
            <p:spPr bwMode="auto">
              <a:xfrm>
                <a:off x="5088" y="672"/>
                <a:ext cx="118" cy="95"/>
              </a:xfrm>
              <a:prstGeom prst="rect">
                <a:avLst/>
              </a:prstGeom>
              <a:solidFill>
                <a:srgbClr val="808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658" y="672"/>
              <a:ext cx="378" cy="95"/>
              <a:chOff x="4658" y="672"/>
              <a:chExt cx="378" cy="95"/>
            </a:xfrm>
          </p:grpSpPr>
          <p:sp>
            <p:nvSpPr>
              <p:cNvPr id="1042" name="Rectangle 10"/>
              <p:cNvSpPr>
                <a:spLocks noChangeArrowheads="1"/>
              </p:cNvSpPr>
              <p:nvPr/>
            </p:nvSpPr>
            <p:spPr bwMode="auto">
              <a:xfrm>
                <a:off x="4890" y="672"/>
                <a:ext cx="146" cy="95"/>
              </a:xfrm>
              <a:prstGeom prst="rect">
                <a:avLst/>
              </a:prstGeom>
              <a:solidFill>
                <a:srgbClr val="404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1043" name="Rectangle 11"/>
              <p:cNvSpPr>
                <a:spLocks noChangeArrowheads="1"/>
              </p:cNvSpPr>
              <p:nvPr/>
            </p:nvSpPr>
            <p:spPr bwMode="auto">
              <a:xfrm>
                <a:off x="4658" y="672"/>
                <a:ext cx="181" cy="95"/>
              </a:xfrm>
              <a:prstGeom prst="rect">
                <a:avLst/>
              </a:prstGeom>
              <a:solidFill>
                <a:srgbClr val="404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423" y="672"/>
              <a:ext cx="1183" cy="95"/>
              <a:chOff x="3423" y="672"/>
              <a:chExt cx="1183" cy="95"/>
            </a:xfrm>
          </p:grpSpPr>
          <p:sp>
            <p:nvSpPr>
              <p:cNvPr id="1038" name="Rectangle 13"/>
              <p:cNvSpPr>
                <a:spLocks noChangeArrowheads="1"/>
              </p:cNvSpPr>
              <p:nvPr/>
            </p:nvSpPr>
            <p:spPr bwMode="auto">
              <a:xfrm>
                <a:off x="3798" y="672"/>
                <a:ext cx="242" cy="95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1039" name="Rectangle 14"/>
              <p:cNvSpPr>
                <a:spLocks noChangeArrowheads="1"/>
              </p:cNvSpPr>
              <p:nvPr/>
            </p:nvSpPr>
            <p:spPr bwMode="auto">
              <a:xfrm>
                <a:off x="4396" y="672"/>
                <a:ext cx="210" cy="95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1040" name="Rectangle 15"/>
              <p:cNvSpPr>
                <a:spLocks noChangeArrowheads="1"/>
              </p:cNvSpPr>
              <p:nvPr/>
            </p:nvSpPr>
            <p:spPr bwMode="auto">
              <a:xfrm>
                <a:off x="4104" y="672"/>
                <a:ext cx="242" cy="95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1041" name="Rectangle 16"/>
              <p:cNvSpPr>
                <a:spLocks noChangeArrowheads="1"/>
              </p:cNvSpPr>
              <p:nvPr/>
            </p:nvSpPr>
            <p:spPr bwMode="auto">
              <a:xfrm>
                <a:off x="3423" y="672"/>
                <a:ext cx="306" cy="95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240" y="672"/>
              <a:ext cx="3135" cy="95"/>
              <a:chOff x="240" y="672"/>
              <a:chExt cx="3135" cy="95"/>
            </a:xfrm>
          </p:grpSpPr>
          <p:sp>
            <p:nvSpPr>
              <p:cNvPr id="1036" name="Rectangle 18"/>
              <p:cNvSpPr>
                <a:spLocks noChangeArrowheads="1"/>
              </p:cNvSpPr>
              <p:nvPr/>
            </p:nvSpPr>
            <p:spPr bwMode="auto">
              <a:xfrm>
                <a:off x="3038" y="672"/>
                <a:ext cx="337" cy="95"/>
              </a:xfrm>
              <a:prstGeom prst="rect">
                <a:avLst/>
              </a:prstGeom>
              <a:solidFill>
                <a:srgbClr val="0000E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1037" name="Rectangle 19"/>
              <p:cNvSpPr>
                <a:spLocks noChangeArrowheads="1"/>
              </p:cNvSpPr>
              <p:nvPr/>
            </p:nvSpPr>
            <p:spPr bwMode="auto">
              <a:xfrm>
                <a:off x="240" y="672"/>
                <a:ext cx="2748" cy="95"/>
              </a:xfrm>
              <a:prstGeom prst="rect">
                <a:avLst/>
              </a:prstGeom>
              <a:solidFill>
                <a:srgbClr val="0000E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</p:grpSp>
      </p:grpSp>
      <p:sp>
        <p:nvSpPr>
          <p:cNvPr id="1029" name="Rectangle 22"/>
          <p:cNvSpPr>
            <a:spLocks noChangeArrowheads="1"/>
          </p:cNvSpPr>
          <p:nvPr/>
        </p:nvSpPr>
        <p:spPr bwMode="auto">
          <a:xfrm>
            <a:off x="8723313" y="6543675"/>
            <a:ext cx="49212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  <a:defRPr/>
            </a:pPr>
            <a:fld id="{8B8FA67E-E13E-4AA2-A666-99DDC740CE6C}" type="slidenum">
              <a:rPr lang="en-US" altLang="ja-JP" sz="1400">
                <a:solidFill>
                  <a:srgbClr val="0000FF"/>
                </a:solidFill>
              </a:rPr>
              <a:pPr defTabSz="762000" fontAlgn="base">
                <a:spcBef>
                  <a:spcPct val="0"/>
                </a:spcBef>
                <a:spcAft>
                  <a:spcPct val="0"/>
                </a:spcAft>
                <a:defRPr/>
              </a:pPr>
              <a:t>&lt;#&gt;</a:t>
            </a:fld>
            <a:endParaRPr lang="en-US" altLang="ja-JP" sz="1400">
              <a:solidFill>
                <a:srgbClr val="0000FF"/>
              </a:solidFill>
            </a:endParaRPr>
          </a:p>
        </p:txBody>
      </p:sp>
      <p:pic>
        <p:nvPicPr>
          <p:cNvPr id="2054" name="Picture 23" descr="J-PARCマーク-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3" y="111125"/>
            <a:ext cx="80803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Osaka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elvetica" pitchFamily="8" charset="0"/>
          <a:ea typeface="Osaka" pitchFamily="8" charset="-128"/>
          <a:cs typeface="Osaka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elvetica" pitchFamily="8" charset="0"/>
          <a:ea typeface="Osaka" pitchFamily="8" charset="-128"/>
          <a:cs typeface="Osaka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elvetica" pitchFamily="8" charset="0"/>
          <a:ea typeface="Osaka" pitchFamily="8" charset="-128"/>
          <a:cs typeface="Osaka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elvetica" pitchFamily="8" charset="0"/>
          <a:ea typeface="Osaka" pitchFamily="8" charset="-128"/>
          <a:cs typeface="Osaka"/>
        </a:defRPr>
      </a:lvl5pPr>
      <a:lvl6pPr marL="457200" algn="r" rtl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elvetica" pitchFamily="8" charset="0"/>
          <a:ea typeface="Osaka" pitchFamily="8" charset="-128"/>
        </a:defRPr>
      </a:lvl6pPr>
      <a:lvl7pPr marL="914400" algn="r" rtl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elvetica" pitchFamily="8" charset="0"/>
          <a:ea typeface="Osaka" pitchFamily="8" charset="-128"/>
        </a:defRPr>
      </a:lvl7pPr>
      <a:lvl8pPr marL="1371600" algn="r" rtl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elvetica" pitchFamily="8" charset="0"/>
          <a:ea typeface="Osaka" pitchFamily="8" charset="-128"/>
        </a:defRPr>
      </a:lvl8pPr>
      <a:lvl9pPr marL="1828800" algn="r" rtl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elvetica" pitchFamily="8" charset="0"/>
          <a:ea typeface="Osaka" pitchFamily="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kumimoji="1" sz="2000">
          <a:solidFill>
            <a:srgbClr val="00AE00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kumimoji="1" sz="2400">
          <a:solidFill>
            <a:srgbClr val="AD6900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2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kumimoji="1" sz="1600">
          <a:solidFill>
            <a:schemeClr val="accent2"/>
          </a:solidFill>
          <a:latin typeface="+mn-lt"/>
          <a:ea typeface="+mn-ea"/>
          <a:cs typeface="Osaka"/>
        </a:defRPr>
      </a:lvl5pPr>
      <a:lvl6pPr marL="2514600" indent="-228600" algn="l" rtl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kumimoji="1" sz="1600">
          <a:solidFill>
            <a:schemeClr val="accent2"/>
          </a:solidFill>
          <a:latin typeface="+mn-lt"/>
          <a:ea typeface="+mn-ea"/>
        </a:defRPr>
      </a:lvl6pPr>
      <a:lvl7pPr marL="2971800" indent="-228600" algn="l" rtl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kumimoji="1" sz="1600">
          <a:solidFill>
            <a:schemeClr val="accent2"/>
          </a:solidFill>
          <a:latin typeface="+mn-lt"/>
          <a:ea typeface="+mn-ea"/>
        </a:defRPr>
      </a:lvl7pPr>
      <a:lvl8pPr marL="3429000" indent="-228600" algn="l" rtl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kumimoji="1" sz="1600">
          <a:solidFill>
            <a:schemeClr val="accent2"/>
          </a:solidFill>
          <a:latin typeface="+mn-lt"/>
          <a:ea typeface="+mn-ea"/>
        </a:defRPr>
      </a:lvl8pPr>
      <a:lvl9pPr marL="3886200" indent="-228600" algn="l" rtl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kumimoji="1" sz="16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ja-JP" smtClean="0">
                <a:solidFill>
                  <a:prstClr val="black"/>
                </a:solidFill>
              </a:rPr>
              <a:t>2012/8/11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2025" y="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r">
              <a:defRPr sz="1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/>
                </a:solidFill>
              </a:rPr>
              <a:pPr/>
              <a:t>&lt;#&gt;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4400" b="1" kern="1200" baseline="0">
          <a:solidFill>
            <a:schemeClr val="tx2"/>
          </a:solidFill>
          <a:effectLst/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800" b="1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­"/>
        <a:defRPr kumimoji="1" sz="2400" b="1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Times New Roman" pitchFamily="18" charset="0"/>
        <a:buChar char="○"/>
        <a:defRPr kumimoji="1" sz="2000" b="1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b="1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itchFamily="49" charset="0"/>
        <a:buChar char="­"/>
        <a:defRPr kumimoji="1" sz="1400" b="1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2012/8/11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chart" Target="../charts/chart1.xml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Relationship Id="rId1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395536" y="1412776"/>
            <a:ext cx="8229600" cy="164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 Project</a:t>
            </a:r>
            <a:r>
              <a:rPr kumimoji="1" lang="en-US" altLang="ja-JP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 J-PARC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467544" y="342900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H.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Noumi</a:t>
            </a:r>
            <a:r>
              <a:rPr lang="ja-JP" alt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altLang="ja-JP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RCNP,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Osaka University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）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12160" y="116632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CHIRAL2013, 27-31 Oct</a:t>
            </a:r>
            <a:r>
              <a:rPr kumimoji="1" lang="en-US" altLang="ja-JP" dirty="0" smtClean="0">
                <a:solidFill>
                  <a:schemeClr val="bg1"/>
                </a:solidFill>
              </a:rPr>
              <a:t>., 2013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871192" y="4221088"/>
            <a:ext cx="7272808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J-PARC</a:t>
            </a:r>
            <a:r>
              <a:rPr kumimoji="1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altLang="ja-JP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Hadron</a:t>
            </a:r>
            <a:r>
              <a:rPr kumimoji="1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Exp. Facility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lang="en-US" altLang="ja-JP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High Momentum Beam Line (New)</a:t>
            </a:r>
            <a:endParaRPr kumimoji="1" lang="en-US" altLang="ja-JP" sz="28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</a:t>
            </a:r>
            <a:r>
              <a:rPr lang="en-US" altLang="ja-JP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Charmed Baryon Spectroscopy at J-PARC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lang="en-US" altLang="ja-JP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グループ化 38"/>
          <p:cNvGrpSpPr/>
          <p:nvPr/>
        </p:nvGrpSpPr>
        <p:grpSpPr>
          <a:xfrm>
            <a:off x="-880170" y="2423442"/>
            <a:ext cx="9086850" cy="3453830"/>
            <a:chOff x="0" y="3404170"/>
            <a:chExt cx="9086850" cy="3453830"/>
          </a:xfrm>
          <a:scene3d>
            <a:camera prst="perspectiveFront">
              <a:rot lat="20700000" lon="2940000" rev="18900000"/>
            </a:camera>
            <a:lightRig rig="threePt" dir="t"/>
          </a:scene3d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5898"/>
            <a:stretch>
              <a:fillRect/>
            </a:stretch>
          </p:blipFill>
          <p:spPr bwMode="auto">
            <a:xfrm>
              <a:off x="0" y="3404170"/>
              <a:ext cx="9086850" cy="34538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グループ化 51"/>
            <p:cNvGrpSpPr/>
            <p:nvPr/>
          </p:nvGrpSpPr>
          <p:grpSpPr>
            <a:xfrm>
              <a:off x="836762" y="3873381"/>
              <a:ext cx="7384212" cy="1198951"/>
              <a:chOff x="836762" y="3873381"/>
              <a:chExt cx="7384212" cy="1198951"/>
            </a:xfrm>
          </p:grpSpPr>
          <p:sp>
            <p:nvSpPr>
              <p:cNvPr id="83" name="フリーフォーム 82"/>
              <p:cNvSpPr/>
              <p:nvPr/>
            </p:nvSpPr>
            <p:spPr>
              <a:xfrm>
                <a:off x="836762" y="3942272"/>
                <a:ext cx="7384212" cy="1130060"/>
              </a:xfrm>
              <a:custGeom>
                <a:avLst/>
                <a:gdLst>
                  <a:gd name="connsiteX0" fmla="*/ 0 w 7384212"/>
                  <a:gd name="connsiteY0" fmla="*/ 0 h 1130060"/>
                  <a:gd name="connsiteX1" fmla="*/ 4201064 w 7384212"/>
                  <a:gd name="connsiteY1" fmla="*/ 336430 h 1130060"/>
                  <a:gd name="connsiteX2" fmla="*/ 4701396 w 7384212"/>
                  <a:gd name="connsiteY2" fmla="*/ 405441 h 1130060"/>
                  <a:gd name="connsiteX3" fmla="*/ 5633049 w 7384212"/>
                  <a:gd name="connsiteY3" fmla="*/ 603849 h 1130060"/>
                  <a:gd name="connsiteX4" fmla="*/ 7384212 w 7384212"/>
                  <a:gd name="connsiteY4" fmla="*/ 1130060 h 1130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4212" h="1130060">
                    <a:moveTo>
                      <a:pt x="0" y="0"/>
                    </a:moveTo>
                    <a:lnTo>
                      <a:pt x="4201064" y="336430"/>
                    </a:lnTo>
                    <a:lnTo>
                      <a:pt x="4701396" y="405441"/>
                    </a:lnTo>
                    <a:lnTo>
                      <a:pt x="5633049" y="603849"/>
                    </a:lnTo>
                    <a:lnTo>
                      <a:pt x="7384212" y="1130060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正方形/長方形 83"/>
              <p:cNvSpPr/>
              <p:nvPr/>
            </p:nvSpPr>
            <p:spPr>
              <a:xfrm rot="300000">
                <a:off x="4428226" y="4191000"/>
                <a:ext cx="152400" cy="76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正方形/長方形 84"/>
              <p:cNvSpPr/>
              <p:nvPr/>
            </p:nvSpPr>
            <p:spPr>
              <a:xfrm rot="300000">
                <a:off x="4627917" y="4214749"/>
                <a:ext cx="152400" cy="76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正方形/長方形 85"/>
              <p:cNvSpPr/>
              <p:nvPr/>
            </p:nvSpPr>
            <p:spPr>
              <a:xfrm rot="300000">
                <a:off x="3181551" y="4096853"/>
                <a:ext cx="152400" cy="76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正方形/長方形 86"/>
              <p:cNvSpPr/>
              <p:nvPr/>
            </p:nvSpPr>
            <p:spPr>
              <a:xfrm rot="300000">
                <a:off x="3368455" y="4112671"/>
                <a:ext cx="152400" cy="76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 rot="300000">
                <a:off x="1104419" y="3933892"/>
                <a:ext cx="108000" cy="76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 rot="300000">
                <a:off x="1248193" y="3949710"/>
                <a:ext cx="108000" cy="76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 rot="300000">
                <a:off x="2711812" y="4060414"/>
                <a:ext cx="108000" cy="762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正方形/長方形 90"/>
              <p:cNvSpPr/>
              <p:nvPr/>
            </p:nvSpPr>
            <p:spPr>
              <a:xfrm rot="300000">
                <a:off x="3601768" y="4119362"/>
                <a:ext cx="108000" cy="762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>
              <a:xfrm rot="300000">
                <a:off x="4041716" y="4162492"/>
                <a:ext cx="108000" cy="762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正方形/長方形 92"/>
              <p:cNvSpPr/>
              <p:nvPr/>
            </p:nvSpPr>
            <p:spPr>
              <a:xfrm rot="360000">
                <a:off x="4976998" y="4246669"/>
                <a:ext cx="126000" cy="762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正方形/長方形 93"/>
              <p:cNvSpPr/>
              <p:nvPr/>
            </p:nvSpPr>
            <p:spPr>
              <a:xfrm rot="420000">
                <a:off x="5211116" y="4273577"/>
                <a:ext cx="126000" cy="762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正方形/長方形 94"/>
              <p:cNvSpPr/>
              <p:nvPr/>
            </p:nvSpPr>
            <p:spPr>
              <a:xfrm rot="480000">
                <a:off x="5462486" y="4309111"/>
                <a:ext cx="126000" cy="762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正方形/長方形 95"/>
              <p:cNvSpPr/>
              <p:nvPr/>
            </p:nvSpPr>
            <p:spPr>
              <a:xfrm rot="420000">
                <a:off x="5363028" y="4288229"/>
                <a:ext cx="90000" cy="76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正方形/長方形 96"/>
              <p:cNvSpPr/>
              <p:nvPr/>
            </p:nvSpPr>
            <p:spPr>
              <a:xfrm rot="540000">
                <a:off x="5731308" y="4358480"/>
                <a:ext cx="108000" cy="76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正方形/長方形 97"/>
              <p:cNvSpPr/>
              <p:nvPr/>
            </p:nvSpPr>
            <p:spPr>
              <a:xfrm rot="540000">
                <a:off x="5913873" y="4401600"/>
                <a:ext cx="108000" cy="76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正方形/長方形 98"/>
              <p:cNvSpPr/>
              <p:nvPr/>
            </p:nvSpPr>
            <p:spPr>
              <a:xfrm rot="480000">
                <a:off x="6032119" y="4421735"/>
                <a:ext cx="36000" cy="76200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正方形/長方形 99"/>
              <p:cNvSpPr/>
              <p:nvPr/>
            </p:nvSpPr>
            <p:spPr>
              <a:xfrm rot="480000">
                <a:off x="5860776" y="4380039"/>
                <a:ext cx="36000" cy="76200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正方形/長方形 100"/>
              <p:cNvSpPr/>
              <p:nvPr/>
            </p:nvSpPr>
            <p:spPr>
              <a:xfrm rot="360000">
                <a:off x="4809794" y="4227639"/>
                <a:ext cx="36000" cy="76200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正方形/長方形 101"/>
              <p:cNvSpPr/>
              <p:nvPr/>
            </p:nvSpPr>
            <p:spPr>
              <a:xfrm rot="600000">
                <a:off x="6335471" y="4478621"/>
                <a:ext cx="126000" cy="10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正方形/長方形 102"/>
              <p:cNvSpPr/>
              <p:nvPr/>
            </p:nvSpPr>
            <p:spPr>
              <a:xfrm rot="720000">
                <a:off x="6476046" y="4504991"/>
                <a:ext cx="126000" cy="10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正方形/長方形 103"/>
              <p:cNvSpPr/>
              <p:nvPr/>
            </p:nvSpPr>
            <p:spPr>
              <a:xfrm rot="840000">
                <a:off x="6743412" y="4605524"/>
                <a:ext cx="115200" cy="76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正方形/長方形 104"/>
              <p:cNvSpPr/>
              <p:nvPr/>
            </p:nvSpPr>
            <p:spPr>
              <a:xfrm rot="840000">
                <a:off x="6872367" y="4640372"/>
                <a:ext cx="115200" cy="76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正方形/長方形 105"/>
              <p:cNvSpPr/>
              <p:nvPr/>
            </p:nvSpPr>
            <p:spPr>
              <a:xfrm rot="900000">
                <a:off x="7028380" y="4666017"/>
                <a:ext cx="126000" cy="108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正方形/長方形 106"/>
              <p:cNvSpPr/>
              <p:nvPr/>
            </p:nvSpPr>
            <p:spPr>
              <a:xfrm rot="1020000">
                <a:off x="7854811" y="4946039"/>
                <a:ext cx="115200" cy="76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正方形/長方形 107"/>
              <p:cNvSpPr/>
              <p:nvPr/>
            </p:nvSpPr>
            <p:spPr>
              <a:xfrm rot="1020000">
                <a:off x="7584967" y="4863500"/>
                <a:ext cx="115200" cy="76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正方形/長方形 108"/>
              <p:cNvSpPr/>
              <p:nvPr/>
            </p:nvSpPr>
            <p:spPr>
              <a:xfrm rot="300000">
                <a:off x="867903" y="3873381"/>
                <a:ext cx="108000" cy="1440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グループ化 69"/>
            <p:cNvGrpSpPr/>
            <p:nvPr/>
          </p:nvGrpSpPr>
          <p:grpSpPr>
            <a:xfrm>
              <a:off x="8004800" y="4901861"/>
              <a:ext cx="482049" cy="404084"/>
              <a:chOff x="8004800" y="4901861"/>
              <a:chExt cx="482049" cy="404084"/>
            </a:xfrm>
          </p:grpSpPr>
          <p:sp>
            <p:nvSpPr>
              <p:cNvPr id="68" name="正方形/長方形 67"/>
              <p:cNvSpPr/>
              <p:nvPr/>
            </p:nvSpPr>
            <p:spPr>
              <a:xfrm rot="1020000">
                <a:off x="8103036" y="4902193"/>
                <a:ext cx="241200" cy="354096"/>
              </a:xfrm>
              <a:prstGeom prst="rect">
                <a:avLst/>
              </a:prstGeom>
              <a:noFill/>
              <a:ln w="1905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正方形/長方形 68"/>
              <p:cNvSpPr/>
              <p:nvPr/>
            </p:nvSpPr>
            <p:spPr>
              <a:xfrm rot="1020000">
                <a:off x="8162061" y="4969189"/>
                <a:ext cx="133200" cy="216000"/>
              </a:xfrm>
              <a:prstGeom prst="rect">
                <a:avLst/>
              </a:prstGeom>
              <a:noFill/>
              <a:ln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正方形/長方形 69"/>
              <p:cNvSpPr/>
              <p:nvPr/>
            </p:nvSpPr>
            <p:spPr>
              <a:xfrm rot="1020000">
                <a:off x="8142838" y="4901861"/>
                <a:ext cx="241200" cy="72000"/>
              </a:xfrm>
              <a:prstGeom prst="rect">
                <a:avLst/>
              </a:prstGeom>
              <a:solidFill>
                <a:srgbClr val="0000F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正方形/長方形 70"/>
              <p:cNvSpPr/>
              <p:nvPr/>
            </p:nvSpPr>
            <p:spPr>
              <a:xfrm rot="1020000">
                <a:off x="8056578" y="5172157"/>
                <a:ext cx="241200" cy="72000"/>
              </a:xfrm>
              <a:prstGeom prst="rect">
                <a:avLst/>
              </a:prstGeom>
              <a:solidFill>
                <a:srgbClr val="0000F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円/楕円 71"/>
              <p:cNvSpPr>
                <a:spLocks noChangeAspect="1"/>
              </p:cNvSpPr>
              <p:nvPr/>
            </p:nvSpPr>
            <p:spPr>
              <a:xfrm>
                <a:off x="8153400" y="5004756"/>
                <a:ext cx="140208" cy="14020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正方形/長方形 72"/>
              <p:cNvSpPr/>
              <p:nvPr/>
            </p:nvSpPr>
            <p:spPr>
              <a:xfrm rot="1020000">
                <a:off x="8031284" y="5004435"/>
                <a:ext cx="72000" cy="36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4" name="直線コネクタ 73"/>
              <p:cNvCxnSpPr/>
              <p:nvPr/>
            </p:nvCxnSpPr>
            <p:spPr>
              <a:xfrm rot="1020000">
                <a:off x="8327401" y="5007229"/>
                <a:ext cx="0" cy="216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 rot="1020000">
                <a:off x="8362413" y="5006443"/>
                <a:ext cx="0" cy="252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 rot="5400000">
                <a:off x="8233799" y="5093782"/>
                <a:ext cx="0" cy="144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 rot="7440000">
                <a:off x="8284348" y="4925564"/>
                <a:ext cx="0" cy="144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 rot="1020000">
                <a:off x="8172958" y="4989222"/>
                <a:ext cx="0" cy="14400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 rot="1020000">
                <a:off x="8145040" y="4989646"/>
                <a:ext cx="0" cy="12600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 rot="1020000">
                <a:off x="8119753" y="4981837"/>
                <a:ext cx="0" cy="10800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 rot="1020000">
                <a:off x="8004800" y="4966189"/>
                <a:ext cx="0" cy="7200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正方形/長方形 81"/>
              <p:cNvSpPr/>
              <p:nvPr/>
            </p:nvSpPr>
            <p:spPr>
              <a:xfrm rot="1020000">
                <a:off x="8396849" y="5001145"/>
                <a:ext cx="90000" cy="304800"/>
              </a:xfrm>
              <a:prstGeom prst="rect">
                <a:avLst/>
              </a:prstGeom>
              <a:solidFill>
                <a:srgbClr val="00CCFF"/>
              </a:solidFill>
              <a:ln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0" name="タイトル 1"/>
          <p:cNvSpPr txBox="1">
            <a:spLocks/>
          </p:cNvSpPr>
          <p:nvPr/>
        </p:nvSpPr>
        <p:spPr>
          <a:xfrm>
            <a:off x="179512" y="13246"/>
            <a:ext cx="8748464" cy="6794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altLang="ja-JP" sz="3600" dirty="0" smtClean="0">
                <a:solidFill>
                  <a:prstClr val="white"/>
                </a:solidFill>
                <a:latin typeface="HGPｺﾞｼｯｸE" pitchFamily="50" charset="-128"/>
              </a:rPr>
              <a:t>High-res., High-momentum Beam Line</a:t>
            </a:r>
            <a:endParaRPr lang="ja-JP" altLang="en-US" sz="3600" dirty="0" smtClean="0">
              <a:solidFill>
                <a:prstClr val="white"/>
              </a:solidFill>
              <a:latin typeface="HGPｺﾞｼｯｸE" pitchFamily="50" charset="-128"/>
            </a:endParaRPr>
          </a:p>
        </p:txBody>
      </p:sp>
      <p:sp>
        <p:nvSpPr>
          <p:cNvPr id="111" name="テキスト ボックス 4"/>
          <p:cNvSpPr txBox="1"/>
          <p:nvPr/>
        </p:nvSpPr>
        <p:spPr>
          <a:xfrm>
            <a:off x="323528" y="1628800"/>
            <a:ext cx="147989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prstClr val="black"/>
                </a:solidFill>
                <a:latin typeface="Arial" charset="0"/>
                <a:cs typeface="ＭＳ Ｐゴシック" charset="0"/>
              </a:rPr>
              <a:t>30 </a:t>
            </a:r>
            <a:r>
              <a:rPr lang="en-US" altLang="ja-JP" dirty="0" err="1">
                <a:solidFill>
                  <a:prstClr val="black"/>
                </a:solidFill>
                <a:latin typeface="Arial" charset="0"/>
                <a:cs typeface="ＭＳ Ｐゴシック" charset="0"/>
              </a:rPr>
              <a:t>GeV</a:t>
            </a:r>
            <a:r>
              <a:rPr lang="en-US" altLang="ja-JP" dirty="0">
                <a:solidFill>
                  <a:prstClr val="black"/>
                </a:solidFill>
                <a:latin typeface="Arial" charset="0"/>
                <a:cs typeface="ＭＳ Ｐゴシック" charset="0"/>
              </a:rPr>
              <a:t> </a:t>
            </a:r>
            <a:endParaRPr lang="en-US" altLang="ja-JP" dirty="0" smtClean="0">
              <a:solidFill>
                <a:prstClr val="black"/>
              </a:solidFill>
              <a:latin typeface="Arial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 smtClean="0">
                <a:solidFill>
                  <a:prstClr val="black"/>
                </a:solidFill>
                <a:latin typeface="Arial" charset="0"/>
                <a:cs typeface="ＭＳ Ｐゴシック" charset="0"/>
              </a:rPr>
              <a:t>proton beam</a:t>
            </a:r>
            <a:endParaRPr lang="ja-JP" altLang="en-US" dirty="0">
              <a:solidFill>
                <a:prstClr val="black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395536" y="3140968"/>
            <a:ext cx="128753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 smtClean="0">
                <a:solidFill>
                  <a:prstClr val="black"/>
                </a:solidFill>
                <a:latin typeface="Arial" charset="0"/>
                <a:cs typeface="ＭＳ Ｐゴシック" charset="0"/>
              </a:rPr>
              <a:t>Production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 smtClean="0">
                <a:solidFill>
                  <a:prstClr val="black"/>
                </a:solidFill>
                <a:latin typeface="Arial" charset="0"/>
                <a:cs typeface="ＭＳ Ｐゴシック" charset="0"/>
              </a:rPr>
              <a:t>Target</a:t>
            </a:r>
            <a:endParaRPr lang="ja-JP" altLang="en-US" dirty="0">
              <a:solidFill>
                <a:prstClr val="black"/>
              </a:solidFill>
              <a:latin typeface="Arial" charset="0"/>
              <a:cs typeface="ＭＳ Ｐゴシック" charset="0"/>
            </a:endParaRPr>
          </a:p>
        </p:txBody>
      </p:sp>
      <p:cxnSp>
        <p:nvCxnSpPr>
          <p:cNvPr id="113" name="直線矢印コネクタ 112"/>
          <p:cNvCxnSpPr>
            <a:stCxn id="112" idx="3"/>
          </p:cNvCxnSpPr>
          <p:nvPr/>
        </p:nvCxnSpPr>
        <p:spPr>
          <a:xfrm flipV="1">
            <a:off x="1683068" y="3140970"/>
            <a:ext cx="474662" cy="323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108"/>
          <p:cNvGrpSpPr>
            <a:grpSpLocks noChangeAspect="1"/>
          </p:cNvGrpSpPr>
          <p:nvPr/>
        </p:nvGrpSpPr>
        <p:grpSpPr bwMode="auto">
          <a:xfrm>
            <a:off x="6516216" y="3211041"/>
            <a:ext cx="2290763" cy="2162175"/>
            <a:chOff x="304800" y="1693277"/>
            <a:chExt cx="4089779" cy="3861362"/>
          </a:xfrm>
        </p:grpSpPr>
        <p:grpSp>
          <p:nvGrpSpPr>
            <p:cNvPr id="7" name="グループ化 90"/>
            <p:cNvGrpSpPr>
              <a:grpSpLocks/>
            </p:cNvGrpSpPr>
            <p:nvPr/>
          </p:nvGrpSpPr>
          <p:grpSpPr bwMode="auto">
            <a:xfrm>
              <a:off x="928048" y="1693277"/>
              <a:ext cx="3466531" cy="3861362"/>
              <a:chOff x="928048" y="1693277"/>
              <a:chExt cx="3466531" cy="3861362"/>
            </a:xfrm>
          </p:grpSpPr>
          <p:sp>
            <p:nvSpPr>
              <p:cNvPr id="117" name="フリーフォーム 116"/>
              <p:cNvSpPr/>
              <p:nvPr/>
            </p:nvSpPr>
            <p:spPr>
              <a:xfrm>
                <a:off x="928328" y="2455911"/>
                <a:ext cx="286257" cy="1692534"/>
              </a:xfrm>
              <a:custGeom>
                <a:avLst/>
                <a:gdLst>
                  <a:gd name="connsiteX0" fmla="*/ 0 w 286603"/>
                  <a:gd name="connsiteY0" fmla="*/ 13648 h 1692322"/>
                  <a:gd name="connsiteX1" fmla="*/ 136477 w 286603"/>
                  <a:gd name="connsiteY1" fmla="*/ 1665027 h 1692322"/>
                  <a:gd name="connsiteX2" fmla="*/ 286603 w 286603"/>
                  <a:gd name="connsiteY2" fmla="*/ 1692322 h 1692322"/>
                  <a:gd name="connsiteX3" fmla="*/ 150125 w 286603"/>
                  <a:gd name="connsiteY3" fmla="*/ 0 h 1692322"/>
                  <a:gd name="connsiteX4" fmla="*/ 0 w 286603"/>
                  <a:gd name="connsiteY4" fmla="*/ 13648 h 169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603" h="1692322">
                    <a:moveTo>
                      <a:pt x="0" y="13648"/>
                    </a:moveTo>
                    <a:lnTo>
                      <a:pt x="136477" y="1665027"/>
                    </a:lnTo>
                    <a:lnTo>
                      <a:pt x="286603" y="1692322"/>
                    </a:lnTo>
                    <a:lnTo>
                      <a:pt x="150125" y="0"/>
                    </a:lnTo>
                    <a:lnTo>
                      <a:pt x="0" y="13648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フリーフォーム 117"/>
              <p:cNvSpPr/>
              <p:nvPr/>
            </p:nvSpPr>
            <p:spPr>
              <a:xfrm>
                <a:off x="1075708" y="2447405"/>
                <a:ext cx="504491" cy="1678360"/>
              </a:xfrm>
              <a:custGeom>
                <a:avLst/>
                <a:gdLst>
                  <a:gd name="connsiteX0" fmla="*/ 0 w 504967"/>
                  <a:gd name="connsiteY0" fmla="*/ 0 h 1678674"/>
                  <a:gd name="connsiteX1" fmla="*/ 163773 w 504967"/>
                  <a:gd name="connsiteY1" fmla="*/ 1678674 h 1678674"/>
                  <a:gd name="connsiteX2" fmla="*/ 504967 w 504967"/>
                  <a:gd name="connsiteY2" fmla="*/ 1542197 h 1678674"/>
                  <a:gd name="connsiteX3" fmla="*/ 409433 w 504967"/>
                  <a:gd name="connsiteY3" fmla="*/ 0 h 1678674"/>
                  <a:gd name="connsiteX4" fmla="*/ 0 w 504967"/>
                  <a:gd name="connsiteY4" fmla="*/ 0 h 167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67" h="1678674">
                    <a:moveTo>
                      <a:pt x="0" y="0"/>
                    </a:moveTo>
                    <a:lnTo>
                      <a:pt x="163773" y="1678674"/>
                    </a:lnTo>
                    <a:lnTo>
                      <a:pt x="504967" y="1542197"/>
                    </a:lnTo>
                    <a:lnTo>
                      <a:pt x="409433" y="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フリーフォーム 118"/>
              <p:cNvSpPr/>
              <p:nvPr/>
            </p:nvSpPr>
            <p:spPr>
              <a:xfrm>
                <a:off x="1486670" y="2467251"/>
                <a:ext cx="532833" cy="1542277"/>
              </a:xfrm>
              <a:custGeom>
                <a:avLst/>
                <a:gdLst>
                  <a:gd name="connsiteX0" fmla="*/ 0 w 532263"/>
                  <a:gd name="connsiteY0" fmla="*/ 13648 h 1542197"/>
                  <a:gd name="connsiteX1" fmla="*/ 109182 w 532263"/>
                  <a:gd name="connsiteY1" fmla="*/ 1542197 h 1542197"/>
                  <a:gd name="connsiteX2" fmla="*/ 532263 w 532263"/>
                  <a:gd name="connsiteY2" fmla="*/ 1378424 h 1542197"/>
                  <a:gd name="connsiteX3" fmla="*/ 491319 w 532263"/>
                  <a:gd name="connsiteY3" fmla="*/ 0 h 1542197"/>
                  <a:gd name="connsiteX4" fmla="*/ 0 w 532263"/>
                  <a:gd name="connsiteY4" fmla="*/ 13648 h 154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2263" h="1542197">
                    <a:moveTo>
                      <a:pt x="0" y="13648"/>
                    </a:moveTo>
                    <a:lnTo>
                      <a:pt x="109182" y="1542197"/>
                    </a:lnTo>
                    <a:lnTo>
                      <a:pt x="532263" y="1378424"/>
                    </a:lnTo>
                    <a:lnTo>
                      <a:pt x="491319" y="0"/>
                    </a:lnTo>
                    <a:lnTo>
                      <a:pt x="0" y="13648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グループ化 86"/>
              <p:cNvGrpSpPr>
                <a:grpSpLocks/>
              </p:cNvGrpSpPr>
              <p:nvPr/>
            </p:nvGrpSpPr>
            <p:grpSpPr bwMode="auto">
              <a:xfrm>
                <a:off x="2619375" y="2743200"/>
                <a:ext cx="1484111" cy="1447800"/>
                <a:chOff x="5257800" y="4518546"/>
                <a:chExt cx="696036" cy="586854"/>
              </a:xfrm>
            </p:grpSpPr>
            <p:sp>
              <p:nvSpPr>
                <p:cNvPr id="181" name="フリーフォーム 180"/>
                <p:cNvSpPr/>
                <p:nvPr/>
              </p:nvSpPr>
              <p:spPr>
                <a:xfrm>
                  <a:off x="5271554" y="4573322"/>
                  <a:ext cx="572896" cy="532067"/>
                </a:xfrm>
                <a:custGeom>
                  <a:avLst/>
                  <a:gdLst>
                    <a:gd name="connsiteX0" fmla="*/ 0 w 573206"/>
                    <a:gd name="connsiteY0" fmla="*/ 0 h 532263"/>
                    <a:gd name="connsiteX1" fmla="*/ 13647 w 573206"/>
                    <a:gd name="connsiteY1" fmla="*/ 368490 h 532263"/>
                    <a:gd name="connsiteX2" fmla="*/ 573206 w 573206"/>
                    <a:gd name="connsiteY2" fmla="*/ 532263 h 532263"/>
                    <a:gd name="connsiteX3" fmla="*/ 559558 w 573206"/>
                    <a:gd name="connsiteY3" fmla="*/ 81887 h 532263"/>
                    <a:gd name="connsiteX4" fmla="*/ 0 w 573206"/>
                    <a:gd name="connsiteY4" fmla="*/ 0 h 53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3206" h="532263">
                      <a:moveTo>
                        <a:pt x="0" y="0"/>
                      </a:moveTo>
                      <a:lnTo>
                        <a:pt x="13647" y="368490"/>
                      </a:lnTo>
                      <a:lnTo>
                        <a:pt x="573206" y="532263"/>
                      </a:lnTo>
                      <a:lnTo>
                        <a:pt x="559558" y="818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フリーフォーム 181"/>
                <p:cNvSpPr/>
                <p:nvPr/>
              </p:nvSpPr>
              <p:spPr>
                <a:xfrm>
                  <a:off x="5258261" y="4518162"/>
                  <a:ext cx="695184" cy="587227"/>
                </a:xfrm>
                <a:custGeom>
                  <a:avLst/>
                  <a:gdLst>
                    <a:gd name="connsiteX0" fmla="*/ 0 w 696036"/>
                    <a:gd name="connsiteY0" fmla="*/ 54591 h 586854"/>
                    <a:gd name="connsiteX1" fmla="*/ 95534 w 696036"/>
                    <a:gd name="connsiteY1" fmla="*/ 0 h 586854"/>
                    <a:gd name="connsiteX2" fmla="*/ 682388 w 696036"/>
                    <a:gd name="connsiteY2" fmla="*/ 81887 h 586854"/>
                    <a:gd name="connsiteX3" fmla="*/ 696036 w 696036"/>
                    <a:gd name="connsiteY3" fmla="*/ 559559 h 586854"/>
                    <a:gd name="connsiteX4" fmla="*/ 586854 w 696036"/>
                    <a:gd name="connsiteY4" fmla="*/ 586854 h 586854"/>
                    <a:gd name="connsiteX5" fmla="*/ 573206 w 696036"/>
                    <a:gd name="connsiteY5" fmla="*/ 122830 h 586854"/>
                    <a:gd name="connsiteX6" fmla="*/ 0 w 696036"/>
                    <a:gd name="connsiteY6" fmla="*/ 54591 h 586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6036" h="586854">
                      <a:moveTo>
                        <a:pt x="0" y="54591"/>
                      </a:moveTo>
                      <a:lnTo>
                        <a:pt x="95534" y="0"/>
                      </a:lnTo>
                      <a:lnTo>
                        <a:pt x="682388" y="81887"/>
                      </a:lnTo>
                      <a:lnTo>
                        <a:pt x="696036" y="559559"/>
                      </a:lnTo>
                      <a:lnTo>
                        <a:pt x="586854" y="586854"/>
                      </a:lnTo>
                      <a:lnTo>
                        <a:pt x="573206" y="122830"/>
                      </a:lnTo>
                      <a:lnTo>
                        <a:pt x="0" y="54591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83" name="直線コネクタ 182"/>
                <p:cNvCxnSpPr>
                  <a:stCxn id="182" idx="5"/>
                  <a:endCxn id="182" idx="2"/>
                </p:cNvCxnSpPr>
                <p:nvPr/>
              </p:nvCxnSpPr>
              <p:spPr>
                <a:xfrm flipV="1">
                  <a:off x="5831157" y="4599753"/>
                  <a:ext cx="108996" cy="4137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グループ化 85"/>
              <p:cNvGrpSpPr>
                <a:grpSpLocks/>
              </p:cNvGrpSpPr>
              <p:nvPr/>
            </p:nvGrpSpPr>
            <p:grpSpPr bwMode="auto">
              <a:xfrm>
                <a:off x="1502569" y="2787691"/>
                <a:ext cx="514350" cy="1022602"/>
                <a:chOff x="1502569" y="2787691"/>
                <a:chExt cx="514350" cy="1022602"/>
              </a:xfrm>
            </p:grpSpPr>
            <p:sp>
              <p:nvSpPr>
                <p:cNvPr id="152" name="円柱 151"/>
                <p:cNvSpPr/>
                <p:nvPr/>
              </p:nvSpPr>
              <p:spPr>
                <a:xfrm rot="21300000">
                  <a:off x="1571697" y="3694835"/>
                  <a:ext cx="45348" cy="116239"/>
                </a:xfrm>
                <a:prstGeom prst="can">
                  <a:avLst>
                    <a:gd name="adj" fmla="val 69915"/>
                  </a:avLst>
                </a:pr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3" name="円柱 152"/>
                <p:cNvSpPr/>
                <p:nvPr/>
              </p:nvSpPr>
              <p:spPr>
                <a:xfrm rot="21300000">
                  <a:off x="1625547" y="3694835"/>
                  <a:ext cx="45348" cy="113403"/>
                </a:xfrm>
                <a:prstGeom prst="can">
                  <a:avLst>
                    <a:gd name="adj" fmla="val 69915"/>
                  </a:avLst>
                </a:pr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4" name="円柱 153"/>
                <p:cNvSpPr/>
                <p:nvPr/>
              </p:nvSpPr>
              <p:spPr>
                <a:xfrm rot="21300000">
                  <a:off x="1673729" y="3683494"/>
                  <a:ext cx="45348" cy="116239"/>
                </a:xfrm>
                <a:prstGeom prst="can">
                  <a:avLst>
                    <a:gd name="adj" fmla="val 69915"/>
                  </a:avLst>
                </a:pr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円柱 154"/>
                <p:cNvSpPr/>
                <p:nvPr/>
              </p:nvSpPr>
              <p:spPr>
                <a:xfrm rot="21300000">
                  <a:off x="1724745" y="3677824"/>
                  <a:ext cx="45348" cy="113403"/>
                </a:xfrm>
                <a:prstGeom prst="can">
                  <a:avLst>
                    <a:gd name="adj" fmla="val 69915"/>
                  </a:avLst>
                </a:pr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6" name="円柱 155"/>
                <p:cNvSpPr/>
                <p:nvPr/>
              </p:nvSpPr>
              <p:spPr>
                <a:xfrm rot="21300000">
                  <a:off x="1772926" y="3663650"/>
                  <a:ext cx="45348" cy="116237"/>
                </a:xfrm>
                <a:prstGeom prst="can">
                  <a:avLst>
                    <a:gd name="adj" fmla="val 69915"/>
                  </a:avLst>
                </a:pr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円柱 156"/>
                <p:cNvSpPr/>
                <p:nvPr/>
              </p:nvSpPr>
              <p:spPr>
                <a:xfrm rot="21300000">
                  <a:off x="1821109" y="3655144"/>
                  <a:ext cx="45348" cy="116239"/>
                </a:xfrm>
                <a:prstGeom prst="can">
                  <a:avLst>
                    <a:gd name="adj" fmla="val 69915"/>
                  </a:avLst>
                </a:pr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円柱 157"/>
                <p:cNvSpPr/>
                <p:nvPr/>
              </p:nvSpPr>
              <p:spPr>
                <a:xfrm rot="21300000">
                  <a:off x="1869290" y="3646639"/>
                  <a:ext cx="45348" cy="113403"/>
                </a:xfrm>
                <a:prstGeom prst="can">
                  <a:avLst>
                    <a:gd name="adj" fmla="val 69915"/>
                  </a:avLst>
                </a:pr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円柱 52"/>
                <p:cNvSpPr/>
                <p:nvPr/>
              </p:nvSpPr>
              <p:spPr>
                <a:xfrm rot="21300000">
                  <a:off x="1917472" y="3635299"/>
                  <a:ext cx="45348" cy="116237"/>
                </a:xfrm>
                <a:prstGeom prst="can">
                  <a:avLst>
                    <a:gd name="adj" fmla="val 69915"/>
                  </a:avLst>
                </a:pr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円柱 159"/>
                <p:cNvSpPr/>
                <p:nvPr/>
              </p:nvSpPr>
              <p:spPr>
                <a:xfrm rot="21300000">
                  <a:off x="1968488" y="3626793"/>
                  <a:ext cx="45348" cy="116239"/>
                </a:xfrm>
                <a:prstGeom prst="can">
                  <a:avLst>
                    <a:gd name="adj" fmla="val 69915"/>
                  </a:avLst>
                </a:pr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" name="グループ化 75"/>
                <p:cNvGrpSpPr>
                  <a:grpSpLocks/>
                </p:cNvGrpSpPr>
                <p:nvPr/>
              </p:nvGrpSpPr>
              <p:grpSpPr bwMode="auto">
                <a:xfrm>
                  <a:off x="1502569" y="2893219"/>
                  <a:ext cx="514350" cy="845344"/>
                  <a:chOff x="1502569" y="2893219"/>
                  <a:chExt cx="514350" cy="845344"/>
                </a:xfrm>
              </p:grpSpPr>
              <p:sp>
                <p:nvSpPr>
                  <p:cNvPr id="172" name="フリーフォーム 171"/>
                  <p:cNvSpPr/>
                  <p:nvPr/>
                </p:nvSpPr>
                <p:spPr>
                  <a:xfrm>
                    <a:off x="1503676" y="2892510"/>
                    <a:ext cx="512993" cy="893046"/>
                  </a:xfrm>
                  <a:custGeom>
                    <a:avLst/>
                    <a:gdLst>
                      <a:gd name="connsiteX0" fmla="*/ 0 w 514350"/>
                      <a:gd name="connsiteY0" fmla="*/ 28575 h 845344"/>
                      <a:gd name="connsiteX1" fmla="*/ 54769 w 514350"/>
                      <a:gd name="connsiteY1" fmla="*/ 845344 h 845344"/>
                      <a:gd name="connsiteX2" fmla="*/ 514350 w 514350"/>
                      <a:gd name="connsiteY2" fmla="*/ 745331 h 845344"/>
                      <a:gd name="connsiteX3" fmla="*/ 490537 w 514350"/>
                      <a:gd name="connsiteY3" fmla="*/ 0 h 845344"/>
                      <a:gd name="connsiteX4" fmla="*/ 0 w 514350"/>
                      <a:gd name="connsiteY4" fmla="*/ 28575 h 845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4350" h="845344">
                        <a:moveTo>
                          <a:pt x="0" y="28575"/>
                        </a:moveTo>
                        <a:lnTo>
                          <a:pt x="54769" y="845344"/>
                        </a:lnTo>
                        <a:lnTo>
                          <a:pt x="514350" y="745331"/>
                        </a:lnTo>
                        <a:lnTo>
                          <a:pt x="490537" y="0"/>
                        </a:lnTo>
                        <a:lnTo>
                          <a:pt x="0" y="28575"/>
                        </a:lnTo>
                        <a:close/>
                      </a:path>
                    </a:pathLst>
                  </a:custGeom>
                  <a:solidFill>
                    <a:srgbClr val="FFCCFF"/>
                  </a:solidFill>
                  <a:ln w="6350"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73" name="直線コネクタ 66"/>
                  <p:cNvCxnSpPr/>
                  <p:nvPr/>
                </p:nvCxnSpPr>
                <p:spPr>
                  <a:xfrm rot="120000">
                    <a:off x="1557525" y="2923695"/>
                    <a:ext cx="73690" cy="847687"/>
                  </a:xfrm>
                  <a:prstGeom prst="line">
                    <a:avLst/>
                  </a:prstGeom>
                  <a:ln w="63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直線コネクタ 173"/>
                  <p:cNvCxnSpPr/>
                  <p:nvPr/>
                </p:nvCxnSpPr>
                <p:spPr>
                  <a:xfrm rot="120000">
                    <a:off x="1614210" y="2918025"/>
                    <a:ext cx="68021" cy="839181"/>
                  </a:xfrm>
                  <a:prstGeom prst="line">
                    <a:avLst/>
                  </a:prstGeom>
                  <a:ln w="63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直線コネクタ 174"/>
                  <p:cNvCxnSpPr/>
                  <p:nvPr/>
                </p:nvCxnSpPr>
                <p:spPr>
                  <a:xfrm rot="120000">
                    <a:off x="1665226" y="2915191"/>
                    <a:ext cx="65188" cy="839181"/>
                  </a:xfrm>
                  <a:prstGeom prst="line">
                    <a:avLst/>
                  </a:prstGeom>
                  <a:ln w="63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直線コネクタ 175"/>
                  <p:cNvCxnSpPr/>
                  <p:nvPr/>
                </p:nvCxnSpPr>
                <p:spPr>
                  <a:xfrm rot="120000">
                    <a:off x="1716242" y="2915191"/>
                    <a:ext cx="65188" cy="819335"/>
                  </a:xfrm>
                  <a:prstGeom prst="line">
                    <a:avLst/>
                  </a:prstGeom>
                  <a:ln w="63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直線コネクタ 70"/>
                  <p:cNvCxnSpPr/>
                  <p:nvPr/>
                </p:nvCxnSpPr>
                <p:spPr>
                  <a:xfrm rot="120000">
                    <a:off x="1761589" y="2906684"/>
                    <a:ext cx="68021" cy="822171"/>
                  </a:xfrm>
                  <a:prstGeom prst="line">
                    <a:avLst/>
                  </a:prstGeom>
                  <a:ln w="63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直線コネクタ 71"/>
                  <p:cNvCxnSpPr/>
                  <p:nvPr/>
                </p:nvCxnSpPr>
                <p:spPr>
                  <a:xfrm rot="120000">
                    <a:off x="1809772" y="2901014"/>
                    <a:ext cx="65186" cy="822171"/>
                  </a:xfrm>
                  <a:prstGeom prst="line">
                    <a:avLst/>
                  </a:prstGeom>
                  <a:ln w="63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直線コネクタ 72"/>
                  <p:cNvCxnSpPr/>
                  <p:nvPr/>
                </p:nvCxnSpPr>
                <p:spPr>
                  <a:xfrm rot="120000">
                    <a:off x="1855119" y="2898180"/>
                    <a:ext cx="68021" cy="810830"/>
                  </a:xfrm>
                  <a:prstGeom prst="line">
                    <a:avLst/>
                  </a:prstGeom>
                  <a:ln w="63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直線コネクタ 179"/>
                  <p:cNvCxnSpPr/>
                  <p:nvPr/>
                </p:nvCxnSpPr>
                <p:spPr>
                  <a:xfrm rot="180000">
                    <a:off x="1914637" y="2895344"/>
                    <a:ext cx="65188" cy="759799"/>
                  </a:xfrm>
                  <a:prstGeom prst="line">
                    <a:avLst/>
                  </a:prstGeom>
                  <a:ln w="6350">
                    <a:solidFill>
                      <a:srgbClr val="FF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グループ化 84"/>
                <p:cNvGrpSpPr>
                  <a:grpSpLocks/>
                </p:cNvGrpSpPr>
                <p:nvPr/>
              </p:nvGrpSpPr>
              <p:grpSpPr bwMode="auto">
                <a:xfrm>
                  <a:off x="1506357" y="2787691"/>
                  <a:ext cx="473159" cy="134849"/>
                  <a:chOff x="1506357" y="2787691"/>
                  <a:chExt cx="473159" cy="134849"/>
                </a:xfrm>
              </p:grpSpPr>
              <p:sp>
                <p:nvSpPr>
                  <p:cNvPr id="163" name="円柱 162"/>
                  <p:cNvSpPr/>
                  <p:nvPr/>
                </p:nvSpPr>
                <p:spPr>
                  <a:xfrm rot="21300000">
                    <a:off x="1506509" y="2810293"/>
                    <a:ext cx="45348" cy="113403"/>
                  </a:xfrm>
                  <a:prstGeom prst="can">
                    <a:avLst>
                      <a:gd name="adj" fmla="val 18792"/>
                    </a:avLst>
                  </a:prstGeom>
                  <a:solidFill>
                    <a:srgbClr val="FF00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4" name="円柱 57"/>
                  <p:cNvSpPr/>
                  <p:nvPr/>
                </p:nvSpPr>
                <p:spPr>
                  <a:xfrm rot="21360000">
                    <a:off x="1571697" y="2807459"/>
                    <a:ext cx="45348" cy="113403"/>
                  </a:xfrm>
                  <a:prstGeom prst="can">
                    <a:avLst>
                      <a:gd name="adj" fmla="val 18792"/>
                    </a:avLst>
                  </a:prstGeom>
                  <a:solidFill>
                    <a:srgbClr val="FF00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5" name="円柱 58"/>
                  <p:cNvSpPr/>
                  <p:nvPr/>
                </p:nvSpPr>
                <p:spPr>
                  <a:xfrm rot="21360000">
                    <a:off x="1625546" y="2804623"/>
                    <a:ext cx="45348" cy="113403"/>
                  </a:xfrm>
                  <a:prstGeom prst="can">
                    <a:avLst>
                      <a:gd name="adj" fmla="val 18792"/>
                    </a:avLst>
                  </a:prstGeom>
                  <a:solidFill>
                    <a:srgbClr val="FF00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6" name="円柱 165"/>
                  <p:cNvSpPr/>
                  <p:nvPr/>
                </p:nvSpPr>
                <p:spPr>
                  <a:xfrm rot="21360000">
                    <a:off x="1676562" y="2801789"/>
                    <a:ext cx="45348" cy="113403"/>
                  </a:xfrm>
                  <a:prstGeom prst="can">
                    <a:avLst>
                      <a:gd name="adj" fmla="val 18792"/>
                    </a:avLst>
                  </a:prstGeom>
                  <a:solidFill>
                    <a:srgbClr val="FF00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7" name="円柱 166"/>
                  <p:cNvSpPr/>
                  <p:nvPr/>
                </p:nvSpPr>
                <p:spPr>
                  <a:xfrm rot="21360000">
                    <a:off x="1724745" y="2798953"/>
                    <a:ext cx="45348" cy="113403"/>
                  </a:xfrm>
                  <a:prstGeom prst="can">
                    <a:avLst>
                      <a:gd name="adj" fmla="val 18792"/>
                    </a:avLst>
                  </a:prstGeom>
                  <a:solidFill>
                    <a:srgbClr val="FF00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8" name="円柱 167"/>
                  <p:cNvSpPr/>
                  <p:nvPr/>
                </p:nvSpPr>
                <p:spPr>
                  <a:xfrm rot="21360000">
                    <a:off x="1772926" y="2796119"/>
                    <a:ext cx="45348" cy="113403"/>
                  </a:xfrm>
                  <a:prstGeom prst="can">
                    <a:avLst>
                      <a:gd name="adj" fmla="val 18792"/>
                    </a:avLst>
                  </a:prstGeom>
                  <a:solidFill>
                    <a:srgbClr val="FF00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9" name="円柱 168"/>
                  <p:cNvSpPr/>
                  <p:nvPr/>
                </p:nvSpPr>
                <p:spPr>
                  <a:xfrm rot="21360000">
                    <a:off x="1821108" y="2793283"/>
                    <a:ext cx="48181" cy="113403"/>
                  </a:xfrm>
                  <a:prstGeom prst="can">
                    <a:avLst>
                      <a:gd name="adj" fmla="val 18792"/>
                    </a:avLst>
                  </a:prstGeom>
                  <a:solidFill>
                    <a:srgbClr val="FF00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0" name="円柱 169"/>
                  <p:cNvSpPr/>
                  <p:nvPr/>
                </p:nvSpPr>
                <p:spPr>
                  <a:xfrm rot="21420000">
                    <a:off x="1874958" y="2790448"/>
                    <a:ext cx="45348" cy="113403"/>
                  </a:xfrm>
                  <a:prstGeom prst="can">
                    <a:avLst>
                      <a:gd name="adj" fmla="val 18792"/>
                    </a:avLst>
                  </a:prstGeom>
                  <a:solidFill>
                    <a:srgbClr val="FF00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1" name="円柱 170"/>
                  <p:cNvSpPr/>
                  <p:nvPr/>
                </p:nvSpPr>
                <p:spPr>
                  <a:xfrm rot="21420000">
                    <a:off x="1934477" y="2787612"/>
                    <a:ext cx="45348" cy="113403"/>
                  </a:xfrm>
                  <a:prstGeom prst="can">
                    <a:avLst>
                      <a:gd name="adj" fmla="val 18792"/>
                    </a:avLst>
                  </a:prstGeom>
                  <a:solidFill>
                    <a:srgbClr val="FF000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122" name="フリーフォーム 121"/>
              <p:cNvSpPr/>
              <p:nvPr/>
            </p:nvSpPr>
            <p:spPr>
              <a:xfrm>
                <a:off x="1132392" y="4148445"/>
                <a:ext cx="2443097" cy="1392019"/>
              </a:xfrm>
              <a:custGeom>
                <a:avLst/>
                <a:gdLst>
                  <a:gd name="connsiteX0" fmla="*/ 0 w 2442949"/>
                  <a:gd name="connsiteY0" fmla="*/ 0 h 1392072"/>
                  <a:gd name="connsiteX1" fmla="*/ 2442949 w 2442949"/>
                  <a:gd name="connsiteY1" fmla="*/ 900753 h 1392072"/>
                  <a:gd name="connsiteX2" fmla="*/ 2415654 w 2442949"/>
                  <a:gd name="connsiteY2" fmla="*/ 1392072 h 1392072"/>
                  <a:gd name="connsiteX3" fmla="*/ 13648 w 2442949"/>
                  <a:gd name="connsiteY3" fmla="*/ 395785 h 1392072"/>
                  <a:gd name="connsiteX4" fmla="*/ 0 w 2442949"/>
                  <a:gd name="connsiteY4" fmla="*/ 0 h 1392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2949" h="1392072">
                    <a:moveTo>
                      <a:pt x="0" y="0"/>
                    </a:moveTo>
                    <a:lnTo>
                      <a:pt x="2442949" y="900753"/>
                    </a:lnTo>
                    <a:lnTo>
                      <a:pt x="2415654" y="1392072"/>
                    </a:lnTo>
                    <a:lnTo>
                      <a:pt x="13648" y="39578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フリーフォーム 122"/>
              <p:cNvSpPr/>
              <p:nvPr/>
            </p:nvSpPr>
            <p:spPr>
              <a:xfrm>
                <a:off x="1118222" y="3847928"/>
                <a:ext cx="3097800" cy="1173718"/>
              </a:xfrm>
              <a:custGeom>
                <a:avLst/>
                <a:gdLst>
                  <a:gd name="connsiteX0" fmla="*/ 0 w 3098042"/>
                  <a:gd name="connsiteY0" fmla="*/ 313898 h 1173707"/>
                  <a:gd name="connsiteX1" fmla="*/ 2442950 w 3098042"/>
                  <a:gd name="connsiteY1" fmla="*/ 1173707 h 1173707"/>
                  <a:gd name="connsiteX2" fmla="*/ 3098042 w 3098042"/>
                  <a:gd name="connsiteY2" fmla="*/ 655092 h 1173707"/>
                  <a:gd name="connsiteX3" fmla="*/ 900753 w 3098042"/>
                  <a:gd name="connsiteY3" fmla="*/ 0 h 1173707"/>
                  <a:gd name="connsiteX4" fmla="*/ 0 w 3098042"/>
                  <a:gd name="connsiteY4" fmla="*/ 313898 h 1173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8042" h="1173707">
                    <a:moveTo>
                      <a:pt x="0" y="313898"/>
                    </a:moveTo>
                    <a:lnTo>
                      <a:pt x="2442950" y="1173707"/>
                    </a:lnTo>
                    <a:lnTo>
                      <a:pt x="3098042" y="655092"/>
                    </a:lnTo>
                    <a:lnTo>
                      <a:pt x="900753" y="0"/>
                    </a:lnTo>
                    <a:lnTo>
                      <a:pt x="0" y="313898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4" name="直線矢印コネクタ 123"/>
              <p:cNvCxnSpPr/>
              <p:nvPr/>
            </p:nvCxnSpPr>
            <p:spPr>
              <a:xfrm flipH="1">
                <a:off x="2592016" y="1693277"/>
                <a:ext cx="456308" cy="2126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フリーフォーム 124"/>
              <p:cNvSpPr/>
              <p:nvPr/>
            </p:nvSpPr>
            <p:spPr>
              <a:xfrm>
                <a:off x="3657682" y="1761319"/>
                <a:ext cx="736897" cy="722943"/>
              </a:xfrm>
              <a:custGeom>
                <a:avLst/>
                <a:gdLst>
                  <a:gd name="connsiteX0" fmla="*/ 13648 w 736979"/>
                  <a:gd name="connsiteY0" fmla="*/ 0 h 723332"/>
                  <a:gd name="connsiteX1" fmla="*/ 0 w 736979"/>
                  <a:gd name="connsiteY1" fmla="*/ 723332 h 723332"/>
                  <a:gd name="connsiteX2" fmla="*/ 696036 w 736979"/>
                  <a:gd name="connsiteY2" fmla="*/ 668740 h 723332"/>
                  <a:gd name="connsiteX3" fmla="*/ 736979 w 736979"/>
                  <a:gd name="connsiteY3" fmla="*/ 81887 h 723332"/>
                  <a:gd name="connsiteX4" fmla="*/ 13648 w 736979"/>
                  <a:gd name="connsiteY4" fmla="*/ 0 h 72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979" h="723332">
                    <a:moveTo>
                      <a:pt x="13648" y="0"/>
                    </a:moveTo>
                    <a:lnTo>
                      <a:pt x="0" y="723332"/>
                    </a:lnTo>
                    <a:lnTo>
                      <a:pt x="696036" y="668740"/>
                    </a:lnTo>
                    <a:lnTo>
                      <a:pt x="736979" y="81887"/>
                    </a:lnTo>
                    <a:lnTo>
                      <a:pt x="13648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フリーフォーム 125"/>
              <p:cNvSpPr/>
              <p:nvPr/>
            </p:nvSpPr>
            <p:spPr>
              <a:xfrm>
                <a:off x="3603831" y="2430395"/>
                <a:ext cx="790748" cy="2591252"/>
              </a:xfrm>
              <a:custGeom>
                <a:avLst/>
                <a:gdLst>
                  <a:gd name="connsiteX0" fmla="*/ 81887 w 791570"/>
                  <a:gd name="connsiteY0" fmla="*/ 68239 h 2593075"/>
                  <a:gd name="connsiteX1" fmla="*/ 0 w 791570"/>
                  <a:gd name="connsiteY1" fmla="*/ 2593075 h 2593075"/>
                  <a:gd name="connsiteX2" fmla="*/ 668740 w 791570"/>
                  <a:gd name="connsiteY2" fmla="*/ 2060812 h 2593075"/>
                  <a:gd name="connsiteX3" fmla="*/ 791570 w 791570"/>
                  <a:gd name="connsiteY3" fmla="*/ 0 h 2593075"/>
                  <a:gd name="connsiteX4" fmla="*/ 81887 w 791570"/>
                  <a:gd name="connsiteY4" fmla="*/ 68239 h 2593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570" h="2593075">
                    <a:moveTo>
                      <a:pt x="81887" y="68239"/>
                    </a:moveTo>
                    <a:lnTo>
                      <a:pt x="0" y="2593075"/>
                    </a:lnTo>
                    <a:lnTo>
                      <a:pt x="668740" y="2060812"/>
                    </a:lnTo>
                    <a:lnTo>
                      <a:pt x="791570" y="0"/>
                    </a:lnTo>
                    <a:lnTo>
                      <a:pt x="81887" y="68239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円柱 126"/>
              <p:cNvSpPr/>
              <p:nvPr/>
            </p:nvSpPr>
            <p:spPr>
              <a:xfrm>
                <a:off x="2008167" y="2591994"/>
                <a:ext cx="1025987" cy="609539"/>
              </a:xfrm>
              <a:prstGeom prst="can">
                <a:avLst>
                  <a:gd name="adj" fmla="val 25971"/>
                </a:avLst>
              </a:prstGeom>
              <a:solidFill>
                <a:srgbClr val="FFFF99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フローチャート : 磁気ディスク 127"/>
              <p:cNvSpPr/>
              <p:nvPr/>
            </p:nvSpPr>
            <p:spPr>
              <a:xfrm>
                <a:off x="1724745" y="2348178"/>
                <a:ext cx="1553152" cy="382733"/>
              </a:xfrm>
              <a:prstGeom prst="flowChartMagneticDisk">
                <a:avLst/>
              </a:prstGeom>
              <a:solidFill>
                <a:schemeClr val="accent6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dirty="0">
                  <a:solidFill>
                    <a:srgbClr val="F79646"/>
                  </a:solidFill>
                </a:endParaRPr>
              </a:p>
            </p:txBody>
          </p:sp>
          <p:grpSp>
            <p:nvGrpSpPr>
              <p:cNvPr id="12" name="グループ化 131"/>
              <p:cNvGrpSpPr>
                <a:grpSpLocks/>
              </p:cNvGrpSpPr>
              <p:nvPr/>
            </p:nvGrpSpPr>
            <p:grpSpPr bwMode="auto">
              <a:xfrm>
                <a:off x="1787856" y="3886200"/>
                <a:ext cx="1447800" cy="713096"/>
                <a:chOff x="1787856" y="3886200"/>
                <a:chExt cx="1447800" cy="713096"/>
              </a:xfrm>
            </p:grpSpPr>
            <p:sp>
              <p:nvSpPr>
                <p:cNvPr id="150" name="円/楕円 149"/>
                <p:cNvSpPr/>
                <p:nvPr/>
              </p:nvSpPr>
              <p:spPr>
                <a:xfrm>
                  <a:off x="1787097" y="3884786"/>
                  <a:ext cx="1448286" cy="532993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フリーフォーム 150"/>
                <p:cNvSpPr/>
                <p:nvPr/>
              </p:nvSpPr>
              <p:spPr>
                <a:xfrm>
                  <a:off x="1787097" y="4173963"/>
                  <a:ext cx="1419943" cy="425260"/>
                </a:xfrm>
                <a:custGeom>
                  <a:avLst/>
                  <a:gdLst>
                    <a:gd name="connsiteX0" fmla="*/ 0 w 1419367"/>
                    <a:gd name="connsiteY0" fmla="*/ 0 h 423081"/>
                    <a:gd name="connsiteX1" fmla="*/ 0 w 1419367"/>
                    <a:gd name="connsiteY1" fmla="*/ 204716 h 423081"/>
                    <a:gd name="connsiteX2" fmla="*/ 81886 w 1419367"/>
                    <a:gd name="connsiteY2" fmla="*/ 286603 h 423081"/>
                    <a:gd name="connsiteX3" fmla="*/ 218364 w 1419367"/>
                    <a:gd name="connsiteY3" fmla="*/ 354842 h 423081"/>
                    <a:gd name="connsiteX4" fmla="*/ 382137 w 1419367"/>
                    <a:gd name="connsiteY4" fmla="*/ 395785 h 423081"/>
                    <a:gd name="connsiteX5" fmla="*/ 600501 w 1419367"/>
                    <a:gd name="connsiteY5" fmla="*/ 423081 h 423081"/>
                    <a:gd name="connsiteX6" fmla="*/ 805218 w 1419367"/>
                    <a:gd name="connsiteY6" fmla="*/ 423081 h 423081"/>
                    <a:gd name="connsiteX7" fmla="*/ 1009934 w 1419367"/>
                    <a:gd name="connsiteY7" fmla="*/ 395785 h 423081"/>
                    <a:gd name="connsiteX8" fmla="*/ 1201003 w 1419367"/>
                    <a:gd name="connsiteY8" fmla="*/ 354842 h 423081"/>
                    <a:gd name="connsiteX9" fmla="*/ 1337480 w 1419367"/>
                    <a:gd name="connsiteY9" fmla="*/ 286603 h 423081"/>
                    <a:gd name="connsiteX10" fmla="*/ 1419367 w 1419367"/>
                    <a:gd name="connsiteY10" fmla="*/ 177421 h 423081"/>
                    <a:gd name="connsiteX11" fmla="*/ 1419367 w 1419367"/>
                    <a:gd name="connsiteY11" fmla="*/ 13648 h 423081"/>
                    <a:gd name="connsiteX12" fmla="*/ 1337480 w 1419367"/>
                    <a:gd name="connsiteY12" fmla="*/ 136478 h 423081"/>
                    <a:gd name="connsiteX13" fmla="*/ 1187355 w 1419367"/>
                    <a:gd name="connsiteY13" fmla="*/ 204716 h 423081"/>
                    <a:gd name="connsiteX14" fmla="*/ 1009934 w 1419367"/>
                    <a:gd name="connsiteY14" fmla="*/ 245660 h 423081"/>
                    <a:gd name="connsiteX15" fmla="*/ 805218 w 1419367"/>
                    <a:gd name="connsiteY15" fmla="*/ 259307 h 423081"/>
                    <a:gd name="connsiteX16" fmla="*/ 586853 w 1419367"/>
                    <a:gd name="connsiteY16" fmla="*/ 245660 h 423081"/>
                    <a:gd name="connsiteX17" fmla="*/ 382137 w 1419367"/>
                    <a:gd name="connsiteY17" fmla="*/ 232012 h 423081"/>
                    <a:gd name="connsiteX18" fmla="*/ 204716 w 1419367"/>
                    <a:gd name="connsiteY18" fmla="*/ 177421 h 423081"/>
                    <a:gd name="connsiteX19" fmla="*/ 68239 w 1419367"/>
                    <a:gd name="connsiteY19" fmla="*/ 95534 h 423081"/>
                    <a:gd name="connsiteX20" fmla="*/ 0 w 1419367"/>
                    <a:gd name="connsiteY20" fmla="*/ 0 h 423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19367" h="423081">
                      <a:moveTo>
                        <a:pt x="0" y="0"/>
                      </a:moveTo>
                      <a:lnTo>
                        <a:pt x="0" y="204716"/>
                      </a:lnTo>
                      <a:lnTo>
                        <a:pt x="81886" y="286603"/>
                      </a:lnTo>
                      <a:lnTo>
                        <a:pt x="218364" y="354842"/>
                      </a:lnTo>
                      <a:lnTo>
                        <a:pt x="382137" y="395785"/>
                      </a:lnTo>
                      <a:lnTo>
                        <a:pt x="600501" y="423081"/>
                      </a:lnTo>
                      <a:lnTo>
                        <a:pt x="805218" y="423081"/>
                      </a:lnTo>
                      <a:lnTo>
                        <a:pt x="1009934" y="395785"/>
                      </a:lnTo>
                      <a:lnTo>
                        <a:pt x="1201003" y="354842"/>
                      </a:lnTo>
                      <a:lnTo>
                        <a:pt x="1337480" y="286603"/>
                      </a:lnTo>
                      <a:lnTo>
                        <a:pt x="1419367" y="177421"/>
                      </a:lnTo>
                      <a:lnTo>
                        <a:pt x="1419367" y="13648"/>
                      </a:lnTo>
                      <a:lnTo>
                        <a:pt x="1337480" y="136478"/>
                      </a:lnTo>
                      <a:lnTo>
                        <a:pt x="1187355" y="204716"/>
                      </a:lnTo>
                      <a:lnTo>
                        <a:pt x="1009934" y="245660"/>
                      </a:lnTo>
                      <a:lnTo>
                        <a:pt x="805218" y="259307"/>
                      </a:lnTo>
                      <a:lnTo>
                        <a:pt x="586853" y="245660"/>
                      </a:lnTo>
                      <a:lnTo>
                        <a:pt x="382137" y="232012"/>
                      </a:lnTo>
                      <a:lnTo>
                        <a:pt x="204716" y="177421"/>
                      </a:lnTo>
                      <a:lnTo>
                        <a:pt x="68239" y="955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0" name="円柱 129"/>
              <p:cNvSpPr/>
              <p:nvPr/>
            </p:nvSpPr>
            <p:spPr>
              <a:xfrm>
                <a:off x="2022337" y="3533237"/>
                <a:ext cx="1025987" cy="720107"/>
              </a:xfrm>
              <a:prstGeom prst="can">
                <a:avLst>
                  <a:gd name="adj" fmla="val 44568"/>
                </a:avLst>
              </a:prstGeom>
              <a:solidFill>
                <a:srgbClr val="FFFF99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フリーフォーム 130"/>
              <p:cNvSpPr/>
              <p:nvPr/>
            </p:nvSpPr>
            <p:spPr>
              <a:xfrm>
                <a:off x="3192870" y="2498436"/>
                <a:ext cx="504491" cy="2509036"/>
              </a:xfrm>
              <a:custGeom>
                <a:avLst/>
                <a:gdLst>
                  <a:gd name="connsiteX0" fmla="*/ 27296 w 504967"/>
                  <a:gd name="connsiteY0" fmla="*/ 0 h 2511188"/>
                  <a:gd name="connsiteX1" fmla="*/ 0 w 504967"/>
                  <a:gd name="connsiteY1" fmla="*/ 2347415 h 2511188"/>
                  <a:gd name="connsiteX2" fmla="*/ 423081 w 504967"/>
                  <a:gd name="connsiteY2" fmla="*/ 2511188 h 2511188"/>
                  <a:gd name="connsiteX3" fmla="*/ 504967 w 504967"/>
                  <a:gd name="connsiteY3" fmla="*/ 0 h 2511188"/>
                  <a:gd name="connsiteX4" fmla="*/ 27296 w 504967"/>
                  <a:gd name="connsiteY4" fmla="*/ 0 h 251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67" h="2511188">
                    <a:moveTo>
                      <a:pt x="27296" y="0"/>
                    </a:moveTo>
                    <a:lnTo>
                      <a:pt x="0" y="2347415"/>
                    </a:lnTo>
                    <a:lnTo>
                      <a:pt x="423081" y="2511188"/>
                    </a:lnTo>
                    <a:lnTo>
                      <a:pt x="504967" y="0"/>
                    </a:lnTo>
                    <a:lnTo>
                      <a:pt x="27296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フリーフォーム 131"/>
              <p:cNvSpPr/>
              <p:nvPr/>
            </p:nvSpPr>
            <p:spPr>
              <a:xfrm>
                <a:off x="3547147" y="4531181"/>
                <a:ext cx="683048" cy="1023458"/>
              </a:xfrm>
              <a:custGeom>
                <a:avLst/>
                <a:gdLst>
                  <a:gd name="connsiteX0" fmla="*/ 27295 w 682388"/>
                  <a:gd name="connsiteY0" fmla="*/ 504967 h 1023582"/>
                  <a:gd name="connsiteX1" fmla="*/ 0 w 682388"/>
                  <a:gd name="connsiteY1" fmla="*/ 1023582 h 1023582"/>
                  <a:gd name="connsiteX2" fmla="*/ 641445 w 682388"/>
                  <a:gd name="connsiteY2" fmla="*/ 423080 h 1023582"/>
                  <a:gd name="connsiteX3" fmla="*/ 682388 w 682388"/>
                  <a:gd name="connsiteY3" fmla="*/ 0 h 1023582"/>
                  <a:gd name="connsiteX4" fmla="*/ 27295 w 682388"/>
                  <a:gd name="connsiteY4" fmla="*/ 504967 h 1023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388" h="1023582">
                    <a:moveTo>
                      <a:pt x="27295" y="504967"/>
                    </a:moveTo>
                    <a:lnTo>
                      <a:pt x="0" y="1023582"/>
                    </a:lnTo>
                    <a:lnTo>
                      <a:pt x="641445" y="423080"/>
                    </a:lnTo>
                    <a:lnTo>
                      <a:pt x="682388" y="0"/>
                    </a:lnTo>
                    <a:lnTo>
                      <a:pt x="27295" y="50496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" name="グループ化 30"/>
              <p:cNvGrpSpPr>
                <a:grpSpLocks/>
              </p:cNvGrpSpPr>
              <p:nvPr/>
            </p:nvGrpSpPr>
            <p:grpSpPr bwMode="auto">
              <a:xfrm>
                <a:off x="1905000" y="3194571"/>
                <a:ext cx="696036" cy="586854"/>
                <a:chOff x="5257800" y="4518546"/>
                <a:chExt cx="696036" cy="586854"/>
              </a:xfrm>
            </p:grpSpPr>
            <p:sp>
              <p:nvSpPr>
                <p:cNvPr id="147" name="フリーフォーム 26"/>
                <p:cNvSpPr/>
                <p:nvPr/>
              </p:nvSpPr>
              <p:spPr>
                <a:xfrm>
                  <a:off x="5273106" y="4573704"/>
                  <a:ext cx="572512" cy="532992"/>
                </a:xfrm>
                <a:custGeom>
                  <a:avLst/>
                  <a:gdLst>
                    <a:gd name="connsiteX0" fmla="*/ 0 w 573206"/>
                    <a:gd name="connsiteY0" fmla="*/ 0 h 532263"/>
                    <a:gd name="connsiteX1" fmla="*/ 13647 w 573206"/>
                    <a:gd name="connsiteY1" fmla="*/ 368490 h 532263"/>
                    <a:gd name="connsiteX2" fmla="*/ 573206 w 573206"/>
                    <a:gd name="connsiteY2" fmla="*/ 532263 h 532263"/>
                    <a:gd name="connsiteX3" fmla="*/ 559558 w 573206"/>
                    <a:gd name="connsiteY3" fmla="*/ 81887 h 532263"/>
                    <a:gd name="connsiteX4" fmla="*/ 0 w 573206"/>
                    <a:gd name="connsiteY4" fmla="*/ 0 h 53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3206" h="532263">
                      <a:moveTo>
                        <a:pt x="0" y="0"/>
                      </a:moveTo>
                      <a:lnTo>
                        <a:pt x="13647" y="368490"/>
                      </a:lnTo>
                      <a:lnTo>
                        <a:pt x="573206" y="532263"/>
                      </a:lnTo>
                      <a:lnTo>
                        <a:pt x="559558" y="818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フリーフォーム 27"/>
                <p:cNvSpPr/>
                <p:nvPr/>
              </p:nvSpPr>
              <p:spPr>
                <a:xfrm>
                  <a:off x="5258935" y="4519837"/>
                  <a:ext cx="694383" cy="586859"/>
                </a:xfrm>
                <a:custGeom>
                  <a:avLst/>
                  <a:gdLst>
                    <a:gd name="connsiteX0" fmla="*/ 0 w 696036"/>
                    <a:gd name="connsiteY0" fmla="*/ 54591 h 586854"/>
                    <a:gd name="connsiteX1" fmla="*/ 95534 w 696036"/>
                    <a:gd name="connsiteY1" fmla="*/ 0 h 586854"/>
                    <a:gd name="connsiteX2" fmla="*/ 682388 w 696036"/>
                    <a:gd name="connsiteY2" fmla="*/ 81887 h 586854"/>
                    <a:gd name="connsiteX3" fmla="*/ 696036 w 696036"/>
                    <a:gd name="connsiteY3" fmla="*/ 559559 h 586854"/>
                    <a:gd name="connsiteX4" fmla="*/ 586854 w 696036"/>
                    <a:gd name="connsiteY4" fmla="*/ 586854 h 586854"/>
                    <a:gd name="connsiteX5" fmla="*/ 573206 w 696036"/>
                    <a:gd name="connsiteY5" fmla="*/ 122830 h 586854"/>
                    <a:gd name="connsiteX6" fmla="*/ 0 w 696036"/>
                    <a:gd name="connsiteY6" fmla="*/ 54591 h 586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6036" h="586854">
                      <a:moveTo>
                        <a:pt x="0" y="54591"/>
                      </a:moveTo>
                      <a:lnTo>
                        <a:pt x="95534" y="0"/>
                      </a:lnTo>
                      <a:lnTo>
                        <a:pt x="682388" y="81887"/>
                      </a:lnTo>
                      <a:lnTo>
                        <a:pt x="696036" y="559559"/>
                      </a:lnTo>
                      <a:lnTo>
                        <a:pt x="586854" y="586854"/>
                      </a:lnTo>
                      <a:lnTo>
                        <a:pt x="573206" y="122830"/>
                      </a:lnTo>
                      <a:lnTo>
                        <a:pt x="0" y="54591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49" name="直線コネクタ 148"/>
                <p:cNvCxnSpPr/>
                <p:nvPr/>
              </p:nvCxnSpPr>
              <p:spPr>
                <a:xfrm flipV="1">
                  <a:off x="5831448" y="4602055"/>
                  <a:ext cx="107700" cy="39691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グループ化 31"/>
              <p:cNvGrpSpPr>
                <a:grpSpLocks noChangeAspect="1"/>
              </p:cNvGrpSpPr>
              <p:nvPr/>
            </p:nvGrpSpPr>
            <p:grpSpPr bwMode="auto">
              <a:xfrm>
                <a:off x="1828800" y="3276600"/>
                <a:ext cx="556829" cy="469483"/>
                <a:chOff x="5257800" y="4518546"/>
                <a:chExt cx="696036" cy="586854"/>
              </a:xfrm>
            </p:grpSpPr>
            <p:sp>
              <p:nvSpPr>
                <p:cNvPr id="144" name="フリーフォーム 143"/>
                <p:cNvSpPr/>
                <p:nvPr/>
              </p:nvSpPr>
              <p:spPr>
                <a:xfrm>
                  <a:off x="5272984" y="4570010"/>
                  <a:ext cx="570387" cy="535117"/>
                </a:xfrm>
                <a:custGeom>
                  <a:avLst/>
                  <a:gdLst>
                    <a:gd name="connsiteX0" fmla="*/ 0 w 573206"/>
                    <a:gd name="connsiteY0" fmla="*/ 0 h 532263"/>
                    <a:gd name="connsiteX1" fmla="*/ 13647 w 573206"/>
                    <a:gd name="connsiteY1" fmla="*/ 368490 h 532263"/>
                    <a:gd name="connsiteX2" fmla="*/ 573206 w 573206"/>
                    <a:gd name="connsiteY2" fmla="*/ 532263 h 532263"/>
                    <a:gd name="connsiteX3" fmla="*/ 559558 w 573206"/>
                    <a:gd name="connsiteY3" fmla="*/ 81887 h 532263"/>
                    <a:gd name="connsiteX4" fmla="*/ 0 w 573206"/>
                    <a:gd name="connsiteY4" fmla="*/ 0 h 53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3206" h="532263">
                      <a:moveTo>
                        <a:pt x="0" y="0"/>
                      </a:moveTo>
                      <a:lnTo>
                        <a:pt x="13647" y="368490"/>
                      </a:lnTo>
                      <a:lnTo>
                        <a:pt x="573206" y="532263"/>
                      </a:lnTo>
                      <a:lnTo>
                        <a:pt x="559558" y="818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5" name="フリーフォーム 144"/>
                <p:cNvSpPr/>
                <p:nvPr/>
              </p:nvSpPr>
              <p:spPr>
                <a:xfrm>
                  <a:off x="5258813" y="4516852"/>
                  <a:ext cx="694382" cy="588276"/>
                </a:xfrm>
                <a:custGeom>
                  <a:avLst/>
                  <a:gdLst>
                    <a:gd name="connsiteX0" fmla="*/ 0 w 696036"/>
                    <a:gd name="connsiteY0" fmla="*/ 54591 h 586854"/>
                    <a:gd name="connsiteX1" fmla="*/ 95534 w 696036"/>
                    <a:gd name="connsiteY1" fmla="*/ 0 h 586854"/>
                    <a:gd name="connsiteX2" fmla="*/ 682388 w 696036"/>
                    <a:gd name="connsiteY2" fmla="*/ 81887 h 586854"/>
                    <a:gd name="connsiteX3" fmla="*/ 696036 w 696036"/>
                    <a:gd name="connsiteY3" fmla="*/ 559559 h 586854"/>
                    <a:gd name="connsiteX4" fmla="*/ 586854 w 696036"/>
                    <a:gd name="connsiteY4" fmla="*/ 586854 h 586854"/>
                    <a:gd name="connsiteX5" fmla="*/ 573206 w 696036"/>
                    <a:gd name="connsiteY5" fmla="*/ 122830 h 586854"/>
                    <a:gd name="connsiteX6" fmla="*/ 0 w 696036"/>
                    <a:gd name="connsiteY6" fmla="*/ 54591 h 586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6036" h="586854">
                      <a:moveTo>
                        <a:pt x="0" y="54591"/>
                      </a:moveTo>
                      <a:lnTo>
                        <a:pt x="95534" y="0"/>
                      </a:lnTo>
                      <a:lnTo>
                        <a:pt x="682388" y="81887"/>
                      </a:lnTo>
                      <a:lnTo>
                        <a:pt x="696036" y="559559"/>
                      </a:lnTo>
                      <a:lnTo>
                        <a:pt x="586854" y="586854"/>
                      </a:lnTo>
                      <a:lnTo>
                        <a:pt x="573206" y="122830"/>
                      </a:lnTo>
                      <a:lnTo>
                        <a:pt x="0" y="54591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46" name="直線コネクタ 145"/>
                <p:cNvCxnSpPr>
                  <a:stCxn id="145" idx="5"/>
                  <a:endCxn id="145" idx="2"/>
                </p:cNvCxnSpPr>
                <p:nvPr/>
              </p:nvCxnSpPr>
              <p:spPr>
                <a:xfrm flipV="1">
                  <a:off x="5829200" y="4598361"/>
                  <a:ext cx="109825" cy="42526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グループ化 35"/>
              <p:cNvGrpSpPr>
                <a:grpSpLocks noChangeAspect="1"/>
              </p:cNvGrpSpPr>
              <p:nvPr/>
            </p:nvGrpSpPr>
            <p:grpSpPr bwMode="auto">
              <a:xfrm>
                <a:off x="1752600" y="3352800"/>
                <a:ext cx="445463" cy="375587"/>
                <a:chOff x="5257800" y="4518546"/>
                <a:chExt cx="696036" cy="586855"/>
              </a:xfrm>
            </p:grpSpPr>
            <p:sp>
              <p:nvSpPr>
                <p:cNvPr id="141" name="フリーフォーム 140"/>
                <p:cNvSpPr/>
                <p:nvPr/>
              </p:nvSpPr>
              <p:spPr>
                <a:xfrm>
                  <a:off x="5271846" y="4570130"/>
                  <a:ext cx="571274" cy="536005"/>
                </a:xfrm>
                <a:custGeom>
                  <a:avLst/>
                  <a:gdLst>
                    <a:gd name="connsiteX0" fmla="*/ 0 w 573206"/>
                    <a:gd name="connsiteY0" fmla="*/ 0 h 532263"/>
                    <a:gd name="connsiteX1" fmla="*/ 13647 w 573206"/>
                    <a:gd name="connsiteY1" fmla="*/ 368490 h 532263"/>
                    <a:gd name="connsiteX2" fmla="*/ 573206 w 573206"/>
                    <a:gd name="connsiteY2" fmla="*/ 532263 h 532263"/>
                    <a:gd name="connsiteX3" fmla="*/ 559558 w 573206"/>
                    <a:gd name="connsiteY3" fmla="*/ 81887 h 532263"/>
                    <a:gd name="connsiteX4" fmla="*/ 0 w 573206"/>
                    <a:gd name="connsiteY4" fmla="*/ 0 h 532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3206" h="532263">
                      <a:moveTo>
                        <a:pt x="0" y="0"/>
                      </a:moveTo>
                      <a:lnTo>
                        <a:pt x="13647" y="368490"/>
                      </a:lnTo>
                      <a:lnTo>
                        <a:pt x="573206" y="532263"/>
                      </a:lnTo>
                      <a:lnTo>
                        <a:pt x="559558" y="818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2" name="フリーフォーム 141"/>
                <p:cNvSpPr/>
                <p:nvPr/>
              </p:nvSpPr>
              <p:spPr>
                <a:xfrm>
                  <a:off x="5258562" y="4516972"/>
                  <a:ext cx="695269" cy="589163"/>
                </a:xfrm>
                <a:custGeom>
                  <a:avLst/>
                  <a:gdLst>
                    <a:gd name="connsiteX0" fmla="*/ 0 w 696036"/>
                    <a:gd name="connsiteY0" fmla="*/ 54591 h 586854"/>
                    <a:gd name="connsiteX1" fmla="*/ 95534 w 696036"/>
                    <a:gd name="connsiteY1" fmla="*/ 0 h 586854"/>
                    <a:gd name="connsiteX2" fmla="*/ 682388 w 696036"/>
                    <a:gd name="connsiteY2" fmla="*/ 81887 h 586854"/>
                    <a:gd name="connsiteX3" fmla="*/ 696036 w 696036"/>
                    <a:gd name="connsiteY3" fmla="*/ 559559 h 586854"/>
                    <a:gd name="connsiteX4" fmla="*/ 586854 w 696036"/>
                    <a:gd name="connsiteY4" fmla="*/ 586854 h 586854"/>
                    <a:gd name="connsiteX5" fmla="*/ 573206 w 696036"/>
                    <a:gd name="connsiteY5" fmla="*/ 122830 h 586854"/>
                    <a:gd name="connsiteX6" fmla="*/ 0 w 696036"/>
                    <a:gd name="connsiteY6" fmla="*/ 54591 h 586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6036" h="586854">
                      <a:moveTo>
                        <a:pt x="0" y="54591"/>
                      </a:moveTo>
                      <a:lnTo>
                        <a:pt x="95534" y="0"/>
                      </a:lnTo>
                      <a:lnTo>
                        <a:pt x="682388" y="81887"/>
                      </a:lnTo>
                      <a:lnTo>
                        <a:pt x="696036" y="559559"/>
                      </a:lnTo>
                      <a:lnTo>
                        <a:pt x="586854" y="586854"/>
                      </a:lnTo>
                      <a:lnTo>
                        <a:pt x="573206" y="122830"/>
                      </a:lnTo>
                      <a:lnTo>
                        <a:pt x="0" y="54591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43" name="直線コネクタ 142"/>
                <p:cNvCxnSpPr>
                  <a:stCxn id="142" idx="5"/>
                  <a:endCxn id="142" idx="2"/>
                </p:cNvCxnSpPr>
                <p:nvPr/>
              </p:nvCxnSpPr>
              <p:spPr>
                <a:xfrm flipV="1">
                  <a:off x="5829833" y="4601137"/>
                  <a:ext cx="110713" cy="3987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6" name="平行四辺形 135"/>
              <p:cNvSpPr>
                <a:spLocks noChangeAspect="1"/>
              </p:cNvSpPr>
              <p:nvPr/>
            </p:nvSpPr>
            <p:spPr>
              <a:xfrm rot="5148382">
                <a:off x="1717616" y="3466645"/>
                <a:ext cx="286341" cy="215401"/>
              </a:xfrm>
              <a:prstGeom prst="parallelogram">
                <a:avLst>
                  <a:gd name="adj" fmla="val 36392"/>
                </a:avLst>
              </a:prstGeom>
              <a:solidFill>
                <a:srgbClr val="00B05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円柱 136"/>
              <p:cNvSpPr/>
              <p:nvPr/>
            </p:nvSpPr>
            <p:spPr>
              <a:xfrm rot="15120000">
                <a:off x="1632621" y="3483666"/>
                <a:ext cx="73712" cy="286255"/>
              </a:xfrm>
              <a:prstGeom prst="can">
                <a:avLst>
                  <a:gd name="adj" fmla="val 69915"/>
                </a:avLst>
              </a:prstGeom>
              <a:solidFill>
                <a:srgbClr val="FF00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平行四辺形 137"/>
              <p:cNvSpPr>
                <a:spLocks noChangeAspect="1"/>
              </p:cNvSpPr>
              <p:nvPr/>
            </p:nvSpPr>
            <p:spPr>
              <a:xfrm rot="5148382">
                <a:off x="1332177" y="3633899"/>
                <a:ext cx="189950" cy="119037"/>
              </a:xfrm>
              <a:prstGeom prst="parallelogram">
                <a:avLst>
                  <a:gd name="adj" fmla="val 36392"/>
                </a:avLst>
              </a:prstGeom>
              <a:solidFill>
                <a:srgbClr val="00B05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平行四辺形 138"/>
              <p:cNvSpPr>
                <a:spLocks noChangeAspect="1"/>
              </p:cNvSpPr>
              <p:nvPr/>
            </p:nvSpPr>
            <p:spPr>
              <a:xfrm rot="5148382">
                <a:off x="1201802" y="3667920"/>
                <a:ext cx="189950" cy="119037"/>
              </a:xfrm>
              <a:prstGeom prst="parallelogram">
                <a:avLst>
                  <a:gd name="adj" fmla="val 36392"/>
                </a:avLst>
              </a:prstGeom>
              <a:solidFill>
                <a:srgbClr val="00B05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フリーフォーム 139"/>
              <p:cNvSpPr/>
              <p:nvPr/>
            </p:nvSpPr>
            <p:spPr>
              <a:xfrm>
                <a:off x="956670" y="1761319"/>
                <a:ext cx="2729354" cy="722943"/>
              </a:xfrm>
              <a:custGeom>
                <a:avLst/>
                <a:gdLst>
                  <a:gd name="connsiteX0" fmla="*/ 0 w 2729553"/>
                  <a:gd name="connsiteY0" fmla="*/ 204717 h 723332"/>
                  <a:gd name="connsiteX1" fmla="*/ 27296 w 2729553"/>
                  <a:gd name="connsiteY1" fmla="*/ 696036 h 723332"/>
                  <a:gd name="connsiteX2" fmla="*/ 2702257 w 2729553"/>
                  <a:gd name="connsiteY2" fmla="*/ 723332 h 723332"/>
                  <a:gd name="connsiteX3" fmla="*/ 2729553 w 2729553"/>
                  <a:gd name="connsiteY3" fmla="*/ 0 h 723332"/>
                  <a:gd name="connsiteX4" fmla="*/ 0 w 2729553"/>
                  <a:gd name="connsiteY4" fmla="*/ 204717 h 72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9553" h="723332">
                    <a:moveTo>
                      <a:pt x="0" y="204717"/>
                    </a:moveTo>
                    <a:lnTo>
                      <a:pt x="27296" y="696036"/>
                    </a:lnTo>
                    <a:lnTo>
                      <a:pt x="2702257" y="723332"/>
                    </a:lnTo>
                    <a:lnTo>
                      <a:pt x="2729553" y="0"/>
                    </a:lnTo>
                    <a:lnTo>
                      <a:pt x="0" y="20471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6" name="直線コネクタ 115"/>
            <p:cNvCxnSpPr>
              <a:endCxn id="137" idx="1"/>
            </p:cNvCxnSpPr>
            <p:nvPr/>
          </p:nvCxnSpPr>
          <p:spPr>
            <a:xfrm flipV="1">
              <a:off x="304800" y="3672154"/>
              <a:ext cx="1227218" cy="28917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195"/>
          <p:cNvGrpSpPr>
            <a:grpSpLocks/>
          </p:cNvGrpSpPr>
          <p:nvPr/>
        </p:nvGrpSpPr>
        <p:grpSpPr bwMode="auto">
          <a:xfrm>
            <a:off x="1691680" y="2132856"/>
            <a:ext cx="4686200" cy="3380880"/>
            <a:chOff x="1638577" y="1589234"/>
            <a:chExt cx="4685442" cy="3381905"/>
          </a:xfrm>
        </p:grpSpPr>
        <p:cxnSp>
          <p:nvCxnSpPr>
            <p:cNvPr id="185" name="直線矢印コネクタ 184"/>
            <p:cNvCxnSpPr/>
            <p:nvPr/>
          </p:nvCxnSpPr>
          <p:spPr>
            <a:xfrm>
              <a:off x="1638577" y="1589234"/>
              <a:ext cx="2025331" cy="87013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矢印コネクタ 185"/>
            <p:cNvCxnSpPr/>
            <p:nvPr/>
          </p:nvCxnSpPr>
          <p:spPr>
            <a:xfrm>
              <a:off x="5397069" y="3904015"/>
              <a:ext cx="926950" cy="1067124"/>
            </a:xfrm>
            <a:prstGeom prst="straightConnector1">
              <a:avLst/>
            </a:prstGeom>
            <a:ln w="38100"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正方形/長方形 186"/>
            <p:cNvSpPr/>
            <p:nvPr/>
          </p:nvSpPr>
          <p:spPr>
            <a:xfrm>
              <a:off x="3438486" y="4110278"/>
              <a:ext cx="1964238" cy="6465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b="1" dirty="0" err="1" smtClean="0">
                  <a:solidFill>
                    <a:prstClr val="black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Pion</a:t>
              </a:r>
              <a:r>
                <a:rPr lang="en-US" altLang="ja-JP" b="1" dirty="0" smtClean="0">
                  <a:solidFill>
                    <a:prstClr val="black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 Beam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b="1" dirty="0" smtClean="0">
                  <a:solidFill>
                    <a:prstClr val="black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Up to 20 </a:t>
              </a:r>
              <a:r>
                <a:rPr lang="en-US" altLang="ja-JP" b="1" dirty="0" err="1">
                  <a:solidFill>
                    <a:prstClr val="black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GeV</a:t>
              </a:r>
              <a:r>
                <a:rPr lang="en-US" altLang="ja-JP" b="1" dirty="0">
                  <a:solidFill>
                    <a:prstClr val="black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/c </a:t>
              </a:r>
            </a:p>
          </p:txBody>
        </p:sp>
      </p:grpSp>
      <p:cxnSp>
        <p:nvCxnSpPr>
          <p:cNvPr id="188" name="直線矢印コネクタ 187"/>
          <p:cNvCxnSpPr/>
          <p:nvPr/>
        </p:nvCxnSpPr>
        <p:spPr>
          <a:xfrm flipV="1">
            <a:off x="1619672" y="2492896"/>
            <a:ext cx="820737" cy="627964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下矢印 188"/>
          <p:cNvSpPr/>
          <p:nvPr/>
        </p:nvSpPr>
        <p:spPr>
          <a:xfrm rot="1749757">
            <a:off x="6652396" y="4841586"/>
            <a:ext cx="460001" cy="678585"/>
          </a:xfrm>
          <a:prstGeom prst="downArrow">
            <a:avLst>
              <a:gd name="adj1" fmla="val 50000"/>
              <a:gd name="adj2" fmla="val 46127"/>
            </a:avLst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  <a:scene3d>
            <a:camera prst="perspectiveFront" fov="600000">
              <a:rot lat="20673514" lon="17969188" rev="20786278"/>
            </a:camera>
            <a:lightRig rig="threePt" dir="t"/>
          </a:scene3d>
          <a:sp3d z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0" name="テキスト ボックス 132"/>
          <p:cNvSpPr txBox="1"/>
          <p:nvPr/>
        </p:nvSpPr>
        <p:spPr>
          <a:xfrm>
            <a:off x="6948264" y="2708920"/>
            <a:ext cx="172194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dirty="0" smtClean="0">
                <a:solidFill>
                  <a:prstClr val="black"/>
                </a:solidFill>
                <a:latin typeface="Arial" charset="0"/>
                <a:cs typeface="ＭＳ Ｐゴシック" charset="0"/>
              </a:rPr>
              <a:t>Spectrometer</a:t>
            </a:r>
            <a:endParaRPr lang="ja-JP" altLang="en-US" sz="2000" dirty="0">
              <a:solidFill>
                <a:prstClr val="black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5724128" y="3419708"/>
            <a:ext cx="45397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 smtClean="0">
                <a:solidFill>
                  <a:prstClr val="black"/>
                </a:solidFill>
                <a:latin typeface="Arial" charset="0"/>
                <a:cs typeface="ＭＳ Ｐゴシック" charset="0"/>
              </a:rPr>
              <a:t>T1</a:t>
            </a:r>
            <a:endParaRPr lang="ja-JP" altLang="en-US" dirty="0">
              <a:solidFill>
                <a:prstClr val="black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92" name="コンテンツ プレースホルダー 2"/>
          <p:cNvSpPr txBox="1">
            <a:spLocks/>
          </p:cNvSpPr>
          <p:nvPr/>
        </p:nvSpPr>
        <p:spPr>
          <a:xfrm>
            <a:off x="2267744" y="836712"/>
            <a:ext cx="6768752" cy="144016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3200" dirty="0" smtClean="0">
                <a:solidFill>
                  <a:prstClr val="white"/>
                </a:solidFill>
              </a:rPr>
              <a:t>High-intensity  secondary </a:t>
            </a:r>
            <a:r>
              <a:rPr lang="en-US" altLang="ja-JP" sz="3200" dirty="0" err="1" smtClean="0">
                <a:solidFill>
                  <a:prstClr val="white"/>
                </a:solidFill>
              </a:rPr>
              <a:t>Pion</a:t>
            </a:r>
            <a:r>
              <a:rPr lang="en-US" altLang="ja-JP" sz="3200" dirty="0" smtClean="0">
                <a:solidFill>
                  <a:prstClr val="white"/>
                </a:solidFill>
              </a:rPr>
              <a:t> beam</a:t>
            </a:r>
            <a:endParaRPr lang="ja-JP" altLang="ja-JP" sz="3200" dirty="0" smtClean="0">
              <a:solidFill>
                <a:prstClr val="white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2800" dirty="0" smtClean="0">
                <a:solidFill>
                  <a:srgbClr val="FFFF00"/>
                </a:solidFill>
              </a:rPr>
              <a:t>1.0 x 10</a:t>
            </a:r>
            <a:r>
              <a:rPr lang="en-US" altLang="ja-JP" sz="2800" baseline="30000" dirty="0" smtClean="0">
                <a:solidFill>
                  <a:srgbClr val="FFFF00"/>
                </a:solidFill>
              </a:rPr>
              <a:t>7</a:t>
            </a:r>
            <a:r>
              <a:rPr lang="en-US" altLang="ja-JP" sz="2800" dirty="0" smtClean="0">
                <a:solidFill>
                  <a:srgbClr val="FFFF00"/>
                </a:solidFill>
              </a:rPr>
              <a:t> </a:t>
            </a:r>
            <a:r>
              <a:rPr lang="en-US" altLang="ja-JP" sz="2800" dirty="0" err="1" smtClean="0">
                <a:solidFill>
                  <a:srgbClr val="FFFF00"/>
                </a:solidFill>
              </a:rPr>
              <a:t>pions</a:t>
            </a:r>
            <a:r>
              <a:rPr lang="en-US" altLang="ja-JP" sz="2800" dirty="0" smtClean="0">
                <a:solidFill>
                  <a:srgbClr val="FFFF00"/>
                </a:solidFill>
              </a:rPr>
              <a:t>/sec @ 20GeV/c</a:t>
            </a:r>
            <a:endParaRPr lang="en-US" altLang="ja-JP" sz="2800" dirty="0" smtClean="0">
              <a:solidFill>
                <a:srgbClr val="00FFFF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3200" dirty="0" smtClean="0">
                <a:solidFill>
                  <a:prstClr val="white"/>
                </a:solidFill>
              </a:rPr>
              <a:t>High-resolution beam: </a:t>
            </a:r>
            <a:r>
              <a:rPr lang="en-US" altLang="ja-JP" sz="3200" dirty="0" err="1" smtClean="0">
                <a:solidFill>
                  <a:srgbClr val="FFFF00"/>
                </a:solidFill>
                <a:latin typeface="Symbol" pitchFamily="18" charset="2"/>
              </a:rPr>
              <a:t>D</a:t>
            </a:r>
            <a:r>
              <a:rPr lang="en-US" altLang="ja-JP" sz="3200" dirty="0" err="1" smtClean="0">
                <a:solidFill>
                  <a:srgbClr val="FFFF00"/>
                </a:solidFill>
              </a:rPr>
              <a:t>p</a:t>
            </a:r>
            <a:r>
              <a:rPr lang="en-US" altLang="ja-JP" sz="3200" dirty="0" smtClean="0">
                <a:solidFill>
                  <a:srgbClr val="FFFF00"/>
                </a:solidFill>
              </a:rPr>
              <a:t>/p~0.1%</a:t>
            </a:r>
            <a:endParaRPr lang="ja-JP" altLang="ja-JP" sz="3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グループ化 61"/>
          <p:cNvGrpSpPr/>
          <p:nvPr/>
        </p:nvGrpSpPr>
        <p:grpSpPr>
          <a:xfrm>
            <a:off x="539552" y="1196752"/>
            <a:ext cx="8047782" cy="1987548"/>
            <a:chOff x="539552" y="1484784"/>
            <a:chExt cx="8047782" cy="1987548"/>
          </a:xfrm>
        </p:grpSpPr>
        <p:sp>
          <p:nvSpPr>
            <p:cNvPr id="6" name="タイトル 1"/>
            <p:cNvSpPr txBox="1">
              <a:spLocks/>
            </p:cNvSpPr>
            <p:nvPr/>
          </p:nvSpPr>
          <p:spPr>
            <a:xfrm>
              <a:off x="539552" y="1801492"/>
              <a:ext cx="410445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ja-JP" sz="3600" dirty="0" smtClean="0">
                  <a:solidFill>
                    <a:prstClr val="white"/>
                  </a:solidFill>
                </a:rPr>
                <a:t>Constituent Quark</a:t>
              </a:r>
              <a:endParaRPr lang="ja-JP" altLang="en-US" sz="3600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グループ化 44"/>
            <p:cNvGrpSpPr>
              <a:grpSpLocks noChangeAspect="1"/>
            </p:cNvGrpSpPr>
            <p:nvPr/>
          </p:nvGrpSpPr>
          <p:grpSpPr>
            <a:xfrm>
              <a:off x="6444208" y="1484784"/>
              <a:ext cx="2143126" cy="1987548"/>
              <a:chOff x="1173012" y="2276872"/>
              <a:chExt cx="2678908" cy="2484435"/>
            </a:xfrm>
          </p:grpSpPr>
          <p:grpSp>
            <p:nvGrpSpPr>
              <p:cNvPr id="7" name="グループ化 96"/>
              <p:cNvGrpSpPr>
                <a:grpSpLocks noChangeAspect="1"/>
              </p:cNvGrpSpPr>
              <p:nvPr/>
            </p:nvGrpSpPr>
            <p:grpSpPr bwMode="auto">
              <a:xfrm>
                <a:off x="1173012" y="2276872"/>
                <a:ext cx="2678908" cy="2484435"/>
                <a:chOff x="5643570" y="500042"/>
                <a:chExt cx="2678926" cy="2483551"/>
              </a:xfrm>
            </p:grpSpPr>
            <p:sp>
              <p:nvSpPr>
                <p:cNvPr id="13" name="円/楕円 12"/>
                <p:cNvSpPr>
                  <a:spLocks noChangeAspect="1"/>
                </p:cNvSpPr>
                <p:nvPr/>
              </p:nvSpPr>
              <p:spPr>
                <a:xfrm>
                  <a:off x="5643570" y="500042"/>
                  <a:ext cx="2678926" cy="248355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AB5E4">
                        <a:alpha val="42000"/>
                      </a:srgbClr>
                    </a:gs>
                    <a:gs pos="40000">
                      <a:schemeClr val="bg1">
                        <a:lumMod val="50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rgbClr val="385D8A"/>
                  </a:solidFill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>
                  <a:off x="6510526" y="1147883"/>
                  <a:ext cx="357189" cy="34730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sz="28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6651690" y="2011672"/>
                  <a:ext cx="357192" cy="362341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sz="28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7371775" y="1435813"/>
                  <a:ext cx="352427" cy="35677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sz="28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" name="テキスト ボックス 9"/>
              <p:cNvSpPr txBox="1"/>
              <p:nvPr/>
            </p:nvSpPr>
            <p:spPr>
              <a:xfrm>
                <a:off x="2180450" y="2355993"/>
                <a:ext cx="501340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prstClr val="white"/>
                    </a:solidFill>
                  </a:rPr>
                  <a:t>q</a:t>
                </a:r>
                <a:endParaRPr lang="ja-JP" alt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2951820" y="3346103"/>
                <a:ext cx="501340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prstClr val="white"/>
                    </a:solidFill>
                  </a:rPr>
                  <a:t>q</a:t>
                </a:r>
                <a:endParaRPr lang="ja-JP" alt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1730400" y="3627022"/>
                <a:ext cx="501340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prstClr val="white"/>
                    </a:solidFill>
                  </a:rPr>
                  <a:t>q</a:t>
                </a:r>
                <a:endParaRPr lang="ja-JP" altLang="en-US" sz="32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グループ化 44"/>
            <p:cNvGrpSpPr>
              <a:grpSpLocks noChangeAspect="1"/>
            </p:cNvGrpSpPr>
            <p:nvPr/>
          </p:nvGrpSpPr>
          <p:grpSpPr>
            <a:xfrm>
              <a:off x="4716016" y="1628800"/>
              <a:ext cx="1776784" cy="1647800"/>
              <a:chOff x="1173012" y="2276872"/>
              <a:chExt cx="2220980" cy="2059750"/>
            </a:xfrm>
          </p:grpSpPr>
          <p:grpSp>
            <p:nvGrpSpPr>
              <p:cNvPr id="9" name="グループ化 96"/>
              <p:cNvGrpSpPr>
                <a:grpSpLocks noChangeAspect="1"/>
              </p:cNvGrpSpPr>
              <p:nvPr/>
            </p:nvGrpSpPr>
            <p:grpSpPr bwMode="auto">
              <a:xfrm>
                <a:off x="1173012" y="2276872"/>
                <a:ext cx="2220980" cy="2059750"/>
                <a:chOff x="5643570" y="500042"/>
                <a:chExt cx="2220995" cy="2059017"/>
              </a:xfrm>
            </p:grpSpPr>
            <p:sp>
              <p:nvSpPr>
                <p:cNvPr id="21" name="円/楕円 20"/>
                <p:cNvSpPr>
                  <a:spLocks noChangeAspect="1"/>
                </p:cNvSpPr>
                <p:nvPr/>
              </p:nvSpPr>
              <p:spPr>
                <a:xfrm>
                  <a:off x="5643570" y="500042"/>
                  <a:ext cx="2220995" cy="20590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AB5E4">
                        <a:alpha val="42000"/>
                      </a:srgbClr>
                    </a:gs>
                    <a:gs pos="40000">
                      <a:schemeClr val="bg1">
                        <a:lumMod val="50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rgbClr val="385D8A"/>
                  </a:solidFill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円/楕円 21"/>
                <p:cNvSpPr/>
                <p:nvPr/>
              </p:nvSpPr>
              <p:spPr>
                <a:xfrm>
                  <a:off x="6510526" y="1147883"/>
                  <a:ext cx="357189" cy="34730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sz="28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円/楕円 22"/>
                <p:cNvSpPr/>
                <p:nvPr/>
              </p:nvSpPr>
              <p:spPr>
                <a:xfrm>
                  <a:off x="6795165" y="1569301"/>
                  <a:ext cx="357192" cy="362341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sz="28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9" name="テキスト ボックス 18"/>
              <p:cNvSpPr txBox="1"/>
              <p:nvPr/>
            </p:nvSpPr>
            <p:spPr>
              <a:xfrm>
                <a:off x="2180450" y="2355993"/>
                <a:ext cx="501340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prstClr val="white"/>
                    </a:solidFill>
                    <a:latin typeface="Arial"/>
                    <a:cs typeface="Arial"/>
                  </a:rPr>
                  <a:t>͞</a:t>
                </a:r>
                <a:r>
                  <a:rPr lang="en-US" altLang="ja-JP" sz="3200" dirty="0" smtClean="0">
                    <a:solidFill>
                      <a:prstClr val="white"/>
                    </a:solidFill>
                  </a:rPr>
                  <a:t>q</a:t>
                </a:r>
                <a:endParaRPr lang="ja-JP" alt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1961710" y="3356992"/>
                <a:ext cx="501340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prstClr val="white"/>
                    </a:solidFill>
                  </a:rPr>
                  <a:t>q</a:t>
                </a:r>
                <a:endParaRPr lang="ja-JP" altLang="en-US" sz="32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4" name="コンテンツ プレースホルダ 2"/>
          <p:cNvSpPr>
            <a:spLocks noGrp="1"/>
          </p:cNvSpPr>
          <p:nvPr>
            <p:ph idx="1"/>
          </p:nvPr>
        </p:nvSpPr>
        <p:spPr>
          <a:xfrm>
            <a:off x="611560" y="2924944"/>
            <a:ext cx="8229600" cy="1944216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altLang="ja-JP" dirty="0" err="1" smtClean="0">
                <a:solidFill>
                  <a:srgbClr val="FFFF00"/>
                </a:solidFill>
              </a:rPr>
              <a:t>Hadron</a:t>
            </a:r>
            <a:r>
              <a:rPr lang="en-US" altLang="ja-JP" dirty="0" smtClean="0">
                <a:solidFill>
                  <a:srgbClr val="FFFF00"/>
                </a:solidFill>
              </a:rPr>
              <a:t> properties</a:t>
            </a:r>
          </a:p>
          <a:p>
            <a:pPr lvl="1">
              <a:defRPr/>
            </a:pPr>
            <a:r>
              <a:rPr lang="en-US" altLang="ja-JP" dirty="0" smtClean="0">
                <a:solidFill>
                  <a:schemeClr val="bg1"/>
                </a:solidFill>
              </a:rPr>
              <a:t>Classification based on Spin/flavor symmetry</a:t>
            </a:r>
          </a:p>
          <a:p>
            <a:pPr lvl="1">
              <a:defRPr/>
            </a:pPr>
            <a:r>
              <a:rPr lang="en-US" altLang="ja-JP" dirty="0" smtClean="0">
                <a:solidFill>
                  <a:schemeClr val="bg1"/>
                </a:solidFill>
              </a:rPr>
              <a:t>Mass Relations, Magnetic Moments</a:t>
            </a:r>
          </a:p>
        </p:txBody>
      </p:sp>
      <p:sp>
        <p:nvSpPr>
          <p:cNvPr id="60" name="コンテンツ プレースホルダ 2"/>
          <p:cNvSpPr txBox="1">
            <a:spLocks/>
          </p:cNvSpPr>
          <p:nvPr/>
        </p:nvSpPr>
        <p:spPr bwMode="auto">
          <a:xfrm>
            <a:off x="590872" y="4653136"/>
            <a:ext cx="82296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Failure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Resonant States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Missing Resonances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altLang="ja-JP" sz="2800" dirty="0" smtClean="0">
                <a:solidFill>
                  <a:schemeClr val="bg1"/>
                </a:solidFill>
              </a:rPr>
              <a:t>Exotics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kumimoji="1" lang="en-US" altLang="ja-JP" sz="4000" dirty="0" smtClean="0">
                <a:solidFill>
                  <a:schemeClr val="bg1"/>
                </a:solidFill>
              </a:rPr>
              <a:t>What </a:t>
            </a:r>
            <a:r>
              <a:rPr lang="en-US" altLang="ja-JP" sz="4000" dirty="0" smtClean="0">
                <a:solidFill>
                  <a:schemeClr val="bg1"/>
                </a:solidFill>
              </a:rPr>
              <a:t>are </a:t>
            </a:r>
            <a:r>
              <a:rPr kumimoji="1" lang="en-US" altLang="ja-JP" sz="4000" dirty="0" smtClean="0">
                <a:solidFill>
                  <a:schemeClr val="bg1"/>
                </a:solidFill>
              </a:rPr>
              <a:t>essential </a:t>
            </a:r>
            <a:r>
              <a:rPr kumimoji="1" lang="en-US" altLang="ja-JP" sz="4000" dirty="0" err="1" smtClean="0">
                <a:solidFill>
                  <a:schemeClr val="bg1"/>
                </a:solidFill>
              </a:rPr>
              <a:t>D.o.F</a:t>
            </a:r>
            <a:r>
              <a:rPr kumimoji="1" lang="en-US" altLang="ja-JP" sz="4000" dirty="0" smtClean="0">
                <a:solidFill>
                  <a:schemeClr val="bg1"/>
                </a:solidFill>
              </a:rPr>
              <a:t>. of baryons?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グループ化 61"/>
          <p:cNvGrpSpPr/>
          <p:nvPr/>
        </p:nvGrpSpPr>
        <p:grpSpPr>
          <a:xfrm>
            <a:off x="539552" y="1196752"/>
            <a:ext cx="8047782" cy="1987548"/>
            <a:chOff x="539552" y="1484784"/>
            <a:chExt cx="8047782" cy="1987548"/>
          </a:xfrm>
        </p:grpSpPr>
        <p:sp>
          <p:nvSpPr>
            <p:cNvPr id="6" name="タイトル 1"/>
            <p:cNvSpPr txBox="1">
              <a:spLocks/>
            </p:cNvSpPr>
            <p:nvPr/>
          </p:nvSpPr>
          <p:spPr>
            <a:xfrm>
              <a:off x="539552" y="1801492"/>
              <a:ext cx="410445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ja-JP" sz="3600" dirty="0" smtClean="0">
                  <a:solidFill>
                    <a:prstClr val="white"/>
                  </a:solidFill>
                </a:rPr>
                <a:t>Constituent Quark</a:t>
              </a:r>
              <a:endParaRPr lang="ja-JP" altLang="en-US" sz="3600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グループ化 44"/>
            <p:cNvGrpSpPr>
              <a:grpSpLocks noChangeAspect="1"/>
            </p:cNvGrpSpPr>
            <p:nvPr/>
          </p:nvGrpSpPr>
          <p:grpSpPr>
            <a:xfrm>
              <a:off x="6444208" y="1484784"/>
              <a:ext cx="2143126" cy="1987548"/>
              <a:chOff x="1173012" y="2276872"/>
              <a:chExt cx="2678908" cy="2484435"/>
            </a:xfrm>
          </p:grpSpPr>
          <p:grpSp>
            <p:nvGrpSpPr>
              <p:cNvPr id="8" name="グループ化 96"/>
              <p:cNvGrpSpPr>
                <a:grpSpLocks noChangeAspect="1"/>
              </p:cNvGrpSpPr>
              <p:nvPr/>
            </p:nvGrpSpPr>
            <p:grpSpPr bwMode="auto">
              <a:xfrm>
                <a:off x="1173012" y="2276872"/>
                <a:ext cx="2678908" cy="2484435"/>
                <a:chOff x="5643570" y="500042"/>
                <a:chExt cx="2678926" cy="2483551"/>
              </a:xfrm>
            </p:grpSpPr>
            <p:sp>
              <p:nvSpPr>
                <p:cNvPr id="13" name="円/楕円 12"/>
                <p:cNvSpPr>
                  <a:spLocks noChangeAspect="1"/>
                </p:cNvSpPr>
                <p:nvPr/>
              </p:nvSpPr>
              <p:spPr>
                <a:xfrm>
                  <a:off x="5643570" y="500042"/>
                  <a:ext cx="2678926" cy="248355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AB5E4">
                        <a:alpha val="42000"/>
                      </a:srgbClr>
                    </a:gs>
                    <a:gs pos="40000">
                      <a:schemeClr val="bg1">
                        <a:lumMod val="50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rgbClr val="385D8A"/>
                  </a:solidFill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>
                  <a:off x="6510526" y="1147883"/>
                  <a:ext cx="357189" cy="34730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sz="28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6651690" y="2011672"/>
                  <a:ext cx="357192" cy="362341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sz="28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7371775" y="1435813"/>
                  <a:ext cx="352427" cy="35677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sz="28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" name="テキスト ボックス 9"/>
              <p:cNvSpPr txBox="1"/>
              <p:nvPr/>
            </p:nvSpPr>
            <p:spPr>
              <a:xfrm>
                <a:off x="2180450" y="2355993"/>
                <a:ext cx="501340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prstClr val="white"/>
                    </a:solidFill>
                  </a:rPr>
                  <a:t>q</a:t>
                </a:r>
                <a:endParaRPr lang="ja-JP" alt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2951820" y="3346103"/>
                <a:ext cx="501340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prstClr val="white"/>
                    </a:solidFill>
                  </a:rPr>
                  <a:t>q</a:t>
                </a:r>
                <a:endParaRPr lang="ja-JP" alt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1730400" y="3627022"/>
                <a:ext cx="501340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prstClr val="white"/>
                    </a:solidFill>
                  </a:rPr>
                  <a:t>q</a:t>
                </a:r>
                <a:endParaRPr lang="ja-JP" altLang="en-US" sz="32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グループ化 44"/>
            <p:cNvGrpSpPr>
              <a:grpSpLocks noChangeAspect="1"/>
            </p:cNvGrpSpPr>
            <p:nvPr/>
          </p:nvGrpSpPr>
          <p:grpSpPr>
            <a:xfrm>
              <a:off x="4716016" y="1628800"/>
              <a:ext cx="1776784" cy="1647800"/>
              <a:chOff x="1173012" y="2276872"/>
              <a:chExt cx="2220980" cy="2059750"/>
            </a:xfrm>
          </p:grpSpPr>
          <p:grpSp>
            <p:nvGrpSpPr>
              <p:cNvPr id="17" name="グループ化 96"/>
              <p:cNvGrpSpPr>
                <a:grpSpLocks noChangeAspect="1"/>
              </p:cNvGrpSpPr>
              <p:nvPr/>
            </p:nvGrpSpPr>
            <p:grpSpPr bwMode="auto">
              <a:xfrm>
                <a:off x="1173012" y="2276872"/>
                <a:ext cx="2220980" cy="2059750"/>
                <a:chOff x="5643570" y="500042"/>
                <a:chExt cx="2220995" cy="2059017"/>
              </a:xfrm>
            </p:grpSpPr>
            <p:sp>
              <p:nvSpPr>
                <p:cNvPr id="21" name="円/楕円 20"/>
                <p:cNvSpPr>
                  <a:spLocks noChangeAspect="1"/>
                </p:cNvSpPr>
                <p:nvPr/>
              </p:nvSpPr>
              <p:spPr>
                <a:xfrm>
                  <a:off x="5643570" y="500042"/>
                  <a:ext cx="2220995" cy="20590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AB5E4">
                        <a:alpha val="42000"/>
                      </a:srgbClr>
                    </a:gs>
                    <a:gs pos="40000">
                      <a:schemeClr val="bg1">
                        <a:lumMod val="50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rgbClr val="385D8A"/>
                  </a:solidFill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円/楕円 21"/>
                <p:cNvSpPr/>
                <p:nvPr/>
              </p:nvSpPr>
              <p:spPr>
                <a:xfrm>
                  <a:off x="6510526" y="1147883"/>
                  <a:ext cx="357189" cy="34730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sz="28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円/楕円 22"/>
                <p:cNvSpPr/>
                <p:nvPr/>
              </p:nvSpPr>
              <p:spPr>
                <a:xfrm>
                  <a:off x="6795165" y="1569301"/>
                  <a:ext cx="357192" cy="362341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sz="28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9" name="テキスト ボックス 18"/>
              <p:cNvSpPr txBox="1"/>
              <p:nvPr/>
            </p:nvSpPr>
            <p:spPr>
              <a:xfrm>
                <a:off x="2180450" y="2355993"/>
                <a:ext cx="501340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prstClr val="white"/>
                    </a:solidFill>
                    <a:latin typeface="Arial"/>
                    <a:cs typeface="Arial"/>
                  </a:rPr>
                  <a:t>͞</a:t>
                </a:r>
                <a:r>
                  <a:rPr lang="en-US" altLang="ja-JP" sz="3200" dirty="0" smtClean="0">
                    <a:solidFill>
                      <a:prstClr val="white"/>
                    </a:solidFill>
                  </a:rPr>
                  <a:t>q</a:t>
                </a:r>
                <a:endParaRPr lang="ja-JP" alt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1961710" y="3356992"/>
                <a:ext cx="501340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prstClr val="white"/>
                    </a:solidFill>
                  </a:rPr>
                  <a:t>q</a:t>
                </a:r>
                <a:endParaRPr lang="ja-JP" altLang="en-US" sz="32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グループ化 63"/>
          <p:cNvGrpSpPr/>
          <p:nvPr/>
        </p:nvGrpSpPr>
        <p:grpSpPr>
          <a:xfrm>
            <a:off x="1619672" y="4365104"/>
            <a:ext cx="6048672" cy="2018733"/>
            <a:chOff x="1619672" y="4653136"/>
            <a:chExt cx="6048672" cy="2018733"/>
          </a:xfrm>
        </p:grpSpPr>
        <p:sp>
          <p:nvSpPr>
            <p:cNvPr id="7" name="タイトル 1"/>
            <p:cNvSpPr txBox="1">
              <a:spLocks/>
            </p:cNvSpPr>
            <p:nvPr/>
          </p:nvSpPr>
          <p:spPr>
            <a:xfrm>
              <a:off x="1695872" y="4931246"/>
              <a:ext cx="345638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ja-JP" sz="3600" dirty="0" err="1" smtClean="0">
                  <a:solidFill>
                    <a:prstClr val="white"/>
                  </a:solidFill>
                </a:rPr>
                <a:t>Diquark</a:t>
              </a:r>
              <a:r>
                <a:rPr lang="en-US" altLang="ja-JP" sz="3600" dirty="0" smtClean="0">
                  <a:solidFill>
                    <a:prstClr val="white"/>
                  </a:solidFill>
                </a:rPr>
                <a:t>?</a:t>
              </a:r>
              <a:endParaRPr lang="ja-JP" altLang="en-US" sz="3600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グループ化 62"/>
            <p:cNvGrpSpPr/>
            <p:nvPr/>
          </p:nvGrpSpPr>
          <p:grpSpPr>
            <a:xfrm>
              <a:off x="1619672" y="4653136"/>
              <a:ext cx="6048672" cy="2018733"/>
              <a:chOff x="1619672" y="4653136"/>
              <a:chExt cx="6048672" cy="2018733"/>
            </a:xfrm>
          </p:grpSpPr>
          <p:grpSp>
            <p:nvGrpSpPr>
              <p:cNvPr id="25" name="グループ化 44"/>
              <p:cNvGrpSpPr>
                <a:grpSpLocks noChangeAspect="1"/>
              </p:cNvGrpSpPr>
              <p:nvPr/>
            </p:nvGrpSpPr>
            <p:grpSpPr>
              <a:xfrm>
                <a:off x="5508103" y="4653136"/>
                <a:ext cx="2160241" cy="2018733"/>
                <a:chOff x="1033374" y="2198477"/>
                <a:chExt cx="2700300" cy="2523416"/>
              </a:xfrm>
            </p:grpSpPr>
            <p:grpSp>
              <p:nvGrpSpPr>
                <p:cNvPr id="33" name="グループ化 96"/>
                <p:cNvGrpSpPr>
                  <a:grpSpLocks noChangeAspect="1"/>
                </p:cNvGrpSpPr>
                <p:nvPr/>
              </p:nvGrpSpPr>
              <p:grpSpPr bwMode="auto">
                <a:xfrm>
                  <a:off x="1054768" y="2198477"/>
                  <a:ext cx="2678906" cy="2523416"/>
                  <a:chOff x="5525325" y="421675"/>
                  <a:chExt cx="2678924" cy="2522518"/>
                </a:xfrm>
              </p:grpSpPr>
              <p:sp>
                <p:nvSpPr>
                  <p:cNvPr id="28" name="円/楕円 27"/>
                  <p:cNvSpPr>
                    <a:spLocks noChangeAspect="1"/>
                  </p:cNvSpPr>
                  <p:nvPr/>
                </p:nvSpPr>
                <p:spPr>
                  <a:xfrm>
                    <a:off x="5525325" y="460642"/>
                    <a:ext cx="2678924" cy="248355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AB5E4">
                          <a:alpha val="42000"/>
                        </a:srgbClr>
                      </a:gs>
                      <a:gs pos="40000">
                        <a:schemeClr val="bg1">
                          <a:lumMod val="50000"/>
                        </a:schemeClr>
                      </a:gs>
                      <a:gs pos="100000">
                        <a:schemeClr val="bg2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385D8A"/>
                    </a:solidFill>
                  </a:ln>
                  <a:effectLst>
                    <a:softEdge rad="317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円/楕円 28"/>
                  <p:cNvSpPr>
                    <a:spLocks noChangeAspect="1"/>
                  </p:cNvSpPr>
                  <p:nvPr/>
                </p:nvSpPr>
                <p:spPr>
                  <a:xfrm rot="18376150">
                    <a:off x="5609534" y="576583"/>
                    <a:ext cx="2037444" cy="172762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CC"/>
                      </a:gs>
                      <a:gs pos="40000">
                        <a:srgbClr val="00B0F0"/>
                      </a:gs>
                      <a:gs pos="100000">
                        <a:srgbClr val="00B0F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385D8A"/>
                    </a:solidFill>
                  </a:ln>
                  <a:effectLst>
                    <a:softEdge rad="317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円/楕円 29"/>
                  <p:cNvSpPr>
                    <a:spLocks noChangeAspect="1"/>
                  </p:cNvSpPr>
                  <p:nvPr/>
                </p:nvSpPr>
                <p:spPr>
                  <a:xfrm>
                    <a:off x="6626327" y="1110187"/>
                    <a:ext cx="285751" cy="277844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 prstMaterial="matt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8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円/楕円 30"/>
                  <p:cNvSpPr>
                    <a:spLocks noChangeAspect="1"/>
                  </p:cNvSpPr>
                  <p:nvPr/>
                </p:nvSpPr>
                <p:spPr>
                  <a:xfrm>
                    <a:off x="6273650" y="1489802"/>
                    <a:ext cx="285754" cy="289873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 prstMaterial="matt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8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円/楕円 31"/>
                  <p:cNvSpPr/>
                  <p:nvPr/>
                </p:nvSpPr>
                <p:spPr>
                  <a:xfrm>
                    <a:off x="7083738" y="1813447"/>
                    <a:ext cx="352427" cy="35677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 prstMaterial="matt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800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1033374" y="2327467"/>
                  <a:ext cx="1088439" cy="7309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3200" dirty="0" smtClean="0">
                      <a:solidFill>
                        <a:prstClr val="white"/>
                      </a:solidFill>
                    </a:rPr>
                    <a:t>[</a:t>
                  </a:r>
                  <a:r>
                    <a:rPr lang="en-US" altLang="ja-JP" sz="3200" dirty="0" err="1" smtClean="0">
                      <a:solidFill>
                        <a:prstClr val="white"/>
                      </a:solidFill>
                    </a:rPr>
                    <a:t>qq</a:t>
                  </a:r>
                  <a:r>
                    <a:rPr lang="en-US" altLang="ja-JP" sz="3200" dirty="0" smtClean="0">
                      <a:solidFill>
                        <a:prstClr val="white"/>
                      </a:solidFill>
                    </a:rPr>
                    <a:t>]</a:t>
                  </a:r>
                  <a:endParaRPr lang="ja-JP" altLang="en-US" sz="3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2743564" y="3767627"/>
                  <a:ext cx="501340" cy="7309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3200" dirty="0" smtClean="0">
                      <a:solidFill>
                        <a:prstClr val="white"/>
                      </a:solidFill>
                    </a:rPr>
                    <a:t>q</a:t>
                  </a:r>
                  <a:endParaRPr lang="ja-JP" altLang="en-US" sz="32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6" name="タイトル 1"/>
              <p:cNvSpPr txBox="1">
                <a:spLocks/>
              </p:cNvSpPr>
              <p:nvPr/>
            </p:nvSpPr>
            <p:spPr>
              <a:xfrm>
                <a:off x="1619672" y="5373216"/>
                <a:ext cx="3456384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altLang="ja-JP" sz="3600" dirty="0" smtClean="0">
                    <a:solidFill>
                      <a:prstClr val="white"/>
                    </a:solidFill>
                  </a:rPr>
                  <a:t>(Colored cluster)</a:t>
                </a:r>
                <a:endParaRPr lang="ja-JP" altLang="en-US" sz="36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4" name="グループ化 60"/>
          <p:cNvGrpSpPr/>
          <p:nvPr/>
        </p:nvGrpSpPr>
        <p:grpSpPr>
          <a:xfrm>
            <a:off x="755576" y="2645296"/>
            <a:ext cx="8280920" cy="2007840"/>
            <a:chOff x="755576" y="2933328"/>
            <a:chExt cx="8280920" cy="2007840"/>
          </a:xfrm>
        </p:grpSpPr>
        <p:sp>
          <p:nvSpPr>
            <p:cNvPr id="41" name="タイトル 1"/>
            <p:cNvSpPr txBox="1">
              <a:spLocks/>
            </p:cNvSpPr>
            <p:nvPr/>
          </p:nvSpPr>
          <p:spPr>
            <a:xfrm>
              <a:off x="3995936" y="3356992"/>
              <a:ext cx="504056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ja-JP" sz="3600" dirty="0" err="1" smtClean="0">
                  <a:solidFill>
                    <a:prstClr val="white"/>
                  </a:solidFill>
                </a:rPr>
                <a:t>hadron</a:t>
              </a:r>
              <a:r>
                <a:rPr lang="en-US" altLang="ja-JP" sz="3600" dirty="0" smtClean="0">
                  <a:solidFill>
                    <a:prstClr val="white"/>
                  </a:solidFill>
                </a:rPr>
                <a:t> (colorless cluster)</a:t>
              </a:r>
              <a:endParaRPr lang="ja-JP" altLang="en-US" sz="36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グループ化 59"/>
            <p:cNvGrpSpPr/>
            <p:nvPr/>
          </p:nvGrpSpPr>
          <p:grpSpPr>
            <a:xfrm>
              <a:off x="755576" y="2933328"/>
              <a:ext cx="3055814" cy="2007840"/>
              <a:chOff x="1283048" y="2645296"/>
              <a:chExt cx="3055814" cy="2007840"/>
            </a:xfrm>
          </p:grpSpPr>
          <p:grpSp>
            <p:nvGrpSpPr>
              <p:cNvPr id="37" name="グループ化 44"/>
              <p:cNvGrpSpPr>
                <a:grpSpLocks noChangeAspect="1"/>
              </p:cNvGrpSpPr>
              <p:nvPr/>
            </p:nvGrpSpPr>
            <p:grpSpPr>
              <a:xfrm>
                <a:off x="2195736" y="2665588"/>
                <a:ext cx="2143126" cy="1987548"/>
                <a:chOff x="1173012" y="2276872"/>
                <a:chExt cx="2678908" cy="2484435"/>
              </a:xfrm>
            </p:grpSpPr>
            <p:grpSp>
              <p:nvGrpSpPr>
                <p:cNvPr id="38" name="グループ化 96"/>
                <p:cNvGrpSpPr>
                  <a:grpSpLocks noChangeAspect="1"/>
                </p:cNvGrpSpPr>
                <p:nvPr/>
              </p:nvGrpSpPr>
              <p:grpSpPr bwMode="auto">
                <a:xfrm>
                  <a:off x="1173012" y="2276872"/>
                  <a:ext cx="2678908" cy="2484435"/>
                  <a:chOff x="5643570" y="500042"/>
                  <a:chExt cx="2678926" cy="2483551"/>
                </a:xfrm>
              </p:grpSpPr>
              <p:sp>
                <p:nvSpPr>
                  <p:cNvPr id="49" name="円/楕円 48"/>
                  <p:cNvSpPr>
                    <a:spLocks noChangeAspect="1"/>
                  </p:cNvSpPr>
                  <p:nvPr/>
                </p:nvSpPr>
                <p:spPr>
                  <a:xfrm>
                    <a:off x="5643570" y="500042"/>
                    <a:ext cx="2678926" cy="248355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AB5E4">
                          <a:alpha val="42000"/>
                        </a:srgbClr>
                      </a:gs>
                      <a:gs pos="40000">
                        <a:schemeClr val="bg1">
                          <a:lumMod val="50000"/>
                        </a:schemeClr>
                      </a:gs>
                      <a:gs pos="100000">
                        <a:schemeClr val="bg2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385D8A"/>
                    </a:solidFill>
                  </a:ln>
                  <a:effectLst>
                    <a:softEdge rad="317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" name="円/楕円 49"/>
                  <p:cNvSpPr/>
                  <p:nvPr/>
                </p:nvSpPr>
                <p:spPr>
                  <a:xfrm>
                    <a:off x="6510526" y="1147883"/>
                    <a:ext cx="357189" cy="347305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 prstMaterial="matt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8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" name="円/楕円 50"/>
                  <p:cNvSpPr/>
                  <p:nvPr/>
                </p:nvSpPr>
                <p:spPr>
                  <a:xfrm>
                    <a:off x="6651690" y="2011672"/>
                    <a:ext cx="357192" cy="362341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 prstMaterial="matt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8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" name="円/楕円 51"/>
                  <p:cNvSpPr/>
                  <p:nvPr/>
                </p:nvSpPr>
                <p:spPr>
                  <a:xfrm>
                    <a:off x="7371775" y="1435813"/>
                    <a:ext cx="352427" cy="35677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 prstMaterial="matt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800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2180450" y="2355993"/>
                  <a:ext cx="501340" cy="7309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3200" dirty="0" smtClean="0">
                      <a:solidFill>
                        <a:prstClr val="white"/>
                      </a:solidFill>
                    </a:rPr>
                    <a:t>q</a:t>
                  </a:r>
                  <a:endParaRPr lang="ja-JP" altLang="en-US" sz="3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テキスト ボックス 46"/>
                <p:cNvSpPr txBox="1"/>
                <p:nvPr/>
              </p:nvSpPr>
              <p:spPr>
                <a:xfrm>
                  <a:off x="2951820" y="3346103"/>
                  <a:ext cx="501340" cy="7309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3200" dirty="0" smtClean="0">
                      <a:solidFill>
                        <a:prstClr val="white"/>
                      </a:solidFill>
                    </a:rPr>
                    <a:t>q</a:t>
                  </a:r>
                  <a:endParaRPr lang="ja-JP" altLang="en-US" sz="3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1730400" y="3627022"/>
                  <a:ext cx="501340" cy="7309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3200" dirty="0" smtClean="0">
                      <a:solidFill>
                        <a:prstClr val="white"/>
                      </a:solidFill>
                    </a:rPr>
                    <a:t>q</a:t>
                  </a:r>
                  <a:endParaRPr lang="ja-JP" altLang="en-US" sz="32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" name="グループ化 44"/>
              <p:cNvGrpSpPr>
                <a:grpSpLocks noChangeAspect="1"/>
              </p:cNvGrpSpPr>
              <p:nvPr/>
            </p:nvGrpSpPr>
            <p:grpSpPr>
              <a:xfrm>
                <a:off x="1283048" y="2645296"/>
                <a:ext cx="1776784" cy="1647800"/>
                <a:chOff x="1173012" y="2276872"/>
                <a:chExt cx="2220980" cy="2059750"/>
              </a:xfrm>
            </p:grpSpPr>
            <p:grpSp>
              <p:nvGrpSpPr>
                <p:cNvPr id="40" name="グループ化 96"/>
                <p:cNvGrpSpPr>
                  <a:grpSpLocks noChangeAspect="1"/>
                </p:cNvGrpSpPr>
                <p:nvPr/>
              </p:nvGrpSpPr>
              <p:grpSpPr bwMode="auto">
                <a:xfrm>
                  <a:off x="1173012" y="2276872"/>
                  <a:ext cx="2220980" cy="2059750"/>
                  <a:chOff x="5643570" y="500042"/>
                  <a:chExt cx="2220995" cy="2059017"/>
                </a:xfrm>
              </p:grpSpPr>
              <p:sp>
                <p:nvSpPr>
                  <p:cNvPr id="57" name="円/楕円 56"/>
                  <p:cNvSpPr>
                    <a:spLocks noChangeAspect="1"/>
                  </p:cNvSpPr>
                  <p:nvPr/>
                </p:nvSpPr>
                <p:spPr>
                  <a:xfrm>
                    <a:off x="5643570" y="500042"/>
                    <a:ext cx="2220995" cy="205901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AB5E4">
                          <a:alpha val="42000"/>
                        </a:srgbClr>
                      </a:gs>
                      <a:gs pos="40000">
                        <a:schemeClr val="bg1">
                          <a:lumMod val="50000"/>
                        </a:schemeClr>
                      </a:gs>
                      <a:gs pos="100000">
                        <a:schemeClr val="bg2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385D8A"/>
                    </a:solidFill>
                  </a:ln>
                  <a:effectLst>
                    <a:softEdge rad="317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" name="円/楕円 57"/>
                  <p:cNvSpPr/>
                  <p:nvPr/>
                </p:nvSpPr>
                <p:spPr>
                  <a:xfrm>
                    <a:off x="6510526" y="1147883"/>
                    <a:ext cx="357189" cy="347305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 prstMaterial="matt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8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" name="円/楕円 58"/>
                  <p:cNvSpPr/>
                  <p:nvPr/>
                </p:nvSpPr>
                <p:spPr>
                  <a:xfrm>
                    <a:off x="6795165" y="1569301"/>
                    <a:ext cx="357192" cy="362341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 prstMaterial="matt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800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2180450" y="2355993"/>
                  <a:ext cx="501340" cy="7309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3200" dirty="0" smtClean="0">
                      <a:solidFill>
                        <a:prstClr val="white"/>
                      </a:solidFill>
                      <a:latin typeface="Arial"/>
                      <a:cs typeface="Arial"/>
                    </a:rPr>
                    <a:t>͞</a:t>
                  </a:r>
                  <a:r>
                    <a:rPr lang="en-US" altLang="ja-JP" sz="3200" dirty="0" smtClean="0">
                      <a:solidFill>
                        <a:prstClr val="white"/>
                      </a:solidFill>
                    </a:rPr>
                    <a:t>q</a:t>
                  </a:r>
                  <a:endParaRPr lang="ja-JP" altLang="en-US" sz="3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テキスト ボックス 55"/>
                <p:cNvSpPr txBox="1"/>
                <p:nvPr/>
              </p:nvSpPr>
              <p:spPr>
                <a:xfrm>
                  <a:off x="1961710" y="3356992"/>
                  <a:ext cx="501340" cy="7309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3200" dirty="0" smtClean="0">
                      <a:solidFill>
                        <a:prstClr val="white"/>
                      </a:solidFill>
                    </a:rPr>
                    <a:t>q</a:t>
                  </a:r>
                  <a:endParaRPr lang="ja-JP" altLang="en-US" sz="32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60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kumimoji="1" lang="en-US" altLang="ja-JP" sz="4000" dirty="0" smtClean="0">
                <a:solidFill>
                  <a:schemeClr val="bg1"/>
                </a:solidFill>
              </a:rPr>
              <a:t>What </a:t>
            </a:r>
            <a:r>
              <a:rPr lang="en-US" altLang="ja-JP" sz="4000" dirty="0" smtClean="0">
                <a:solidFill>
                  <a:schemeClr val="bg1"/>
                </a:solidFill>
              </a:rPr>
              <a:t>are </a:t>
            </a:r>
            <a:r>
              <a:rPr kumimoji="1" lang="en-US" altLang="ja-JP" sz="4000" dirty="0" smtClean="0">
                <a:solidFill>
                  <a:schemeClr val="bg1"/>
                </a:solidFill>
              </a:rPr>
              <a:t>essential </a:t>
            </a:r>
            <a:r>
              <a:rPr kumimoji="1" lang="en-US" altLang="ja-JP" sz="4000" dirty="0" err="1" smtClean="0">
                <a:solidFill>
                  <a:schemeClr val="bg1"/>
                </a:solidFill>
              </a:rPr>
              <a:t>D.o.F</a:t>
            </a:r>
            <a:r>
              <a:rPr kumimoji="1" lang="en-US" altLang="ja-JP" sz="4000" dirty="0" smtClean="0">
                <a:solidFill>
                  <a:schemeClr val="bg1"/>
                </a:solidFill>
              </a:rPr>
              <a:t>. of baryons?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kumimoji="1" lang="en-US" altLang="ja-JP" sz="4000" dirty="0" smtClean="0">
                <a:solidFill>
                  <a:schemeClr val="bg1"/>
                </a:solidFill>
              </a:rPr>
              <a:t>What </a:t>
            </a:r>
            <a:r>
              <a:rPr lang="en-US" altLang="ja-JP" sz="4000" dirty="0" smtClean="0">
                <a:solidFill>
                  <a:schemeClr val="bg1"/>
                </a:solidFill>
              </a:rPr>
              <a:t>are </a:t>
            </a:r>
            <a:r>
              <a:rPr kumimoji="1" lang="en-US" altLang="ja-JP" sz="4000" dirty="0" smtClean="0">
                <a:solidFill>
                  <a:schemeClr val="bg1"/>
                </a:solidFill>
              </a:rPr>
              <a:t>essential </a:t>
            </a:r>
            <a:r>
              <a:rPr kumimoji="1" lang="en-US" altLang="ja-JP" sz="4000" dirty="0" err="1" smtClean="0">
                <a:solidFill>
                  <a:schemeClr val="bg1"/>
                </a:solidFill>
              </a:rPr>
              <a:t>D.o.F</a:t>
            </a:r>
            <a:r>
              <a:rPr kumimoji="1" lang="en-US" altLang="ja-JP" sz="4000" dirty="0" smtClean="0">
                <a:solidFill>
                  <a:schemeClr val="bg1"/>
                </a:solidFill>
              </a:rPr>
              <a:t>. of baryons?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5996310"/>
            <a:ext cx="2133600" cy="365125"/>
          </a:xfrm>
        </p:spPr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グループ化 44"/>
          <p:cNvGrpSpPr>
            <a:grpSpLocks noChangeAspect="1"/>
          </p:cNvGrpSpPr>
          <p:nvPr/>
        </p:nvGrpSpPr>
        <p:grpSpPr>
          <a:xfrm>
            <a:off x="323528" y="1124984"/>
            <a:ext cx="2160000" cy="2160000"/>
            <a:chOff x="1126360" y="2183567"/>
            <a:chExt cx="2700001" cy="2700001"/>
          </a:xfrm>
        </p:grpSpPr>
        <p:grpSp>
          <p:nvGrpSpPr>
            <p:cNvPr id="5" name="グループ化 34"/>
            <p:cNvGrpSpPr/>
            <p:nvPr/>
          </p:nvGrpSpPr>
          <p:grpSpPr>
            <a:xfrm>
              <a:off x="1126360" y="2183567"/>
              <a:ext cx="2700001" cy="2700001"/>
              <a:chOff x="1068963" y="2255575"/>
              <a:chExt cx="2700001" cy="2700001"/>
            </a:xfrm>
          </p:grpSpPr>
          <p:grpSp>
            <p:nvGrpSpPr>
              <p:cNvPr id="6" name="グループ化 96"/>
              <p:cNvGrpSpPr>
                <a:grpSpLocks noChangeAspect="1"/>
              </p:cNvGrpSpPr>
              <p:nvPr/>
            </p:nvGrpSpPr>
            <p:grpSpPr bwMode="auto">
              <a:xfrm>
                <a:off x="1068963" y="2255575"/>
                <a:ext cx="2700001" cy="2700001"/>
                <a:chOff x="5596917" y="406769"/>
                <a:chExt cx="2700019" cy="2699040"/>
              </a:xfrm>
            </p:grpSpPr>
            <p:sp>
              <p:nvSpPr>
                <p:cNvPr id="32" name="円/楕円 31"/>
                <p:cNvSpPr>
                  <a:spLocks/>
                </p:cNvSpPr>
                <p:nvPr/>
              </p:nvSpPr>
              <p:spPr>
                <a:xfrm>
                  <a:off x="5596917" y="406769"/>
                  <a:ext cx="2700019" cy="26990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AB5E4">
                        <a:alpha val="42000"/>
                      </a:srgbClr>
                    </a:gs>
                    <a:gs pos="40000">
                      <a:schemeClr val="bg1">
                        <a:lumMod val="50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rgbClr val="385D8A"/>
                  </a:solidFill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6510526" y="1147883"/>
                  <a:ext cx="357189" cy="34730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sz="28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" name="円/楕円 10"/>
                <p:cNvSpPr/>
                <p:nvPr/>
              </p:nvSpPr>
              <p:spPr>
                <a:xfrm>
                  <a:off x="6651690" y="2011672"/>
                  <a:ext cx="357192" cy="362341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sz="28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" name="円/楕円 34"/>
                <p:cNvSpPr/>
                <p:nvPr/>
              </p:nvSpPr>
              <p:spPr>
                <a:xfrm>
                  <a:off x="7371775" y="1435813"/>
                  <a:ext cx="352427" cy="35677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sz="2800" dirty="0">
                    <a:solidFill>
                      <a:srgbClr val="FFFFFF"/>
                    </a:solidFill>
                  </a:endParaRPr>
                </a:p>
              </p:txBody>
            </p:sp>
          </p:grpSp>
          <p:cxnSp>
            <p:nvCxnSpPr>
              <p:cNvPr id="30" name="直線コネクタ 29"/>
              <p:cNvCxnSpPr/>
              <p:nvPr/>
            </p:nvCxnSpPr>
            <p:spPr>
              <a:xfrm flipH="1">
                <a:off x="2276128" y="3284984"/>
                <a:ext cx="279648" cy="72008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H="1" flipV="1">
                <a:off x="2123728" y="3140968"/>
                <a:ext cx="864096" cy="288032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テキスト ボックス 25"/>
            <p:cNvSpPr txBox="1"/>
            <p:nvPr/>
          </p:nvSpPr>
          <p:spPr>
            <a:xfrm>
              <a:off x="1533052" y="2186862"/>
              <a:ext cx="4010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prstClr val="white"/>
                  </a:solidFill>
                </a:rPr>
                <a:t>q</a:t>
              </a:r>
              <a:endParaRPr lang="ja-JP" alt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275856" y="3060249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prstClr val="white"/>
                  </a:solidFill>
                </a:rPr>
                <a:t>q</a:t>
              </a:r>
              <a:endParaRPr lang="ja-JP" alt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938680" y="3924345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prstClr val="white"/>
                  </a:solidFill>
                </a:rPr>
                <a:t>q</a:t>
              </a:r>
              <a:endParaRPr lang="ja-JP" alt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36" name="コンテンツ プレースホルダ 2"/>
          <p:cNvSpPr>
            <a:spLocks noGrp="1"/>
          </p:cNvSpPr>
          <p:nvPr>
            <p:ph idx="1"/>
          </p:nvPr>
        </p:nvSpPr>
        <p:spPr>
          <a:xfrm>
            <a:off x="2555776" y="1340768"/>
            <a:ext cx="5760640" cy="208823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bg1"/>
                </a:solidFill>
              </a:rPr>
              <a:t>Most fundamental question</a:t>
            </a:r>
          </a:p>
          <a:p>
            <a:pPr>
              <a:defRPr/>
            </a:pPr>
            <a:r>
              <a:rPr lang="en-US" altLang="ja-JP" dirty="0" smtClean="0">
                <a:solidFill>
                  <a:schemeClr val="bg1"/>
                </a:solidFill>
              </a:rPr>
              <a:t>Interaction </a:t>
            </a:r>
            <a:r>
              <a:rPr lang="en-US" altLang="ja-JP" dirty="0" err="1" smtClean="0">
                <a:solidFill>
                  <a:schemeClr val="bg1"/>
                </a:solidFill>
              </a:rPr>
              <a:t>btwn</a:t>
            </a:r>
            <a:r>
              <a:rPr lang="en-US" altLang="ja-JP" dirty="0" smtClean="0">
                <a:solidFill>
                  <a:schemeClr val="bg1"/>
                </a:solidFill>
              </a:rPr>
              <a:t> quarks</a:t>
            </a:r>
          </a:p>
          <a:p>
            <a:pPr>
              <a:buNone/>
              <a:defRPr/>
            </a:pPr>
            <a:r>
              <a:rPr lang="en-US" altLang="ja-JP" dirty="0" smtClean="0">
                <a:solidFill>
                  <a:srgbClr val="FFFF00"/>
                </a:solidFill>
              </a:rPr>
              <a:t>        </a:t>
            </a:r>
            <a:r>
              <a:rPr lang="ja-JP" altLang="en-US" dirty="0" smtClean="0">
                <a:solidFill>
                  <a:srgbClr val="FFFF00"/>
                </a:solidFill>
              </a:rPr>
              <a:t>　</a:t>
            </a:r>
            <a:r>
              <a:rPr lang="en-US" altLang="ja-JP" dirty="0" err="1" smtClean="0">
                <a:solidFill>
                  <a:srgbClr val="FFFF00"/>
                </a:solidFill>
              </a:rPr>
              <a:t>Diquark</a:t>
            </a:r>
            <a:r>
              <a:rPr lang="en-US" altLang="ja-JP" dirty="0" smtClean="0">
                <a:solidFill>
                  <a:srgbClr val="FFFF00"/>
                </a:solidFill>
              </a:rPr>
              <a:t> correlations</a:t>
            </a:r>
          </a:p>
        </p:txBody>
      </p:sp>
      <p:grpSp>
        <p:nvGrpSpPr>
          <p:cNvPr id="7" name="グループ化 40"/>
          <p:cNvGrpSpPr/>
          <p:nvPr/>
        </p:nvGrpSpPr>
        <p:grpSpPr>
          <a:xfrm>
            <a:off x="809660" y="1549350"/>
            <a:ext cx="1466752" cy="1390331"/>
            <a:chOff x="1060370" y="2122538"/>
            <a:chExt cx="1466752" cy="1390331"/>
          </a:xfrm>
        </p:grpSpPr>
        <p:sp>
          <p:nvSpPr>
            <p:cNvPr id="38" name="円/楕円 37"/>
            <p:cNvSpPr/>
            <p:nvPr/>
          </p:nvSpPr>
          <p:spPr>
            <a:xfrm rot="18919534">
              <a:off x="1136791" y="2562323"/>
              <a:ext cx="1390331" cy="6505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 rot="15309146">
              <a:off x="828162" y="2492405"/>
              <a:ext cx="1390331" cy="6505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円/楕円 39"/>
            <p:cNvSpPr/>
            <p:nvPr/>
          </p:nvSpPr>
          <p:spPr>
            <a:xfrm rot="1128318">
              <a:off x="1060370" y="2195565"/>
              <a:ext cx="1390331" cy="6505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2" name="コンテンツ プレースホルダ 2"/>
          <p:cNvSpPr txBox="1">
            <a:spLocks/>
          </p:cNvSpPr>
          <p:nvPr/>
        </p:nvSpPr>
        <p:spPr bwMode="auto">
          <a:xfrm>
            <a:off x="2555776" y="4005064"/>
            <a:ext cx="56886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ja-JP" altLang="en-US" sz="3200" dirty="0" smtClean="0">
                <a:solidFill>
                  <a:srgbClr val="66FFFF"/>
                </a:solidFill>
              </a:rPr>
              <a:t>→ </a:t>
            </a:r>
            <a:r>
              <a:rPr lang="en-US" altLang="ja-JP" sz="3200" dirty="0" smtClean="0">
                <a:solidFill>
                  <a:srgbClr val="66FFFF"/>
                </a:solidFill>
              </a:rPr>
              <a:t>Charmed baryon</a:t>
            </a:r>
            <a:r>
              <a:rPr lang="en-US" altLang="ja-JP" sz="3200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ja-JP" sz="2800" dirty="0" smtClean="0">
                <a:solidFill>
                  <a:srgbClr val="FFFF00"/>
                </a:solidFill>
              </a:rPr>
              <a:t>          </a:t>
            </a:r>
            <a:r>
              <a:rPr lang="en-US" altLang="ja-JP" sz="2800" dirty="0" smtClean="0">
                <a:solidFill>
                  <a:schemeClr val="bg1"/>
                </a:solidFill>
              </a:rPr>
              <a:t>to close up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diquark</a:t>
            </a:r>
            <a:r>
              <a:rPr lang="en-US" altLang="ja-JP" sz="2800" dirty="0" smtClean="0">
                <a:solidFill>
                  <a:schemeClr val="bg1"/>
                </a:solidFill>
              </a:rPr>
              <a:t> correlations</a:t>
            </a:r>
          </a:p>
        </p:txBody>
      </p:sp>
      <p:grpSp>
        <p:nvGrpSpPr>
          <p:cNvPr id="23" name="グループ化 6"/>
          <p:cNvGrpSpPr/>
          <p:nvPr/>
        </p:nvGrpSpPr>
        <p:grpSpPr>
          <a:xfrm>
            <a:off x="251520" y="3664767"/>
            <a:ext cx="2376298" cy="2356521"/>
            <a:chOff x="1115616" y="3564305"/>
            <a:chExt cx="2376298" cy="2356521"/>
          </a:xfrm>
        </p:grpSpPr>
        <p:grpSp>
          <p:nvGrpSpPr>
            <p:cNvPr id="24" name="グループ化 88"/>
            <p:cNvGrpSpPr/>
            <p:nvPr/>
          </p:nvGrpSpPr>
          <p:grpSpPr>
            <a:xfrm rot="1019466">
              <a:off x="1115616" y="3717032"/>
              <a:ext cx="2376298" cy="2203794"/>
              <a:chOff x="1115616" y="3717032"/>
              <a:chExt cx="2376298" cy="2203794"/>
            </a:xfrm>
          </p:grpSpPr>
          <p:sp>
            <p:nvSpPr>
              <p:cNvPr id="43" name="円/楕円 42"/>
              <p:cNvSpPr>
                <a:spLocks noChangeAspect="1"/>
              </p:cNvSpPr>
              <p:nvPr/>
            </p:nvSpPr>
            <p:spPr bwMode="auto">
              <a:xfrm>
                <a:off x="1115616" y="3717032"/>
                <a:ext cx="2376298" cy="2203794"/>
              </a:xfrm>
              <a:prstGeom prst="ellipse">
                <a:avLst/>
              </a:prstGeom>
              <a:gradFill flip="none" rotWithShape="1">
                <a:gsLst>
                  <a:gs pos="0">
                    <a:srgbClr val="9AB5E4">
                      <a:alpha val="42000"/>
                    </a:srgbClr>
                  </a:gs>
                  <a:gs pos="40000">
                    <a:schemeClr val="bg1">
                      <a:lumMod val="5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385D8A"/>
                </a:solidFill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円/楕円 43"/>
              <p:cNvSpPr>
                <a:spLocks noChangeAspect="1"/>
              </p:cNvSpPr>
              <p:nvPr/>
            </p:nvSpPr>
            <p:spPr bwMode="auto">
              <a:xfrm>
                <a:off x="1799311" y="3902060"/>
                <a:ext cx="1116505" cy="77659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385D8A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円/楕円 44"/>
              <p:cNvSpPr/>
              <p:nvPr/>
            </p:nvSpPr>
            <p:spPr bwMode="auto">
              <a:xfrm>
                <a:off x="1938823" y="4164081"/>
                <a:ext cx="285749" cy="27794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円/楕円 45"/>
              <p:cNvSpPr>
                <a:spLocks noChangeAspect="1"/>
              </p:cNvSpPr>
              <p:nvPr/>
            </p:nvSpPr>
            <p:spPr bwMode="auto">
              <a:xfrm>
                <a:off x="2056313" y="4807666"/>
                <a:ext cx="571505" cy="579952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円/楕円 56"/>
              <p:cNvSpPr/>
              <p:nvPr/>
            </p:nvSpPr>
            <p:spPr bwMode="auto">
              <a:xfrm>
                <a:off x="2461090" y="4166591"/>
                <a:ext cx="281940" cy="2855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8" name="直線コネクタ 47"/>
              <p:cNvCxnSpPr/>
              <p:nvPr/>
            </p:nvCxnSpPr>
            <p:spPr>
              <a:xfrm>
                <a:off x="2339786" y="4325495"/>
                <a:ext cx="0" cy="63367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H="1">
                <a:off x="2102653" y="4293096"/>
                <a:ext cx="467558" cy="0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グループ化 93"/>
            <p:cNvGrpSpPr/>
            <p:nvPr/>
          </p:nvGrpSpPr>
          <p:grpSpPr>
            <a:xfrm>
              <a:off x="1735354" y="3564305"/>
              <a:ext cx="1180462" cy="2168951"/>
              <a:chOff x="1735354" y="3564305"/>
              <a:chExt cx="1180462" cy="2168951"/>
            </a:xfrm>
          </p:grpSpPr>
          <p:sp>
            <p:nvSpPr>
              <p:cNvPr id="29" name="テキスト ボックス 28"/>
              <p:cNvSpPr txBox="1"/>
              <p:nvPr/>
            </p:nvSpPr>
            <p:spPr>
              <a:xfrm>
                <a:off x="1735354" y="5148481"/>
                <a:ext cx="4603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prstClr val="white"/>
                    </a:solidFill>
                  </a:rPr>
                  <a:t>Q</a:t>
                </a:r>
                <a:endParaRPr lang="ja-JP" alt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2298339" y="3564305"/>
                <a:ext cx="61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err="1" smtClean="0">
                    <a:solidFill>
                      <a:srgbClr val="FFFF00"/>
                    </a:solidFill>
                  </a:rPr>
                  <a:t>qq</a:t>
                </a:r>
                <a:endParaRPr lang="ja-JP" altLang="en-US" sz="32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50" name="コンテンツ プレースホルダ 4"/>
          <p:cNvSpPr txBox="1">
            <a:spLocks/>
          </p:cNvSpPr>
          <p:nvPr/>
        </p:nvSpPr>
        <p:spPr bwMode="auto">
          <a:xfrm>
            <a:off x="2699792" y="5085184"/>
            <a:ext cx="54006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2800" dirty="0" smtClean="0">
                <a:solidFill>
                  <a:srgbClr val="FFFF00"/>
                </a:solidFill>
              </a:rPr>
              <a:t>Weak Color Magnetic Interaction with a heavy Quark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5919581" y="5973050"/>
            <a:ext cx="2133600" cy="365125"/>
          </a:xfrm>
        </p:spPr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187546" y="908720"/>
            <a:ext cx="8554420" cy="643841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λ</a:t>
            </a:r>
            <a:r>
              <a:rPr lang="en-US" altLang="ja-JP" dirty="0" smtClean="0">
                <a:solidFill>
                  <a:schemeClr val="bg1"/>
                </a:solidFill>
              </a:rPr>
              <a:t> and </a:t>
            </a:r>
            <a:r>
              <a:rPr lang="en-US" altLang="ja-JP" dirty="0" smtClean="0">
                <a:solidFill>
                  <a:srgbClr val="00FFFF"/>
                </a:solidFill>
              </a:rPr>
              <a:t>ρ</a:t>
            </a:r>
            <a:r>
              <a:rPr lang="en-US" altLang="ja-JP" dirty="0" smtClean="0">
                <a:solidFill>
                  <a:schemeClr val="bg1"/>
                </a:solidFill>
              </a:rPr>
              <a:t> motions split</a:t>
            </a:r>
            <a:endParaRPr lang="en-US" altLang="ja-JP" dirty="0" smtClean="0">
              <a:solidFill>
                <a:srgbClr val="FFFF00"/>
              </a:solidFill>
            </a:endParaRPr>
          </a:p>
        </p:txBody>
      </p:sp>
      <p:grpSp>
        <p:nvGrpSpPr>
          <p:cNvPr id="2" name="グループ化 107"/>
          <p:cNvGrpSpPr/>
          <p:nvPr/>
        </p:nvGrpSpPr>
        <p:grpSpPr>
          <a:xfrm>
            <a:off x="5868144" y="5733256"/>
            <a:ext cx="2203743" cy="576064"/>
            <a:chOff x="6904761" y="5733256"/>
            <a:chExt cx="2203743" cy="576064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7956504" y="6309320"/>
              <a:ext cx="1152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7956376" y="5733256"/>
              <a:ext cx="1152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6904761" y="5733256"/>
              <a:ext cx="979607" cy="288032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6976769" y="6021288"/>
              <a:ext cx="936104" cy="288032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106"/>
          <p:cNvGrpSpPr/>
          <p:nvPr/>
        </p:nvGrpSpPr>
        <p:grpSpPr>
          <a:xfrm>
            <a:off x="5940152" y="4149080"/>
            <a:ext cx="2131479" cy="576064"/>
            <a:chOff x="6976769" y="4149080"/>
            <a:chExt cx="2131479" cy="576064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7956248" y="4725144"/>
              <a:ext cx="11520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7956120" y="4149080"/>
              <a:ext cx="11520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48777" y="4149080"/>
              <a:ext cx="835591" cy="288032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6976769" y="4437112"/>
              <a:ext cx="1008112" cy="288032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105"/>
          <p:cNvGrpSpPr/>
          <p:nvPr/>
        </p:nvGrpSpPr>
        <p:grpSpPr>
          <a:xfrm>
            <a:off x="6012160" y="2489900"/>
            <a:ext cx="2059215" cy="579060"/>
            <a:chOff x="7048777" y="2489900"/>
            <a:chExt cx="2059215" cy="579060"/>
          </a:xfrm>
        </p:grpSpPr>
        <p:cxnSp>
          <p:nvCxnSpPr>
            <p:cNvPr id="17" name="直線コネクタ 16"/>
            <p:cNvCxnSpPr/>
            <p:nvPr/>
          </p:nvCxnSpPr>
          <p:spPr>
            <a:xfrm>
              <a:off x="7955992" y="3068960"/>
              <a:ext cx="1152000" cy="0"/>
            </a:xfrm>
            <a:prstGeom prst="line">
              <a:avLst/>
            </a:prstGeom>
            <a:ln w="5715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7955864" y="2489900"/>
              <a:ext cx="1152000" cy="0"/>
            </a:xfrm>
            <a:prstGeom prst="line">
              <a:avLst/>
            </a:prstGeom>
            <a:ln w="5715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7048777" y="2492896"/>
              <a:ext cx="835591" cy="288032"/>
            </a:xfrm>
            <a:prstGeom prst="line">
              <a:avLst/>
            </a:prstGeom>
            <a:ln>
              <a:solidFill>
                <a:srgbClr val="66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7120785" y="2852936"/>
              <a:ext cx="864096" cy="216024"/>
            </a:xfrm>
            <a:prstGeom prst="line">
              <a:avLst/>
            </a:prstGeom>
            <a:ln>
              <a:solidFill>
                <a:srgbClr val="66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/>
          <p:cNvSpPr txBox="1"/>
          <p:nvPr/>
        </p:nvSpPr>
        <p:spPr>
          <a:xfrm>
            <a:off x="6948264" y="1196752"/>
            <a:ext cx="109677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prstClr val="white"/>
                </a:solidFill>
                <a:latin typeface="Symbol" pitchFamily="18" charset="2"/>
              </a:rPr>
              <a:t>s</a:t>
            </a:r>
            <a:r>
              <a:rPr lang="en-US" altLang="ja-JP" sz="2000" b="1" baseline="-25000" dirty="0" err="1" smtClean="0">
                <a:solidFill>
                  <a:prstClr val="white"/>
                </a:solidFill>
              </a:rPr>
              <a:t>q</a:t>
            </a:r>
            <a:r>
              <a:rPr lang="en-US" altLang="ja-JP" sz="2000" b="1" dirty="0" err="1" smtClean="0">
                <a:solidFill>
                  <a:prstClr val="white"/>
                </a:solidFill>
                <a:latin typeface="Symbol" pitchFamily="18" charset="2"/>
              </a:rPr>
              <a:t>s</a:t>
            </a:r>
            <a:r>
              <a:rPr lang="en-US" altLang="ja-JP" sz="2000" b="1" baseline="-25000" dirty="0" err="1" smtClean="0">
                <a:solidFill>
                  <a:prstClr val="white"/>
                </a:solidFill>
              </a:rPr>
              <a:t>q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, SO</a:t>
            </a:r>
            <a:endParaRPr lang="ja-JP" altLang="en-US" sz="2000" b="1" dirty="0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64069" y="2636782"/>
            <a:ext cx="179087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Symbol" pitchFamily="18" charset="2"/>
              </a:rPr>
              <a:t>S</a:t>
            </a:r>
            <a:r>
              <a:rPr lang="en-US" altLang="ja-JP" baseline="-25000" dirty="0" smtClean="0">
                <a:solidFill>
                  <a:prstClr val="white"/>
                </a:solidFill>
              </a:rPr>
              <a:t>c</a:t>
            </a:r>
            <a:r>
              <a:rPr lang="en-US" altLang="ja-JP" dirty="0" smtClean="0">
                <a:solidFill>
                  <a:prstClr val="white"/>
                </a:solidFill>
              </a:rPr>
              <a:t>(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1/2-,3/2-</a:t>
            </a:r>
            <a:r>
              <a:rPr lang="en-US" altLang="ja-JP" dirty="0" smtClean="0">
                <a:solidFill>
                  <a:prstClr val="white"/>
                </a:solidFill>
              </a:rPr>
              <a:t>) 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731325" y="1671649"/>
            <a:ext cx="2071401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prstClr val="white"/>
                </a:solidFill>
              </a:rPr>
              <a:t>Λ</a:t>
            </a:r>
            <a:r>
              <a:rPr lang="en-US" altLang="ja-JP" sz="2400" baseline="-25000" dirty="0" err="1" smtClean="0">
                <a:solidFill>
                  <a:prstClr val="white"/>
                </a:solidFill>
              </a:rPr>
              <a:t>c</a:t>
            </a:r>
            <a:r>
              <a:rPr lang="en-US" altLang="ja-JP" dirty="0" smtClean="0">
                <a:solidFill>
                  <a:prstClr val="white"/>
                </a:solidFill>
              </a:rPr>
              <a:t>(</a:t>
            </a:r>
            <a:r>
              <a:rPr lang="en-US" altLang="ja-JP" sz="2400" b="1" dirty="0" smtClean="0">
                <a:solidFill>
                  <a:srgbClr val="FF0080"/>
                </a:solidFill>
              </a:rPr>
              <a:t>1/2-</a:t>
            </a:r>
            <a:r>
              <a:rPr lang="en-US" altLang="ja-JP" dirty="0" smtClean="0">
                <a:solidFill>
                  <a:prstClr val="white"/>
                </a:solidFill>
              </a:rPr>
              <a:t>, 1/2-,3/2-,</a:t>
            </a:r>
          </a:p>
          <a:p>
            <a:r>
              <a:rPr lang="en-US" altLang="ja-JP" dirty="0" smtClean="0">
                <a:solidFill>
                  <a:prstClr val="white"/>
                </a:solidFill>
              </a:rPr>
              <a:t>       3/2-, </a:t>
            </a:r>
            <a:r>
              <a:rPr lang="en-US" altLang="ja-JP" dirty="0" smtClean="0">
                <a:solidFill>
                  <a:schemeClr val="bg1"/>
                </a:solidFill>
              </a:rPr>
              <a:t>5/2-</a:t>
            </a:r>
            <a:r>
              <a:rPr lang="en-US" altLang="ja-JP" dirty="0" smtClean="0">
                <a:solidFill>
                  <a:prstClr val="white"/>
                </a:solidFill>
              </a:rPr>
              <a:t>)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36481" y="4293096"/>
            <a:ext cx="13671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prstClr val="white"/>
                </a:solidFill>
              </a:rPr>
              <a:t>Λ</a:t>
            </a:r>
            <a:r>
              <a:rPr lang="en-US" altLang="ja-JP" baseline="-25000" dirty="0" err="1" smtClean="0">
                <a:solidFill>
                  <a:prstClr val="white"/>
                </a:solidFill>
              </a:rPr>
              <a:t>c</a:t>
            </a:r>
            <a:r>
              <a:rPr lang="en-US" altLang="ja-JP" dirty="0" smtClean="0">
                <a:solidFill>
                  <a:prstClr val="white"/>
                </a:solidFill>
              </a:rPr>
              <a:t>(1/2-,3/2-)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25937" y="3340569"/>
            <a:ext cx="1891865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prstClr val="white"/>
                </a:solidFill>
              </a:rPr>
              <a:t>Σ</a:t>
            </a:r>
            <a:r>
              <a:rPr lang="en-US" altLang="ja-JP" sz="2400" baseline="-25000" dirty="0" err="1" smtClean="0">
                <a:solidFill>
                  <a:prstClr val="white"/>
                </a:solidFill>
              </a:rPr>
              <a:t>c</a:t>
            </a:r>
            <a:r>
              <a:rPr lang="en-US" altLang="ja-JP" dirty="0" smtClean="0">
                <a:solidFill>
                  <a:prstClr val="white"/>
                </a:solidFill>
              </a:rPr>
              <a:t>(1/2-, 1/2-,3/2-,</a:t>
            </a:r>
          </a:p>
          <a:p>
            <a:r>
              <a:rPr lang="en-US" altLang="ja-JP" dirty="0" smtClean="0">
                <a:solidFill>
                  <a:prstClr val="white"/>
                </a:solidFill>
              </a:rPr>
              <a:t>       3/2-,</a:t>
            </a:r>
            <a:r>
              <a:rPr lang="en-US" altLang="ja-JP" dirty="0">
                <a:solidFill>
                  <a:prstClr val="white"/>
                </a:solidFill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</a:rPr>
              <a:t>5/2-</a:t>
            </a:r>
            <a:r>
              <a:rPr lang="en-US" altLang="ja-JP" dirty="0" smtClean="0">
                <a:solidFill>
                  <a:prstClr val="white"/>
                </a:solidFill>
              </a:rPr>
              <a:t>)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074301" y="5229200"/>
            <a:ext cx="197842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Symbol" pitchFamily="18" charset="2"/>
              </a:rPr>
              <a:t>S</a:t>
            </a:r>
            <a:r>
              <a:rPr lang="en-US" altLang="ja-JP" baseline="-25000" dirty="0" smtClean="0">
                <a:solidFill>
                  <a:prstClr val="white"/>
                </a:solidFill>
              </a:rPr>
              <a:t>c</a:t>
            </a:r>
            <a:r>
              <a:rPr lang="en-US" altLang="ja-JP" dirty="0" smtClean="0">
                <a:solidFill>
                  <a:prstClr val="white"/>
                </a:solidFill>
              </a:rPr>
              <a:t>(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1/2+,3/2+</a:t>
            </a:r>
            <a:r>
              <a:rPr lang="en-US" altLang="ja-JP" dirty="0" smtClean="0">
                <a:solidFill>
                  <a:prstClr val="white"/>
                </a:solidFill>
              </a:rPr>
              <a:t>) 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64865" y="5808002"/>
            <a:ext cx="11194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prstClr val="white"/>
                </a:solidFill>
              </a:rPr>
              <a:t>Λ</a:t>
            </a:r>
            <a:r>
              <a:rPr lang="en-US" altLang="ja-JP" baseline="-25000" dirty="0" err="1" smtClean="0">
                <a:solidFill>
                  <a:prstClr val="white"/>
                </a:solidFill>
              </a:rPr>
              <a:t>c</a:t>
            </a:r>
            <a:r>
              <a:rPr lang="en-US" altLang="ja-JP" dirty="0" smtClean="0">
                <a:solidFill>
                  <a:prstClr val="white"/>
                </a:solidFill>
              </a:rPr>
              <a:t>(</a:t>
            </a:r>
            <a:r>
              <a:rPr lang="en-US" altLang="ja-JP" sz="2400" b="1" dirty="0" smtClean="0">
                <a:solidFill>
                  <a:srgbClr val="FF0080"/>
                </a:solidFill>
              </a:rPr>
              <a:t>1/2+</a:t>
            </a:r>
            <a:r>
              <a:rPr lang="en-US" altLang="ja-JP" dirty="0" smtClean="0">
                <a:solidFill>
                  <a:prstClr val="white"/>
                </a:solidFill>
              </a:rPr>
              <a:t>)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8" name="タイトル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8890000" cy="72859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 smtClean="0">
                <a:solidFill>
                  <a:schemeClr val="bg1"/>
                </a:solidFill>
              </a:rPr>
              <a:t>Level Structure of charmed baryons</a:t>
            </a:r>
            <a:endParaRPr lang="ja-JP" altLang="en-US" sz="4000" dirty="0" smtClean="0">
              <a:solidFill>
                <a:schemeClr val="bg1"/>
              </a:solidFill>
            </a:endParaRPr>
          </a:p>
        </p:txBody>
      </p:sp>
      <p:grpSp>
        <p:nvGrpSpPr>
          <p:cNvPr id="16" name="グループ化 44"/>
          <p:cNvGrpSpPr>
            <a:grpSpLocks noChangeAspect="1"/>
          </p:cNvGrpSpPr>
          <p:nvPr/>
        </p:nvGrpSpPr>
        <p:grpSpPr>
          <a:xfrm>
            <a:off x="0" y="3612772"/>
            <a:ext cx="2143126" cy="1987548"/>
            <a:chOff x="1173012" y="2284402"/>
            <a:chExt cx="2678908" cy="2484435"/>
          </a:xfrm>
        </p:grpSpPr>
        <p:grpSp>
          <p:nvGrpSpPr>
            <p:cNvPr id="29" name="グループ化 34"/>
            <p:cNvGrpSpPr/>
            <p:nvPr/>
          </p:nvGrpSpPr>
          <p:grpSpPr>
            <a:xfrm>
              <a:off x="1173012" y="2284402"/>
              <a:ext cx="2678908" cy="2484435"/>
              <a:chOff x="1115615" y="2356410"/>
              <a:chExt cx="2678908" cy="2484435"/>
            </a:xfrm>
          </p:grpSpPr>
          <p:grpSp>
            <p:nvGrpSpPr>
              <p:cNvPr id="30" name="グループ化 96"/>
              <p:cNvGrpSpPr>
                <a:grpSpLocks noChangeAspect="1"/>
              </p:cNvGrpSpPr>
              <p:nvPr/>
            </p:nvGrpSpPr>
            <p:grpSpPr bwMode="auto">
              <a:xfrm>
                <a:off x="1115615" y="2356410"/>
                <a:ext cx="2678908" cy="2484435"/>
                <a:chOff x="5643570" y="507569"/>
                <a:chExt cx="2678926" cy="2483551"/>
              </a:xfrm>
            </p:grpSpPr>
            <p:sp>
              <p:nvSpPr>
                <p:cNvPr id="41" name="円/楕円 40"/>
                <p:cNvSpPr>
                  <a:spLocks noChangeAspect="1"/>
                </p:cNvSpPr>
                <p:nvPr/>
              </p:nvSpPr>
              <p:spPr>
                <a:xfrm>
                  <a:off x="5643570" y="507569"/>
                  <a:ext cx="2678926" cy="248355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AB5E4">
                        <a:alpha val="42000"/>
                      </a:srgbClr>
                    </a:gs>
                    <a:gs pos="40000">
                      <a:schemeClr val="bg1">
                        <a:lumMod val="50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rgbClr val="385D8A"/>
                  </a:solidFill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円/楕円 41"/>
                <p:cNvSpPr/>
                <p:nvPr/>
              </p:nvSpPr>
              <p:spPr>
                <a:xfrm>
                  <a:off x="6510526" y="1147883"/>
                  <a:ext cx="357189" cy="34730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sz="28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" name="円/楕円 42"/>
                <p:cNvSpPr/>
                <p:nvPr/>
              </p:nvSpPr>
              <p:spPr>
                <a:xfrm>
                  <a:off x="6651690" y="2011672"/>
                  <a:ext cx="357192" cy="362341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sz="28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円/楕円 43"/>
                <p:cNvSpPr/>
                <p:nvPr/>
              </p:nvSpPr>
              <p:spPr>
                <a:xfrm>
                  <a:off x="7371775" y="1435813"/>
                  <a:ext cx="352427" cy="35677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0"/>
                  </a:lightRig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sz="2800" dirty="0">
                    <a:solidFill>
                      <a:srgbClr val="FFFFFF"/>
                    </a:solidFill>
                  </a:endParaRPr>
                </a:p>
              </p:txBody>
            </p:sp>
          </p:grpSp>
          <p:cxnSp>
            <p:nvCxnSpPr>
              <p:cNvPr id="39" name="直線コネクタ 26"/>
              <p:cNvCxnSpPr/>
              <p:nvPr/>
            </p:nvCxnSpPr>
            <p:spPr>
              <a:xfrm flipH="1">
                <a:off x="2276128" y="3284984"/>
                <a:ext cx="279648" cy="72008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flipH="1" flipV="1">
                <a:off x="2123728" y="3140968"/>
                <a:ext cx="864096" cy="288032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テキスト ボックス 34"/>
            <p:cNvSpPr txBox="1"/>
            <p:nvPr/>
          </p:nvSpPr>
          <p:spPr>
            <a:xfrm>
              <a:off x="1691680" y="2556193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prstClr val="white"/>
                  </a:solidFill>
                </a:rPr>
                <a:t>q</a:t>
              </a:r>
              <a:endParaRPr lang="ja-JP" alt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275856" y="3060249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prstClr val="white"/>
                  </a:solidFill>
                </a:rPr>
                <a:t>q</a:t>
              </a:r>
              <a:endParaRPr lang="ja-JP" alt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938680" y="3924345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prstClr val="white"/>
                  </a:solidFill>
                </a:rPr>
                <a:t>q</a:t>
              </a:r>
              <a:endParaRPr lang="ja-JP" altLang="en-US" sz="32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70" name="直線コネクタ 69"/>
          <p:cNvCxnSpPr/>
          <p:nvPr/>
        </p:nvCxnSpPr>
        <p:spPr>
          <a:xfrm>
            <a:off x="4860160" y="2780928"/>
            <a:ext cx="1152000" cy="0"/>
          </a:xfrm>
          <a:prstGeom prst="line">
            <a:avLst/>
          </a:prstGeom>
          <a:ln w="5715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4880038" y="4437112"/>
            <a:ext cx="1152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4860160" y="6021288"/>
            <a:ext cx="115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2411760" y="3645024"/>
            <a:ext cx="2448272" cy="792088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V="1">
            <a:off x="2411760" y="2780928"/>
            <a:ext cx="2448272" cy="792088"/>
          </a:xfrm>
          <a:prstGeom prst="line">
            <a:avLst/>
          </a:prstGeom>
          <a:ln>
            <a:solidFill>
              <a:srgbClr val="66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5517777" y="4497575"/>
            <a:ext cx="0" cy="1512168"/>
          </a:xfrm>
          <a:prstGeom prst="line">
            <a:avLst/>
          </a:prstGeom>
          <a:ln w="28575" cmpd="sng">
            <a:solidFill>
              <a:srgbClr val="FFFF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5784781" y="2852936"/>
            <a:ext cx="0" cy="3168352"/>
          </a:xfrm>
          <a:prstGeom prst="line">
            <a:avLst/>
          </a:prstGeom>
          <a:ln w="28575" cmpd="sng">
            <a:solidFill>
              <a:srgbClr val="66FFFF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4427984" y="4509120"/>
            <a:ext cx="113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 err="1" smtClean="0">
                <a:solidFill>
                  <a:srgbClr val="FFFF00"/>
                </a:solidFill>
              </a:rPr>
              <a:t>λ</a:t>
            </a:r>
            <a:r>
              <a:rPr lang="en-US" altLang="ja-JP" sz="2400" dirty="0" smtClean="0">
                <a:solidFill>
                  <a:srgbClr val="FFFF00"/>
                </a:solidFill>
              </a:rPr>
              <a:t> mode</a:t>
            </a: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662292" y="2929814"/>
            <a:ext cx="1133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 err="1" smtClean="0">
                <a:solidFill>
                  <a:srgbClr val="66FFFF"/>
                </a:solidFill>
              </a:rPr>
              <a:t>ρ</a:t>
            </a:r>
            <a:r>
              <a:rPr lang="en-US" altLang="ja-JP" sz="2400" dirty="0" smtClean="0">
                <a:solidFill>
                  <a:srgbClr val="66FFFF"/>
                </a:solidFill>
              </a:rPr>
              <a:t> mode</a:t>
            </a:r>
          </a:p>
        </p:txBody>
      </p:sp>
      <p:grpSp>
        <p:nvGrpSpPr>
          <p:cNvPr id="117" name="グループ化 116"/>
          <p:cNvGrpSpPr/>
          <p:nvPr/>
        </p:nvGrpSpPr>
        <p:grpSpPr>
          <a:xfrm>
            <a:off x="971600" y="2924944"/>
            <a:ext cx="1497409" cy="3096344"/>
            <a:chOff x="1403648" y="3235628"/>
            <a:chExt cx="1497409" cy="3096344"/>
          </a:xfrm>
        </p:grpSpPr>
        <p:cxnSp>
          <p:nvCxnSpPr>
            <p:cNvPr id="31" name="直線コネクタ 30"/>
            <p:cNvCxnSpPr/>
            <p:nvPr/>
          </p:nvCxnSpPr>
          <p:spPr>
            <a:xfrm>
              <a:off x="1711555" y="3883700"/>
              <a:ext cx="1152000" cy="0"/>
            </a:xfrm>
            <a:prstGeom prst="line">
              <a:avLst/>
            </a:prstGeom>
            <a:ln w="5715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1711555" y="3975957"/>
              <a:ext cx="11520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1749057" y="6331972"/>
              <a:ext cx="1152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テキスト ボックス 79"/>
            <p:cNvSpPr txBox="1"/>
            <p:nvPr/>
          </p:nvSpPr>
          <p:spPr>
            <a:xfrm>
              <a:off x="1592700" y="5747197"/>
              <a:ext cx="8418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prstClr val="white"/>
                  </a:solidFill>
                </a:rPr>
                <a:t>G.S.</a:t>
              </a:r>
              <a:endParaRPr lang="ja-JP" alt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403648" y="3235628"/>
              <a:ext cx="13858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prstClr val="white"/>
                  </a:solidFill>
                </a:rPr>
                <a:t>P-wave</a:t>
              </a:r>
              <a:endParaRPr lang="ja-JP" alt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6" name="スライド番号プレースホルダー 2048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281959B7-98A6-5F44-AA12-0A1321722CAE}" type="slidenum">
              <a:rPr lang="ja-JP" altLang="en-US" sz="12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14</a:t>
            </a:fld>
            <a:endParaRPr lang="ja-JP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4" name="グループ化 63"/>
          <p:cNvGrpSpPr/>
          <p:nvPr/>
        </p:nvGrpSpPr>
        <p:grpSpPr>
          <a:xfrm>
            <a:off x="2339718" y="3645024"/>
            <a:ext cx="2376298" cy="2203794"/>
            <a:chOff x="4572000" y="4005064"/>
            <a:chExt cx="2376298" cy="2203794"/>
          </a:xfrm>
        </p:grpSpPr>
        <p:grpSp>
          <p:nvGrpSpPr>
            <p:cNvPr id="85" name="グループ化 45"/>
            <p:cNvGrpSpPr>
              <a:grpSpLocks noChangeAspect="1"/>
            </p:cNvGrpSpPr>
            <p:nvPr/>
          </p:nvGrpSpPr>
          <p:grpSpPr>
            <a:xfrm>
              <a:off x="4572000" y="4005064"/>
              <a:ext cx="2376298" cy="2203794"/>
              <a:chOff x="4481948" y="2204864"/>
              <a:chExt cx="2970372" cy="2754742"/>
            </a:xfrm>
          </p:grpSpPr>
          <p:grpSp>
            <p:nvGrpSpPr>
              <p:cNvPr id="90" name="グループ化 46"/>
              <p:cNvGrpSpPr/>
              <p:nvPr/>
            </p:nvGrpSpPr>
            <p:grpSpPr>
              <a:xfrm>
                <a:off x="4481948" y="2204864"/>
                <a:ext cx="2970372" cy="2754742"/>
                <a:chOff x="3977892" y="2204864"/>
                <a:chExt cx="2970372" cy="2754742"/>
              </a:xfrm>
            </p:grpSpPr>
            <p:grpSp>
              <p:nvGrpSpPr>
                <p:cNvPr id="94" name="グループ化 96"/>
                <p:cNvGrpSpPr>
                  <a:grpSpLocks/>
                </p:cNvGrpSpPr>
                <p:nvPr/>
              </p:nvGrpSpPr>
              <p:grpSpPr bwMode="auto">
                <a:xfrm>
                  <a:off x="3977892" y="2204864"/>
                  <a:ext cx="2970372" cy="2754742"/>
                  <a:chOff x="5553519" y="356078"/>
                  <a:chExt cx="2970392" cy="2753762"/>
                </a:xfrm>
              </p:grpSpPr>
              <p:sp>
                <p:nvSpPr>
                  <p:cNvPr id="97" name="円/楕円 96"/>
                  <p:cNvSpPr>
                    <a:spLocks noChangeAspect="1"/>
                  </p:cNvSpPr>
                  <p:nvPr/>
                </p:nvSpPr>
                <p:spPr>
                  <a:xfrm>
                    <a:off x="5553519" y="356078"/>
                    <a:ext cx="2970392" cy="275376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AB5E4">
                          <a:alpha val="42000"/>
                        </a:srgbClr>
                      </a:gs>
                      <a:gs pos="40000">
                        <a:schemeClr val="bg1">
                          <a:lumMod val="50000"/>
                        </a:schemeClr>
                      </a:gs>
                      <a:gs pos="100000">
                        <a:schemeClr val="bg2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385D8A"/>
                    </a:solidFill>
                  </a:ln>
                  <a:effectLst>
                    <a:softEdge rad="317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8" name="円/楕円 97"/>
                  <p:cNvSpPr>
                    <a:spLocks noChangeAspect="1"/>
                  </p:cNvSpPr>
                  <p:nvPr/>
                </p:nvSpPr>
                <p:spPr>
                  <a:xfrm>
                    <a:off x="6219639" y="554778"/>
                    <a:ext cx="1728204" cy="1201624"/>
                  </a:xfrm>
                  <a:prstGeom prst="ellipse">
                    <a:avLst/>
                  </a:prstGeom>
                  <a:solidFill>
                    <a:srgbClr val="FFFFCC"/>
                  </a:solidFill>
                  <a:ln>
                    <a:solidFill>
                      <a:srgbClr val="385D8A"/>
                    </a:solidFill>
                  </a:ln>
                  <a:effectLst>
                    <a:softEdge rad="317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9" name="円/楕円 98"/>
                  <p:cNvSpPr/>
                  <p:nvPr/>
                </p:nvSpPr>
                <p:spPr>
                  <a:xfrm>
                    <a:off x="6582535" y="914690"/>
                    <a:ext cx="357189" cy="347305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 prstMaterial="matt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800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0" name="円/楕円 99"/>
                  <p:cNvSpPr>
                    <a:spLocks noChangeAspect="1"/>
                  </p:cNvSpPr>
                  <p:nvPr/>
                </p:nvSpPr>
                <p:spPr>
                  <a:xfrm>
                    <a:off x="6729398" y="1718885"/>
                    <a:ext cx="714386" cy="724682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 prstMaterial="matt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800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1" name="円/楕円 100"/>
                  <p:cNvSpPr/>
                  <p:nvPr/>
                </p:nvSpPr>
                <p:spPr>
                  <a:xfrm>
                    <a:off x="7235373" y="917827"/>
                    <a:ext cx="352427" cy="35677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 prstMaterial="matt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80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95" name="直線コネクタ 94"/>
                <p:cNvCxnSpPr/>
                <p:nvPr/>
              </p:nvCxnSpPr>
              <p:spPr>
                <a:xfrm>
                  <a:off x="5508104" y="2965442"/>
                  <a:ext cx="0" cy="7920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線コネクタ 95"/>
                <p:cNvCxnSpPr/>
                <p:nvPr/>
              </p:nvCxnSpPr>
              <p:spPr>
                <a:xfrm flipH="1">
                  <a:off x="5211688" y="2924944"/>
                  <a:ext cx="584448" cy="0"/>
                </a:xfrm>
                <a:prstGeom prst="line">
                  <a:avLst/>
                </a:prstGeom>
                <a:ln>
                  <a:solidFill>
                    <a:srgbClr val="0000CC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1" name="テキスト ボックス 90"/>
              <p:cNvSpPr txBox="1"/>
              <p:nvPr/>
            </p:nvSpPr>
            <p:spPr>
              <a:xfrm>
                <a:off x="5796137" y="4005064"/>
                <a:ext cx="4603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prstClr val="white"/>
                    </a:solidFill>
                  </a:rPr>
                  <a:t>Q</a:t>
                </a:r>
                <a:endParaRPr lang="ja-JP" alt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テキスト ボックス 91"/>
              <p:cNvSpPr txBox="1"/>
              <p:nvPr/>
            </p:nvSpPr>
            <p:spPr>
              <a:xfrm>
                <a:off x="6066124" y="3068960"/>
                <a:ext cx="513362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b="1" dirty="0" smtClean="0">
                    <a:solidFill>
                      <a:srgbClr val="FFFF00"/>
                    </a:solidFill>
                    <a:latin typeface="Symbol" pitchFamily="18" charset="2"/>
                  </a:rPr>
                  <a:t>l</a:t>
                </a:r>
                <a:endParaRPr lang="ja-JP" altLang="en-US" sz="3200" b="1" dirty="0">
                  <a:solidFill>
                    <a:srgbClr val="FFFF00"/>
                  </a:solidFill>
                  <a:latin typeface="Symbol" pitchFamily="18" charset="2"/>
                </a:endParaRPr>
              </a:p>
            </p:txBody>
          </p:sp>
          <p:sp>
            <p:nvSpPr>
              <p:cNvPr id="93" name="テキスト ボックス 92"/>
              <p:cNvSpPr txBox="1"/>
              <p:nvPr/>
            </p:nvSpPr>
            <p:spPr>
              <a:xfrm>
                <a:off x="6434129" y="2464005"/>
                <a:ext cx="928139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prstClr val="white"/>
                    </a:solidFill>
                  </a:rPr>
                  <a:t>q-q</a:t>
                </a:r>
                <a:endParaRPr lang="ja-JP" altLang="en-US" sz="3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8" name="円弧 87"/>
            <p:cNvSpPr>
              <a:spLocks noChangeAspect="1"/>
            </p:cNvSpPr>
            <p:nvPr/>
          </p:nvSpPr>
          <p:spPr>
            <a:xfrm rot="3864094">
              <a:off x="5705782" y="4725066"/>
              <a:ext cx="748883" cy="691277"/>
            </a:xfrm>
            <a:prstGeom prst="arc">
              <a:avLst>
                <a:gd name="adj1" fmla="val 14859350"/>
                <a:gd name="adj2" fmla="val 0"/>
              </a:avLst>
            </a:prstGeom>
            <a:ln w="38100">
              <a:solidFill>
                <a:srgbClr val="FFFF00"/>
              </a:solidFill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rgbClr val="FFFF00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89" name="円弧 88"/>
            <p:cNvSpPr>
              <a:spLocks noChangeAspect="1"/>
            </p:cNvSpPr>
            <p:nvPr/>
          </p:nvSpPr>
          <p:spPr>
            <a:xfrm rot="14247909">
              <a:off x="5122382" y="4809065"/>
              <a:ext cx="748883" cy="691277"/>
            </a:xfrm>
            <a:prstGeom prst="arc">
              <a:avLst>
                <a:gd name="adj1" fmla="val 14859350"/>
                <a:gd name="adj2" fmla="val 0"/>
              </a:avLst>
            </a:prstGeom>
            <a:ln w="38100">
              <a:solidFill>
                <a:srgbClr val="FFFF00"/>
              </a:solidFill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rgbClr val="FFFF00"/>
                  </a:solidFill>
                </a:ln>
                <a:solidFill>
                  <a:prstClr val="black"/>
                </a:solidFill>
              </a:endParaRPr>
            </a:p>
          </p:txBody>
        </p:sp>
      </p:grpSp>
      <p:grpSp>
        <p:nvGrpSpPr>
          <p:cNvPr id="102" name="グループ化 64"/>
          <p:cNvGrpSpPr/>
          <p:nvPr/>
        </p:nvGrpSpPr>
        <p:grpSpPr>
          <a:xfrm>
            <a:off x="2339752" y="1556792"/>
            <a:ext cx="2376298" cy="2304256"/>
            <a:chOff x="4553956" y="1700808"/>
            <a:chExt cx="2376298" cy="2304256"/>
          </a:xfrm>
        </p:grpSpPr>
        <p:grpSp>
          <p:nvGrpSpPr>
            <p:cNvPr id="103" name="グループ化 43"/>
            <p:cNvGrpSpPr>
              <a:grpSpLocks noChangeAspect="1"/>
            </p:cNvGrpSpPr>
            <p:nvPr/>
          </p:nvGrpSpPr>
          <p:grpSpPr>
            <a:xfrm>
              <a:off x="4553956" y="1801270"/>
              <a:ext cx="2376298" cy="2203794"/>
              <a:chOff x="4481948" y="2204864"/>
              <a:chExt cx="2970372" cy="2754742"/>
            </a:xfrm>
          </p:grpSpPr>
          <p:grpSp>
            <p:nvGrpSpPr>
              <p:cNvPr id="105" name="グループ化 36"/>
              <p:cNvGrpSpPr/>
              <p:nvPr/>
            </p:nvGrpSpPr>
            <p:grpSpPr>
              <a:xfrm>
                <a:off x="4481948" y="2204864"/>
                <a:ext cx="2970372" cy="2754742"/>
                <a:chOff x="3977892" y="2204864"/>
                <a:chExt cx="2970372" cy="2754742"/>
              </a:xfrm>
            </p:grpSpPr>
            <p:grpSp>
              <p:nvGrpSpPr>
                <p:cNvPr id="109" name="グループ化 96"/>
                <p:cNvGrpSpPr>
                  <a:grpSpLocks/>
                </p:cNvGrpSpPr>
                <p:nvPr/>
              </p:nvGrpSpPr>
              <p:grpSpPr bwMode="auto">
                <a:xfrm>
                  <a:off x="3977892" y="2204864"/>
                  <a:ext cx="2970372" cy="2754742"/>
                  <a:chOff x="5553519" y="356078"/>
                  <a:chExt cx="2970392" cy="2753762"/>
                </a:xfrm>
              </p:grpSpPr>
              <p:sp>
                <p:nvSpPr>
                  <p:cNvPr id="112" name="円/楕円 111"/>
                  <p:cNvSpPr>
                    <a:spLocks noChangeAspect="1"/>
                  </p:cNvSpPr>
                  <p:nvPr/>
                </p:nvSpPr>
                <p:spPr>
                  <a:xfrm>
                    <a:off x="5553519" y="356078"/>
                    <a:ext cx="2970392" cy="275376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AB5E4">
                          <a:alpha val="42000"/>
                        </a:srgbClr>
                      </a:gs>
                      <a:gs pos="40000">
                        <a:schemeClr val="bg1">
                          <a:lumMod val="50000"/>
                        </a:schemeClr>
                      </a:gs>
                      <a:gs pos="100000">
                        <a:schemeClr val="bg2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385D8A"/>
                    </a:solidFill>
                  </a:ln>
                  <a:effectLst>
                    <a:softEdge rad="317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3" name="円/楕円 112"/>
                  <p:cNvSpPr>
                    <a:spLocks noChangeAspect="1"/>
                  </p:cNvSpPr>
                  <p:nvPr/>
                </p:nvSpPr>
                <p:spPr>
                  <a:xfrm>
                    <a:off x="6219639" y="554778"/>
                    <a:ext cx="1728204" cy="1201624"/>
                  </a:xfrm>
                  <a:prstGeom prst="ellipse">
                    <a:avLst/>
                  </a:prstGeom>
                  <a:solidFill>
                    <a:srgbClr val="FFFFCC"/>
                  </a:solidFill>
                  <a:ln>
                    <a:solidFill>
                      <a:srgbClr val="385D8A"/>
                    </a:solidFill>
                  </a:ln>
                  <a:effectLst>
                    <a:softEdge rad="317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4" name="円/楕円 113"/>
                  <p:cNvSpPr/>
                  <p:nvPr/>
                </p:nvSpPr>
                <p:spPr>
                  <a:xfrm>
                    <a:off x="6582535" y="914690"/>
                    <a:ext cx="357189" cy="347305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 prstMaterial="matt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800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5" name="円/楕円 114"/>
                  <p:cNvSpPr>
                    <a:spLocks noChangeAspect="1"/>
                  </p:cNvSpPr>
                  <p:nvPr/>
                </p:nvSpPr>
                <p:spPr>
                  <a:xfrm>
                    <a:off x="6729398" y="1718885"/>
                    <a:ext cx="714386" cy="724682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 prstMaterial="matt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800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16" name="円/楕円 115"/>
                  <p:cNvSpPr/>
                  <p:nvPr/>
                </p:nvSpPr>
                <p:spPr>
                  <a:xfrm>
                    <a:off x="7235373" y="917827"/>
                    <a:ext cx="352427" cy="35677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 prstMaterial="matt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80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110" name="直線コネクタ 18"/>
                <p:cNvCxnSpPr/>
                <p:nvPr/>
              </p:nvCxnSpPr>
              <p:spPr>
                <a:xfrm>
                  <a:off x="5508104" y="2965442"/>
                  <a:ext cx="0" cy="7920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線コネクタ 110"/>
                <p:cNvCxnSpPr/>
                <p:nvPr/>
              </p:nvCxnSpPr>
              <p:spPr>
                <a:xfrm flipH="1">
                  <a:off x="5211688" y="2924944"/>
                  <a:ext cx="584448" cy="0"/>
                </a:xfrm>
                <a:prstGeom prst="line">
                  <a:avLst/>
                </a:prstGeom>
                <a:ln>
                  <a:solidFill>
                    <a:srgbClr val="0000CC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テキスト ボックス 105"/>
              <p:cNvSpPr txBox="1"/>
              <p:nvPr/>
            </p:nvSpPr>
            <p:spPr>
              <a:xfrm>
                <a:off x="5796137" y="4059506"/>
                <a:ext cx="4603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prstClr val="white"/>
                    </a:solidFill>
                  </a:rPr>
                  <a:t>Q</a:t>
                </a:r>
                <a:endParaRPr lang="ja-JP" alt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5760313" y="2233739"/>
                <a:ext cx="432047" cy="730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b="1" dirty="0" smtClean="0">
                    <a:solidFill>
                      <a:srgbClr val="66FFFF"/>
                    </a:solidFill>
                    <a:latin typeface="Symbol" pitchFamily="18" charset="2"/>
                  </a:rPr>
                  <a:t>r</a:t>
                </a:r>
                <a:endParaRPr lang="ja-JP" altLang="en-US" sz="3200" b="1" dirty="0">
                  <a:solidFill>
                    <a:srgbClr val="66FFFF"/>
                  </a:solidFill>
                  <a:latin typeface="Symbol" pitchFamily="18" charset="2"/>
                </a:endParaRPr>
              </a:p>
            </p:txBody>
          </p:sp>
          <p:sp>
            <p:nvSpPr>
              <p:cNvPr id="108" name="テキスト ボックス 107"/>
              <p:cNvSpPr txBox="1"/>
              <p:nvPr/>
            </p:nvSpPr>
            <p:spPr>
              <a:xfrm>
                <a:off x="6394713" y="2439326"/>
                <a:ext cx="928139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prstClr val="white"/>
                    </a:solidFill>
                  </a:rPr>
                  <a:t>q-q</a:t>
                </a:r>
                <a:endParaRPr lang="ja-JP" altLang="en-US" sz="32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4" name="円弧 103"/>
            <p:cNvSpPr>
              <a:spLocks/>
            </p:cNvSpPr>
            <p:nvPr/>
          </p:nvSpPr>
          <p:spPr>
            <a:xfrm>
              <a:off x="5310939" y="1700808"/>
              <a:ext cx="972000" cy="296719"/>
            </a:xfrm>
            <a:prstGeom prst="arc">
              <a:avLst>
                <a:gd name="adj1" fmla="val 6928282"/>
                <a:gd name="adj2" fmla="val 3380417"/>
              </a:avLst>
            </a:prstGeom>
            <a:ln w="38100">
              <a:solidFill>
                <a:srgbClr val="66FFFF"/>
              </a:solidFill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ln>
                  <a:solidFill>
                    <a:srgbClr val="FFFF00"/>
                  </a:solidFill>
                </a:ln>
                <a:solidFill>
                  <a:prstClr val="black"/>
                </a:solidFill>
              </a:endParaRPr>
            </a:p>
          </p:txBody>
        </p:sp>
      </p:grpSp>
      <p:sp>
        <p:nvSpPr>
          <p:cNvPr id="87" name="コンテンツ プレースホルダ 2"/>
          <p:cNvSpPr txBox="1">
            <a:spLocks/>
          </p:cNvSpPr>
          <p:nvPr/>
        </p:nvSpPr>
        <p:spPr bwMode="auto">
          <a:xfrm>
            <a:off x="266052" y="6214159"/>
            <a:ext cx="8554420" cy="64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chiral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partners of “</a:t>
            </a:r>
            <a:r>
              <a:rPr kumimoji="1" lang="en-US" altLang="ja-JP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qq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states appear.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55"/>
          <p:cNvGrpSpPr>
            <a:grpSpLocks noChangeAspect="1"/>
          </p:cNvGrpSpPr>
          <p:nvPr/>
        </p:nvGrpSpPr>
        <p:grpSpPr>
          <a:xfrm>
            <a:off x="2627786" y="1971680"/>
            <a:ext cx="4292555" cy="4553664"/>
            <a:chOff x="-49291" y="1515989"/>
            <a:chExt cx="4518479" cy="4793331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1523540"/>
              <a:ext cx="4073652" cy="4721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1536244" y="5761466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solidFill>
                    <a:prstClr val="black"/>
                  </a:solidFill>
                  <a:latin typeface="Symbol" pitchFamily="18" charset="2"/>
                </a:rPr>
                <a:t>L</a:t>
              </a:r>
              <a:r>
                <a:rPr lang="en-US" altLang="ja-JP" baseline="-25000" dirty="0" err="1" smtClean="0">
                  <a:solidFill>
                    <a:prstClr val="black"/>
                  </a:solidFill>
                </a:rPr>
                <a:t>c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 1/2</a:t>
              </a:r>
              <a:r>
                <a:rPr lang="en-US" altLang="ja-JP" baseline="30000" dirty="0" smtClean="0">
                  <a:solidFill>
                    <a:prstClr val="black"/>
                  </a:solidFill>
                </a:rPr>
                <a:t>+</a:t>
              </a:r>
              <a:endParaRPr lang="ja-JP" alt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906825" y="4888078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  <a:latin typeface="Symbol" pitchFamily="18" charset="2"/>
                </a:rPr>
                <a:t>S</a:t>
              </a:r>
              <a:r>
                <a:rPr lang="en-US" altLang="ja-JP" baseline="-25000" dirty="0" smtClean="0">
                  <a:solidFill>
                    <a:prstClr val="black"/>
                  </a:solidFill>
                </a:rPr>
                <a:t>c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(2455)  1/2</a:t>
              </a:r>
              <a:r>
                <a:rPr lang="en-US" altLang="ja-JP" baseline="30000" dirty="0" smtClean="0">
                  <a:solidFill>
                    <a:prstClr val="black"/>
                  </a:solidFill>
                </a:rPr>
                <a:t>+</a:t>
              </a:r>
              <a:endParaRPr lang="ja-JP" alt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924078" y="4448069"/>
              <a:ext cx="1487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  <a:latin typeface="Symbol" pitchFamily="18" charset="2"/>
                </a:rPr>
                <a:t>S</a:t>
              </a:r>
              <a:r>
                <a:rPr lang="en-US" altLang="ja-JP" baseline="-25000" dirty="0" smtClean="0">
                  <a:solidFill>
                    <a:prstClr val="black"/>
                  </a:solidFill>
                </a:rPr>
                <a:t>c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(2520) 3/2</a:t>
              </a:r>
              <a:r>
                <a:rPr lang="en-US" altLang="ja-JP" baseline="30000" dirty="0" smtClean="0">
                  <a:solidFill>
                    <a:prstClr val="black"/>
                  </a:solidFill>
                </a:rPr>
                <a:t>+</a:t>
              </a:r>
              <a:endParaRPr lang="ja-JP" alt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119061" y="2431845"/>
              <a:ext cx="1263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  <a:latin typeface="Symbol" pitchFamily="18" charset="2"/>
                </a:rPr>
                <a:t>S</a:t>
              </a:r>
              <a:r>
                <a:rPr lang="en-US" altLang="ja-JP" baseline="-25000" dirty="0" smtClean="0">
                  <a:solidFill>
                    <a:prstClr val="black"/>
                  </a:solidFill>
                </a:rPr>
                <a:t>c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(2800) ?</a:t>
              </a:r>
              <a:r>
                <a:rPr lang="en-US" altLang="ja-JP" baseline="30000" dirty="0" smtClean="0">
                  <a:solidFill>
                    <a:prstClr val="black"/>
                  </a:solidFill>
                </a:rPr>
                <a:t>?</a:t>
              </a:r>
              <a:endParaRPr lang="ja-JP" alt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80404" y="4410567"/>
              <a:ext cx="1512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solidFill>
                    <a:prstClr val="black"/>
                  </a:solidFill>
                  <a:latin typeface="Symbol" pitchFamily="18" charset="2"/>
                </a:rPr>
                <a:t>L</a:t>
              </a:r>
              <a:r>
                <a:rPr lang="en-US" altLang="ja-JP" baseline="-25000" dirty="0" err="1" smtClean="0">
                  <a:solidFill>
                    <a:prstClr val="black"/>
                  </a:solidFill>
                </a:rPr>
                <a:t>c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(2595) 1/2</a:t>
              </a:r>
              <a:r>
                <a:rPr lang="en-US" altLang="ja-JP" baseline="30000" dirty="0" smtClean="0">
                  <a:solidFill>
                    <a:prstClr val="black"/>
                  </a:solidFill>
                </a:rPr>
                <a:t>-</a:t>
              </a:r>
              <a:endParaRPr lang="ja-JP" alt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080404" y="3831507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solidFill>
                    <a:prstClr val="black"/>
                  </a:solidFill>
                  <a:latin typeface="Symbol" pitchFamily="18" charset="2"/>
                </a:rPr>
                <a:t>L</a:t>
              </a:r>
              <a:r>
                <a:rPr lang="en-US" altLang="ja-JP" baseline="-25000" dirty="0" err="1" smtClean="0">
                  <a:solidFill>
                    <a:prstClr val="black"/>
                  </a:solidFill>
                </a:rPr>
                <a:t>c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(2625) 3/2</a:t>
              </a:r>
              <a:r>
                <a:rPr lang="en-US" altLang="ja-JP" baseline="30000" dirty="0" smtClean="0">
                  <a:solidFill>
                    <a:prstClr val="black"/>
                  </a:solidFill>
                </a:rPr>
                <a:t>-</a:t>
              </a:r>
              <a:endParaRPr lang="ja-JP" alt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060174" y="2737130"/>
              <a:ext cx="1510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solidFill>
                    <a:prstClr val="black"/>
                  </a:solidFill>
                  <a:latin typeface="Symbol" pitchFamily="18" charset="2"/>
                </a:rPr>
                <a:t>L</a:t>
              </a:r>
              <a:r>
                <a:rPr lang="en-US" altLang="ja-JP" baseline="-25000" dirty="0" err="1" smtClean="0">
                  <a:solidFill>
                    <a:prstClr val="black"/>
                  </a:solidFill>
                </a:rPr>
                <a:t>c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(2880) 5/2</a:t>
              </a:r>
              <a:r>
                <a:rPr lang="en-US" altLang="ja-JP" baseline="30000" dirty="0" smtClean="0">
                  <a:solidFill>
                    <a:prstClr val="black"/>
                  </a:solidFill>
                </a:rPr>
                <a:t>+</a:t>
              </a:r>
              <a:endParaRPr lang="ja-JP" alt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102837" y="200775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solidFill>
                    <a:prstClr val="black"/>
                  </a:solidFill>
                  <a:latin typeface="Symbol" pitchFamily="18" charset="2"/>
                </a:rPr>
                <a:t>L</a:t>
              </a:r>
              <a:r>
                <a:rPr lang="en-US" altLang="ja-JP" baseline="-25000" dirty="0" err="1" smtClean="0">
                  <a:solidFill>
                    <a:prstClr val="black"/>
                  </a:solidFill>
                </a:rPr>
                <a:t>c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(2940)  ?</a:t>
              </a:r>
              <a:r>
                <a:rPr lang="en-US" altLang="ja-JP" baseline="30000" dirty="0" smtClean="0">
                  <a:solidFill>
                    <a:prstClr val="black"/>
                  </a:solidFill>
                </a:rPr>
                <a:t>?</a:t>
              </a:r>
              <a:endParaRPr lang="ja-JP" altLang="en-US" baseline="30000" dirty="0">
                <a:solidFill>
                  <a:prstClr val="black"/>
                </a:solidFill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1624146" y="6193514"/>
              <a:ext cx="720080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936388" y="3212672"/>
              <a:ext cx="3492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919135" y="4448069"/>
              <a:ext cx="3528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2771984" y="5381177"/>
              <a:ext cx="1656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410401" y="3015870"/>
              <a:ext cx="4828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C00000"/>
                  </a:solidFill>
                </a:rPr>
                <a:t>DN</a:t>
              </a:r>
              <a:endParaRPr lang="ja-JP" altLang="en-US" b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254965" y="5176110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>
                  <a:solidFill>
                    <a:prstClr val="black"/>
                  </a:solidFill>
                  <a:latin typeface="Symbol" pitchFamily="18" charset="2"/>
                </a:rPr>
                <a:t>pL</a:t>
              </a:r>
              <a:r>
                <a:rPr lang="en-US" altLang="ja-JP" baseline="-25000" dirty="0" err="1" smtClean="0">
                  <a:solidFill>
                    <a:prstClr val="black"/>
                  </a:solidFill>
                </a:rPr>
                <a:t>c</a:t>
              </a:r>
              <a:endParaRPr lang="ja-JP" alt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-49291" y="1515989"/>
              <a:ext cx="9714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(</a:t>
              </a:r>
              <a:r>
                <a:rPr lang="en-US" altLang="ja-JP" dirty="0" err="1" smtClean="0">
                  <a:solidFill>
                    <a:prstClr val="black"/>
                  </a:solidFill>
                </a:rPr>
                <a:t>GeV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/c</a:t>
              </a:r>
              <a:r>
                <a:rPr lang="en-US" altLang="ja-JP" baseline="30000" dirty="0" smtClean="0">
                  <a:solidFill>
                    <a:prstClr val="black"/>
                  </a:solidFill>
                </a:rPr>
                <a:t>2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)</a:t>
              </a:r>
              <a:endParaRPr lang="ja-JP" altLang="en-US" baseline="30000" dirty="0">
                <a:solidFill>
                  <a:prstClr val="black"/>
                </a:solidFill>
              </a:endParaRPr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950764" y="2342584"/>
              <a:ext cx="3492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310749" y="2161066"/>
              <a:ext cx="5982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C00000"/>
                  </a:solidFill>
                </a:rPr>
                <a:t>D*N</a:t>
              </a:r>
              <a:endParaRPr lang="ja-JP" altLang="en-US" b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09520" y="593998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2.3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509520" y="533737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2.4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509520" y="360122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2.7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509520" y="243980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2.9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537164" y="416799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2.6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82757" y="4321306"/>
              <a:ext cx="5132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b="1" dirty="0" err="1" smtClean="0">
                  <a:solidFill>
                    <a:srgbClr val="C00000"/>
                  </a:solidFill>
                  <a:latin typeface="Symbol" pitchFamily="18" charset="2"/>
                </a:rPr>
                <a:t>pS</a:t>
              </a:r>
              <a:r>
                <a:rPr lang="en-US" altLang="ja-JP" b="1" baseline="-25000" dirty="0" err="1" smtClean="0">
                  <a:solidFill>
                    <a:srgbClr val="C00000"/>
                  </a:solidFill>
                </a:rPr>
                <a:t>c</a:t>
              </a:r>
              <a:endParaRPr lang="ja-JP" altLang="en-US" b="1" baseline="30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76" name="スライド番号プレースホルダ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z="1600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58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lvl="0"/>
            <a:r>
              <a:rPr lang="en-US" altLang="ja-JP" sz="4000" dirty="0" smtClean="0">
                <a:solidFill>
                  <a:srgbClr val="FFFFFF"/>
                </a:solidFill>
              </a:rPr>
              <a:t>Limited # of Charmed Baryons have been observed.</a:t>
            </a:r>
            <a:endParaRPr kumimoji="1" lang="ja-JP" altLang="en-US" sz="4000" dirty="0"/>
          </a:p>
        </p:txBody>
      </p:sp>
      <p:sp>
        <p:nvSpPr>
          <p:cNvPr id="62" name="右矢印 61"/>
          <p:cNvSpPr/>
          <p:nvPr/>
        </p:nvSpPr>
        <p:spPr>
          <a:xfrm>
            <a:off x="2267744" y="4581128"/>
            <a:ext cx="360040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3" name="右矢印 62"/>
          <p:cNvSpPr/>
          <p:nvPr/>
        </p:nvSpPr>
        <p:spPr>
          <a:xfrm>
            <a:off x="2267744" y="2996952"/>
            <a:ext cx="360040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4" name="右矢印 63"/>
          <p:cNvSpPr/>
          <p:nvPr/>
        </p:nvSpPr>
        <p:spPr>
          <a:xfrm>
            <a:off x="2267744" y="1412776"/>
            <a:ext cx="360040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0" name="右矢印 69"/>
          <p:cNvSpPr/>
          <p:nvPr/>
        </p:nvSpPr>
        <p:spPr>
          <a:xfrm>
            <a:off x="1331640" y="3903195"/>
            <a:ext cx="360040" cy="360040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1" name="右矢印 70"/>
          <p:cNvSpPr/>
          <p:nvPr/>
        </p:nvSpPr>
        <p:spPr>
          <a:xfrm>
            <a:off x="1331640" y="2391027"/>
            <a:ext cx="360040" cy="360040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 rot="5400000">
            <a:off x="1676999" y="5562033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  <a:latin typeface="Symbol" pitchFamily="18" charset="2"/>
              </a:rPr>
              <a:t>&lt;-l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 mode</a:t>
            </a:r>
          </a:p>
        </p:txBody>
      </p:sp>
      <p:sp>
        <p:nvSpPr>
          <p:cNvPr id="73" name="テキスト ボックス 72"/>
          <p:cNvSpPr txBox="1"/>
          <p:nvPr/>
        </p:nvSpPr>
        <p:spPr>
          <a:xfrm rot="5400000">
            <a:off x="713687" y="5115303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66FFFF"/>
                </a:solidFill>
                <a:latin typeface="Symbol" pitchFamily="18" charset="2"/>
              </a:rPr>
              <a:t>&lt;-r</a:t>
            </a:r>
            <a:r>
              <a:rPr lang="en-US" altLang="ja-JP" sz="2400" b="1" dirty="0" smtClean="0">
                <a:solidFill>
                  <a:srgbClr val="66FFFF"/>
                </a:solidFill>
              </a:rPr>
              <a:t>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419056" cy="634082"/>
          </a:xfrm>
        </p:spPr>
        <p:txBody>
          <a:bodyPr/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Charmed Baryon Spectroscopy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コンテンツ プレースホルダ 4"/>
          <p:cNvSpPr txBox="1">
            <a:spLocks/>
          </p:cNvSpPr>
          <p:nvPr/>
        </p:nvSpPr>
        <p:spPr bwMode="auto">
          <a:xfrm>
            <a:off x="2915816" y="620688"/>
            <a:ext cx="6012160" cy="53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ja-JP" sz="3600" dirty="0" smtClean="0">
                <a:solidFill>
                  <a:schemeClr val="bg1"/>
                </a:solidFill>
              </a:rPr>
              <a:t>Using</a:t>
            </a:r>
            <a:r>
              <a:rPr lang="en-US" altLang="ja-JP" sz="3600" dirty="0" smtClean="0">
                <a:solidFill>
                  <a:srgbClr val="FFFF00"/>
                </a:solidFill>
              </a:rPr>
              <a:t> Missing Mass Techniques</a:t>
            </a:r>
          </a:p>
        </p:txBody>
      </p:sp>
      <p:grpSp>
        <p:nvGrpSpPr>
          <p:cNvPr id="3" name="グループ化 119"/>
          <p:cNvGrpSpPr/>
          <p:nvPr/>
        </p:nvGrpSpPr>
        <p:grpSpPr>
          <a:xfrm>
            <a:off x="1259632" y="1340768"/>
            <a:ext cx="6912768" cy="2736304"/>
            <a:chOff x="1259632" y="1340768"/>
            <a:chExt cx="6912768" cy="2736304"/>
          </a:xfrm>
        </p:grpSpPr>
        <p:sp>
          <p:nvSpPr>
            <p:cNvPr id="41" name="正方形/長方形 40"/>
            <p:cNvSpPr/>
            <p:nvPr/>
          </p:nvSpPr>
          <p:spPr>
            <a:xfrm>
              <a:off x="1259632" y="1412776"/>
              <a:ext cx="6912768" cy="26642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5" name="グループ化 65"/>
            <p:cNvGrpSpPr/>
            <p:nvPr/>
          </p:nvGrpSpPr>
          <p:grpSpPr>
            <a:xfrm>
              <a:off x="1339352" y="1340768"/>
              <a:ext cx="6833048" cy="2539444"/>
              <a:chOff x="914800" y="1340768"/>
              <a:chExt cx="6833048" cy="2539444"/>
            </a:xfrm>
          </p:grpSpPr>
          <p:grpSp>
            <p:nvGrpSpPr>
              <p:cNvPr id="6" name="グループ化 42"/>
              <p:cNvGrpSpPr>
                <a:grpSpLocks noChangeAspect="1"/>
              </p:cNvGrpSpPr>
              <p:nvPr/>
            </p:nvGrpSpPr>
            <p:grpSpPr>
              <a:xfrm>
                <a:off x="1145145" y="1340768"/>
                <a:ext cx="6602703" cy="2539444"/>
                <a:chOff x="179513" y="684128"/>
                <a:chExt cx="10296612" cy="3960145"/>
              </a:xfrm>
            </p:grpSpPr>
            <p:pic>
              <p:nvPicPr>
                <p:cNvPr id="44" name="Picture 1" descr="C:\data\lab\RCNP\Workshop\20120830_RCNPSemi01\piD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9513" y="908721"/>
                  <a:ext cx="4911013" cy="3024336"/>
                </a:xfrm>
                <a:prstGeom prst="rect">
                  <a:avLst/>
                </a:prstGeom>
                <a:noFill/>
              </p:spPr>
            </p:pic>
            <p:sp>
              <p:nvSpPr>
                <p:cNvPr id="45" name="円/楕円 44"/>
                <p:cNvSpPr/>
                <p:nvPr/>
              </p:nvSpPr>
              <p:spPr>
                <a:xfrm>
                  <a:off x="323528" y="1196752"/>
                  <a:ext cx="792088" cy="72008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円/楕円 45"/>
                <p:cNvSpPr/>
                <p:nvPr/>
              </p:nvSpPr>
              <p:spPr>
                <a:xfrm>
                  <a:off x="3995936" y="980728"/>
                  <a:ext cx="1152128" cy="1728192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円/楕円 46"/>
                <p:cNvSpPr/>
                <p:nvPr/>
              </p:nvSpPr>
              <p:spPr>
                <a:xfrm>
                  <a:off x="323528" y="3140968"/>
                  <a:ext cx="792088" cy="72008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5868145" y="3828336"/>
                  <a:ext cx="2137530" cy="815937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800" b="1" i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altLang="ja-JP" sz="2800" b="1" i="1" baseline="300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altLang="ja-JP" sz="2800" b="1" i="1" dirty="0" err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altLang="ja-JP" sz="2800" b="1" i="1" baseline="-25000" dirty="0" err="1" smtClean="0">
                      <a:solidFill>
                        <a:prstClr val="black"/>
                      </a:solidFill>
                      <a:cs typeface="Times New Roman" pitchFamily="18" charset="0"/>
                    </a:rPr>
                    <a:t>c</a:t>
                  </a:r>
                  <a:r>
                    <a:rPr lang="en-US" altLang="ja-JP" sz="2800" b="1" i="1" baseline="30000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’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ja-JP" altLang="en-US" sz="2800" b="1" baseline="30000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6012162" y="2705404"/>
                  <a:ext cx="1544340" cy="815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800" b="1" i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  <a:latin typeface="Symbol" pitchFamily="18" charset="2"/>
                      <a:cs typeface="Times New Roman" pitchFamily="18" charset="0"/>
                    </a:rPr>
                    <a:t>(</a:t>
                  </a:r>
                  <a:r>
                    <a:rPr lang="en-US" altLang="ja-JP" sz="2800" b="1" i="1" dirty="0" smtClean="0">
                      <a:solidFill>
                        <a:prstClr val="black"/>
                      </a:solidFill>
                      <a:latin typeface="Symbol" pitchFamily="18" charset="2"/>
                      <a:cs typeface="Times New Roman" pitchFamily="18" charset="0"/>
                    </a:rPr>
                    <a:t>p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  <a:latin typeface="Symbol" pitchFamily="18" charset="2"/>
                      <a:cs typeface="Times New Roman" pitchFamily="18" charset="0"/>
                    </a:rPr>
                    <a:t>)</a:t>
                  </a:r>
                  <a:endParaRPr lang="ja-JP" altLang="en-US" sz="2800" b="1" baseline="30000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50" name="円/楕円 49"/>
                <p:cNvSpPr/>
                <p:nvPr/>
              </p:nvSpPr>
              <p:spPr>
                <a:xfrm>
                  <a:off x="5796136" y="2705404"/>
                  <a:ext cx="1648073" cy="94288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4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1" name="直線コネクタ 50"/>
                <p:cNvCxnSpPr/>
                <p:nvPr/>
              </p:nvCxnSpPr>
              <p:spPr>
                <a:xfrm flipV="1">
                  <a:off x="4860032" y="3317503"/>
                  <a:ext cx="1152128" cy="3995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/>
                <p:cNvCxnSpPr/>
                <p:nvPr/>
              </p:nvCxnSpPr>
              <p:spPr>
                <a:xfrm>
                  <a:off x="4860032" y="3717032"/>
                  <a:ext cx="1008112" cy="57606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8460432" y="2996952"/>
                  <a:ext cx="288080" cy="591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ja-JP" altLang="en-US" sz="2800" b="1" baseline="30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8" name="右矢印 57"/>
                <p:cNvSpPr/>
                <p:nvPr/>
              </p:nvSpPr>
              <p:spPr>
                <a:xfrm>
                  <a:off x="4499992" y="3501008"/>
                  <a:ext cx="288032" cy="360040"/>
                </a:xfrm>
                <a:prstGeom prst="rightArrow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5310639" y="684128"/>
                  <a:ext cx="5165486" cy="815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400" b="1" dirty="0" smtClean="0">
                      <a:solidFill>
                        <a:prstClr val="black"/>
                      </a:solidFill>
                    </a:rPr>
                    <a:t>Inclusive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en-US" altLang="ja-JP" sz="2800" b="1" i="1" dirty="0" smtClean="0">
                      <a:solidFill>
                        <a:prstClr val="black"/>
                      </a:solidFill>
                    </a:rPr>
                    <a:t>p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en-US" altLang="ja-JP" sz="2800" b="1" i="1" dirty="0" smtClean="0">
                      <a:solidFill>
                        <a:prstClr val="black"/>
                      </a:solidFill>
                      <a:latin typeface="Symbol" pitchFamily="18" charset="2"/>
                    </a:rPr>
                    <a:t>p</a:t>
                  </a:r>
                  <a:r>
                    <a:rPr lang="en-US" altLang="ja-JP" sz="2800" b="1" baseline="30000" dirty="0" smtClean="0">
                      <a:solidFill>
                        <a:prstClr val="black"/>
                      </a:solidFill>
                    </a:rPr>
                    <a:t>-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</a:rPr>
                    <a:t>,</a:t>
                  </a:r>
                  <a:r>
                    <a:rPr lang="en-US" altLang="ja-JP" sz="2800" b="1" i="1" dirty="0" smtClean="0">
                      <a:solidFill>
                        <a:prstClr val="black"/>
                      </a:solidFill>
                    </a:rPr>
                    <a:t>D*</a:t>
                  </a:r>
                  <a:r>
                    <a:rPr lang="en-US" altLang="ja-JP" sz="2800" b="1" i="1" baseline="30000" dirty="0" smtClean="0">
                      <a:solidFill>
                        <a:prstClr val="black"/>
                      </a:solidFill>
                    </a:rPr>
                    <a:t>-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</a:rPr>
                    <a:t>)</a:t>
                  </a:r>
                  <a:r>
                    <a:rPr lang="en-US" altLang="ja-JP" sz="2800" b="1" i="1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en-US" altLang="ja-JP" sz="2800" b="1" i="1" dirty="0" err="1" smtClean="0">
                      <a:solidFill>
                        <a:prstClr val="black"/>
                      </a:solidFill>
                    </a:rPr>
                    <a:t>Y</a:t>
                  </a:r>
                  <a:r>
                    <a:rPr lang="en-US" altLang="ja-JP" sz="2800" b="1" i="1" baseline="-25000" dirty="0" err="1" smtClean="0">
                      <a:solidFill>
                        <a:prstClr val="black"/>
                      </a:solidFill>
                    </a:rPr>
                    <a:t>c</a:t>
                  </a:r>
                  <a:r>
                    <a:rPr lang="en-US" altLang="ja-JP" sz="2800" b="1" i="1" dirty="0" smtClean="0">
                      <a:solidFill>
                        <a:prstClr val="black"/>
                      </a:solidFill>
                    </a:rPr>
                    <a:t>*</a:t>
                  </a:r>
                  <a:r>
                    <a:rPr lang="en-US" altLang="ja-JP" sz="2800" b="1" i="1" baseline="30000" dirty="0" smtClean="0">
                      <a:solidFill>
                        <a:prstClr val="black"/>
                      </a:solidFill>
                    </a:rPr>
                    <a:t>+</a:t>
                  </a:r>
                  <a:endParaRPr lang="ja-JP" altLang="en-US" sz="2800" b="1" i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7556502" y="2593111"/>
                  <a:ext cx="2470448" cy="719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400" b="1" i="1" dirty="0" smtClean="0">
                      <a:solidFill>
                        <a:prstClr val="black"/>
                      </a:solidFill>
                    </a:rPr>
                    <a:t>p</a:t>
                  </a:r>
                  <a:r>
                    <a:rPr lang="en-US" altLang="ja-JP" sz="24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en-US" altLang="ja-JP" sz="2400" b="1" i="1" dirty="0" smtClean="0">
                      <a:solidFill>
                        <a:prstClr val="black"/>
                      </a:solidFill>
                      <a:latin typeface="Symbol" pitchFamily="18" charset="2"/>
                    </a:rPr>
                    <a:t>p</a:t>
                  </a:r>
                  <a:r>
                    <a:rPr lang="en-US" altLang="ja-JP" sz="2400" b="1" baseline="30000" dirty="0" smtClean="0">
                      <a:solidFill>
                        <a:prstClr val="black"/>
                      </a:solidFill>
                    </a:rPr>
                    <a:t>-</a:t>
                  </a:r>
                  <a:r>
                    <a:rPr lang="en-US" altLang="ja-JP" sz="2400" b="1" dirty="0" smtClean="0">
                      <a:solidFill>
                        <a:prstClr val="black"/>
                      </a:solidFill>
                    </a:rPr>
                    <a:t>,</a:t>
                  </a:r>
                  <a:r>
                    <a:rPr lang="en-US" altLang="ja-JP" sz="2400" b="1" i="1" dirty="0" smtClean="0">
                      <a:solidFill>
                        <a:prstClr val="black"/>
                      </a:solidFill>
                    </a:rPr>
                    <a:t>D*</a:t>
                  </a:r>
                  <a:r>
                    <a:rPr lang="en-US" altLang="ja-JP" sz="2400" b="1" i="1" baseline="30000" dirty="0" smtClean="0">
                      <a:solidFill>
                        <a:prstClr val="black"/>
                      </a:solidFill>
                    </a:rPr>
                    <a:t>-</a:t>
                  </a:r>
                  <a:r>
                    <a:rPr lang="en-US" altLang="ja-JP" sz="2400" b="1" dirty="0" smtClean="0">
                      <a:solidFill>
                        <a:prstClr val="black"/>
                      </a:solidFill>
                    </a:rPr>
                    <a:t>x)</a:t>
                  </a:r>
                  <a:endParaRPr lang="ja-JP" altLang="en-US" sz="2400" b="1" i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2952483" y="3154577"/>
                  <a:ext cx="1459811" cy="10079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3600" b="1" i="1" dirty="0" err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altLang="ja-JP" sz="3600" b="1" i="1" baseline="-25000" dirty="0" err="1" smtClean="0">
                      <a:solidFill>
                        <a:prstClr val="black"/>
                      </a:solidFill>
                      <a:cs typeface="Times New Roman" pitchFamily="18" charset="0"/>
                    </a:rPr>
                    <a:t>c</a:t>
                  </a:r>
                  <a:r>
                    <a:rPr lang="en-US" altLang="ja-JP" sz="3600" b="1" i="1" baseline="30000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*+</a:t>
                  </a:r>
                  <a:endParaRPr lang="ja-JP" altLang="en-US" sz="3600" b="1" i="1" baseline="30000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</p:txBody>
            </p:sp>
          </p:grpSp>
          <p:sp>
            <p:nvSpPr>
              <p:cNvPr id="63" name="テキスト ボックス 62"/>
              <p:cNvSpPr txBox="1"/>
              <p:nvPr/>
            </p:nvSpPr>
            <p:spPr>
              <a:xfrm>
                <a:off x="914800" y="2555632"/>
                <a:ext cx="11444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(Target)</a:t>
                </a:r>
                <a:endParaRPr kumimoji="1" lang="ja-JP" altLang="en-US" sz="2400" dirty="0"/>
              </a:p>
            </p:txBody>
          </p:sp>
        </p:grpSp>
      </p:grpSp>
      <p:sp>
        <p:nvSpPr>
          <p:cNvPr id="100" name="コンテンツ プレースホルダ 4"/>
          <p:cNvSpPr txBox="1">
            <a:spLocks/>
          </p:cNvSpPr>
          <p:nvPr/>
        </p:nvSpPr>
        <p:spPr bwMode="auto">
          <a:xfrm>
            <a:off x="2699792" y="4221088"/>
            <a:ext cx="56886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3300" dirty="0" smtClean="0">
                <a:solidFill>
                  <a:prstClr val="white"/>
                </a:solidFill>
              </a:rPr>
              <a:t>inclusive </a:t>
            </a:r>
            <a:r>
              <a:rPr lang="en-US" altLang="ja-JP" sz="3300" dirty="0" smtClean="0">
                <a:solidFill>
                  <a:srgbClr val="66FFFF"/>
                </a:solidFill>
              </a:rPr>
              <a:t>(</a:t>
            </a:r>
            <a:r>
              <a:rPr lang="en-US" altLang="ja-JP" sz="3300" b="1" i="1" dirty="0" smtClean="0">
                <a:solidFill>
                  <a:srgbClr val="66FFFF"/>
                </a:solidFill>
                <a:latin typeface="Symbol" pitchFamily="18" charset="2"/>
              </a:rPr>
              <a:t>p</a:t>
            </a:r>
            <a:r>
              <a:rPr lang="en-US" altLang="ja-JP" sz="3300" b="1" i="1" baseline="30000" dirty="0" smtClean="0">
                <a:solidFill>
                  <a:srgbClr val="66FFFF"/>
                </a:solidFill>
              </a:rPr>
              <a:t>-</a:t>
            </a:r>
            <a:r>
              <a:rPr lang="en-US" altLang="ja-JP" sz="3300" b="1" i="1" dirty="0" smtClean="0">
                <a:solidFill>
                  <a:srgbClr val="66FFFF"/>
                </a:solidFill>
              </a:rPr>
              <a:t>,D*</a:t>
            </a:r>
            <a:r>
              <a:rPr lang="en-US" altLang="ja-JP" sz="3300" b="1" i="1" baseline="30000" dirty="0" smtClean="0">
                <a:solidFill>
                  <a:srgbClr val="66FFFF"/>
                </a:solidFill>
              </a:rPr>
              <a:t>-</a:t>
            </a:r>
            <a:r>
              <a:rPr lang="en-US" altLang="ja-JP" sz="3300" dirty="0" smtClean="0">
                <a:solidFill>
                  <a:srgbClr val="66FFFF"/>
                </a:solidFill>
              </a:rPr>
              <a:t>)</a:t>
            </a:r>
            <a:r>
              <a:rPr lang="en-US" altLang="ja-JP" sz="3300" dirty="0" smtClean="0">
                <a:solidFill>
                  <a:prstClr val="white"/>
                </a:solidFill>
              </a:rPr>
              <a:t> spectrum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2800" dirty="0" smtClean="0">
                <a:solidFill>
                  <a:prstClr val="white"/>
                </a:solidFill>
              </a:rPr>
              <a:t>Level structure of </a:t>
            </a:r>
            <a:r>
              <a:rPr lang="en-US" altLang="ja-JP" sz="2800" dirty="0" err="1" smtClean="0">
                <a:solidFill>
                  <a:prstClr val="white"/>
                </a:solidFill>
              </a:rPr>
              <a:t>Y</a:t>
            </a:r>
            <a:r>
              <a:rPr lang="en-US" altLang="ja-JP" sz="2800" baseline="-25000" dirty="0" err="1" smtClean="0">
                <a:solidFill>
                  <a:prstClr val="white"/>
                </a:solidFill>
              </a:rPr>
              <a:t>c</a:t>
            </a:r>
            <a:r>
              <a:rPr lang="en-US" altLang="ja-JP" sz="2800" dirty="0" smtClean="0">
                <a:solidFill>
                  <a:prstClr val="white"/>
                </a:solidFill>
              </a:rPr>
              <a:t>*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2800" dirty="0" smtClean="0">
                <a:solidFill>
                  <a:prstClr val="white"/>
                </a:solidFill>
              </a:rPr>
              <a:t>Production Rate</a:t>
            </a:r>
            <a:endParaRPr lang="en-US" altLang="ja-JP" sz="2800" baseline="-12000" dirty="0" smtClean="0">
              <a:solidFill>
                <a:prstClr val="white"/>
              </a:solidFill>
            </a:endParaRP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3300" dirty="0" smtClean="0">
                <a:solidFill>
                  <a:prstClr val="white"/>
                </a:solidFill>
              </a:rPr>
              <a:t>+ Decay Particles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2800" dirty="0" smtClean="0">
                <a:solidFill>
                  <a:prstClr val="white"/>
                </a:solidFill>
              </a:rPr>
              <a:t>Decay Width/Decay Branching Ratios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2800" dirty="0" smtClean="0">
                <a:solidFill>
                  <a:prstClr val="white"/>
                </a:solidFill>
              </a:rPr>
              <a:t>Spin, Parity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ja-JP" sz="2800" dirty="0" smtClean="0">
              <a:solidFill>
                <a:prstClr val="white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51520" y="4168823"/>
            <a:ext cx="2376298" cy="2356521"/>
            <a:chOff x="1115616" y="3564305"/>
            <a:chExt cx="2376298" cy="2356521"/>
          </a:xfrm>
        </p:grpSpPr>
        <p:grpSp>
          <p:nvGrpSpPr>
            <p:cNvPr id="8" name="グループ化 88"/>
            <p:cNvGrpSpPr/>
            <p:nvPr/>
          </p:nvGrpSpPr>
          <p:grpSpPr>
            <a:xfrm rot="1019466">
              <a:off x="1115616" y="3717032"/>
              <a:ext cx="2376298" cy="2203794"/>
              <a:chOff x="1115616" y="3717032"/>
              <a:chExt cx="2376298" cy="2203794"/>
            </a:xfrm>
          </p:grpSpPr>
          <p:sp>
            <p:nvSpPr>
              <p:cNvPr id="108" name="円/楕円 107"/>
              <p:cNvSpPr>
                <a:spLocks noChangeAspect="1"/>
              </p:cNvSpPr>
              <p:nvPr/>
            </p:nvSpPr>
            <p:spPr bwMode="auto">
              <a:xfrm>
                <a:off x="1115616" y="3717032"/>
                <a:ext cx="2376298" cy="2203794"/>
              </a:xfrm>
              <a:prstGeom prst="ellipse">
                <a:avLst/>
              </a:prstGeom>
              <a:gradFill flip="none" rotWithShape="1">
                <a:gsLst>
                  <a:gs pos="0">
                    <a:srgbClr val="9AB5E4">
                      <a:alpha val="42000"/>
                    </a:srgbClr>
                  </a:gs>
                  <a:gs pos="40000">
                    <a:schemeClr val="bg1">
                      <a:lumMod val="5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385D8A"/>
                </a:solidFill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円/楕円 108"/>
              <p:cNvSpPr>
                <a:spLocks noChangeAspect="1"/>
              </p:cNvSpPr>
              <p:nvPr/>
            </p:nvSpPr>
            <p:spPr bwMode="auto">
              <a:xfrm>
                <a:off x="1799311" y="3902060"/>
                <a:ext cx="1116505" cy="77659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385D8A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円/楕円 111"/>
              <p:cNvSpPr/>
              <p:nvPr/>
            </p:nvSpPr>
            <p:spPr bwMode="auto">
              <a:xfrm>
                <a:off x="1938823" y="4164081"/>
                <a:ext cx="285749" cy="27794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円/楕円 114"/>
              <p:cNvSpPr>
                <a:spLocks noChangeAspect="1"/>
              </p:cNvSpPr>
              <p:nvPr/>
            </p:nvSpPr>
            <p:spPr bwMode="auto">
              <a:xfrm>
                <a:off x="2056313" y="4807666"/>
                <a:ext cx="571505" cy="579952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円/楕円 56"/>
              <p:cNvSpPr/>
              <p:nvPr/>
            </p:nvSpPr>
            <p:spPr bwMode="auto">
              <a:xfrm>
                <a:off x="2461090" y="4166591"/>
                <a:ext cx="281940" cy="2855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18" name="直線コネクタ 117"/>
              <p:cNvCxnSpPr/>
              <p:nvPr/>
            </p:nvCxnSpPr>
            <p:spPr>
              <a:xfrm>
                <a:off x="2339786" y="4325495"/>
                <a:ext cx="0" cy="63367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/>
              <p:cNvCxnSpPr/>
              <p:nvPr/>
            </p:nvCxnSpPr>
            <p:spPr>
              <a:xfrm flipH="1">
                <a:off x="2102653" y="4293096"/>
                <a:ext cx="467558" cy="0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グループ化 93"/>
            <p:cNvGrpSpPr/>
            <p:nvPr/>
          </p:nvGrpSpPr>
          <p:grpSpPr>
            <a:xfrm>
              <a:off x="1735354" y="3564305"/>
              <a:ext cx="1180462" cy="2168951"/>
              <a:chOff x="1735354" y="3564305"/>
              <a:chExt cx="1180462" cy="2168951"/>
            </a:xfrm>
          </p:grpSpPr>
          <p:sp>
            <p:nvSpPr>
              <p:cNvPr id="105" name="テキスト ボックス 104"/>
              <p:cNvSpPr txBox="1"/>
              <p:nvPr/>
            </p:nvSpPr>
            <p:spPr>
              <a:xfrm>
                <a:off x="1735354" y="5148481"/>
                <a:ext cx="4603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prstClr val="white"/>
                    </a:solidFill>
                  </a:rPr>
                  <a:t>Q</a:t>
                </a:r>
                <a:endParaRPr lang="ja-JP" altLang="en-US" sz="3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テキスト ボックス 105"/>
              <p:cNvSpPr txBox="1"/>
              <p:nvPr/>
            </p:nvSpPr>
            <p:spPr>
              <a:xfrm>
                <a:off x="2298339" y="3564305"/>
                <a:ext cx="61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err="1" smtClean="0">
                    <a:solidFill>
                      <a:srgbClr val="FFFF00"/>
                    </a:solidFill>
                  </a:rPr>
                  <a:t>qq</a:t>
                </a:r>
                <a:endParaRPr lang="ja-JP" altLang="en-US" sz="3200" dirty="0">
                  <a:solidFill>
                    <a:srgbClr val="FFFF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正方形/長方形 93"/>
          <p:cNvSpPr/>
          <p:nvPr/>
        </p:nvSpPr>
        <p:spPr>
          <a:xfrm>
            <a:off x="1475656" y="980728"/>
            <a:ext cx="6264696" cy="4680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419056" cy="634082"/>
          </a:xfrm>
        </p:spPr>
        <p:txBody>
          <a:bodyPr/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Charmed Baryon Spectrometer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71600" y="587727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acceptance ~ 60% (for </a:t>
            </a:r>
            <a:r>
              <a:rPr lang="en-US" altLang="ja-JP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D*</a:t>
            </a:r>
            <a:r>
              <a:rPr lang="en-US" altLang="ja-JP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en-US" altLang="ja-JP" sz="2400" b="1" i="1" dirty="0" err="1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ja-JP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ja-JP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~0.2% at ~5 </a:t>
            </a:r>
            <a:r>
              <a:rPr lang="en-US" altLang="ja-JP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ja-JP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ja-JP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altLang="ja-JP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2" descr="C:\data\lab\RCNP\Workshop\20130326_JPSS\image\Screenshot-5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91" t="12395" r="70210" b="50850"/>
          <a:stretch/>
        </p:blipFill>
        <p:spPr bwMode="auto">
          <a:xfrm flipH="1" flipV="1">
            <a:off x="1731726" y="980728"/>
            <a:ext cx="5708854" cy="4751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テキスト ボックス 55"/>
          <p:cNvSpPr txBox="1"/>
          <p:nvPr/>
        </p:nvSpPr>
        <p:spPr>
          <a:xfrm>
            <a:off x="6928008" y="2700855"/>
            <a:ext cx="46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altLang="ja-JP" sz="2000" b="1" baseline="30000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-</a:t>
            </a:r>
            <a:endParaRPr lang="ja-JP" altLang="en-US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379073" y="2554176"/>
            <a:ext cx="11486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cs typeface="Times New Roman" pitchFamily="18" charset="0"/>
              </a:rPr>
              <a:t>LH</a:t>
            </a:r>
            <a:r>
              <a:rPr lang="en-US" altLang="ja-JP" b="1" baseline="-25000" dirty="0" smtClean="0">
                <a:cs typeface="Times New Roman" pitchFamily="18" charset="0"/>
              </a:rPr>
              <a:t>2</a:t>
            </a:r>
            <a:r>
              <a:rPr lang="en-US" altLang="ja-JP" b="1" dirty="0" smtClean="0">
                <a:cs typeface="Times New Roman" pitchFamily="18" charset="0"/>
              </a:rPr>
              <a:t>-target</a:t>
            </a:r>
            <a:endParaRPr lang="ja-JP" altLang="en-US" b="1" dirty="0">
              <a:cs typeface="Times New Roman" pitchFamily="18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980198" y="1496767"/>
            <a:ext cx="1240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cs typeface="Times New Roman" pitchFamily="18" charset="0"/>
              </a:rPr>
              <a:t>Ring Image</a:t>
            </a:r>
          </a:p>
          <a:p>
            <a:r>
              <a:rPr lang="en-US" altLang="ja-JP" b="1" dirty="0" smtClean="0">
                <a:cs typeface="Times New Roman" pitchFamily="18" charset="0"/>
              </a:rPr>
              <a:t>Cherenkov</a:t>
            </a:r>
          </a:p>
          <a:p>
            <a:r>
              <a:rPr lang="en-US" altLang="ja-JP" b="1" dirty="0" smtClean="0">
                <a:cs typeface="Times New Roman" pitchFamily="18" charset="0"/>
              </a:rPr>
              <a:t>Counter</a:t>
            </a:r>
            <a:endParaRPr lang="ja-JP" altLang="en-US" b="1" dirty="0">
              <a:cs typeface="Times New Roman" pitchFamily="18" charset="0"/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>
            <a:off x="3242736" y="2914861"/>
            <a:ext cx="363638" cy="3819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flipH="1" flipV="1">
            <a:off x="3353394" y="3409193"/>
            <a:ext cx="142321" cy="2748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flipV="1">
            <a:off x="3495715" y="3464070"/>
            <a:ext cx="391322" cy="2202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V="1">
            <a:off x="5489718" y="4065839"/>
            <a:ext cx="0" cy="7240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flipV="1">
            <a:off x="5489718" y="4135864"/>
            <a:ext cx="209236" cy="654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2222662" y="2131485"/>
            <a:ext cx="12553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cs typeface="Times New Roman" pitchFamily="18" charset="0"/>
              </a:rPr>
              <a:t>Internal DC</a:t>
            </a:r>
          </a:p>
        </p:txBody>
      </p:sp>
      <p:cxnSp>
        <p:nvCxnSpPr>
          <p:cNvPr id="70" name="直線矢印コネクタ 69"/>
          <p:cNvCxnSpPr/>
          <p:nvPr/>
        </p:nvCxnSpPr>
        <p:spPr>
          <a:xfrm>
            <a:off x="3259791" y="1914393"/>
            <a:ext cx="990592" cy="417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3819958" y="1556792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cs typeface="Times New Roman" pitchFamily="18" charset="0"/>
              </a:rPr>
              <a:t>FM magnet</a:t>
            </a:r>
            <a:endParaRPr lang="ja-JP" altLang="en-US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352348" y="1916041"/>
            <a:ext cx="504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err="1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altLang="ja-JP" sz="2000" b="1" baseline="-25000" dirty="0" err="1" smtClean="0">
                <a:solidFill>
                  <a:srgbClr val="C00000"/>
                </a:solidFill>
                <a:cs typeface="Times New Roman" pitchFamily="18" charset="0"/>
              </a:rPr>
              <a:t>s</a:t>
            </a:r>
            <a:r>
              <a:rPr lang="en-US" altLang="ja-JP" sz="2000" b="1" baseline="30000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-</a:t>
            </a:r>
            <a:endParaRPr lang="ja-JP" altLang="en-US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928008" y="3706205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K</a:t>
            </a:r>
            <a:r>
              <a:rPr lang="en-US" altLang="ja-JP" sz="2000" b="1" baseline="30000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+</a:t>
            </a:r>
            <a:endParaRPr lang="ja-JP" altLang="en-US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cxnSp>
        <p:nvCxnSpPr>
          <p:cNvPr id="74" name="直線矢印コネクタ 73"/>
          <p:cNvCxnSpPr/>
          <p:nvPr/>
        </p:nvCxnSpPr>
        <p:spPr>
          <a:xfrm flipV="1">
            <a:off x="3424554" y="3559802"/>
            <a:ext cx="585972" cy="7030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正方形/長方形 74"/>
          <p:cNvSpPr/>
          <p:nvPr/>
        </p:nvSpPr>
        <p:spPr>
          <a:xfrm>
            <a:off x="2039980" y="3253187"/>
            <a:ext cx="927720" cy="16733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068083" y="3634941"/>
            <a:ext cx="5485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cs typeface="Times New Roman" pitchFamily="18" charset="0"/>
              </a:rPr>
              <a:t>SSD</a:t>
            </a:r>
            <a:endParaRPr lang="ja-JP" altLang="en-US" b="1" dirty="0">
              <a:cs typeface="Times New Roman" pitchFamily="18" charset="0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947750" y="4138997"/>
            <a:ext cx="138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cs typeface="Times New Roman" pitchFamily="18" charset="0"/>
              </a:rPr>
              <a:t>Fiber tracker</a:t>
            </a:r>
            <a:endParaRPr lang="ja-JP" altLang="en-US" b="1" dirty="0">
              <a:cs typeface="Times New Roman" pitchFamily="18" charset="0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730974" y="2914861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cs typeface="Times New Roman" pitchFamily="18" charset="0"/>
              </a:rPr>
              <a:t>Beam GC</a:t>
            </a:r>
            <a:endParaRPr lang="ja-JP" altLang="en-US" b="1" dirty="0">
              <a:cs typeface="Times New Roman" pitchFamily="18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262683" y="1545061"/>
            <a:ext cx="135652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cs typeface="Times New Roman" pitchFamily="18" charset="0"/>
              </a:rPr>
              <a:t>Internal TOF</a:t>
            </a:r>
          </a:p>
        </p:txBody>
      </p:sp>
      <p:cxnSp>
        <p:nvCxnSpPr>
          <p:cNvPr id="80" name="直線矢印コネクタ 79"/>
          <p:cNvCxnSpPr/>
          <p:nvPr/>
        </p:nvCxnSpPr>
        <p:spPr>
          <a:xfrm>
            <a:off x="3569674" y="2316151"/>
            <a:ext cx="754340" cy="238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2811846" y="5154222"/>
            <a:ext cx="135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cs typeface="Times New Roman" pitchFamily="18" charset="0"/>
              </a:rPr>
              <a:t>Internal TOF</a:t>
            </a:r>
          </a:p>
        </p:txBody>
      </p:sp>
      <p:cxnSp>
        <p:nvCxnSpPr>
          <p:cNvPr id="82" name="直線矢印コネクタ 81"/>
          <p:cNvCxnSpPr/>
          <p:nvPr/>
        </p:nvCxnSpPr>
        <p:spPr>
          <a:xfrm flipV="1">
            <a:off x="3563721" y="4310289"/>
            <a:ext cx="556325" cy="846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5246083" y="4787069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cs typeface="Times New Roman" pitchFamily="18" charset="0"/>
              </a:rPr>
              <a:t>DC</a:t>
            </a:r>
          </a:p>
        </p:txBody>
      </p:sp>
      <p:cxnSp>
        <p:nvCxnSpPr>
          <p:cNvPr id="84" name="直線矢印コネクタ 83"/>
          <p:cNvCxnSpPr/>
          <p:nvPr/>
        </p:nvCxnSpPr>
        <p:spPr>
          <a:xfrm flipH="1" flipV="1">
            <a:off x="5886193" y="4148289"/>
            <a:ext cx="128376" cy="3810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/>
          <p:cNvSpPr txBox="1"/>
          <p:nvPr/>
        </p:nvSpPr>
        <p:spPr>
          <a:xfrm>
            <a:off x="6014569" y="4491424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cs typeface="Times New Roman" pitchFamily="18" charset="0"/>
              </a:rPr>
              <a:t>TOF wall</a:t>
            </a:r>
          </a:p>
        </p:txBody>
      </p:sp>
      <p:sp>
        <p:nvSpPr>
          <p:cNvPr id="86" name="正方形/長方形 85"/>
          <p:cNvSpPr/>
          <p:nvPr/>
        </p:nvSpPr>
        <p:spPr>
          <a:xfrm>
            <a:off x="3096206" y="3253187"/>
            <a:ext cx="146530" cy="188795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87" name="直線矢印コネクタ 86"/>
          <p:cNvCxnSpPr/>
          <p:nvPr/>
        </p:nvCxnSpPr>
        <p:spPr>
          <a:xfrm flipV="1">
            <a:off x="3020903" y="3465856"/>
            <a:ext cx="75428" cy="6824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>
            <a:off x="3832042" y="1452055"/>
            <a:ext cx="131464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4233508" y="1051945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cs typeface="Times New Roman" pitchFamily="18" charset="0"/>
              </a:rPr>
              <a:t>2m</a:t>
            </a:r>
            <a:endParaRPr lang="ja-JP" altLang="en-US" sz="2000" b="1" dirty="0">
              <a:cs typeface="Times New Roman" pitchFamily="18" charset="0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067944" y="4541058"/>
            <a:ext cx="1189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C00000"/>
                </a:solidFill>
                <a:cs typeface="Times New Roman" pitchFamily="18" charset="0"/>
              </a:rPr>
              <a:t>Decay </a:t>
            </a:r>
            <a:r>
              <a:rPr lang="en-US" altLang="ja-JP" sz="2000" b="1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altLang="ja-JP" sz="2000" b="1" baseline="30000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+</a:t>
            </a:r>
            <a:endParaRPr lang="ja-JP" altLang="en-US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cxnSp>
        <p:nvCxnSpPr>
          <p:cNvPr id="91" name="直線矢印コネクタ 90"/>
          <p:cNvCxnSpPr/>
          <p:nvPr/>
        </p:nvCxnSpPr>
        <p:spPr>
          <a:xfrm>
            <a:off x="3598585" y="2330270"/>
            <a:ext cx="634923" cy="570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1691680" y="338893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C00000"/>
                </a:solidFill>
                <a:cs typeface="Times New Roman" pitchFamily="18" charset="0"/>
              </a:rPr>
              <a:t>Beam</a:t>
            </a:r>
            <a:r>
              <a:rPr lang="en-US" altLang="ja-JP" sz="2000" b="1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 p</a:t>
            </a:r>
            <a:r>
              <a:rPr lang="en-US" altLang="ja-JP" sz="2000" b="1" baseline="30000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-</a:t>
            </a:r>
            <a:endParaRPr lang="ja-JP" altLang="en-US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3563888" y="3289122"/>
            <a:ext cx="144016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Production Cross Section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3" name="グループ化 62"/>
          <p:cNvGrpSpPr>
            <a:grpSpLocks noChangeAspect="1"/>
          </p:cNvGrpSpPr>
          <p:nvPr/>
        </p:nvGrpSpPr>
        <p:grpSpPr>
          <a:xfrm>
            <a:off x="395536" y="2780928"/>
            <a:ext cx="4680520" cy="3954813"/>
            <a:chOff x="1721878" y="2838755"/>
            <a:chExt cx="3774614" cy="3189366"/>
          </a:xfrm>
        </p:grpSpPr>
        <p:sp>
          <p:nvSpPr>
            <p:cNvPr id="30" name="正方形/長方形 29"/>
            <p:cNvSpPr/>
            <p:nvPr/>
          </p:nvSpPr>
          <p:spPr>
            <a:xfrm>
              <a:off x="1721878" y="2859769"/>
              <a:ext cx="3774614" cy="31683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2" name="グループ化 5"/>
            <p:cNvGrpSpPr/>
            <p:nvPr/>
          </p:nvGrpSpPr>
          <p:grpSpPr>
            <a:xfrm>
              <a:off x="1728193" y="3060382"/>
              <a:ext cx="3744414" cy="2846640"/>
              <a:chOff x="395537" y="3491716"/>
              <a:chExt cx="3744414" cy="2846640"/>
            </a:xfrm>
          </p:grpSpPr>
          <p:grpSp>
            <p:nvGrpSpPr>
              <p:cNvPr id="38" name="グループ化 30"/>
              <p:cNvGrpSpPr/>
              <p:nvPr/>
            </p:nvGrpSpPr>
            <p:grpSpPr>
              <a:xfrm>
                <a:off x="395537" y="3491716"/>
                <a:ext cx="3744414" cy="2846640"/>
                <a:chOff x="395537" y="3491716"/>
                <a:chExt cx="3744414" cy="2846640"/>
              </a:xfrm>
            </p:grpSpPr>
            <p:graphicFrame>
              <p:nvGraphicFramePr>
                <p:cNvPr id="40" name="グラフ 39"/>
                <p:cNvGraphicFramePr/>
                <p:nvPr/>
              </p:nvGraphicFramePr>
              <p:xfrm>
                <a:off x="755575" y="3491716"/>
                <a:ext cx="3384376" cy="273843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41" name="テキスト ボックス 9"/>
                <p:cNvSpPr txBox="1"/>
                <p:nvPr/>
              </p:nvSpPr>
              <p:spPr>
                <a:xfrm>
                  <a:off x="3131839" y="5949280"/>
                  <a:ext cx="454736" cy="3226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i="1" dirty="0" smtClean="0"/>
                    <a:t>s/s</a:t>
                  </a:r>
                  <a:r>
                    <a:rPr kumimoji="1" lang="en-US" altLang="ja-JP" sz="2000" baseline="-25000" dirty="0" smtClean="0">
                      <a:latin typeface="Symbol" pitchFamily="18" charset="2"/>
                    </a:rPr>
                    <a:t>0</a:t>
                  </a:r>
                  <a:endParaRPr kumimoji="1" lang="ja-JP" altLang="en-US" sz="2000" dirty="0"/>
                </a:p>
              </p:txBody>
            </p:sp>
            <p:sp>
              <p:nvSpPr>
                <p:cNvPr id="42" name="テキスト ボックス 41"/>
                <p:cNvSpPr txBox="1"/>
                <p:nvPr/>
              </p:nvSpPr>
              <p:spPr>
                <a:xfrm rot="16200000">
                  <a:off x="68011" y="4112886"/>
                  <a:ext cx="10243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i="1" dirty="0" smtClean="0">
                      <a:latin typeface="Symbol" pitchFamily="18" charset="2"/>
                    </a:rPr>
                    <a:t>s</a:t>
                  </a:r>
                  <a:r>
                    <a:rPr kumimoji="1" lang="en-US" altLang="ja-JP" i="1" dirty="0" smtClean="0"/>
                    <a:t> (</a:t>
                  </a:r>
                  <a:r>
                    <a:rPr lang="en-US" altLang="ja-JP" i="1" dirty="0" err="1" smtClean="0">
                      <a:latin typeface="Symbol" pitchFamily="18" charset="2"/>
                    </a:rPr>
                    <a:t>m</a:t>
                  </a:r>
                  <a:r>
                    <a:rPr kumimoji="1" lang="en-US" altLang="ja-JP" i="1" dirty="0" err="1" smtClean="0"/>
                    <a:t>b</a:t>
                  </a:r>
                  <a:r>
                    <a:rPr kumimoji="1" lang="en-US" altLang="ja-JP" i="1" dirty="0" smtClean="0"/>
                    <a:t>/</a:t>
                  </a:r>
                  <a:r>
                    <a:rPr kumimoji="1" lang="en-US" altLang="ja-JP" i="1" dirty="0" err="1" smtClean="0"/>
                    <a:t>sr</a:t>
                  </a:r>
                  <a:r>
                    <a:rPr kumimoji="1" lang="en-US" altLang="ja-JP" i="1" dirty="0" smtClean="0"/>
                    <a:t>)</a:t>
                  </a:r>
                  <a:endParaRPr kumimoji="1" lang="ja-JP" altLang="en-US" dirty="0"/>
                </a:p>
              </p:txBody>
            </p:sp>
            <p:cxnSp>
              <p:nvCxnSpPr>
                <p:cNvPr id="49" name="直線コネクタ 48"/>
                <p:cNvCxnSpPr/>
                <p:nvPr/>
              </p:nvCxnSpPr>
              <p:spPr>
                <a:xfrm flipV="1">
                  <a:off x="1157513" y="5079933"/>
                  <a:ext cx="2836754" cy="804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正方形/長方形 49"/>
                <p:cNvSpPr/>
                <p:nvPr/>
              </p:nvSpPr>
              <p:spPr>
                <a:xfrm>
                  <a:off x="2741983" y="3642589"/>
                  <a:ext cx="942669" cy="322669"/>
                </a:xfrm>
                <a:prstGeom prst="rect">
                  <a:avLst/>
                </a:prstGeom>
                <a:solidFill>
                  <a:schemeClr val="bg1">
                    <a:alpha val="69804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i="1" dirty="0" smtClean="0"/>
                    <a:t>p(</a:t>
                  </a:r>
                  <a:r>
                    <a:rPr lang="en-US" altLang="ja-JP" sz="2000" i="1" dirty="0" smtClean="0">
                      <a:latin typeface="Symbol" pitchFamily="18" charset="2"/>
                    </a:rPr>
                    <a:t>p</a:t>
                  </a:r>
                  <a:r>
                    <a:rPr lang="en-US" altLang="ja-JP" sz="2000" i="1" baseline="30000" dirty="0" smtClean="0"/>
                    <a:t>-</a:t>
                  </a:r>
                  <a:r>
                    <a:rPr lang="en-US" altLang="ja-JP" sz="2000" i="1" dirty="0" smtClean="0"/>
                    <a:t>,K*)</a:t>
                  </a:r>
                  <a:r>
                    <a:rPr lang="en-US" altLang="ja-JP" sz="2000" i="1" dirty="0" smtClean="0">
                      <a:latin typeface="Symbol" pitchFamily="18" charset="2"/>
                    </a:rPr>
                    <a:t>L</a:t>
                  </a:r>
                  <a:endParaRPr lang="ja-JP" altLang="en-US" sz="2000" dirty="0"/>
                </a:p>
              </p:txBody>
            </p:sp>
            <p:sp>
              <p:nvSpPr>
                <p:cNvPr id="51" name="円弧 50"/>
                <p:cNvSpPr/>
                <p:nvPr/>
              </p:nvSpPr>
              <p:spPr>
                <a:xfrm rot="1150544">
                  <a:off x="2771886" y="4004722"/>
                  <a:ext cx="216969" cy="408077"/>
                </a:xfrm>
                <a:prstGeom prst="arc">
                  <a:avLst>
                    <a:gd name="adj1" fmla="val 13869041"/>
                    <a:gd name="adj2" fmla="val 8206389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円弧 51"/>
                <p:cNvSpPr>
                  <a:spLocks noChangeAspect="1"/>
                </p:cNvSpPr>
                <p:nvPr/>
              </p:nvSpPr>
              <p:spPr>
                <a:xfrm rot="1150544">
                  <a:off x="2641573" y="5098069"/>
                  <a:ext cx="262531" cy="493773"/>
                </a:xfrm>
                <a:prstGeom prst="arc">
                  <a:avLst>
                    <a:gd name="adj1" fmla="val 13869041"/>
                    <a:gd name="adj2" fmla="val 8206389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正方形/長方形 52"/>
                <p:cNvSpPr/>
                <p:nvPr/>
              </p:nvSpPr>
              <p:spPr>
                <a:xfrm>
                  <a:off x="1547664" y="5999802"/>
                  <a:ext cx="127156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altLang="ja-JP" sz="1600" dirty="0" smtClean="0"/>
                    <a:t>p</a:t>
                  </a:r>
                  <a:r>
                    <a:rPr lang="fr-FR" altLang="ja-JP" sz="1600" baseline="-25000" dirty="0" smtClean="0">
                      <a:latin typeface="Symbol" pitchFamily="18" charset="2"/>
                    </a:rPr>
                    <a:t>p</a:t>
                  </a:r>
                  <a:r>
                    <a:rPr lang="fr-FR" altLang="ja-JP" sz="1600" dirty="0" smtClean="0"/>
                    <a:t>=20 GeV/c </a:t>
                  </a:r>
                  <a:endParaRPr lang="ja-JP" altLang="en-US" sz="1600" dirty="0"/>
                </a:p>
              </p:txBody>
            </p:sp>
            <p:cxnSp>
              <p:nvCxnSpPr>
                <p:cNvPr id="54" name="直線矢印コネクタ 53"/>
                <p:cNvCxnSpPr/>
                <p:nvPr/>
              </p:nvCxnSpPr>
              <p:spPr>
                <a:xfrm flipV="1">
                  <a:off x="2133753" y="5173027"/>
                  <a:ext cx="0" cy="864000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正方形/長方形 56"/>
                <p:cNvSpPr/>
                <p:nvPr/>
              </p:nvSpPr>
              <p:spPr>
                <a:xfrm>
                  <a:off x="2516806" y="4623319"/>
                  <a:ext cx="1018941" cy="322669"/>
                </a:xfrm>
                <a:prstGeom prst="rect">
                  <a:avLst/>
                </a:prstGeom>
                <a:solidFill>
                  <a:schemeClr val="bg1">
                    <a:alpha val="69804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i="1" dirty="0" smtClean="0"/>
                    <a:t>p(</a:t>
                  </a:r>
                  <a:r>
                    <a:rPr lang="en-US" altLang="ja-JP" sz="2000" i="1" dirty="0" smtClean="0">
                      <a:latin typeface="Symbol" pitchFamily="18" charset="2"/>
                    </a:rPr>
                    <a:t>p</a:t>
                  </a:r>
                  <a:r>
                    <a:rPr lang="en-US" altLang="ja-JP" sz="2000" i="1" baseline="30000" dirty="0" smtClean="0"/>
                    <a:t>-</a:t>
                  </a:r>
                  <a:r>
                    <a:rPr lang="en-US" altLang="ja-JP" sz="2000" i="1" dirty="0" smtClean="0"/>
                    <a:t>,D*)</a:t>
                  </a:r>
                  <a:r>
                    <a:rPr lang="en-US" altLang="ja-JP" sz="2000" i="1" dirty="0" err="1" smtClean="0">
                      <a:latin typeface="Symbol" pitchFamily="18" charset="2"/>
                    </a:rPr>
                    <a:t>L</a:t>
                  </a:r>
                  <a:r>
                    <a:rPr lang="en-US" altLang="ja-JP" sz="2000" i="1" baseline="-25000" dirty="0" err="1" smtClean="0"/>
                    <a:t>c</a:t>
                  </a:r>
                  <a:endParaRPr lang="ja-JP" altLang="en-US" sz="2000" dirty="0"/>
                </a:p>
              </p:txBody>
            </p:sp>
          </p:grpSp>
          <p:cxnSp>
            <p:nvCxnSpPr>
              <p:cNvPr id="39" name="直線コネクタ 38"/>
              <p:cNvCxnSpPr/>
              <p:nvPr/>
            </p:nvCxnSpPr>
            <p:spPr>
              <a:xfrm flipV="1">
                <a:off x="2853747" y="496104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直線矢印コネクタ 32"/>
            <p:cNvCxnSpPr/>
            <p:nvPr/>
          </p:nvCxnSpPr>
          <p:spPr>
            <a:xfrm>
              <a:off x="2987824" y="4702749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2627784" y="4111779"/>
              <a:ext cx="7948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&lt;7nb</a:t>
              </a:r>
            </a:p>
            <a:p>
              <a:r>
                <a:rPr lang="en-US" altLang="ja-JP" dirty="0" smtClean="0">
                  <a:solidFill>
                    <a:prstClr val="black"/>
                  </a:solidFill>
                </a:rPr>
                <a:t>at BNL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2843808" y="2996392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925891" y="2838755"/>
              <a:ext cx="569170" cy="3723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ja-JP" sz="2400" dirty="0" smtClean="0"/>
                <a:t>exp.</a:t>
              </a:r>
              <a:endParaRPr lang="ja-JP" altLang="en-US" sz="24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896090" y="4471443"/>
              <a:ext cx="638781" cy="297848"/>
            </a:xfrm>
            <a:prstGeom prst="rect">
              <a:avLst/>
            </a:prstGeom>
            <a:solidFill>
              <a:srgbClr val="F2F2F2">
                <a:alpha val="6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C00000"/>
                  </a:solidFill>
                </a:rPr>
                <a:t>10 </a:t>
              </a:r>
              <a:r>
                <a:rPr lang="en-US" altLang="ja-JP" dirty="0" err="1" smtClean="0">
                  <a:solidFill>
                    <a:srgbClr val="C00000"/>
                  </a:solidFill>
                </a:rPr>
                <a:t>nb</a:t>
              </a:r>
              <a:endParaRPr lang="en-US" altLang="ja-JP" dirty="0" smtClean="0">
                <a:solidFill>
                  <a:srgbClr val="C00000"/>
                </a:solidFill>
              </a:endParaRPr>
            </a:p>
          </p:txBody>
        </p:sp>
      </p:grpSp>
      <p:sp>
        <p:nvSpPr>
          <p:cNvPr id="65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800200"/>
          </a:xfrm>
        </p:spPr>
        <p:txBody>
          <a:bodyPr/>
          <a:lstStyle/>
          <a:p>
            <a:r>
              <a:rPr lang="en-US" altLang="ja-JP" sz="2400" dirty="0" err="1" smtClean="0">
                <a:solidFill>
                  <a:schemeClr val="bg1"/>
                </a:solidFill>
              </a:rPr>
              <a:t>Regge</a:t>
            </a:r>
            <a:r>
              <a:rPr lang="en-US" altLang="ja-JP" sz="2400" dirty="0" smtClean="0">
                <a:solidFill>
                  <a:schemeClr val="bg1"/>
                </a:solidFill>
              </a:rPr>
              <a:t> Theory: </a:t>
            </a:r>
            <a:r>
              <a:rPr lang="en-US" altLang="ja-JP" sz="2400" dirty="0" smtClean="0">
                <a:solidFill>
                  <a:srgbClr val="FFFF00"/>
                </a:solidFill>
              </a:rPr>
              <a:t>Binary Reaction at High E is well described 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Normalized to strangeness production</a:t>
            </a:r>
            <a:r>
              <a:rPr lang="fr-FR" altLang="ja-JP" sz="2400" dirty="0" smtClean="0">
                <a:solidFill>
                  <a:schemeClr val="bg1"/>
                </a:solidFill>
              </a:rPr>
              <a:t>, </a:t>
            </a:r>
            <a:r>
              <a:rPr lang="fr-FR" altLang="ja-JP" sz="2400" i="1" dirty="0" smtClean="0">
                <a:solidFill>
                  <a:schemeClr val="bg1"/>
                </a:solidFill>
              </a:rPr>
              <a:t>p</a:t>
            </a:r>
            <a:r>
              <a:rPr lang="fr-FR" altLang="ja-JP" sz="2400" dirty="0" smtClean="0">
                <a:solidFill>
                  <a:schemeClr val="bg1"/>
                </a:solidFill>
              </a:rPr>
              <a:t>(</a:t>
            </a:r>
            <a:r>
              <a:rPr lang="fr-FR" altLang="ja-JP" sz="2400" i="1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fr-FR" altLang="ja-JP" sz="2400" i="1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fr-FR" altLang="ja-JP" sz="2400" dirty="0" smtClean="0">
                <a:solidFill>
                  <a:schemeClr val="bg1"/>
                </a:solidFill>
              </a:rPr>
              <a:t>,</a:t>
            </a:r>
            <a:r>
              <a:rPr lang="fr-FR" altLang="ja-JP" sz="2400" i="1" dirty="0" smtClean="0">
                <a:solidFill>
                  <a:schemeClr val="bg1"/>
                </a:solidFill>
              </a:rPr>
              <a:t>K</a:t>
            </a:r>
            <a:r>
              <a:rPr lang="fr-FR" altLang="ja-JP" sz="2400" i="1" baseline="30000" dirty="0" smtClean="0">
                <a:solidFill>
                  <a:schemeClr val="bg1"/>
                </a:solidFill>
              </a:rPr>
              <a:t>*</a:t>
            </a:r>
            <a:r>
              <a:rPr lang="fr-FR" altLang="ja-JP" sz="2400" baseline="30000" dirty="0" smtClean="0">
                <a:solidFill>
                  <a:schemeClr val="bg1"/>
                </a:solidFill>
              </a:rPr>
              <a:t>0</a:t>
            </a:r>
            <a:r>
              <a:rPr lang="fr-FR" altLang="ja-JP" sz="2400" dirty="0" smtClean="0">
                <a:solidFill>
                  <a:schemeClr val="bg1"/>
                </a:solidFill>
              </a:rPr>
              <a:t>)</a:t>
            </a:r>
            <a:r>
              <a:rPr lang="fr-FR" altLang="ja-JP" sz="2400" i="1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fr-FR" altLang="ja-JP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altLang="ja-JP" sz="2400" dirty="0" smtClean="0">
                <a:solidFill>
                  <a:schemeClr val="bg1"/>
                </a:solidFill>
              </a:rPr>
              <a:t>Charm production: ~</a:t>
            </a:r>
            <a:r>
              <a:rPr lang="fr-FR" altLang="ja-JP" sz="2400" dirty="0" smtClean="0">
                <a:solidFill>
                  <a:srgbClr val="FFFF00"/>
                </a:solidFill>
              </a:rPr>
              <a:t>10</a:t>
            </a:r>
            <a:r>
              <a:rPr lang="fr-FR" altLang="ja-JP" sz="2400" baseline="30000" dirty="0" smtClean="0">
                <a:solidFill>
                  <a:srgbClr val="FFFF00"/>
                </a:solidFill>
              </a:rPr>
              <a:t>-4</a:t>
            </a:r>
            <a:r>
              <a:rPr lang="fr-FR" altLang="ja-JP" sz="2400" dirty="0" smtClean="0">
                <a:solidFill>
                  <a:schemeClr val="bg1"/>
                </a:solidFill>
              </a:rPr>
              <a:t> of strangeness production</a:t>
            </a:r>
          </a:p>
          <a:p>
            <a:pPr>
              <a:buNone/>
            </a:pPr>
            <a:r>
              <a:rPr lang="ja-JP" altLang="en-US" sz="2400" dirty="0" smtClean="0"/>
              <a:t>　　</a:t>
            </a:r>
            <a:r>
              <a:rPr lang="ja-JP" altLang="en-US" sz="2400" dirty="0" smtClean="0">
                <a:solidFill>
                  <a:schemeClr val="bg1"/>
                </a:solidFill>
              </a:rPr>
              <a:t>　→</a:t>
            </a:r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i="1" u="sng" dirty="0" smtClean="0">
                <a:solidFill>
                  <a:schemeClr val="bg1"/>
                </a:solidFill>
                <a:latin typeface="Symbol" pitchFamily="18" charset="2"/>
              </a:rPr>
              <a:t>s </a:t>
            </a:r>
            <a:r>
              <a:rPr lang="en-US" altLang="ja-JP" sz="2400" u="sng" dirty="0" smtClean="0">
                <a:solidFill>
                  <a:schemeClr val="bg1"/>
                </a:solidFill>
              </a:rPr>
              <a:t>(</a:t>
            </a:r>
            <a:r>
              <a:rPr lang="en-US" altLang="ja-JP" sz="2400" i="1" u="sng" dirty="0" smtClean="0">
                <a:solidFill>
                  <a:schemeClr val="bg1"/>
                </a:solidFill>
              </a:rPr>
              <a:t>p(</a:t>
            </a:r>
            <a:r>
              <a:rPr lang="en-US" altLang="ja-JP" sz="2400" i="1" u="sng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sz="2400" i="1" u="sng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sz="2400" i="1" u="sng" baseline="30000" dirty="0" smtClean="0">
                <a:solidFill>
                  <a:schemeClr val="bg1"/>
                </a:solidFill>
              </a:rPr>
              <a:t>-</a:t>
            </a:r>
            <a:r>
              <a:rPr lang="en-US" altLang="ja-JP" sz="2400" i="1" u="sng" dirty="0" smtClean="0">
                <a:solidFill>
                  <a:schemeClr val="bg1"/>
                </a:solidFill>
              </a:rPr>
              <a:t>,D*</a:t>
            </a:r>
            <a:r>
              <a:rPr lang="en-US" altLang="ja-JP" sz="2400" i="1" u="sng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sz="2400" i="1" u="sng" dirty="0" smtClean="0">
                <a:solidFill>
                  <a:schemeClr val="bg1"/>
                </a:solidFill>
              </a:rPr>
              <a:t>)</a:t>
            </a:r>
            <a:r>
              <a:rPr lang="en-US" altLang="ja-JP" sz="2400" i="1" u="sng" dirty="0" err="1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ja-JP" sz="2400" u="sng" baseline="-25000" dirty="0" err="1" smtClean="0">
                <a:solidFill>
                  <a:schemeClr val="bg1"/>
                </a:solidFill>
              </a:rPr>
              <a:t>c</a:t>
            </a:r>
            <a:r>
              <a:rPr lang="en-US" altLang="ja-JP" sz="2400" u="sng" dirty="0" smtClean="0">
                <a:solidFill>
                  <a:schemeClr val="bg1"/>
                </a:solidFill>
              </a:rPr>
              <a:t>) ~ </a:t>
            </a:r>
            <a:r>
              <a:rPr lang="en-US" altLang="ja-JP" sz="2400" u="sng" dirty="0" smtClean="0">
                <a:solidFill>
                  <a:srgbClr val="FFFF00"/>
                </a:solidFill>
              </a:rPr>
              <a:t>a few </a:t>
            </a:r>
            <a:r>
              <a:rPr lang="en-US" altLang="ja-JP" sz="2400" u="sng" dirty="0" err="1" smtClean="0">
                <a:solidFill>
                  <a:srgbClr val="FFFF00"/>
                </a:solidFill>
              </a:rPr>
              <a:t>nb</a:t>
            </a:r>
            <a:r>
              <a:rPr lang="en-US" altLang="ja-JP" sz="2400" u="sng" dirty="0" smtClean="0">
                <a:solidFill>
                  <a:srgbClr val="FFFF00"/>
                </a:solidFill>
              </a:rPr>
              <a:t> </a:t>
            </a:r>
            <a:r>
              <a:rPr lang="en-US" altLang="ja-JP" sz="2400" dirty="0" smtClean="0">
                <a:solidFill>
                  <a:schemeClr val="bg1"/>
                </a:solidFill>
              </a:rPr>
              <a:t>at </a:t>
            </a:r>
            <a:r>
              <a:rPr lang="fr-FR" altLang="ja-JP" sz="2400" i="1" dirty="0" smtClean="0">
                <a:solidFill>
                  <a:schemeClr val="bg1"/>
                </a:solidFill>
              </a:rPr>
              <a:t>p</a:t>
            </a:r>
            <a:r>
              <a:rPr lang="fr-FR" altLang="ja-JP" sz="2400" i="1" baseline="-25000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fr-FR" altLang="ja-JP" sz="2400" dirty="0" smtClean="0">
                <a:solidFill>
                  <a:schemeClr val="bg1"/>
                </a:solidFill>
              </a:rPr>
              <a:t>=20 GeV/</a:t>
            </a:r>
            <a:r>
              <a:rPr lang="fr-FR" altLang="ja-JP" sz="2400" i="1" dirty="0" smtClean="0">
                <a:solidFill>
                  <a:schemeClr val="bg1"/>
                </a:solidFill>
              </a:rPr>
              <a:t>c</a:t>
            </a:r>
            <a:endParaRPr lang="fr-FR" altLang="ja-JP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41025" name="Object 16"/>
          <p:cNvGraphicFramePr>
            <a:graphicFrameLocks noChangeAspect="1"/>
          </p:cNvGraphicFramePr>
          <p:nvPr/>
        </p:nvGraphicFramePr>
        <p:xfrm>
          <a:off x="4716016" y="2780854"/>
          <a:ext cx="4254724" cy="720154"/>
        </p:xfrm>
        <a:graphic>
          <a:graphicData uri="http://schemas.openxmlformats.org/presentationml/2006/ole">
            <p:oleObj spid="_x0000_s641025" name="数式" r:id="rId5" imgW="2552400" imgH="431640" progId="Equation.3">
              <p:embed/>
            </p:oleObj>
          </a:graphicData>
        </a:graphic>
      </p:graphicFrame>
      <p:grpSp>
        <p:nvGrpSpPr>
          <p:cNvPr id="28" name="グループ化 36"/>
          <p:cNvGrpSpPr/>
          <p:nvPr/>
        </p:nvGrpSpPr>
        <p:grpSpPr>
          <a:xfrm>
            <a:off x="5199035" y="3645024"/>
            <a:ext cx="3837461" cy="2852034"/>
            <a:chOff x="5398954" y="2420888"/>
            <a:chExt cx="3837461" cy="2852034"/>
          </a:xfrm>
        </p:grpSpPr>
        <p:grpSp>
          <p:nvGrpSpPr>
            <p:cNvPr id="29" name="グループ化 27"/>
            <p:cNvGrpSpPr/>
            <p:nvPr/>
          </p:nvGrpSpPr>
          <p:grpSpPr>
            <a:xfrm>
              <a:off x="5436096" y="2420888"/>
              <a:ext cx="3456384" cy="2232248"/>
              <a:chOff x="5436096" y="4149080"/>
              <a:chExt cx="3456384" cy="2232248"/>
            </a:xfrm>
          </p:grpSpPr>
          <p:sp>
            <p:nvSpPr>
              <p:cNvPr id="56" name="正方形/長方形 55"/>
              <p:cNvSpPr/>
              <p:nvPr/>
            </p:nvSpPr>
            <p:spPr>
              <a:xfrm>
                <a:off x="5436096" y="4149080"/>
                <a:ext cx="3456384" cy="22322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8" name="グループ化 29"/>
              <p:cNvGrpSpPr/>
              <p:nvPr/>
            </p:nvGrpSpPr>
            <p:grpSpPr>
              <a:xfrm>
                <a:off x="5624240" y="4310349"/>
                <a:ext cx="3124224" cy="1893640"/>
                <a:chOff x="2887936" y="3911624"/>
                <a:chExt cx="3124224" cy="1893640"/>
              </a:xfrm>
            </p:grpSpPr>
            <p:cxnSp>
              <p:nvCxnSpPr>
                <p:cNvPr id="59" name="直線コネクタ 58"/>
                <p:cNvCxnSpPr/>
                <p:nvPr/>
              </p:nvCxnSpPr>
              <p:spPr>
                <a:xfrm>
                  <a:off x="3352299" y="4055640"/>
                  <a:ext cx="201622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/>
                <p:nvPr/>
              </p:nvCxnSpPr>
              <p:spPr>
                <a:xfrm>
                  <a:off x="3352299" y="5567808"/>
                  <a:ext cx="201622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>
                  <a:off x="3352299" y="5711824"/>
                  <a:ext cx="201622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4" name="グループ化 17"/>
                <p:cNvGrpSpPr/>
                <p:nvPr/>
              </p:nvGrpSpPr>
              <p:grpSpPr>
                <a:xfrm>
                  <a:off x="3369552" y="4199656"/>
                  <a:ext cx="800944" cy="1224136"/>
                  <a:chOff x="1780941" y="4365104"/>
                  <a:chExt cx="800944" cy="1224136"/>
                </a:xfrm>
              </p:grpSpPr>
              <p:cxnSp>
                <p:nvCxnSpPr>
                  <p:cNvPr id="75" name="直線コネクタ 74"/>
                  <p:cNvCxnSpPr/>
                  <p:nvPr/>
                </p:nvCxnSpPr>
                <p:spPr>
                  <a:xfrm flipV="1">
                    <a:off x="1780941" y="4365104"/>
                    <a:ext cx="792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線コネクタ 75"/>
                  <p:cNvCxnSpPr/>
                  <p:nvPr/>
                </p:nvCxnSpPr>
                <p:spPr>
                  <a:xfrm flipV="1">
                    <a:off x="1789885" y="5589240"/>
                    <a:ext cx="792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線コネクタ 76"/>
                  <p:cNvCxnSpPr/>
                  <p:nvPr/>
                </p:nvCxnSpPr>
                <p:spPr>
                  <a:xfrm flipV="1">
                    <a:off x="2568594" y="4365104"/>
                    <a:ext cx="0" cy="122413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グループ化 18"/>
                <p:cNvGrpSpPr/>
                <p:nvPr/>
              </p:nvGrpSpPr>
              <p:grpSpPr>
                <a:xfrm flipH="1">
                  <a:off x="4572000" y="4199656"/>
                  <a:ext cx="823462" cy="1224136"/>
                  <a:chOff x="1761459" y="4365104"/>
                  <a:chExt cx="823462" cy="1224136"/>
                </a:xfrm>
              </p:grpSpPr>
              <p:cxnSp>
                <p:nvCxnSpPr>
                  <p:cNvPr id="72" name="直線コネクタ 71"/>
                  <p:cNvCxnSpPr/>
                  <p:nvPr/>
                </p:nvCxnSpPr>
                <p:spPr>
                  <a:xfrm flipV="1">
                    <a:off x="1775668" y="4365104"/>
                    <a:ext cx="792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線コネクタ 72"/>
                  <p:cNvCxnSpPr/>
                  <p:nvPr/>
                </p:nvCxnSpPr>
                <p:spPr>
                  <a:xfrm flipV="1">
                    <a:off x="1761459" y="5589240"/>
                    <a:ext cx="792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線コネクタ 73"/>
                  <p:cNvCxnSpPr/>
                  <p:nvPr/>
                </p:nvCxnSpPr>
                <p:spPr>
                  <a:xfrm flipV="1">
                    <a:off x="2584921" y="4365104"/>
                    <a:ext cx="0" cy="122413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aphicFrame>
              <p:nvGraphicFramePr>
                <p:cNvPr id="67" name="オブジェクト 66"/>
                <p:cNvGraphicFramePr>
                  <a:graphicFrameLocks noChangeAspect="1"/>
                </p:cNvGraphicFramePr>
                <p:nvPr/>
              </p:nvGraphicFramePr>
              <p:xfrm>
                <a:off x="2914923" y="3983632"/>
                <a:ext cx="288925" cy="288925"/>
              </p:xfrm>
              <a:graphic>
                <a:graphicData uri="http://schemas.openxmlformats.org/presentationml/2006/ole">
                  <p:oleObj spid="_x0000_s641026" name="数式" r:id="rId6" imgW="139680" imgH="139680" progId="Equation.3">
                    <p:embed/>
                  </p:oleObj>
                </a:graphicData>
              </a:graphic>
            </p:graphicFrame>
            <p:graphicFrame>
              <p:nvGraphicFramePr>
                <p:cNvPr id="68" name="オブジェクト 67"/>
                <p:cNvGraphicFramePr>
                  <a:graphicFrameLocks noChangeAspect="1"/>
                </p:cNvGraphicFramePr>
                <p:nvPr/>
              </p:nvGraphicFramePr>
              <p:xfrm>
                <a:off x="5508104" y="3911624"/>
                <a:ext cx="474663" cy="395287"/>
              </p:xfrm>
              <a:graphic>
                <a:graphicData uri="http://schemas.openxmlformats.org/presentationml/2006/ole">
                  <p:oleObj spid="_x0000_s641027" name="数式" r:id="rId7" imgW="228600" imgH="190440" progId="Equation.3">
                    <p:embed/>
                  </p:oleObj>
                </a:graphicData>
              </a:graphic>
            </p:graphicFrame>
            <p:graphicFrame>
              <p:nvGraphicFramePr>
                <p:cNvPr id="69" name="オブジェクト 68"/>
                <p:cNvGraphicFramePr>
                  <a:graphicFrameLocks noChangeAspect="1"/>
                </p:cNvGraphicFramePr>
                <p:nvPr/>
              </p:nvGraphicFramePr>
              <p:xfrm>
                <a:off x="2887936" y="5397276"/>
                <a:ext cx="315912" cy="341313"/>
              </p:xfrm>
              <a:graphic>
                <a:graphicData uri="http://schemas.openxmlformats.org/presentationml/2006/ole">
                  <p:oleObj spid="_x0000_s641028" name="数式" r:id="rId8" imgW="152280" imgH="164880" progId="Equation.3">
                    <p:embed/>
                  </p:oleObj>
                </a:graphicData>
              </a:graphic>
            </p:graphicFrame>
            <p:graphicFrame>
              <p:nvGraphicFramePr>
                <p:cNvPr id="70" name="オブジェクト 69"/>
                <p:cNvGraphicFramePr>
                  <a:graphicFrameLocks noChangeAspect="1"/>
                </p:cNvGraphicFramePr>
                <p:nvPr/>
              </p:nvGraphicFramePr>
              <p:xfrm>
                <a:off x="5580112" y="5332189"/>
                <a:ext cx="341312" cy="473075"/>
              </p:xfrm>
              <a:graphic>
                <a:graphicData uri="http://schemas.openxmlformats.org/presentationml/2006/ole">
                  <p:oleObj spid="_x0000_s641029" name="数式" r:id="rId9" imgW="16488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71" name="オブジェクト 70"/>
                <p:cNvGraphicFramePr>
                  <a:graphicFrameLocks noChangeAspect="1"/>
                </p:cNvGraphicFramePr>
                <p:nvPr/>
              </p:nvGraphicFramePr>
              <p:xfrm>
                <a:off x="4586585" y="4565388"/>
                <a:ext cx="1425575" cy="422275"/>
              </p:xfrm>
              <a:graphic>
                <a:graphicData uri="http://schemas.openxmlformats.org/presentationml/2006/ole">
                  <p:oleObj spid="_x0000_s641030" name="数式" r:id="rId10" imgW="685800" imgH="203040" progId="Equation.3">
                    <p:embed/>
                  </p:oleObj>
                </a:graphicData>
              </a:graphic>
            </p:graphicFrame>
          </p:grpSp>
        </p:grpSp>
        <p:sp>
          <p:nvSpPr>
            <p:cNvPr id="31" name="フリーフォーム 30"/>
            <p:cNvSpPr/>
            <p:nvPr/>
          </p:nvSpPr>
          <p:spPr>
            <a:xfrm>
              <a:off x="6897232" y="3140968"/>
              <a:ext cx="396000" cy="123645"/>
            </a:xfrm>
            <a:custGeom>
              <a:avLst/>
              <a:gdLst>
                <a:gd name="connsiteX0" fmla="*/ 0 w 465827"/>
                <a:gd name="connsiteY0" fmla="*/ 106392 h 123645"/>
                <a:gd name="connsiteX1" fmla="*/ 138023 w 465827"/>
                <a:gd name="connsiteY1" fmla="*/ 2875 h 123645"/>
                <a:gd name="connsiteX2" fmla="*/ 293298 w 465827"/>
                <a:gd name="connsiteY2" fmla="*/ 123645 h 123645"/>
                <a:gd name="connsiteX3" fmla="*/ 465827 w 465827"/>
                <a:gd name="connsiteY3" fmla="*/ 2875 h 123645"/>
                <a:gd name="connsiteX4" fmla="*/ 465827 w 465827"/>
                <a:gd name="connsiteY4" fmla="*/ 2875 h 12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827" h="123645">
                  <a:moveTo>
                    <a:pt x="0" y="106392"/>
                  </a:moveTo>
                  <a:cubicBezTo>
                    <a:pt x="44570" y="53196"/>
                    <a:pt x="89140" y="0"/>
                    <a:pt x="138023" y="2875"/>
                  </a:cubicBezTo>
                  <a:cubicBezTo>
                    <a:pt x="186906" y="5750"/>
                    <a:pt x="238664" y="123645"/>
                    <a:pt x="293298" y="123645"/>
                  </a:cubicBezTo>
                  <a:cubicBezTo>
                    <a:pt x="347932" y="123645"/>
                    <a:pt x="465827" y="2875"/>
                    <a:pt x="465827" y="2875"/>
                  </a:cubicBezTo>
                  <a:lnTo>
                    <a:pt x="465827" y="287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6910762" y="3293368"/>
              <a:ext cx="396000" cy="123645"/>
            </a:xfrm>
            <a:custGeom>
              <a:avLst/>
              <a:gdLst>
                <a:gd name="connsiteX0" fmla="*/ 0 w 465827"/>
                <a:gd name="connsiteY0" fmla="*/ 106392 h 123645"/>
                <a:gd name="connsiteX1" fmla="*/ 138023 w 465827"/>
                <a:gd name="connsiteY1" fmla="*/ 2875 h 123645"/>
                <a:gd name="connsiteX2" fmla="*/ 293298 w 465827"/>
                <a:gd name="connsiteY2" fmla="*/ 123645 h 123645"/>
                <a:gd name="connsiteX3" fmla="*/ 465827 w 465827"/>
                <a:gd name="connsiteY3" fmla="*/ 2875 h 123645"/>
                <a:gd name="connsiteX4" fmla="*/ 465827 w 465827"/>
                <a:gd name="connsiteY4" fmla="*/ 2875 h 12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827" h="123645">
                  <a:moveTo>
                    <a:pt x="0" y="106392"/>
                  </a:moveTo>
                  <a:cubicBezTo>
                    <a:pt x="44570" y="53196"/>
                    <a:pt x="89140" y="0"/>
                    <a:pt x="138023" y="2875"/>
                  </a:cubicBezTo>
                  <a:cubicBezTo>
                    <a:pt x="186906" y="5750"/>
                    <a:pt x="238664" y="123645"/>
                    <a:pt x="293298" y="123645"/>
                  </a:cubicBezTo>
                  <a:cubicBezTo>
                    <a:pt x="347932" y="123645"/>
                    <a:pt x="465827" y="2875"/>
                    <a:pt x="465827" y="2875"/>
                  </a:cubicBezTo>
                  <a:lnTo>
                    <a:pt x="465827" y="287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フリーフォーム 44"/>
            <p:cNvSpPr/>
            <p:nvPr/>
          </p:nvSpPr>
          <p:spPr>
            <a:xfrm>
              <a:off x="6907039" y="3445768"/>
              <a:ext cx="396000" cy="123645"/>
            </a:xfrm>
            <a:custGeom>
              <a:avLst/>
              <a:gdLst>
                <a:gd name="connsiteX0" fmla="*/ 0 w 465827"/>
                <a:gd name="connsiteY0" fmla="*/ 106392 h 123645"/>
                <a:gd name="connsiteX1" fmla="*/ 138023 w 465827"/>
                <a:gd name="connsiteY1" fmla="*/ 2875 h 123645"/>
                <a:gd name="connsiteX2" fmla="*/ 293298 w 465827"/>
                <a:gd name="connsiteY2" fmla="*/ 123645 h 123645"/>
                <a:gd name="connsiteX3" fmla="*/ 465827 w 465827"/>
                <a:gd name="connsiteY3" fmla="*/ 2875 h 123645"/>
                <a:gd name="connsiteX4" fmla="*/ 465827 w 465827"/>
                <a:gd name="connsiteY4" fmla="*/ 2875 h 12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827" h="123645">
                  <a:moveTo>
                    <a:pt x="0" y="106392"/>
                  </a:moveTo>
                  <a:cubicBezTo>
                    <a:pt x="44570" y="53196"/>
                    <a:pt x="89140" y="0"/>
                    <a:pt x="138023" y="2875"/>
                  </a:cubicBezTo>
                  <a:cubicBezTo>
                    <a:pt x="186906" y="5750"/>
                    <a:pt x="238664" y="123645"/>
                    <a:pt x="293298" y="123645"/>
                  </a:cubicBezTo>
                  <a:cubicBezTo>
                    <a:pt x="347932" y="123645"/>
                    <a:pt x="465827" y="2875"/>
                    <a:pt x="465827" y="2875"/>
                  </a:cubicBezTo>
                  <a:lnTo>
                    <a:pt x="465827" y="287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6920569" y="3598168"/>
              <a:ext cx="396000" cy="123645"/>
            </a:xfrm>
            <a:custGeom>
              <a:avLst/>
              <a:gdLst>
                <a:gd name="connsiteX0" fmla="*/ 0 w 465827"/>
                <a:gd name="connsiteY0" fmla="*/ 106392 h 123645"/>
                <a:gd name="connsiteX1" fmla="*/ 138023 w 465827"/>
                <a:gd name="connsiteY1" fmla="*/ 2875 h 123645"/>
                <a:gd name="connsiteX2" fmla="*/ 293298 w 465827"/>
                <a:gd name="connsiteY2" fmla="*/ 123645 h 123645"/>
                <a:gd name="connsiteX3" fmla="*/ 465827 w 465827"/>
                <a:gd name="connsiteY3" fmla="*/ 2875 h 123645"/>
                <a:gd name="connsiteX4" fmla="*/ 465827 w 465827"/>
                <a:gd name="connsiteY4" fmla="*/ 2875 h 12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827" h="123645">
                  <a:moveTo>
                    <a:pt x="0" y="106392"/>
                  </a:moveTo>
                  <a:cubicBezTo>
                    <a:pt x="44570" y="53196"/>
                    <a:pt x="89140" y="0"/>
                    <a:pt x="138023" y="2875"/>
                  </a:cubicBezTo>
                  <a:cubicBezTo>
                    <a:pt x="186906" y="5750"/>
                    <a:pt x="238664" y="123645"/>
                    <a:pt x="293298" y="123645"/>
                  </a:cubicBezTo>
                  <a:cubicBezTo>
                    <a:pt x="347932" y="123645"/>
                    <a:pt x="465827" y="2875"/>
                    <a:pt x="465827" y="2875"/>
                  </a:cubicBezTo>
                  <a:lnTo>
                    <a:pt x="465827" y="287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6916846" y="3750568"/>
              <a:ext cx="396000" cy="123645"/>
            </a:xfrm>
            <a:custGeom>
              <a:avLst/>
              <a:gdLst>
                <a:gd name="connsiteX0" fmla="*/ 0 w 465827"/>
                <a:gd name="connsiteY0" fmla="*/ 106392 h 123645"/>
                <a:gd name="connsiteX1" fmla="*/ 138023 w 465827"/>
                <a:gd name="connsiteY1" fmla="*/ 2875 h 123645"/>
                <a:gd name="connsiteX2" fmla="*/ 293298 w 465827"/>
                <a:gd name="connsiteY2" fmla="*/ 123645 h 123645"/>
                <a:gd name="connsiteX3" fmla="*/ 465827 w 465827"/>
                <a:gd name="connsiteY3" fmla="*/ 2875 h 123645"/>
                <a:gd name="connsiteX4" fmla="*/ 465827 w 465827"/>
                <a:gd name="connsiteY4" fmla="*/ 2875 h 12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827" h="123645">
                  <a:moveTo>
                    <a:pt x="0" y="106392"/>
                  </a:moveTo>
                  <a:cubicBezTo>
                    <a:pt x="44570" y="53196"/>
                    <a:pt x="89140" y="0"/>
                    <a:pt x="138023" y="2875"/>
                  </a:cubicBezTo>
                  <a:cubicBezTo>
                    <a:pt x="186906" y="5750"/>
                    <a:pt x="238664" y="123645"/>
                    <a:pt x="293298" y="123645"/>
                  </a:cubicBezTo>
                  <a:cubicBezTo>
                    <a:pt x="347932" y="123645"/>
                    <a:pt x="465827" y="2875"/>
                    <a:pt x="465827" y="2875"/>
                  </a:cubicBezTo>
                  <a:lnTo>
                    <a:pt x="465827" y="287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5398954" y="4626591"/>
              <a:ext cx="38374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66FFFF"/>
                  </a:solidFill>
                </a:rPr>
                <a:t>A.B. </a:t>
              </a:r>
              <a:r>
                <a:rPr lang="en-US" altLang="ja-JP" dirty="0" err="1" smtClean="0">
                  <a:solidFill>
                    <a:srgbClr val="66FFFF"/>
                  </a:solidFill>
                </a:rPr>
                <a:t>Kaidalov</a:t>
              </a:r>
              <a:r>
                <a:rPr lang="en-US" altLang="ja-JP" dirty="0" smtClean="0">
                  <a:solidFill>
                    <a:srgbClr val="66FFFF"/>
                  </a:solidFill>
                </a:rPr>
                <a:t>, ZPC12, 63(1982)</a:t>
              </a:r>
            </a:p>
            <a:p>
              <a:r>
                <a:rPr lang="en-US" altLang="ja-JP" dirty="0" err="1" smtClean="0">
                  <a:solidFill>
                    <a:srgbClr val="66FFFF"/>
                  </a:solidFill>
                </a:rPr>
                <a:t>V.Yu</a:t>
              </a:r>
              <a:r>
                <a:rPr lang="en-US" altLang="ja-JP" dirty="0" smtClean="0">
                  <a:solidFill>
                    <a:srgbClr val="66FFFF"/>
                  </a:solidFill>
                </a:rPr>
                <a:t>. </a:t>
              </a:r>
              <a:r>
                <a:rPr lang="en-US" altLang="ja-JP" dirty="0" err="1" smtClean="0">
                  <a:solidFill>
                    <a:srgbClr val="66FFFF"/>
                  </a:solidFill>
                </a:rPr>
                <a:t>Grishina</a:t>
              </a:r>
              <a:r>
                <a:rPr lang="en-US" altLang="ja-JP" dirty="0" smtClean="0">
                  <a:solidFill>
                    <a:srgbClr val="66FFFF"/>
                  </a:solidFill>
                </a:rPr>
                <a:t> et al., EPJA25, 141(2005)</a:t>
              </a:r>
              <a:endParaRPr lang="ja-JP" altLang="en-US" dirty="0">
                <a:solidFill>
                  <a:srgbClr val="66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スライド番号プレースホルダ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z="1600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58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lvl="0"/>
            <a:r>
              <a:rPr kumimoji="1" lang="en-US" altLang="ja-JP" sz="4000" dirty="0" smtClean="0">
                <a:solidFill>
                  <a:schemeClr val="bg1"/>
                </a:solidFill>
              </a:rPr>
              <a:t>Production Rate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767289" y="4725144"/>
            <a:ext cx="2796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i="1" dirty="0" smtClean="0">
                <a:solidFill>
                  <a:schemeClr val="bg1"/>
                </a:solidFill>
              </a:rPr>
              <a:t>t</a:t>
            </a:r>
            <a:r>
              <a:rPr lang="en-US" altLang="ja-JP" sz="2400" dirty="0" smtClean="0">
                <a:solidFill>
                  <a:schemeClr val="bg1"/>
                </a:solidFill>
              </a:rPr>
              <a:t>-channel </a:t>
            </a:r>
            <a:r>
              <a:rPr lang="en-US" altLang="ja-JP" sz="2400" i="1" dirty="0" smtClean="0">
                <a:solidFill>
                  <a:schemeClr val="bg1"/>
                </a:solidFill>
              </a:rPr>
              <a:t>D*</a:t>
            </a:r>
            <a:r>
              <a:rPr lang="en-US" altLang="ja-JP" sz="2400" dirty="0" smtClean="0">
                <a:solidFill>
                  <a:schemeClr val="bg1"/>
                </a:solidFill>
              </a:rPr>
              <a:t> EX</a:t>
            </a: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     at a forward angle</a:t>
            </a:r>
          </a:p>
        </p:txBody>
      </p:sp>
      <p:grpSp>
        <p:nvGrpSpPr>
          <p:cNvPr id="102" name="グループ化 101"/>
          <p:cNvGrpSpPr/>
          <p:nvPr/>
        </p:nvGrpSpPr>
        <p:grpSpPr>
          <a:xfrm>
            <a:off x="4139952" y="1196752"/>
            <a:ext cx="5004048" cy="4926161"/>
            <a:chOff x="4067944" y="1196752"/>
            <a:chExt cx="5004048" cy="4926161"/>
          </a:xfrm>
        </p:grpSpPr>
        <p:sp>
          <p:nvSpPr>
            <p:cNvPr id="101" name="テキスト ボックス 100"/>
            <p:cNvSpPr txBox="1"/>
            <p:nvPr/>
          </p:nvSpPr>
          <p:spPr>
            <a:xfrm>
              <a:off x="4067944" y="2989108"/>
              <a:ext cx="4608512" cy="1954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altLang="ja-JP" sz="2800" dirty="0" smtClean="0">
                  <a:solidFill>
                    <a:schemeClr val="bg1"/>
                  </a:solidFill>
                </a:rPr>
                <a:t>and depend on:</a:t>
              </a:r>
            </a:p>
            <a:p>
              <a:pPr marL="514350" indent="-514350"/>
              <a:endParaRPr lang="en-US" altLang="ja-JP" sz="900" dirty="0" smtClean="0">
                <a:solidFill>
                  <a:schemeClr val="bg1"/>
                </a:solidFill>
              </a:endParaRPr>
            </a:p>
            <a:p>
              <a:pPr marL="514350" indent="-514350"/>
              <a:r>
                <a:rPr lang="en-US" altLang="ja-JP" sz="2800" dirty="0" smtClean="0">
                  <a:solidFill>
                    <a:schemeClr val="bg1"/>
                  </a:solidFill>
                </a:rPr>
                <a:t>   1. Spin/</a:t>
              </a:r>
              <a:r>
                <a:rPr lang="en-US" altLang="ja-JP" sz="2800" dirty="0" err="1" smtClean="0">
                  <a:solidFill>
                    <a:schemeClr val="bg1"/>
                  </a:solidFill>
                </a:rPr>
                <a:t>Isospin</a:t>
              </a:r>
              <a:r>
                <a:rPr lang="en-US" altLang="ja-JP" sz="2800" dirty="0" smtClean="0">
                  <a:solidFill>
                    <a:schemeClr val="bg1"/>
                  </a:solidFill>
                </a:rPr>
                <a:t> </a:t>
              </a:r>
              <a:r>
                <a:rPr lang="en-US" altLang="ja-JP" sz="2800" dirty="0" err="1" smtClean="0">
                  <a:solidFill>
                    <a:schemeClr val="bg1"/>
                  </a:solidFill>
                </a:rPr>
                <a:t>Config</a:t>
              </a:r>
              <a:r>
                <a:rPr lang="en-US" altLang="ja-JP" sz="2800" dirty="0" smtClean="0">
                  <a:solidFill>
                    <a:schemeClr val="bg1"/>
                  </a:solidFill>
                </a:rPr>
                <a:t>. of </a:t>
              </a:r>
              <a:r>
                <a:rPr lang="en-US" altLang="ja-JP" sz="2800" i="1" dirty="0" err="1" smtClean="0">
                  <a:solidFill>
                    <a:schemeClr val="bg1"/>
                  </a:solidFill>
                </a:rPr>
                <a:t>Y</a:t>
              </a:r>
              <a:r>
                <a:rPr lang="en-US" altLang="ja-JP" sz="2800" i="1" baseline="-25000" dirty="0" err="1" smtClean="0">
                  <a:solidFill>
                    <a:schemeClr val="bg1"/>
                  </a:solidFill>
                </a:rPr>
                <a:t>c</a:t>
              </a:r>
              <a:endParaRPr lang="en-US" altLang="ja-JP" sz="2800" i="1" baseline="-25000" dirty="0" smtClean="0">
                <a:solidFill>
                  <a:schemeClr val="bg1"/>
                </a:solidFill>
              </a:endParaRPr>
            </a:p>
            <a:p>
              <a:pPr marL="514350" indent="-514350"/>
              <a:r>
                <a:rPr lang="en-US" altLang="ja-JP" sz="2800" dirty="0" smtClean="0">
                  <a:solidFill>
                    <a:schemeClr val="bg1"/>
                  </a:solidFill>
                </a:rPr>
                <a:t>   </a:t>
              </a:r>
            </a:p>
            <a:p>
              <a:pPr marL="514350" indent="-514350"/>
              <a:r>
                <a:rPr lang="en-US" altLang="ja-JP" sz="2800" dirty="0" smtClean="0">
                  <a:solidFill>
                    <a:schemeClr val="bg1"/>
                  </a:solidFill>
                </a:rPr>
                <a:t>   2. Momentum transfer (</a:t>
              </a:r>
              <a:r>
                <a:rPr lang="en-US" altLang="ja-JP" sz="2800" i="1" dirty="0" err="1" smtClean="0">
                  <a:solidFill>
                    <a:schemeClr val="bg1"/>
                  </a:solidFill>
                </a:rPr>
                <a:t>q</a:t>
              </a:r>
              <a:r>
                <a:rPr lang="en-US" altLang="ja-JP" sz="2800" i="1" baseline="-25000" dirty="0" err="1" smtClean="0">
                  <a:solidFill>
                    <a:schemeClr val="bg1"/>
                  </a:solidFill>
                </a:rPr>
                <a:t>eff</a:t>
              </a:r>
              <a:r>
                <a:rPr lang="en-US" altLang="ja-JP" sz="2800" dirty="0" smtClean="0">
                  <a:solidFill>
                    <a:schemeClr val="bg1"/>
                  </a:solidFill>
                </a:rPr>
                <a:t>)</a:t>
              </a:r>
              <a:endParaRPr lang="en-US" altLang="ja-JP" sz="2800" i="1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067944" y="1196752"/>
              <a:ext cx="500404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>
                  <a:solidFill>
                    <a:schemeClr val="bg1"/>
                  </a:solidFill>
                </a:rPr>
                <a:t>Production Rates are determined by the overlap of WFs</a:t>
              </a:r>
            </a:p>
            <a:p>
              <a:pPr marL="514350" indent="-514350">
                <a:buAutoNum type="arabicPeriod"/>
              </a:pPr>
              <a:endParaRPr lang="en-US" altLang="ja-JP" sz="2800" dirty="0" smtClean="0">
                <a:solidFill>
                  <a:schemeClr val="bg1"/>
                </a:solidFill>
              </a:endParaRPr>
            </a:p>
            <a:p>
              <a:pPr marL="514350" indent="-514350"/>
              <a:endParaRPr lang="en-US" altLang="ja-JP" sz="2800" dirty="0" smtClean="0">
                <a:solidFill>
                  <a:schemeClr val="bg1"/>
                </a:solidFill>
              </a:endParaRPr>
            </a:p>
          </p:txBody>
        </p:sp>
        <p:graphicFrame>
          <p:nvGraphicFramePr>
            <p:cNvPr id="271368" name="Object 3"/>
            <p:cNvGraphicFramePr>
              <a:graphicFrameLocks noChangeAspect="1"/>
            </p:cNvGraphicFramePr>
            <p:nvPr/>
          </p:nvGraphicFramePr>
          <p:xfrm>
            <a:off x="4572000" y="5013176"/>
            <a:ext cx="3960813" cy="504825"/>
          </p:xfrm>
          <a:graphic>
            <a:graphicData uri="http://schemas.openxmlformats.org/presentationml/2006/ole">
              <p:oleObj spid="_x0000_s271368" name="数式" r:id="rId4" imgW="1828800" imgH="253800" progId="Equation.3">
                <p:embed/>
              </p:oleObj>
            </a:graphicData>
          </a:graphic>
        </p:graphicFrame>
        <p:sp>
          <p:nvSpPr>
            <p:cNvPr id="99" name="テキスト ボックス 98"/>
            <p:cNvSpPr txBox="1"/>
            <p:nvPr/>
          </p:nvSpPr>
          <p:spPr>
            <a:xfrm>
              <a:off x="4932040" y="5661248"/>
              <a:ext cx="3740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>
                  <a:solidFill>
                    <a:schemeClr val="bg1"/>
                  </a:solidFill>
                </a:rPr>
                <a:t>A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: (baryon size parameter)</a:t>
              </a:r>
              <a:r>
                <a:rPr kumimoji="1" lang="en-US" altLang="ja-JP" sz="2400" baseline="30000" dirty="0" smtClean="0">
                  <a:solidFill>
                    <a:schemeClr val="bg1"/>
                  </a:solidFill>
                </a:rPr>
                <a:t>-1</a:t>
              </a:r>
              <a:endParaRPr kumimoji="1" lang="ja-JP" altLang="en-US" sz="24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4932040" y="4005064"/>
              <a:ext cx="2550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>
                  <a:solidFill>
                    <a:schemeClr val="bg1"/>
                  </a:solidFill>
                </a:rPr>
                <a:t>Spin/</a:t>
              </a:r>
              <a:r>
                <a:rPr kumimoji="1" lang="en-US" altLang="ja-JP" sz="2400" i="1" dirty="0" err="1" smtClean="0">
                  <a:solidFill>
                    <a:schemeClr val="bg1"/>
                  </a:solidFill>
                </a:rPr>
                <a:t>Isospin</a:t>
              </a:r>
              <a:r>
                <a:rPr kumimoji="1" lang="en-US" altLang="ja-JP" sz="2400" i="1" dirty="0" smtClean="0">
                  <a:solidFill>
                    <a:schemeClr val="bg1"/>
                  </a:solidFill>
                </a:rPr>
                <a:t> Factor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271369" name="Object 5"/>
            <p:cNvGraphicFramePr>
              <a:graphicFrameLocks noChangeAspect="1"/>
            </p:cNvGraphicFramePr>
            <p:nvPr/>
          </p:nvGraphicFramePr>
          <p:xfrm>
            <a:off x="4499992" y="2287216"/>
            <a:ext cx="3308350" cy="493712"/>
          </p:xfrm>
          <a:graphic>
            <a:graphicData uri="http://schemas.openxmlformats.org/presentationml/2006/ole">
              <p:oleObj spid="_x0000_s271369" name="数式" r:id="rId5" imgW="1828800" imgH="279360" progId="Equation.3">
                <p:embed/>
              </p:oleObj>
            </a:graphicData>
          </a:graphic>
        </p:graphicFrame>
      </p:grpSp>
      <p:grpSp>
        <p:nvGrpSpPr>
          <p:cNvPr id="115" name="グループ化 114"/>
          <p:cNvGrpSpPr/>
          <p:nvPr/>
        </p:nvGrpSpPr>
        <p:grpSpPr>
          <a:xfrm>
            <a:off x="211033" y="1340768"/>
            <a:ext cx="3784903" cy="3168352"/>
            <a:chOff x="211033" y="1340768"/>
            <a:chExt cx="3784903" cy="3168352"/>
          </a:xfrm>
        </p:grpSpPr>
        <p:sp>
          <p:nvSpPr>
            <p:cNvPr id="59" name="正方形/長方形 58"/>
            <p:cNvSpPr/>
            <p:nvPr/>
          </p:nvSpPr>
          <p:spPr>
            <a:xfrm>
              <a:off x="251519" y="1340768"/>
              <a:ext cx="3672408" cy="3168352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6" name="図形グループ 39"/>
            <p:cNvGrpSpPr/>
            <p:nvPr/>
          </p:nvGrpSpPr>
          <p:grpSpPr>
            <a:xfrm flipV="1">
              <a:off x="2712352" y="2292598"/>
              <a:ext cx="947311" cy="1590637"/>
              <a:chOff x="5508203" y="2737888"/>
              <a:chExt cx="1184139" cy="1988295"/>
            </a:xfrm>
          </p:grpSpPr>
          <p:sp>
            <p:nvSpPr>
              <p:cNvPr id="96" name="円/楕円 95"/>
              <p:cNvSpPr>
                <a:spLocks noChangeAspect="1"/>
              </p:cNvSpPr>
              <p:nvPr/>
            </p:nvSpPr>
            <p:spPr bwMode="auto">
              <a:xfrm>
                <a:off x="5508203" y="2737888"/>
                <a:ext cx="1184139" cy="1988295"/>
              </a:xfrm>
              <a:prstGeom prst="ellipse">
                <a:avLst/>
              </a:prstGeom>
              <a:gradFill flip="none" rotWithShape="1">
                <a:gsLst>
                  <a:gs pos="0">
                    <a:srgbClr val="9AB5E4">
                      <a:alpha val="42000"/>
                    </a:srgbClr>
                  </a:gs>
                  <a:gs pos="40000">
                    <a:schemeClr val="bg1">
                      <a:lumMod val="5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385D8A"/>
                </a:solidFill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円/楕円 96"/>
              <p:cNvSpPr>
                <a:spLocks noChangeAspect="1"/>
              </p:cNvSpPr>
              <p:nvPr/>
            </p:nvSpPr>
            <p:spPr bwMode="auto">
              <a:xfrm rot="21489812">
                <a:off x="5734431" y="3026729"/>
                <a:ext cx="740666" cy="515174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385D8A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円/楕円 97"/>
              <p:cNvSpPr/>
              <p:nvPr/>
            </p:nvSpPr>
            <p:spPr bwMode="auto">
              <a:xfrm rot="21489812">
                <a:off x="5827346" y="3183997"/>
                <a:ext cx="189560" cy="18438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円/楕円 56"/>
              <p:cNvSpPr/>
              <p:nvPr/>
            </p:nvSpPr>
            <p:spPr bwMode="auto">
              <a:xfrm rot="21489812">
                <a:off x="6173762" y="3197010"/>
                <a:ext cx="187033" cy="18940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4" name="直線コネクタ 103"/>
              <p:cNvCxnSpPr/>
              <p:nvPr/>
            </p:nvCxnSpPr>
            <p:spPr>
              <a:xfrm>
                <a:off x="6099161" y="3364837"/>
                <a:ext cx="1" cy="495432"/>
              </a:xfrm>
              <a:prstGeom prst="line">
                <a:avLst/>
              </a:prstGeom>
              <a:ln w="38100" cmpd="sng">
                <a:solidFill>
                  <a:srgbClr val="FFFF00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円/楕円 104"/>
              <p:cNvSpPr>
                <a:spLocks noChangeAspect="1"/>
              </p:cNvSpPr>
              <p:nvPr/>
            </p:nvSpPr>
            <p:spPr bwMode="auto">
              <a:xfrm rot="21489812">
                <a:off x="5922088" y="3915612"/>
                <a:ext cx="379125" cy="38472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6" name="直線コネクタ 105"/>
              <p:cNvCxnSpPr/>
              <p:nvPr/>
            </p:nvCxnSpPr>
            <p:spPr>
              <a:xfrm rot="21489812" flipH="1">
                <a:off x="5935727" y="3286583"/>
                <a:ext cx="310168" cy="0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直線コネクタ 53"/>
            <p:cNvCxnSpPr>
              <a:stCxn id="62" idx="4"/>
              <a:endCxn id="63" idx="0"/>
            </p:cNvCxnSpPr>
            <p:nvPr/>
          </p:nvCxnSpPr>
          <p:spPr>
            <a:xfrm>
              <a:off x="1808628" y="1867343"/>
              <a:ext cx="3979" cy="881361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V="1">
              <a:off x="960965" y="2790391"/>
              <a:ext cx="856422" cy="7785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円/楕円 61"/>
            <p:cNvSpPr/>
            <p:nvPr/>
          </p:nvSpPr>
          <p:spPr>
            <a:xfrm>
              <a:off x="1777485" y="1805058"/>
              <a:ext cx="62284" cy="62285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1781465" y="2748704"/>
              <a:ext cx="62284" cy="62285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1312315" y="2078000"/>
              <a:ext cx="2683621" cy="461665"/>
            </a:xfrm>
            <a:prstGeom prst="rect">
              <a:avLst/>
            </a:prstGeom>
            <a:ln w="28575" cmpd="sng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b="1" i="1" dirty="0" smtClean="0"/>
                <a:t>D</a:t>
              </a:r>
              <a:r>
                <a:rPr lang="en-US" altLang="ja-JP" sz="2400" b="1" baseline="30000" dirty="0" smtClean="0"/>
                <a:t>*</a:t>
              </a:r>
              <a:r>
                <a:rPr lang="en-US" altLang="ja-JP" sz="2400" b="1" dirty="0" smtClean="0"/>
                <a:t>    (</a:t>
              </a:r>
              <a:r>
                <a:rPr lang="en-US" altLang="ja-JP" sz="2400" b="1" i="1" dirty="0" smtClean="0"/>
                <a:t>q</a:t>
              </a:r>
              <a:r>
                <a:rPr lang="en-US" altLang="ja-JP" sz="2400" dirty="0" smtClean="0"/>
                <a:t>: </a:t>
              </a:r>
              <a:r>
                <a:rPr lang="en-US" altLang="ja-JP" dirty="0" smtClean="0"/>
                <a:t>mom. transfer</a:t>
              </a:r>
              <a:r>
                <a:rPr lang="en-US" altLang="ja-JP" sz="2400" b="1" dirty="0" smtClean="0"/>
                <a:t>)</a:t>
              </a:r>
              <a:endParaRPr lang="ja-JP" altLang="en-US" sz="2400" b="1" dirty="0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449614" y="1412776"/>
              <a:ext cx="593993" cy="461665"/>
            </a:xfrm>
            <a:prstGeom prst="rect">
              <a:avLst/>
            </a:prstGeom>
            <a:ln w="28575" cmpd="sng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b="1" i="1" dirty="0" smtClean="0">
                  <a:latin typeface="Symbol" pitchFamily="18" charset="2"/>
                </a:rPr>
                <a:t>p</a:t>
              </a:r>
              <a:r>
                <a:rPr lang="en-US" altLang="ja-JP" sz="2400" b="1" i="1" baseline="30000" dirty="0" smtClean="0">
                  <a:latin typeface="Symbol" pitchFamily="18" charset="2"/>
                </a:rPr>
                <a:t>-</a:t>
              </a:r>
              <a:endParaRPr lang="ja-JP" altLang="en-US" sz="2400" b="1" i="1" baseline="30000" dirty="0">
                <a:latin typeface="Symbol" pitchFamily="18" charset="2"/>
              </a:endParaRPr>
            </a:p>
          </p:txBody>
        </p:sp>
        <p:cxnSp>
          <p:nvCxnSpPr>
            <p:cNvPr id="66" name="直線コネクタ 65"/>
            <p:cNvCxnSpPr/>
            <p:nvPr/>
          </p:nvCxnSpPr>
          <p:spPr>
            <a:xfrm>
              <a:off x="1817386" y="2790391"/>
              <a:ext cx="1098429" cy="62545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図形グループ 72"/>
            <p:cNvGrpSpPr/>
            <p:nvPr/>
          </p:nvGrpSpPr>
          <p:grpSpPr>
            <a:xfrm>
              <a:off x="211033" y="2491228"/>
              <a:ext cx="853288" cy="1240234"/>
              <a:chOff x="6615082" y="3903877"/>
              <a:chExt cx="1066610" cy="1550292"/>
            </a:xfrm>
          </p:grpSpPr>
          <p:sp>
            <p:nvSpPr>
              <p:cNvPr id="90" name="円/楕円 89"/>
              <p:cNvSpPr>
                <a:spLocks noChangeAspect="1"/>
              </p:cNvSpPr>
              <p:nvPr/>
            </p:nvSpPr>
            <p:spPr bwMode="auto">
              <a:xfrm flipV="1">
                <a:off x="6615082" y="3903877"/>
                <a:ext cx="1066610" cy="1550292"/>
              </a:xfrm>
              <a:prstGeom prst="ellipse">
                <a:avLst/>
              </a:prstGeom>
              <a:gradFill flip="none" rotWithShape="1">
                <a:gsLst>
                  <a:gs pos="0">
                    <a:srgbClr val="9AB5E4">
                      <a:alpha val="42000"/>
                    </a:srgbClr>
                  </a:gs>
                  <a:gs pos="40000">
                    <a:schemeClr val="bg1">
                      <a:lumMod val="5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385D8A"/>
                </a:solidFill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円/楕円 90"/>
              <p:cNvSpPr>
                <a:spLocks noChangeAspect="1"/>
              </p:cNvSpPr>
              <p:nvPr/>
            </p:nvSpPr>
            <p:spPr bwMode="auto">
              <a:xfrm rot="110188" flipV="1">
                <a:off x="6802031" y="4610872"/>
                <a:ext cx="740666" cy="515174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385D8A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円/楕円 91"/>
              <p:cNvSpPr/>
              <p:nvPr/>
            </p:nvSpPr>
            <p:spPr bwMode="auto">
              <a:xfrm rot="110188" flipV="1">
                <a:off x="6894945" y="4784395"/>
                <a:ext cx="189560" cy="18438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円/楕円 56"/>
              <p:cNvSpPr/>
              <p:nvPr/>
            </p:nvSpPr>
            <p:spPr bwMode="auto">
              <a:xfrm rot="110188" flipV="1">
                <a:off x="7241362" y="4766356"/>
                <a:ext cx="187033" cy="18940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円/楕円 93"/>
              <p:cNvSpPr>
                <a:spLocks noChangeAspect="1"/>
              </p:cNvSpPr>
              <p:nvPr/>
            </p:nvSpPr>
            <p:spPr bwMode="auto">
              <a:xfrm rot="110188" flipV="1">
                <a:off x="7065545" y="4372554"/>
                <a:ext cx="210276" cy="21338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5" name="直線コネクタ 94"/>
              <p:cNvCxnSpPr/>
              <p:nvPr/>
            </p:nvCxnSpPr>
            <p:spPr>
              <a:xfrm rot="110188" flipH="1" flipV="1">
                <a:off x="7003327" y="4866192"/>
                <a:ext cx="310168" cy="0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正方形/長方形 68"/>
            <p:cNvSpPr/>
            <p:nvPr/>
          </p:nvSpPr>
          <p:spPr>
            <a:xfrm>
              <a:off x="2915815" y="1412776"/>
              <a:ext cx="593432" cy="461665"/>
            </a:xfrm>
            <a:prstGeom prst="rect">
              <a:avLst/>
            </a:prstGeom>
            <a:ln w="28575" cmpd="sng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2400" b="1" i="1" dirty="0" smtClean="0"/>
                <a:t>D</a:t>
              </a:r>
              <a:r>
                <a:rPr lang="en-US" altLang="ja-JP" sz="2400" baseline="30000" dirty="0" smtClean="0"/>
                <a:t>*</a:t>
              </a:r>
              <a:r>
                <a:rPr lang="en-US" altLang="ja-JP" sz="2400" baseline="30000" dirty="0" smtClean="0">
                  <a:latin typeface="Symbol" pitchFamily="18" charset="2"/>
                </a:rPr>
                <a:t>-</a:t>
              </a:r>
              <a:endParaRPr lang="ja-JP" altLang="en-US" sz="2400" baseline="30000" dirty="0">
                <a:latin typeface="Symbol" pitchFamily="18" charset="2"/>
              </a:endParaRPr>
            </a:p>
          </p:txBody>
        </p:sp>
        <p:cxnSp>
          <p:nvCxnSpPr>
            <p:cNvPr id="70" name="直線コネクタ 69"/>
            <p:cNvCxnSpPr/>
            <p:nvPr/>
          </p:nvCxnSpPr>
          <p:spPr>
            <a:xfrm>
              <a:off x="1808628" y="2158885"/>
              <a:ext cx="0" cy="433327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テキスト ボックス 70"/>
            <p:cNvSpPr txBox="1"/>
            <p:nvPr/>
          </p:nvSpPr>
          <p:spPr>
            <a:xfrm>
              <a:off x="467543" y="3789040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i="1" dirty="0"/>
                <a:t>p</a:t>
              </a:r>
              <a:endParaRPr kumimoji="1" lang="ja-JP" altLang="en-US" sz="2800" b="1" i="1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 flipH="1">
              <a:off x="2987823" y="3861048"/>
              <a:ext cx="6315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i="1" dirty="0" err="1" smtClean="0"/>
                <a:t>Y</a:t>
              </a:r>
              <a:r>
                <a:rPr kumimoji="1" lang="en-US" altLang="ja-JP" sz="2800" b="1" i="1" baseline="-25000" dirty="0" err="1" smtClean="0"/>
                <a:t>c</a:t>
              </a:r>
              <a:r>
                <a:rPr kumimoji="1" lang="en-US" altLang="ja-JP" sz="2800" b="1" baseline="30000" dirty="0" smtClean="0"/>
                <a:t>+</a:t>
              </a:r>
              <a:endParaRPr kumimoji="1" lang="ja-JP" altLang="en-US" sz="2800" b="1" baseline="30000" dirty="0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891266" y="2940297"/>
              <a:ext cx="286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i="1" dirty="0" smtClean="0">
                  <a:latin typeface="Times"/>
                  <a:cs typeface="Times"/>
                </a:rPr>
                <a:t>L</a:t>
              </a:r>
              <a:endParaRPr kumimoji="1" lang="ja-JP" altLang="en-US" sz="2400" i="1" dirty="0">
                <a:latin typeface="Times"/>
                <a:cs typeface="Times"/>
              </a:endParaRPr>
            </a:p>
          </p:txBody>
        </p:sp>
        <p:grpSp>
          <p:nvGrpSpPr>
            <p:cNvPr id="114" name="グループ化 113"/>
            <p:cNvGrpSpPr/>
            <p:nvPr/>
          </p:nvGrpSpPr>
          <p:grpSpPr>
            <a:xfrm rot="21313280">
              <a:off x="1808627" y="1676756"/>
              <a:ext cx="1170240" cy="154729"/>
              <a:chOff x="1737859" y="1732178"/>
              <a:chExt cx="1170240" cy="154729"/>
            </a:xfrm>
          </p:grpSpPr>
          <p:cxnSp>
            <p:nvCxnSpPr>
              <p:cNvPr id="39" name="直線コネクタ 38"/>
              <p:cNvCxnSpPr/>
              <p:nvPr/>
            </p:nvCxnSpPr>
            <p:spPr>
              <a:xfrm rot="286720" flipV="1">
                <a:off x="1737859" y="1732178"/>
                <a:ext cx="1170240" cy="154729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2026133" y="1829556"/>
                <a:ext cx="394814" cy="0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グループ化 112"/>
            <p:cNvGrpSpPr/>
            <p:nvPr/>
          </p:nvGrpSpPr>
          <p:grpSpPr>
            <a:xfrm rot="289085">
              <a:off x="849324" y="1713249"/>
              <a:ext cx="928161" cy="145413"/>
              <a:chOff x="777317" y="1767036"/>
              <a:chExt cx="928161" cy="145413"/>
            </a:xfrm>
          </p:grpSpPr>
          <p:cxnSp>
            <p:nvCxnSpPr>
              <p:cNvPr id="67" name="直線コネクタ 66"/>
              <p:cNvCxnSpPr/>
              <p:nvPr/>
            </p:nvCxnSpPr>
            <p:spPr>
              <a:xfrm>
                <a:off x="777317" y="1835310"/>
                <a:ext cx="928161" cy="592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図形グループ 109"/>
              <p:cNvGrpSpPr/>
              <p:nvPr/>
            </p:nvGrpSpPr>
            <p:grpSpPr>
              <a:xfrm>
                <a:off x="1170694" y="1767036"/>
                <a:ext cx="178071" cy="145413"/>
                <a:chOff x="3569738" y="459842"/>
                <a:chExt cx="222589" cy="181766"/>
              </a:xfrm>
            </p:grpSpPr>
            <p:cxnSp>
              <p:nvCxnSpPr>
                <p:cNvPr id="87" name="直線コネクタ 86"/>
                <p:cNvCxnSpPr/>
                <p:nvPr/>
              </p:nvCxnSpPr>
              <p:spPr>
                <a:xfrm flipV="1">
                  <a:off x="3574458" y="556228"/>
                  <a:ext cx="217869" cy="8538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線コネクタ 88"/>
                <p:cNvCxnSpPr/>
                <p:nvPr/>
              </p:nvCxnSpPr>
              <p:spPr>
                <a:xfrm>
                  <a:off x="3569738" y="459842"/>
                  <a:ext cx="217869" cy="8538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0" name="グループ化 109"/>
            <p:cNvGrpSpPr/>
            <p:nvPr/>
          </p:nvGrpSpPr>
          <p:grpSpPr>
            <a:xfrm rot="253014">
              <a:off x="967104" y="3160368"/>
              <a:ext cx="1872000" cy="265665"/>
              <a:chOff x="859201" y="3107642"/>
              <a:chExt cx="1872000" cy="265665"/>
            </a:xfrm>
          </p:grpSpPr>
          <p:cxnSp>
            <p:nvCxnSpPr>
              <p:cNvPr id="60" name="直線コネクタ 59"/>
              <p:cNvCxnSpPr/>
              <p:nvPr/>
            </p:nvCxnSpPr>
            <p:spPr>
              <a:xfrm>
                <a:off x="859201" y="3186647"/>
                <a:ext cx="1872000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859201" y="3299756"/>
                <a:ext cx="1872000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" name="図形グループ 111"/>
              <p:cNvGrpSpPr/>
              <p:nvPr/>
            </p:nvGrpSpPr>
            <p:grpSpPr>
              <a:xfrm>
                <a:off x="1062178" y="3111426"/>
                <a:ext cx="257190" cy="261881"/>
                <a:chOff x="3569738" y="459842"/>
                <a:chExt cx="222586" cy="181766"/>
              </a:xfrm>
            </p:grpSpPr>
            <p:cxnSp>
              <p:nvCxnSpPr>
                <p:cNvPr id="85" name="直線コネクタ 84"/>
                <p:cNvCxnSpPr/>
                <p:nvPr/>
              </p:nvCxnSpPr>
              <p:spPr>
                <a:xfrm flipV="1">
                  <a:off x="3574455" y="556228"/>
                  <a:ext cx="217869" cy="85380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線コネクタ 85"/>
                <p:cNvCxnSpPr/>
                <p:nvPr/>
              </p:nvCxnSpPr>
              <p:spPr>
                <a:xfrm>
                  <a:off x="3569738" y="459842"/>
                  <a:ext cx="217869" cy="85380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図形グループ 114"/>
              <p:cNvGrpSpPr/>
              <p:nvPr/>
            </p:nvGrpSpPr>
            <p:grpSpPr>
              <a:xfrm>
                <a:off x="2126808" y="3107642"/>
                <a:ext cx="257194" cy="261881"/>
                <a:chOff x="3569738" y="459842"/>
                <a:chExt cx="222589" cy="181766"/>
              </a:xfrm>
            </p:grpSpPr>
            <p:cxnSp>
              <p:nvCxnSpPr>
                <p:cNvPr id="83" name="直線コネクタ 82"/>
                <p:cNvCxnSpPr/>
                <p:nvPr/>
              </p:nvCxnSpPr>
              <p:spPr>
                <a:xfrm flipV="1">
                  <a:off x="3574458" y="556228"/>
                  <a:ext cx="217869" cy="85380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コネクタ 83"/>
                <p:cNvCxnSpPr/>
                <p:nvPr/>
              </p:nvCxnSpPr>
              <p:spPr>
                <a:xfrm>
                  <a:off x="3569738" y="459842"/>
                  <a:ext cx="217869" cy="85380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9" name="図形グループ 117"/>
            <p:cNvGrpSpPr/>
            <p:nvPr/>
          </p:nvGrpSpPr>
          <p:grpSpPr>
            <a:xfrm rot="21050869">
              <a:off x="1235299" y="2779654"/>
              <a:ext cx="145481" cy="118799"/>
              <a:chOff x="3569738" y="459842"/>
              <a:chExt cx="222589" cy="181766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 flipV="1">
                <a:off x="3574458" y="556228"/>
                <a:ext cx="217869" cy="8538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>
                <a:off x="3569738" y="459842"/>
                <a:ext cx="217869" cy="8538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テキスト ボックス 106"/>
            <p:cNvSpPr txBox="1"/>
            <p:nvPr/>
          </p:nvSpPr>
          <p:spPr>
            <a:xfrm flipH="1">
              <a:off x="323527" y="3356992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i="1" dirty="0" smtClean="0"/>
                <a:t>“</a:t>
              </a:r>
              <a:r>
                <a:rPr kumimoji="1" lang="en-US" altLang="ja-JP" sz="2000" i="1" dirty="0" err="1" smtClean="0"/>
                <a:t>ud</a:t>
              </a:r>
              <a:r>
                <a:rPr kumimoji="1" lang="en-US" altLang="ja-JP" sz="2000" i="1" dirty="0" smtClean="0"/>
                <a:t>”</a:t>
              </a:r>
              <a:endParaRPr kumimoji="1" lang="ja-JP" altLang="en-US" sz="2000" i="1" baseline="-25000" dirty="0"/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 flipH="1">
              <a:off x="2843807" y="3496796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i="1" dirty="0" smtClean="0"/>
                <a:t>“</a:t>
              </a:r>
              <a:r>
                <a:rPr kumimoji="1" lang="en-US" altLang="ja-JP" sz="2000" i="1" dirty="0" err="1" smtClean="0"/>
                <a:t>ud</a:t>
              </a:r>
              <a:r>
                <a:rPr kumimoji="1" lang="en-US" altLang="ja-JP" sz="2000" i="1" dirty="0" smtClean="0"/>
                <a:t>”</a:t>
              </a:r>
              <a:endParaRPr kumimoji="1" lang="ja-JP" altLang="en-US" sz="2000" i="1" baseline="-25000" dirty="0"/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 flipH="1">
              <a:off x="467543" y="2492896"/>
              <a:ext cx="4236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i="1" dirty="0" smtClean="0"/>
                <a:t>u</a:t>
              </a:r>
              <a:endParaRPr kumimoji="1" lang="ja-JP" altLang="en-US" sz="2000" i="1" baseline="-25000" dirty="0"/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 flipH="1">
              <a:off x="3347863" y="2564904"/>
              <a:ext cx="4236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i="1" dirty="0" smtClean="0"/>
                <a:t>c</a:t>
              </a:r>
              <a:endParaRPr kumimoji="1" lang="ja-JP" altLang="en-US" sz="2000" i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se3修正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8" y="1389063"/>
            <a:ext cx="85883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27075" y="3148013"/>
            <a:ext cx="2057400" cy="920750"/>
            <a:chOff x="642" y="1873"/>
            <a:chExt cx="1296" cy="580"/>
          </a:xfrm>
        </p:grpSpPr>
        <p:sp>
          <p:nvSpPr>
            <p:cNvPr id="4145" name="Line 4"/>
            <p:cNvSpPr>
              <a:spLocks noChangeShapeType="1"/>
            </p:cNvSpPr>
            <p:nvPr/>
          </p:nvSpPr>
          <p:spPr bwMode="auto">
            <a:xfrm>
              <a:off x="1385" y="2132"/>
              <a:ext cx="553" cy="32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FF"/>
                </a:solidFill>
                <a:ea typeface="ＭＳ Ｐゴシック" pitchFamily="50" charset="-128"/>
              </a:endParaRPr>
            </a:p>
          </p:txBody>
        </p:sp>
        <p:sp>
          <p:nvSpPr>
            <p:cNvPr id="4146" name="Text Box 5"/>
            <p:cNvSpPr txBox="1">
              <a:spLocks noChangeArrowheads="1"/>
            </p:cNvSpPr>
            <p:nvPr/>
          </p:nvSpPr>
          <p:spPr bwMode="auto">
            <a:xfrm>
              <a:off x="642" y="1873"/>
              <a:ext cx="1056" cy="4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ea typeface="ＭＳ ゴシック" pitchFamily="49" charset="-128"/>
                </a:rPr>
                <a:t>ADS: Nuclear Transmutation</a:t>
              </a:r>
            </a:p>
            <a:p>
              <a:pPr algn="ctr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ea typeface="ＭＳ ゴシック" pitchFamily="49" charset="-128"/>
                </a:rPr>
                <a:t>(Phase 2)</a:t>
              </a:r>
            </a:p>
          </p:txBody>
        </p:sp>
      </p:grp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6403975"/>
            <a:ext cx="9144000" cy="4540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b="1" smtClean="0">
              <a:solidFill>
                <a:srgbClr val="000000"/>
              </a:solidFill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810260" y="6459538"/>
            <a:ext cx="5498044" cy="3693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SzPct val="60000"/>
              <a:buFont typeface="Wingdings" pitchFamily="2" charset="2"/>
              <a:buNone/>
            </a:pPr>
            <a:r>
              <a:rPr lang="en-US" altLang="ja-JP" b="1" dirty="0" smtClean="0">
                <a:solidFill>
                  <a:srgbClr val="FF0000"/>
                </a:solidFill>
                <a:ea typeface="ＭＳ Ｐゴシック" pitchFamily="50" charset="-128"/>
              </a:rPr>
              <a:t>Joint Project between KEK and JAEA since 2001</a:t>
            </a:r>
            <a:endParaRPr lang="en-US" altLang="ja-JP" sz="1600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766175" y="6553200"/>
            <a:ext cx="3778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srgbClr val="2D26EF"/>
                </a:solidFill>
                <a:ea typeface="ＭＳ Ｐゴシック" pitchFamily="50" charset="-128"/>
              </a:rPr>
              <a:t>3</a:t>
            </a: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2325688" y="1785938"/>
            <a:ext cx="3684587" cy="1692275"/>
            <a:chOff x="1465" y="1125"/>
            <a:chExt cx="2321" cy="1066"/>
          </a:xfrm>
        </p:grpSpPr>
        <p:grpSp>
          <p:nvGrpSpPr>
            <p:cNvPr id="4" name="Group 63"/>
            <p:cNvGrpSpPr>
              <a:grpSpLocks/>
            </p:cNvGrpSpPr>
            <p:nvPr/>
          </p:nvGrpSpPr>
          <p:grpSpPr bwMode="auto">
            <a:xfrm>
              <a:off x="1465" y="1125"/>
              <a:ext cx="2143" cy="723"/>
              <a:chOff x="1465" y="1125"/>
              <a:chExt cx="2143" cy="723"/>
            </a:xfrm>
          </p:grpSpPr>
          <p:sp>
            <p:nvSpPr>
              <p:cNvPr id="4143" name="Line 11"/>
              <p:cNvSpPr>
                <a:spLocks noChangeShapeType="1"/>
              </p:cNvSpPr>
              <p:nvPr/>
            </p:nvSpPr>
            <p:spPr bwMode="auto">
              <a:xfrm>
                <a:off x="2506" y="1208"/>
                <a:ext cx="1102" cy="64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mtClean="0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4144" name="Text Box 12"/>
              <p:cNvSpPr txBox="1">
                <a:spLocks noChangeArrowheads="1"/>
              </p:cNvSpPr>
              <p:nvPr/>
            </p:nvSpPr>
            <p:spPr bwMode="auto">
              <a:xfrm>
                <a:off x="1465" y="1125"/>
                <a:ext cx="1758" cy="366"/>
              </a:xfrm>
              <a:prstGeom prst="rect">
                <a:avLst/>
              </a:prstGeom>
              <a:solidFill>
                <a:srgbClr val="FFFF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b="1" smtClean="0">
                    <a:solidFill>
                      <a:srgbClr val="000000"/>
                    </a:solidFill>
                    <a:ea typeface="ＭＳ Ｐゴシック" pitchFamily="50" charset="-128"/>
                  </a:rPr>
                  <a:t>Materials and Life Science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b="1" smtClean="0">
                    <a:solidFill>
                      <a:srgbClr val="000000"/>
                    </a:solidFill>
                    <a:ea typeface="ＭＳ Ｐゴシック" pitchFamily="50" charset="-128"/>
                  </a:rPr>
                  <a:t>Experimental Facility</a:t>
                </a:r>
              </a:p>
            </p:txBody>
          </p:sp>
        </p:grpSp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2579" y="1881"/>
              <a:ext cx="1207" cy="310"/>
              <a:chOff x="2579" y="1881"/>
              <a:chExt cx="1207" cy="310"/>
            </a:xfrm>
          </p:grpSpPr>
          <p:sp>
            <p:nvSpPr>
              <p:cNvPr id="4141" name="Line 14"/>
              <p:cNvSpPr>
                <a:spLocks noChangeShapeType="1"/>
              </p:cNvSpPr>
              <p:nvPr/>
            </p:nvSpPr>
            <p:spPr bwMode="auto">
              <a:xfrm flipV="1">
                <a:off x="3471" y="1881"/>
                <a:ext cx="315" cy="113"/>
              </a:xfrm>
              <a:prstGeom prst="line">
                <a:avLst/>
              </a:prstGeom>
              <a:noFill/>
              <a:ln w="38100">
                <a:solidFill>
                  <a:srgbClr val="FFEF9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mtClean="0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4142" name="Freeform 15"/>
              <p:cNvSpPr>
                <a:spLocks/>
              </p:cNvSpPr>
              <p:nvPr/>
            </p:nvSpPr>
            <p:spPr bwMode="auto">
              <a:xfrm>
                <a:off x="2579" y="1964"/>
                <a:ext cx="977" cy="227"/>
              </a:xfrm>
              <a:custGeom>
                <a:avLst/>
                <a:gdLst>
                  <a:gd name="T0" fmla="*/ 0 w 984"/>
                  <a:gd name="T1" fmla="*/ 17637 h 215"/>
                  <a:gd name="T2" fmla="*/ 221 w 984"/>
                  <a:gd name="T3" fmla="*/ 17637 h 215"/>
                  <a:gd name="T4" fmla="*/ 541 w 984"/>
                  <a:gd name="T5" fmla="*/ 0 h 215"/>
                  <a:gd name="T6" fmla="*/ 0 60000 65536"/>
                  <a:gd name="T7" fmla="*/ 0 60000 65536"/>
                  <a:gd name="T8" fmla="*/ 0 60000 65536"/>
                  <a:gd name="T9" fmla="*/ 0 w 984"/>
                  <a:gd name="T10" fmla="*/ 0 h 215"/>
                  <a:gd name="T11" fmla="*/ 984 w 984"/>
                  <a:gd name="T12" fmla="*/ 215 h 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84" h="215">
                    <a:moveTo>
                      <a:pt x="0" y="184"/>
                    </a:moveTo>
                    <a:cubicBezTo>
                      <a:pt x="122" y="199"/>
                      <a:pt x="244" y="215"/>
                      <a:pt x="408" y="184"/>
                    </a:cubicBezTo>
                    <a:cubicBezTo>
                      <a:pt x="572" y="153"/>
                      <a:pt x="888" y="31"/>
                      <a:pt x="984" y="0"/>
                    </a:cubicBezTo>
                  </a:path>
                </a:pathLst>
              </a:custGeom>
              <a:noFill/>
              <a:ln w="38100">
                <a:solidFill>
                  <a:srgbClr val="FFEF9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mtClean="0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</p:grp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6507163" y="1501775"/>
            <a:ext cx="2271712" cy="1517649"/>
            <a:chOff x="4099" y="946"/>
            <a:chExt cx="1431" cy="956"/>
          </a:xfrm>
        </p:grpSpPr>
        <p:sp>
          <p:nvSpPr>
            <p:cNvPr id="4136" name="Line 17"/>
            <p:cNvSpPr>
              <a:spLocks noChangeShapeType="1"/>
            </p:cNvSpPr>
            <p:nvPr/>
          </p:nvSpPr>
          <p:spPr bwMode="auto">
            <a:xfrm flipH="1">
              <a:off x="4714" y="1127"/>
              <a:ext cx="172" cy="37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FF"/>
                </a:solidFill>
                <a:ea typeface="ＭＳ Ｐゴシック" pitchFamily="50" charset="-128"/>
              </a:endParaRPr>
            </a:p>
          </p:txBody>
        </p:sp>
        <p:sp>
          <p:nvSpPr>
            <p:cNvPr id="4137" name="Text Box 18"/>
            <p:cNvSpPr txBox="1">
              <a:spLocks noChangeArrowheads="1"/>
            </p:cNvSpPr>
            <p:nvPr/>
          </p:nvSpPr>
          <p:spPr bwMode="auto">
            <a:xfrm>
              <a:off x="4099" y="946"/>
              <a:ext cx="1431" cy="30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1600" b="1" dirty="0" err="1" smtClean="0">
                  <a:solidFill>
                    <a:srgbClr val="000000"/>
                  </a:solidFill>
                  <a:ea typeface="ＭＳ Ｐゴシック" pitchFamily="50" charset="-128"/>
                </a:rPr>
                <a:t>Hadron</a:t>
              </a:r>
              <a:r>
                <a:rPr lang="en-US" altLang="ja-JP" sz="1600" b="1" dirty="0" smtClean="0">
                  <a:solidFill>
                    <a:srgbClr val="000000"/>
                  </a:solidFill>
                  <a:ea typeface="ＭＳ Ｐゴシック" pitchFamily="50" charset="-128"/>
                </a:rPr>
                <a:t> Experimental Facility</a:t>
              </a:r>
            </a:p>
          </p:txBody>
        </p:sp>
        <p:sp>
          <p:nvSpPr>
            <p:cNvPr id="4138" name="Line 19"/>
            <p:cNvSpPr>
              <a:spLocks noChangeShapeType="1"/>
            </p:cNvSpPr>
            <p:nvPr/>
          </p:nvSpPr>
          <p:spPr bwMode="auto">
            <a:xfrm flipH="1" flipV="1">
              <a:off x="4633" y="1486"/>
              <a:ext cx="440" cy="416"/>
            </a:xfrm>
            <a:prstGeom prst="line">
              <a:avLst/>
            </a:prstGeom>
            <a:noFill/>
            <a:ln w="38100">
              <a:solidFill>
                <a:srgbClr val="FFB91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FF"/>
                </a:solidFill>
                <a:ea typeface="ＭＳ Ｐゴシック" pitchFamily="50" charset="-128"/>
              </a:endParaRP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5762625" y="2541588"/>
            <a:ext cx="1876425" cy="1130300"/>
            <a:chOff x="3764" y="1522"/>
            <a:chExt cx="1182" cy="712"/>
          </a:xfrm>
        </p:grpSpPr>
        <p:sp>
          <p:nvSpPr>
            <p:cNvPr id="4132" name="Line 34"/>
            <p:cNvSpPr>
              <a:spLocks noChangeShapeType="1"/>
            </p:cNvSpPr>
            <p:nvPr/>
          </p:nvSpPr>
          <p:spPr bwMode="auto">
            <a:xfrm flipV="1">
              <a:off x="3764" y="1522"/>
              <a:ext cx="871" cy="712"/>
            </a:xfrm>
            <a:prstGeom prst="line">
              <a:avLst/>
            </a:prstGeom>
            <a:noFill/>
            <a:ln w="38100">
              <a:solidFill>
                <a:srgbClr val="FFB91B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FF"/>
                </a:solidFill>
                <a:ea typeface="ＭＳ Ｐゴシック" pitchFamily="50" charset="-128"/>
              </a:endParaRPr>
            </a:p>
          </p:txBody>
        </p:sp>
        <p:sp>
          <p:nvSpPr>
            <p:cNvPr id="4133" name="Line 35"/>
            <p:cNvSpPr>
              <a:spLocks noChangeShapeType="1"/>
            </p:cNvSpPr>
            <p:nvPr/>
          </p:nvSpPr>
          <p:spPr bwMode="auto">
            <a:xfrm>
              <a:off x="4200" y="2092"/>
              <a:ext cx="0" cy="0"/>
            </a:xfrm>
            <a:prstGeom prst="line">
              <a:avLst/>
            </a:prstGeom>
            <a:noFill/>
            <a:ln w="38100">
              <a:solidFill>
                <a:srgbClr val="FFB91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FF"/>
                </a:solidFill>
                <a:ea typeface="ＭＳ Ｐゴシック" pitchFamily="50" charset="-128"/>
              </a:endParaRPr>
            </a:p>
          </p:txBody>
        </p:sp>
        <p:sp>
          <p:nvSpPr>
            <p:cNvPr id="4134" name="Line 36"/>
            <p:cNvSpPr>
              <a:spLocks noChangeShapeType="1"/>
            </p:cNvSpPr>
            <p:nvPr/>
          </p:nvSpPr>
          <p:spPr bwMode="auto">
            <a:xfrm flipV="1">
              <a:off x="3764" y="1522"/>
              <a:ext cx="871" cy="7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FF"/>
                </a:solidFill>
                <a:ea typeface="ＭＳ Ｐゴシック" pitchFamily="50" charset="-128"/>
              </a:endParaRP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3976" y="1902"/>
              <a:ext cx="970" cy="29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kumimoji="1" sz="2400">
                  <a:solidFill>
                    <a:srgbClr val="0000FF"/>
                  </a:solidFill>
                  <a:latin typeface="Helvetica" charset="0"/>
                  <a:ea typeface="ＭＳ Ｐゴシック" pitchFamily="50" charset="-128"/>
                </a:defRPr>
              </a:lvl1pPr>
              <a:lvl2pPr marL="37931725" indent="-37474525">
                <a:defRPr kumimoji="1" sz="2400">
                  <a:solidFill>
                    <a:srgbClr val="0000FF"/>
                  </a:solidFill>
                  <a:latin typeface="Helvetica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rgbClr val="0000FF"/>
                  </a:solidFill>
                  <a:latin typeface="Helvetica" charset="0"/>
                  <a:ea typeface="ＭＳ Ｐゴシック" pitchFamily="50" charset="-128"/>
                </a:defRPr>
              </a:lvl3pPr>
              <a:lvl4pPr>
                <a:defRPr kumimoji="1" sz="2400">
                  <a:solidFill>
                    <a:srgbClr val="0000FF"/>
                  </a:solidFill>
                  <a:latin typeface="Helvetica" charset="0"/>
                  <a:ea typeface="ＭＳ Ｐゴシック" pitchFamily="50" charset="-128"/>
                </a:defRPr>
              </a:lvl4pPr>
              <a:lvl5pPr>
                <a:defRPr kumimoji="1" sz="2400">
                  <a:solidFill>
                    <a:srgbClr val="0000FF"/>
                  </a:solidFill>
                  <a:latin typeface="Helvetica" charset="0"/>
                  <a:ea typeface="ＭＳ Ｐゴシック" pitchFamily="50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00FF"/>
                  </a:solidFill>
                  <a:latin typeface="Helvetica" charset="0"/>
                  <a:ea typeface="ＭＳ Ｐゴシック" pitchFamily="50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00FF"/>
                  </a:solidFill>
                  <a:latin typeface="Helvetica" charset="0"/>
                  <a:ea typeface="ＭＳ Ｐゴシック" pitchFamily="50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00FF"/>
                  </a:solidFill>
                  <a:latin typeface="Helvetica" charset="0"/>
                  <a:ea typeface="ＭＳ Ｐゴシック" pitchFamily="50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00FF"/>
                  </a:solidFill>
                  <a:latin typeface="Helvetica" charset="0"/>
                  <a:ea typeface="ＭＳ Ｐゴシック" pitchFamily="50" charset="-128"/>
                </a:defRPr>
              </a:lvl9pPr>
            </a:lstStyle>
            <a:p>
              <a:pPr fontAlgn="base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ja-JP" sz="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  <a:p>
              <a:pPr fontAlgn="base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ja-JP" altLang="en-US" sz="1800" smtClean="0">
                  <a:solidFill>
                    <a:srgbClr val="FFFFFF"/>
                  </a:solidFill>
                  <a:latin typeface="Times New Roman" pitchFamily="18" charset="0"/>
                </a:rPr>
                <a:t>５００ｍ</a:t>
              </a:r>
              <a:endParaRPr lang="ja-JP" altLang="en-US" sz="1800" smtClean="0">
                <a:latin typeface="Times New Roman" pitchFamily="18" charset="0"/>
              </a:endParaRPr>
            </a:p>
          </p:txBody>
        </p:sp>
      </p:grpSp>
      <p:sp>
        <p:nvSpPr>
          <p:cNvPr id="4106" name="Rectangle 38"/>
          <p:cNvSpPr>
            <a:spLocks noChangeArrowheads="1"/>
          </p:cNvSpPr>
          <p:nvPr/>
        </p:nvSpPr>
        <p:spPr bwMode="auto">
          <a:xfrm>
            <a:off x="2913063" y="303213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</a:pPr>
            <a:endParaRPr lang="ja-JP" altLang="en-US" sz="3200" smtClean="0">
              <a:solidFill>
                <a:srgbClr val="0000FF"/>
              </a:solidFill>
              <a:ea typeface="ＭＳ Ｐゴシック" pitchFamily="50" charset="-128"/>
            </a:endParaRP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1079500" y="4295775"/>
            <a:ext cx="2960688" cy="1801813"/>
            <a:chOff x="680" y="2706"/>
            <a:chExt cx="1865" cy="1135"/>
          </a:xfrm>
        </p:grpSpPr>
        <p:sp>
          <p:nvSpPr>
            <p:cNvPr id="4129" name="Text Box 40"/>
            <p:cNvSpPr txBox="1">
              <a:spLocks noChangeArrowheads="1"/>
            </p:cNvSpPr>
            <p:nvPr/>
          </p:nvSpPr>
          <p:spPr bwMode="auto">
            <a:xfrm>
              <a:off x="1374" y="3521"/>
              <a:ext cx="613" cy="32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1600" b="1" smtClean="0">
                  <a:solidFill>
                    <a:srgbClr val="000000"/>
                  </a:solidFill>
                  <a:ea typeface="ＭＳ ゴシック" pitchFamily="49" charset="-128"/>
                </a:rPr>
                <a:t>Linac</a:t>
              </a:r>
            </a:p>
            <a:p>
              <a:pPr algn="ctr" fontAlgn="base">
                <a:lnSpc>
                  <a:spcPct val="2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1600" b="1" smtClean="0">
                  <a:solidFill>
                    <a:srgbClr val="000000"/>
                  </a:solidFill>
                  <a:ea typeface="ＭＳ ゴシック" pitchFamily="49" charset="-128"/>
                </a:rPr>
                <a:t>(330m)</a:t>
              </a:r>
            </a:p>
          </p:txBody>
        </p:sp>
        <p:sp>
          <p:nvSpPr>
            <p:cNvPr id="4130" name="Line 41"/>
            <p:cNvSpPr>
              <a:spLocks noChangeShapeType="1"/>
            </p:cNvSpPr>
            <p:nvPr/>
          </p:nvSpPr>
          <p:spPr bwMode="auto">
            <a:xfrm flipH="1" flipV="1">
              <a:off x="1672" y="3095"/>
              <a:ext cx="45" cy="408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FF"/>
                </a:solidFill>
                <a:ea typeface="ＭＳ Ｐゴシック" pitchFamily="50" charset="-128"/>
              </a:endParaRPr>
            </a:p>
          </p:txBody>
        </p:sp>
        <p:sp>
          <p:nvSpPr>
            <p:cNvPr id="4131" name="Line 42"/>
            <p:cNvSpPr>
              <a:spLocks noChangeShapeType="1"/>
            </p:cNvSpPr>
            <p:nvPr/>
          </p:nvSpPr>
          <p:spPr bwMode="auto">
            <a:xfrm flipV="1">
              <a:off x="680" y="2706"/>
              <a:ext cx="1865" cy="797"/>
            </a:xfrm>
            <a:prstGeom prst="line">
              <a:avLst/>
            </a:prstGeom>
            <a:noFill/>
            <a:ln w="44450">
              <a:solidFill>
                <a:srgbClr val="FFB91B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FF"/>
                </a:solidFill>
                <a:ea typeface="ＭＳ Ｐゴシック" pitchFamily="50" charset="-128"/>
              </a:endParaRPr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4833938" y="2563813"/>
            <a:ext cx="3228975" cy="2452687"/>
            <a:chOff x="3045" y="1615"/>
            <a:chExt cx="2034" cy="1545"/>
          </a:xfrm>
        </p:grpSpPr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3045" y="1615"/>
              <a:ext cx="1224" cy="1101"/>
              <a:chOff x="3045" y="1615"/>
              <a:chExt cx="1224" cy="1101"/>
            </a:xfrm>
          </p:grpSpPr>
          <p:sp>
            <p:nvSpPr>
              <p:cNvPr id="4127" name="Freeform 45"/>
              <p:cNvSpPr>
                <a:spLocks/>
              </p:cNvSpPr>
              <p:nvPr/>
            </p:nvSpPr>
            <p:spPr bwMode="auto">
              <a:xfrm>
                <a:off x="3045" y="1615"/>
                <a:ext cx="755" cy="811"/>
              </a:xfrm>
              <a:custGeom>
                <a:avLst/>
                <a:gdLst>
                  <a:gd name="T0" fmla="*/ 2147483647 w 483"/>
                  <a:gd name="T1" fmla="*/ 0 h 760"/>
                  <a:gd name="T2" fmla="*/ 2147483647 w 483"/>
                  <a:gd name="T3" fmla="*/ 29530 h 760"/>
                  <a:gd name="T4" fmla="*/ 2147483647 w 483"/>
                  <a:gd name="T5" fmla="*/ 83698 h 760"/>
                  <a:gd name="T6" fmla="*/ 2147483647 w 483"/>
                  <a:gd name="T7" fmla="*/ 156167 h 7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3"/>
                  <a:gd name="T13" fmla="*/ 0 h 760"/>
                  <a:gd name="T14" fmla="*/ 483 w 483"/>
                  <a:gd name="T15" fmla="*/ 760 h 7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3" h="760">
                    <a:moveTo>
                      <a:pt x="203" y="0"/>
                    </a:moveTo>
                    <a:cubicBezTo>
                      <a:pt x="120" y="38"/>
                      <a:pt x="38" y="76"/>
                      <a:pt x="19" y="144"/>
                    </a:cubicBezTo>
                    <a:cubicBezTo>
                      <a:pt x="0" y="212"/>
                      <a:pt x="14" y="305"/>
                      <a:pt x="91" y="408"/>
                    </a:cubicBezTo>
                    <a:cubicBezTo>
                      <a:pt x="168" y="511"/>
                      <a:pt x="418" y="701"/>
                      <a:pt x="483" y="760"/>
                    </a:cubicBezTo>
                  </a:path>
                </a:pathLst>
              </a:custGeom>
              <a:noFill/>
              <a:ln w="38100">
                <a:solidFill>
                  <a:srgbClr val="FFEF9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mtClean="0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4128" name="Line 46"/>
              <p:cNvSpPr>
                <a:spLocks noChangeShapeType="1"/>
              </p:cNvSpPr>
              <p:nvPr/>
            </p:nvSpPr>
            <p:spPr bwMode="auto">
              <a:xfrm>
                <a:off x="3706" y="2366"/>
                <a:ext cx="563" cy="350"/>
              </a:xfrm>
              <a:prstGeom prst="line">
                <a:avLst/>
              </a:prstGeom>
              <a:noFill/>
              <a:ln w="38100">
                <a:solidFill>
                  <a:srgbClr val="FFEF9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mtClean="0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</p:grp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>
              <a:off x="4069" y="2633"/>
              <a:ext cx="1010" cy="527"/>
              <a:chOff x="4069" y="2633"/>
              <a:chExt cx="1010" cy="527"/>
            </a:xfrm>
          </p:grpSpPr>
          <p:sp>
            <p:nvSpPr>
              <p:cNvPr id="4125" name="Line 48"/>
              <p:cNvSpPr>
                <a:spLocks noChangeShapeType="1"/>
              </p:cNvSpPr>
              <p:nvPr/>
            </p:nvSpPr>
            <p:spPr bwMode="auto">
              <a:xfrm flipH="1" flipV="1">
                <a:off x="4125" y="2633"/>
                <a:ext cx="52" cy="249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mtClean="0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4126" name="Text Box 49"/>
              <p:cNvSpPr txBox="1">
                <a:spLocks noChangeArrowheads="1"/>
              </p:cNvSpPr>
              <p:nvPr/>
            </p:nvSpPr>
            <p:spPr bwMode="auto">
              <a:xfrm>
                <a:off x="4069" y="2856"/>
                <a:ext cx="1010" cy="304"/>
              </a:xfrm>
              <a:prstGeom prst="rect">
                <a:avLst/>
              </a:prstGeom>
              <a:solidFill>
                <a:srgbClr val="FFFFCE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ja-JP" sz="1600" b="1" smtClean="0">
                    <a:solidFill>
                      <a:srgbClr val="000000"/>
                    </a:solidFill>
                    <a:ea typeface="ＭＳ Ｐゴシック" pitchFamily="50" charset="-128"/>
                  </a:rPr>
                  <a:t>Neutrino to Kamiokande</a:t>
                </a:r>
              </a:p>
            </p:txBody>
          </p:sp>
        </p:grpSp>
      </p:grpSp>
      <p:sp>
        <p:nvSpPr>
          <p:cNvPr id="38" name="Rectangle 50"/>
          <p:cNvSpPr txBox="1">
            <a:spLocks noChangeArrowheads="1"/>
          </p:cNvSpPr>
          <p:nvPr/>
        </p:nvSpPr>
        <p:spPr bwMode="auto">
          <a:xfrm>
            <a:off x="838200" y="381000"/>
            <a:ext cx="7772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b"/>
          <a:lstStyle/>
          <a:p>
            <a:pPr algn="r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200" kern="0">
                <a:solidFill>
                  <a:srgbClr val="0000FF"/>
                </a:solidFill>
                <a:ea typeface="+mj-ea"/>
                <a:cs typeface="Osaka"/>
              </a:rPr>
              <a:t>J-PARC Facility</a:t>
            </a:r>
          </a:p>
        </p:txBody>
      </p: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3509963" y="3427413"/>
            <a:ext cx="2289175" cy="2357437"/>
            <a:chOff x="2211" y="2159"/>
            <a:chExt cx="1442" cy="1485"/>
          </a:xfrm>
        </p:grpSpPr>
        <p:sp>
          <p:nvSpPr>
            <p:cNvPr id="4118" name="Text Box 23"/>
            <p:cNvSpPr txBox="1">
              <a:spLocks noChangeArrowheads="1"/>
            </p:cNvSpPr>
            <p:nvPr/>
          </p:nvSpPr>
          <p:spPr bwMode="auto">
            <a:xfrm>
              <a:off x="2280" y="3276"/>
              <a:ext cx="1373" cy="36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smtClean="0">
                  <a:solidFill>
                    <a:srgbClr val="000000"/>
                  </a:solidFill>
                  <a:ea typeface="ＭＳ Ｐゴシック" pitchFamily="50" charset="-128"/>
                </a:rPr>
                <a:t>3 GeV Rapid Cycle Synch. (25 Hz,</a:t>
              </a:r>
              <a:r>
                <a:rPr lang="en-US" altLang="ja-JP" sz="1600" b="1" smtClean="0">
                  <a:solidFill>
                    <a:srgbClr val="FF0000"/>
                  </a:solidFill>
                  <a:ea typeface="ＭＳ Ｐゴシック" pitchFamily="50" charset="-128"/>
                </a:rPr>
                <a:t> 1MW</a:t>
              </a:r>
              <a:r>
                <a:rPr lang="en-US" altLang="ja-JP" sz="1600" b="1" smtClean="0">
                  <a:solidFill>
                    <a:srgbClr val="000000"/>
                  </a:solidFill>
                  <a:ea typeface="ＭＳ Ｐゴシック" pitchFamily="50" charset="-128"/>
                </a:rPr>
                <a:t>)</a:t>
              </a:r>
            </a:p>
          </p:txBody>
        </p:sp>
        <p:grpSp>
          <p:nvGrpSpPr>
            <p:cNvPr id="13" name="Group 54"/>
            <p:cNvGrpSpPr>
              <a:grpSpLocks/>
            </p:cNvGrpSpPr>
            <p:nvPr/>
          </p:nvGrpSpPr>
          <p:grpSpPr bwMode="auto">
            <a:xfrm>
              <a:off x="2211" y="2159"/>
              <a:ext cx="777" cy="1119"/>
              <a:chOff x="2211" y="2159"/>
              <a:chExt cx="777" cy="1119"/>
            </a:xfrm>
          </p:grpSpPr>
          <p:sp>
            <p:nvSpPr>
              <p:cNvPr id="4120" name="Line 53"/>
              <p:cNvSpPr>
                <a:spLocks noChangeShapeType="1"/>
              </p:cNvSpPr>
              <p:nvPr/>
            </p:nvSpPr>
            <p:spPr bwMode="auto">
              <a:xfrm flipH="1" flipV="1">
                <a:off x="2618" y="2388"/>
                <a:ext cx="370" cy="89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mtClean="0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4121" name="Freeform 54"/>
              <p:cNvSpPr>
                <a:spLocks/>
              </p:cNvSpPr>
              <p:nvPr/>
            </p:nvSpPr>
            <p:spPr bwMode="auto">
              <a:xfrm>
                <a:off x="2354" y="2404"/>
                <a:ext cx="240" cy="312"/>
              </a:xfrm>
              <a:custGeom>
                <a:avLst/>
                <a:gdLst>
                  <a:gd name="T0" fmla="*/ 6 w 261"/>
                  <a:gd name="T1" fmla="*/ 23 h 322"/>
                  <a:gd name="T2" fmla="*/ 6 w 261"/>
                  <a:gd name="T3" fmla="*/ 22 h 322"/>
                  <a:gd name="T4" fmla="*/ 6 w 261"/>
                  <a:gd name="T5" fmla="*/ 21 h 322"/>
                  <a:gd name="T6" fmla="*/ 6 w 261"/>
                  <a:gd name="T7" fmla="*/ 20 h 322"/>
                  <a:gd name="T8" fmla="*/ 6 w 261"/>
                  <a:gd name="T9" fmla="*/ 19 h 322"/>
                  <a:gd name="T10" fmla="*/ 6 w 261"/>
                  <a:gd name="T11" fmla="*/ 18 h 322"/>
                  <a:gd name="T12" fmla="*/ 6 w 261"/>
                  <a:gd name="T13" fmla="*/ 16 h 322"/>
                  <a:gd name="T14" fmla="*/ 6 w 261"/>
                  <a:gd name="T15" fmla="*/ 16 h 322"/>
                  <a:gd name="T16" fmla="*/ 6 w 261"/>
                  <a:gd name="T17" fmla="*/ 16 h 322"/>
                  <a:gd name="T18" fmla="*/ 6 w 261"/>
                  <a:gd name="T19" fmla="*/ 16 h 322"/>
                  <a:gd name="T20" fmla="*/ 6 w 261"/>
                  <a:gd name="T21" fmla="*/ 16 h 322"/>
                  <a:gd name="T22" fmla="*/ 6 w 261"/>
                  <a:gd name="T23" fmla="*/ 16 h 322"/>
                  <a:gd name="T24" fmla="*/ 6 w 261"/>
                  <a:gd name="T25" fmla="*/ 16 h 322"/>
                  <a:gd name="T26" fmla="*/ 6 w 261"/>
                  <a:gd name="T27" fmla="*/ 16 h 322"/>
                  <a:gd name="T28" fmla="*/ 6 w 261"/>
                  <a:gd name="T29" fmla="*/ 16 h 322"/>
                  <a:gd name="T30" fmla="*/ 6 w 261"/>
                  <a:gd name="T31" fmla="*/ 16 h 322"/>
                  <a:gd name="T32" fmla="*/ 6 w 261"/>
                  <a:gd name="T33" fmla="*/ 16 h 322"/>
                  <a:gd name="T34" fmla="*/ 6 w 261"/>
                  <a:gd name="T35" fmla="*/ 16 h 322"/>
                  <a:gd name="T36" fmla="*/ 6 w 261"/>
                  <a:gd name="T37" fmla="*/ 16 h 322"/>
                  <a:gd name="T38" fmla="*/ 6 w 261"/>
                  <a:gd name="T39" fmla="*/ 16 h 322"/>
                  <a:gd name="T40" fmla="*/ 6 w 261"/>
                  <a:gd name="T41" fmla="*/ 16 h 322"/>
                  <a:gd name="T42" fmla="*/ 6 w 261"/>
                  <a:gd name="T43" fmla="*/ 16 h 322"/>
                  <a:gd name="T44" fmla="*/ 6 w 261"/>
                  <a:gd name="T45" fmla="*/ 16 h 322"/>
                  <a:gd name="T46" fmla="*/ 6 w 261"/>
                  <a:gd name="T47" fmla="*/ 16 h 322"/>
                  <a:gd name="T48" fmla="*/ 6 w 261"/>
                  <a:gd name="T49" fmla="*/ 16 h 322"/>
                  <a:gd name="T50" fmla="*/ 6 w 261"/>
                  <a:gd name="T51" fmla="*/ 12 h 322"/>
                  <a:gd name="T52" fmla="*/ 4 w 261"/>
                  <a:gd name="T53" fmla="*/ 6 h 322"/>
                  <a:gd name="T54" fmla="*/ 0 w 261"/>
                  <a:gd name="T55" fmla="*/ 2 h 322"/>
                  <a:gd name="T56" fmla="*/ 0 w 261"/>
                  <a:gd name="T57" fmla="*/ 0 h 3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1"/>
                  <a:gd name="T88" fmla="*/ 0 h 322"/>
                  <a:gd name="T89" fmla="*/ 261 w 261"/>
                  <a:gd name="T90" fmla="*/ 322 h 3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1" h="322">
                    <a:moveTo>
                      <a:pt x="163" y="322"/>
                    </a:moveTo>
                    <a:lnTo>
                      <a:pt x="189" y="312"/>
                    </a:lnTo>
                    <a:lnTo>
                      <a:pt x="211" y="302"/>
                    </a:lnTo>
                    <a:lnTo>
                      <a:pt x="226" y="292"/>
                    </a:lnTo>
                    <a:lnTo>
                      <a:pt x="242" y="280"/>
                    </a:lnTo>
                    <a:lnTo>
                      <a:pt x="250" y="269"/>
                    </a:lnTo>
                    <a:lnTo>
                      <a:pt x="257" y="257"/>
                    </a:lnTo>
                    <a:lnTo>
                      <a:pt x="261" y="245"/>
                    </a:lnTo>
                    <a:lnTo>
                      <a:pt x="261" y="233"/>
                    </a:lnTo>
                    <a:lnTo>
                      <a:pt x="259" y="221"/>
                    </a:lnTo>
                    <a:lnTo>
                      <a:pt x="255" y="207"/>
                    </a:lnTo>
                    <a:lnTo>
                      <a:pt x="248" y="195"/>
                    </a:lnTo>
                    <a:lnTo>
                      <a:pt x="237" y="183"/>
                    </a:lnTo>
                    <a:lnTo>
                      <a:pt x="228" y="169"/>
                    </a:lnTo>
                    <a:lnTo>
                      <a:pt x="215" y="157"/>
                    </a:lnTo>
                    <a:lnTo>
                      <a:pt x="202" y="145"/>
                    </a:lnTo>
                    <a:lnTo>
                      <a:pt x="187" y="133"/>
                    </a:lnTo>
                    <a:lnTo>
                      <a:pt x="157" y="109"/>
                    </a:lnTo>
                    <a:lnTo>
                      <a:pt x="124" y="87"/>
                    </a:lnTo>
                    <a:lnTo>
                      <a:pt x="91" y="65"/>
                    </a:lnTo>
                    <a:lnTo>
                      <a:pt x="61" y="46"/>
                    </a:lnTo>
                    <a:lnTo>
                      <a:pt x="48" y="38"/>
                    </a:lnTo>
                    <a:lnTo>
                      <a:pt x="35" y="30"/>
                    </a:lnTo>
                    <a:lnTo>
                      <a:pt x="24" y="22"/>
                    </a:lnTo>
                    <a:lnTo>
                      <a:pt x="15" y="16"/>
                    </a:lnTo>
                    <a:lnTo>
                      <a:pt x="9" y="12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B91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mtClean="0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4122" name="Freeform 55"/>
              <p:cNvSpPr>
                <a:spLocks/>
              </p:cNvSpPr>
              <p:nvPr/>
            </p:nvSpPr>
            <p:spPr bwMode="auto">
              <a:xfrm>
                <a:off x="2211" y="2159"/>
                <a:ext cx="460" cy="280"/>
              </a:xfrm>
              <a:custGeom>
                <a:avLst/>
                <a:gdLst>
                  <a:gd name="T0" fmla="*/ 62 w 460"/>
                  <a:gd name="T1" fmla="*/ 183 h 280"/>
                  <a:gd name="T2" fmla="*/ 140 w 460"/>
                  <a:gd name="T3" fmla="*/ 246 h 280"/>
                  <a:gd name="T4" fmla="*/ 167 w 460"/>
                  <a:gd name="T5" fmla="*/ 261 h 280"/>
                  <a:gd name="T6" fmla="*/ 200 w 460"/>
                  <a:gd name="T7" fmla="*/ 273 h 280"/>
                  <a:gd name="T8" fmla="*/ 238 w 460"/>
                  <a:gd name="T9" fmla="*/ 279 h 280"/>
                  <a:gd name="T10" fmla="*/ 277 w 460"/>
                  <a:gd name="T11" fmla="*/ 280 h 280"/>
                  <a:gd name="T12" fmla="*/ 305 w 460"/>
                  <a:gd name="T13" fmla="*/ 270 h 280"/>
                  <a:gd name="T14" fmla="*/ 376 w 460"/>
                  <a:gd name="T15" fmla="*/ 219 h 280"/>
                  <a:gd name="T16" fmla="*/ 422 w 460"/>
                  <a:gd name="T17" fmla="*/ 169 h 280"/>
                  <a:gd name="T18" fmla="*/ 446 w 460"/>
                  <a:gd name="T19" fmla="*/ 138 h 280"/>
                  <a:gd name="T20" fmla="*/ 460 w 460"/>
                  <a:gd name="T21" fmla="*/ 94 h 280"/>
                  <a:gd name="T22" fmla="*/ 455 w 460"/>
                  <a:gd name="T23" fmla="*/ 51 h 280"/>
                  <a:gd name="T24" fmla="*/ 428 w 460"/>
                  <a:gd name="T25" fmla="*/ 18 h 280"/>
                  <a:gd name="T26" fmla="*/ 391 w 460"/>
                  <a:gd name="T27" fmla="*/ 1 h 280"/>
                  <a:gd name="T28" fmla="*/ 350 w 460"/>
                  <a:gd name="T29" fmla="*/ 0 h 280"/>
                  <a:gd name="T30" fmla="*/ 262 w 460"/>
                  <a:gd name="T31" fmla="*/ 3 h 280"/>
                  <a:gd name="T32" fmla="*/ 198 w 460"/>
                  <a:gd name="T33" fmla="*/ 5 h 280"/>
                  <a:gd name="T34" fmla="*/ 92 w 460"/>
                  <a:gd name="T35" fmla="*/ 18 h 280"/>
                  <a:gd name="T36" fmla="*/ 50 w 460"/>
                  <a:gd name="T37" fmla="*/ 31 h 280"/>
                  <a:gd name="T38" fmla="*/ 26 w 460"/>
                  <a:gd name="T39" fmla="*/ 49 h 280"/>
                  <a:gd name="T40" fmla="*/ 8 w 460"/>
                  <a:gd name="T41" fmla="*/ 73 h 280"/>
                  <a:gd name="T42" fmla="*/ 0 w 460"/>
                  <a:gd name="T43" fmla="*/ 97 h 280"/>
                  <a:gd name="T44" fmla="*/ 12 w 460"/>
                  <a:gd name="T45" fmla="*/ 125 h 280"/>
                  <a:gd name="T46" fmla="*/ 32 w 460"/>
                  <a:gd name="T47" fmla="*/ 151 h 280"/>
                  <a:gd name="T48" fmla="*/ 68 w 460"/>
                  <a:gd name="T49" fmla="*/ 187 h 2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0"/>
                  <a:gd name="T76" fmla="*/ 0 h 280"/>
                  <a:gd name="T77" fmla="*/ 460 w 460"/>
                  <a:gd name="T78" fmla="*/ 280 h 2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0" h="280">
                    <a:moveTo>
                      <a:pt x="62" y="183"/>
                    </a:moveTo>
                    <a:lnTo>
                      <a:pt x="140" y="246"/>
                    </a:lnTo>
                    <a:lnTo>
                      <a:pt x="167" y="261"/>
                    </a:lnTo>
                    <a:lnTo>
                      <a:pt x="200" y="273"/>
                    </a:lnTo>
                    <a:lnTo>
                      <a:pt x="238" y="279"/>
                    </a:lnTo>
                    <a:lnTo>
                      <a:pt x="277" y="280"/>
                    </a:lnTo>
                    <a:lnTo>
                      <a:pt x="305" y="270"/>
                    </a:lnTo>
                    <a:lnTo>
                      <a:pt x="376" y="219"/>
                    </a:lnTo>
                    <a:lnTo>
                      <a:pt x="422" y="169"/>
                    </a:lnTo>
                    <a:lnTo>
                      <a:pt x="446" y="138"/>
                    </a:lnTo>
                    <a:lnTo>
                      <a:pt x="460" y="94"/>
                    </a:lnTo>
                    <a:lnTo>
                      <a:pt x="455" y="51"/>
                    </a:lnTo>
                    <a:lnTo>
                      <a:pt x="428" y="18"/>
                    </a:lnTo>
                    <a:lnTo>
                      <a:pt x="391" y="1"/>
                    </a:lnTo>
                    <a:lnTo>
                      <a:pt x="350" y="0"/>
                    </a:lnTo>
                    <a:lnTo>
                      <a:pt x="262" y="3"/>
                    </a:lnTo>
                    <a:lnTo>
                      <a:pt x="198" y="5"/>
                    </a:lnTo>
                    <a:lnTo>
                      <a:pt x="92" y="18"/>
                    </a:lnTo>
                    <a:lnTo>
                      <a:pt x="50" y="31"/>
                    </a:lnTo>
                    <a:lnTo>
                      <a:pt x="26" y="49"/>
                    </a:lnTo>
                    <a:lnTo>
                      <a:pt x="8" y="73"/>
                    </a:lnTo>
                    <a:lnTo>
                      <a:pt x="0" y="97"/>
                    </a:lnTo>
                    <a:lnTo>
                      <a:pt x="12" y="125"/>
                    </a:lnTo>
                    <a:lnTo>
                      <a:pt x="32" y="151"/>
                    </a:lnTo>
                    <a:lnTo>
                      <a:pt x="68" y="187"/>
                    </a:lnTo>
                  </a:path>
                </a:pathLst>
              </a:custGeom>
              <a:noFill/>
              <a:ln w="38100">
                <a:solidFill>
                  <a:srgbClr val="FFB91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mtClean="0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</p:grpSp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4148138" y="2406650"/>
            <a:ext cx="4244975" cy="3513138"/>
            <a:chOff x="2613" y="1516"/>
            <a:chExt cx="2674" cy="2213"/>
          </a:xfrm>
        </p:grpSpPr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2943" y="1516"/>
              <a:ext cx="2344" cy="2213"/>
              <a:chOff x="2943" y="1516"/>
              <a:chExt cx="2344" cy="2213"/>
            </a:xfrm>
          </p:grpSpPr>
          <p:sp>
            <p:nvSpPr>
              <p:cNvPr id="4115" name="Text Box 67"/>
              <p:cNvSpPr txBox="1">
                <a:spLocks noChangeArrowheads="1"/>
              </p:cNvSpPr>
              <p:nvPr/>
            </p:nvSpPr>
            <p:spPr bwMode="auto">
              <a:xfrm>
                <a:off x="3912" y="3361"/>
                <a:ext cx="1375" cy="368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b="1" smtClean="0">
                    <a:solidFill>
                      <a:srgbClr val="000000"/>
                    </a:solidFill>
                    <a:ea typeface="ＭＳ Ｐゴシック" pitchFamily="50" charset="-128"/>
                  </a:rPr>
                  <a:t>50 GeV Main Ring</a:t>
                </a:r>
                <a:r>
                  <a:rPr lang="ja-JP" altLang="en-US" sz="1600" b="1" smtClean="0">
                    <a:solidFill>
                      <a:srgbClr val="000000"/>
                    </a:solidFill>
                    <a:ea typeface="ＭＳ Ｐゴシック" pitchFamily="50" charset="-128"/>
                  </a:rPr>
                  <a:t> </a:t>
                </a:r>
                <a:r>
                  <a:rPr lang="en-US" altLang="ja-JP" sz="1600" b="1" smtClean="0">
                    <a:solidFill>
                      <a:srgbClr val="000000"/>
                    </a:solidFill>
                    <a:ea typeface="ＭＳ Ｐゴシック" pitchFamily="50" charset="-128"/>
                  </a:rPr>
                  <a:t>(</a:t>
                </a:r>
                <a:r>
                  <a:rPr lang="en-US" altLang="ja-JP" sz="1600" b="1" smtClean="0">
                    <a:solidFill>
                      <a:srgbClr val="FC0128"/>
                    </a:solidFill>
                    <a:ea typeface="ＭＳ Ｐゴシック" pitchFamily="50" charset="-128"/>
                  </a:rPr>
                  <a:t>0.75 MW</a:t>
                </a:r>
                <a:r>
                  <a:rPr lang="en-US" altLang="ja-JP" sz="1600" b="1" smtClean="0">
                    <a:solidFill>
                      <a:srgbClr val="000000"/>
                    </a:solidFill>
                    <a:ea typeface="ＭＳ Ｐゴシック" pitchFamily="50" charset="-128"/>
                  </a:rPr>
                  <a:t>)</a:t>
                </a:r>
                <a:endParaRPr lang="en-US" altLang="ja-JP" sz="1600" b="1" smtClean="0">
                  <a:solidFill>
                    <a:srgbClr val="000000"/>
                  </a:solidFill>
                  <a:ea typeface="ＭＳ ゴシック" pitchFamily="49" charset="-128"/>
                </a:endParaRPr>
              </a:p>
            </p:txBody>
          </p:sp>
          <p:sp>
            <p:nvSpPr>
              <p:cNvPr id="4116" name="Line 68"/>
              <p:cNvSpPr>
                <a:spLocks noChangeShapeType="1"/>
              </p:cNvSpPr>
              <p:nvPr/>
            </p:nvSpPr>
            <p:spPr bwMode="auto">
              <a:xfrm flipH="1" flipV="1">
                <a:off x="3614" y="2424"/>
                <a:ext cx="484" cy="948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mtClean="0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4117" name="Freeform 69"/>
              <p:cNvSpPr>
                <a:spLocks/>
              </p:cNvSpPr>
              <p:nvPr/>
            </p:nvSpPr>
            <p:spPr bwMode="auto">
              <a:xfrm>
                <a:off x="2943" y="1516"/>
                <a:ext cx="2311" cy="971"/>
              </a:xfrm>
              <a:custGeom>
                <a:avLst/>
                <a:gdLst>
                  <a:gd name="T0" fmla="*/ 532 w 2311"/>
                  <a:gd name="T1" fmla="*/ 800 h 971"/>
                  <a:gd name="T2" fmla="*/ 757 w 2311"/>
                  <a:gd name="T3" fmla="*/ 848 h 971"/>
                  <a:gd name="T4" fmla="*/ 987 w 2311"/>
                  <a:gd name="T5" fmla="*/ 896 h 971"/>
                  <a:gd name="T6" fmla="*/ 1219 w 2311"/>
                  <a:gd name="T7" fmla="*/ 937 h 971"/>
                  <a:gd name="T8" fmla="*/ 1450 w 2311"/>
                  <a:gd name="T9" fmla="*/ 963 h 971"/>
                  <a:gd name="T10" fmla="*/ 1619 w 2311"/>
                  <a:gd name="T11" fmla="*/ 971 h 971"/>
                  <a:gd name="T12" fmla="*/ 1730 w 2311"/>
                  <a:gd name="T13" fmla="*/ 969 h 971"/>
                  <a:gd name="T14" fmla="*/ 1839 w 2311"/>
                  <a:gd name="T15" fmla="*/ 961 h 971"/>
                  <a:gd name="T16" fmla="*/ 1944 w 2311"/>
                  <a:gd name="T17" fmla="*/ 947 h 971"/>
                  <a:gd name="T18" fmla="*/ 2049 w 2311"/>
                  <a:gd name="T19" fmla="*/ 925 h 971"/>
                  <a:gd name="T20" fmla="*/ 2148 w 2311"/>
                  <a:gd name="T21" fmla="*/ 892 h 971"/>
                  <a:gd name="T22" fmla="*/ 2212 w 2311"/>
                  <a:gd name="T23" fmla="*/ 864 h 971"/>
                  <a:gd name="T24" fmla="*/ 2245 w 2311"/>
                  <a:gd name="T25" fmla="*/ 840 h 971"/>
                  <a:gd name="T26" fmla="*/ 2273 w 2311"/>
                  <a:gd name="T27" fmla="*/ 808 h 971"/>
                  <a:gd name="T28" fmla="*/ 2293 w 2311"/>
                  <a:gd name="T29" fmla="*/ 765 h 971"/>
                  <a:gd name="T30" fmla="*/ 2307 w 2311"/>
                  <a:gd name="T31" fmla="*/ 719 h 971"/>
                  <a:gd name="T32" fmla="*/ 2311 w 2311"/>
                  <a:gd name="T33" fmla="*/ 669 h 971"/>
                  <a:gd name="T34" fmla="*/ 2303 w 2311"/>
                  <a:gd name="T35" fmla="*/ 616 h 971"/>
                  <a:gd name="T36" fmla="*/ 2282 w 2311"/>
                  <a:gd name="T37" fmla="*/ 562 h 971"/>
                  <a:gd name="T38" fmla="*/ 2251 w 2311"/>
                  <a:gd name="T39" fmla="*/ 512 h 971"/>
                  <a:gd name="T40" fmla="*/ 2219 w 2311"/>
                  <a:gd name="T41" fmla="*/ 469 h 971"/>
                  <a:gd name="T42" fmla="*/ 2186 w 2311"/>
                  <a:gd name="T43" fmla="*/ 437 h 971"/>
                  <a:gd name="T44" fmla="*/ 2152 w 2311"/>
                  <a:gd name="T45" fmla="*/ 409 h 971"/>
                  <a:gd name="T46" fmla="*/ 2071 w 2311"/>
                  <a:gd name="T47" fmla="*/ 346 h 971"/>
                  <a:gd name="T48" fmla="*/ 1854 w 2311"/>
                  <a:gd name="T49" fmla="*/ 199 h 971"/>
                  <a:gd name="T50" fmla="*/ 1725 w 2311"/>
                  <a:gd name="T51" fmla="*/ 121 h 971"/>
                  <a:gd name="T52" fmla="*/ 1588 w 2311"/>
                  <a:gd name="T53" fmla="*/ 60 h 971"/>
                  <a:gd name="T54" fmla="*/ 1511 w 2311"/>
                  <a:gd name="T55" fmla="*/ 38 h 971"/>
                  <a:gd name="T56" fmla="*/ 1430 w 2311"/>
                  <a:gd name="T57" fmla="*/ 24 h 971"/>
                  <a:gd name="T58" fmla="*/ 1268 w 2311"/>
                  <a:gd name="T59" fmla="*/ 6 h 971"/>
                  <a:gd name="T60" fmla="*/ 1098 w 2311"/>
                  <a:gd name="T61" fmla="*/ 0 h 971"/>
                  <a:gd name="T62" fmla="*/ 929 w 2311"/>
                  <a:gd name="T63" fmla="*/ 6 h 971"/>
                  <a:gd name="T64" fmla="*/ 760 w 2311"/>
                  <a:gd name="T65" fmla="*/ 24 h 971"/>
                  <a:gd name="T66" fmla="*/ 595 w 2311"/>
                  <a:gd name="T67" fmla="*/ 52 h 971"/>
                  <a:gd name="T68" fmla="*/ 437 w 2311"/>
                  <a:gd name="T69" fmla="*/ 95 h 971"/>
                  <a:gd name="T70" fmla="*/ 290 w 2311"/>
                  <a:gd name="T71" fmla="*/ 147 h 971"/>
                  <a:gd name="T72" fmla="*/ 157 w 2311"/>
                  <a:gd name="T73" fmla="*/ 209 h 971"/>
                  <a:gd name="T74" fmla="*/ 97 w 2311"/>
                  <a:gd name="T75" fmla="*/ 250 h 971"/>
                  <a:gd name="T76" fmla="*/ 52 w 2311"/>
                  <a:gd name="T77" fmla="*/ 290 h 971"/>
                  <a:gd name="T78" fmla="*/ 22 w 2311"/>
                  <a:gd name="T79" fmla="*/ 332 h 971"/>
                  <a:gd name="T80" fmla="*/ 4 w 2311"/>
                  <a:gd name="T81" fmla="*/ 377 h 971"/>
                  <a:gd name="T82" fmla="*/ 0 w 2311"/>
                  <a:gd name="T83" fmla="*/ 421 h 971"/>
                  <a:gd name="T84" fmla="*/ 6 w 2311"/>
                  <a:gd name="T85" fmla="*/ 465 h 971"/>
                  <a:gd name="T86" fmla="*/ 22 w 2311"/>
                  <a:gd name="T87" fmla="*/ 508 h 971"/>
                  <a:gd name="T88" fmla="*/ 48 w 2311"/>
                  <a:gd name="T89" fmla="*/ 550 h 971"/>
                  <a:gd name="T90" fmla="*/ 84 w 2311"/>
                  <a:gd name="T91" fmla="*/ 592 h 971"/>
                  <a:gd name="T92" fmla="*/ 126 w 2311"/>
                  <a:gd name="T93" fmla="*/ 630 h 971"/>
                  <a:gd name="T94" fmla="*/ 175 w 2311"/>
                  <a:gd name="T95" fmla="*/ 667 h 971"/>
                  <a:gd name="T96" fmla="*/ 230 w 2311"/>
                  <a:gd name="T97" fmla="*/ 701 h 971"/>
                  <a:gd name="T98" fmla="*/ 423 w 2311"/>
                  <a:gd name="T99" fmla="*/ 774 h 9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311"/>
                  <a:gd name="T151" fmla="*/ 0 h 971"/>
                  <a:gd name="T152" fmla="*/ 2311 w 2311"/>
                  <a:gd name="T153" fmla="*/ 971 h 9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311" h="971">
                    <a:moveTo>
                      <a:pt x="369" y="760"/>
                    </a:moveTo>
                    <a:lnTo>
                      <a:pt x="532" y="800"/>
                    </a:lnTo>
                    <a:lnTo>
                      <a:pt x="643" y="824"/>
                    </a:lnTo>
                    <a:lnTo>
                      <a:pt x="757" y="848"/>
                    </a:lnTo>
                    <a:lnTo>
                      <a:pt x="873" y="872"/>
                    </a:lnTo>
                    <a:lnTo>
                      <a:pt x="987" y="896"/>
                    </a:lnTo>
                    <a:lnTo>
                      <a:pt x="1104" y="916"/>
                    </a:lnTo>
                    <a:lnTo>
                      <a:pt x="1219" y="937"/>
                    </a:lnTo>
                    <a:lnTo>
                      <a:pt x="1336" y="951"/>
                    </a:lnTo>
                    <a:lnTo>
                      <a:pt x="1450" y="963"/>
                    </a:lnTo>
                    <a:lnTo>
                      <a:pt x="1563" y="969"/>
                    </a:lnTo>
                    <a:lnTo>
                      <a:pt x="1619" y="971"/>
                    </a:lnTo>
                    <a:lnTo>
                      <a:pt x="1677" y="971"/>
                    </a:lnTo>
                    <a:lnTo>
                      <a:pt x="1730" y="969"/>
                    </a:lnTo>
                    <a:lnTo>
                      <a:pt x="1785" y="967"/>
                    </a:lnTo>
                    <a:lnTo>
                      <a:pt x="1839" y="961"/>
                    </a:lnTo>
                    <a:lnTo>
                      <a:pt x="1892" y="955"/>
                    </a:lnTo>
                    <a:lnTo>
                      <a:pt x="1944" y="947"/>
                    </a:lnTo>
                    <a:lnTo>
                      <a:pt x="1997" y="937"/>
                    </a:lnTo>
                    <a:lnTo>
                      <a:pt x="2049" y="925"/>
                    </a:lnTo>
                    <a:lnTo>
                      <a:pt x="2098" y="910"/>
                    </a:lnTo>
                    <a:lnTo>
                      <a:pt x="2148" y="892"/>
                    </a:lnTo>
                    <a:lnTo>
                      <a:pt x="2197" y="874"/>
                    </a:lnTo>
                    <a:lnTo>
                      <a:pt x="2212" y="864"/>
                    </a:lnTo>
                    <a:lnTo>
                      <a:pt x="2229" y="854"/>
                    </a:lnTo>
                    <a:lnTo>
                      <a:pt x="2245" y="840"/>
                    </a:lnTo>
                    <a:lnTo>
                      <a:pt x="2258" y="824"/>
                    </a:lnTo>
                    <a:lnTo>
                      <a:pt x="2273" y="808"/>
                    </a:lnTo>
                    <a:lnTo>
                      <a:pt x="2282" y="788"/>
                    </a:lnTo>
                    <a:lnTo>
                      <a:pt x="2293" y="765"/>
                    </a:lnTo>
                    <a:lnTo>
                      <a:pt x="2301" y="743"/>
                    </a:lnTo>
                    <a:lnTo>
                      <a:pt x="2307" y="719"/>
                    </a:lnTo>
                    <a:lnTo>
                      <a:pt x="2311" y="695"/>
                    </a:lnTo>
                    <a:lnTo>
                      <a:pt x="2311" y="669"/>
                    </a:lnTo>
                    <a:lnTo>
                      <a:pt x="2309" y="643"/>
                    </a:lnTo>
                    <a:lnTo>
                      <a:pt x="2303" y="616"/>
                    </a:lnTo>
                    <a:lnTo>
                      <a:pt x="2295" y="590"/>
                    </a:lnTo>
                    <a:lnTo>
                      <a:pt x="2282" y="562"/>
                    </a:lnTo>
                    <a:lnTo>
                      <a:pt x="2269" y="536"/>
                    </a:lnTo>
                    <a:lnTo>
                      <a:pt x="2251" y="512"/>
                    </a:lnTo>
                    <a:lnTo>
                      <a:pt x="2234" y="489"/>
                    </a:lnTo>
                    <a:lnTo>
                      <a:pt x="2219" y="469"/>
                    </a:lnTo>
                    <a:lnTo>
                      <a:pt x="2202" y="453"/>
                    </a:lnTo>
                    <a:lnTo>
                      <a:pt x="2186" y="437"/>
                    </a:lnTo>
                    <a:lnTo>
                      <a:pt x="2168" y="423"/>
                    </a:lnTo>
                    <a:lnTo>
                      <a:pt x="2152" y="409"/>
                    </a:lnTo>
                    <a:lnTo>
                      <a:pt x="2011" y="310"/>
                    </a:lnTo>
                    <a:lnTo>
                      <a:pt x="2071" y="346"/>
                    </a:lnTo>
                    <a:lnTo>
                      <a:pt x="1918" y="248"/>
                    </a:lnTo>
                    <a:lnTo>
                      <a:pt x="1854" y="199"/>
                    </a:lnTo>
                    <a:lnTo>
                      <a:pt x="1789" y="157"/>
                    </a:lnTo>
                    <a:lnTo>
                      <a:pt x="1725" y="121"/>
                    </a:lnTo>
                    <a:lnTo>
                      <a:pt x="1658" y="87"/>
                    </a:lnTo>
                    <a:lnTo>
                      <a:pt x="1588" y="60"/>
                    </a:lnTo>
                    <a:lnTo>
                      <a:pt x="1551" y="48"/>
                    </a:lnTo>
                    <a:lnTo>
                      <a:pt x="1511" y="38"/>
                    </a:lnTo>
                    <a:lnTo>
                      <a:pt x="1473" y="30"/>
                    </a:lnTo>
                    <a:lnTo>
                      <a:pt x="1430" y="24"/>
                    </a:lnTo>
                    <a:lnTo>
                      <a:pt x="1350" y="14"/>
                    </a:lnTo>
                    <a:lnTo>
                      <a:pt x="1268" y="6"/>
                    </a:lnTo>
                    <a:lnTo>
                      <a:pt x="1183" y="2"/>
                    </a:lnTo>
                    <a:lnTo>
                      <a:pt x="1098" y="0"/>
                    </a:lnTo>
                    <a:lnTo>
                      <a:pt x="1014" y="2"/>
                    </a:lnTo>
                    <a:lnTo>
                      <a:pt x="929" y="6"/>
                    </a:lnTo>
                    <a:lnTo>
                      <a:pt x="842" y="14"/>
                    </a:lnTo>
                    <a:lnTo>
                      <a:pt x="760" y="24"/>
                    </a:lnTo>
                    <a:lnTo>
                      <a:pt x="675" y="36"/>
                    </a:lnTo>
                    <a:lnTo>
                      <a:pt x="595" y="52"/>
                    </a:lnTo>
                    <a:lnTo>
                      <a:pt x="513" y="73"/>
                    </a:lnTo>
                    <a:lnTo>
                      <a:pt x="437" y="95"/>
                    </a:lnTo>
                    <a:lnTo>
                      <a:pt x="363" y="119"/>
                    </a:lnTo>
                    <a:lnTo>
                      <a:pt x="290" y="147"/>
                    </a:lnTo>
                    <a:lnTo>
                      <a:pt x="222" y="177"/>
                    </a:lnTo>
                    <a:lnTo>
                      <a:pt x="157" y="209"/>
                    </a:lnTo>
                    <a:lnTo>
                      <a:pt x="125" y="230"/>
                    </a:lnTo>
                    <a:lnTo>
                      <a:pt x="97" y="250"/>
                    </a:lnTo>
                    <a:lnTo>
                      <a:pt x="72" y="270"/>
                    </a:lnTo>
                    <a:lnTo>
                      <a:pt x="52" y="290"/>
                    </a:lnTo>
                    <a:lnTo>
                      <a:pt x="34" y="312"/>
                    </a:lnTo>
                    <a:lnTo>
                      <a:pt x="22" y="332"/>
                    </a:lnTo>
                    <a:lnTo>
                      <a:pt x="12" y="355"/>
                    </a:lnTo>
                    <a:lnTo>
                      <a:pt x="4" y="377"/>
                    </a:lnTo>
                    <a:lnTo>
                      <a:pt x="0" y="399"/>
                    </a:lnTo>
                    <a:lnTo>
                      <a:pt x="0" y="421"/>
                    </a:lnTo>
                    <a:lnTo>
                      <a:pt x="2" y="443"/>
                    </a:lnTo>
                    <a:lnTo>
                      <a:pt x="6" y="465"/>
                    </a:lnTo>
                    <a:lnTo>
                      <a:pt x="12" y="485"/>
                    </a:lnTo>
                    <a:lnTo>
                      <a:pt x="22" y="508"/>
                    </a:lnTo>
                    <a:lnTo>
                      <a:pt x="34" y="530"/>
                    </a:lnTo>
                    <a:lnTo>
                      <a:pt x="48" y="550"/>
                    </a:lnTo>
                    <a:lnTo>
                      <a:pt x="66" y="572"/>
                    </a:lnTo>
                    <a:lnTo>
                      <a:pt x="84" y="592"/>
                    </a:lnTo>
                    <a:lnTo>
                      <a:pt x="104" y="612"/>
                    </a:lnTo>
                    <a:lnTo>
                      <a:pt x="126" y="630"/>
                    </a:lnTo>
                    <a:lnTo>
                      <a:pt x="150" y="649"/>
                    </a:lnTo>
                    <a:lnTo>
                      <a:pt x="175" y="667"/>
                    </a:lnTo>
                    <a:lnTo>
                      <a:pt x="201" y="685"/>
                    </a:lnTo>
                    <a:lnTo>
                      <a:pt x="230" y="701"/>
                    </a:lnTo>
                    <a:lnTo>
                      <a:pt x="290" y="731"/>
                    </a:lnTo>
                    <a:lnTo>
                      <a:pt x="423" y="774"/>
                    </a:lnTo>
                    <a:lnTo>
                      <a:pt x="473" y="786"/>
                    </a:lnTo>
                  </a:path>
                </a:pathLst>
              </a:custGeom>
              <a:noFill/>
              <a:ln w="38100">
                <a:solidFill>
                  <a:srgbClr val="FFB91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mtClean="0">
                  <a:solidFill>
                    <a:srgbClr val="0000FF"/>
                  </a:solidFill>
                  <a:ea typeface="ＭＳ Ｐゴシック" pitchFamily="50" charset="-128"/>
                </a:endParaRPr>
              </a:p>
            </p:txBody>
          </p:sp>
        </p:grpSp>
        <p:sp>
          <p:nvSpPr>
            <p:cNvPr id="4114" name="Freeform 70"/>
            <p:cNvSpPr>
              <a:spLocks/>
            </p:cNvSpPr>
            <p:nvPr/>
          </p:nvSpPr>
          <p:spPr bwMode="auto">
            <a:xfrm>
              <a:off x="2613" y="2166"/>
              <a:ext cx="645" cy="92"/>
            </a:xfrm>
            <a:custGeom>
              <a:avLst/>
              <a:gdLst>
                <a:gd name="T0" fmla="*/ 0 w 611"/>
                <a:gd name="T1" fmla="*/ 0 h 89"/>
                <a:gd name="T2" fmla="*/ 2725 w 611"/>
                <a:gd name="T3" fmla="*/ 4 h 89"/>
                <a:gd name="T4" fmla="*/ 5220 w 611"/>
                <a:gd name="T5" fmla="*/ 8 h 89"/>
                <a:gd name="T6" fmla="*/ 7422 w 611"/>
                <a:gd name="T7" fmla="*/ 12 h 89"/>
                <a:gd name="T8" fmla="*/ 9599 w 611"/>
                <a:gd name="T9" fmla="*/ 275 h 89"/>
                <a:gd name="T10" fmla="*/ 13492 w 611"/>
                <a:gd name="T11" fmla="*/ 336 h 89"/>
                <a:gd name="T12" fmla="*/ 17089 w 611"/>
                <a:gd name="T13" fmla="*/ 410 h 89"/>
                <a:gd name="T14" fmla="*/ 20515 w 611"/>
                <a:gd name="T15" fmla="*/ 500 h 89"/>
                <a:gd name="T16" fmla="*/ 23361 w 611"/>
                <a:gd name="T17" fmla="*/ 571 h 89"/>
                <a:gd name="T18" fmla="*/ 26089 w 611"/>
                <a:gd name="T19" fmla="*/ 652 h 89"/>
                <a:gd name="T20" fmla="*/ 28841 w 611"/>
                <a:gd name="T21" fmla="*/ 744 h 89"/>
                <a:gd name="T22" fmla="*/ 31640 w 611"/>
                <a:gd name="T23" fmla="*/ 795 h 89"/>
                <a:gd name="T24" fmla="*/ 34481 w 611"/>
                <a:gd name="T25" fmla="*/ 850 h 89"/>
                <a:gd name="T26" fmla="*/ 37232 w 611"/>
                <a:gd name="T27" fmla="*/ 909 h 89"/>
                <a:gd name="T28" fmla="*/ 40647 w 611"/>
                <a:gd name="T29" fmla="*/ 1005 h 89"/>
                <a:gd name="T30" fmla="*/ 44146 w 611"/>
                <a:gd name="T31" fmla="*/ 1110 h 89"/>
                <a:gd name="T32" fmla="*/ 48108 w 611"/>
                <a:gd name="T33" fmla="*/ 1226 h 89"/>
                <a:gd name="T34" fmla="*/ 50443 w 611"/>
                <a:gd name="T35" fmla="*/ 1264 h 89"/>
                <a:gd name="T36" fmla="*/ 52749 w 611"/>
                <a:gd name="T37" fmla="*/ 1310 h 89"/>
                <a:gd name="T38" fmla="*/ 55036 w 611"/>
                <a:gd name="T39" fmla="*/ 1370 h 89"/>
                <a:gd name="T40" fmla="*/ 57761 w 611"/>
                <a:gd name="T41" fmla="*/ 1444 h 89"/>
                <a:gd name="T42" fmla="*/ 0 w 611"/>
                <a:gd name="T43" fmla="*/ 0 h 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1"/>
                <a:gd name="T67" fmla="*/ 0 h 89"/>
                <a:gd name="T68" fmla="*/ 611 w 611"/>
                <a:gd name="T69" fmla="*/ 89 h 8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1" h="89">
                  <a:moveTo>
                    <a:pt x="0" y="0"/>
                  </a:moveTo>
                  <a:lnTo>
                    <a:pt x="28" y="4"/>
                  </a:lnTo>
                  <a:lnTo>
                    <a:pt x="55" y="8"/>
                  </a:lnTo>
                  <a:lnTo>
                    <a:pt x="79" y="12"/>
                  </a:lnTo>
                  <a:lnTo>
                    <a:pt x="100" y="15"/>
                  </a:lnTo>
                  <a:lnTo>
                    <a:pt x="144" y="21"/>
                  </a:lnTo>
                  <a:lnTo>
                    <a:pt x="181" y="27"/>
                  </a:lnTo>
                  <a:lnTo>
                    <a:pt x="216" y="33"/>
                  </a:lnTo>
                  <a:lnTo>
                    <a:pt x="247" y="37"/>
                  </a:lnTo>
                  <a:lnTo>
                    <a:pt x="277" y="41"/>
                  </a:lnTo>
                  <a:lnTo>
                    <a:pt x="306" y="45"/>
                  </a:lnTo>
                  <a:lnTo>
                    <a:pt x="334" y="49"/>
                  </a:lnTo>
                  <a:lnTo>
                    <a:pt x="364" y="53"/>
                  </a:lnTo>
                  <a:lnTo>
                    <a:pt x="395" y="57"/>
                  </a:lnTo>
                  <a:lnTo>
                    <a:pt x="430" y="63"/>
                  </a:lnTo>
                  <a:lnTo>
                    <a:pt x="467" y="69"/>
                  </a:lnTo>
                  <a:lnTo>
                    <a:pt x="511" y="75"/>
                  </a:lnTo>
                  <a:lnTo>
                    <a:pt x="533" y="77"/>
                  </a:lnTo>
                  <a:lnTo>
                    <a:pt x="557" y="81"/>
                  </a:lnTo>
                  <a:lnTo>
                    <a:pt x="583" y="85"/>
                  </a:lnTo>
                  <a:lnTo>
                    <a:pt x="611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B91B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FF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4112" name="Text Box 56"/>
          <p:cNvSpPr txBox="1">
            <a:spLocks noChangeArrowheads="1"/>
          </p:cNvSpPr>
          <p:nvPr/>
        </p:nvSpPr>
        <p:spPr bwMode="auto">
          <a:xfrm>
            <a:off x="3865563" y="6062663"/>
            <a:ext cx="4953000" cy="3048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400" b="1" smtClean="0">
                <a:solidFill>
                  <a:srgbClr val="000000"/>
                </a:solidFill>
                <a:ea typeface="ＭＳ ゴシック" pitchFamily="49" charset="-128"/>
              </a:rPr>
              <a:t>J-PARC = Japan Proton Accelerator Research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スライド番号プレースホルダ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z="1600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58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pPr lvl="0"/>
            <a:r>
              <a:rPr kumimoji="1" lang="en-US" altLang="ja-JP" sz="4000" dirty="0" smtClean="0">
                <a:solidFill>
                  <a:schemeClr val="bg1"/>
                </a:solidFill>
              </a:rPr>
              <a:t>Calculated production </a:t>
            </a:r>
            <a:r>
              <a:rPr lang="en-US" altLang="ja-JP" sz="4000" dirty="0" smtClean="0">
                <a:solidFill>
                  <a:schemeClr val="bg1"/>
                </a:solidFill>
              </a:rPr>
              <a:t>r</a:t>
            </a:r>
            <a:r>
              <a:rPr kumimoji="1" lang="en-US" altLang="ja-JP" sz="4000" dirty="0" smtClean="0">
                <a:solidFill>
                  <a:schemeClr val="bg1"/>
                </a:solidFill>
              </a:rPr>
              <a:t>ates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187625" y="1052736"/>
          <a:ext cx="727280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7"/>
                <a:gridCol w="936104"/>
                <a:gridCol w="1440160"/>
                <a:gridCol w="1296144"/>
                <a:gridCol w="1159164"/>
                <a:gridCol w="1649149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i="1" dirty="0" smtClean="0"/>
                        <a:t>p</a:t>
                      </a:r>
                      <a:r>
                        <a:rPr kumimoji="1" lang="en-US" altLang="ja-JP" sz="1600" i="1" baseline="-25000" dirty="0" smtClean="0">
                          <a:latin typeface="Symbol" pitchFamily="18" charset="2"/>
                        </a:rPr>
                        <a:t>p</a:t>
                      </a:r>
                      <a:r>
                        <a:rPr kumimoji="1" lang="en-US" altLang="ja-JP" sz="1600" dirty="0" smtClean="0"/>
                        <a:t>=20  </a:t>
                      </a:r>
                      <a:r>
                        <a:rPr kumimoji="1" lang="en-US" altLang="ja-JP" sz="1600" dirty="0" err="1" smtClean="0"/>
                        <a:t>GeV</a:t>
                      </a:r>
                      <a:r>
                        <a:rPr kumimoji="1" lang="en-US" altLang="ja-JP" sz="1600" dirty="0" smtClean="0"/>
                        <a:t>/c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Mass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i="1" baseline="0" dirty="0" smtClean="0"/>
                        <a:t>(</a:t>
                      </a:r>
                      <a:r>
                        <a:rPr kumimoji="1" lang="en-US" altLang="ja-JP" sz="1600" i="1" baseline="0" dirty="0" err="1" smtClean="0"/>
                        <a:t>GeV</a:t>
                      </a:r>
                      <a:r>
                        <a:rPr kumimoji="1" lang="en-US" altLang="ja-JP" sz="1600" i="1" baseline="0" dirty="0" smtClean="0"/>
                        <a:t>/c)</a:t>
                      </a:r>
                      <a:endParaRPr kumimoji="1" lang="ja-JP" altLang="en-US" sz="1600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>
                          <a:latin typeface="+mn-lt"/>
                        </a:rPr>
                        <a:t>“</a:t>
                      </a:r>
                      <a:r>
                        <a:rPr kumimoji="1" lang="en-US" altLang="ja-JP" sz="1800" i="1" dirty="0" err="1" smtClean="0">
                          <a:latin typeface="+mn-lt"/>
                        </a:rPr>
                        <a:t>ud</a:t>
                      </a:r>
                      <a:r>
                        <a:rPr kumimoji="1" lang="en-US" altLang="ja-JP" sz="1800" i="1" dirty="0" smtClean="0">
                          <a:latin typeface="+mn-lt"/>
                        </a:rPr>
                        <a:t>” </a:t>
                      </a:r>
                      <a:r>
                        <a:rPr kumimoji="1" lang="en-US" altLang="ja-JP" sz="1800" i="1" dirty="0" err="1" smtClean="0">
                          <a:latin typeface="+mn-lt"/>
                        </a:rPr>
                        <a:t>isospin</a:t>
                      </a:r>
                      <a:r>
                        <a:rPr kumimoji="1" lang="en-US" altLang="ja-JP" sz="1800" i="1" dirty="0" smtClean="0">
                          <a:latin typeface="+mn-lt"/>
                        </a:rPr>
                        <a:t> factor</a:t>
                      </a:r>
                      <a:endParaRPr kumimoji="1" lang="ja-JP" altLang="en-US" sz="1800" i="1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i="1" dirty="0" err="1" smtClean="0"/>
                        <a:t>Y</a:t>
                      </a:r>
                      <a:r>
                        <a:rPr kumimoji="1" lang="en-US" altLang="ja-JP" sz="1800" i="1" baseline="-25000" dirty="0" err="1" smtClean="0"/>
                        <a:t>c</a:t>
                      </a:r>
                      <a:r>
                        <a:rPr kumimoji="1" lang="en-US" altLang="ja-JP" sz="1800" i="1" baseline="30000" dirty="0" smtClean="0"/>
                        <a:t>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i="1" dirty="0" smtClean="0"/>
                        <a:t>Spin</a:t>
                      </a:r>
                      <a:r>
                        <a:rPr kumimoji="1" lang="en-US" altLang="ja-JP" sz="1800" i="1" baseline="0" dirty="0" smtClean="0"/>
                        <a:t> factor</a:t>
                      </a:r>
                      <a:endParaRPr kumimoji="1" lang="ja-JP" altLang="en-US" sz="1800" i="1" dirty="0" smtClean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err="1" smtClean="0"/>
                        <a:t>q</a:t>
                      </a:r>
                      <a:r>
                        <a:rPr kumimoji="1" lang="en-US" altLang="ja-JP" sz="1800" i="1" baseline="-25000" dirty="0" err="1" smtClean="0"/>
                        <a:t>eff</a:t>
                      </a:r>
                      <a:endParaRPr kumimoji="1" lang="en-US" altLang="ja-JP" sz="1800" i="1" baseline="-25000" dirty="0" smtClean="0"/>
                    </a:p>
                    <a:p>
                      <a:pPr algn="ctr"/>
                      <a:r>
                        <a:rPr kumimoji="1" lang="en-US" altLang="ja-JP" sz="1800" i="1" baseline="0" dirty="0" smtClean="0"/>
                        <a:t>(</a:t>
                      </a:r>
                      <a:r>
                        <a:rPr kumimoji="1" lang="en-US" altLang="ja-JP" sz="1800" i="1" baseline="0" dirty="0" err="1" smtClean="0"/>
                        <a:t>GeV</a:t>
                      </a:r>
                      <a:r>
                        <a:rPr kumimoji="1" lang="en-US" altLang="ja-JP" sz="1800" i="1" baseline="0" dirty="0" smtClean="0"/>
                        <a:t>/c)</a:t>
                      </a:r>
                      <a:endParaRPr kumimoji="1" lang="ja-JP" altLang="en-US" sz="1800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Rate</a:t>
                      </a:r>
                    </a:p>
                    <a:p>
                      <a:pPr algn="ctr"/>
                      <a:r>
                        <a:rPr kumimoji="1" lang="en-US" altLang="ja-JP" sz="1800" i="1" dirty="0" smtClean="0"/>
                        <a:t>(Relative)</a:t>
                      </a:r>
                      <a:endParaRPr kumimoji="1" lang="ja-JP" altLang="en-US" sz="1800" i="1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sz="1800" baseline="-25000" dirty="0" smtClean="0"/>
                        <a:t>c</a:t>
                      </a:r>
                      <a:r>
                        <a:rPr kumimoji="1" lang="en-US" altLang="ja-JP" sz="1800" baseline="30000" dirty="0" smtClean="0"/>
                        <a:t>1/2+</a:t>
                      </a:r>
                      <a:endParaRPr kumimoji="1" lang="en-US" altLang="ja-JP" sz="18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2286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/>
                        <a:t>1</a:t>
                      </a:r>
                      <a:endParaRPr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1.33</a:t>
                      </a:r>
                      <a:endParaRPr kumimoji="1" lang="ja-JP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1800" baseline="-25000" dirty="0" smtClean="0"/>
                        <a:t>c</a:t>
                      </a:r>
                      <a:r>
                        <a:rPr kumimoji="1" lang="en-US" altLang="ja-JP" sz="1800" baseline="30000" dirty="0" smtClean="0"/>
                        <a:t>1/2+</a:t>
                      </a:r>
                      <a:endParaRPr kumimoji="1" lang="en-US" altLang="ja-JP" sz="1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2455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1/6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1/9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1.43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bg1"/>
                          </a:solidFill>
                        </a:rPr>
                        <a:t>0.03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1800" baseline="-25000" dirty="0" smtClean="0"/>
                        <a:t>c</a:t>
                      </a:r>
                      <a:r>
                        <a:rPr kumimoji="1" lang="en-US" altLang="ja-JP" sz="1800" baseline="30000" dirty="0" smtClean="0"/>
                        <a:t>3/2+</a:t>
                      </a:r>
                      <a:endParaRPr kumimoji="1" lang="en-US" altLang="ja-JP" sz="1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2520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>
                          <a:solidFill>
                            <a:schemeClr val="tx1"/>
                          </a:solidFill>
                        </a:rPr>
                        <a:t>1/6</a:t>
                      </a:r>
                      <a:endParaRPr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>
                          <a:solidFill>
                            <a:schemeClr val="tx1"/>
                          </a:solidFill>
                        </a:rPr>
                        <a:t>8/9</a:t>
                      </a:r>
                      <a:endParaRPr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>
                          <a:solidFill>
                            <a:schemeClr val="tx1"/>
                          </a:solidFill>
                        </a:rPr>
                        <a:t>1.44</a:t>
                      </a:r>
                      <a:endParaRPr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bg1"/>
                          </a:solidFill>
                        </a:rPr>
                        <a:t>0.20</a:t>
                      </a:r>
                      <a:endParaRPr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sz="1800" baseline="-25000" dirty="0" smtClean="0"/>
                        <a:t>c</a:t>
                      </a:r>
                      <a:r>
                        <a:rPr kumimoji="1" lang="en-US" altLang="ja-JP" sz="1800" baseline="30000" dirty="0" smtClean="0"/>
                        <a:t>1/2-</a:t>
                      </a:r>
                      <a:endParaRPr kumimoji="1" lang="en-US" altLang="ja-JP" sz="18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2595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1/3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1.37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rgbClr val="FFFF00"/>
                          </a:solidFill>
                        </a:rPr>
                        <a:t>1.17</a:t>
                      </a:r>
                      <a:endParaRPr lang="ja-JP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sz="1800" baseline="-25000" dirty="0" smtClean="0"/>
                        <a:t>c</a:t>
                      </a:r>
                      <a:r>
                        <a:rPr kumimoji="1" lang="en-US" altLang="ja-JP" sz="1800" baseline="30000" dirty="0" smtClean="0"/>
                        <a:t>3/2-</a:t>
                      </a:r>
                      <a:endParaRPr kumimoji="1" lang="en-US" altLang="ja-JP" sz="18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2625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2/3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1.38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rgbClr val="FFFF00"/>
                          </a:solidFill>
                        </a:rPr>
                        <a:t>2.26</a:t>
                      </a:r>
                      <a:endParaRPr lang="ja-JP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1800" baseline="-25000" dirty="0" smtClean="0"/>
                        <a:t>c</a:t>
                      </a:r>
                      <a:r>
                        <a:rPr kumimoji="1" lang="en-US" altLang="ja-JP" sz="1800" baseline="30000" dirty="0" smtClean="0"/>
                        <a:t>1/2-</a:t>
                      </a:r>
                      <a:endParaRPr kumimoji="1" lang="en-US" altLang="ja-JP" sz="1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2750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1/6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1/27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1.49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bg1"/>
                          </a:solidFill>
                        </a:rPr>
                        <a:t>0.03</a:t>
                      </a:r>
                      <a:endParaRPr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1800" baseline="-25000" dirty="0" smtClean="0"/>
                        <a:t>c</a:t>
                      </a:r>
                      <a:r>
                        <a:rPr kumimoji="1" lang="en-US" altLang="ja-JP" sz="1800" baseline="30000" dirty="0" smtClean="0"/>
                        <a:t>3/2-</a:t>
                      </a:r>
                      <a:endParaRPr kumimoji="1" lang="en-US" altLang="ja-JP" sz="1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2820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1/6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2/27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1.50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bg1"/>
                          </a:solidFill>
                        </a:rPr>
                        <a:t>0.06</a:t>
                      </a:r>
                      <a:endParaRPr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1800" baseline="-25000" dirty="0" smtClean="0"/>
                        <a:t>c</a:t>
                      </a:r>
                      <a:r>
                        <a:rPr kumimoji="1" lang="en-US" altLang="ja-JP" sz="1800" baseline="30000" dirty="0" smtClean="0"/>
                        <a:t>1/2- ’</a:t>
                      </a:r>
                      <a:endParaRPr kumimoji="1" lang="en-US" altLang="ja-JP" sz="18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2750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1/6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2/27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1.49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bg1"/>
                          </a:solidFill>
                        </a:rPr>
                        <a:t>0.07</a:t>
                      </a:r>
                      <a:endParaRPr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1800" baseline="-25000" dirty="0" smtClean="0"/>
                        <a:t>c</a:t>
                      </a:r>
                      <a:r>
                        <a:rPr kumimoji="1" lang="en-US" altLang="ja-JP" sz="1800" baseline="30000" dirty="0" smtClean="0"/>
                        <a:t>3/2- ’</a:t>
                      </a:r>
                      <a:endParaRPr kumimoji="1" lang="en-US" altLang="ja-JP" sz="18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2820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1/6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56/135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1.50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bg1"/>
                          </a:solidFill>
                        </a:rPr>
                        <a:t>0.33</a:t>
                      </a:r>
                      <a:endParaRPr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1800" baseline="-25000" dirty="0" smtClean="0"/>
                        <a:t>c</a:t>
                      </a:r>
                      <a:r>
                        <a:rPr kumimoji="1" lang="en-US" altLang="ja-JP" sz="1800" baseline="30000" dirty="0" smtClean="0"/>
                        <a:t>5/2- ’</a:t>
                      </a:r>
                      <a:endParaRPr kumimoji="1" lang="en-US" altLang="ja-JP" sz="18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2820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1/6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2/5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1.50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chemeClr val="bg1"/>
                          </a:solidFill>
                        </a:rPr>
                        <a:t>0.31</a:t>
                      </a:r>
                      <a:endParaRPr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sz="1800" baseline="-25000" dirty="0" smtClean="0"/>
                        <a:t>c</a:t>
                      </a:r>
                      <a:r>
                        <a:rPr kumimoji="1" lang="en-US" altLang="ja-JP" sz="1800" baseline="30000" dirty="0" smtClean="0"/>
                        <a:t>3/2+</a:t>
                      </a:r>
                      <a:endParaRPr kumimoji="1" lang="en-US" altLang="ja-JP" sz="1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2940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2/5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1.42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rgbClr val="FFFF00"/>
                          </a:solidFill>
                        </a:rPr>
                        <a:t>0.85</a:t>
                      </a:r>
                      <a:endParaRPr lang="ja-JP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sz="1800" baseline="-25000" dirty="0" smtClean="0"/>
                        <a:t>c</a:t>
                      </a:r>
                      <a:r>
                        <a:rPr kumimoji="1" lang="en-US" altLang="ja-JP" sz="1800" baseline="30000" dirty="0" smtClean="0"/>
                        <a:t>5/2+</a:t>
                      </a:r>
                      <a:endParaRPr kumimoji="1" lang="en-US" altLang="ja-JP" sz="18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2880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3/5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/>
                        <a:t>1.41</a:t>
                      </a:r>
                      <a:endParaRPr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 smtClean="0">
                          <a:solidFill>
                            <a:srgbClr val="FFFF00"/>
                          </a:solidFill>
                        </a:rPr>
                        <a:t>1.55</a:t>
                      </a:r>
                      <a:endParaRPr lang="ja-JP" alt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95536" y="1680483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chemeClr val="bg1"/>
                </a:solidFill>
              </a:rPr>
              <a:t>L=0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2823319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chemeClr val="bg1"/>
                </a:solidFill>
              </a:rPr>
              <a:t>L=1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5631631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chemeClr val="bg1"/>
                </a:solidFill>
              </a:rPr>
              <a:t>L=2</a:t>
            </a:r>
            <a:endParaRPr kumimoji="1" lang="ja-JP" altLang="en-US" sz="2400" i="1" dirty="0">
              <a:solidFill>
                <a:schemeClr val="bg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87624" y="2850288"/>
            <a:ext cx="7272808" cy="830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187624" y="5661248"/>
            <a:ext cx="727280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187624" y="1699483"/>
            <a:ext cx="7272808" cy="377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Expected spectra: </a:t>
            </a:r>
            <a:r>
              <a:rPr lang="en-US" altLang="ja-JP" dirty="0" err="1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altLang="ja-JP" i="1" baseline="-25000" dirty="0" err="1" smtClean="0">
                <a:solidFill>
                  <a:schemeClr val="bg1"/>
                </a:solidFill>
              </a:rPr>
              <a:t>GS</a:t>
            </a:r>
            <a:r>
              <a:rPr lang="en-US" altLang="ja-JP" dirty="0" smtClean="0">
                <a:solidFill>
                  <a:schemeClr val="bg1"/>
                </a:solidFill>
              </a:rPr>
              <a:t> = 1 </a:t>
            </a:r>
            <a:r>
              <a:rPr lang="en-US" altLang="ja-JP" dirty="0" err="1" smtClean="0">
                <a:solidFill>
                  <a:schemeClr val="bg1"/>
                </a:solidFill>
              </a:rPr>
              <a:t>nb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327" t="50661"/>
          <a:stretch>
            <a:fillRect/>
          </a:stretch>
        </p:blipFill>
        <p:spPr bwMode="auto">
          <a:xfrm>
            <a:off x="936104" y="1988840"/>
            <a:ext cx="7236296" cy="44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1907704" y="1124744"/>
            <a:ext cx="5256584" cy="83099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  <a:cs typeface="Times New Roman" pitchFamily="18" charset="0"/>
              </a:rPr>
              <a:t>N(</a:t>
            </a:r>
            <a:r>
              <a:rPr lang="en-US" altLang="ja-JP" sz="2400" b="1" dirty="0" err="1" smtClean="0">
                <a:solidFill>
                  <a:srgbClr val="000000"/>
                </a:solidFill>
                <a:cs typeface="Times New Roman" pitchFamily="18" charset="0"/>
              </a:rPr>
              <a:t>Yc</a:t>
            </a:r>
            <a:r>
              <a:rPr lang="en-US" altLang="ja-JP" sz="2400" b="1" dirty="0" smtClean="0">
                <a:solidFill>
                  <a:srgbClr val="000000"/>
                </a:solidFill>
                <a:cs typeface="Times New Roman" pitchFamily="18" charset="0"/>
              </a:rPr>
              <a:t>*)~</a:t>
            </a:r>
            <a:r>
              <a:rPr lang="en-US" altLang="ja-JP" sz="2400" b="1" dirty="0" smtClean="0">
                <a:solidFill>
                  <a:srgbClr val="FF0000"/>
                </a:solidFill>
                <a:cs typeface="Times New Roman" pitchFamily="18" charset="0"/>
              </a:rPr>
              <a:t>1000</a:t>
            </a:r>
            <a:r>
              <a:rPr lang="en-US" altLang="ja-JP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ja-JP" sz="2400" b="1" dirty="0" smtClean="0">
                <a:solidFill>
                  <a:srgbClr val="000000"/>
                </a:solidFill>
                <a:cs typeface="Times New Roman" pitchFamily="18" charset="0"/>
              </a:rPr>
              <a:t>events/1nb/100 days</a:t>
            </a:r>
          </a:p>
          <a:p>
            <a:r>
              <a:rPr lang="en-US" altLang="ja-JP" sz="2400" b="1" dirty="0" smtClean="0">
                <a:solidFill>
                  <a:srgbClr val="000000"/>
                </a:solidFill>
                <a:cs typeface="Times New Roman" pitchFamily="18" charset="0"/>
              </a:rPr>
              <a:t>Sensitivity: ~0.1 </a:t>
            </a:r>
            <a:r>
              <a:rPr lang="en-US" altLang="ja-JP" sz="2400" b="1" dirty="0" err="1" smtClean="0">
                <a:solidFill>
                  <a:srgbClr val="000000"/>
                </a:solidFill>
                <a:cs typeface="Times New Roman" pitchFamily="18" charset="0"/>
              </a:rPr>
              <a:t>nb</a:t>
            </a:r>
            <a:r>
              <a:rPr lang="en-US" altLang="ja-JP" sz="2400" b="1" dirty="0" smtClean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altLang="ja-JP" sz="2400" b="1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3s, </a:t>
            </a:r>
            <a:r>
              <a:rPr lang="en-US" altLang="ja-JP" sz="2400" b="1" i="1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ja-JP" sz="2400" b="1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~100 </a:t>
            </a:r>
            <a:r>
              <a:rPr lang="en-US" altLang="ja-JP" sz="2400" b="1" dirty="0" err="1" smtClean="0">
                <a:solidFill>
                  <a:srgbClr val="000000"/>
                </a:solidFill>
                <a:cs typeface="Times New Roman" pitchFamily="18" charset="0"/>
              </a:rPr>
              <a:t>MeV</a:t>
            </a:r>
            <a:r>
              <a:rPr lang="en-US" altLang="ja-JP" sz="2400" b="1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ja-JP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2392684" y="409614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altLang="ja-JP" b="1" baseline="-25000" dirty="0" err="1" smtClean="0">
                <a:solidFill>
                  <a:srgbClr val="C00000"/>
                </a:solidFill>
              </a:rPr>
              <a:t>c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3248700" y="2732854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altLang="ja-JP" b="1" baseline="-25000" dirty="0" err="1" smtClean="0">
                <a:solidFill>
                  <a:srgbClr val="C00000"/>
                </a:solidFill>
              </a:rPr>
              <a:t>c</a:t>
            </a:r>
            <a:r>
              <a:rPr lang="en-US" altLang="ja-JP" b="1" dirty="0" smtClean="0">
                <a:solidFill>
                  <a:srgbClr val="C00000"/>
                </a:solidFill>
              </a:rPr>
              <a:t>(2595) 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733402" y="2302370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altLang="ja-JP" b="1" baseline="-25000" dirty="0" err="1" smtClean="0">
                <a:solidFill>
                  <a:srgbClr val="C00000"/>
                </a:solidFill>
              </a:rPr>
              <a:t>c</a:t>
            </a:r>
            <a:r>
              <a:rPr lang="en-US" altLang="ja-JP" b="1" dirty="0" smtClean="0">
                <a:solidFill>
                  <a:srgbClr val="C00000"/>
                </a:solidFill>
              </a:rPr>
              <a:t>(2625)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3968779" y="4072700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altLang="ja-JP" b="1" baseline="-25000" dirty="0" err="1" smtClean="0">
                <a:solidFill>
                  <a:srgbClr val="C00000"/>
                </a:solidFill>
              </a:rPr>
              <a:t>c</a:t>
            </a:r>
            <a:r>
              <a:rPr lang="en-US" altLang="ja-JP" b="1" dirty="0" smtClean="0">
                <a:solidFill>
                  <a:srgbClr val="C00000"/>
                </a:solidFill>
              </a:rPr>
              <a:t>(2765) 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4248679" y="3816601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altLang="ja-JP" b="1" baseline="-25000" dirty="0" smtClean="0">
                <a:solidFill>
                  <a:srgbClr val="0000FF"/>
                </a:solidFill>
              </a:rPr>
              <a:t>c</a:t>
            </a:r>
            <a:r>
              <a:rPr lang="en-US" altLang="ja-JP" b="1" dirty="0" smtClean="0">
                <a:solidFill>
                  <a:srgbClr val="0000FF"/>
                </a:solidFill>
              </a:rPr>
              <a:t>(2800)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4508948" y="267569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altLang="ja-JP" b="1" baseline="-25000" dirty="0" err="1" smtClean="0">
                <a:solidFill>
                  <a:srgbClr val="C00000"/>
                </a:solidFill>
              </a:rPr>
              <a:t>c</a:t>
            </a:r>
            <a:r>
              <a:rPr lang="en-US" altLang="ja-JP" b="1" dirty="0" smtClean="0">
                <a:solidFill>
                  <a:srgbClr val="C00000"/>
                </a:solidFill>
              </a:rPr>
              <a:t>(2880)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4859326" y="309289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altLang="ja-JP" b="1" baseline="-25000" dirty="0" err="1" smtClean="0">
                <a:solidFill>
                  <a:srgbClr val="C00000"/>
                </a:solidFill>
              </a:rPr>
              <a:t>c</a:t>
            </a:r>
            <a:r>
              <a:rPr lang="en-US" altLang="ja-JP" b="1" dirty="0" smtClean="0">
                <a:solidFill>
                  <a:srgbClr val="C00000"/>
                </a:solidFill>
              </a:rPr>
              <a:t>(2940)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2673796" y="4473831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altLang="ja-JP" b="1" baseline="-25000" dirty="0" smtClean="0">
                <a:solidFill>
                  <a:srgbClr val="0000FF"/>
                </a:solidFill>
              </a:rPr>
              <a:t>c</a:t>
            </a:r>
            <a:r>
              <a:rPr lang="en-US" altLang="ja-JP" b="1" dirty="0" smtClean="0">
                <a:solidFill>
                  <a:srgbClr val="0000FF"/>
                </a:solidFill>
              </a:rPr>
              <a:t>(2455)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3024543" y="4344115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altLang="ja-JP" b="1" baseline="-25000" dirty="0" smtClean="0">
                <a:solidFill>
                  <a:srgbClr val="0000FF"/>
                </a:solidFill>
              </a:rPr>
              <a:t>c</a:t>
            </a:r>
            <a:r>
              <a:rPr lang="en-US" altLang="ja-JP" b="1" dirty="0" smtClean="0">
                <a:solidFill>
                  <a:srgbClr val="0000FF"/>
                </a:solidFill>
              </a:rPr>
              <a:t>(2520)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5433725" y="4191239"/>
            <a:ext cx="518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srgbClr val="7030A0"/>
                </a:solidFill>
                <a:latin typeface="Symbol" pitchFamily="18" charset="2"/>
              </a:rPr>
              <a:t>L</a:t>
            </a:r>
            <a:r>
              <a:rPr lang="en-US" altLang="ja-JP" sz="2000" b="1" baseline="-25000" dirty="0" err="1" smtClean="0">
                <a:solidFill>
                  <a:srgbClr val="7030A0"/>
                </a:solidFill>
              </a:rPr>
              <a:t>c</a:t>
            </a:r>
            <a:r>
              <a:rPr lang="en-US" altLang="ja-JP" sz="2000" b="1" baseline="-25000" dirty="0" smtClean="0">
                <a:solidFill>
                  <a:srgbClr val="7030A0"/>
                </a:solidFill>
              </a:rPr>
              <a:t>*</a:t>
            </a:r>
            <a:endParaRPr lang="ja-JP" altLang="en-US" sz="2000" b="1" dirty="0">
              <a:solidFill>
                <a:srgbClr val="7030A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5787513" y="3058347"/>
            <a:ext cx="56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srgbClr val="7030A0"/>
                </a:solidFill>
                <a:latin typeface="Symbol" pitchFamily="18" charset="2"/>
              </a:rPr>
              <a:t>L</a:t>
            </a:r>
            <a:r>
              <a:rPr lang="en-US" altLang="ja-JP" sz="2000" b="1" baseline="-25000" dirty="0" err="1" smtClean="0">
                <a:solidFill>
                  <a:srgbClr val="7030A0"/>
                </a:solidFill>
              </a:rPr>
              <a:t>c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*</a:t>
            </a:r>
            <a:endParaRPr lang="ja-JP" altLang="en-US" sz="2000" b="1" dirty="0">
              <a:solidFill>
                <a:srgbClr val="7030A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6651609" y="2652445"/>
            <a:ext cx="56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solidFill>
                  <a:srgbClr val="7030A0"/>
                </a:solidFill>
                <a:latin typeface="Symbol" pitchFamily="18" charset="2"/>
              </a:rPr>
              <a:t>L</a:t>
            </a:r>
            <a:r>
              <a:rPr lang="en-US" altLang="ja-JP" sz="2000" b="1" baseline="-25000" dirty="0" err="1" smtClean="0">
                <a:solidFill>
                  <a:srgbClr val="7030A0"/>
                </a:solidFill>
              </a:rPr>
              <a:t>c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*</a:t>
            </a:r>
            <a:endParaRPr lang="ja-JP" altLang="en-US" sz="2000" b="1" dirty="0">
              <a:solidFill>
                <a:srgbClr val="7030A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96136" y="1988840"/>
            <a:ext cx="1574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If there are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21" name="右中かっこ 20"/>
          <p:cNvSpPr/>
          <p:nvPr/>
        </p:nvSpPr>
        <p:spPr>
          <a:xfrm rot="16200000">
            <a:off x="6156176" y="1809654"/>
            <a:ext cx="360040" cy="1512168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/>
          <p:cNvSpPr/>
          <p:nvPr/>
        </p:nvSpPr>
        <p:spPr>
          <a:xfrm>
            <a:off x="0" y="1340768"/>
            <a:ext cx="9144000" cy="338437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Structure and Decay Partial Width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図形グループ 31"/>
          <p:cNvGrpSpPr/>
          <p:nvPr/>
        </p:nvGrpSpPr>
        <p:grpSpPr>
          <a:xfrm>
            <a:off x="539552" y="1907585"/>
            <a:ext cx="7806856" cy="2179689"/>
            <a:chOff x="373263" y="3344784"/>
            <a:chExt cx="8352655" cy="2332077"/>
          </a:xfrm>
        </p:grpSpPr>
        <p:grpSp>
          <p:nvGrpSpPr>
            <p:cNvPr id="5" name="図形グループ 25"/>
            <p:cNvGrpSpPr/>
            <p:nvPr/>
          </p:nvGrpSpPr>
          <p:grpSpPr>
            <a:xfrm>
              <a:off x="373263" y="3849308"/>
              <a:ext cx="1415704" cy="1324794"/>
              <a:chOff x="911767" y="4587512"/>
              <a:chExt cx="1415704" cy="1324794"/>
            </a:xfrm>
          </p:grpSpPr>
          <p:sp>
            <p:nvSpPr>
              <p:cNvPr id="32" name="Oval 5"/>
              <p:cNvSpPr>
                <a:spLocks noChangeArrowheads="1"/>
              </p:cNvSpPr>
              <p:nvPr/>
            </p:nvSpPr>
            <p:spPr bwMode="auto">
              <a:xfrm>
                <a:off x="911767" y="4587512"/>
                <a:ext cx="1415704" cy="132479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val 13"/>
              <p:cNvSpPr>
                <a:spLocks noChangeArrowheads="1"/>
              </p:cNvSpPr>
              <p:nvPr/>
            </p:nvSpPr>
            <p:spPr bwMode="auto">
              <a:xfrm>
                <a:off x="1316442" y="5144036"/>
                <a:ext cx="132164" cy="132164"/>
              </a:xfrm>
              <a:prstGeom prst="ellipse">
                <a:avLst/>
              </a:prstGeom>
              <a:gradFill rotWithShape="0">
                <a:gsLst>
                  <a:gs pos="0">
                    <a:srgbClr val="66FFCC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val 15"/>
              <p:cNvSpPr>
                <a:spLocks noChangeArrowheads="1"/>
              </p:cNvSpPr>
              <p:nvPr/>
            </p:nvSpPr>
            <p:spPr bwMode="auto">
              <a:xfrm>
                <a:off x="1389578" y="5348901"/>
                <a:ext cx="418394" cy="41839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Oval 12"/>
              <p:cNvSpPr>
                <a:spLocks noChangeArrowheads="1"/>
              </p:cNvSpPr>
              <p:nvPr/>
            </p:nvSpPr>
            <p:spPr bwMode="auto">
              <a:xfrm>
                <a:off x="1820154" y="4727358"/>
                <a:ext cx="137321" cy="137321"/>
              </a:xfrm>
              <a:prstGeom prst="ellipse">
                <a:avLst/>
              </a:prstGeom>
              <a:gradFill rotWithShape="0">
                <a:gsLst>
                  <a:gs pos="0">
                    <a:srgbClr val="66FF66"/>
                  </a:gs>
                  <a:gs pos="100000">
                    <a:srgbClr val="00804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図形グループ 23"/>
            <p:cNvGrpSpPr/>
            <p:nvPr/>
          </p:nvGrpSpPr>
          <p:grpSpPr>
            <a:xfrm>
              <a:off x="3206963" y="3509897"/>
              <a:ext cx="688417" cy="644210"/>
              <a:chOff x="3975366" y="3985332"/>
              <a:chExt cx="688417" cy="644210"/>
            </a:xfrm>
          </p:grpSpPr>
          <p:sp>
            <p:nvSpPr>
              <p:cNvPr id="29" name="Oval 5"/>
              <p:cNvSpPr>
                <a:spLocks noChangeArrowheads="1"/>
              </p:cNvSpPr>
              <p:nvPr/>
            </p:nvSpPr>
            <p:spPr bwMode="auto">
              <a:xfrm>
                <a:off x="3975366" y="3985332"/>
                <a:ext cx="688417" cy="644210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Oval 12"/>
              <p:cNvSpPr>
                <a:spLocks noChangeArrowheads="1"/>
              </p:cNvSpPr>
              <p:nvPr/>
            </p:nvSpPr>
            <p:spPr bwMode="auto">
              <a:xfrm>
                <a:off x="4197309" y="4047564"/>
                <a:ext cx="137321" cy="137321"/>
              </a:xfrm>
              <a:prstGeom prst="ellipse">
                <a:avLst/>
              </a:prstGeom>
              <a:gradFill rotWithShape="0">
                <a:gsLst>
                  <a:gs pos="0">
                    <a:srgbClr val="66FF66"/>
                  </a:gs>
                  <a:gs pos="100000">
                    <a:srgbClr val="00804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val 13"/>
              <p:cNvSpPr>
                <a:spLocks noChangeArrowheads="1"/>
              </p:cNvSpPr>
              <p:nvPr/>
            </p:nvSpPr>
            <p:spPr bwMode="auto">
              <a:xfrm>
                <a:off x="4351393" y="4355733"/>
                <a:ext cx="132164" cy="132164"/>
              </a:xfrm>
              <a:prstGeom prst="ellipse">
                <a:avLst/>
              </a:prstGeom>
              <a:gradFill rotWithShape="0">
                <a:gsLst>
                  <a:gs pos="0">
                    <a:srgbClr val="66FFCC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図形グループ 24"/>
            <p:cNvGrpSpPr/>
            <p:nvPr/>
          </p:nvGrpSpPr>
          <p:grpSpPr>
            <a:xfrm>
              <a:off x="2561920" y="4352067"/>
              <a:ext cx="1415704" cy="1324794"/>
              <a:chOff x="2859576" y="4531886"/>
              <a:chExt cx="1415704" cy="1324794"/>
            </a:xfrm>
          </p:grpSpPr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2859576" y="4531886"/>
                <a:ext cx="1415704" cy="132479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Oval 13"/>
              <p:cNvSpPr>
                <a:spLocks noChangeArrowheads="1"/>
              </p:cNvSpPr>
              <p:nvPr/>
            </p:nvSpPr>
            <p:spPr bwMode="auto">
              <a:xfrm>
                <a:off x="3184978" y="4971789"/>
                <a:ext cx="132164" cy="132164"/>
              </a:xfrm>
              <a:prstGeom prst="ellipse">
                <a:avLst/>
              </a:prstGeom>
              <a:gradFill rotWithShape="0">
                <a:gsLst>
                  <a:gs pos="0">
                    <a:srgbClr val="66FFCC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Oval 15"/>
              <p:cNvSpPr>
                <a:spLocks noChangeArrowheads="1"/>
              </p:cNvSpPr>
              <p:nvPr/>
            </p:nvSpPr>
            <p:spPr bwMode="auto">
              <a:xfrm>
                <a:off x="3337387" y="5293275"/>
                <a:ext cx="418394" cy="41839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Oval 12"/>
              <p:cNvSpPr>
                <a:spLocks noChangeArrowheads="1"/>
              </p:cNvSpPr>
              <p:nvPr/>
            </p:nvSpPr>
            <p:spPr bwMode="auto">
              <a:xfrm>
                <a:off x="3778044" y="4878875"/>
                <a:ext cx="137321" cy="137321"/>
              </a:xfrm>
              <a:prstGeom prst="ellipse">
                <a:avLst/>
              </a:prstGeom>
              <a:gradFill rotWithShape="0">
                <a:gsLst>
                  <a:gs pos="0">
                    <a:srgbClr val="66FF66"/>
                  </a:gs>
                  <a:gs pos="100000">
                    <a:srgbClr val="00804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5528725" y="3760836"/>
              <a:ext cx="1415704" cy="1324794"/>
            </a:xfrm>
            <a:prstGeom prst="ellipse">
              <a:avLst/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/>
            <a:p>
              <a:pPr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6007393" y="3905124"/>
              <a:ext cx="132164" cy="132164"/>
            </a:xfrm>
            <a:prstGeom prst="ellipse">
              <a:avLst/>
            </a:prstGeom>
            <a:gradFill rotWithShape="0">
              <a:gsLst>
                <a:gs pos="0">
                  <a:srgbClr val="66FFCC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6006536" y="4522225"/>
              <a:ext cx="418394" cy="418393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6305741" y="3878785"/>
              <a:ext cx="137321" cy="137321"/>
            </a:xfrm>
            <a:prstGeom prst="ellipse">
              <a:avLst/>
            </a:prstGeom>
            <a:gradFill rotWithShape="0">
              <a:gsLst>
                <a:gs pos="0">
                  <a:srgbClr val="66FF66"/>
                </a:gs>
                <a:gs pos="100000">
                  <a:srgbClr val="008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ja-JP" altLang="en-US">
                <a:solidFill>
                  <a:prstClr val="black"/>
                </a:solidFill>
              </a:endParaRPr>
            </a:p>
          </p:txBody>
        </p:sp>
        <p:grpSp>
          <p:nvGrpSpPr>
            <p:cNvPr id="8" name="図形グループ 44"/>
            <p:cNvGrpSpPr/>
            <p:nvPr/>
          </p:nvGrpSpPr>
          <p:grpSpPr>
            <a:xfrm>
              <a:off x="7683673" y="3344784"/>
              <a:ext cx="1042245" cy="975317"/>
              <a:chOff x="7236892" y="3962551"/>
              <a:chExt cx="1042245" cy="975317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7236892" y="3962551"/>
                <a:ext cx="1042245" cy="975317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val 12"/>
              <p:cNvSpPr>
                <a:spLocks noChangeArrowheads="1"/>
              </p:cNvSpPr>
              <p:nvPr/>
            </p:nvSpPr>
            <p:spPr bwMode="auto">
              <a:xfrm>
                <a:off x="7775510" y="4206660"/>
                <a:ext cx="137321" cy="137321"/>
              </a:xfrm>
              <a:prstGeom prst="ellipse">
                <a:avLst/>
              </a:prstGeom>
              <a:gradFill rotWithShape="0">
                <a:gsLst>
                  <a:gs pos="0">
                    <a:srgbClr val="66FF66"/>
                  </a:gs>
                  <a:gs pos="100000">
                    <a:srgbClr val="00804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Oval 13"/>
              <p:cNvSpPr>
                <a:spLocks noChangeArrowheads="1"/>
              </p:cNvSpPr>
              <p:nvPr/>
            </p:nvSpPr>
            <p:spPr bwMode="auto">
              <a:xfrm>
                <a:off x="7514729" y="4295867"/>
                <a:ext cx="132164" cy="132164"/>
              </a:xfrm>
              <a:prstGeom prst="ellipse">
                <a:avLst/>
              </a:prstGeom>
              <a:gradFill rotWithShape="0">
                <a:gsLst>
                  <a:gs pos="0">
                    <a:srgbClr val="66FFCC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Oval 13"/>
              <p:cNvSpPr>
                <a:spLocks noChangeArrowheads="1"/>
              </p:cNvSpPr>
              <p:nvPr/>
            </p:nvSpPr>
            <p:spPr bwMode="auto">
              <a:xfrm>
                <a:off x="7758484" y="4585938"/>
                <a:ext cx="132164" cy="132164"/>
              </a:xfrm>
              <a:prstGeom prst="ellipse">
                <a:avLst/>
              </a:prstGeom>
              <a:gradFill rotWithShape="0">
                <a:gsLst>
                  <a:gs pos="0">
                    <a:srgbClr val="66FFCC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図形グループ 43"/>
            <p:cNvGrpSpPr/>
            <p:nvPr/>
          </p:nvGrpSpPr>
          <p:grpSpPr>
            <a:xfrm>
              <a:off x="7622168" y="4571923"/>
              <a:ext cx="1051118" cy="983620"/>
              <a:chOff x="7514763" y="2397768"/>
              <a:chExt cx="1051118" cy="983620"/>
            </a:xfrm>
          </p:grpSpPr>
          <p:sp>
            <p:nvSpPr>
              <p:cNvPr id="18" name="Oval 5"/>
              <p:cNvSpPr>
                <a:spLocks noChangeArrowheads="1"/>
              </p:cNvSpPr>
              <p:nvPr/>
            </p:nvSpPr>
            <p:spPr bwMode="auto">
              <a:xfrm>
                <a:off x="7514763" y="2397768"/>
                <a:ext cx="1051118" cy="983620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auto">
              <a:xfrm>
                <a:off x="7726516" y="2785137"/>
                <a:ext cx="418394" cy="41839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val 12"/>
              <p:cNvSpPr>
                <a:spLocks noChangeArrowheads="1"/>
              </p:cNvSpPr>
              <p:nvPr/>
            </p:nvSpPr>
            <p:spPr bwMode="auto">
              <a:xfrm>
                <a:off x="8098122" y="2630652"/>
                <a:ext cx="137321" cy="137321"/>
              </a:xfrm>
              <a:prstGeom prst="ellipse">
                <a:avLst/>
              </a:prstGeom>
              <a:gradFill rotWithShape="0">
                <a:gsLst>
                  <a:gs pos="0">
                    <a:srgbClr val="66FF66"/>
                  </a:gs>
                  <a:gs pos="100000">
                    <a:srgbClr val="00804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右矢印 14"/>
            <p:cNvSpPr/>
            <p:nvPr/>
          </p:nvSpPr>
          <p:spPr>
            <a:xfrm>
              <a:off x="2045133" y="4396743"/>
              <a:ext cx="416010" cy="240872"/>
            </a:xfrm>
            <a:prstGeom prst="rightArrow">
              <a:avLst/>
            </a:prstGeom>
            <a:solidFill>
              <a:srgbClr val="FFFF66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右矢印 15"/>
            <p:cNvSpPr/>
            <p:nvPr/>
          </p:nvSpPr>
          <p:spPr>
            <a:xfrm>
              <a:off x="7069224" y="4352066"/>
              <a:ext cx="416010" cy="240872"/>
            </a:xfrm>
            <a:prstGeom prst="rightArrow">
              <a:avLst/>
            </a:prstGeom>
            <a:solidFill>
              <a:srgbClr val="FFFF66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 flipH="1">
              <a:off x="4300344" y="3575589"/>
              <a:ext cx="1182343" cy="2080256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線矢印コネクタ 35"/>
          <p:cNvCxnSpPr/>
          <p:nvPr/>
        </p:nvCxnSpPr>
        <p:spPr>
          <a:xfrm flipV="1">
            <a:off x="1476692" y="2101081"/>
            <a:ext cx="215900" cy="393700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/>
        </p:nvSpPr>
        <p:spPr>
          <a:xfrm>
            <a:off x="1209992" y="2355081"/>
            <a:ext cx="520700" cy="444500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203892" y="2037581"/>
            <a:ext cx="647700" cy="596900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5705792" y="2177281"/>
            <a:ext cx="647700" cy="596900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3686492" y="1605781"/>
            <a:ext cx="215900" cy="393700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V="1">
            <a:off x="6213792" y="1694681"/>
            <a:ext cx="215900" cy="393700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V="1">
            <a:off x="8131492" y="1631181"/>
            <a:ext cx="215900" cy="393700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円/楕円 42"/>
          <p:cNvSpPr/>
          <p:nvPr/>
        </p:nvSpPr>
        <p:spPr>
          <a:xfrm>
            <a:off x="7471092" y="1999481"/>
            <a:ext cx="762000" cy="698500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flipH="1">
            <a:off x="725378" y="3706589"/>
            <a:ext cx="215900" cy="393700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H="1">
            <a:off x="2770693" y="4115420"/>
            <a:ext cx="215900" cy="393700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H="1">
            <a:off x="5573174" y="3584004"/>
            <a:ext cx="215900" cy="393700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H="1">
            <a:off x="7325392" y="4053890"/>
            <a:ext cx="215900" cy="393700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オブジェクト 47"/>
          <p:cNvGraphicFramePr>
            <a:graphicFrameLocks noChangeAspect="1"/>
          </p:cNvGraphicFramePr>
          <p:nvPr/>
        </p:nvGraphicFramePr>
        <p:xfrm>
          <a:off x="3971590" y="2024825"/>
          <a:ext cx="434386" cy="383282"/>
        </p:xfrm>
        <a:graphic>
          <a:graphicData uri="http://schemas.openxmlformats.org/presentationml/2006/ole">
            <p:oleObj spid="_x0000_s266242" name="数式" r:id="rId4" imgW="215640" imgH="190440" progId="Equation.3">
              <p:embed/>
            </p:oleObj>
          </a:graphicData>
        </a:graphic>
      </p:graphicFrame>
      <p:graphicFrame>
        <p:nvGraphicFramePr>
          <p:cNvPr id="49" name="オブジェクト 48"/>
          <p:cNvGraphicFramePr>
            <a:graphicFrameLocks noChangeAspect="1"/>
          </p:cNvGraphicFramePr>
          <p:nvPr/>
        </p:nvGraphicFramePr>
        <p:xfrm>
          <a:off x="3329049" y="3789040"/>
          <a:ext cx="639763" cy="407988"/>
        </p:xfrm>
        <a:graphic>
          <a:graphicData uri="http://schemas.openxmlformats.org/presentationml/2006/ole">
            <p:oleObj spid="_x0000_s266243" name="数式" r:id="rId5" imgW="317160" imgH="203040" progId="Equation.3">
              <p:embed/>
            </p:oleObj>
          </a:graphicData>
        </a:graphic>
      </p:graphicFrame>
      <p:graphicFrame>
        <p:nvGraphicFramePr>
          <p:cNvPr id="50" name="オブジェクト 49"/>
          <p:cNvGraphicFramePr>
            <a:graphicFrameLocks noChangeAspect="1"/>
          </p:cNvGraphicFramePr>
          <p:nvPr/>
        </p:nvGraphicFramePr>
        <p:xfrm>
          <a:off x="7355966" y="1573851"/>
          <a:ext cx="561975" cy="330200"/>
        </p:xfrm>
        <a:graphic>
          <a:graphicData uri="http://schemas.openxmlformats.org/presentationml/2006/ole">
            <p:oleObj spid="_x0000_s266244" name="数式" r:id="rId6" imgW="279360" imgH="164880" progId="Equation.3">
              <p:embed/>
            </p:oleObj>
          </a:graphicData>
        </a:graphic>
      </p:graphicFrame>
      <p:graphicFrame>
        <p:nvGraphicFramePr>
          <p:cNvPr id="51" name="オブジェクト 50"/>
          <p:cNvGraphicFramePr>
            <a:graphicFrameLocks noChangeAspect="1"/>
          </p:cNvGraphicFramePr>
          <p:nvPr/>
        </p:nvGraphicFramePr>
        <p:xfrm>
          <a:off x="6948264" y="3356992"/>
          <a:ext cx="509587" cy="407988"/>
        </p:xfrm>
        <a:graphic>
          <a:graphicData uri="http://schemas.openxmlformats.org/presentationml/2006/ole">
            <p:oleObj spid="_x0000_s266245" name="数式" r:id="rId7" imgW="253800" imgH="203040" progId="Equation.3">
              <p:embed/>
            </p:oleObj>
          </a:graphicData>
        </a:graphic>
      </p:graphicFrame>
      <p:sp>
        <p:nvSpPr>
          <p:cNvPr id="53" name="タイトル 1"/>
          <p:cNvSpPr txBox="1">
            <a:spLocks/>
          </p:cNvSpPr>
          <p:nvPr/>
        </p:nvSpPr>
        <p:spPr>
          <a:xfrm>
            <a:off x="683568" y="4541312"/>
            <a:ext cx="3384376" cy="90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ja-JP" sz="3600" dirty="0" smtClean="0">
                <a:solidFill>
                  <a:srgbClr val="00FFFF"/>
                </a:solidFill>
                <a:latin typeface="Symbol" pitchFamily="18" charset="2"/>
              </a:rPr>
              <a:t>r</a:t>
            </a:r>
            <a:r>
              <a:rPr lang="en-US" altLang="ja-JP" sz="3600" dirty="0" smtClean="0">
                <a:solidFill>
                  <a:prstClr val="white"/>
                </a:solidFill>
              </a:rPr>
              <a:t> mode (qq)</a:t>
            </a:r>
            <a:endParaRPr lang="ja-JP" altLang="en-US" sz="3600" dirty="0">
              <a:solidFill>
                <a:prstClr val="white"/>
              </a:solidFill>
            </a:endParaRPr>
          </a:p>
        </p:txBody>
      </p:sp>
      <p:sp>
        <p:nvSpPr>
          <p:cNvPr id="54" name="タイトル 1"/>
          <p:cNvSpPr txBox="1">
            <a:spLocks/>
          </p:cNvSpPr>
          <p:nvPr/>
        </p:nvSpPr>
        <p:spPr>
          <a:xfrm>
            <a:off x="5580112" y="4541312"/>
            <a:ext cx="2865512" cy="90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ja-JP" sz="3600" dirty="0" smtClean="0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altLang="ja-JP" sz="3600" dirty="0" smtClean="0">
                <a:solidFill>
                  <a:prstClr val="white"/>
                </a:solidFill>
              </a:rPr>
              <a:t> mode [</a:t>
            </a:r>
            <a:r>
              <a:rPr lang="en-US" altLang="ja-JP" sz="3600" dirty="0" err="1" smtClean="0">
                <a:solidFill>
                  <a:prstClr val="white"/>
                </a:solidFill>
              </a:rPr>
              <a:t>qq</a:t>
            </a:r>
            <a:r>
              <a:rPr lang="en-US" altLang="ja-JP" sz="3600" dirty="0" smtClean="0">
                <a:solidFill>
                  <a:prstClr val="white"/>
                </a:solidFill>
              </a:rPr>
              <a:t>]</a:t>
            </a:r>
            <a:endParaRPr lang="ja-JP" altLang="en-US" sz="3600" dirty="0">
              <a:solidFill>
                <a:prstClr val="white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827584" y="55172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white"/>
                </a:solidFill>
                <a:latin typeface="Symbol" pitchFamily="18" charset="2"/>
              </a:rPr>
              <a:t> L</a:t>
            </a:r>
            <a:r>
              <a:rPr lang="en-US" altLang="ja-JP" sz="2400" dirty="0" smtClean="0">
                <a:solidFill>
                  <a:prstClr val="white"/>
                </a:solidFill>
              </a:rPr>
              <a:t>(1520) -&gt; </a:t>
            </a:r>
            <a:r>
              <a:rPr lang="en-US" altLang="ja-JP" sz="2400" dirty="0" smtClean="0">
                <a:solidFill>
                  <a:prstClr val="white"/>
                </a:solidFill>
                <a:latin typeface="Symbol" pitchFamily="18" charset="2"/>
              </a:rPr>
              <a:t>G</a:t>
            </a:r>
            <a:r>
              <a:rPr lang="en-US" altLang="ja-JP" sz="2400" dirty="0" smtClean="0">
                <a:solidFill>
                  <a:prstClr val="white"/>
                </a:solidFill>
              </a:rPr>
              <a:t>(NK)&gt;</a:t>
            </a:r>
            <a:r>
              <a:rPr lang="en-US" altLang="ja-JP" sz="2400" dirty="0" smtClean="0">
                <a:solidFill>
                  <a:prstClr val="white"/>
                </a:solidFill>
                <a:latin typeface="Symbol" pitchFamily="18" charset="2"/>
              </a:rPr>
              <a:t>G</a:t>
            </a:r>
            <a:r>
              <a:rPr lang="en-US" altLang="ja-JP" sz="2400" dirty="0" smtClean="0">
                <a:solidFill>
                  <a:prstClr val="white"/>
                </a:solidFill>
              </a:rPr>
              <a:t>(</a:t>
            </a:r>
            <a:r>
              <a:rPr lang="en-US" altLang="ja-JP" sz="2400" dirty="0" err="1" smtClean="0">
                <a:solidFill>
                  <a:prstClr val="white"/>
                </a:solidFill>
              </a:rPr>
              <a:t>π</a:t>
            </a:r>
            <a:r>
              <a:rPr lang="en-US" altLang="ja-JP" sz="2400" dirty="0" err="1" smtClean="0">
                <a:solidFill>
                  <a:prstClr val="white"/>
                </a:solidFill>
                <a:latin typeface="Symbol" pitchFamily="18" charset="2"/>
              </a:rPr>
              <a:t>S</a:t>
            </a:r>
            <a:r>
              <a:rPr lang="en-US" altLang="ja-JP" sz="2400" dirty="0" smtClean="0">
                <a:solidFill>
                  <a:prstClr val="white"/>
                </a:solidFill>
              </a:rPr>
              <a:t>), similarly </a:t>
            </a:r>
            <a:r>
              <a:rPr lang="en-US" altLang="ja-JP" sz="2400" dirty="0" smtClean="0">
                <a:solidFill>
                  <a:prstClr val="white"/>
                </a:solidFill>
                <a:latin typeface="Symbol" pitchFamily="18" charset="2"/>
              </a:rPr>
              <a:t>L</a:t>
            </a:r>
            <a:r>
              <a:rPr lang="en-US" altLang="ja-JP" sz="2400" dirty="0" smtClean="0">
                <a:solidFill>
                  <a:prstClr val="white"/>
                </a:solidFill>
              </a:rPr>
              <a:t>(1820), </a:t>
            </a:r>
            <a:r>
              <a:rPr lang="en-US" altLang="ja-JP" sz="2400" dirty="0" smtClean="0">
                <a:solidFill>
                  <a:prstClr val="white"/>
                </a:solidFill>
                <a:latin typeface="Symbol" pitchFamily="18" charset="2"/>
              </a:rPr>
              <a:t>L</a:t>
            </a:r>
            <a:r>
              <a:rPr lang="en-US" altLang="ja-JP" sz="2400" dirty="0" smtClean="0">
                <a:solidFill>
                  <a:prstClr val="white"/>
                </a:solidFill>
              </a:rPr>
              <a:t>(2100)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white"/>
                </a:solidFill>
              </a:rPr>
              <a:t> Possible explanation of narrow widths of Charmed Baryons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884368" y="4077072"/>
            <a:ext cx="1182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Illustrated </a:t>
            </a:r>
          </a:p>
          <a:p>
            <a:r>
              <a:rPr lang="en-US" altLang="ja-JP" dirty="0" smtClean="0">
                <a:solidFill>
                  <a:prstClr val="black"/>
                </a:solidFill>
              </a:rPr>
              <a:t>by </a:t>
            </a:r>
            <a:r>
              <a:rPr lang="en-US" altLang="ja-JP" dirty="0" err="1" smtClean="0">
                <a:solidFill>
                  <a:prstClr val="black"/>
                </a:solidFill>
              </a:rPr>
              <a:t>Hosaka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Decay Products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23528" y="4509120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* Decay products can be measured by means of missing mass tech..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1259632" y="1340768"/>
            <a:ext cx="7128792" cy="2736304"/>
            <a:chOff x="1259632" y="1340768"/>
            <a:chExt cx="7128792" cy="2736304"/>
          </a:xfrm>
        </p:grpSpPr>
        <p:sp>
          <p:nvSpPr>
            <p:cNvPr id="34" name="正方形/長方形 33"/>
            <p:cNvSpPr/>
            <p:nvPr/>
          </p:nvSpPr>
          <p:spPr>
            <a:xfrm>
              <a:off x="1259632" y="1412776"/>
              <a:ext cx="7128792" cy="26642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5" name="グループ化 65"/>
            <p:cNvGrpSpPr/>
            <p:nvPr/>
          </p:nvGrpSpPr>
          <p:grpSpPr>
            <a:xfrm>
              <a:off x="1339352" y="1340768"/>
              <a:ext cx="7049072" cy="2539444"/>
              <a:chOff x="914800" y="1340768"/>
              <a:chExt cx="7049072" cy="2539444"/>
            </a:xfrm>
          </p:grpSpPr>
          <p:grpSp>
            <p:nvGrpSpPr>
              <p:cNvPr id="39" name="グループ化 42"/>
              <p:cNvGrpSpPr>
                <a:grpSpLocks noChangeAspect="1"/>
              </p:cNvGrpSpPr>
              <p:nvPr/>
            </p:nvGrpSpPr>
            <p:grpSpPr>
              <a:xfrm>
                <a:off x="1145145" y="1340768"/>
                <a:ext cx="6818727" cy="2539444"/>
                <a:chOff x="179513" y="684128"/>
                <a:chExt cx="10633491" cy="3960145"/>
              </a:xfrm>
            </p:grpSpPr>
            <p:pic>
              <p:nvPicPr>
                <p:cNvPr id="41" name="Picture 1" descr="C:\data\lab\RCNP\Workshop\20120830_RCNPSemi01\piD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9513" y="908721"/>
                  <a:ext cx="4911013" cy="3024336"/>
                </a:xfrm>
                <a:prstGeom prst="rect">
                  <a:avLst/>
                </a:prstGeom>
                <a:noFill/>
              </p:spPr>
            </p:pic>
            <p:sp>
              <p:nvSpPr>
                <p:cNvPr id="42" name="円/楕円 41"/>
                <p:cNvSpPr/>
                <p:nvPr/>
              </p:nvSpPr>
              <p:spPr>
                <a:xfrm>
                  <a:off x="323528" y="1196752"/>
                  <a:ext cx="792088" cy="72008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円/楕円 42"/>
                <p:cNvSpPr/>
                <p:nvPr/>
              </p:nvSpPr>
              <p:spPr>
                <a:xfrm>
                  <a:off x="3995936" y="980728"/>
                  <a:ext cx="1152128" cy="1728192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円/楕円 43"/>
                <p:cNvSpPr/>
                <p:nvPr/>
              </p:nvSpPr>
              <p:spPr>
                <a:xfrm>
                  <a:off x="323528" y="3140968"/>
                  <a:ext cx="792088" cy="72008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5868145" y="3828336"/>
                  <a:ext cx="2137530" cy="815937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800" b="1" i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altLang="ja-JP" sz="2800" b="1" i="1" baseline="300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altLang="ja-JP" sz="2800" b="1" i="1" dirty="0" err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altLang="ja-JP" sz="2800" b="1" i="1" baseline="-25000" dirty="0" err="1" smtClean="0">
                      <a:solidFill>
                        <a:prstClr val="black"/>
                      </a:solidFill>
                      <a:cs typeface="Times New Roman" pitchFamily="18" charset="0"/>
                    </a:rPr>
                    <a:t>c</a:t>
                  </a:r>
                  <a:r>
                    <a:rPr lang="en-US" altLang="ja-JP" sz="2800" b="1" i="1" baseline="30000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’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ja-JP" altLang="en-US" sz="2800" b="1" baseline="30000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6012162" y="2705404"/>
                  <a:ext cx="1544340" cy="815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800" b="1" i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  <a:latin typeface="Symbol" pitchFamily="18" charset="2"/>
                      <a:cs typeface="Times New Roman" pitchFamily="18" charset="0"/>
                    </a:rPr>
                    <a:t>(</a:t>
                  </a:r>
                  <a:r>
                    <a:rPr lang="en-US" altLang="ja-JP" sz="2800" b="1" i="1" dirty="0" smtClean="0">
                      <a:solidFill>
                        <a:prstClr val="black"/>
                      </a:solidFill>
                      <a:latin typeface="Symbol" pitchFamily="18" charset="2"/>
                      <a:cs typeface="Times New Roman" pitchFamily="18" charset="0"/>
                    </a:rPr>
                    <a:t>p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  <a:latin typeface="Symbol" pitchFamily="18" charset="2"/>
                      <a:cs typeface="Times New Roman" pitchFamily="18" charset="0"/>
                    </a:rPr>
                    <a:t>)</a:t>
                  </a:r>
                  <a:endParaRPr lang="ja-JP" altLang="en-US" sz="2800" b="1" baseline="30000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47" name="円/楕円 46"/>
                <p:cNvSpPr/>
                <p:nvPr/>
              </p:nvSpPr>
              <p:spPr>
                <a:xfrm>
                  <a:off x="5796136" y="2705404"/>
                  <a:ext cx="1648073" cy="94288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4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8" name="直線コネクタ 47"/>
                <p:cNvCxnSpPr/>
                <p:nvPr/>
              </p:nvCxnSpPr>
              <p:spPr>
                <a:xfrm flipV="1">
                  <a:off x="4860032" y="3317503"/>
                  <a:ext cx="1152128" cy="3995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線コネクタ 48"/>
                <p:cNvCxnSpPr/>
                <p:nvPr/>
              </p:nvCxnSpPr>
              <p:spPr>
                <a:xfrm>
                  <a:off x="4860032" y="3717032"/>
                  <a:ext cx="1008112" cy="57606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8460432" y="2996952"/>
                  <a:ext cx="288080" cy="591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ja-JP" altLang="en-US" sz="2800" b="1" baseline="30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右矢印 50"/>
                <p:cNvSpPr/>
                <p:nvPr/>
              </p:nvSpPr>
              <p:spPr>
                <a:xfrm>
                  <a:off x="4499992" y="3501008"/>
                  <a:ext cx="288032" cy="360040"/>
                </a:xfrm>
                <a:prstGeom prst="rightArrow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5310639" y="684128"/>
                  <a:ext cx="5165485" cy="815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400" b="1" dirty="0" smtClean="0">
                      <a:solidFill>
                        <a:prstClr val="black"/>
                      </a:solidFill>
                    </a:rPr>
                    <a:t>Inclusive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en-US" altLang="ja-JP" sz="2800" b="1" i="1" dirty="0" smtClean="0">
                      <a:solidFill>
                        <a:prstClr val="black"/>
                      </a:solidFill>
                    </a:rPr>
                    <a:t>p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en-US" altLang="ja-JP" sz="2800" b="1" i="1" dirty="0" smtClean="0">
                      <a:solidFill>
                        <a:prstClr val="black"/>
                      </a:solidFill>
                      <a:latin typeface="Symbol" pitchFamily="18" charset="2"/>
                    </a:rPr>
                    <a:t>p</a:t>
                  </a:r>
                  <a:r>
                    <a:rPr lang="en-US" altLang="ja-JP" sz="2800" b="1" baseline="30000" dirty="0" smtClean="0">
                      <a:solidFill>
                        <a:prstClr val="black"/>
                      </a:solidFill>
                    </a:rPr>
                    <a:t>-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</a:rPr>
                    <a:t>,</a:t>
                  </a:r>
                  <a:r>
                    <a:rPr lang="en-US" altLang="ja-JP" sz="2800" b="1" i="1" dirty="0" smtClean="0">
                      <a:solidFill>
                        <a:prstClr val="black"/>
                      </a:solidFill>
                    </a:rPr>
                    <a:t>D*</a:t>
                  </a:r>
                  <a:r>
                    <a:rPr lang="en-US" altLang="ja-JP" sz="2800" b="1" i="1" baseline="30000" dirty="0" smtClean="0">
                      <a:solidFill>
                        <a:prstClr val="black"/>
                      </a:solidFill>
                    </a:rPr>
                    <a:t>-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</a:rPr>
                    <a:t>)</a:t>
                  </a:r>
                  <a:r>
                    <a:rPr lang="en-US" altLang="ja-JP" sz="2800" b="1" i="1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en-US" altLang="ja-JP" sz="2800" b="1" i="1" dirty="0" err="1" smtClean="0">
                      <a:solidFill>
                        <a:prstClr val="black"/>
                      </a:solidFill>
                    </a:rPr>
                    <a:t>Y</a:t>
                  </a:r>
                  <a:r>
                    <a:rPr lang="en-US" altLang="ja-JP" sz="2800" b="1" i="1" baseline="-25000" dirty="0" err="1" smtClean="0">
                      <a:solidFill>
                        <a:prstClr val="black"/>
                      </a:solidFill>
                    </a:rPr>
                    <a:t>c</a:t>
                  </a:r>
                  <a:r>
                    <a:rPr lang="en-US" altLang="ja-JP" sz="2800" b="1" i="1" dirty="0" smtClean="0">
                      <a:solidFill>
                        <a:prstClr val="black"/>
                      </a:solidFill>
                    </a:rPr>
                    <a:t>*</a:t>
                  </a:r>
                  <a:r>
                    <a:rPr lang="en-US" altLang="ja-JP" sz="2800" b="1" i="1" baseline="30000" dirty="0" smtClean="0">
                      <a:solidFill>
                        <a:prstClr val="black"/>
                      </a:solidFill>
                    </a:rPr>
                    <a:t>+</a:t>
                  </a:r>
                  <a:endParaRPr lang="ja-JP" altLang="en-US" sz="2800" b="1" i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6433570" y="1919352"/>
                  <a:ext cx="2695036" cy="719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400" b="1" i="1" dirty="0" smtClean="0">
                      <a:solidFill>
                        <a:prstClr val="black"/>
                      </a:solidFill>
                    </a:rPr>
                    <a:t>p</a:t>
                  </a:r>
                  <a:r>
                    <a:rPr lang="en-US" altLang="ja-JP" sz="24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en-US" altLang="ja-JP" sz="2400" b="1" i="1" dirty="0" smtClean="0">
                      <a:solidFill>
                        <a:prstClr val="black"/>
                      </a:solidFill>
                      <a:latin typeface="Symbol" pitchFamily="18" charset="2"/>
                    </a:rPr>
                    <a:t>p</a:t>
                  </a:r>
                  <a:r>
                    <a:rPr lang="en-US" altLang="ja-JP" sz="2400" b="1" baseline="30000" dirty="0" smtClean="0">
                      <a:solidFill>
                        <a:prstClr val="black"/>
                      </a:solidFill>
                    </a:rPr>
                    <a:t>-</a:t>
                  </a:r>
                  <a:r>
                    <a:rPr lang="en-US" altLang="ja-JP" sz="2400" b="1" dirty="0" smtClean="0">
                      <a:solidFill>
                        <a:prstClr val="black"/>
                      </a:solidFill>
                    </a:rPr>
                    <a:t>,</a:t>
                  </a:r>
                  <a:r>
                    <a:rPr lang="en-US" altLang="ja-JP" sz="2400" b="1" i="1" dirty="0" smtClean="0">
                      <a:solidFill>
                        <a:prstClr val="black"/>
                      </a:solidFill>
                    </a:rPr>
                    <a:t>D*</a:t>
                  </a:r>
                  <a:r>
                    <a:rPr lang="en-US" altLang="ja-JP" sz="2400" b="1" i="1" baseline="30000" dirty="0" smtClean="0">
                      <a:solidFill>
                        <a:prstClr val="black"/>
                      </a:solidFill>
                    </a:rPr>
                    <a:t>-</a:t>
                  </a:r>
                  <a:r>
                    <a:rPr lang="en-US" altLang="ja-JP" sz="2400" b="1" i="1" dirty="0" smtClean="0">
                      <a:solidFill>
                        <a:prstClr val="black"/>
                      </a:solidFill>
                    </a:rPr>
                    <a:t>p</a:t>
                  </a:r>
                  <a:r>
                    <a:rPr lang="en-US" altLang="ja-JP" sz="2400" b="1" dirty="0" smtClean="0">
                      <a:solidFill>
                        <a:prstClr val="black"/>
                      </a:solidFill>
                    </a:rPr>
                    <a:t>)</a:t>
                  </a:r>
                  <a:r>
                    <a:rPr lang="en-US" altLang="ja-JP" sz="2400" b="1" i="1" dirty="0" smtClean="0">
                      <a:solidFill>
                        <a:prstClr val="black"/>
                      </a:solidFill>
                    </a:rPr>
                    <a:t>D</a:t>
                  </a:r>
                  <a:r>
                    <a:rPr lang="en-US" altLang="ja-JP" sz="2400" b="1" baseline="30000" dirty="0" smtClean="0">
                      <a:solidFill>
                        <a:prstClr val="black"/>
                      </a:solidFill>
                    </a:rPr>
                    <a:t>0</a:t>
                  </a:r>
                  <a:endParaRPr lang="ja-JP" altLang="en-US" sz="2400" b="1" i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2952483" y="3154577"/>
                  <a:ext cx="1459811" cy="10079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3600" b="1" i="1" dirty="0" err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altLang="ja-JP" sz="3600" b="1" i="1" baseline="-25000" dirty="0" err="1" smtClean="0">
                      <a:solidFill>
                        <a:prstClr val="black"/>
                      </a:solidFill>
                      <a:cs typeface="Times New Roman" pitchFamily="18" charset="0"/>
                    </a:rPr>
                    <a:t>c</a:t>
                  </a:r>
                  <a:r>
                    <a:rPr lang="en-US" altLang="ja-JP" sz="3600" b="1" i="1" baseline="30000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*+</a:t>
                  </a:r>
                  <a:endParaRPr lang="ja-JP" altLang="en-US" sz="3600" b="1" i="1" baseline="30000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55" name="右矢印 54"/>
                <p:cNvSpPr/>
                <p:nvPr/>
              </p:nvSpPr>
              <p:spPr>
                <a:xfrm flipH="1">
                  <a:off x="8230261" y="3971628"/>
                  <a:ext cx="449173" cy="472334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テキスト ボックス 55"/>
                <p:cNvSpPr txBox="1"/>
                <p:nvPr/>
              </p:nvSpPr>
              <p:spPr>
                <a:xfrm>
                  <a:off x="7444209" y="2593111"/>
                  <a:ext cx="3368795" cy="719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4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en-US" altLang="ja-JP" sz="2400" b="1" i="1" dirty="0" smtClean="0">
                      <a:solidFill>
                        <a:prstClr val="black"/>
                      </a:solidFill>
                    </a:rPr>
                    <a:t> p</a:t>
                  </a:r>
                  <a:r>
                    <a:rPr lang="en-US" altLang="ja-JP" sz="24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en-US" altLang="ja-JP" sz="2400" b="1" i="1" dirty="0" smtClean="0">
                      <a:solidFill>
                        <a:prstClr val="black"/>
                      </a:solidFill>
                      <a:latin typeface="Symbol" pitchFamily="18" charset="2"/>
                    </a:rPr>
                    <a:t>p</a:t>
                  </a:r>
                  <a:r>
                    <a:rPr lang="en-US" altLang="ja-JP" sz="2400" b="1" baseline="30000" dirty="0" smtClean="0">
                      <a:solidFill>
                        <a:prstClr val="black"/>
                      </a:solidFill>
                    </a:rPr>
                    <a:t>-</a:t>
                  </a:r>
                  <a:r>
                    <a:rPr lang="en-US" altLang="ja-JP" sz="2400" b="1" dirty="0" smtClean="0">
                      <a:solidFill>
                        <a:prstClr val="black"/>
                      </a:solidFill>
                    </a:rPr>
                    <a:t>,</a:t>
                  </a:r>
                  <a:r>
                    <a:rPr lang="en-US" altLang="ja-JP" sz="2400" b="1" i="1" dirty="0" smtClean="0">
                      <a:solidFill>
                        <a:prstClr val="black"/>
                      </a:solidFill>
                    </a:rPr>
                    <a:t>D*</a:t>
                  </a:r>
                  <a:r>
                    <a:rPr lang="en-US" altLang="ja-JP" sz="2400" b="1" i="1" baseline="30000" dirty="0" smtClean="0">
                      <a:solidFill>
                        <a:prstClr val="black"/>
                      </a:solidFill>
                    </a:rPr>
                    <a:t>-</a:t>
                  </a:r>
                  <a:r>
                    <a:rPr lang="en-US" altLang="ja-JP" sz="2400" b="1" i="1" dirty="0" smtClean="0">
                      <a:solidFill>
                        <a:prstClr val="black"/>
                      </a:solidFill>
                      <a:latin typeface="Symbol" pitchFamily="18" charset="2"/>
                    </a:rPr>
                    <a:t>p</a:t>
                  </a:r>
                  <a:r>
                    <a:rPr lang="en-US" altLang="ja-JP" sz="2400" b="1" dirty="0" smtClean="0">
                      <a:solidFill>
                        <a:prstClr val="black"/>
                      </a:solidFill>
                    </a:rPr>
                    <a:t>)</a:t>
                  </a:r>
                  <a:r>
                    <a:rPr lang="en-US" altLang="ja-JP" sz="2400" b="1" i="1" dirty="0" err="1" smtClean="0">
                      <a:solidFill>
                        <a:prstClr val="black"/>
                      </a:solidFill>
                    </a:rPr>
                    <a:t>Y</a:t>
                  </a:r>
                  <a:r>
                    <a:rPr lang="en-US" altLang="ja-JP" sz="2400" b="1" i="1" baseline="-25000" dirty="0" err="1" smtClean="0">
                      <a:solidFill>
                        <a:prstClr val="black"/>
                      </a:solidFill>
                    </a:rPr>
                    <a:t>c</a:t>
                  </a:r>
                  <a:r>
                    <a:rPr lang="en-US" altLang="ja-JP" sz="2400" b="1" i="1" dirty="0" smtClean="0">
                      <a:solidFill>
                        <a:prstClr val="black"/>
                      </a:solidFill>
                    </a:rPr>
                    <a:t>’</a:t>
                  </a:r>
                  <a:r>
                    <a:rPr lang="en-US" altLang="ja-JP" sz="2400" b="1" dirty="0" smtClean="0">
                      <a:solidFill>
                        <a:prstClr val="black"/>
                      </a:solidFill>
                    </a:rPr>
                    <a:t> ) </a:t>
                  </a:r>
                  <a:endParaRPr lang="ja-JP" altLang="en-US" sz="2400" b="1" i="1" dirty="0" smtClean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0" name="テキスト ボックス 39"/>
              <p:cNvSpPr txBox="1"/>
              <p:nvPr/>
            </p:nvSpPr>
            <p:spPr>
              <a:xfrm>
                <a:off x="914800" y="2555632"/>
                <a:ext cx="11444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(Target)</a:t>
                </a:r>
                <a:endParaRPr kumimoji="1" lang="ja-JP" altLang="en-US" sz="24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24286" y="2235061"/>
            <a:ext cx="4625800" cy="3168351"/>
            <a:chOff x="-269824" y="836711"/>
            <a:chExt cx="4625800" cy="3168351"/>
          </a:xfrm>
        </p:grpSpPr>
        <p:pic>
          <p:nvPicPr>
            <p:cNvPr id="18" name="Picture 2" descr="C:\data\lab\RCNP\Workshop\20130326_JPSS\image\Screenshot-5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91" t="15982" r="75323" b="54003"/>
            <a:stretch/>
          </p:blipFill>
          <p:spPr bwMode="auto">
            <a:xfrm flipH="1" flipV="1">
              <a:off x="547896" y="836711"/>
              <a:ext cx="3808080" cy="31683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二等辺三角形 23"/>
            <p:cNvSpPr/>
            <p:nvPr/>
          </p:nvSpPr>
          <p:spPr>
            <a:xfrm rot="16200000">
              <a:off x="606917" y="2128210"/>
              <a:ext cx="1881500" cy="576064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127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smtClea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-269824" y="2237382"/>
              <a:ext cx="73129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prstClr val="black"/>
                  </a:solidFill>
                  <a:ea typeface="ＭＳ Ｐゴシック"/>
                </a:rPr>
                <a:t>Beam</a:t>
              </a:r>
              <a:endParaRPr lang="ja-JP" altLang="en-US" b="1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67544" y="2627620"/>
              <a:ext cx="77437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prstClr val="black"/>
                  </a:solidFill>
                  <a:ea typeface="ＭＳ Ｐゴシック"/>
                </a:rPr>
                <a:t>Target</a:t>
              </a:r>
              <a:endParaRPr lang="ja-JP" altLang="en-US" b="1" dirty="0">
                <a:solidFill>
                  <a:prstClr val="black"/>
                </a:solidFill>
                <a:ea typeface="ＭＳ Ｐゴシック"/>
              </a:endParaRPr>
            </a:p>
          </p:txBody>
        </p:sp>
      </p:grpSp>
      <p:pic>
        <p:nvPicPr>
          <p:cNvPr id="7260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46242"/>
            <a:ext cx="4644008" cy="307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グループ化 21"/>
          <p:cNvGrpSpPr>
            <a:grpSpLocks noChangeAspect="1"/>
          </p:cNvGrpSpPr>
          <p:nvPr/>
        </p:nvGrpSpPr>
        <p:grpSpPr>
          <a:xfrm>
            <a:off x="4499992" y="2628477"/>
            <a:ext cx="4536504" cy="2952776"/>
            <a:chOff x="5180638" y="1340712"/>
            <a:chExt cx="4050449" cy="2636408"/>
          </a:xfrm>
        </p:grpSpPr>
        <p:sp>
          <p:nvSpPr>
            <p:cNvPr id="19" name="正方形/長方形 18"/>
            <p:cNvSpPr/>
            <p:nvPr/>
          </p:nvSpPr>
          <p:spPr>
            <a:xfrm>
              <a:off x="7214863" y="3598494"/>
              <a:ext cx="201622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858205" y="3453900"/>
              <a:ext cx="1180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err="1" smtClean="0"/>
                <a:t>cos</a:t>
              </a:r>
              <a:r>
                <a:rPr lang="en-US" altLang="ja-JP" sz="2800" b="1" i="1" dirty="0" err="1" smtClean="0">
                  <a:latin typeface="Symbol" pitchFamily="18" charset="2"/>
                </a:rPr>
                <a:t>q</a:t>
              </a:r>
              <a:r>
                <a:rPr lang="en-US" altLang="ja-JP" sz="2800" b="1" i="1" baseline="-25000" dirty="0" err="1" smtClean="0"/>
                <a:t>CM</a:t>
              </a:r>
              <a:endParaRPr kumimoji="1" lang="ja-JP" altLang="en-US" sz="2800" b="1" i="1" baseline="-25000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254639" y="1340712"/>
              <a:ext cx="360040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16200000">
              <a:off x="4729221" y="1928247"/>
              <a:ext cx="1369995" cy="467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i="1" dirty="0" err="1" smtClean="0">
                  <a:latin typeface="Symbol" pitchFamily="18" charset="2"/>
                </a:rPr>
                <a:t>f</a:t>
              </a:r>
              <a:r>
                <a:rPr lang="en-US" altLang="ja-JP" sz="2800" b="1" i="1" baseline="-25000" dirty="0" err="1" smtClean="0"/>
                <a:t>CM</a:t>
              </a:r>
              <a:r>
                <a:rPr lang="en-US" altLang="ja-JP" sz="2800" b="1" dirty="0" smtClean="0"/>
                <a:t> </a:t>
              </a:r>
              <a:r>
                <a:rPr lang="en-US" altLang="ja-JP" sz="2400" b="1" dirty="0" smtClean="0"/>
                <a:t>[deg.]</a:t>
              </a:r>
              <a:endParaRPr kumimoji="1" lang="ja-JP" altLang="en-US" sz="2800" b="1" baseline="-25000" dirty="0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5602202" y="1771873"/>
            <a:ext cx="292233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prstClr val="black"/>
                </a:solidFill>
              </a:rPr>
              <a:t>Coverage for decay </a:t>
            </a:r>
            <a:r>
              <a:rPr lang="en-US" altLang="ja-JP" sz="2400" b="1" dirty="0" smtClean="0">
                <a:solidFill>
                  <a:prstClr val="black"/>
                </a:solidFill>
                <a:latin typeface="Symbol" pitchFamily="18" charset="2"/>
              </a:rPr>
              <a:t>p </a:t>
            </a:r>
          </a:p>
          <a:p>
            <a:pPr algn="ctr"/>
            <a:r>
              <a:rPr lang="en-US" altLang="ja-JP" sz="2000" b="1" dirty="0" smtClean="0">
                <a:solidFill>
                  <a:prstClr val="black"/>
                </a:solidFill>
                <a:latin typeface="Symbol" pitchFamily="18" charset="2"/>
              </a:rPr>
              <a:t>(</a:t>
            </a:r>
            <a:r>
              <a:rPr lang="en-US" altLang="ja-JP" sz="2000" b="1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sz="2000" b="1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sz="2000" b="1" baseline="-25000" dirty="0" smtClean="0">
                <a:solidFill>
                  <a:prstClr val="black"/>
                </a:solidFill>
              </a:rPr>
              <a:t> </a:t>
            </a:r>
            <a:r>
              <a:rPr lang="en-US" altLang="ja-JP" sz="2000" b="1" dirty="0" smtClean="0">
                <a:solidFill>
                  <a:prstClr val="black"/>
                </a:solidFill>
                <a:latin typeface="Symbol" pitchFamily="18" charset="2"/>
              </a:rPr>
              <a:t>(2940)-&gt;S</a:t>
            </a:r>
            <a:r>
              <a:rPr lang="en-US" altLang="ja-JP" sz="2000" b="1" baseline="-25000" dirty="0" smtClean="0">
                <a:solidFill>
                  <a:prstClr val="black"/>
                </a:solidFill>
              </a:rPr>
              <a:t>c</a:t>
            </a:r>
            <a:r>
              <a:rPr lang="en-US" altLang="ja-JP" sz="2000" b="1" baseline="30000" dirty="0" smtClean="0">
                <a:solidFill>
                  <a:prstClr val="black"/>
                </a:solidFill>
                <a:latin typeface="Symbol" pitchFamily="18" charset="2"/>
              </a:rPr>
              <a:t>0</a:t>
            </a:r>
            <a:r>
              <a:rPr lang="en-US" altLang="ja-JP" sz="2000" b="1" dirty="0" smtClean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altLang="ja-JP" sz="2000" b="1" baseline="30000" dirty="0" smtClean="0">
                <a:solidFill>
                  <a:prstClr val="black"/>
                </a:solidFill>
                <a:latin typeface="Symbol" pitchFamily="18" charset="2"/>
              </a:rPr>
              <a:t>+</a:t>
            </a:r>
            <a:r>
              <a:rPr lang="en-US" altLang="ja-JP" sz="2000" b="1" dirty="0" smtClean="0">
                <a:solidFill>
                  <a:prstClr val="black"/>
                </a:solidFill>
                <a:latin typeface="Symbol" pitchFamily="18" charset="2"/>
              </a:rPr>
              <a:t>)</a:t>
            </a:r>
            <a:endParaRPr lang="ja-JP" altLang="en-US" sz="2000" b="1" baseline="30000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1560" y="404664"/>
            <a:ext cx="792087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prstClr val="black"/>
                </a:solidFill>
              </a:rPr>
              <a:t>Acceptance for decay particles: </a:t>
            </a:r>
            <a:r>
              <a:rPr lang="en-US" altLang="ja-JP" sz="2800" b="1" i="1" dirty="0" smtClean="0">
                <a:solidFill>
                  <a:prstClr val="black"/>
                </a:solidFill>
                <a:latin typeface="Symbol" pitchFamily="18" charset="2"/>
              </a:rPr>
              <a:t>~</a:t>
            </a:r>
            <a:r>
              <a:rPr lang="en-US" altLang="ja-JP" sz="2800" b="1" dirty="0" smtClean="0">
                <a:solidFill>
                  <a:prstClr val="black"/>
                </a:solidFill>
              </a:rPr>
              <a:t>85 %</a:t>
            </a:r>
          </a:p>
          <a:p>
            <a:r>
              <a:rPr lang="en-US" altLang="ja-JP" sz="2800" b="1" dirty="0" smtClean="0">
                <a:solidFill>
                  <a:prstClr val="black"/>
                </a:solidFill>
              </a:rPr>
              <a:t>  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a wide range of the </a:t>
            </a:r>
            <a:r>
              <a:rPr lang="en-US" altLang="ja-JP" sz="2400" b="1" dirty="0" err="1" smtClean="0">
                <a:solidFill>
                  <a:prstClr val="black"/>
                </a:solidFill>
              </a:rPr>
              <a:t>azimuthal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 (</a:t>
            </a:r>
            <a:r>
              <a:rPr lang="en-US" altLang="ja-JP" sz="2400" b="1" i="1" dirty="0" err="1" smtClean="0">
                <a:solidFill>
                  <a:prstClr val="black"/>
                </a:solidFill>
                <a:latin typeface="Symbol" pitchFamily="18" charset="2"/>
              </a:rPr>
              <a:t>f</a:t>
            </a:r>
            <a:r>
              <a:rPr lang="en-US" altLang="ja-JP" sz="2400" b="1" i="1" baseline="-25000" dirty="0" err="1" smtClean="0"/>
              <a:t>CM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) and polar (</a:t>
            </a:r>
            <a:r>
              <a:rPr lang="en-US" altLang="ja-JP" sz="2400" b="1" i="1" dirty="0" err="1" smtClean="0">
                <a:latin typeface="Symbol" pitchFamily="18" charset="2"/>
              </a:rPr>
              <a:t>q</a:t>
            </a:r>
            <a:r>
              <a:rPr lang="en-US" altLang="ja-JP" sz="2400" b="1" i="1" baseline="-25000" dirty="0" err="1" smtClean="0"/>
              <a:t>CM</a:t>
            </a:r>
            <a:r>
              <a:rPr lang="en-US" altLang="ja-JP" sz="2400" b="1" dirty="0" smtClean="0"/>
              <a:t>)</a:t>
            </a:r>
            <a:r>
              <a:rPr lang="ja-JP" altLang="en-US" sz="2400" b="1" i="1" baseline="-25000" dirty="0" smtClean="0"/>
              <a:t> 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angles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899592" y="5786100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* Decay products can be measured efficiently.</a:t>
            </a:r>
          </a:p>
        </p:txBody>
      </p:sp>
      <p:cxnSp>
        <p:nvCxnSpPr>
          <p:cNvPr id="56" name="直線コネクタ 55"/>
          <p:cNvCxnSpPr>
            <a:endCxn id="24" idx="0"/>
          </p:cNvCxnSpPr>
          <p:nvPr/>
        </p:nvCxnSpPr>
        <p:spPr>
          <a:xfrm flipV="1">
            <a:off x="1475656" y="3814592"/>
            <a:ext cx="78089" cy="190472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747856" y="3818224"/>
            <a:ext cx="3600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0" y="1340768"/>
            <a:ext cx="9144000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Decay Products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グループ化 4"/>
          <p:cNvGrpSpPr/>
          <p:nvPr/>
        </p:nvGrpSpPr>
        <p:grpSpPr>
          <a:xfrm>
            <a:off x="323528" y="1546201"/>
            <a:ext cx="8568952" cy="3322959"/>
            <a:chOff x="323528" y="1340768"/>
            <a:chExt cx="8568952" cy="332295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2005" b="47698"/>
            <a:stretch>
              <a:fillRect/>
            </a:stretch>
          </p:blipFill>
          <p:spPr bwMode="auto">
            <a:xfrm>
              <a:off x="323528" y="1845343"/>
              <a:ext cx="4055124" cy="281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1187624" y="1340768"/>
              <a:ext cx="2456122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b="1" i="1" dirty="0" err="1" smtClean="0">
                  <a:solidFill>
                    <a:prstClr val="black"/>
                  </a:solidFill>
                  <a:latin typeface="Symbol" pitchFamily="18" charset="2"/>
                </a:rPr>
                <a:t>L</a:t>
              </a:r>
              <a:r>
                <a:rPr lang="en-US" altLang="ja-JP" sz="2400" b="1" baseline="-25000" dirty="0" err="1" smtClean="0">
                  <a:solidFill>
                    <a:prstClr val="black"/>
                  </a:solidFill>
                </a:rPr>
                <a:t>c</a:t>
              </a:r>
              <a:r>
                <a:rPr lang="en-US" altLang="ja-JP" sz="2400" b="1" dirty="0" smtClean="0">
                  <a:solidFill>
                    <a:prstClr val="black"/>
                  </a:solidFill>
                  <a:latin typeface="Symbol" pitchFamily="18" charset="2"/>
                </a:rPr>
                <a:t>(2940)-&gt;</a:t>
              </a:r>
              <a:r>
                <a:rPr lang="en-US" altLang="ja-JP" sz="2400" b="1" i="1" dirty="0" smtClean="0">
                  <a:solidFill>
                    <a:prstClr val="black"/>
                  </a:solidFill>
                  <a:latin typeface="Symbol" pitchFamily="18" charset="2"/>
                </a:rPr>
                <a:t>S</a:t>
              </a:r>
              <a:r>
                <a:rPr lang="en-US" altLang="ja-JP" sz="2400" b="1" i="1" baseline="-25000" dirty="0" smtClean="0">
                  <a:solidFill>
                    <a:prstClr val="black"/>
                  </a:solidFill>
                </a:rPr>
                <a:t>c</a:t>
              </a:r>
              <a:r>
                <a:rPr lang="en-US" altLang="ja-JP" sz="2400" b="1" baseline="30000" dirty="0" smtClean="0">
                  <a:solidFill>
                    <a:prstClr val="black"/>
                  </a:solidFill>
                </a:rPr>
                <a:t>0</a:t>
              </a:r>
              <a:r>
                <a:rPr lang="en-US" altLang="ja-JP" sz="2400" b="1" dirty="0" smtClean="0">
                  <a:solidFill>
                    <a:prstClr val="black"/>
                  </a:solidFill>
                  <a:latin typeface="Symbol" pitchFamily="18" charset="2"/>
                </a:rPr>
                <a:t> </a:t>
              </a:r>
              <a:r>
                <a:rPr lang="en-US" altLang="ja-JP" sz="2400" b="1" i="1" dirty="0" smtClean="0">
                  <a:solidFill>
                    <a:prstClr val="black"/>
                  </a:solidFill>
                  <a:latin typeface="Symbol" pitchFamily="18" charset="2"/>
                </a:rPr>
                <a:t>p</a:t>
              </a:r>
              <a:r>
                <a:rPr lang="en-US" altLang="ja-JP" sz="2400" b="1" baseline="30000" dirty="0" smtClean="0">
                  <a:solidFill>
                    <a:prstClr val="black"/>
                  </a:solidFill>
                  <a:latin typeface="Symbol" pitchFamily="18" charset="2"/>
                </a:rPr>
                <a:t>+</a:t>
              </a:r>
              <a:endParaRPr lang="ja-JP" altLang="en-US" sz="2400" b="1" baseline="3000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845926" y="2241074"/>
              <a:ext cx="76335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err="1" smtClean="0">
                  <a:solidFill>
                    <a:prstClr val="black"/>
                  </a:solidFill>
                  <a:latin typeface="Symbol" pitchFamily="18" charset="2"/>
                </a:rPr>
                <a:t>S</a:t>
              </a:r>
              <a:r>
                <a:rPr lang="en-US" altLang="ja-JP" sz="1600" b="1" baseline="-25000" dirty="0" err="1" smtClean="0">
                  <a:solidFill>
                    <a:prstClr val="black"/>
                  </a:solidFill>
                </a:rPr>
                <a:t>c</a:t>
              </a:r>
              <a:r>
                <a:rPr lang="en-US" altLang="ja-JP" sz="1600" b="1" baseline="30000" dirty="0" smtClean="0">
                  <a:solidFill>
                    <a:prstClr val="black"/>
                  </a:solidFill>
                </a:rPr>
                <a:t>++</a:t>
              </a:r>
              <a:r>
                <a:rPr lang="en-US" altLang="ja-JP" sz="1600" b="1" dirty="0" smtClean="0">
                  <a:solidFill>
                    <a:prstClr val="black"/>
                  </a:solidFill>
                  <a:latin typeface="Symbol" pitchFamily="18" charset="2"/>
                </a:rPr>
                <a:t> p</a:t>
              </a:r>
              <a:r>
                <a:rPr lang="en-US" altLang="ja-JP" sz="1600" b="1" baseline="30000" dirty="0" smtClean="0">
                  <a:solidFill>
                    <a:prstClr val="black"/>
                  </a:solidFill>
                  <a:latin typeface="Symbol" pitchFamily="18" charset="2"/>
                </a:rPr>
                <a:t>-</a:t>
              </a:r>
              <a:endParaRPr lang="ja-JP" altLang="en-US" sz="1600" b="1" baseline="3000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809062" y="2575495"/>
              <a:ext cx="4667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b="1" i="1" dirty="0" smtClean="0">
                  <a:solidFill>
                    <a:prstClr val="black"/>
                  </a:solidFill>
                  <a:latin typeface="Symbol" pitchFamily="18" charset="2"/>
                </a:rPr>
                <a:t>S</a:t>
              </a:r>
              <a:r>
                <a:rPr lang="en-US" altLang="ja-JP" b="1" i="1" baseline="-25000" dirty="0" smtClean="0">
                  <a:solidFill>
                    <a:prstClr val="black"/>
                  </a:solidFill>
                </a:rPr>
                <a:t>c</a:t>
              </a:r>
              <a:r>
                <a:rPr lang="en-US" altLang="ja-JP" b="1" baseline="30000" dirty="0" smtClean="0">
                  <a:solidFill>
                    <a:prstClr val="black"/>
                  </a:solidFill>
                </a:rPr>
                <a:t>0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386677" y="2816098"/>
              <a:ext cx="4812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err="1" smtClean="0">
                  <a:solidFill>
                    <a:prstClr val="black"/>
                  </a:solidFill>
                  <a:latin typeface="Symbol" pitchFamily="18" charset="2"/>
                </a:rPr>
                <a:t>S</a:t>
              </a:r>
              <a:r>
                <a:rPr lang="en-US" altLang="ja-JP" sz="1400" b="1" baseline="-25000" dirty="0" err="1" smtClean="0">
                  <a:solidFill>
                    <a:prstClr val="black"/>
                  </a:solidFill>
                </a:rPr>
                <a:t>c</a:t>
              </a:r>
              <a:r>
                <a:rPr lang="en-US" altLang="ja-JP" sz="1400" b="1" baseline="30000" dirty="0" smtClean="0">
                  <a:solidFill>
                    <a:prstClr val="black"/>
                  </a:solidFill>
                </a:rPr>
                <a:t>++</a:t>
              </a:r>
              <a:endParaRPr lang="ja-JP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115616" y="2204864"/>
              <a:ext cx="12875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err="1" smtClean="0"/>
                <a:t>N</a:t>
              </a:r>
              <a:r>
                <a:rPr lang="en-US" altLang="ja-JP" sz="2000" b="1" baseline="-25000" dirty="0" err="1" smtClean="0">
                  <a:latin typeface="Symbol" pitchFamily="18" charset="2"/>
                </a:rPr>
                <a:t>pS</a:t>
              </a:r>
              <a:r>
                <a:rPr lang="en-US" altLang="ja-JP" sz="2000" b="1" baseline="-25000" dirty="0" err="1" smtClean="0"/>
                <a:t>c</a:t>
              </a:r>
              <a:r>
                <a:rPr lang="en-US" altLang="ja-JP" sz="2000" b="1" dirty="0" smtClean="0"/>
                <a:t> ~ 200</a:t>
              </a:r>
              <a:endParaRPr lang="ja-JP" altLang="en-US" sz="3200" b="1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962741" y="2240034"/>
              <a:ext cx="12875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err="1" smtClean="0"/>
                <a:t>N</a:t>
              </a:r>
              <a:r>
                <a:rPr lang="en-US" altLang="ja-JP" sz="2000" b="1" baseline="-25000" dirty="0" err="1" smtClean="0">
                  <a:latin typeface="Symbol" pitchFamily="18" charset="2"/>
                </a:rPr>
                <a:t>pS</a:t>
              </a:r>
              <a:r>
                <a:rPr lang="en-US" altLang="ja-JP" sz="2000" b="1" baseline="-25000" dirty="0" err="1" smtClean="0"/>
                <a:t>c</a:t>
              </a:r>
              <a:r>
                <a:rPr lang="en-US" altLang="ja-JP" sz="2000" b="1" dirty="0" smtClean="0"/>
                <a:t> ~ 200</a:t>
              </a:r>
              <a:endParaRPr lang="ja-JP" altLang="en-US" sz="3200" b="1" dirty="0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9066" t="52313"/>
            <a:stretch>
              <a:fillRect/>
            </a:stretch>
          </p:blipFill>
          <p:spPr bwMode="auto">
            <a:xfrm>
              <a:off x="4211960" y="1988840"/>
              <a:ext cx="4340793" cy="25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5436096" y="1340768"/>
              <a:ext cx="2295821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b="1" i="1" dirty="0" err="1" smtClean="0">
                  <a:solidFill>
                    <a:prstClr val="black"/>
                  </a:solidFill>
                  <a:latin typeface="Symbol" pitchFamily="18" charset="2"/>
                </a:rPr>
                <a:t>L</a:t>
              </a:r>
              <a:r>
                <a:rPr lang="en-US" altLang="ja-JP" sz="2400" b="1" baseline="-25000" dirty="0" err="1" smtClean="0">
                  <a:solidFill>
                    <a:prstClr val="black"/>
                  </a:solidFill>
                </a:rPr>
                <a:t>c</a:t>
              </a:r>
              <a:r>
                <a:rPr lang="en-US" altLang="ja-JP" sz="2400" b="1" dirty="0" smtClean="0">
                  <a:solidFill>
                    <a:prstClr val="black"/>
                  </a:solidFill>
                  <a:latin typeface="Symbol" pitchFamily="18" charset="2"/>
                </a:rPr>
                <a:t>(2940)-&gt; </a:t>
              </a:r>
              <a:r>
                <a:rPr lang="en-US" altLang="ja-JP" sz="2400" b="1" dirty="0" smtClean="0">
                  <a:solidFill>
                    <a:prstClr val="black"/>
                  </a:solidFill>
                </a:rPr>
                <a:t>p D</a:t>
              </a:r>
              <a:r>
                <a:rPr lang="en-US" altLang="ja-JP" sz="2400" b="1" baseline="30000" dirty="0" smtClean="0">
                  <a:solidFill>
                    <a:prstClr val="black"/>
                  </a:solidFill>
                </a:rPr>
                <a:t>0</a:t>
              </a:r>
              <a:endParaRPr lang="ja-JP" altLang="en-US" sz="2400" b="1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137567" y="2204864"/>
              <a:ext cx="12346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err="1" smtClean="0"/>
                <a:t>N</a:t>
              </a:r>
              <a:r>
                <a:rPr lang="en-US" altLang="ja-JP" sz="2000" b="1" baseline="-25000" dirty="0" err="1" smtClean="0"/>
                <a:t>pD</a:t>
              </a:r>
              <a:r>
                <a:rPr lang="en-US" altLang="ja-JP" sz="2000" b="1" dirty="0" smtClean="0"/>
                <a:t> ~ 320</a:t>
              </a:r>
              <a:endParaRPr lang="ja-JP" altLang="en-US" sz="3200" b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948264" y="2215455"/>
              <a:ext cx="4283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b="1" i="1" dirty="0" smtClean="0">
                  <a:solidFill>
                    <a:prstClr val="black"/>
                  </a:solidFill>
                  <a:cs typeface="Times New Roman" pitchFamily="18" charset="0"/>
                </a:rPr>
                <a:t>D</a:t>
              </a:r>
              <a:r>
                <a:rPr lang="en-US" altLang="ja-JP" b="1" baseline="30000" dirty="0" smtClean="0">
                  <a:solidFill>
                    <a:prstClr val="black"/>
                  </a:solidFill>
                  <a:cs typeface="Times New Roman" pitchFamily="18" charset="0"/>
                </a:rPr>
                <a:t>0</a:t>
              </a:r>
              <a:endParaRPr lang="ja-JP" altLang="en-US" b="1" baseline="30000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grpSp>
          <p:nvGrpSpPr>
            <p:cNvPr id="5" name="グループ化 24"/>
            <p:cNvGrpSpPr/>
            <p:nvPr/>
          </p:nvGrpSpPr>
          <p:grpSpPr>
            <a:xfrm>
              <a:off x="7452320" y="2270261"/>
              <a:ext cx="1440160" cy="1086731"/>
              <a:chOff x="7596336" y="1622189"/>
              <a:chExt cx="1440160" cy="1086731"/>
            </a:xfrm>
          </p:grpSpPr>
          <p:sp>
            <p:nvSpPr>
              <p:cNvPr id="19" name="正方形/長方形 18"/>
              <p:cNvSpPr/>
              <p:nvPr/>
            </p:nvSpPr>
            <p:spPr>
              <a:xfrm>
                <a:off x="7596336" y="1622189"/>
                <a:ext cx="1440160" cy="10147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0" name="直線コネクタ 19"/>
              <p:cNvCxnSpPr/>
              <p:nvPr/>
            </p:nvCxnSpPr>
            <p:spPr>
              <a:xfrm flipV="1">
                <a:off x="7657026" y="1807986"/>
                <a:ext cx="366616" cy="5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13"/>
              <p:cNvCxnSpPr/>
              <p:nvPr/>
            </p:nvCxnSpPr>
            <p:spPr>
              <a:xfrm flipV="1">
                <a:off x="7657026" y="2167506"/>
                <a:ext cx="366616" cy="52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V="1">
                <a:off x="7657026" y="2527546"/>
                <a:ext cx="366616" cy="52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テキスト ボックス 22"/>
              <p:cNvSpPr txBox="1"/>
              <p:nvPr/>
            </p:nvSpPr>
            <p:spPr>
              <a:xfrm>
                <a:off x="8009316" y="1657359"/>
                <a:ext cx="5838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prstClr val="black"/>
                    </a:solidFill>
                  </a:rPr>
                  <a:t>SUM</a:t>
                </a:r>
                <a:endParaRPr lang="ja-JP" alt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8017066" y="2004265"/>
                <a:ext cx="6623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prstClr val="black"/>
                    </a:solidFill>
                  </a:rPr>
                  <a:t>Signal</a:t>
                </a:r>
                <a:endParaRPr lang="ja-JP" alt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8028384" y="2401143"/>
                <a:ext cx="8980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prstClr val="black"/>
                    </a:solidFill>
                  </a:rPr>
                  <a:t>Main BG</a:t>
                </a:r>
                <a:endParaRPr lang="ja-JP" altLang="en-US" sz="1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" name="正方形/長方形 17"/>
            <p:cNvSpPr/>
            <p:nvPr/>
          </p:nvSpPr>
          <p:spPr>
            <a:xfrm>
              <a:off x="1619672" y="1772816"/>
              <a:ext cx="2307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with </a:t>
              </a:r>
              <a:r>
                <a:rPr lang="en-US" altLang="ja-JP" dirty="0" err="1" smtClean="0">
                  <a:solidFill>
                    <a:srgbClr val="0000FF"/>
                  </a:solidFill>
                  <a:latin typeface="Symbol" pitchFamily="18" charset="2"/>
                </a:rPr>
                <a:t>L</a:t>
              </a:r>
              <a:r>
                <a:rPr lang="en-US" altLang="ja-JP" baseline="-25000" dirty="0" err="1" smtClean="0">
                  <a:solidFill>
                    <a:srgbClr val="0000FF"/>
                  </a:solidFill>
                </a:rPr>
                <a:t>c</a:t>
              </a:r>
              <a:r>
                <a:rPr lang="en-US" altLang="ja-JP" baseline="30000" dirty="0" smtClean="0">
                  <a:solidFill>
                    <a:srgbClr val="0000FF"/>
                  </a:solidFill>
                </a:rPr>
                <a:t>+</a:t>
              </a:r>
              <a:r>
                <a:rPr lang="ja-JP" altLang="en-US" dirty="0" smtClean="0">
                  <a:solidFill>
                    <a:srgbClr val="0000FF"/>
                  </a:solidFill>
                </a:rPr>
                <a:t> </a:t>
              </a:r>
              <a:r>
                <a:rPr lang="en-US" altLang="ja-JP" dirty="0" smtClean="0">
                  <a:solidFill>
                    <a:srgbClr val="0000FF"/>
                  </a:solidFill>
                  <a:latin typeface="Symbol" pitchFamily="18" charset="2"/>
                </a:rPr>
                <a:t>p</a:t>
              </a:r>
              <a:r>
                <a:rPr lang="en-US" altLang="ja-JP" baseline="30000" dirty="0" smtClean="0">
                  <a:solidFill>
                    <a:srgbClr val="0000FF"/>
                  </a:solidFill>
                  <a:latin typeface="Symbol" pitchFamily="18" charset="2"/>
                </a:rPr>
                <a:t>+</a:t>
              </a:r>
              <a:r>
                <a:rPr lang="en-US" altLang="ja-JP" dirty="0" smtClean="0">
                  <a:solidFill>
                    <a:srgbClr val="0000FF"/>
                  </a:solidFill>
                </a:rPr>
                <a:t> </a:t>
              </a:r>
              <a:r>
                <a:rPr lang="en-US" altLang="ja-JP" dirty="0" smtClean="0">
                  <a:solidFill>
                    <a:srgbClr val="0000FF"/>
                  </a:solidFill>
                  <a:latin typeface="Symbol" pitchFamily="18" charset="2"/>
                </a:rPr>
                <a:t>p</a:t>
              </a:r>
              <a:r>
                <a:rPr lang="en-US" altLang="ja-JP" baseline="30000" dirty="0" smtClean="0">
                  <a:solidFill>
                    <a:srgbClr val="0000FF"/>
                  </a:solidFill>
                  <a:latin typeface="Symbol" pitchFamily="18" charset="2"/>
                </a:rPr>
                <a:t>-</a:t>
              </a:r>
              <a:r>
                <a:rPr lang="ja-JP" altLang="en-US" dirty="0" smtClean="0">
                  <a:solidFill>
                    <a:srgbClr val="0000FF"/>
                  </a:solidFill>
                </a:rPr>
                <a:t> </a:t>
              </a:r>
              <a:r>
                <a:rPr lang="en-US" altLang="ja-JP" dirty="0" smtClean="0">
                  <a:solidFill>
                    <a:srgbClr val="0000FF"/>
                  </a:solidFill>
                </a:rPr>
                <a:t>selected</a:t>
              </a:r>
              <a:endParaRPr lang="ja-JP" altLang="en-US" dirty="0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971600" y="2575495"/>
              <a:ext cx="15343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/>
                <a:t>(</a:t>
              </a:r>
              <a:r>
                <a:rPr lang="en-US" altLang="ja-JP" sz="2000" b="1" dirty="0" err="1" smtClean="0"/>
                <a:t>BR</a:t>
              </a:r>
              <a:r>
                <a:rPr lang="en-US" altLang="ja-JP" sz="2000" b="1" baseline="-25000" dirty="0" err="1" smtClean="0">
                  <a:latin typeface="Symbol" pitchFamily="18" charset="2"/>
                </a:rPr>
                <a:t>pS</a:t>
              </a:r>
              <a:r>
                <a:rPr lang="en-US" altLang="ja-JP" sz="2000" b="1" baseline="-25000" dirty="0" err="1" smtClean="0"/>
                <a:t>c</a:t>
              </a:r>
              <a:r>
                <a:rPr lang="en-US" altLang="ja-JP" sz="2000" b="1" dirty="0" smtClean="0"/>
                <a:t> =13%)</a:t>
              </a:r>
              <a:endParaRPr lang="ja-JP" altLang="en-US" sz="3200" b="1" dirty="0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5004048" y="2575495"/>
              <a:ext cx="14654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/>
                <a:t>(</a:t>
              </a:r>
              <a:r>
                <a:rPr lang="en-US" altLang="ja-JP" sz="2000" b="1" dirty="0" err="1" smtClean="0"/>
                <a:t>BR</a:t>
              </a:r>
              <a:r>
                <a:rPr lang="en-US" altLang="ja-JP" sz="2000" b="1" baseline="-25000" dirty="0" err="1" smtClean="0"/>
                <a:t>pD</a:t>
              </a:r>
              <a:r>
                <a:rPr lang="en-US" altLang="ja-JP" sz="2000" b="1" dirty="0" smtClean="0"/>
                <a:t> =20%)</a:t>
              </a:r>
              <a:endParaRPr lang="ja-JP" altLang="en-US" sz="3200" b="1" dirty="0"/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323528" y="5180999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* Decay meas. strongly assists the missing mass spectroscopy.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bg1"/>
                </a:solidFill>
              </a:rPr>
              <a:t> Branching ratios: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Diquark</a:t>
            </a:r>
            <a:r>
              <a:rPr lang="en-US" altLang="ja-JP" sz="2400" dirty="0" smtClean="0">
                <a:solidFill>
                  <a:schemeClr val="bg1"/>
                </a:solidFill>
              </a:rPr>
              <a:t> corr. affects </a:t>
            </a:r>
            <a:r>
              <a:rPr lang="en-US" altLang="ja-JP" sz="2400" dirty="0" smtClean="0">
                <a:solidFill>
                  <a:schemeClr val="bg1"/>
                </a:solidFill>
                <a:latin typeface="Symbol" pitchFamily="18" charset="2"/>
              </a:rPr>
              <a:t>G(</a:t>
            </a:r>
            <a:r>
              <a:rPr lang="en-US" altLang="ja-JP" sz="2400" i="1" dirty="0" err="1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ja-JP" sz="2400" i="1" baseline="-25000" dirty="0" err="1" smtClean="0">
                <a:solidFill>
                  <a:schemeClr val="bg1"/>
                </a:solidFill>
              </a:rPr>
              <a:t>c</a:t>
            </a:r>
            <a:r>
              <a:rPr lang="en-US" altLang="ja-JP" sz="2400" dirty="0" smtClean="0">
                <a:solidFill>
                  <a:schemeClr val="bg1"/>
                </a:solidFill>
              </a:rPr>
              <a:t>*-&gt;</a:t>
            </a:r>
            <a:r>
              <a:rPr lang="en-US" altLang="ja-JP" sz="2400" i="1" dirty="0" err="1" smtClean="0">
                <a:solidFill>
                  <a:schemeClr val="bg1"/>
                </a:solidFill>
              </a:rPr>
              <a:t>pD</a:t>
            </a:r>
            <a:r>
              <a:rPr lang="en-US" altLang="ja-JP" sz="2400" i="1" dirty="0" smtClean="0">
                <a:solidFill>
                  <a:schemeClr val="bg1"/>
                </a:solidFill>
              </a:rPr>
              <a:t>)</a:t>
            </a:r>
            <a:r>
              <a:rPr lang="en-US" altLang="ja-JP" sz="2400" dirty="0" smtClean="0">
                <a:solidFill>
                  <a:schemeClr val="bg1"/>
                </a:solidFill>
              </a:rPr>
              <a:t>/</a:t>
            </a:r>
            <a:r>
              <a:rPr lang="en-US" altLang="ja-JP" sz="2400" dirty="0" smtClean="0">
                <a:solidFill>
                  <a:schemeClr val="bg1"/>
                </a:solidFill>
                <a:latin typeface="Symbol" pitchFamily="18" charset="2"/>
              </a:rPr>
              <a:t>G(</a:t>
            </a:r>
            <a:r>
              <a:rPr lang="en-US" altLang="ja-JP" sz="2400" i="1" dirty="0" err="1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ja-JP" sz="2400" i="1" baseline="-25000" dirty="0" err="1" smtClean="0">
                <a:solidFill>
                  <a:schemeClr val="bg1"/>
                </a:solidFill>
              </a:rPr>
              <a:t>c</a:t>
            </a:r>
            <a:r>
              <a:rPr lang="en-US" altLang="ja-JP" sz="2400" dirty="0" smtClean="0">
                <a:solidFill>
                  <a:schemeClr val="bg1"/>
                </a:solidFill>
              </a:rPr>
              <a:t>*-&gt;</a:t>
            </a:r>
            <a:r>
              <a:rPr lang="en-US" altLang="ja-JP" sz="2400" i="1" dirty="0" err="1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altLang="ja-JP" sz="2400" i="1" baseline="-25000" dirty="0" err="1" smtClean="0">
                <a:solidFill>
                  <a:schemeClr val="bg1"/>
                </a:solidFill>
              </a:rPr>
              <a:t>c</a:t>
            </a:r>
            <a:r>
              <a:rPr lang="en-US" altLang="ja-JP" sz="2400" i="1" dirty="0" err="1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sz="2400" dirty="0" smtClean="0">
                <a:solidFill>
                  <a:schemeClr val="bg1"/>
                </a:solidFill>
              </a:rPr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bg1"/>
                </a:solidFill>
              </a:rPr>
              <a:t> Angular distribution: Spin, Parity</a:t>
            </a:r>
          </a:p>
        </p:txBody>
      </p:sp>
      <p:sp>
        <p:nvSpPr>
          <p:cNvPr id="28" name="円/楕円 27"/>
          <p:cNvSpPr/>
          <p:nvPr/>
        </p:nvSpPr>
        <p:spPr>
          <a:xfrm>
            <a:off x="3148984" y="1484784"/>
            <a:ext cx="4869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6876256" y="1484784"/>
            <a:ext cx="4869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Summary</a:t>
            </a:r>
            <a:endParaRPr lang="ja-JP" altLang="en-US" dirty="0" smtClean="0">
              <a:solidFill>
                <a:schemeClr val="bg1"/>
              </a:solidFill>
            </a:endParaRPr>
          </a:p>
        </p:txBody>
      </p:sp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124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solidFill>
                  <a:schemeClr val="bg1"/>
                </a:solidFill>
              </a:rPr>
              <a:t>J-PARC </a:t>
            </a:r>
            <a:r>
              <a:rPr lang="en-US" altLang="ja-JP" dirty="0" err="1" smtClean="0">
                <a:solidFill>
                  <a:schemeClr val="bg1"/>
                </a:solidFill>
              </a:rPr>
              <a:t>Hadron</a:t>
            </a:r>
            <a:r>
              <a:rPr lang="en-US" altLang="ja-JP" dirty="0" smtClean="0">
                <a:solidFill>
                  <a:schemeClr val="bg1"/>
                </a:solidFill>
              </a:rPr>
              <a:t> Facility provides opportunities to study </a:t>
            </a:r>
            <a:r>
              <a:rPr lang="en-US" altLang="ja-JP" dirty="0" err="1" smtClean="0">
                <a:solidFill>
                  <a:schemeClr val="bg1"/>
                </a:solidFill>
              </a:rPr>
              <a:t>Hadron</a:t>
            </a:r>
            <a:r>
              <a:rPr lang="en-US" altLang="ja-JP" dirty="0" smtClean="0">
                <a:solidFill>
                  <a:schemeClr val="bg1"/>
                </a:solidFill>
              </a:rPr>
              <a:t> and </a:t>
            </a:r>
            <a:r>
              <a:rPr lang="en-US" altLang="ja-JP" dirty="0" err="1" smtClean="0">
                <a:solidFill>
                  <a:schemeClr val="bg1"/>
                </a:solidFill>
              </a:rPr>
              <a:t>Nulcear</a:t>
            </a:r>
            <a:r>
              <a:rPr lang="en-US" altLang="ja-JP" dirty="0" smtClean="0">
                <a:solidFill>
                  <a:schemeClr val="bg1"/>
                </a:solidFill>
              </a:rPr>
              <a:t> Physics.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solidFill>
                  <a:schemeClr val="bg1"/>
                </a:solidFill>
              </a:rPr>
              <a:t>Upgrade plans of the </a:t>
            </a:r>
            <a:r>
              <a:rPr lang="en-US" altLang="ja-JP" dirty="0" err="1" smtClean="0">
                <a:solidFill>
                  <a:schemeClr val="bg1"/>
                </a:solidFill>
              </a:rPr>
              <a:t>Hadron</a:t>
            </a:r>
            <a:r>
              <a:rPr lang="en-US" altLang="ja-JP" dirty="0" smtClean="0">
                <a:solidFill>
                  <a:schemeClr val="bg1"/>
                </a:solidFill>
              </a:rPr>
              <a:t> Facility: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solidFill>
                  <a:schemeClr val="bg1"/>
                </a:solidFill>
              </a:rPr>
              <a:t>A high-momentum beam line is under construction.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solidFill>
                  <a:schemeClr val="bg1"/>
                </a:solidFill>
              </a:rPr>
              <a:t>Extension of the </a:t>
            </a:r>
            <a:r>
              <a:rPr lang="en-US" altLang="ja-JP" dirty="0" err="1" smtClean="0">
                <a:solidFill>
                  <a:schemeClr val="bg1"/>
                </a:solidFill>
              </a:rPr>
              <a:t>Hadron</a:t>
            </a:r>
            <a:r>
              <a:rPr lang="en-US" altLang="ja-JP" dirty="0" smtClean="0">
                <a:solidFill>
                  <a:schemeClr val="bg1"/>
                </a:solidFill>
              </a:rPr>
              <a:t> Hall is planning. </a:t>
            </a: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solidFill>
                  <a:schemeClr val="bg1"/>
                </a:solidFill>
              </a:rPr>
              <a:t>A project of charmed baryon spectroscopy via the (</a:t>
            </a:r>
            <a:r>
              <a:rPr lang="en-US" altLang="ja-JP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,D*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) reaction:</a:t>
            </a:r>
          </a:p>
          <a:p>
            <a:pPr marL="742950" lvl="2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>
                <a:solidFill>
                  <a:schemeClr val="bg1"/>
                </a:solidFill>
              </a:rPr>
              <a:t>Systematic studies on charmed baryon spectrum, production rate, and decays provide information on quark-quark dynamics in baryons.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D296-76CC-4BDC-B426-2055B8A7C032}" type="slidenum">
              <a:rPr lang="ja-JP" altLang="en-US" sz="1600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ja-JP" altLang="en-US" sz="16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6074" y="2924944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Backup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4763"/>
            <a:ext cx="8893175" cy="6840537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60810" y="0"/>
            <a:ext cx="328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err="1" smtClean="0">
                <a:solidFill>
                  <a:srgbClr val="FFFF00"/>
                </a:solidFill>
              </a:rPr>
              <a:t>Hadron</a:t>
            </a:r>
            <a:r>
              <a:rPr lang="en-US" altLang="ja-JP" sz="3600" dirty="0" smtClean="0">
                <a:solidFill>
                  <a:srgbClr val="FFFF00"/>
                </a:solidFill>
              </a:rPr>
              <a:t> Exp. Hall</a:t>
            </a:r>
            <a:endParaRPr lang="ja-JP" altLang="en-US" sz="3600" dirty="0">
              <a:solidFill>
                <a:srgbClr val="FFFF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z="1600" smtClean="0">
                <a:solidFill>
                  <a:prstClr val="white"/>
                </a:solidFill>
              </a:rPr>
              <a:pPr/>
              <a:t>28</a:t>
            </a:fld>
            <a:endParaRPr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95936" y="1052736"/>
            <a:ext cx="918841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K1.8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9752" y="2060848"/>
            <a:ext cx="1364476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K1.8BR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4048" y="2708920"/>
            <a:ext cx="606256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K0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64088" y="3501008"/>
            <a:ext cx="1829347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K1.1(</a:t>
            </a:r>
            <a:r>
              <a:rPr lang="en-US" altLang="ja-JP" sz="3200" dirty="0" err="1" smtClean="0">
                <a:solidFill>
                  <a:srgbClr val="FFFF00"/>
                </a:solidFill>
                <a:latin typeface="Arial"/>
                <a:cs typeface="Arial"/>
              </a:rPr>
              <a:t>u.c</a:t>
            </a:r>
            <a:r>
              <a:rPr lang="en-US" altLang="ja-JP" sz="320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lang="en-US" altLang="ja-JP" sz="3200" dirty="0" smtClean="0">
                <a:solidFill>
                  <a:srgbClr val="FFFF00"/>
                </a:solidFill>
              </a:rPr>
              <a:t>)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63888" y="4077072"/>
            <a:ext cx="1364476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K1.1BR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63688" y="3501008"/>
            <a:ext cx="593432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T1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7540" y="4611669"/>
            <a:ext cx="1390124" cy="1569660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30 </a:t>
            </a:r>
            <a:r>
              <a:rPr lang="en-US" altLang="ja-JP" sz="3200" dirty="0" err="1" smtClean="0">
                <a:solidFill>
                  <a:srgbClr val="FFFF00"/>
                </a:solidFill>
              </a:rPr>
              <a:t>GeV</a:t>
            </a:r>
            <a:endParaRPr lang="en-US" altLang="ja-JP" sz="3200" dirty="0" smtClean="0">
              <a:solidFill>
                <a:srgbClr val="FFFF00"/>
              </a:solidFill>
            </a:endParaRPr>
          </a:p>
          <a:p>
            <a:r>
              <a:rPr lang="en-US" altLang="ja-JP" sz="3200" dirty="0" smtClean="0">
                <a:solidFill>
                  <a:srgbClr val="FFFF00"/>
                </a:solidFill>
              </a:rPr>
              <a:t>Proton</a:t>
            </a:r>
          </a:p>
          <a:p>
            <a:r>
              <a:rPr lang="en-US" altLang="ja-JP" sz="3200" dirty="0" smtClean="0">
                <a:solidFill>
                  <a:srgbClr val="FFFF00"/>
                </a:solidFill>
              </a:rPr>
              <a:t>Beam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323529" y="332656"/>
          <a:ext cx="8352928" cy="5788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  <a:gridCol w="1440161"/>
                <a:gridCol w="1440159"/>
                <a:gridCol w="1080121"/>
                <a:gridCol w="1332148"/>
                <a:gridCol w="1332148"/>
              </a:tblGrid>
              <a:tr h="432048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K1.8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K1.8BR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K1.1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K1.1BR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KL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</a:tr>
              <a:tr h="34593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Design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</a:tr>
              <a:tr h="407877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Max. p</a:t>
                      </a:r>
                      <a:r>
                        <a:rPr kumimoji="1" lang="en-US" altLang="ja-JP" sz="18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kumimoji="1" lang="en-US" altLang="ja-JP" sz="1800" dirty="0" err="1" smtClean="0">
                          <a:solidFill>
                            <a:srgbClr val="FFFF00"/>
                          </a:solidFill>
                        </a:rPr>
                        <a:t>GeV</a:t>
                      </a:r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/c)</a:t>
                      </a:r>
                      <a:endParaRPr kumimoji="1" lang="ja-JP" alt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2.0</a:t>
                      </a: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1.1</a:t>
                      </a:r>
                      <a:endParaRPr kumimoji="1" lang="ja-JP" alt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1.1</a:t>
                      </a:r>
                      <a:endParaRPr kumimoji="1" lang="ja-JP" alt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1.1</a:t>
                      </a:r>
                      <a:endParaRPr kumimoji="1" lang="ja-JP" alt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~2</a:t>
                      </a:r>
                      <a:r>
                        <a:rPr kumimoji="1" lang="en-US" altLang="ja-JP" sz="1800" baseline="0" dirty="0" smtClean="0">
                          <a:solidFill>
                            <a:srgbClr val="FFFF00"/>
                          </a:solidFill>
                        </a:rPr>
                        <a:t> (</a:t>
                      </a:r>
                      <a:r>
                        <a:rPr kumimoji="1" lang="en-US" altLang="ja-JP" sz="1800" baseline="0" dirty="0" smtClean="0">
                          <a:solidFill>
                            <a:srgbClr val="00FFFF"/>
                          </a:solidFill>
                        </a:rPr>
                        <a:t>#</a:t>
                      </a:r>
                      <a:r>
                        <a:rPr kumimoji="1" lang="en-US" altLang="ja-JP" sz="1800" baseline="0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endParaRPr kumimoji="1" lang="en-US" altLang="ja-JP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(0~5)</a:t>
                      </a:r>
                      <a:endParaRPr kumimoji="1" lang="ja-JP" alt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</a:tr>
              <a:tr h="4082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Prod.</a:t>
                      </a:r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angle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-6 deg.</a:t>
                      </a: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-6 deg.</a:t>
                      </a:r>
                      <a:endParaRPr kumimoji="1" lang="ja-JP" alt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+6 deg.</a:t>
                      </a:r>
                      <a:endParaRPr kumimoji="1" lang="ja-JP" alt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+6 deg.</a:t>
                      </a:r>
                      <a:endParaRPr kumimoji="1" lang="ja-JP" alt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+16 deg.</a:t>
                      </a:r>
                      <a:endParaRPr kumimoji="1" lang="ja-JP" alt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</a:tr>
              <a:tr h="4082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Length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45.8 m</a:t>
                      </a: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31.4 m</a:t>
                      </a:r>
                      <a:endParaRPr kumimoji="1" lang="ja-JP" alt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27.9 m</a:t>
                      </a:r>
                      <a:endParaRPr kumimoji="1" lang="ja-JP" alt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21.5 m</a:t>
                      </a:r>
                      <a:endParaRPr kumimoji="1" lang="ja-JP" alt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20.6 m</a:t>
                      </a:r>
                      <a:endParaRPr kumimoji="1" lang="ja-JP" alt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</a:tr>
              <a:tr h="4082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Acceptance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1.5 </a:t>
                      </a:r>
                      <a:r>
                        <a:rPr kumimoji="1" lang="en-US" altLang="ja-JP" sz="1800" baseline="0" dirty="0" err="1" smtClean="0">
                          <a:solidFill>
                            <a:schemeClr val="bg1"/>
                          </a:solidFill>
                        </a:rPr>
                        <a:t>msr</a:t>
                      </a:r>
                      <a:r>
                        <a:rPr kumimoji="1" lang="ja-JP" altLang="en-US" sz="1800" baseline="0" dirty="0" smtClean="0">
                          <a:solidFill>
                            <a:schemeClr val="bg1"/>
                          </a:solidFill>
                        </a:rPr>
                        <a:t>・</a:t>
                      </a:r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2.0 </a:t>
                      </a:r>
                      <a:r>
                        <a:rPr kumimoji="1" lang="en-US" altLang="ja-JP" sz="1800" baseline="0" dirty="0" err="1" smtClean="0">
                          <a:solidFill>
                            <a:schemeClr val="bg1"/>
                          </a:solidFill>
                        </a:rPr>
                        <a:t>msr</a:t>
                      </a:r>
                      <a:r>
                        <a:rPr kumimoji="1" lang="ja-JP" altLang="en-US" sz="1800" baseline="0" dirty="0" smtClean="0">
                          <a:solidFill>
                            <a:schemeClr val="bg1"/>
                          </a:solidFill>
                        </a:rPr>
                        <a:t>・</a:t>
                      </a:r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kumimoji="1" lang="ja-JP" alt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1 </a:t>
                      </a:r>
                      <a:r>
                        <a:rPr kumimoji="1" lang="en-US" altLang="ja-JP" sz="1800" baseline="0" dirty="0" err="1" smtClean="0">
                          <a:solidFill>
                            <a:schemeClr val="bg1"/>
                          </a:solidFill>
                        </a:rPr>
                        <a:t>msr</a:t>
                      </a:r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*%</a:t>
                      </a:r>
                      <a:endParaRPr kumimoji="1" lang="ja-JP" alt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5.0</a:t>
                      </a:r>
                      <a:r>
                        <a:rPr kumimoji="1" lang="ja-JP" alt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solidFill>
                            <a:schemeClr val="bg1"/>
                          </a:solidFill>
                        </a:rPr>
                        <a:t>msr</a:t>
                      </a:r>
                      <a:r>
                        <a:rPr kumimoji="1" lang="ja-JP" altLang="en-US" sz="1800" baseline="0" dirty="0" smtClean="0">
                          <a:solidFill>
                            <a:schemeClr val="bg1"/>
                          </a:solidFill>
                        </a:rPr>
                        <a:t>・</a:t>
                      </a:r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kumimoji="1" lang="ja-JP" alt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7.8 </a:t>
                      </a:r>
                      <a:r>
                        <a:rPr kumimoji="1" lang="en-US" altLang="ja-JP" sz="1800" baseline="0" dirty="0" err="1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kumimoji="1" lang="en-US" altLang="ja-JP" sz="1800" baseline="0" dirty="0" err="1" smtClean="0">
                          <a:solidFill>
                            <a:schemeClr val="bg1"/>
                          </a:solidFill>
                        </a:rPr>
                        <a:t>sr</a:t>
                      </a:r>
                      <a:endParaRPr kumimoji="1" lang="ja-JP" alt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</a:tr>
              <a:tr h="4082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Separator</a:t>
                      </a:r>
                    </a:p>
                    <a:p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 Max. Field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6 m x 2</a:t>
                      </a:r>
                    </a:p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80 kV/cm</a:t>
                      </a: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6m x 1</a:t>
                      </a:r>
                    </a:p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80 kV/cm</a:t>
                      </a:r>
                      <a:endParaRPr kumimoji="1" lang="ja-JP" alt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2 m x 2</a:t>
                      </a:r>
                    </a:p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50 kV/cm</a:t>
                      </a:r>
                      <a:endParaRPr kumimoji="1" lang="ja-JP" altLang="en-US" sz="18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2 m x 1</a:t>
                      </a:r>
                    </a:p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50 kV/cm</a:t>
                      </a:r>
                      <a:endParaRPr kumimoji="1" lang="ja-JP" alt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kumimoji="1" lang="ja-JP" alt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</a:tr>
              <a:tr h="151424"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8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</a:tr>
              <a:tr h="408240">
                <a:tc>
                  <a:txBody>
                    <a:bodyPr/>
                    <a:lstStyle/>
                    <a:p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Measured</a:t>
                      </a:r>
                    </a:p>
                    <a:p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ES1:50</a:t>
                      </a:r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kV/cm</a:t>
                      </a:r>
                    </a:p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ES2:40kV/cm</a:t>
                      </a:r>
                      <a:endParaRPr kumimoji="1" lang="ja-JP" alt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ES1:50</a:t>
                      </a:r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kV/cm</a:t>
                      </a: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chemeClr val="bg1"/>
                          </a:solidFill>
                        </a:rPr>
                        <a:t>Under </a:t>
                      </a:r>
                      <a:r>
                        <a:rPr kumimoji="1" lang="en-US" altLang="ja-JP" sz="1800" baseline="0" dirty="0" err="1" smtClean="0">
                          <a:solidFill>
                            <a:schemeClr val="bg1"/>
                          </a:solidFill>
                        </a:rPr>
                        <a:t>Const’n</a:t>
                      </a:r>
                      <a:endParaRPr kumimoji="1" lang="ja-JP" alt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ES1:40</a:t>
                      </a:r>
                      <a:r>
                        <a:rPr kumimoji="1" lang="en-US" altLang="ja-JP" sz="1600" baseline="0" dirty="0" smtClean="0">
                          <a:solidFill>
                            <a:schemeClr val="bg1"/>
                          </a:solidFill>
                        </a:rPr>
                        <a:t>kV/cm</a:t>
                      </a:r>
                      <a:endParaRPr kumimoji="1" lang="ja-JP" alt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</a:tr>
              <a:tr h="1090493">
                <a:tc>
                  <a:txBody>
                    <a:bodyPr/>
                    <a:lstStyle/>
                    <a:p>
                      <a:r>
                        <a:rPr kumimoji="1" lang="en-US" altLang="ja-JP" sz="1800" baseline="0" dirty="0" err="1" smtClean="0">
                          <a:solidFill>
                            <a:srgbClr val="FFFF00"/>
                          </a:solidFill>
                        </a:rPr>
                        <a:t>Kaon</a:t>
                      </a:r>
                      <a:r>
                        <a:rPr kumimoji="1" lang="en-US" altLang="ja-JP" sz="1800" baseline="0" dirty="0" smtClean="0">
                          <a:solidFill>
                            <a:srgbClr val="FFFF00"/>
                          </a:solidFill>
                        </a:rPr>
                        <a:t> Intensity</a:t>
                      </a:r>
                    </a:p>
                    <a:p>
                      <a:r>
                        <a:rPr kumimoji="1" lang="en-US" altLang="ja-JP" sz="1800" baseline="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kumimoji="1" lang="en-US" altLang="ja-JP" sz="2000" baseline="0" dirty="0" smtClean="0">
                          <a:solidFill>
                            <a:srgbClr val="FFFF00"/>
                          </a:solidFill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solidFill>
                            <a:srgbClr val="FFFF00"/>
                          </a:solidFill>
                        </a:rPr>
                        <a:t>14</a:t>
                      </a:r>
                      <a:r>
                        <a:rPr kumimoji="1" lang="en-US" altLang="ja-JP" sz="1800" baseline="0" dirty="0" smtClean="0">
                          <a:solidFill>
                            <a:srgbClr val="FFFF00"/>
                          </a:solidFill>
                        </a:rPr>
                        <a:t> proton</a:t>
                      </a:r>
                    </a:p>
                    <a:p>
                      <a:r>
                        <a:rPr kumimoji="1" lang="en-US" altLang="ja-JP" sz="1800" baseline="0" dirty="0" smtClean="0">
                          <a:solidFill>
                            <a:srgbClr val="FFFF00"/>
                          </a:solidFill>
                        </a:rPr>
                        <a:t>on Pt 6cm</a:t>
                      </a:r>
                      <a:endParaRPr kumimoji="1" lang="ja-JP" alt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K-</a:t>
                      </a:r>
                    </a:p>
                    <a:p>
                      <a:pPr algn="ctr"/>
                      <a:r>
                        <a:rPr kumimoji="1" lang="en-US" altLang="ja-JP" sz="1800" baseline="0" dirty="0" smtClean="0">
                          <a:solidFill>
                            <a:srgbClr val="FFFF00"/>
                          </a:solidFill>
                        </a:rPr>
                        <a:t> (1.8GeV/c)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FF00"/>
                          </a:solidFill>
                        </a:rPr>
                        <a:t>1.3E+6</a:t>
                      </a:r>
                      <a:r>
                        <a:rPr kumimoji="1" lang="en-US" altLang="ja-JP" sz="1800" baseline="300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1" lang="en-US" altLang="ja-JP" sz="1800" baseline="0" dirty="0" smtClean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kumimoji="1" lang="en-US" altLang="ja-JP" sz="1800" baseline="0" dirty="0" smtClean="0">
                          <a:solidFill>
                            <a:srgbClr val="00FFFF"/>
                          </a:solidFill>
                        </a:rPr>
                        <a:t>$</a:t>
                      </a:r>
                      <a:r>
                        <a:rPr kumimoji="1" lang="en-US" altLang="ja-JP" sz="1800" baseline="0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endParaRPr kumimoji="1" lang="en-US" altLang="ja-JP" sz="1800" baseline="300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K-</a:t>
                      </a:r>
                    </a:p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(1GeV/c)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FF00"/>
                          </a:solidFill>
                        </a:rPr>
                        <a:t>8.1E+5</a:t>
                      </a:r>
                      <a:endParaRPr kumimoji="1" lang="ja-JP" altLang="en-US" sz="2000" baseline="30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endParaRPr kumimoji="1" lang="ja-JP" alt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K+</a:t>
                      </a:r>
                    </a:p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(1 </a:t>
                      </a:r>
                      <a:r>
                        <a:rPr kumimoji="1" lang="en-US" altLang="ja-JP" sz="1800" dirty="0" err="1" smtClean="0">
                          <a:solidFill>
                            <a:srgbClr val="FFFF00"/>
                          </a:solidFill>
                        </a:rPr>
                        <a:t>GeV</a:t>
                      </a:r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/c) 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FF00"/>
                          </a:solidFill>
                        </a:rPr>
                        <a:t>1.6E+6</a:t>
                      </a:r>
                      <a:endParaRPr kumimoji="1" lang="ja-JP" altLang="en-US" sz="2000" baseline="30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FF00"/>
                          </a:solidFill>
                        </a:rPr>
                        <a:t>KL: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FF00"/>
                          </a:solidFill>
                        </a:rPr>
                        <a:t>2.1E+7</a:t>
                      </a:r>
                      <a:endParaRPr kumimoji="1" lang="ja-JP" altLang="en-US" sz="2000" baseline="30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</a:tr>
              <a:tr h="456218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K/all</a:t>
                      </a: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0.15</a:t>
                      </a: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0.23</a:t>
                      </a: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bg1"/>
                          </a:solidFill>
                        </a:rPr>
                        <a:t>0.47</a:t>
                      </a: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611560" y="6237312"/>
            <a:ext cx="4700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</a:rPr>
              <a:t>(</a:t>
            </a:r>
            <a:r>
              <a:rPr lang="en-US" altLang="ja-JP" dirty="0" smtClean="0">
                <a:solidFill>
                  <a:srgbClr val="00FFFF"/>
                </a:solidFill>
              </a:rPr>
              <a:t>$</a:t>
            </a:r>
            <a:r>
              <a:rPr lang="en-US" altLang="ja-JP" dirty="0" smtClean="0">
                <a:solidFill>
                  <a:prstClr val="white"/>
                </a:solidFill>
              </a:rPr>
              <a:t>) Mass Slits was closed about half of designed.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1571" y="6237312"/>
            <a:ext cx="224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</a:rPr>
              <a:t>(</a:t>
            </a:r>
            <a:r>
              <a:rPr lang="en-US" altLang="ja-JP" dirty="0" smtClean="0">
                <a:solidFill>
                  <a:srgbClr val="00FFFF"/>
                </a:solidFill>
              </a:rPr>
              <a:t>#</a:t>
            </a:r>
            <a:r>
              <a:rPr lang="en-US" altLang="ja-JP" dirty="0" smtClean="0">
                <a:solidFill>
                  <a:prstClr val="white"/>
                </a:solidFill>
              </a:rPr>
              <a:t>) typical mean value</a:t>
            </a:r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7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hadron_hall_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30288"/>
            <a:ext cx="9144000" cy="4191000"/>
          </a:xfrm>
          <a:prstGeom prst="rect">
            <a:avLst/>
          </a:prstGeo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z="1600" smtClean="0">
                <a:solidFill>
                  <a:prstClr val="white"/>
                </a:solidFill>
              </a:rPr>
              <a:pPr/>
              <a:t>29</a:t>
            </a:fld>
            <a:endParaRPr lang="ja-JP" altLang="en-US" sz="1600">
              <a:solidFill>
                <a:prstClr val="white"/>
              </a:solidFill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ja-JP" sz="3600" dirty="0" smtClean="0">
                <a:solidFill>
                  <a:prstClr val="white"/>
                </a:solidFill>
              </a:rPr>
              <a:t> Extension of </a:t>
            </a:r>
            <a:r>
              <a:rPr lang="en-US" altLang="ja-JP" sz="3600" dirty="0" err="1" smtClean="0">
                <a:solidFill>
                  <a:prstClr val="white"/>
                </a:solidFill>
              </a:rPr>
              <a:t>Hadron</a:t>
            </a:r>
            <a:r>
              <a:rPr lang="en-US" altLang="ja-JP" sz="3600" dirty="0" smtClean="0">
                <a:solidFill>
                  <a:prstClr val="white"/>
                </a:solidFill>
              </a:rPr>
              <a:t> Exp. Hall (in planning)</a:t>
            </a:r>
          </a:p>
          <a:p>
            <a:pPr lvl="1">
              <a:spcBef>
                <a:spcPct val="0"/>
              </a:spcBef>
            </a:pPr>
            <a:r>
              <a:rPr lang="en-US" altLang="ja-JP" sz="2700" dirty="0" smtClean="0">
                <a:solidFill>
                  <a:prstClr val="white"/>
                </a:solidFill>
              </a:rPr>
              <a:t>increase of new physics opportunities w/ unique beam l</a:t>
            </a:r>
            <a:r>
              <a:rPr lang="en-US" altLang="ja-JP" sz="2700" dirty="0" err="1" smtClean="0">
                <a:solidFill>
                  <a:prstClr val="white"/>
                </a:solidFill>
              </a:rPr>
              <a:t>ines</a:t>
            </a:r>
            <a:r>
              <a:rPr lang="en-US" altLang="ja-JP" sz="2700" dirty="0" smtClean="0">
                <a:solidFill>
                  <a:prstClr val="white"/>
                </a:solidFill>
              </a:rPr>
              <a:t> </a:t>
            </a:r>
            <a:endParaRPr lang="ja-JP" altLang="en-US" sz="2700" dirty="0">
              <a:solidFill>
                <a:prstClr val="white"/>
              </a:solidFill>
            </a:endParaRPr>
          </a:p>
        </p:txBody>
      </p:sp>
      <p:grpSp>
        <p:nvGrpSpPr>
          <p:cNvPr id="2" name="グループ化 22"/>
          <p:cNvGrpSpPr/>
          <p:nvPr/>
        </p:nvGrpSpPr>
        <p:grpSpPr>
          <a:xfrm>
            <a:off x="4427984" y="1148551"/>
            <a:ext cx="4065487" cy="1201772"/>
            <a:chOff x="4427984" y="1148551"/>
            <a:chExt cx="4065487" cy="120177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4427984" y="1765548"/>
              <a:ext cx="1024639" cy="584775"/>
            </a:xfrm>
            <a:prstGeom prst="rect">
              <a:avLst/>
            </a:prstGeom>
            <a:solidFill>
              <a:srgbClr val="00B0F0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srgbClr val="FFFF00"/>
                  </a:solidFill>
                </a:rPr>
                <a:t>HIHR</a:t>
              </a:r>
              <a:endParaRPr lang="ja-JP" alt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436096" y="1148551"/>
              <a:ext cx="3057375" cy="1200329"/>
            </a:xfrm>
            <a:prstGeom prst="rect">
              <a:avLst/>
            </a:prstGeom>
            <a:solidFill>
              <a:srgbClr val="00B0F0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FF00"/>
                  </a:solidFill>
                </a:rPr>
                <a:t>Ultra-High Int. </a:t>
              </a:r>
              <a:r>
                <a:rPr lang="en-US" altLang="ja-JP" dirty="0" err="1" smtClean="0">
                  <a:solidFill>
                    <a:srgbClr val="FFFF00"/>
                  </a:solidFill>
                </a:rPr>
                <a:t>pion</a:t>
              </a:r>
              <a:r>
                <a:rPr lang="en-US" altLang="ja-JP" dirty="0" smtClean="0">
                  <a:solidFill>
                    <a:srgbClr val="FFFF00"/>
                  </a:solidFill>
                </a:rPr>
                <a:t> Beam</a:t>
              </a:r>
            </a:p>
            <a:p>
              <a:r>
                <a:rPr lang="en-US" altLang="ja-JP" dirty="0" err="1" smtClean="0">
                  <a:solidFill>
                    <a:srgbClr val="FFFF00"/>
                  </a:solidFill>
                  <a:latin typeface="Symbol" pitchFamily="18" charset="2"/>
                </a:rPr>
                <a:t>D</a:t>
              </a:r>
              <a:r>
                <a:rPr lang="en-US" altLang="ja-JP" dirty="0" err="1" smtClean="0">
                  <a:solidFill>
                    <a:srgbClr val="FFFF00"/>
                  </a:solidFill>
                </a:rPr>
                <a:t>p</a:t>
              </a:r>
              <a:r>
                <a:rPr lang="en-US" altLang="ja-JP" dirty="0" smtClean="0">
                  <a:solidFill>
                    <a:srgbClr val="FFFF00"/>
                  </a:solidFill>
                </a:rPr>
                <a:t>/p~0.01%</a:t>
              </a:r>
              <a:endParaRPr lang="en-US" altLang="ja-JP" dirty="0" smtClean="0">
                <a:solidFill>
                  <a:srgbClr val="FFFF00"/>
                </a:solidFill>
                <a:latin typeface="Symbol" pitchFamily="18" charset="2"/>
              </a:endParaRPr>
            </a:p>
            <a:p>
              <a:r>
                <a:rPr lang="en-US" altLang="ja-JP" dirty="0" smtClean="0">
                  <a:solidFill>
                    <a:srgbClr val="FFFF00"/>
                  </a:solidFill>
                  <a:latin typeface="Symbol" pitchFamily="18" charset="2"/>
                </a:rPr>
                <a:t>D</a:t>
              </a:r>
              <a:r>
                <a:rPr lang="en-US" altLang="ja-JP" dirty="0" smtClean="0">
                  <a:solidFill>
                    <a:srgbClr val="FFFF00"/>
                  </a:solidFill>
                </a:rPr>
                <a:t>E~200 </a:t>
              </a:r>
              <a:r>
                <a:rPr lang="en-US" altLang="ja-JP" dirty="0" err="1" smtClean="0">
                  <a:solidFill>
                    <a:srgbClr val="FFFF00"/>
                  </a:solidFill>
                </a:rPr>
                <a:t>keV</a:t>
              </a:r>
              <a:r>
                <a:rPr lang="en-US" altLang="ja-JP" dirty="0" smtClean="0">
                  <a:solidFill>
                    <a:srgbClr val="FFFF00"/>
                  </a:solidFill>
                </a:rPr>
                <a:t> A(</a:t>
              </a:r>
              <a:r>
                <a:rPr lang="en-US" altLang="ja-JP" dirty="0" err="1" smtClean="0">
                  <a:solidFill>
                    <a:srgbClr val="FFFF00"/>
                  </a:solidFill>
                  <a:latin typeface="Symbol" pitchFamily="18" charset="2"/>
                </a:rPr>
                <a:t>p</a:t>
              </a:r>
              <a:r>
                <a:rPr lang="en-US" altLang="ja-JP" dirty="0" err="1" smtClean="0">
                  <a:solidFill>
                    <a:srgbClr val="FFFF00"/>
                  </a:solidFill>
                </a:rPr>
                <a:t>,K</a:t>
              </a:r>
              <a:r>
                <a:rPr lang="en-US" altLang="ja-JP" baseline="30000" dirty="0" smtClean="0">
                  <a:solidFill>
                    <a:srgbClr val="FFFF00"/>
                  </a:solidFill>
                </a:rPr>
                <a:t>+</a:t>
              </a:r>
              <a:r>
                <a:rPr lang="en-US" altLang="ja-JP" dirty="0" smtClean="0">
                  <a:solidFill>
                    <a:srgbClr val="FFFF00"/>
                  </a:solidFill>
                </a:rPr>
                <a:t>)</a:t>
              </a:r>
            </a:p>
            <a:p>
              <a:r>
                <a:rPr lang="en-US" altLang="ja-JP" dirty="0" smtClean="0">
                  <a:solidFill>
                    <a:srgbClr val="FFFF00"/>
                  </a:solidFill>
                </a:rPr>
                <a:t>by Momentum Matching Tech.</a:t>
              </a:r>
            </a:p>
          </p:txBody>
        </p:sp>
      </p:grpSp>
      <p:grpSp>
        <p:nvGrpSpPr>
          <p:cNvPr id="3" name="グループ化 21"/>
          <p:cNvGrpSpPr/>
          <p:nvPr/>
        </p:nvGrpSpPr>
        <p:grpSpPr>
          <a:xfrm>
            <a:off x="899592" y="1837556"/>
            <a:ext cx="2791049" cy="1232847"/>
            <a:chOff x="899592" y="1837556"/>
            <a:chExt cx="2791049" cy="1232847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771800" y="2485628"/>
              <a:ext cx="918841" cy="584775"/>
            </a:xfrm>
            <a:prstGeom prst="rect">
              <a:avLst/>
            </a:prstGeom>
            <a:solidFill>
              <a:srgbClr val="00B0F0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srgbClr val="FFFF00"/>
                  </a:solidFill>
                </a:rPr>
                <a:t>K1.1</a:t>
              </a:r>
              <a:endParaRPr lang="ja-JP" alt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899592" y="1837556"/>
              <a:ext cx="2245743" cy="646331"/>
            </a:xfrm>
            <a:prstGeom prst="rect">
              <a:avLst/>
            </a:prstGeom>
            <a:solidFill>
              <a:srgbClr val="00B0F0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FF00"/>
                  </a:solidFill>
                </a:rPr>
                <a:t>Separated </a:t>
              </a:r>
              <a:r>
                <a:rPr lang="en-US" altLang="ja-JP" dirty="0" err="1" smtClean="0">
                  <a:solidFill>
                    <a:srgbClr val="FFFF00"/>
                  </a:solidFill>
                </a:rPr>
                <a:t>Kaon</a:t>
              </a:r>
              <a:r>
                <a:rPr lang="en-US" altLang="ja-JP" dirty="0" smtClean="0">
                  <a:solidFill>
                    <a:srgbClr val="FFFF00"/>
                  </a:solidFill>
                </a:rPr>
                <a:t> Beam</a:t>
              </a:r>
            </a:p>
            <a:p>
              <a:r>
                <a:rPr lang="en-US" altLang="ja-JP" dirty="0" smtClean="0">
                  <a:solidFill>
                    <a:srgbClr val="FFFF00"/>
                  </a:solidFill>
                </a:rPr>
                <a:t>0.5 - 1.1 </a:t>
              </a:r>
              <a:r>
                <a:rPr lang="en-US" altLang="ja-JP" dirty="0" err="1" smtClean="0">
                  <a:solidFill>
                    <a:srgbClr val="FFFF00"/>
                  </a:solidFill>
                </a:rPr>
                <a:t>GeV</a:t>
              </a:r>
              <a:r>
                <a:rPr lang="en-US" altLang="ja-JP" dirty="0" smtClean="0">
                  <a:solidFill>
                    <a:srgbClr val="FFFF00"/>
                  </a:solidFill>
                </a:rPr>
                <a:t>/c</a:t>
              </a:r>
            </a:p>
          </p:txBody>
        </p:sp>
      </p:grpSp>
      <p:grpSp>
        <p:nvGrpSpPr>
          <p:cNvPr id="12" name="グループ化 25"/>
          <p:cNvGrpSpPr/>
          <p:nvPr/>
        </p:nvGrpSpPr>
        <p:grpSpPr>
          <a:xfrm>
            <a:off x="107504" y="3133700"/>
            <a:ext cx="3888432" cy="2664295"/>
            <a:chOff x="107504" y="3133700"/>
            <a:chExt cx="3888432" cy="2664295"/>
          </a:xfrm>
        </p:grpSpPr>
        <p:sp>
          <p:nvSpPr>
            <p:cNvPr id="9" name="フリーフォーム 8"/>
            <p:cNvSpPr/>
            <p:nvPr/>
          </p:nvSpPr>
          <p:spPr>
            <a:xfrm>
              <a:off x="107504" y="3133700"/>
              <a:ext cx="3888432" cy="2664295"/>
            </a:xfrm>
            <a:custGeom>
              <a:avLst/>
              <a:gdLst>
                <a:gd name="connsiteX0" fmla="*/ 0 w 3588588"/>
                <a:gd name="connsiteY0" fmla="*/ 1155939 h 4106173"/>
                <a:gd name="connsiteX1" fmla="*/ 741871 w 3588588"/>
                <a:gd name="connsiteY1" fmla="*/ 4106173 h 4106173"/>
                <a:gd name="connsiteX2" fmla="*/ 3588588 w 3588588"/>
                <a:gd name="connsiteY2" fmla="*/ 2484407 h 4106173"/>
                <a:gd name="connsiteX3" fmla="*/ 2467154 w 3588588"/>
                <a:gd name="connsiteY3" fmla="*/ 0 h 4106173"/>
                <a:gd name="connsiteX4" fmla="*/ 0 w 3588588"/>
                <a:gd name="connsiteY4" fmla="*/ 1155939 h 4106173"/>
                <a:gd name="connsiteX0" fmla="*/ 0 w 3588588"/>
                <a:gd name="connsiteY0" fmla="*/ 1155939 h 4106173"/>
                <a:gd name="connsiteX1" fmla="*/ 741871 w 3588588"/>
                <a:gd name="connsiteY1" fmla="*/ 4106173 h 4106173"/>
                <a:gd name="connsiteX2" fmla="*/ 2173856 w 3588588"/>
                <a:gd name="connsiteY2" fmla="*/ 3295290 h 4106173"/>
                <a:gd name="connsiteX3" fmla="*/ 3588588 w 3588588"/>
                <a:gd name="connsiteY3" fmla="*/ 2484407 h 4106173"/>
                <a:gd name="connsiteX4" fmla="*/ 2467154 w 3588588"/>
                <a:gd name="connsiteY4" fmla="*/ 0 h 4106173"/>
                <a:gd name="connsiteX5" fmla="*/ 0 w 3588588"/>
                <a:gd name="connsiteY5" fmla="*/ 1155939 h 4106173"/>
                <a:gd name="connsiteX0" fmla="*/ 0 w 3588588"/>
                <a:gd name="connsiteY0" fmla="*/ 1155939 h 4106173"/>
                <a:gd name="connsiteX1" fmla="*/ 741871 w 3588588"/>
                <a:gd name="connsiteY1" fmla="*/ 4106173 h 4106173"/>
                <a:gd name="connsiteX2" fmla="*/ 3425865 w 3588588"/>
                <a:gd name="connsiteY2" fmla="*/ 2623295 h 4106173"/>
                <a:gd name="connsiteX3" fmla="*/ 3588588 w 3588588"/>
                <a:gd name="connsiteY3" fmla="*/ 2484407 h 4106173"/>
                <a:gd name="connsiteX4" fmla="*/ 2467154 w 3588588"/>
                <a:gd name="connsiteY4" fmla="*/ 0 h 4106173"/>
                <a:gd name="connsiteX5" fmla="*/ 0 w 3588588"/>
                <a:gd name="connsiteY5" fmla="*/ 1155939 h 4106173"/>
                <a:gd name="connsiteX0" fmla="*/ 0 w 3588588"/>
                <a:gd name="connsiteY0" fmla="*/ 1155939 h 4106173"/>
                <a:gd name="connsiteX1" fmla="*/ 741871 w 3588588"/>
                <a:gd name="connsiteY1" fmla="*/ 4106173 h 4106173"/>
                <a:gd name="connsiteX2" fmla="*/ 2208362 w 3588588"/>
                <a:gd name="connsiteY2" fmla="*/ 3295290 h 4106173"/>
                <a:gd name="connsiteX3" fmla="*/ 3425865 w 3588588"/>
                <a:gd name="connsiteY3" fmla="*/ 2623295 h 4106173"/>
                <a:gd name="connsiteX4" fmla="*/ 3588588 w 3588588"/>
                <a:gd name="connsiteY4" fmla="*/ 2484407 h 4106173"/>
                <a:gd name="connsiteX5" fmla="*/ 2467154 w 3588588"/>
                <a:gd name="connsiteY5" fmla="*/ 0 h 4106173"/>
                <a:gd name="connsiteX6" fmla="*/ 0 w 3588588"/>
                <a:gd name="connsiteY6" fmla="*/ 1155939 h 4106173"/>
                <a:gd name="connsiteX0" fmla="*/ 0 w 3857913"/>
                <a:gd name="connsiteY0" fmla="*/ 1155939 h 4106173"/>
                <a:gd name="connsiteX1" fmla="*/ 741871 w 3857913"/>
                <a:gd name="connsiteY1" fmla="*/ 4106173 h 4106173"/>
                <a:gd name="connsiteX2" fmla="*/ 3857913 w 3857913"/>
                <a:gd name="connsiteY2" fmla="*/ 3487391 h 4106173"/>
                <a:gd name="connsiteX3" fmla="*/ 3425865 w 3857913"/>
                <a:gd name="connsiteY3" fmla="*/ 2623295 h 4106173"/>
                <a:gd name="connsiteX4" fmla="*/ 3588588 w 3857913"/>
                <a:gd name="connsiteY4" fmla="*/ 2484407 h 4106173"/>
                <a:gd name="connsiteX5" fmla="*/ 2467154 w 3857913"/>
                <a:gd name="connsiteY5" fmla="*/ 0 h 4106173"/>
                <a:gd name="connsiteX6" fmla="*/ 0 w 3857913"/>
                <a:gd name="connsiteY6" fmla="*/ 1155939 h 4106173"/>
                <a:gd name="connsiteX0" fmla="*/ 0 w 3785905"/>
                <a:gd name="connsiteY0" fmla="*/ 1155939 h 4106173"/>
                <a:gd name="connsiteX1" fmla="*/ 741871 w 3785905"/>
                <a:gd name="connsiteY1" fmla="*/ 4106173 h 4106173"/>
                <a:gd name="connsiteX2" fmla="*/ 3785905 w 3785905"/>
                <a:gd name="connsiteY2" fmla="*/ 3487391 h 4106173"/>
                <a:gd name="connsiteX3" fmla="*/ 3425865 w 3785905"/>
                <a:gd name="connsiteY3" fmla="*/ 2623295 h 4106173"/>
                <a:gd name="connsiteX4" fmla="*/ 3588588 w 3785905"/>
                <a:gd name="connsiteY4" fmla="*/ 2484407 h 4106173"/>
                <a:gd name="connsiteX5" fmla="*/ 2467154 w 3785905"/>
                <a:gd name="connsiteY5" fmla="*/ 0 h 4106173"/>
                <a:gd name="connsiteX6" fmla="*/ 0 w 3785905"/>
                <a:gd name="connsiteY6" fmla="*/ 1155939 h 4106173"/>
                <a:gd name="connsiteX0" fmla="*/ 0 w 3785905"/>
                <a:gd name="connsiteY0" fmla="*/ 1155939 h 4106173"/>
                <a:gd name="connsiteX1" fmla="*/ 741871 w 3785905"/>
                <a:gd name="connsiteY1" fmla="*/ 4106173 h 4106173"/>
                <a:gd name="connsiteX2" fmla="*/ 2398143 w 3785905"/>
                <a:gd name="connsiteY2" fmla="*/ 3795622 h 4106173"/>
                <a:gd name="connsiteX3" fmla="*/ 3785905 w 3785905"/>
                <a:gd name="connsiteY3" fmla="*/ 3487391 h 4106173"/>
                <a:gd name="connsiteX4" fmla="*/ 3425865 w 3785905"/>
                <a:gd name="connsiteY4" fmla="*/ 2623295 h 4106173"/>
                <a:gd name="connsiteX5" fmla="*/ 3588588 w 3785905"/>
                <a:gd name="connsiteY5" fmla="*/ 2484407 h 4106173"/>
                <a:gd name="connsiteX6" fmla="*/ 2467154 w 3785905"/>
                <a:gd name="connsiteY6" fmla="*/ 0 h 4106173"/>
                <a:gd name="connsiteX7" fmla="*/ 0 w 3785905"/>
                <a:gd name="connsiteY7" fmla="*/ 1155939 h 4106173"/>
                <a:gd name="connsiteX0" fmla="*/ 0 w 3785905"/>
                <a:gd name="connsiteY0" fmla="*/ 1155939 h 4279479"/>
                <a:gd name="connsiteX1" fmla="*/ 741871 w 3785905"/>
                <a:gd name="connsiteY1" fmla="*/ 4106173 h 4279479"/>
                <a:gd name="connsiteX2" fmla="*/ 2561769 w 3785905"/>
                <a:gd name="connsiteY2" fmla="*/ 4279479 h 4279479"/>
                <a:gd name="connsiteX3" fmla="*/ 3785905 w 3785905"/>
                <a:gd name="connsiteY3" fmla="*/ 3487391 h 4279479"/>
                <a:gd name="connsiteX4" fmla="*/ 3425865 w 3785905"/>
                <a:gd name="connsiteY4" fmla="*/ 2623295 h 4279479"/>
                <a:gd name="connsiteX5" fmla="*/ 3588588 w 3785905"/>
                <a:gd name="connsiteY5" fmla="*/ 2484407 h 4279479"/>
                <a:gd name="connsiteX6" fmla="*/ 2467154 w 3785905"/>
                <a:gd name="connsiteY6" fmla="*/ 0 h 4279479"/>
                <a:gd name="connsiteX7" fmla="*/ 0 w 3785905"/>
                <a:gd name="connsiteY7" fmla="*/ 1155939 h 4279479"/>
                <a:gd name="connsiteX0" fmla="*/ 0 w 3785905"/>
                <a:gd name="connsiteY0" fmla="*/ 1155939 h 4279479"/>
                <a:gd name="connsiteX1" fmla="*/ 741871 w 3785905"/>
                <a:gd name="connsiteY1" fmla="*/ 4106173 h 4279479"/>
                <a:gd name="connsiteX2" fmla="*/ 1690777 w 3785905"/>
                <a:gd name="connsiteY2" fmla="*/ 4157932 h 4279479"/>
                <a:gd name="connsiteX3" fmla="*/ 2561769 w 3785905"/>
                <a:gd name="connsiteY3" fmla="*/ 4279479 h 4279479"/>
                <a:gd name="connsiteX4" fmla="*/ 3785905 w 3785905"/>
                <a:gd name="connsiteY4" fmla="*/ 3487391 h 4279479"/>
                <a:gd name="connsiteX5" fmla="*/ 3425865 w 3785905"/>
                <a:gd name="connsiteY5" fmla="*/ 2623295 h 4279479"/>
                <a:gd name="connsiteX6" fmla="*/ 3588588 w 3785905"/>
                <a:gd name="connsiteY6" fmla="*/ 2484407 h 4279479"/>
                <a:gd name="connsiteX7" fmla="*/ 2467154 w 3785905"/>
                <a:gd name="connsiteY7" fmla="*/ 0 h 4279479"/>
                <a:gd name="connsiteX8" fmla="*/ 0 w 3785905"/>
                <a:gd name="connsiteY8" fmla="*/ 1155939 h 4279479"/>
                <a:gd name="connsiteX0" fmla="*/ 0 w 3785905"/>
                <a:gd name="connsiteY0" fmla="*/ 1155939 h 4279479"/>
                <a:gd name="connsiteX1" fmla="*/ 741871 w 3785905"/>
                <a:gd name="connsiteY1" fmla="*/ 4106173 h 4279479"/>
                <a:gd name="connsiteX2" fmla="*/ 2273737 w 3785905"/>
                <a:gd name="connsiteY2" fmla="*/ 3343375 h 4279479"/>
                <a:gd name="connsiteX3" fmla="*/ 2561769 w 3785905"/>
                <a:gd name="connsiteY3" fmla="*/ 4279479 h 4279479"/>
                <a:gd name="connsiteX4" fmla="*/ 3785905 w 3785905"/>
                <a:gd name="connsiteY4" fmla="*/ 3487391 h 4279479"/>
                <a:gd name="connsiteX5" fmla="*/ 3425865 w 3785905"/>
                <a:gd name="connsiteY5" fmla="*/ 2623295 h 4279479"/>
                <a:gd name="connsiteX6" fmla="*/ 3588588 w 3785905"/>
                <a:gd name="connsiteY6" fmla="*/ 2484407 h 4279479"/>
                <a:gd name="connsiteX7" fmla="*/ 2467154 w 3785905"/>
                <a:gd name="connsiteY7" fmla="*/ 0 h 4279479"/>
                <a:gd name="connsiteX8" fmla="*/ 0 w 3785905"/>
                <a:gd name="connsiteY8" fmla="*/ 1155939 h 4279479"/>
                <a:gd name="connsiteX0" fmla="*/ 0 w 3785905"/>
                <a:gd name="connsiteY0" fmla="*/ 1155939 h 4279479"/>
                <a:gd name="connsiteX1" fmla="*/ 741871 w 3785905"/>
                <a:gd name="connsiteY1" fmla="*/ 4106173 h 4279479"/>
                <a:gd name="connsiteX2" fmla="*/ 2201729 w 3785905"/>
                <a:gd name="connsiteY2" fmla="*/ 3271367 h 4279479"/>
                <a:gd name="connsiteX3" fmla="*/ 2561769 w 3785905"/>
                <a:gd name="connsiteY3" fmla="*/ 4279479 h 4279479"/>
                <a:gd name="connsiteX4" fmla="*/ 3785905 w 3785905"/>
                <a:gd name="connsiteY4" fmla="*/ 3487391 h 4279479"/>
                <a:gd name="connsiteX5" fmla="*/ 3425865 w 3785905"/>
                <a:gd name="connsiteY5" fmla="*/ 2623295 h 4279479"/>
                <a:gd name="connsiteX6" fmla="*/ 3588588 w 3785905"/>
                <a:gd name="connsiteY6" fmla="*/ 2484407 h 4279479"/>
                <a:gd name="connsiteX7" fmla="*/ 2467154 w 3785905"/>
                <a:gd name="connsiteY7" fmla="*/ 0 h 4279479"/>
                <a:gd name="connsiteX8" fmla="*/ 0 w 3785905"/>
                <a:gd name="connsiteY8" fmla="*/ 1155939 h 4279479"/>
                <a:gd name="connsiteX0" fmla="*/ 0 w 3785905"/>
                <a:gd name="connsiteY0" fmla="*/ 692884 h 3816424"/>
                <a:gd name="connsiteX1" fmla="*/ 741871 w 3785905"/>
                <a:gd name="connsiteY1" fmla="*/ 3643118 h 3816424"/>
                <a:gd name="connsiteX2" fmla="*/ 2201729 w 3785905"/>
                <a:gd name="connsiteY2" fmla="*/ 2808312 h 3816424"/>
                <a:gd name="connsiteX3" fmla="*/ 2561769 w 3785905"/>
                <a:gd name="connsiteY3" fmla="*/ 3816424 h 3816424"/>
                <a:gd name="connsiteX4" fmla="*/ 3785905 w 3785905"/>
                <a:gd name="connsiteY4" fmla="*/ 3024336 h 3816424"/>
                <a:gd name="connsiteX5" fmla="*/ 3425865 w 3785905"/>
                <a:gd name="connsiteY5" fmla="*/ 2160240 h 3816424"/>
                <a:gd name="connsiteX6" fmla="*/ 3588588 w 3785905"/>
                <a:gd name="connsiteY6" fmla="*/ 2021352 h 3816424"/>
                <a:gd name="connsiteX7" fmla="*/ 2561769 w 3785905"/>
                <a:gd name="connsiteY7" fmla="*/ 0 h 3816424"/>
                <a:gd name="connsiteX8" fmla="*/ 0 w 3785905"/>
                <a:gd name="connsiteY8" fmla="*/ 692884 h 3816424"/>
                <a:gd name="connsiteX0" fmla="*/ 0 w 3785905"/>
                <a:gd name="connsiteY0" fmla="*/ 692884 h 3816424"/>
                <a:gd name="connsiteX1" fmla="*/ 741871 w 3785905"/>
                <a:gd name="connsiteY1" fmla="*/ 3643118 h 3816424"/>
                <a:gd name="connsiteX2" fmla="*/ 2201729 w 3785905"/>
                <a:gd name="connsiteY2" fmla="*/ 2808312 h 3816424"/>
                <a:gd name="connsiteX3" fmla="*/ 2561769 w 3785905"/>
                <a:gd name="connsiteY3" fmla="*/ 3816424 h 3816424"/>
                <a:gd name="connsiteX4" fmla="*/ 3785905 w 3785905"/>
                <a:gd name="connsiteY4" fmla="*/ 3024336 h 3816424"/>
                <a:gd name="connsiteX5" fmla="*/ 3425865 w 3785905"/>
                <a:gd name="connsiteY5" fmla="*/ 2160240 h 3816424"/>
                <a:gd name="connsiteX6" fmla="*/ 3569881 w 3785905"/>
                <a:gd name="connsiteY6" fmla="*/ 1512167 h 3816424"/>
                <a:gd name="connsiteX7" fmla="*/ 2561769 w 3785905"/>
                <a:gd name="connsiteY7" fmla="*/ 0 h 3816424"/>
                <a:gd name="connsiteX8" fmla="*/ 0 w 3785905"/>
                <a:gd name="connsiteY8" fmla="*/ 692884 h 3816424"/>
                <a:gd name="connsiteX0" fmla="*/ 0 w 3785905"/>
                <a:gd name="connsiteY0" fmla="*/ 692884 h 3816424"/>
                <a:gd name="connsiteX1" fmla="*/ 741871 w 3785905"/>
                <a:gd name="connsiteY1" fmla="*/ 3643118 h 3816424"/>
                <a:gd name="connsiteX2" fmla="*/ 2201729 w 3785905"/>
                <a:gd name="connsiteY2" fmla="*/ 2808312 h 3816424"/>
                <a:gd name="connsiteX3" fmla="*/ 2561769 w 3785905"/>
                <a:gd name="connsiteY3" fmla="*/ 3816424 h 3816424"/>
                <a:gd name="connsiteX4" fmla="*/ 3785905 w 3785905"/>
                <a:gd name="connsiteY4" fmla="*/ 3024336 h 3816424"/>
                <a:gd name="connsiteX5" fmla="*/ 3425865 w 3785905"/>
                <a:gd name="connsiteY5" fmla="*/ 2160240 h 3816424"/>
                <a:gd name="connsiteX6" fmla="*/ 3569881 w 3785905"/>
                <a:gd name="connsiteY6" fmla="*/ 1512167 h 3816424"/>
                <a:gd name="connsiteX7" fmla="*/ 2561769 w 3785905"/>
                <a:gd name="connsiteY7" fmla="*/ 0 h 3816424"/>
                <a:gd name="connsiteX8" fmla="*/ 0 w 3785905"/>
                <a:gd name="connsiteY8" fmla="*/ 692884 h 3816424"/>
                <a:gd name="connsiteX0" fmla="*/ 0 w 3785905"/>
                <a:gd name="connsiteY0" fmla="*/ 692884 h 3816424"/>
                <a:gd name="connsiteX1" fmla="*/ 741871 w 3785905"/>
                <a:gd name="connsiteY1" fmla="*/ 3643118 h 3816424"/>
                <a:gd name="connsiteX2" fmla="*/ 2201729 w 3785905"/>
                <a:gd name="connsiteY2" fmla="*/ 2808312 h 3816424"/>
                <a:gd name="connsiteX3" fmla="*/ 2561769 w 3785905"/>
                <a:gd name="connsiteY3" fmla="*/ 3816424 h 3816424"/>
                <a:gd name="connsiteX4" fmla="*/ 3785905 w 3785905"/>
                <a:gd name="connsiteY4" fmla="*/ 3024336 h 3816424"/>
                <a:gd name="connsiteX5" fmla="*/ 3425865 w 3785905"/>
                <a:gd name="connsiteY5" fmla="*/ 1656183 h 3816424"/>
                <a:gd name="connsiteX6" fmla="*/ 3569881 w 3785905"/>
                <a:gd name="connsiteY6" fmla="*/ 1512167 h 3816424"/>
                <a:gd name="connsiteX7" fmla="*/ 2561769 w 3785905"/>
                <a:gd name="connsiteY7" fmla="*/ 0 h 3816424"/>
                <a:gd name="connsiteX8" fmla="*/ 0 w 3785905"/>
                <a:gd name="connsiteY8" fmla="*/ 692884 h 3816424"/>
                <a:gd name="connsiteX0" fmla="*/ 0 w 3857913"/>
                <a:gd name="connsiteY0" fmla="*/ 692884 h 3816424"/>
                <a:gd name="connsiteX1" fmla="*/ 741871 w 3857913"/>
                <a:gd name="connsiteY1" fmla="*/ 3643118 h 3816424"/>
                <a:gd name="connsiteX2" fmla="*/ 2201729 w 3857913"/>
                <a:gd name="connsiteY2" fmla="*/ 2808312 h 3816424"/>
                <a:gd name="connsiteX3" fmla="*/ 2561769 w 3857913"/>
                <a:gd name="connsiteY3" fmla="*/ 3816424 h 3816424"/>
                <a:gd name="connsiteX4" fmla="*/ 3857913 w 3857913"/>
                <a:gd name="connsiteY4" fmla="*/ 2232247 h 3816424"/>
                <a:gd name="connsiteX5" fmla="*/ 3425865 w 3857913"/>
                <a:gd name="connsiteY5" fmla="*/ 1656183 h 3816424"/>
                <a:gd name="connsiteX6" fmla="*/ 3569881 w 3857913"/>
                <a:gd name="connsiteY6" fmla="*/ 1512167 h 3816424"/>
                <a:gd name="connsiteX7" fmla="*/ 2561769 w 3857913"/>
                <a:gd name="connsiteY7" fmla="*/ 0 h 3816424"/>
                <a:gd name="connsiteX8" fmla="*/ 0 w 3857913"/>
                <a:gd name="connsiteY8" fmla="*/ 692884 h 3816424"/>
                <a:gd name="connsiteX0" fmla="*/ 0 w 3857913"/>
                <a:gd name="connsiteY0" fmla="*/ 692884 h 3643118"/>
                <a:gd name="connsiteX1" fmla="*/ 741871 w 3857913"/>
                <a:gd name="connsiteY1" fmla="*/ 3643118 h 3643118"/>
                <a:gd name="connsiteX2" fmla="*/ 2201729 w 3857913"/>
                <a:gd name="connsiteY2" fmla="*/ 2808312 h 3643118"/>
                <a:gd name="connsiteX3" fmla="*/ 2561769 w 3857913"/>
                <a:gd name="connsiteY3" fmla="*/ 2664295 h 3643118"/>
                <a:gd name="connsiteX4" fmla="*/ 3857913 w 3857913"/>
                <a:gd name="connsiteY4" fmla="*/ 2232247 h 3643118"/>
                <a:gd name="connsiteX5" fmla="*/ 3425865 w 3857913"/>
                <a:gd name="connsiteY5" fmla="*/ 1656183 h 3643118"/>
                <a:gd name="connsiteX6" fmla="*/ 3569881 w 3857913"/>
                <a:gd name="connsiteY6" fmla="*/ 1512167 h 3643118"/>
                <a:gd name="connsiteX7" fmla="*/ 2561769 w 3857913"/>
                <a:gd name="connsiteY7" fmla="*/ 0 h 3643118"/>
                <a:gd name="connsiteX8" fmla="*/ 0 w 3857913"/>
                <a:gd name="connsiteY8" fmla="*/ 692884 h 3643118"/>
                <a:gd name="connsiteX0" fmla="*/ 0 w 3857913"/>
                <a:gd name="connsiteY0" fmla="*/ 692884 h 3643118"/>
                <a:gd name="connsiteX1" fmla="*/ 741871 w 3857913"/>
                <a:gd name="connsiteY1" fmla="*/ 3643118 h 3643118"/>
                <a:gd name="connsiteX2" fmla="*/ 2201729 w 3857913"/>
                <a:gd name="connsiteY2" fmla="*/ 2088231 h 3643118"/>
                <a:gd name="connsiteX3" fmla="*/ 2561769 w 3857913"/>
                <a:gd name="connsiteY3" fmla="*/ 2664295 h 3643118"/>
                <a:gd name="connsiteX4" fmla="*/ 3857913 w 3857913"/>
                <a:gd name="connsiteY4" fmla="*/ 2232247 h 3643118"/>
                <a:gd name="connsiteX5" fmla="*/ 3425865 w 3857913"/>
                <a:gd name="connsiteY5" fmla="*/ 1656183 h 3643118"/>
                <a:gd name="connsiteX6" fmla="*/ 3569881 w 3857913"/>
                <a:gd name="connsiteY6" fmla="*/ 1512167 h 3643118"/>
                <a:gd name="connsiteX7" fmla="*/ 2561769 w 3857913"/>
                <a:gd name="connsiteY7" fmla="*/ 0 h 3643118"/>
                <a:gd name="connsiteX8" fmla="*/ 0 w 3857913"/>
                <a:gd name="connsiteY8" fmla="*/ 692884 h 3643118"/>
                <a:gd name="connsiteX0" fmla="*/ 0 w 3857913"/>
                <a:gd name="connsiteY0" fmla="*/ 692884 h 2664295"/>
                <a:gd name="connsiteX1" fmla="*/ 761569 w 3857913"/>
                <a:gd name="connsiteY1" fmla="*/ 2520279 h 2664295"/>
                <a:gd name="connsiteX2" fmla="*/ 2201729 w 3857913"/>
                <a:gd name="connsiteY2" fmla="*/ 2088231 h 2664295"/>
                <a:gd name="connsiteX3" fmla="*/ 2561769 w 3857913"/>
                <a:gd name="connsiteY3" fmla="*/ 2664295 h 2664295"/>
                <a:gd name="connsiteX4" fmla="*/ 3857913 w 3857913"/>
                <a:gd name="connsiteY4" fmla="*/ 2232247 h 2664295"/>
                <a:gd name="connsiteX5" fmla="*/ 3425865 w 3857913"/>
                <a:gd name="connsiteY5" fmla="*/ 1656183 h 2664295"/>
                <a:gd name="connsiteX6" fmla="*/ 3569881 w 3857913"/>
                <a:gd name="connsiteY6" fmla="*/ 1512167 h 2664295"/>
                <a:gd name="connsiteX7" fmla="*/ 2561769 w 3857913"/>
                <a:gd name="connsiteY7" fmla="*/ 0 h 2664295"/>
                <a:gd name="connsiteX8" fmla="*/ 0 w 3857913"/>
                <a:gd name="connsiteY8" fmla="*/ 692884 h 2664295"/>
                <a:gd name="connsiteX0" fmla="*/ 0 w 3857913"/>
                <a:gd name="connsiteY0" fmla="*/ 692884 h 2664295"/>
                <a:gd name="connsiteX1" fmla="*/ 761569 w 3857913"/>
                <a:gd name="connsiteY1" fmla="*/ 2520279 h 2664295"/>
                <a:gd name="connsiteX2" fmla="*/ 2201729 w 3857913"/>
                <a:gd name="connsiteY2" fmla="*/ 2088231 h 2664295"/>
                <a:gd name="connsiteX3" fmla="*/ 2561769 w 3857913"/>
                <a:gd name="connsiteY3" fmla="*/ 2664295 h 2664295"/>
                <a:gd name="connsiteX4" fmla="*/ 3857913 w 3857913"/>
                <a:gd name="connsiteY4" fmla="*/ 2232247 h 2664295"/>
                <a:gd name="connsiteX5" fmla="*/ 3425865 w 3857913"/>
                <a:gd name="connsiteY5" fmla="*/ 1656183 h 2664295"/>
                <a:gd name="connsiteX6" fmla="*/ 3569881 w 3857913"/>
                <a:gd name="connsiteY6" fmla="*/ 1584176 h 2664295"/>
                <a:gd name="connsiteX7" fmla="*/ 2561769 w 3857913"/>
                <a:gd name="connsiteY7" fmla="*/ 0 h 2664295"/>
                <a:gd name="connsiteX8" fmla="*/ 0 w 3857913"/>
                <a:gd name="connsiteY8" fmla="*/ 692884 h 2664295"/>
                <a:gd name="connsiteX0" fmla="*/ 0 w 3857913"/>
                <a:gd name="connsiteY0" fmla="*/ 692884 h 2664295"/>
                <a:gd name="connsiteX1" fmla="*/ 761569 w 3857913"/>
                <a:gd name="connsiteY1" fmla="*/ 2520279 h 2664295"/>
                <a:gd name="connsiteX2" fmla="*/ 2201729 w 3857913"/>
                <a:gd name="connsiteY2" fmla="*/ 2088231 h 2664295"/>
                <a:gd name="connsiteX3" fmla="*/ 2561769 w 3857913"/>
                <a:gd name="connsiteY3" fmla="*/ 2664295 h 2664295"/>
                <a:gd name="connsiteX4" fmla="*/ 3857913 w 3857913"/>
                <a:gd name="connsiteY4" fmla="*/ 2232247 h 2664295"/>
                <a:gd name="connsiteX5" fmla="*/ 3425865 w 3857913"/>
                <a:gd name="connsiteY5" fmla="*/ 1656183 h 2664295"/>
                <a:gd name="connsiteX6" fmla="*/ 3569881 w 3857913"/>
                <a:gd name="connsiteY6" fmla="*/ 1584176 h 2664295"/>
                <a:gd name="connsiteX7" fmla="*/ 2561769 w 3857913"/>
                <a:gd name="connsiteY7" fmla="*/ 0 h 2664295"/>
                <a:gd name="connsiteX8" fmla="*/ 0 w 3857913"/>
                <a:gd name="connsiteY8" fmla="*/ 692884 h 2664295"/>
                <a:gd name="connsiteX0" fmla="*/ 0 w 3857913"/>
                <a:gd name="connsiteY0" fmla="*/ 692884 h 2664295"/>
                <a:gd name="connsiteX1" fmla="*/ 761569 w 3857913"/>
                <a:gd name="connsiteY1" fmla="*/ 2520279 h 2664295"/>
                <a:gd name="connsiteX2" fmla="*/ 2201729 w 3857913"/>
                <a:gd name="connsiteY2" fmla="*/ 2088231 h 2664295"/>
                <a:gd name="connsiteX3" fmla="*/ 2561769 w 3857913"/>
                <a:gd name="connsiteY3" fmla="*/ 2664295 h 2664295"/>
                <a:gd name="connsiteX4" fmla="*/ 3857913 w 3857913"/>
                <a:gd name="connsiteY4" fmla="*/ 2232247 h 2664295"/>
                <a:gd name="connsiteX5" fmla="*/ 3425865 w 3857913"/>
                <a:gd name="connsiteY5" fmla="*/ 1656183 h 2664295"/>
                <a:gd name="connsiteX6" fmla="*/ 3569881 w 3857913"/>
                <a:gd name="connsiteY6" fmla="*/ 1584176 h 2664295"/>
                <a:gd name="connsiteX7" fmla="*/ 2561769 w 3857913"/>
                <a:gd name="connsiteY7" fmla="*/ 0 h 2664295"/>
                <a:gd name="connsiteX8" fmla="*/ 0 w 3857913"/>
                <a:gd name="connsiteY8" fmla="*/ 692884 h 2664295"/>
                <a:gd name="connsiteX0" fmla="*/ 0 w 3857913"/>
                <a:gd name="connsiteY0" fmla="*/ 692884 h 2664295"/>
                <a:gd name="connsiteX1" fmla="*/ 761569 w 3857913"/>
                <a:gd name="connsiteY1" fmla="*/ 2520279 h 2664295"/>
                <a:gd name="connsiteX2" fmla="*/ 2201729 w 3857913"/>
                <a:gd name="connsiteY2" fmla="*/ 2088231 h 2664295"/>
                <a:gd name="connsiteX3" fmla="*/ 2561769 w 3857913"/>
                <a:gd name="connsiteY3" fmla="*/ 2664295 h 2664295"/>
                <a:gd name="connsiteX4" fmla="*/ 3857913 w 3857913"/>
                <a:gd name="connsiteY4" fmla="*/ 2232247 h 2664295"/>
                <a:gd name="connsiteX5" fmla="*/ 3425865 w 3857913"/>
                <a:gd name="connsiteY5" fmla="*/ 1656183 h 2664295"/>
                <a:gd name="connsiteX6" fmla="*/ 3569881 w 3857913"/>
                <a:gd name="connsiteY6" fmla="*/ 1584176 h 2664295"/>
                <a:gd name="connsiteX7" fmla="*/ 2561769 w 3857913"/>
                <a:gd name="connsiteY7" fmla="*/ 0 h 2664295"/>
                <a:gd name="connsiteX8" fmla="*/ 0 w 3857913"/>
                <a:gd name="connsiteY8" fmla="*/ 692884 h 2664295"/>
                <a:gd name="connsiteX0" fmla="*/ 0 w 3857913"/>
                <a:gd name="connsiteY0" fmla="*/ 692884 h 2664295"/>
                <a:gd name="connsiteX1" fmla="*/ 761569 w 3857913"/>
                <a:gd name="connsiteY1" fmla="*/ 2520279 h 2664295"/>
                <a:gd name="connsiteX2" fmla="*/ 2201729 w 3857913"/>
                <a:gd name="connsiteY2" fmla="*/ 2088231 h 2664295"/>
                <a:gd name="connsiteX3" fmla="*/ 2561769 w 3857913"/>
                <a:gd name="connsiteY3" fmla="*/ 2664295 h 2664295"/>
                <a:gd name="connsiteX4" fmla="*/ 3857913 w 3857913"/>
                <a:gd name="connsiteY4" fmla="*/ 2232247 h 2664295"/>
                <a:gd name="connsiteX5" fmla="*/ 3497873 w 3857913"/>
                <a:gd name="connsiteY5" fmla="*/ 1584176 h 2664295"/>
                <a:gd name="connsiteX6" fmla="*/ 3569881 w 3857913"/>
                <a:gd name="connsiteY6" fmla="*/ 1584176 h 2664295"/>
                <a:gd name="connsiteX7" fmla="*/ 2561769 w 3857913"/>
                <a:gd name="connsiteY7" fmla="*/ 0 h 2664295"/>
                <a:gd name="connsiteX8" fmla="*/ 0 w 3857913"/>
                <a:gd name="connsiteY8" fmla="*/ 692884 h 2664295"/>
                <a:gd name="connsiteX0" fmla="*/ 0 w 3857913"/>
                <a:gd name="connsiteY0" fmla="*/ 692884 h 2664295"/>
                <a:gd name="connsiteX1" fmla="*/ 761569 w 3857913"/>
                <a:gd name="connsiteY1" fmla="*/ 2520279 h 2664295"/>
                <a:gd name="connsiteX2" fmla="*/ 2201729 w 3857913"/>
                <a:gd name="connsiteY2" fmla="*/ 2088231 h 2664295"/>
                <a:gd name="connsiteX3" fmla="*/ 2561769 w 3857913"/>
                <a:gd name="connsiteY3" fmla="*/ 2664295 h 2664295"/>
                <a:gd name="connsiteX4" fmla="*/ 3857913 w 3857913"/>
                <a:gd name="connsiteY4" fmla="*/ 2232247 h 2664295"/>
                <a:gd name="connsiteX5" fmla="*/ 3497873 w 3857913"/>
                <a:gd name="connsiteY5" fmla="*/ 1584176 h 2664295"/>
                <a:gd name="connsiteX6" fmla="*/ 3569881 w 3857913"/>
                <a:gd name="connsiteY6" fmla="*/ 1584176 h 2664295"/>
                <a:gd name="connsiteX7" fmla="*/ 2561769 w 3857913"/>
                <a:gd name="connsiteY7" fmla="*/ 0 h 2664295"/>
                <a:gd name="connsiteX8" fmla="*/ 0 w 3857913"/>
                <a:gd name="connsiteY8" fmla="*/ 692884 h 2664295"/>
                <a:gd name="connsiteX0" fmla="*/ 0 w 3857913"/>
                <a:gd name="connsiteY0" fmla="*/ 692884 h 2664295"/>
                <a:gd name="connsiteX1" fmla="*/ 761569 w 3857913"/>
                <a:gd name="connsiteY1" fmla="*/ 2520279 h 2664295"/>
                <a:gd name="connsiteX2" fmla="*/ 2201729 w 3857913"/>
                <a:gd name="connsiteY2" fmla="*/ 2088231 h 2664295"/>
                <a:gd name="connsiteX3" fmla="*/ 2561769 w 3857913"/>
                <a:gd name="connsiteY3" fmla="*/ 2664295 h 2664295"/>
                <a:gd name="connsiteX4" fmla="*/ 3857913 w 3857913"/>
                <a:gd name="connsiteY4" fmla="*/ 2232247 h 2664295"/>
                <a:gd name="connsiteX5" fmla="*/ 3497873 w 3857913"/>
                <a:gd name="connsiteY5" fmla="*/ 1584176 h 2664295"/>
                <a:gd name="connsiteX6" fmla="*/ 3641889 w 3857913"/>
                <a:gd name="connsiteY6" fmla="*/ 1512168 h 2664295"/>
                <a:gd name="connsiteX7" fmla="*/ 2561769 w 3857913"/>
                <a:gd name="connsiteY7" fmla="*/ 0 h 2664295"/>
                <a:gd name="connsiteX8" fmla="*/ 0 w 3857913"/>
                <a:gd name="connsiteY8" fmla="*/ 692884 h 2664295"/>
                <a:gd name="connsiteX0" fmla="*/ 0 w 3857913"/>
                <a:gd name="connsiteY0" fmla="*/ 692884 h 2664295"/>
                <a:gd name="connsiteX1" fmla="*/ 761569 w 3857913"/>
                <a:gd name="connsiteY1" fmla="*/ 2520279 h 2664295"/>
                <a:gd name="connsiteX2" fmla="*/ 2201729 w 3857913"/>
                <a:gd name="connsiteY2" fmla="*/ 2016224 h 2664295"/>
                <a:gd name="connsiteX3" fmla="*/ 2561769 w 3857913"/>
                <a:gd name="connsiteY3" fmla="*/ 2664295 h 2664295"/>
                <a:gd name="connsiteX4" fmla="*/ 3857913 w 3857913"/>
                <a:gd name="connsiteY4" fmla="*/ 2232247 h 2664295"/>
                <a:gd name="connsiteX5" fmla="*/ 3497873 w 3857913"/>
                <a:gd name="connsiteY5" fmla="*/ 1584176 h 2664295"/>
                <a:gd name="connsiteX6" fmla="*/ 3641889 w 3857913"/>
                <a:gd name="connsiteY6" fmla="*/ 1512168 h 2664295"/>
                <a:gd name="connsiteX7" fmla="*/ 2561769 w 3857913"/>
                <a:gd name="connsiteY7" fmla="*/ 0 h 2664295"/>
                <a:gd name="connsiteX8" fmla="*/ 0 w 3857913"/>
                <a:gd name="connsiteY8" fmla="*/ 692884 h 2664295"/>
                <a:gd name="connsiteX0" fmla="*/ 0 w 3857913"/>
                <a:gd name="connsiteY0" fmla="*/ 692884 h 2664295"/>
                <a:gd name="connsiteX1" fmla="*/ 761569 w 3857913"/>
                <a:gd name="connsiteY1" fmla="*/ 2520279 h 2664295"/>
                <a:gd name="connsiteX2" fmla="*/ 2201729 w 3857913"/>
                <a:gd name="connsiteY2" fmla="*/ 2016224 h 2664295"/>
                <a:gd name="connsiteX3" fmla="*/ 2561769 w 3857913"/>
                <a:gd name="connsiteY3" fmla="*/ 2664295 h 2664295"/>
                <a:gd name="connsiteX4" fmla="*/ 3857913 w 3857913"/>
                <a:gd name="connsiteY4" fmla="*/ 2160240 h 2664295"/>
                <a:gd name="connsiteX5" fmla="*/ 3497873 w 3857913"/>
                <a:gd name="connsiteY5" fmla="*/ 1584176 h 2664295"/>
                <a:gd name="connsiteX6" fmla="*/ 3641889 w 3857913"/>
                <a:gd name="connsiteY6" fmla="*/ 1512168 h 2664295"/>
                <a:gd name="connsiteX7" fmla="*/ 2561769 w 3857913"/>
                <a:gd name="connsiteY7" fmla="*/ 0 h 2664295"/>
                <a:gd name="connsiteX8" fmla="*/ 0 w 3857913"/>
                <a:gd name="connsiteY8" fmla="*/ 692884 h 2664295"/>
                <a:gd name="connsiteX0" fmla="*/ 0 w 3857913"/>
                <a:gd name="connsiteY0" fmla="*/ 692884 h 2664295"/>
                <a:gd name="connsiteX1" fmla="*/ 761569 w 3857913"/>
                <a:gd name="connsiteY1" fmla="*/ 2520279 h 2664295"/>
                <a:gd name="connsiteX2" fmla="*/ 2201729 w 3857913"/>
                <a:gd name="connsiteY2" fmla="*/ 2016224 h 2664295"/>
                <a:gd name="connsiteX3" fmla="*/ 2561769 w 3857913"/>
                <a:gd name="connsiteY3" fmla="*/ 2664295 h 2664295"/>
                <a:gd name="connsiteX4" fmla="*/ 3857913 w 3857913"/>
                <a:gd name="connsiteY4" fmla="*/ 2160240 h 2664295"/>
                <a:gd name="connsiteX5" fmla="*/ 3497873 w 3857913"/>
                <a:gd name="connsiteY5" fmla="*/ 1584176 h 2664295"/>
                <a:gd name="connsiteX6" fmla="*/ 3641889 w 3857913"/>
                <a:gd name="connsiteY6" fmla="*/ 1512168 h 2664295"/>
                <a:gd name="connsiteX7" fmla="*/ 2561769 w 3857913"/>
                <a:gd name="connsiteY7" fmla="*/ 0 h 2664295"/>
                <a:gd name="connsiteX8" fmla="*/ 0 w 3857913"/>
                <a:gd name="connsiteY8" fmla="*/ 692884 h 2664295"/>
                <a:gd name="connsiteX0" fmla="*/ 0 w 3888432"/>
                <a:gd name="connsiteY0" fmla="*/ 720080 h 2664295"/>
                <a:gd name="connsiteX1" fmla="*/ 792088 w 3888432"/>
                <a:gd name="connsiteY1" fmla="*/ 2520279 h 2664295"/>
                <a:gd name="connsiteX2" fmla="*/ 2232248 w 3888432"/>
                <a:gd name="connsiteY2" fmla="*/ 2016224 h 2664295"/>
                <a:gd name="connsiteX3" fmla="*/ 2592288 w 3888432"/>
                <a:gd name="connsiteY3" fmla="*/ 2664295 h 2664295"/>
                <a:gd name="connsiteX4" fmla="*/ 3888432 w 3888432"/>
                <a:gd name="connsiteY4" fmla="*/ 2160240 h 2664295"/>
                <a:gd name="connsiteX5" fmla="*/ 3528392 w 3888432"/>
                <a:gd name="connsiteY5" fmla="*/ 1584176 h 2664295"/>
                <a:gd name="connsiteX6" fmla="*/ 3672408 w 3888432"/>
                <a:gd name="connsiteY6" fmla="*/ 1512168 h 2664295"/>
                <a:gd name="connsiteX7" fmla="*/ 2592288 w 3888432"/>
                <a:gd name="connsiteY7" fmla="*/ 0 h 2664295"/>
                <a:gd name="connsiteX8" fmla="*/ 0 w 3888432"/>
                <a:gd name="connsiteY8" fmla="*/ 720080 h 266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8432" h="2664295">
                  <a:moveTo>
                    <a:pt x="0" y="720080"/>
                  </a:moveTo>
                  <a:lnTo>
                    <a:pt x="792088" y="2520279"/>
                  </a:lnTo>
                  <a:lnTo>
                    <a:pt x="2232248" y="2016224"/>
                  </a:lnTo>
                  <a:lnTo>
                    <a:pt x="2592288" y="2664295"/>
                  </a:lnTo>
                  <a:lnTo>
                    <a:pt x="3888432" y="2160240"/>
                  </a:lnTo>
                  <a:lnTo>
                    <a:pt x="3528392" y="1584176"/>
                  </a:lnTo>
                  <a:cubicBezTo>
                    <a:pt x="3487930" y="1558126"/>
                    <a:pt x="3559843" y="1572779"/>
                    <a:pt x="3672408" y="1512168"/>
                  </a:cubicBezTo>
                  <a:lnTo>
                    <a:pt x="2592288" y="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rgbClr val="D9D9D9">
                <a:alpha val="69804"/>
              </a:srgbClr>
            </a:solidFill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rgbClr val="66FFFF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39552" y="3933056"/>
              <a:ext cx="593432" cy="584775"/>
            </a:xfrm>
            <a:prstGeom prst="rect">
              <a:avLst/>
            </a:prstGeom>
            <a:solidFill>
              <a:srgbClr val="00B0F0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srgbClr val="FFFF00"/>
                  </a:solidFill>
                </a:rPr>
                <a:t>T1</a:t>
              </a:r>
              <a:endParaRPr lang="ja-JP" altLang="en-US" sz="3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グループ化 24"/>
          <p:cNvGrpSpPr/>
          <p:nvPr/>
        </p:nvGrpSpPr>
        <p:grpSpPr>
          <a:xfrm>
            <a:off x="7380312" y="2773660"/>
            <a:ext cx="1599092" cy="1222395"/>
            <a:chOff x="7380312" y="2773660"/>
            <a:chExt cx="1599092" cy="1222395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7740352" y="2773660"/>
              <a:ext cx="904415" cy="584775"/>
            </a:xfrm>
            <a:prstGeom prst="rect">
              <a:avLst/>
            </a:prstGeom>
            <a:solidFill>
              <a:srgbClr val="00B0F0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srgbClr val="FFFF00"/>
                  </a:solidFill>
                </a:rPr>
                <a:t>KL-II</a:t>
              </a:r>
              <a:endParaRPr lang="ja-JP" alt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380312" y="3349724"/>
              <a:ext cx="1599092" cy="646331"/>
            </a:xfrm>
            <a:prstGeom prst="rect">
              <a:avLst/>
            </a:prstGeom>
            <a:solidFill>
              <a:srgbClr val="00B0F0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FF00"/>
                  </a:solidFill>
                </a:rPr>
                <a:t>Neutral </a:t>
              </a:r>
              <a:r>
                <a:rPr lang="en-US" altLang="ja-JP" dirty="0" err="1" smtClean="0">
                  <a:solidFill>
                    <a:srgbClr val="FFFF00"/>
                  </a:solidFill>
                </a:rPr>
                <a:t>Kaon</a:t>
              </a:r>
              <a:endParaRPr lang="en-US" altLang="ja-JP" dirty="0" smtClean="0">
                <a:solidFill>
                  <a:srgbClr val="FFFF00"/>
                </a:solidFill>
              </a:endParaRPr>
            </a:p>
            <a:p>
              <a:r>
                <a:rPr lang="en-US" altLang="ja-JP" dirty="0" smtClean="0">
                  <a:solidFill>
                    <a:srgbClr val="FFFF00"/>
                  </a:solidFill>
                </a:rPr>
                <a:t>Prod. at 5 deg. </a:t>
              </a: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79512" y="4869160"/>
            <a:ext cx="8845820" cy="1569660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srgbClr val="FFFF00"/>
                </a:solidFill>
              </a:rPr>
              <a:t>Baryon-Baryon interaction (</a:t>
            </a:r>
            <a:r>
              <a:rPr lang="en-US" altLang="ja-JP" sz="2400" dirty="0" smtClean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altLang="ja-JP" sz="2400" dirty="0" smtClean="0">
                <a:solidFill>
                  <a:srgbClr val="FFFF00"/>
                </a:solidFill>
              </a:rPr>
              <a:t>-ray from 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Hyp.Nucl</a:t>
            </a:r>
            <a:r>
              <a:rPr lang="en-US" altLang="ja-JP" sz="2400" dirty="0" smtClean="0">
                <a:solidFill>
                  <a:srgbClr val="FFFF00"/>
                </a:solidFill>
              </a:rPr>
              <a:t>., YN scat., </a:t>
            </a:r>
            <a:r>
              <a:rPr lang="en-US" altLang="ja-JP" sz="2400" dirty="0" smtClean="0">
                <a:solidFill>
                  <a:srgbClr val="FFFF00"/>
                </a:solidFill>
                <a:latin typeface="Symbol" pitchFamily="18" charset="2"/>
              </a:rPr>
              <a:t>S</a:t>
            </a:r>
            <a:r>
              <a:rPr lang="en-US" altLang="ja-JP" sz="2400" dirty="0" smtClean="0">
                <a:solidFill>
                  <a:srgbClr val="FFFF00"/>
                </a:solidFill>
              </a:rPr>
              <a:t>-A)  </a:t>
            </a:r>
          </a:p>
          <a:p>
            <a:pPr>
              <a:defRPr/>
            </a:pPr>
            <a:r>
              <a:rPr lang="en-US" altLang="ja-JP" sz="2400" dirty="0" err="1" smtClean="0">
                <a:solidFill>
                  <a:srgbClr val="FFFF00"/>
                </a:solidFill>
              </a:rPr>
              <a:t>Hadron</a:t>
            </a:r>
            <a:r>
              <a:rPr lang="en-US" altLang="ja-JP" sz="2400" dirty="0" smtClean="0">
                <a:solidFill>
                  <a:srgbClr val="FFFF00"/>
                </a:solidFill>
              </a:rPr>
              <a:t> Property in Nuclear Medium (</a:t>
            </a:r>
            <a:r>
              <a:rPr lang="en-US" altLang="ja-JP" sz="2400" dirty="0" smtClean="0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altLang="ja-JP" sz="2400" dirty="0" smtClean="0">
                <a:solidFill>
                  <a:srgbClr val="FFFF00"/>
                </a:solidFill>
              </a:rPr>
              <a:t> Mag. Moment in A)</a:t>
            </a:r>
            <a:endParaRPr lang="ja-JP" altLang="en-US" sz="24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ja-JP" sz="2400" dirty="0" smtClean="0">
                <a:solidFill>
                  <a:srgbClr val="FFFF00"/>
                </a:solidFill>
              </a:rPr>
              <a:t>Quark-Gluon Dynamics in 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Hadron</a:t>
            </a:r>
            <a:r>
              <a:rPr lang="en-US" altLang="ja-JP" sz="2400" dirty="0" smtClean="0">
                <a:solidFill>
                  <a:srgbClr val="FFFF00"/>
                </a:solidFill>
              </a:rPr>
              <a:t>/Medium (</a:t>
            </a:r>
            <a:r>
              <a:rPr lang="en-US" altLang="ja-JP" sz="2400" dirty="0" smtClean="0">
                <a:solidFill>
                  <a:srgbClr val="FFFF00"/>
                </a:solidFill>
                <a:latin typeface="Symbol" pitchFamily="18" charset="2"/>
              </a:rPr>
              <a:t>X</a:t>
            </a:r>
            <a:r>
              <a:rPr lang="en-US" altLang="ja-JP" sz="2400" dirty="0" smtClean="0">
                <a:solidFill>
                  <a:srgbClr val="FFFF00"/>
                </a:solidFill>
              </a:rPr>
              <a:t>*, </a:t>
            </a:r>
            <a:r>
              <a:rPr lang="en-US" altLang="ja-JP" sz="2400" dirty="0" smtClean="0">
                <a:solidFill>
                  <a:srgbClr val="FFFF00"/>
                </a:solidFill>
                <a:latin typeface="Symbol" pitchFamily="18" charset="2"/>
              </a:rPr>
              <a:t>W</a:t>
            </a:r>
            <a:r>
              <a:rPr lang="en-US" altLang="ja-JP" sz="2400" dirty="0" smtClean="0">
                <a:solidFill>
                  <a:srgbClr val="FFFF00"/>
                </a:solidFill>
              </a:rPr>
              <a:t>*,  Exotics, D off A)</a:t>
            </a:r>
          </a:p>
          <a:p>
            <a:pPr>
              <a:defRPr/>
            </a:pPr>
            <a:r>
              <a:rPr lang="en-US" altLang="ja-JP" sz="2400" dirty="0" smtClean="0">
                <a:solidFill>
                  <a:srgbClr val="FFFF00"/>
                </a:solidFill>
              </a:rPr>
              <a:t>Mechanism of Dynamical mass generation (</a:t>
            </a:r>
            <a:r>
              <a:rPr lang="en-US" altLang="ja-JP" sz="2400" dirty="0" smtClean="0">
                <a:solidFill>
                  <a:srgbClr val="FFFF00"/>
                </a:solidFill>
                <a:latin typeface="Symbol" pitchFamily="18" charset="2"/>
              </a:rPr>
              <a:t>s, f, h</a:t>
            </a:r>
            <a:r>
              <a:rPr lang="en-US" altLang="ja-JP" sz="2400" dirty="0" smtClean="0">
                <a:solidFill>
                  <a:srgbClr val="FFFF00"/>
                </a:solidFill>
              </a:rPr>
              <a:t>’</a:t>
            </a:r>
            <a:r>
              <a:rPr lang="en-US" altLang="ja-JP" sz="2400" dirty="0" smtClean="0">
                <a:solidFill>
                  <a:srgbClr val="FFFF00"/>
                </a:solidFill>
                <a:latin typeface="Symbol" pitchFamily="18" charset="2"/>
              </a:rPr>
              <a:t>, </a:t>
            </a:r>
            <a:r>
              <a:rPr lang="en-US" altLang="ja-JP" sz="2400" dirty="0" smtClean="0">
                <a:solidFill>
                  <a:srgbClr val="FFFF00"/>
                </a:solidFill>
              </a:rPr>
              <a:t>J</a:t>
            </a:r>
            <a:r>
              <a:rPr lang="en-US" altLang="ja-JP" sz="2400" dirty="0" smtClean="0">
                <a:solidFill>
                  <a:srgbClr val="FFFF00"/>
                </a:solidFill>
                <a:latin typeface="Symbol" pitchFamily="18" charset="2"/>
              </a:rPr>
              <a:t>/y</a:t>
            </a:r>
            <a:r>
              <a:rPr lang="en-US" altLang="ja-JP" sz="2400" dirty="0" smtClean="0">
                <a:solidFill>
                  <a:srgbClr val="FFFF00"/>
                </a:solidFill>
              </a:rPr>
              <a:t>, multi-K in A)</a:t>
            </a:r>
            <a:endParaRPr lang="ja-JP" altLang="en-US" sz="2400" dirty="0" smtClean="0">
              <a:solidFill>
                <a:srgbClr val="FFFF00"/>
              </a:solidFill>
            </a:endParaRPr>
          </a:p>
        </p:txBody>
      </p:sp>
      <p:grpSp>
        <p:nvGrpSpPr>
          <p:cNvPr id="22" name="グループ化 26"/>
          <p:cNvGrpSpPr/>
          <p:nvPr/>
        </p:nvGrpSpPr>
        <p:grpSpPr>
          <a:xfrm>
            <a:off x="2771800" y="2917676"/>
            <a:ext cx="2609656" cy="1024091"/>
            <a:chOff x="2771800" y="2917676"/>
            <a:chExt cx="2609656" cy="1024091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4788024" y="2917676"/>
              <a:ext cx="593432" cy="584775"/>
            </a:xfrm>
            <a:prstGeom prst="rect">
              <a:avLst/>
            </a:prstGeom>
            <a:solidFill>
              <a:srgbClr val="00B0F0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srgbClr val="FFFF00"/>
                  </a:solidFill>
                </a:rPr>
                <a:t>T3</a:t>
              </a:r>
              <a:endParaRPr lang="ja-JP" alt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771800" y="3356992"/>
              <a:ext cx="593432" cy="584775"/>
            </a:xfrm>
            <a:prstGeom prst="rect">
              <a:avLst/>
            </a:prstGeom>
            <a:solidFill>
              <a:srgbClr val="00B0F0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srgbClr val="FFFF00"/>
                  </a:solidFill>
                </a:rPr>
                <a:t>T2</a:t>
              </a:r>
              <a:endParaRPr lang="ja-JP" altLang="en-US" sz="3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グループ化 23"/>
          <p:cNvGrpSpPr/>
          <p:nvPr/>
        </p:nvGrpSpPr>
        <p:grpSpPr>
          <a:xfrm>
            <a:off x="3491880" y="3501008"/>
            <a:ext cx="3384376" cy="1150387"/>
            <a:chOff x="3491880" y="3501008"/>
            <a:chExt cx="3384376" cy="115038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6061609" y="3501008"/>
              <a:ext cx="814647" cy="584775"/>
            </a:xfrm>
            <a:prstGeom prst="rect">
              <a:avLst/>
            </a:prstGeom>
            <a:solidFill>
              <a:srgbClr val="00B0F0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>
                  <a:solidFill>
                    <a:srgbClr val="FFFF00"/>
                  </a:solidFill>
                </a:rPr>
                <a:t>K10</a:t>
              </a:r>
              <a:endParaRPr lang="ja-JP" alt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491880" y="4005064"/>
              <a:ext cx="2766719" cy="646331"/>
            </a:xfrm>
            <a:prstGeom prst="rect">
              <a:avLst/>
            </a:prstGeom>
            <a:solidFill>
              <a:srgbClr val="00B0F0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FF00"/>
                  </a:solidFill>
                </a:rPr>
                <a:t>Separated </a:t>
              </a:r>
              <a:r>
                <a:rPr lang="en-US" altLang="ja-JP" dirty="0" err="1" smtClean="0">
                  <a:solidFill>
                    <a:srgbClr val="FFFF00"/>
                  </a:solidFill>
                </a:rPr>
                <a:t>Kaon</a:t>
              </a:r>
              <a:r>
                <a:rPr lang="en-US" altLang="ja-JP" dirty="0" smtClean="0">
                  <a:solidFill>
                    <a:srgbClr val="FFFF00"/>
                  </a:solidFill>
                </a:rPr>
                <a:t>/</a:t>
              </a:r>
              <a:r>
                <a:rPr lang="en-US" altLang="ja-JP" dirty="0" err="1" smtClean="0">
                  <a:solidFill>
                    <a:srgbClr val="FFFF00"/>
                  </a:solidFill>
                </a:rPr>
                <a:t>Pbar</a:t>
              </a:r>
              <a:r>
                <a:rPr lang="en-US" altLang="ja-JP" dirty="0" smtClean="0">
                  <a:solidFill>
                    <a:srgbClr val="FFFF00"/>
                  </a:solidFill>
                </a:rPr>
                <a:t> Beam</a:t>
              </a:r>
            </a:p>
            <a:p>
              <a:r>
                <a:rPr lang="en-US" altLang="ja-JP" dirty="0" smtClean="0">
                  <a:solidFill>
                    <a:srgbClr val="FFFF00"/>
                  </a:solidFill>
                </a:rPr>
                <a:t>up to 10 </a:t>
              </a:r>
              <a:r>
                <a:rPr lang="en-US" altLang="ja-JP" dirty="0" err="1" smtClean="0">
                  <a:solidFill>
                    <a:srgbClr val="FFFF00"/>
                  </a:solidFill>
                </a:rPr>
                <a:t>GeV</a:t>
              </a:r>
              <a:r>
                <a:rPr lang="en-US" altLang="ja-JP" dirty="0" smtClean="0">
                  <a:solidFill>
                    <a:srgbClr val="FFFF00"/>
                  </a:solidFill>
                </a:rPr>
                <a:t>/c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2386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179512" y="3645024"/>
            <a:ext cx="808772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</a:rPr>
              <a:t> Slow Extraction (SX) Beam 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ja-JP" sz="2000" dirty="0" smtClean="0">
                <a:solidFill>
                  <a:srgbClr val="000000"/>
                </a:solidFill>
              </a:rPr>
              <a:t> Currently, the accelerator is operated at 30 </a:t>
            </a:r>
            <a:r>
              <a:rPr lang="en-US" altLang="ja-JP" sz="2000" dirty="0" err="1" smtClean="0">
                <a:solidFill>
                  <a:srgbClr val="000000"/>
                </a:solidFill>
              </a:rPr>
              <a:t>GeV</a:t>
            </a:r>
            <a:r>
              <a:rPr lang="en-US" altLang="ja-JP" sz="2000" dirty="0" smtClean="0">
                <a:solidFill>
                  <a:srgbClr val="000000"/>
                </a:solidFill>
              </a:rPr>
              <a:t>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ja-JP" sz="2000" dirty="0" smtClean="0">
                <a:solidFill>
                  <a:srgbClr val="000000"/>
                </a:solidFill>
              </a:rPr>
              <a:t> 1</a:t>
            </a:r>
            <a:r>
              <a:rPr lang="en-US" altLang="ja-JP" sz="2000" baseline="30000" dirty="0" smtClean="0">
                <a:solidFill>
                  <a:srgbClr val="000000"/>
                </a:solidFill>
              </a:rPr>
              <a:t>st</a:t>
            </a:r>
            <a:r>
              <a:rPr lang="en-US" altLang="ja-JP" sz="2000" dirty="0" smtClean="0">
                <a:solidFill>
                  <a:srgbClr val="000000"/>
                </a:solidFill>
              </a:rPr>
              <a:t> phase: A design goal is 9</a:t>
            </a:r>
            <a:r>
              <a:rPr lang="en-US" altLang="ja-JP" sz="200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ja-JP" sz="2000" dirty="0" smtClean="0">
                <a:solidFill>
                  <a:srgbClr val="000000"/>
                </a:solidFill>
              </a:rPr>
              <a:t>A  (270 kW,  3.4x10</a:t>
            </a:r>
            <a:r>
              <a:rPr lang="en-US" altLang="ja-JP" sz="2000" baseline="30000" dirty="0" smtClean="0">
                <a:solidFill>
                  <a:srgbClr val="000000"/>
                </a:solidFill>
              </a:rPr>
              <a:t>14</a:t>
            </a:r>
            <a:r>
              <a:rPr lang="en-US" altLang="ja-JP" sz="2000" dirty="0" smtClean="0">
                <a:solidFill>
                  <a:srgbClr val="000000"/>
                </a:solidFill>
              </a:rPr>
              <a:t> /6s spill)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</a:rPr>
              <a:t>      SX Beam: step by step operation to increase extracted power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</a:rPr>
              <a:t>           1</a:t>
            </a:r>
            <a:r>
              <a:rPr lang="en-US" altLang="ja-JP" sz="2000" baseline="30000" dirty="0" smtClean="0">
                <a:solidFill>
                  <a:srgbClr val="000000"/>
                </a:solidFill>
              </a:rPr>
              <a:t>st</a:t>
            </a:r>
            <a:r>
              <a:rPr lang="en-US" altLang="ja-JP" sz="2000" dirty="0" smtClean="0">
                <a:solidFill>
                  <a:srgbClr val="000000"/>
                </a:solidFill>
              </a:rPr>
              <a:t> Beam in 2009.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</a:rPr>
              <a:t>           ~3 kW (Feb. 2011)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</a:rPr>
              <a:t>           ~6 kW (June, 2012)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</a:rPr>
              <a:t>         ~15 kW in 2012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</a:rPr>
              <a:t>         &gt;30 kW in 2013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</a:rPr>
              <a:t>       ~100 kW</a:t>
            </a:r>
          </a:p>
        </p:txBody>
      </p:sp>
      <p:pic>
        <p:nvPicPr>
          <p:cNvPr id="200719" name="Picture 15" descr="hdf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3116263"/>
          </a:xfrm>
          <a:prstGeom prst="rect">
            <a:avLst/>
          </a:prstGeom>
          <a:noFill/>
        </p:spPr>
      </p:pic>
      <p:sp>
        <p:nvSpPr>
          <p:cNvPr id="200720" name="Text Box 16"/>
          <p:cNvSpPr txBox="1">
            <a:spLocks noChangeArrowheads="1"/>
          </p:cNvSpPr>
          <p:nvPr/>
        </p:nvSpPr>
        <p:spPr bwMode="auto">
          <a:xfrm>
            <a:off x="304800" y="26988"/>
            <a:ext cx="6122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i="1" dirty="0" smtClean="0">
                <a:solidFill>
                  <a:srgbClr val="0000CC"/>
                </a:solidFill>
              </a:rPr>
              <a:t>HADRON BEAM LINE FACILITY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12364" y="5085184"/>
            <a:ext cx="5024132" cy="707886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CC9900"/>
                </a:solidFill>
              </a:rPr>
              <a:t>99.6%</a:t>
            </a:r>
            <a:r>
              <a:rPr lang="ja-JP" altLang="en-US" sz="2000" b="1" dirty="0" smtClean="0">
                <a:solidFill>
                  <a:srgbClr val="CC9900"/>
                </a:solidFill>
              </a:rPr>
              <a:t> </a:t>
            </a:r>
            <a:r>
              <a:rPr lang="en-US" altLang="ja-JP" sz="2000" b="1" dirty="0" smtClean="0">
                <a:solidFill>
                  <a:srgbClr val="CC9900"/>
                </a:solidFill>
              </a:rPr>
              <a:t>Extraction efficiency is achieved!</a:t>
            </a:r>
          </a:p>
          <a:p>
            <a:pPr algn="ctr"/>
            <a:r>
              <a:rPr lang="en-US" altLang="ja-JP" sz="2000" b="1" dirty="0" smtClean="0">
                <a:solidFill>
                  <a:srgbClr val="CC9900"/>
                </a:solidFill>
              </a:rPr>
              <a:t>- The World Highest Score -</a:t>
            </a: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31E3-F889-4D39-89EC-97EA648CA362}" type="slidenum">
              <a:rPr lang="en-US" altLang="ja-JP" sz="1600" smtClean="0">
                <a:solidFill>
                  <a:srgbClr val="000000"/>
                </a:solidFill>
              </a:rPr>
              <a:pPr/>
              <a:t>3</a:t>
            </a:fld>
            <a:endParaRPr lang="en-US" altLang="ja-JP" sz="1600" dirty="0">
              <a:solidFill>
                <a:srgbClr val="000000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309764" y="6074246"/>
            <a:ext cx="2912471" cy="476672"/>
            <a:chOff x="3309764" y="6074246"/>
            <a:chExt cx="2912471" cy="476672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3810356" y="6135230"/>
              <a:ext cx="2411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00"/>
                  </a:solidFill>
                </a:rPr>
                <a:t>T1 accident at 24 kW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左矢印 7"/>
            <p:cNvSpPr/>
            <p:nvPr/>
          </p:nvSpPr>
          <p:spPr>
            <a:xfrm>
              <a:off x="3309764" y="6074246"/>
              <a:ext cx="360040" cy="476672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Summary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09331"/>
          </a:xfrm>
        </p:spPr>
        <p:txBody>
          <a:bodyPr/>
          <a:lstStyle/>
          <a:p>
            <a:pPr marL="571500" indent="-571500">
              <a:buFont typeface="+mj-lt"/>
              <a:buAutoNum type="arabicPeriod"/>
            </a:pPr>
            <a:r>
              <a:rPr lang="en-US" altLang="ja-JP" dirty="0" smtClean="0">
                <a:solidFill>
                  <a:schemeClr val="bg1"/>
                </a:solidFill>
              </a:rPr>
              <a:t>Signals</a:t>
            </a:r>
          </a:p>
          <a:p>
            <a:pPr marL="971550" lvl="1" indent="-571500"/>
            <a:r>
              <a:rPr lang="en-US" altLang="ja-JP" i="1" dirty="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altLang="ja-JP" dirty="0" smtClean="0">
                <a:solidFill>
                  <a:schemeClr val="bg1"/>
                </a:solidFill>
              </a:rPr>
              <a:t>(</a:t>
            </a:r>
            <a:r>
              <a:rPr lang="en-US" altLang="ja-JP" i="1" dirty="0" smtClean="0">
                <a:solidFill>
                  <a:schemeClr val="bg1"/>
                </a:solidFill>
              </a:rPr>
              <a:t>p(</a:t>
            </a:r>
            <a:r>
              <a:rPr lang="en-US" altLang="ja-JP" i="1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i="1" baseline="30000" dirty="0" smtClean="0">
                <a:solidFill>
                  <a:schemeClr val="bg1"/>
                </a:solidFill>
              </a:rPr>
              <a:t>--</a:t>
            </a:r>
            <a:r>
              <a:rPr lang="en-US" altLang="ja-JP" i="1" dirty="0" smtClean="0">
                <a:solidFill>
                  <a:schemeClr val="bg1"/>
                </a:solidFill>
              </a:rPr>
              <a:t>,D*</a:t>
            </a:r>
            <a:r>
              <a:rPr lang="en-US" altLang="ja-JP" i="1" baseline="30000" dirty="0" smtClean="0">
                <a:solidFill>
                  <a:schemeClr val="bg1"/>
                </a:solidFill>
              </a:rPr>
              <a:t>-</a:t>
            </a:r>
            <a:r>
              <a:rPr lang="en-US" altLang="ja-JP" i="1" dirty="0" smtClean="0">
                <a:solidFill>
                  <a:schemeClr val="bg1"/>
                </a:solidFill>
              </a:rPr>
              <a:t>)</a:t>
            </a:r>
            <a:r>
              <a:rPr lang="en-US" altLang="ja-JP" i="1" dirty="0" err="1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ja-JP" i="1" baseline="-25000" dirty="0" err="1" smtClean="0">
                <a:solidFill>
                  <a:schemeClr val="bg1"/>
                </a:solidFill>
              </a:rPr>
              <a:t>c</a:t>
            </a:r>
            <a:r>
              <a:rPr lang="en-US" altLang="ja-JP" dirty="0" smtClean="0">
                <a:solidFill>
                  <a:schemeClr val="bg1"/>
                </a:solidFill>
              </a:rPr>
              <a:t>) ~ </a:t>
            </a:r>
            <a:r>
              <a:rPr lang="en-US" altLang="ja-JP" dirty="0" smtClean="0">
                <a:solidFill>
                  <a:srgbClr val="00FFFF"/>
                </a:solidFill>
              </a:rPr>
              <a:t>a few </a:t>
            </a:r>
            <a:r>
              <a:rPr lang="en-US" altLang="ja-JP" dirty="0" err="1" smtClean="0">
                <a:solidFill>
                  <a:schemeClr val="bg1"/>
                </a:solidFill>
              </a:rPr>
              <a:t>nb</a:t>
            </a:r>
            <a:r>
              <a:rPr lang="en-US" altLang="ja-JP" dirty="0" smtClean="0">
                <a:solidFill>
                  <a:schemeClr val="bg1"/>
                </a:solidFill>
              </a:rPr>
              <a:t> seems plausible.</a:t>
            </a:r>
          </a:p>
          <a:p>
            <a:pPr marL="971550" lvl="1" indent="-571500"/>
            <a:r>
              <a:rPr lang="en-US" altLang="ja-JP" dirty="0" smtClean="0">
                <a:solidFill>
                  <a:srgbClr val="00FFFF"/>
                </a:solidFill>
              </a:rPr>
              <a:t>Higher </a:t>
            </a:r>
            <a:r>
              <a:rPr lang="en-US" altLang="ja-JP" i="1" dirty="0" smtClean="0">
                <a:solidFill>
                  <a:srgbClr val="00FFFF"/>
                </a:solidFill>
              </a:rPr>
              <a:t>L</a:t>
            </a:r>
            <a:r>
              <a:rPr lang="en-US" altLang="ja-JP" dirty="0" smtClean="0">
                <a:solidFill>
                  <a:srgbClr val="00FFFF"/>
                </a:solidFill>
              </a:rPr>
              <a:t> states </a:t>
            </a:r>
            <a:r>
              <a:rPr lang="en-US" altLang="ja-JP" dirty="0" smtClean="0">
                <a:solidFill>
                  <a:schemeClr val="bg1"/>
                </a:solidFill>
              </a:rPr>
              <a:t>are abundantly produced. </a:t>
            </a:r>
          </a:p>
          <a:p>
            <a:pPr marL="571500" indent="-571500">
              <a:buFont typeface="+mj-lt"/>
              <a:buAutoNum type="arabicPeriod"/>
            </a:pPr>
            <a:r>
              <a:rPr lang="en-US" altLang="ja-JP" dirty="0" smtClean="0">
                <a:solidFill>
                  <a:schemeClr val="bg1"/>
                </a:solidFill>
              </a:rPr>
              <a:t>Background</a:t>
            </a:r>
          </a:p>
          <a:p>
            <a:pPr marL="971550" lvl="1" indent="-571500"/>
            <a:r>
              <a:rPr lang="en-US" altLang="ja-JP" dirty="0" smtClean="0">
                <a:solidFill>
                  <a:schemeClr val="bg1"/>
                </a:solidFill>
              </a:rPr>
              <a:t>The background level is well reproduced by JAM. </a:t>
            </a:r>
          </a:p>
          <a:p>
            <a:pPr marL="971550" lvl="1" indent="-571500"/>
            <a:r>
              <a:rPr lang="en-US" altLang="ja-JP" dirty="0" smtClean="0">
                <a:solidFill>
                  <a:schemeClr val="bg1"/>
                </a:solidFill>
              </a:rPr>
              <a:t>Background reduction is studied </a:t>
            </a:r>
          </a:p>
          <a:p>
            <a:pPr marL="971550" lvl="1" indent="-571500"/>
            <a:r>
              <a:rPr lang="en-US" altLang="ja-JP" dirty="0" smtClean="0">
                <a:solidFill>
                  <a:schemeClr val="bg1"/>
                </a:solidFill>
              </a:rPr>
              <a:t>Signal sensitivity of </a:t>
            </a:r>
            <a:r>
              <a:rPr lang="en-US" altLang="ja-JP" dirty="0" smtClean="0">
                <a:solidFill>
                  <a:srgbClr val="00FFFF"/>
                </a:solidFill>
              </a:rPr>
              <a:t>0.1</a:t>
            </a:r>
            <a:r>
              <a:rPr lang="en-US" altLang="ja-JP" dirty="0" smtClean="0">
                <a:solidFill>
                  <a:schemeClr val="bg1"/>
                </a:solidFill>
              </a:rPr>
              <a:t> </a:t>
            </a:r>
            <a:r>
              <a:rPr lang="en-US" altLang="ja-JP" dirty="0" err="1" smtClean="0">
                <a:solidFill>
                  <a:schemeClr val="bg1"/>
                </a:solidFill>
              </a:rPr>
              <a:t>nb</a:t>
            </a:r>
            <a:r>
              <a:rPr lang="en-US" altLang="ja-JP" dirty="0" smtClean="0">
                <a:solidFill>
                  <a:schemeClr val="bg1"/>
                </a:solidFill>
              </a:rPr>
              <a:t> for </a:t>
            </a:r>
            <a:r>
              <a:rPr lang="en-US" altLang="ja-JP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altLang="ja-JP" dirty="0" smtClean="0">
                <a:solidFill>
                  <a:schemeClr val="bg1"/>
                </a:solidFill>
              </a:rPr>
              <a:t>~100 </a:t>
            </a:r>
            <a:r>
              <a:rPr lang="en-US" altLang="ja-JP" dirty="0" err="1" smtClean="0">
                <a:solidFill>
                  <a:schemeClr val="bg1"/>
                </a:solidFill>
              </a:rPr>
              <a:t>MeV</a:t>
            </a:r>
            <a:r>
              <a:rPr lang="en-US" altLang="ja-JP" dirty="0" smtClean="0">
                <a:solidFill>
                  <a:schemeClr val="bg1"/>
                </a:solidFill>
              </a:rPr>
              <a:t> is achieved.</a:t>
            </a:r>
          </a:p>
          <a:p>
            <a:pPr marL="1371600" lvl="2" indent="-571500"/>
            <a:endParaRPr lang="en-US" altLang="ja-JP" dirty="0" smtClean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7544" y="1268760"/>
            <a:ext cx="7094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</a:rPr>
              <a:t>We have clarified the following features:  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419056" cy="634082"/>
          </a:xfrm>
        </p:spPr>
        <p:txBody>
          <a:bodyPr/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Charmed Baryon Spectroscopy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コンテンツ プレースホルダ 4"/>
          <p:cNvSpPr txBox="1">
            <a:spLocks/>
          </p:cNvSpPr>
          <p:nvPr/>
        </p:nvSpPr>
        <p:spPr bwMode="auto">
          <a:xfrm>
            <a:off x="2915816" y="620688"/>
            <a:ext cx="6012160" cy="53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ja-JP" sz="3600" dirty="0" smtClean="0">
                <a:solidFill>
                  <a:schemeClr val="bg1"/>
                </a:solidFill>
              </a:rPr>
              <a:t>Using</a:t>
            </a:r>
            <a:r>
              <a:rPr lang="en-US" altLang="ja-JP" sz="3600" dirty="0" smtClean="0">
                <a:solidFill>
                  <a:srgbClr val="FFFF00"/>
                </a:solidFill>
              </a:rPr>
              <a:t> Missing Mass Techniques</a:t>
            </a:r>
          </a:p>
        </p:txBody>
      </p:sp>
      <p:grpSp>
        <p:nvGrpSpPr>
          <p:cNvPr id="120" name="グループ化 119"/>
          <p:cNvGrpSpPr/>
          <p:nvPr/>
        </p:nvGrpSpPr>
        <p:grpSpPr>
          <a:xfrm>
            <a:off x="1259632" y="1340768"/>
            <a:ext cx="6912768" cy="2736304"/>
            <a:chOff x="1259632" y="1340768"/>
            <a:chExt cx="6912768" cy="2736304"/>
          </a:xfrm>
        </p:grpSpPr>
        <p:sp>
          <p:nvSpPr>
            <p:cNvPr id="41" name="正方形/長方形 40"/>
            <p:cNvSpPr/>
            <p:nvPr/>
          </p:nvSpPr>
          <p:spPr>
            <a:xfrm>
              <a:off x="1259632" y="1412776"/>
              <a:ext cx="6912768" cy="26642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1339352" y="1340768"/>
              <a:ext cx="6833048" cy="2539444"/>
              <a:chOff x="914800" y="1340768"/>
              <a:chExt cx="6833048" cy="2539444"/>
            </a:xfrm>
          </p:grpSpPr>
          <p:grpSp>
            <p:nvGrpSpPr>
              <p:cNvPr id="43" name="グループ化 42"/>
              <p:cNvGrpSpPr>
                <a:grpSpLocks noChangeAspect="1"/>
              </p:cNvGrpSpPr>
              <p:nvPr/>
            </p:nvGrpSpPr>
            <p:grpSpPr>
              <a:xfrm>
                <a:off x="1145145" y="1340768"/>
                <a:ext cx="6602703" cy="2539444"/>
                <a:chOff x="179513" y="684128"/>
                <a:chExt cx="10296612" cy="3960145"/>
              </a:xfrm>
            </p:grpSpPr>
            <p:pic>
              <p:nvPicPr>
                <p:cNvPr id="44" name="Picture 1" descr="C:\data\lab\RCNP\Workshop\20120830_RCNPSemi01\piD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9513" y="908721"/>
                  <a:ext cx="4911013" cy="3024336"/>
                </a:xfrm>
                <a:prstGeom prst="rect">
                  <a:avLst/>
                </a:prstGeom>
                <a:noFill/>
              </p:spPr>
            </p:pic>
            <p:sp>
              <p:nvSpPr>
                <p:cNvPr id="45" name="円/楕円 44"/>
                <p:cNvSpPr/>
                <p:nvPr/>
              </p:nvSpPr>
              <p:spPr>
                <a:xfrm>
                  <a:off x="323528" y="1196752"/>
                  <a:ext cx="792088" cy="72008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円/楕円 45"/>
                <p:cNvSpPr/>
                <p:nvPr/>
              </p:nvSpPr>
              <p:spPr>
                <a:xfrm>
                  <a:off x="3995936" y="980728"/>
                  <a:ext cx="1152128" cy="1728192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円/楕円 46"/>
                <p:cNvSpPr/>
                <p:nvPr/>
              </p:nvSpPr>
              <p:spPr>
                <a:xfrm>
                  <a:off x="323528" y="3140968"/>
                  <a:ext cx="792088" cy="72008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5868145" y="3828336"/>
                  <a:ext cx="2137530" cy="815937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800" b="1" i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altLang="ja-JP" sz="2800" b="1" i="1" baseline="30000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altLang="ja-JP" sz="2800" b="1" i="1" dirty="0" err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altLang="ja-JP" sz="2800" b="1" i="1" baseline="-25000" dirty="0" err="1" smtClean="0">
                      <a:solidFill>
                        <a:prstClr val="black"/>
                      </a:solidFill>
                      <a:cs typeface="Times New Roman" pitchFamily="18" charset="0"/>
                    </a:rPr>
                    <a:t>c</a:t>
                  </a:r>
                  <a:r>
                    <a:rPr lang="en-US" altLang="ja-JP" sz="2800" b="1" i="1" baseline="30000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’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ja-JP" altLang="en-US" sz="2800" b="1" baseline="30000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6012162" y="2705404"/>
                  <a:ext cx="1544340" cy="815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800" b="1" i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  <a:latin typeface="Symbol" pitchFamily="18" charset="2"/>
                      <a:cs typeface="Times New Roman" pitchFamily="18" charset="0"/>
                    </a:rPr>
                    <a:t>(</a:t>
                  </a:r>
                  <a:r>
                    <a:rPr lang="en-US" altLang="ja-JP" sz="2800" b="1" i="1" dirty="0" smtClean="0">
                      <a:solidFill>
                        <a:prstClr val="black"/>
                      </a:solidFill>
                      <a:latin typeface="Symbol" pitchFamily="18" charset="2"/>
                      <a:cs typeface="Times New Roman" pitchFamily="18" charset="0"/>
                    </a:rPr>
                    <a:t>p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  <a:latin typeface="Symbol" pitchFamily="18" charset="2"/>
                      <a:cs typeface="Times New Roman" pitchFamily="18" charset="0"/>
                    </a:rPr>
                    <a:t>)</a:t>
                  </a:r>
                  <a:endParaRPr lang="ja-JP" altLang="en-US" sz="2800" b="1" baseline="30000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50" name="円/楕円 49"/>
                <p:cNvSpPr/>
                <p:nvPr/>
              </p:nvSpPr>
              <p:spPr>
                <a:xfrm>
                  <a:off x="5796136" y="2705404"/>
                  <a:ext cx="1648073" cy="94288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40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1" name="直線コネクタ 50"/>
                <p:cNvCxnSpPr/>
                <p:nvPr/>
              </p:nvCxnSpPr>
              <p:spPr>
                <a:xfrm flipV="1">
                  <a:off x="4860032" y="3317503"/>
                  <a:ext cx="1152128" cy="3995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/>
                <p:cNvCxnSpPr/>
                <p:nvPr/>
              </p:nvCxnSpPr>
              <p:spPr>
                <a:xfrm>
                  <a:off x="4860032" y="3717032"/>
                  <a:ext cx="1008112" cy="57606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8460432" y="2996952"/>
                  <a:ext cx="288080" cy="591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ja-JP" altLang="en-US" sz="2800" b="1" baseline="30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8" name="右矢印 57"/>
                <p:cNvSpPr/>
                <p:nvPr/>
              </p:nvSpPr>
              <p:spPr>
                <a:xfrm>
                  <a:off x="4499992" y="3501008"/>
                  <a:ext cx="288032" cy="360040"/>
                </a:xfrm>
                <a:prstGeom prst="rightArrow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5310639" y="684128"/>
                  <a:ext cx="5165486" cy="815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400" b="1" dirty="0" smtClean="0">
                      <a:solidFill>
                        <a:prstClr val="black"/>
                      </a:solidFill>
                    </a:rPr>
                    <a:t>Inclusive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en-US" altLang="ja-JP" sz="2800" b="1" i="1" dirty="0" smtClean="0">
                      <a:solidFill>
                        <a:prstClr val="black"/>
                      </a:solidFill>
                    </a:rPr>
                    <a:t>p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en-US" altLang="ja-JP" sz="2800" b="1" i="1" dirty="0" smtClean="0">
                      <a:solidFill>
                        <a:prstClr val="black"/>
                      </a:solidFill>
                      <a:latin typeface="Symbol" pitchFamily="18" charset="2"/>
                    </a:rPr>
                    <a:t>p</a:t>
                  </a:r>
                  <a:r>
                    <a:rPr lang="en-US" altLang="ja-JP" sz="2800" b="1" baseline="30000" dirty="0" smtClean="0">
                      <a:solidFill>
                        <a:prstClr val="black"/>
                      </a:solidFill>
                    </a:rPr>
                    <a:t>-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</a:rPr>
                    <a:t>,</a:t>
                  </a:r>
                  <a:r>
                    <a:rPr lang="en-US" altLang="ja-JP" sz="2800" b="1" i="1" dirty="0" smtClean="0">
                      <a:solidFill>
                        <a:prstClr val="black"/>
                      </a:solidFill>
                    </a:rPr>
                    <a:t>D*</a:t>
                  </a:r>
                  <a:r>
                    <a:rPr lang="en-US" altLang="ja-JP" sz="2800" b="1" i="1" baseline="30000" dirty="0" smtClean="0">
                      <a:solidFill>
                        <a:prstClr val="black"/>
                      </a:solidFill>
                    </a:rPr>
                    <a:t>-</a:t>
                  </a:r>
                  <a:r>
                    <a:rPr lang="en-US" altLang="ja-JP" sz="2800" b="1" dirty="0" smtClean="0">
                      <a:solidFill>
                        <a:prstClr val="black"/>
                      </a:solidFill>
                    </a:rPr>
                    <a:t>)</a:t>
                  </a:r>
                  <a:r>
                    <a:rPr lang="en-US" altLang="ja-JP" sz="2800" b="1" i="1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en-US" altLang="ja-JP" sz="2800" b="1" i="1" dirty="0" err="1" smtClean="0">
                      <a:solidFill>
                        <a:prstClr val="black"/>
                      </a:solidFill>
                    </a:rPr>
                    <a:t>Y</a:t>
                  </a:r>
                  <a:r>
                    <a:rPr lang="en-US" altLang="ja-JP" sz="2800" b="1" i="1" baseline="-25000" dirty="0" err="1" smtClean="0">
                      <a:solidFill>
                        <a:prstClr val="black"/>
                      </a:solidFill>
                    </a:rPr>
                    <a:t>c</a:t>
                  </a:r>
                  <a:r>
                    <a:rPr lang="en-US" altLang="ja-JP" sz="2800" b="1" i="1" dirty="0" smtClean="0">
                      <a:solidFill>
                        <a:prstClr val="black"/>
                      </a:solidFill>
                    </a:rPr>
                    <a:t>*</a:t>
                  </a:r>
                  <a:r>
                    <a:rPr lang="en-US" altLang="ja-JP" sz="2800" b="1" i="1" baseline="30000" dirty="0" smtClean="0">
                      <a:solidFill>
                        <a:prstClr val="black"/>
                      </a:solidFill>
                    </a:rPr>
                    <a:t>+</a:t>
                  </a:r>
                  <a:endParaRPr lang="ja-JP" altLang="en-US" sz="2800" b="1" i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7556502" y="2593111"/>
                  <a:ext cx="2470448" cy="719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400" b="1" i="1" dirty="0" smtClean="0">
                      <a:solidFill>
                        <a:prstClr val="black"/>
                      </a:solidFill>
                    </a:rPr>
                    <a:t>p</a:t>
                  </a:r>
                  <a:r>
                    <a:rPr lang="en-US" altLang="ja-JP" sz="24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en-US" altLang="ja-JP" sz="2400" b="1" i="1" dirty="0" smtClean="0">
                      <a:solidFill>
                        <a:prstClr val="black"/>
                      </a:solidFill>
                      <a:latin typeface="Symbol" pitchFamily="18" charset="2"/>
                    </a:rPr>
                    <a:t>p</a:t>
                  </a:r>
                  <a:r>
                    <a:rPr lang="en-US" altLang="ja-JP" sz="2400" b="1" baseline="30000" dirty="0" smtClean="0">
                      <a:solidFill>
                        <a:prstClr val="black"/>
                      </a:solidFill>
                    </a:rPr>
                    <a:t>-</a:t>
                  </a:r>
                  <a:r>
                    <a:rPr lang="en-US" altLang="ja-JP" sz="2400" b="1" dirty="0" smtClean="0">
                      <a:solidFill>
                        <a:prstClr val="black"/>
                      </a:solidFill>
                    </a:rPr>
                    <a:t>,</a:t>
                  </a:r>
                  <a:r>
                    <a:rPr lang="en-US" altLang="ja-JP" sz="2400" b="1" i="1" dirty="0" smtClean="0">
                      <a:solidFill>
                        <a:prstClr val="black"/>
                      </a:solidFill>
                    </a:rPr>
                    <a:t>D*</a:t>
                  </a:r>
                  <a:r>
                    <a:rPr lang="en-US" altLang="ja-JP" sz="2400" b="1" i="1" baseline="30000" dirty="0" smtClean="0">
                      <a:solidFill>
                        <a:prstClr val="black"/>
                      </a:solidFill>
                    </a:rPr>
                    <a:t>-</a:t>
                  </a:r>
                  <a:r>
                    <a:rPr lang="en-US" altLang="ja-JP" sz="2400" b="1" dirty="0" smtClean="0">
                      <a:solidFill>
                        <a:prstClr val="black"/>
                      </a:solidFill>
                    </a:rPr>
                    <a:t>x)</a:t>
                  </a:r>
                  <a:endParaRPr lang="ja-JP" altLang="en-US" sz="2400" b="1" i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2952483" y="3154577"/>
                  <a:ext cx="1459811" cy="10079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3600" b="1" i="1" dirty="0" err="1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altLang="ja-JP" sz="3600" b="1" i="1" baseline="-25000" dirty="0" err="1" smtClean="0">
                      <a:solidFill>
                        <a:prstClr val="black"/>
                      </a:solidFill>
                      <a:cs typeface="Times New Roman" pitchFamily="18" charset="0"/>
                    </a:rPr>
                    <a:t>c</a:t>
                  </a:r>
                  <a:r>
                    <a:rPr lang="en-US" altLang="ja-JP" sz="3600" b="1" i="1" baseline="30000" dirty="0" smtClean="0">
                      <a:solidFill>
                        <a:prstClr val="black"/>
                      </a:solidFill>
                      <a:cs typeface="Times New Roman" pitchFamily="18" charset="0"/>
                    </a:rPr>
                    <a:t>*+</a:t>
                  </a:r>
                  <a:endParaRPr lang="ja-JP" altLang="en-US" sz="3600" b="1" i="1" baseline="30000" dirty="0">
                    <a:solidFill>
                      <a:prstClr val="black"/>
                    </a:solidFill>
                    <a:cs typeface="Times New Roman" pitchFamily="18" charset="0"/>
                  </a:endParaRPr>
                </a:p>
              </p:txBody>
            </p:sp>
          </p:grpSp>
          <p:sp>
            <p:nvSpPr>
              <p:cNvPr id="63" name="テキスト ボックス 62"/>
              <p:cNvSpPr txBox="1"/>
              <p:nvPr/>
            </p:nvSpPr>
            <p:spPr>
              <a:xfrm>
                <a:off x="914800" y="2555632"/>
                <a:ext cx="11444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(Target)</a:t>
                </a:r>
                <a:endParaRPr kumimoji="1" lang="ja-JP" altLang="en-US" sz="2400" dirty="0"/>
              </a:p>
            </p:txBody>
          </p:sp>
        </p:grpSp>
      </p:grpSp>
      <p:grpSp>
        <p:nvGrpSpPr>
          <p:cNvPr id="53" name="グループ化 90"/>
          <p:cNvGrpSpPr>
            <a:grpSpLocks/>
          </p:cNvGrpSpPr>
          <p:nvPr/>
        </p:nvGrpSpPr>
        <p:grpSpPr bwMode="auto">
          <a:xfrm>
            <a:off x="345230" y="128255"/>
            <a:ext cx="10131426" cy="11646849"/>
            <a:chOff x="361950" y="-2806918"/>
            <a:chExt cx="10130804" cy="11646849"/>
          </a:xfrm>
        </p:grpSpPr>
        <p:grpSp>
          <p:nvGrpSpPr>
            <p:cNvPr id="55" name="図形グループ 24"/>
            <p:cNvGrpSpPr>
              <a:grpSpLocks/>
            </p:cNvGrpSpPr>
            <p:nvPr/>
          </p:nvGrpSpPr>
          <p:grpSpPr bwMode="auto">
            <a:xfrm>
              <a:off x="361950" y="1024586"/>
              <a:ext cx="8530702" cy="2931855"/>
              <a:chOff x="200521" y="3143539"/>
              <a:chExt cx="8530689" cy="2932983"/>
            </a:xfrm>
          </p:grpSpPr>
          <p:sp>
            <p:nvSpPr>
              <p:cNvPr id="59" name="角丸四角形 58"/>
              <p:cNvSpPr/>
              <p:nvPr/>
            </p:nvSpPr>
            <p:spPr>
              <a:xfrm>
                <a:off x="200521" y="3315610"/>
                <a:ext cx="8530689" cy="2466535"/>
              </a:xfrm>
              <a:prstGeom prst="roundRect">
                <a:avLst/>
              </a:prstGeom>
              <a:solidFill>
                <a:srgbClr val="CCFF99"/>
              </a:solidFill>
              <a:ln w="127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正方形/長方形 63"/>
              <p:cNvSpPr/>
              <p:nvPr/>
            </p:nvSpPr>
            <p:spPr bwMode="auto">
              <a:xfrm>
                <a:off x="3948374" y="4444757"/>
                <a:ext cx="233347" cy="36844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正方形/長方形 64"/>
              <p:cNvSpPr/>
              <p:nvPr/>
            </p:nvSpPr>
            <p:spPr bwMode="auto">
              <a:xfrm>
                <a:off x="4932562" y="4508282"/>
                <a:ext cx="39685" cy="2445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正方形/長方形 66"/>
              <p:cNvSpPr/>
              <p:nvPr/>
            </p:nvSpPr>
            <p:spPr bwMode="auto">
              <a:xfrm>
                <a:off x="5075428" y="4358999"/>
                <a:ext cx="57146" cy="51613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 bwMode="auto">
              <a:xfrm>
                <a:off x="5011932" y="4358999"/>
                <a:ext cx="234935" cy="51613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正方形/長方形 68"/>
              <p:cNvSpPr/>
              <p:nvPr/>
            </p:nvSpPr>
            <p:spPr bwMode="auto">
              <a:xfrm>
                <a:off x="5381795" y="3712638"/>
                <a:ext cx="1039748" cy="17739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正方形/長方形 69"/>
              <p:cNvSpPr/>
              <p:nvPr/>
            </p:nvSpPr>
            <p:spPr bwMode="auto">
              <a:xfrm>
                <a:off x="4335699" y="4568630"/>
                <a:ext cx="550827" cy="1238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テキスト ボックス 148"/>
              <p:cNvSpPr txBox="1">
                <a:spLocks noChangeArrowheads="1"/>
              </p:cNvSpPr>
              <p:nvPr/>
            </p:nvSpPr>
            <p:spPr bwMode="auto">
              <a:xfrm>
                <a:off x="4050289" y="3404967"/>
                <a:ext cx="1107926" cy="646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Hydrogen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Target</a:t>
                </a:r>
                <a:endParaRPr lang="ja-JP" altLang="en-US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正方形/長方形 71"/>
              <p:cNvSpPr/>
              <p:nvPr/>
            </p:nvSpPr>
            <p:spPr bwMode="auto">
              <a:xfrm>
                <a:off x="4226168" y="4508282"/>
                <a:ext cx="39686" cy="24456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正方形/長方形 72"/>
              <p:cNvSpPr/>
              <p:nvPr/>
            </p:nvSpPr>
            <p:spPr bwMode="auto">
              <a:xfrm>
                <a:off x="3851542" y="4449521"/>
                <a:ext cx="38098" cy="33509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正方形/長方形 73"/>
              <p:cNvSpPr/>
              <p:nvPr/>
            </p:nvSpPr>
            <p:spPr bwMode="auto">
              <a:xfrm>
                <a:off x="3413419" y="4362175"/>
                <a:ext cx="373040" cy="51137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5" name="直線コネクタ 74"/>
              <p:cNvCxnSpPr/>
              <p:nvPr/>
            </p:nvCxnSpPr>
            <p:spPr bwMode="auto">
              <a:xfrm flipH="1">
                <a:off x="876754" y="4611508"/>
                <a:ext cx="3692293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テキスト ボックス 156"/>
              <p:cNvSpPr txBox="1">
                <a:spLocks noChangeArrowheads="1"/>
              </p:cNvSpPr>
              <p:nvPr/>
            </p:nvSpPr>
            <p:spPr bwMode="auto">
              <a:xfrm>
                <a:off x="7523174" y="3404969"/>
                <a:ext cx="428823" cy="340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000" b="1" i="1" dirty="0" smtClean="0">
                    <a:solidFill>
                      <a:srgbClr val="000000"/>
                    </a:solidFill>
                    <a:latin typeface="Symbol" pitchFamily="18" charset="2"/>
                    <a:cs typeface="Times New Roman" pitchFamily="18" charset="0"/>
                  </a:rPr>
                  <a:t>p</a:t>
                </a:r>
                <a:r>
                  <a:rPr lang="en-US" altLang="ja-JP" sz="2000" b="1" i="1" baseline="30000" dirty="0" smtClean="0">
                    <a:solidFill>
                      <a:srgbClr val="000000"/>
                    </a:solidFill>
                    <a:latin typeface="Symbol" pitchFamily="18" charset="2"/>
                    <a:cs typeface="Times New Roman" pitchFamily="18" charset="0"/>
                  </a:rPr>
                  <a:t>-</a:t>
                </a:r>
                <a:endParaRPr lang="ja-JP" altLang="en-US" sz="20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テキスト ボックス 157"/>
              <p:cNvSpPr txBox="1">
                <a:spLocks noChangeArrowheads="1"/>
              </p:cNvSpPr>
              <p:nvPr/>
            </p:nvSpPr>
            <p:spPr bwMode="auto">
              <a:xfrm>
                <a:off x="7451171" y="4917719"/>
                <a:ext cx="395417" cy="340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000" b="1" i="1" dirty="0" smtClean="0">
                    <a:solidFill>
                      <a:srgbClr val="000000"/>
                    </a:solidFill>
                    <a:latin typeface="Symbol" pitchFamily="18" charset="2"/>
                    <a:cs typeface="Times New Roman" pitchFamily="18" charset="0"/>
                  </a:rPr>
                  <a:t>K</a:t>
                </a:r>
                <a:r>
                  <a:rPr lang="en-US" altLang="ja-JP" sz="2000" b="1" i="1" baseline="30000" dirty="0" smtClean="0">
                    <a:solidFill>
                      <a:srgbClr val="000000"/>
                    </a:solidFill>
                    <a:latin typeface="Symbol" pitchFamily="18" charset="2"/>
                    <a:cs typeface="Times New Roman" pitchFamily="18" charset="0"/>
                  </a:rPr>
                  <a:t>+</a:t>
                </a:r>
                <a:endParaRPr lang="ja-JP" altLang="en-US" sz="20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正方形/長方形 77"/>
              <p:cNvSpPr/>
              <p:nvPr/>
            </p:nvSpPr>
            <p:spPr bwMode="auto">
              <a:xfrm>
                <a:off x="6497738" y="3846039"/>
                <a:ext cx="93656" cy="147217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正方形/長方形 78"/>
              <p:cNvSpPr/>
              <p:nvPr/>
            </p:nvSpPr>
            <p:spPr bwMode="auto">
              <a:xfrm>
                <a:off x="6666003" y="3846039"/>
                <a:ext cx="92069" cy="147217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正方形/長方形 79"/>
              <p:cNvSpPr/>
              <p:nvPr/>
            </p:nvSpPr>
            <p:spPr bwMode="auto">
              <a:xfrm>
                <a:off x="6848553" y="3834923"/>
                <a:ext cx="306369" cy="147217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1" name="直線コネクタ 80"/>
              <p:cNvCxnSpPr/>
              <p:nvPr/>
            </p:nvCxnSpPr>
            <p:spPr bwMode="auto">
              <a:xfrm flipH="1">
                <a:off x="6670764" y="3619105"/>
                <a:ext cx="1330241" cy="53360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 bwMode="auto">
              <a:xfrm flipH="1" flipV="1">
                <a:off x="6597744" y="4957242"/>
                <a:ext cx="1339766" cy="42402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テキスト ボックス 167"/>
              <p:cNvSpPr txBox="1">
                <a:spLocks noChangeArrowheads="1"/>
              </p:cNvSpPr>
              <p:nvPr/>
            </p:nvSpPr>
            <p:spPr bwMode="auto">
              <a:xfrm>
                <a:off x="6371119" y="3344557"/>
                <a:ext cx="428823" cy="340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000" b="1" i="1" dirty="0" smtClean="0">
                    <a:solidFill>
                      <a:srgbClr val="000000"/>
                    </a:solidFill>
                    <a:latin typeface="Symbol" pitchFamily="18" charset="2"/>
                    <a:cs typeface="Times New Roman" pitchFamily="18" charset="0"/>
                  </a:rPr>
                  <a:t>p</a:t>
                </a:r>
                <a:r>
                  <a:rPr lang="en-US" altLang="ja-JP" sz="2000" b="1" i="1" baseline="30000" dirty="0" smtClean="0">
                    <a:solidFill>
                      <a:srgbClr val="000000"/>
                    </a:solidFill>
                    <a:latin typeface="Symbol" pitchFamily="18" charset="2"/>
                    <a:cs typeface="Times New Roman" pitchFamily="18" charset="0"/>
                  </a:rPr>
                  <a:t>-</a:t>
                </a:r>
                <a:endParaRPr lang="ja-JP" altLang="en-US" sz="2000" b="1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正方形/長方形 83"/>
              <p:cNvSpPr/>
              <p:nvPr/>
            </p:nvSpPr>
            <p:spPr bwMode="auto">
              <a:xfrm>
                <a:off x="5307188" y="4268476"/>
                <a:ext cx="38098" cy="72894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円/楕円 84"/>
              <p:cNvSpPr/>
              <p:nvPr/>
            </p:nvSpPr>
            <p:spPr bwMode="auto">
              <a:xfrm>
                <a:off x="5442117" y="4201776"/>
                <a:ext cx="857196" cy="822641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6" name="直線コネクタ 85"/>
              <p:cNvCxnSpPr>
                <a:stCxn id="56" idx="2"/>
              </p:cNvCxnSpPr>
              <p:nvPr/>
            </p:nvCxnSpPr>
            <p:spPr bwMode="auto">
              <a:xfrm flipH="1">
                <a:off x="4545237" y="4417270"/>
                <a:ext cx="1174195" cy="19281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正方形/長方形 86"/>
              <p:cNvSpPr/>
              <p:nvPr/>
            </p:nvSpPr>
            <p:spPr bwMode="auto">
              <a:xfrm rot="17400000">
                <a:off x="6015953" y="3510317"/>
                <a:ext cx="39703" cy="73020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正方形/長方形 87"/>
              <p:cNvSpPr/>
              <p:nvPr/>
            </p:nvSpPr>
            <p:spPr bwMode="auto">
              <a:xfrm rot="4200000">
                <a:off x="6020716" y="4960262"/>
                <a:ext cx="38115" cy="728616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9" name="直線コネクタ 88"/>
              <p:cNvCxnSpPr>
                <a:stCxn id="57" idx="0"/>
              </p:cNvCxnSpPr>
              <p:nvPr/>
            </p:nvCxnSpPr>
            <p:spPr bwMode="auto">
              <a:xfrm flipH="1" flipV="1">
                <a:off x="4545236" y="4623739"/>
                <a:ext cx="1177982" cy="166759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正方形/長方形 89"/>
              <p:cNvSpPr/>
              <p:nvPr/>
            </p:nvSpPr>
            <p:spPr bwMode="auto">
              <a:xfrm>
                <a:off x="2468916" y="4290710"/>
                <a:ext cx="39685" cy="64318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 bwMode="auto">
              <a:xfrm>
                <a:off x="402121" y="3941325"/>
                <a:ext cx="1088628" cy="6465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dirty="0">
                    <a:solidFill>
                      <a:prstClr val="black"/>
                    </a:solidFill>
                    <a:cs typeface="Times New Roman" pitchFamily="18" charset="0"/>
                  </a:rPr>
                  <a:t>20 </a:t>
                </a:r>
                <a:r>
                  <a:rPr lang="en-US" altLang="ja-JP" dirty="0" err="1">
                    <a:solidFill>
                      <a:prstClr val="black"/>
                    </a:solidFill>
                    <a:cs typeface="Times New Roman" pitchFamily="18" charset="0"/>
                  </a:rPr>
                  <a:t>GeV</a:t>
                </a:r>
                <a:r>
                  <a:rPr lang="en-US" altLang="ja-JP" dirty="0">
                    <a:solidFill>
                      <a:prstClr val="black"/>
                    </a:solidFill>
                    <a:cs typeface="Times New Roman" pitchFamily="18" charset="0"/>
                  </a:rPr>
                  <a:t>/c </a:t>
                </a:r>
              </a:p>
              <a:p>
                <a:pPr>
                  <a:defRPr/>
                </a:pPr>
                <a:r>
                  <a:rPr lang="en-US" altLang="ja-JP" b="1" i="1" dirty="0">
                    <a:solidFill>
                      <a:prstClr val="black"/>
                    </a:solidFill>
                    <a:latin typeface="Symbol" pitchFamily="18" charset="2"/>
                    <a:cs typeface="Times New Roman" pitchFamily="18" charset="0"/>
                  </a:rPr>
                  <a:t>p</a:t>
                </a:r>
                <a:r>
                  <a:rPr lang="en-US" altLang="ja-JP" b="1" i="1" baseline="30000" dirty="0">
                    <a:solidFill>
                      <a:prstClr val="black"/>
                    </a:solidFill>
                    <a:latin typeface="Symbol" pitchFamily="18" charset="2"/>
                    <a:cs typeface="Times New Roman" pitchFamily="18" charset="0"/>
                  </a:rPr>
                  <a:t>-</a:t>
                </a:r>
                <a:r>
                  <a:rPr lang="ja-JP" alt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Beam</a:t>
                </a:r>
                <a:endParaRPr lang="ja-JP" alt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テキスト ボックス 105"/>
              <p:cNvSpPr txBox="1">
                <a:spLocks noChangeArrowheads="1"/>
              </p:cNvSpPr>
              <p:nvPr/>
            </p:nvSpPr>
            <p:spPr bwMode="auto">
              <a:xfrm>
                <a:off x="1950310" y="3332932"/>
                <a:ext cx="1268216" cy="646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Dispersive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Focal Plane</a:t>
                </a:r>
                <a:endParaRPr lang="ja-JP" altLang="en-US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円弧 92"/>
              <p:cNvSpPr/>
              <p:nvPr/>
            </p:nvSpPr>
            <p:spPr bwMode="auto">
              <a:xfrm flipV="1">
                <a:off x="2870459" y="3143539"/>
                <a:ext cx="3427616" cy="1458969"/>
              </a:xfrm>
              <a:prstGeom prst="arc">
                <a:avLst>
                  <a:gd name="adj1" fmla="val 16160170"/>
                  <a:gd name="adj2" fmla="val 20833034"/>
                </a:avLst>
              </a:prstGeom>
              <a:ln>
                <a:solidFill>
                  <a:srgbClr val="C00000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二等辺三角形 93"/>
              <p:cNvSpPr/>
              <p:nvPr/>
            </p:nvSpPr>
            <p:spPr bwMode="auto">
              <a:xfrm>
                <a:off x="1711726" y="4241479"/>
                <a:ext cx="306369" cy="674946"/>
              </a:xfrm>
              <a:prstGeom prst="triangl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円/楕円 94"/>
              <p:cNvSpPr/>
              <p:nvPr/>
            </p:nvSpPr>
            <p:spPr bwMode="auto">
              <a:xfrm>
                <a:off x="2830844" y="4241479"/>
                <a:ext cx="128579" cy="735295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" name="直線矢印コネクタ 95"/>
              <p:cNvCxnSpPr/>
              <p:nvPr/>
            </p:nvCxnSpPr>
            <p:spPr bwMode="auto">
              <a:xfrm flipV="1">
                <a:off x="1859355" y="4392349"/>
                <a:ext cx="657184" cy="220748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矢印コネクタ 96"/>
              <p:cNvCxnSpPr/>
              <p:nvPr/>
            </p:nvCxnSpPr>
            <p:spPr bwMode="auto">
              <a:xfrm>
                <a:off x="1859355" y="4611508"/>
                <a:ext cx="657184" cy="23980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矢印コネクタ 97"/>
              <p:cNvCxnSpPr/>
              <p:nvPr/>
            </p:nvCxnSpPr>
            <p:spPr bwMode="auto">
              <a:xfrm flipV="1">
                <a:off x="1859355" y="4608332"/>
                <a:ext cx="636547" cy="0"/>
              </a:xfrm>
              <a:prstGeom prst="straightConnector1">
                <a:avLst/>
              </a:prstGeom>
              <a:ln w="28575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/>
              <p:cNvCxnSpPr>
                <a:endCxn id="95" idx="0"/>
              </p:cNvCxnSpPr>
              <p:nvPr/>
            </p:nvCxnSpPr>
            <p:spPr bwMode="auto">
              <a:xfrm flipV="1">
                <a:off x="2516538" y="4241479"/>
                <a:ext cx="379388" cy="15087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 bwMode="auto">
              <a:xfrm>
                <a:off x="2507014" y="4609921"/>
                <a:ext cx="2008061" cy="0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/>
              <p:cNvCxnSpPr>
                <a:stCxn id="95" idx="0"/>
              </p:cNvCxnSpPr>
              <p:nvPr/>
            </p:nvCxnSpPr>
            <p:spPr bwMode="auto">
              <a:xfrm>
                <a:off x="2895927" y="4241479"/>
                <a:ext cx="1631847" cy="36367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/>
              <p:cNvCxnSpPr>
                <a:endCxn id="95" idx="4"/>
              </p:cNvCxnSpPr>
              <p:nvPr/>
            </p:nvCxnSpPr>
            <p:spPr bwMode="auto">
              <a:xfrm>
                <a:off x="2516538" y="4851314"/>
                <a:ext cx="379388" cy="12546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>
                <a:stCxn id="95" idx="4"/>
              </p:cNvCxnSpPr>
              <p:nvPr/>
            </p:nvCxnSpPr>
            <p:spPr bwMode="auto">
              <a:xfrm flipV="1">
                <a:off x="2895927" y="4617861"/>
                <a:ext cx="1619148" cy="35891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矢印コネクタ 112"/>
              <p:cNvCxnSpPr>
                <a:stCxn id="92" idx="2"/>
              </p:cNvCxnSpPr>
              <p:nvPr/>
            </p:nvCxnSpPr>
            <p:spPr bwMode="auto">
              <a:xfrm flipH="1">
                <a:off x="2492754" y="3979511"/>
                <a:ext cx="91664" cy="2499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テキスト ボックス 113"/>
              <p:cNvSpPr txBox="1">
                <a:spLocks noChangeArrowheads="1"/>
              </p:cNvSpPr>
              <p:nvPr/>
            </p:nvSpPr>
            <p:spPr bwMode="auto">
              <a:xfrm>
                <a:off x="992560" y="5061788"/>
                <a:ext cx="3744180" cy="40026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63500" dist="26940" dir="5400000" rotWithShape="0">
                  <a:srgbClr val="000000">
                    <a:alpha val="43137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High-res., High-mom. Beam Line</a:t>
                </a:r>
                <a:endParaRPr lang="en-US" altLang="ja-JP" sz="20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9" name="直線矢印コネクタ 118"/>
              <p:cNvCxnSpPr/>
              <p:nvPr/>
            </p:nvCxnSpPr>
            <p:spPr bwMode="auto">
              <a:xfrm flipH="1">
                <a:off x="4647153" y="4081263"/>
                <a:ext cx="0" cy="31153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円弧 121"/>
              <p:cNvSpPr/>
              <p:nvPr/>
            </p:nvSpPr>
            <p:spPr bwMode="auto">
              <a:xfrm>
                <a:off x="2846716" y="4617553"/>
                <a:ext cx="3427616" cy="1458969"/>
              </a:xfrm>
              <a:prstGeom prst="arc">
                <a:avLst>
                  <a:gd name="adj1" fmla="val 16160170"/>
                  <a:gd name="adj2" fmla="val 20878954"/>
                </a:avLst>
              </a:prstGeom>
              <a:ln>
                <a:solidFill>
                  <a:srgbClr val="7030A0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26" name="直線コネクタ 125"/>
              <p:cNvCxnSpPr/>
              <p:nvPr/>
            </p:nvCxnSpPr>
            <p:spPr bwMode="auto">
              <a:xfrm flipH="1">
                <a:off x="6086396" y="3693111"/>
                <a:ext cx="500732" cy="529659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 bwMode="auto">
              <a:xfrm>
                <a:off x="6083105" y="5017323"/>
                <a:ext cx="216010" cy="332610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テキスト ボックス 115"/>
              <p:cNvSpPr txBox="1">
                <a:spLocks noChangeArrowheads="1"/>
              </p:cNvSpPr>
              <p:nvPr/>
            </p:nvSpPr>
            <p:spPr bwMode="auto">
              <a:xfrm>
                <a:off x="5075056" y="5277897"/>
                <a:ext cx="2053446" cy="40026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63500" dist="26940" dir="5400000" rotWithShape="0">
                  <a:srgbClr val="000000">
                    <a:alpha val="43137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000" i="1" dirty="0" smtClean="0">
                    <a:solidFill>
                      <a:prstClr val="white"/>
                    </a:solidFill>
                  </a:rPr>
                  <a:t>D*</a:t>
                </a:r>
                <a:r>
                  <a:rPr lang="en-US" altLang="ja-JP" sz="2000" i="1" baseline="30000" dirty="0" smtClean="0">
                    <a:solidFill>
                      <a:prstClr val="white"/>
                    </a:solidFill>
                    <a:latin typeface="Symbol" pitchFamily="18" charset="2"/>
                  </a:rPr>
                  <a:t>-</a:t>
                </a:r>
                <a:r>
                  <a:rPr lang="ja-JP" altLang="en-US" sz="20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prstClr val="white"/>
                    </a:solidFill>
                  </a:rPr>
                  <a:t>Spectrometer</a:t>
                </a:r>
                <a:endParaRPr lang="en-US" altLang="ja-JP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テキスト ボックス 167"/>
              <p:cNvSpPr txBox="1">
                <a:spLocks noChangeArrowheads="1"/>
              </p:cNvSpPr>
              <p:nvPr/>
            </p:nvSpPr>
            <p:spPr bwMode="auto">
              <a:xfrm>
                <a:off x="5723087" y="4917718"/>
                <a:ext cx="428823" cy="400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000" b="1" i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p</a:t>
                </a:r>
                <a:endParaRPr lang="ja-JP" altLang="en-US" sz="2000" b="1" i="1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6" name="円弧 55"/>
            <p:cNvSpPr/>
            <p:nvPr/>
          </p:nvSpPr>
          <p:spPr bwMode="auto">
            <a:xfrm rot="11415720">
              <a:off x="1563614" y="-2806918"/>
              <a:ext cx="6819482" cy="5110163"/>
            </a:xfrm>
            <a:prstGeom prst="arc">
              <a:avLst>
                <a:gd name="adj1" fmla="val 13246014"/>
                <a:gd name="adj2" fmla="val 1440866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円弧 56"/>
            <p:cNvSpPr/>
            <p:nvPr/>
          </p:nvSpPr>
          <p:spPr bwMode="auto">
            <a:xfrm rot="2126961">
              <a:off x="2592251" y="3043968"/>
              <a:ext cx="7900503" cy="5795963"/>
            </a:xfrm>
            <a:prstGeom prst="arc">
              <a:avLst>
                <a:gd name="adj1" fmla="val 13390723"/>
                <a:gd name="adj2" fmla="val 14310571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51314"/>
            <a:ext cx="4073652" cy="472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7494" y="1356132"/>
            <a:ext cx="4004215" cy="473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7875"/>
          </a:xfrm>
        </p:spPr>
        <p:txBody>
          <a:bodyPr/>
          <a:lstStyle/>
          <a:p>
            <a:pPr eaLnBrk="1" hangingPunct="1"/>
            <a:r>
              <a:rPr lang="en-US" altLang="ja-JP" sz="3600" dirty="0" smtClean="0">
                <a:solidFill>
                  <a:schemeClr val="bg1"/>
                </a:solidFill>
              </a:rPr>
              <a:t>Baryon Spectra </a:t>
            </a:r>
            <a:r>
              <a:rPr lang="en-US" altLang="ja-JP" sz="3600" dirty="0" err="1" smtClean="0">
                <a:solidFill>
                  <a:schemeClr val="bg1"/>
                </a:solidFill>
              </a:rPr>
              <a:t>upto</a:t>
            </a:r>
            <a:r>
              <a:rPr lang="en-US" altLang="ja-JP" sz="3600" dirty="0" smtClean="0">
                <a:solidFill>
                  <a:schemeClr val="bg1"/>
                </a:solidFill>
              </a:rPr>
              <a:t> ~1 </a:t>
            </a:r>
            <a:r>
              <a:rPr lang="en-US" altLang="ja-JP" sz="3600" dirty="0" err="1" smtClean="0">
                <a:solidFill>
                  <a:schemeClr val="bg1"/>
                </a:solidFill>
              </a:rPr>
              <a:t>GeV</a:t>
            </a:r>
            <a:r>
              <a:rPr lang="en-US" altLang="ja-JP" sz="3600" dirty="0" smtClean="0">
                <a:solidFill>
                  <a:schemeClr val="bg1"/>
                </a:solidFill>
              </a:rPr>
              <a:t> Excitation Energy</a:t>
            </a:r>
            <a:endParaRPr lang="ja-JP" altLang="en-US" sz="3600" dirty="0" smtClean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36244" y="558924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 1/2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+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90423" y="4715852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baseline="-25000" dirty="0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(2455)  1/2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+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07676" y="4275843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baseline="-25000" dirty="0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(2520) 3/2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+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19061" y="2259619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baseline="-25000" dirty="0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(2800) ?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?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80404" y="4238341"/>
            <a:ext cx="1512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(2595) 1/2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-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80404" y="3659281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(2625) 3/2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-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60174" y="2564904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(2880) 5/2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+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02837" y="18355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(2940)  ?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?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1624146" y="6021288"/>
            <a:ext cx="72008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936388" y="3040446"/>
            <a:ext cx="34920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919135" y="4275843"/>
            <a:ext cx="35280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771984" y="5208951"/>
            <a:ext cx="16560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10401" y="2843644"/>
            <a:ext cx="4828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C00000"/>
                </a:solidFill>
              </a:rPr>
              <a:t>DN</a:t>
            </a:r>
            <a:endParaRPr lang="ja-JP" altLang="en-US" b="1" baseline="30000" dirty="0">
              <a:solidFill>
                <a:srgbClr val="C0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54965" y="5003884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prstClr val="black"/>
                </a:solidFill>
                <a:latin typeface="Symbol" pitchFamily="18" charset="2"/>
              </a:rPr>
              <a:t>pL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c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-49291" y="1343763"/>
            <a:ext cx="9714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(</a:t>
            </a:r>
            <a:r>
              <a:rPr lang="en-US" altLang="ja-JP" dirty="0" err="1" smtClean="0">
                <a:solidFill>
                  <a:prstClr val="black"/>
                </a:solidFill>
              </a:rPr>
              <a:t>GeV</a:t>
            </a:r>
            <a:r>
              <a:rPr lang="en-US" altLang="ja-JP" dirty="0" smtClean="0">
                <a:solidFill>
                  <a:prstClr val="black"/>
                </a:solidFill>
              </a:rPr>
              <a:t>/c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2</a:t>
            </a:r>
            <a:r>
              <a:rPr lang="en-US" altLang="ja-JP" dirty="0" smtClean="0">
                <a:solidFill>
                  <a:prstClr val="black"/>
                </a:solidFill>
              </a:rPr>
              <a:t>)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950764" y="2170358"/>
            <a:ext cx="34920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10749" y="1988840"/>
            <a:ext cx="5982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C00000"/>
                </a:solidFill>
              </a:rPr>
              <a:t>D*N</a:t>
            </a:r>
            <a:endParaRPr lang="ja-JP" altLang="en-US" b="1" baseline="30000" dirty="0">
              <a:solidFill>
                <a:srgbClr val="C0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00740" y="558924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solidFill>
                  <a:srgbClr val="00B050"/>
                </a:solidFill>
              </a:rPr>
              <a:t> 1/2</a:t>
            </a:r>
            <a:r>
              <a:rPr lang="en-US" altLang="ja-JP" b="1" baseline="30000" dirty="0" smtClean="0">
                <a:solidFill>
                  <a:srgbClr val="00B050"/>
                </a:solidFill>
              </a:rPr>
              <a:t>+</a:t>
            </a:r>
            <a:endParaRPr lang="ja-JP" altLang="en-US" b="1" baseline="30000" dirty="0">
              <a:solidFill>
                <a:srgbClr val="00B050"/>
              </a:solidFill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6105895" y="6021288"/>
            <a:ext cx="72008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4414393" y="1340768"/>
            <a:ext cx="9714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(</a:t>
            </a:r>
            <a:r>
              <a:rPr lang="en-US" altLang="ja-JP" dirty="0" err="1" smtClean="0">
                <a:solidFill>
                  <a:prstClr val="black"/>
                </a:solidFill>
              </a:rPr>
              <a:t>GeV</a:t>
            </a:r>
            <a:r>
              <a:rPr lang="en-US" altLang="ja-JP" dirty="0" smtClean="0">
                <a:solidFill>
                  <a:prstClr val="black"/>
                </a:solidFill>
              </a:rPr>
              <a:t>/c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2</a:t>
            </a:r>
            <a:r>
              <a:rPr lang="en-US" altLang="ja-JP" dirty="0" smtClean="0">
                <a:solidFill>
                  <a:prstClr val="black"/>
                </a:solidFill>
              </a:rPr>
              <a:t>)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495325" y="4293096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solidFill>
                  <a:srgbClr val="0000FF"/>
                </a:solidFill>
              </a:rPr>
              <a:t>(1405) 1/2</a:t>
            </a:r>
            <a:r>
              <a:rPr lang="en-US" altLang="ja-JP" b="1" baseline="30000" dirty="0" smtClean="0">
                <a:solidFill>
                  <a:srgbClr val="0000FF"/>
                </a:solidFill>
              </a:rPr>
              <a:t>-</a:t>
            </a:r>
            <a:endParaRPr lang="ja-JP" alt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495325" y="3635732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dirty="0" smtClean="0">
                <a:solidFill>
                  <a:prstClr val="black"/>
                </a:solidFill>
              </a:rPr>
              <a:t>(1520) 3/2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-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495325" y="3148929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dirty="0" smtClean="0">
                <a:solidFill>
                  <a:prstClr val="black"/>
                </a:solidFill>
              </a:rPr>
              <a:t>(1600) 1/2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+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495325" y="2780928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  <a:latin typeface="Symbol" pitchFamily="18" charset="2"/>
              </a:rPr>
              <a:t>L</a:t>
            </a:r>
            <a:r>
              <a:rPr lang="en-US" altLang="ja-JP" b="1" dirty="0" smtClean="0">
                <a:solidFill>
                  <a:srgbClr val="00B050"/>
                </a:solidFill>
              </a:rPr>
              <a:t>(1670) 1/2</a:t>
            </a:r>
            <a:r>
              <a:rPr lang="en-US" altLang="ja-JP" b="1" baseline="30000" dirty="0" smtClean="0">
                <a:solidFill>
                  <a:srgbClr val="00B050"/>
                </a:solidFill>
              </a:rPr>
              <a:t>-</a:t>
            </a:r>
            <a:endParaRPr lang="ja-JP" alt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495325" y="2348880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dirty="0" smtClean="0">
                <a:solidFill>
                  <a:prstClr val="black"/>
                </a:solidFill>
              </a:rPr>
              <a:t>(1690) 3/2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-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469122" y="557994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79646">
                    <a:lumMod val="75000"/>
                  </a:srgbClr>
                </a:solidFill>
                <a:latin typeface="Symbol" pitchFamily="18" charset="2"/>
              </a:rPr>
              <a:t>S</a:t>
            </a:r>
            <a:r>
              <a:rPr lang="en-US" altLang="ja-JP" b="1" dirty="0" smtClean="0">
                <a:solidFill>
                  <a:srgbClr val="F79646">
                    <a:lumMod val="75000"/>
                  </a:srgbClr>
                </a:solidFill>
              </a:rPr>
              <a:t> 1/2</a:t>
            </a:r>
            <a:r>
              <a:rPr lang="en-US" altLang="ja-JP" b="1" baseline="30000" dirty="0" smtClean="0">
                <a:solidFill>
                  <a:srgbClr val="F79646">
                    <a:lumMod val="75000"/>
                  </a:srgbClr>
                </a:solidFill>
              </a:rPr>
              <a:t>+</a:t>
            </a:r>
            <a:endParaRPr lang="ja-JP" altLang="en-US" b="1" baseline="300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457058" y="4437112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Symbol" pitchFamily="18" charset="2"/>
              </a:rPr>
              <a:t>S(1385) </a:t>
            </a:r>
            <a:r>
              <a:rPr lang="en-US" altLang="ja-JP" dirty="0" smtClean="0">
                <a:solidFill>
                  <a:prstClr val="black"/>
                </a:solidFill>
              </a:rPr>
              <a:t> 3/2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+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456794" y="2881146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Symbol" pitchFamily="18" charset="2"/>
              </a:rPr>
              <a:t>S(1660)</a:t>
            </a:r>
            <a:r>
              <a:rPr lang="en-US" altLang="ja-JP" dirty="0" smtClean="0">
                <a:solidFill>
                  <a:prstClr val="black"/>
                </a:solidFill>
              </a:rPr>
              <a:t>  1/2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+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456530" y="2483604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Symbol" pitchFamily="18" charset="2"/>
              </a:rPr>
              <a:t>S(1670) </a:t>
            </a:r>
            <a:r>
              <a:rPr lang="en-US" altLang="ja-JP" dirty="0" smtClean="0">
                <a:solidFill>
                  <a:prstClr val="black"/>
                </a:solidFill>
              </a:rPr>
              <a:t> 3/2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-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>
            <a:off x="7308488" y="5111729"/>
            <a:ext cx="1656000" cy="0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8375645" y="489737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prstClr val="black"/>
                </a:solidFill>
                <a:latin typeface="Symbol" pitchFamily="18" charset="2"/>
              </a:rPr>
              <a:t>pL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5423317" y="4186582"/>
            <a:ext cx="3528000" cy="0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5423317" y="4722148"/>
            <a:ext cx="3528000" cy="0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5512578" y="468764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C00000"/>
                </a:solidFill>
                <a:latin typeface="Symbol" pitchFamily="18" charset="2"/>
              </a:rPr>
              <a:t>pS</a:t>
            </a:r>
            <a:endParaRPr lang="ja-JP" altLang="en-US" b="1" baseline="30000" dirty="0">
              <a:solidFill>
                <a:srgbClr val="C0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867502" y="4008060"/>
            <a:ext cx="5180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C00000"/>
                </a:solidFill>
                <a:latin typeface="Symbol" pitchFamily="18" charset="2"/>
              </a:rPr>
              <a:t>KN</a:t>
            </a:r>
            <a:endParaRPr lang="ja-JP" altLang="en-US" b="1" baseline="30000" dirty="0">
              <a:solidFill>
                <a:srgbClr val="C00000"/>
              </a:solidFill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5456713" y="2023346"/>
            <a:ext cx="3492000" cy="0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5365566" y="164904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  <a:latin typeface="Symbol" pitchFamily="18" charset="2"/>
              </a:rPr>
              <a:t>K</a:t>
            </a:r>
            <a:r>
              <a:rPr lang="en-US" altLang="ja-JP" baseline="30000" dirty="0" smtClean="0">
                <a:solidFill>
                  <a:srgbClr val="C00000"/>
                </a:solidFill>
                <a:latin typeface="Symbol" pitchFamily="18" charset="2"/>
              </a:rPr>
              <a:t>*</a:t>
            </a:r>
            <a:r>
              <a:rPr lang="en-US" altLang="ja-JP" dirty="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endParaRPr lang="ja-JP" altLang="en-US" baseline="30000" dirty="0">
              <a:solidFill>
                <a:srgbClr val="C00000"/>
              </a:solidFill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>
            <a:off x="4487213" y="3068960"/>
            <a:ext cx="936104" cy="1152128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V="1">
            <a:off x="4487213" y="2023346"/>
            <a:ext cx="936104" cy="181518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7474047" y="2284833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79646">
                    <a:lumMod val="75000"/>
                  </a:srgbClr>
                </a:solidFill>
                <a:latin typeface="Symbol" pitchFamily="18" charset="2"/>
              </a:rPr>
              <a:t>S</a:t>
            </a:r>
            <a:r>
              <a:rPr lang="en-US" altLang="ja-JP" b="1" dirty="0" smtClean="0">
                <a:solidFill>
                  <a:srgbClr val="F79646">
                    <a:lumMod val="75000"/>
                  </a:srgbClr>
                </a:solidFill>
              </a:rPr>
              <a:t>(1750)  1/2</a:t>
            </a:r>
            <a:r>
              <a:rPr lang="en-US" altLang="ja-JP" b="1" baseline="30000" dirty="0" smtClean="0">
                <a:solidFill>
                  <a:srgbClr val="F79646">
                    <a:lumMod val="75000"/>
                  </a:srgbClr>
                </a:solidFill>
              </a:rPr>
              <a:t>-</a:t>
            </a:r>
            <a:endParaRPr lang="ja-JP" altLang="en-US" b="1" baseline="300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456266" y="1844824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dirty="0" smtClean="0">
                <a:solidFill>
                  <a:prstClr val="black"/>
                </a:solidFill>
              </a:rPr>
              <a:t>(1775)  5/2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-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>
            <a:off x="4415205" y="4293096"/>
            <a:ext cx="1008112" cy="432048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V="1">
            <a:off x="4469960" y="5085184"/>
            <a:ext cx="2897573" cy="126764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509520" y="576776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2.3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09520" y="516515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2.4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09520" y="34290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2.7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09520" y="226758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2.9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37164" y="39957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2.6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2757" y="4149080"/>
            <a:ext cx="5132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C00000"/>
                </a:solidFill>
                <a:latin typeface="Symbol" pitchFamily="18" charset="2"/>
              </a:rPr>
              <a:t>pS</a:t>
            </a:r>
            <a:r>
              <a:rPr lang="en-US" altLang="ja-JP" b="1" baseline="-25000" dirty="0" err="1" smtClean="0">
                <a:solidFill>
                  <a:srgbClr val="C00000"/>
                </a:solidFill>
              </a:rPr>
              <a:t>c</a:t>
            </a:r>
            <a:endParaRPr lang="ja-JP" altLang="en-US" b="1" baseline="30000" dirty="0">
              <a:solidFill>
                <a:srgbClr val="C00000"/>
              </a:solidFill>
            </a:endParaRPr>
          </a:p>
        </p:txBody>
      </p:sp>
      <p:sp>
        <p:nvSpPr>
          <p:cNvPr id="71" name="タイトル 1"/>
          <p:cNvSpPr txBox="1">
            <a:spLocks/>
          </p:cNvSpPr>
          <p:nvPr/>
        </p:nvSpPr>
        <p:spPr bwMode="auto">
          <a:xfrm>
            <a:off x="179512" y="6179517"/>
            <a:ext cx="8659688" cy="48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ja-JP" sz="2800" dirty="0" smtClean="0">
                <a:solidFill>
                  <a:prstClr val="white"/>
                </a:solidFill>
              </a:rPr>
              <a:t> Difference and Similarity in s- and c-sector are of interest</a:t>
            </a:r>
            <a:endParaRPr lang="ja-JP" altLang="en-US" sz="2800" dirty="0" smtClean="0">
              <a:solidFill>
                <a:prstClr val="white"/>
              </a:solidFill>
            </a:endParaRPr>
          </a:p>
        </p:txBody>
      </p:sp>
      <p:sp>
        <p:nvSpPr>
          <p:cNvPr id="76" name="スライド番号プレースホルダ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z="1600" smtClean="0">
                <a:solidFill>
                  <a:prstClr val="white"/>
                </a:solidFill>
              </a:rPr>
              <a:pPr>
                <a:defRPr/>
              </a:pPr>
              <a:t>32</a:t>
            </a:fld>
            <a:endParaRPr lang="ja-JP" altLang="en-US" sz="1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Estimation of cross sections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207293"/>
            <a:ext cx="8892480" cy="4958011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Experiment</a:t>
            </a:r>
          </a:p>
          <a:p>
            <a:pPr lvl="1"/>
            <a:r>
              <a:rPr lang="fr-FR" altLang="ja-JP" i="1" dirty="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fr-FR" altLang="ja-JP" dirty="0" smtClean="0">
                <a:solidFill>
                  <a:schemeClr val="bg1"/>
                </a:solidFill>
              </a:rPr>
              <a:t>(</a:t>
            </a:r>
            <a:r>
              <a:rPr lang="fr-FR" altLang="ja-JP" i="1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fr-FR" altLang="ja-JP" i="1" dirty="0" smtClean="0">
                <a:solidFill>
                  <a:schemeClr val="bg1"/>
                </a:solidFill>
              </a:rPr>
              <a:t>p</a:t>
            </a:r>
            <a:r>
              <a:rPr lang="ja-JP" altLang="en-US" dirty="0" smtClean="0">
                <a:solidFill>
                  <a:schemeClr val="bg1"/>
                </a:solidFill>
              </a:rPr>
              <a:t>→</a:t>
            </a:r>
            <a:r>
              <a:rPr lang="en-US" altLang="ja-JP" i="1" dirty="0" smtClean="0">
                <a:solidFill>
                  <a:schemeClr val="bg1"/>
                </a:solidFill>
              </a:rPr>
              <a:t>D*</a:t>
            </a:r>
            <a:r>
              <a:rPr lang="en-US" altLang="ja-JP" i="1" dirty="0" err="1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ja-JP" i="1" baseline="-25000" dirty="0" err="1" smtClean="0">
                <a:solidFill>
                  <a:schemeClr val="bg1"/>
                </a:solidFill>
              </a:rPr>
              <a:t>c</a:t>
            </a:r>
            <a:r>
              <a:rPr lang="en-US" altLang="ja-JP" dirty="0" smtClean="0">
                <a:solidFill>
                  <a:schemeClr val="bg1"/>
                </a:solidFill>
              </a:rPr>
              <a:t>)&lt;</a:t>
            </a:r>
            <a:r>
              <a:rPr lang="en-US" altLang="ja-JP" dirty="0" smtClean="0">
                <a:solidFill>
                  <a:srgbClr val="00FFFF"/>
                </a:solidFill>
              </a:rPr>
              <a:t>7</a:t>
            </a:r>
            <a:r>
              <a:rPr lang="en-US" altLang="ja-JP" dirty="0" smtClean="0">
                <a:solidFill>
                  <a:schemeClr val="bg1"/>
                </a:solidFill>
              </a:rPr>
              <a:t> </a:t>
            </a:r>
            <a:r>
              <a:rPr lang="en-US" altLang="ja-JP" dirty="0" err="1" smtClean="0">
                <a:solidFill>
                  <a:srgbClr val="00FFFF"/>
                </a:solidFill>
              </a:rPr>
              <a:t>nb</a:t>
            </a:r>
            <a:r>
              <a:rPr lang="en-US" altLang="ja-JP" dirty="0" smtClean="0">
                <a:solidFill>
                  <a:schemeClr val="bg1"/>
                </a:solidFill>
              </a:rPr>
              <a:t> at </a:t>
            </a:r>
            <a:r>
              <a:rPr lang="en-US" altLang="ja-JP" i="1" dirty="0" smtClean="0">
                <a:solidFill>
                  <a:schemeClr val="bg1"/>
                </a:solidFill>
              </a:rPr>
              <a:t>p</a:t>
            </a:r>
            <a:r>
              <a:rPr lang="en-US" altLang="ja-JP" i="1" baseline="-25000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dirty="0" smtClean="0">
                <a:solidFill>
                  <a:schemeClr val="bg1"/>
                </a:solidFill>
              </a:rPr>
              <a:t>=13 </a:t>
            </a:r>
            <a:r>
              <a:rPr lang="en-US" altLang="ja-JP" dirty="0" err="1" smtClean="0">
                <a:solidFill>
                  <a:schemeClr val="bg1"/>
                </a:solidFill>
              </a:rPr>
              <a:t>GeV</a:t>
            </a:r>
            <a:r>
              <a:rPr lang="en-US" altLang="ja-JP" dirty="0" smtClean="0">
                <a:solidFill>
                  <a:schemeClr val="bg1"/>
                </a:solidFill>
              </a:rPr>
              <a:t>/c </a:t>
            </a:r>
            <a:r>
              <a:rPr lang="en-US" altLang="ja-JP" sz="2400" dirty="0" smtClean="0">
                <a:solidFill>
                  <a:schemeClr val="bg1"/>
                </a:solidFill>
              </a:rPr>
              <a:t>[BNL, ’85]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lvl="1"/>
            <a:r>
              <a:rPr lang="fr-FR" altLang="ja-JP" i="1" dirty="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fr-FR" altLang="ja-JP" dirty="0" smtClean="0">
                <a:solidFill>
                  <a:schemeClr val="bg1"/>
                </a:solidFill>
              </a:rPr>
              <a:t>(</a:t>
            </a:r>
            <a:r>
              <a:rPr lang="fr-FR" altLang="ja-JP" i="1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fr-FR" altLang="ja-JP" i="1" dirty="0" smtClean="0">
                <a:solidFill>
                  <a:schemeClr val="bg1"/>
                </a:solidFill>
              </a:rPr>
              <a:t>N</a:t>
            </a:r>
            <a:r>
              <a:rPr lang="ja-JP" altLang="en-US" dirty="0" smtClean="0">
                <a:solidFill>
                  <a:schemeClr val="bg1"/>
                </a:solidFill>
              </a:rPr>
              <a:t>→</a:t>
            </a:r>
            <a:r>
              <a:rPr lang="en-US" altLang="ja-JP" i="1" dirty="0" smtClean="0">
                <a:solidFill>
                  <a:schemeClr val="bg1"/>
                </a:solidFill>
              </a:rPr>
              <a:t>J/</a:t>
            </a:r>
            <a:r>
              <a:rPr lang="en-US" altLang="ja-JP" i="1" dirty="0" err="1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en-US" altLang="ja-JP" i="1" dirty="0" err="1" smtClean="0">
                <a:solidFill>
                  <a:schemeClr val="bg1"/>
                </a:solidFill>
              </a:rPr>
              <a:t>X</a:t>
            </a:r>
            <a:r>
              <a:rPr lang="en-US" altLang="ja-JP" dirty="0" smtClean="0">
                <a:solidFill>
                  <a:schemeClr val="bg1"/>
                </a:solidFill>
              </a:rPr>
              <a:t>)=(</a:t>
            </a:r>
            <a:r>
              <a:rPr lang="en-US" altLang="ja-JP" dirty="0" smtClean="0">
                <a:solidFill>
                  <a:srgbClr val="00FFFF"/>
                </a:solidFill>
              </a:rPr>
              <a:t>3</a:t>
            </a:r>
            <a:r>
              <a:rPr lang="en-US" altLang="ja-JP" dirty="0" smtClean="0">
                <a:solidFill>
                  <a:schemeClr val="bg1"/>
                </a:solidFill>
              </a:rPr>
              <a:t>±0.6) </a:t>
            </a:r>
            <a:r>
              <a:rPr lang="en-US" altLang="ja-JP" dirty="0" err="1" smtClean="0">
                <a:solidFill>
                  <a:srgbClr val="00FFFF"/>
                </a:solidFill>
              </a:rPr>
              <a:t>nb</a:t>
            </a:r>
            <a:r>
              <a:rPr lang="en-US" altLang="ja-JP" dirty="0" smtClean="0">
                <a:solidFill>
                  <a:schemeClr val="bg1"/>
                </a:solidFill>
              </a:rPr>
              <a:t> at </a:t>
            </a:r>
            <a:r>
              <a:rPr lang="en-US" altLang="ja-JP" i="1" dirty="0" smtClean="0">
                <a:solidFill>
                  <a:schemeClr val="bg1"/>
                </a:solidFill>
              </a:rPr>
              <a:t>p</a:t>
            </a:r>
            <a:r>
              <a:rPr lang="en-US" altLang="ja-JP" i="1" baseline="-25000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dirty="0" smtClean="0">
                <a:solidFill>
                  <a:schemeClr val="bg1"/>
                </a:solidFill>
              </a:rPr>
              <a:t>=22</a:t>
            </a:r>
            <a:r>
              <a:rPr lang="ja-JP" altLang="en-US" dirty="0" smtClean="0">
                <a:solidFill>
                  <a:schemeClr val="bg1"/>
                </a:solidFill>
              </a:rPr>
              <a:t> </a:t>
            </a:r>
            <a:r>
              <a:rPr lang="en-US" altLang="ja-JP" dirty="0" err="1" smtClean="0">
                <a:solidFill>
                  <a:schemeClr val="bg1"/>
                </a:solidFill>
              </a:rPr>
              <a:t>GeV</a:t>
            </a:r>
            <a:r>
              <a:rPr lang="en-US" altLang="ja-JP" dirty="0" smtClean="0">
                <a:solidFill>
                  <a:schemeClr val="bg1"/>
                </a:solidFill>
              </a:rPr>
              <a:t>/c </a:t>
            </a:r>
            <a:r>
              <a:rPr lang="en-US" altLang="ja-JP" sz="2400" dirty="0" smtClean="0">
                <a:solidFill>
                  <a:schemeClr val="bg1"/>
                </a:solidFill>
              </a:rPr>
              <a:t>[BNL, ’79]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lvl="1"/>
            <a:r>
              <a:rPr lang="fr-FR" altLang="ja-JP" i="1" dirty="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fr-FR" altLang="ja-JP" dirty="0" smtClean="0">
                <a:solidFill>
                  <a:schemeClr val="bg1"/>
                </a:solidFill>
              </a:rPr>
              <a:t>(</a:t>
            </a:r>
            <a:r>
              <a:rPr lang="fr-FR" altLang="ja-JP" i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fr-FR" altLang="ja-JP" i="1" dirty="0" smtClean="0">
                <a:solidFill>
                  <a:schemeClr val="bg1"/>
                </a:solidFill>
              </a:rPr>
              <a:t>p</a:t>
            </a:r>
            <a:r>
              <a:rPr lang="ja-JP" altLang="en-US" dirty="0" smtClean="0">
                <a:solidFill>
                  <a:schemeClr val="bg1"/>
                </a:solidFill>
              </a:rPr>
              <a:t>→</a:t>
            </a:r>
            <a:r>
              <a:rPr lang="en-US" altLang="ja-JP" i="1" dirty="0" err="1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ja-JP" i="1" baseline="-25000" dirty="0" err="1" smtClean="0">
                <a:solidFill>
                  <a:schemeClr val="bg1"/>
                </a:solidFill>
              </a:rPr>
              <a:t>c</a:t>
            </a:r>
            <a:r>
              <a:rPr lang="en-US" altLang="ja-JP" i="1" dirty="0" err="1" smtClean="0">
                <a:solidFill>
                  <a:schemeClr val="bg1"/>
                </a:solidFill>
              </a:rPr>
              <a:t>D</a:t>
            </a:r>
            <a:r>
              <a:rPr lang="en-US" altLang="ja-JP" i="1" baseline="30000" dirty="0" err="1" smtClean="0">
                <a:solidFill>
                  <a:schemeClr val="bg1"/>
                </a:solidFill>
              </a:rPr>
              <a:t>bar</a:t>
            </a:r>
            <a:r>
              <a:rPr lang="en-US" altLang="ja-JP" i="1" dirty="0" err="1" smtClean="0">
                <a:solidFill>
                  <a:schemeClr val="bg1"/>
                </a:solidFill>
              </a:rPr>
              <a:t>X</a:t>
            </a:r>
            <a:r>
              <a:rPr lang="en-US" altLang="ja-JP" dirty="0" smtClean="0">
                <a:solidFill>
                  <a:schemeClr val="bg1"/>
                </a:solidFill>
              </a:rPr>
              <a:t>)= (</a:t>
            </a:r>
            <a:r>
              <a:rPr lang="en-US" altLang="ja-JP" dirty="0" smtClean="0">
                <a:solidFill>
                  <a:srgbClr val="00FFFF"/>
                </a:solidFill>
              </a:rPr>
              <a:t>44</a:t>
            </a:r>
            <a:r>
              <a:rPr lang="en-US" altLang="ja-JP" dirty="0" smtClean="0">
                <a:solidFill>
                  <a:schemeClr val="bg1"/>
                </a:solidFill>
              </a:rPr>
              <a:t>±7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+11</a:t>
            </a:r>
            <a:r>
              <a:rPr lang="en-US" altLang="ja-JP" baseline="-25000" dirty="0" smtClean="0">
                <a:solidFill>
                  <a:schemeClr val="bg1"/>
                </a:solidFill>
              </a:rPr>
              <a:t>-8</a:t>
            </a:r>
            <a:r>
              <a:rPr lang="en-US" altLang="ja-JP" dirty="0" smtClean="0">
                <a:solidFill>
                  <a:schemeClr val="bg1"/>
                </a:solidFill>
              </a:rPr>
              <a:t>) </a:t>
            </a:r>
            <a:r>
              <a:rPr lang="en-US" altLang="ja-JP" dirty="0" err="1" smtClean="0">
                <a:solidFill>
                  <a:srgbClr val="00FFFF"/>
                </a:solidFill>
              </a:rPr>
              <a:t>nb</a:t>
            </a:r>
            <a:r>
              <a:rPr lang="en-US" altLang="ja-JP" dirty="0" smtClean="0">
                <a:solidFill>
                  <a:schemeClr val="bg1"/>
                </a:solidFill>
              </a:rPr>
              <a:t> at </a:t>
            </a:r>
            <a:r>
              <a:rPr lang="en-US" altLang="ja-JP" i="1" dirty="0" err="1" smtClean="0">
                <a:solidFill>
                  <a:schemeClr val="bg1"/>
                </a:solidFill>
              </a:rPr>
              <a:t>E</a:t>
            </a:r>
            <a:r>
              <a:rPr lang="en-US" altLang="ja-JP" i="1" baseline="-25000" dirty="0" err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altLang="ja-JP" dirty="0" smtClean="0">
                <a:solidFill>
                  <a:schemeClr val="bg1"/>
                </a:solidFill>
              </a:rPr>
              <a:t>=20</a:t>
            </a:r>
            <a:r>
              <a:rPr lang="ja-JP" altLang="en-US" dirty="0" smtClean="0">
                <a:solidFill>
                  <a:schemeClr val="bg1"/>
                </a:solidFill>
              </a:rPr>
              <a:t> </a:t>
            </a:r>
            <a:r>
              <a:rPr lang="en-US" altLang="ja-JP" dirty="0" err="1" smtClean="0">
                <a:solidFill>
                  <a:schemeClr val="bg1"/>
                </a:solidFill>
              </a:rPr>
              <a:t>GeV</a:t>
            </a:r>
            <a:r>
              <a:rPr lang="en-US" altLang="ja-JP" dirty="0" smtClean="0">
                <a:solidFill>
                  <a:schemeClr val="bg1"/>
                </a:solidFill>
              </a:rPr>
              <a:t> </a:t>
            </a:r>
            <a:r>
              <a:rPr lang="en-US" altLang="ja-JP" sz="2400" dirty="0" smtClean="0">
                <a:solidFill>
                  <a:schemeClr val="bg1"/>
                </a:solidFill>
              </a:rPr>
              <a:t>[SLAC, ’86]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Theory</a:t>
            </a:r>
          </a:p>
          <a:p>
            <a:pPr lvl="1"/>
            <a:r>
              <a:rPr lang="en-US" altLang="ja-JP" dirty="0" err="1" smtClean="0">
                <a:solidFill>
                  <a:schemeClr val="bg1"/>
                </a:solidFill>
              </a:rPr>
              <a:t>Regge</a:t>
            </a:r>
            <a:r>
              <a:rPr lang="en-US" altLang="ja-JP" dirty="0" smtClean="0">
                <a:solidFill>
                  <a:schemeClr val="bg1"/>
                </a:solidFill>
              </a:rPr>
              <a:t> Model</a:t>
            </a:r>
          </a:p>
          <a:p>
            <a:pPr lvl="2"/>
            <a:r>
              <a:rPr lang="en-US" altLang="ja-JP" dirty="0" smtClean="0">
                <a:solidFill>
                  <a:schemeClr val="bg1"/>
                </a:solidFill>
              </a:rPr>
              <a:t>Production rate of charm relative to strangeness</a:t>
            </a:r>
          </a:p>
          <a:p>
            <a:pPr lvl="1"/>
            <a:r>
              <a:rPr lang="fr-FR" altLang="ja-JP" dirty="0" smtClean="0">
                <a:solidFill>
                  <a:schemeClr val="bg1"/>
                </a:solidFill>
              </a:rPr>
              <a:t>t-channel </a:t>
            </a:r>
            <a:r>
              <a:rPr lang="fr-FR" altLang="ja-JP" i="1" dirty="0" smtClean="0">
                <a:solidFill>
                  <a:schemeClr val="bg1"/>
                </a:solidFill>
              </a:rPr>
              <a:t>D*</a:t>
            </a:r>
            <a:r>
              <a:rPr lang="fr-FR" altLang="ja-JP" dirty="0" smtClean="0">
                <a:solidFill>
                  <a:schemeClr val="bg1"/>
                </a:solidFill>
              </a:rPr>
              <a:t> exchange model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lvl="2"/>
            <a:r>
              <a:rPr lang="en-US" altLang="ja-JP" dirty="0" smtClean="0">
                <a:solidFill>
                  <a:schemeClr val="bg1"/>
                </a:solidFill>
              </a:rPr>
              <a:t>The model independent ratio of the production cross section  </a:t>
            </a:r>
            <a:endParaRPr lang="fr-FR" altLang="ja-JP" dirty="0" smtClean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kumimoji="1" lang="en-US" altLang="ja-JP" dirty="0" err="1" smtClean="0"/>
              <a:t>Regge</a:t>
            </a:r>
            <a:r>
              <a:rPr kumimoji="1" lang="en-US" altLang="ja-JP" dirty="0" smtClean="0"/>
              <a:t> Theory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1196752"/>
            <a:ext cx="8460432" cy="72008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PS(</a:t>
            </a:r>
            <a:r>
              <a:rPr lang="en-US" altLang="ja-JP" i="1" dirty="0" smtClean="0"/>
              <a:t>K,D</a:t>
            </a:r>
            <a:r>
              <a:rPr lang="en-US" altLang="ja-JP" dirty="0" smtClean="0"/>
              <a:t>)-</a:t>
            </a:r>
            <a:r>
              <a:rPr lang="en-US" altLang="ja-JP" dirty="0" err="1" smtClean="0"/>
              <a:t>Regge</a:t>
            </a:r>
            <a:r>
              <a:rPr lang="en-US" altLang="ja-JP" dirty="0" smtClean="0"/>
              <a:t> (Top): s/c-prod: ~10</a:t>
            </a:r>
            <a:r>
              <a:rPr lang="en-US" altLang="ja-JP" baseline="30000" dirty="0" smtClean="0"/>
              <a:t>-5</a:t>
            </a:r>
            <a:r>
              <a:rPr lang="en-US" altLang="ja-JP" dirty="0" smtClean="0"/>
              <a:t>(Naïve),  ~3x10</a:t>
            </a:r>
            <a:r>
              <a:rPr lang="en-US" altLang="ja-JP" baseline="30000" dirty="0" smtClean="0"/>
              <a:t>-5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Kaidalov</a:t>
            </a:r>
            <a:r>
              <a:rPr lang="en-US" altLang="ja-JP" dirty="0" smtClean="0"/>
              <a:t>)</a:t>
            </a:r>
            <a:endParaRPr lang="en-US" altLang="ja-JP" baseline="30000" dirty="0" smtClean="0"/>
          </a:p>
          <a:p>
            <a:r>
              <a:rPr lang="en-US" altLang="ja-JP" dirty="0" smtClean="0"/>
              <a:t>V(</a:t>
            </a:r>
            <a:r>
              <a:rPr lang="en-US" altLang="ja-JP" i="1" dirty="0" smtClean="0"/>
              <a:t>K*,D*</a:t>
            </a:r>
            <a:r>
              <a:rPr lang="en-US" altLang="ja-JP" dirty="0" smtClean="0"/>
              <a:t>)-</a:t>
            </a:r>
            <a:r>
              <a:rPr lang="en-US" altLang="ja-JP" dirty="0" err="1" smtClean="0"/>
              <a:t>Regge</a:t>
            </a:r>
            <a:r>
              <a:rPr lang="en-US" altLang="ja-JP" dirty="0" smtClean="0"/>
              <a:t> (Bottom): s/c-prod.: ~10</a:t>
            </a:r>
            <a:r>
              <a:rPr lang="en-US" altLang="ja-JP" baseline="30000" dirty="0" smtClean="0"/>
              <a:t>-4</a:t>
            </a:r>
            <a:r>
              <a:rPr lang="en-US" altLang="ja-JP" dirty="0" smtClean="0"/>
              <a:t>(Naïve),  ~3x10</a:t>
            </a:r>
            <a:r>
              <a:rPr lang="en-US" altLang="ja-JP" baseline="30000" dirty="0" smtClean="0"/>
              <a:t>-5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Kaidalov</a:t>
            </a:r>
            <a:r>
              <a:rPr lang="en-US" altLang="ja-JP" dirty="0" smtClean="0"/>
              <a:t>)</a:t>
            </a:r>
          </a:p>
          <a:p>
            <a:endParaRPr lang="ja-JP" altLang="en-US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ja-JP" altLang="en-US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16216" y="188640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c</a:t>
            </a:r>
            <a:r>
              <a:rPr kumimoji="1" lang="en-US" altLang="ja-JP" dirty="0" smtClean="0">
                <a:solidFill>
                  <a:srgbClr val="0000FF"/>
                </a:solidFill>
              </a:rPr>
              <a:t>alculated by A. Hosaka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33" name="表 32"/>
          <p:cNvGraphicFramePr>
            <a:graphicFrameLocks noGrp="1"/>
          </p:cNvGraphicFramePr>
          <p:nvPr/>
        </p:nvGraphicFramePr>
        <p:xfrm>
          <a:off x="6228184" y="4590420"/>
          <a:ext cx="266429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792088"/>
                <a:gridCol w="648072"/>
                <a:gridCol w="720080"/>
              </a:tblGrid>
              <a:tr h="264029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i="1" dirty="0" smtClean="0">
                          <a:latin typeface="Symbol" pitchFamily="18" charset="2"/>
                        </a:rPr>
                        <a:t>a</a:t>
                      </a:r>
                      <a:r>
                        <a:rPr lang="en-US" altLang="ja-JP" sz="1600" i="1" dirty="0" smtClean="0"/>
                        <a:t>(0)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i="1" dirty="0" smtClean="0">
                          <a:latin typeface="Symbol" pitchFamily="18" charset="2"/>
                        </a:rPr>
                        <a:t>g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T</a:t>
                      </a:r>
                      <a:r>
                        <a:rPr kumimoji="1" lang="en-US" altLang="ja-JP" sz="1600" baseline="30000" dirty="0" smtClean="0"/>
                        <a:t>1/2</a:t>
                      </a:r>
                    </a:p>
                    <a:p>
                      <a:r>
                        <a:rPr kumimoji="1" lang="en-US" altLang="ja-JP" sz="1600" dirty="0" smtClean="0"/>
                        <a:t>(</a:t>
                      </a:r>
                      <a:r>
                        <a:rPr kumimoji="1" lang="en-US" altLang="ja-JP" sz="1600" dirty="0" err="1" smtClean="0"/>
                        <a:t>GeV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K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-0.151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3.65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2.96</a:t>
                      </a:r>
                      <a:endParaRPr kumimoji="1" lang="ja-JP" altLang="en-US" sz="1600" baseline="30000" dirty="0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-1.611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3.65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4.16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K*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-0.414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3.65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2.58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D*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-1.020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3.65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3.91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グループ化 24"/>
          <p:cNvGrpSpPr/>
          <p:nvPr/>
        </p:nvGrpSpPr>
        <p:grpSpPr>
          <a:xfrm>
            <a:off x="278816" y="1916832"/>
            <a:ext cx="5743542" cy="4771528"/>
            <a:chOff x="350032" y="1916832"/>
            <a:chExt cx="5743542" cy="4771528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350032" y="1916832"/>
              <a:ext cx="5743542" cy="4771528"/>
              <a:chOff x="1682388" y="1916832"/>
              <a:chExt cx="5743542" cy="4771528"/>
            </a:xfrm>
          </p:grpSpPr>
          <p:pic>
            <p:nvPicPr>
              <p:cNvPr id="89095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567"/>
              <a:stretch>
                <a:fillRect/>
              </a:stretch>
            </p:blipFill>
            <p:spPr bwMode="auto">
              <a:xfrm>
                <a:off x="1979712" y="4221088"/>
                <a:ext cx="5446218" cy="2306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テキスト ボックス 17"/>
              <p:cNvSpPr txBox="1"/>
              <p:nvPr/>
            </p:nvSpPr>
            <p:spPr>
              <a:xfrm>
                <a:off x="3804660" y="6319028"/>
                <a:ext cx="527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/>
                  <a:t>s/s</a:t>
                </a:r>
                <a:r>
                  <a:rPr kumimoji="1" lang="en-US" altLang="ja-JP" baseline="-25000" dirty="0" smtClean="0">
                    <a:latin typeface="Symbol" pitchFamily="18" charset="2"/>
                  </a:rPr>
                  <a:t>0</a:t>
                </a:r>
                <a:endParaRPr kumimoji="1" lang="ja-JP" altLang="en-US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 rot="16200000">
                <a:off x="1421258" y="4715852"/>
                <a:ext cx="891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latin typeface="Symbol" pitchFamily="18" charset="2"/>
                  </a:rPr>
                  <a:t>s</a:t>
                </a:r>
                <a:r>
                  <a:rPr kumimoji="1" lang="en-US" altLang="ja-JP" i="1" dirty="0" smtClean="0"/>
                  <a:t> (</a:t>
                </a:r>
                <a:r>
                  <a:rPr kumimoji="1" lang="en-US" altLang="ja-JP" i="1" dirty="0" err="1" smtClean="0"/>
                  <a:t>arb</a:t>
                </a:r>
                <a:r>
                  <a:rPr kumimoji="1" lang="en-US" altLang="ja-JP" i="1" dirty="0" smtClean="0"/>
                  <a:t>.)</a:t>
                </a:r>
                <a:endParaRPr kumimoji="1" lang="ja-JP" altLang="en-US" dirty="0"/>
              </a:p>
            </p:txBody>
          </p:sp>
          <p:pic>
            <p:nvPicPr>
              <p:cNvPr id="109569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51720" y="1916832"/>
                <a:ext cx="5191125" cy="217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テキスト ボックス 27"/>
              <p:cNvSpPr txBox="1"/>
              <p:nvPr/>
            </p:nvSpPr>
            <p:spPr>
              <a:xfrm rot="16200000">
                <a:off x="1421258" y="2492896"/>
                <a:ext cx="891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>
                    <a:latin typeface="Symbol" pitchFamily="18" charset="2"/>
                  </a:rPr>
                  <a:t>s</a:t>
                </a:r>
                <a:r>
                  <a:rPr kumimoji="1" lang="en-US" altLang="ja-JP" i="1" dirty="0" smtClean="0"/>
                  <a:t> (</a:t>
                </a:r>
                <a:r>
                  <a:rPr kumimoji="1" lang="en-US" altLang="ja-JP" i="1" dirty="0" err="1" smtClean="0"/>
                  <a:t>arb</a:t>
                </a:r>
                <a:r>
                  <a:rPr kumimoji="1" lang="en-US" altLang="ja-JP" i="1" dirty="0" smtClean="0"/>
                  <a:t>.)</a:t>
                </a:r>
                <a:endParaRPr kumimoji="1" lang="ja-JP" altLang="en-US" dirty="0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6492820" y="6093296"/>
                <a:ext cx="527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i="1" dirty="0" smtClean="0"/>
                  <a:t>s/s</a:t>
                </a:r>
                <a:r>
                  <a:rPr kumimoji="1" lang="en-US" altLang="ja-JP" baseline="-25000" dirty="0" smtClean="0">
                    <a:latin typeface="Symbol" pitchFamily="18" charset="2"/>
                  </a:rPr>
                  <a:t>0</a:t>
                </a:r>
                <a:endParaRPr kumimoji="1" lang="ja-JP" altLang="en-US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6012160" y="3887552"/>
                <a:ext cx="9361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i="1" dirty="0" smtClean="0"/>
                  <a:t>s/s</a:t>
                </a:r>
                <a:r>
                  <a:rPr kumimoji="1" lang="en-US" altLang="ja-JP" baseline="-25000" dirty="0" smtClean="0">
                    <a:latin typeface="Symbol" pitchFamily="18" charset="2"/>
                  </a:rPr>
                  <a:t>0</a:t>
                </a:r>
                <a:endParaRPr kumimoji="1" lang="ja-JP" altLang="en-US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3131840" y="3933056"/>
                <a:ext cx="115212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i="1" dirty="0" smtClean="0"/>
                  <a:t>s/s</a:t>
                </a:r>
                <a:r>
                  <a:rPr kumimoji="1" lang="en-US" altLang="ja-JP" baseline="-25000" dirty="0" smtClean="0">
                    <a:latin typeface="Symbol" pitchFamily="18" charset="2"/>
                  </a:rPr>
                  <a:t>0</a:t>
                </a:r>
                <a:endParaRPr kumimoji="1" lang="ja-JP" altLang="en-US" dirty="0"/>
              </a:p>
            </p:txBody>
          </p:sp>
        </p:grpSp>
        <p:cxnSp>
          <p:nvCxnSpPr>
            <p:cNvPr id="17" name="直線コネクタ 16"/>
            <p:cNvCxnSpPr/>
            <p:nvPr/>
          </p:nvCxnSpPr>
          <p:spPr>
            <a:xfrm>
              <a:off x="5566860" y="2204864"/>
              <a:ext cx="0" cy="1656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1759524" y="2204864"/>
              <a:ext cx="0" cy="1656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1794752" y="4557600"/>
              <a:ext cx="0" cy="1656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>
              <a:off x="5702944" y="4509120"/>
              <a:ext cx="6744" cy="151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表 26"/>
          <p:cNvGraphicFramePr>
            <a:graphicFrameLocks noGrp="1"/>
          </p:cNvGraphicFramePr>
          <p:nvPr/>
        </p:nvGraphicFramePr>
        <p:xfrm>
          <a:off x="6516216" y="2276872"/>
          <a:ext cx="230425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92088"/>
              </a:tblGrid>
              <a:tr h="504056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</a:t>
                      </a:r>
                      <a:r>
                        <a:rPr kumimoji="1" lang="en-US" altLang="ja-JP" sz="1600" baseline="-25000" dirty="0" smtClean="0"/>
                        <a:t>0</a:t>
                      </a:r>
                    </a:p>
                    <a:p>
                      <a:r>
                        <a:rPr kumimoji="1" lang="en-US" altLang="ja-JP" sz="1600" dirty="0" smtClean="0"/>
                        <a:t>(GeV</a:t>
                      </a:r>
                      <a:r>
                        <a:rPr kumimoji="1" lang="en-US" altLang="ja-JP" sz="1600" baseline="30000" dirty="0" smtClean="0"/>
                        <a:t>2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baseline="30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Naïve   </a:t>
                      </a:r>
                      <a:r>
                        <a:rPr kumimoji="1" lang="en-US" altLang="ja-JP" sz="1600" i="1" dirty="0" smtClean="0"/>
                        <a:t>K*</a:t>
                      </a:r>
                      <a:r>
                        <a:rPr kumimoji="1" lang="en-US" altLang="ja-JP" sz="1600" i="1" dirty="0" smtClean="0">
                          <a:latin typeface="Symbol" pitchFamily="18" charset="2"/>
                        </a:rPr>
                        <a:t>L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i="1" dirty="0" smtClean="0"/>
                        <a:t>K*</a:t>
                      </a:r>
                      <a:r>
                        <a:rPr kumimoji="1" lang="en-US" altLang="ja-JP" sz="1600" i="1" dirty="0" err="1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sz="1600" i="1" baseline="-25000" dirty="0" err="1">
                          <a:latin typeface="+mn-lt"/>
                        </a:rPr>
                        <a:t>c</a:t>
                      </a:r>
                      <a:endParaRPr kumimoji="1" lang="ja-JP" altLang="en-US" sz="1600" i="1" baseline="-25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/>
                        <a:t>4.02</a:t>
                      </a:r>
                    </a:p>
                    <a:p>
                      <a:pPr algn="r"/>
                      <a:r>
                        <a:rPr kumimoji="1" lang="en-US" altLang="ja-JP" sz="1600" baseline="0" dirty="0" smtClean="0"/>
                        <a:t>18.46</a:t>
                      </a:r>
                      <a:endParaRPr kumimoji="1" lang="ja-JP" altLang="en-US" sz="1600" baseline="30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err="1" smtClean="0"/>
                        <a:t>Kaidalov</a:t>
                      </a:r>
                      <a:r>
                        <a:rPr kumimoji="1" lang="en-US" altLang="ja-JP" sz="1600" dirty="0" smtClean="0"/>
                        <a:t>   </a:t>
                      </a:r>
                      <a:r>
                        <a:rPr kumimoji="1" lang="en-US" altLang="ja-JP" sz="1600" i="1" dirty="0" smtClean="0"/>
                        <a:t>K*</a:t>
                      </a:r>
                      <a:r>
                        <a:rPr kumimoji="1" lang="en-US" altLang="ja-JP" sz="1600" i="1" dirty="0" smtClean="0">
                          <a:latin typeface="Symbol" pitchFamily="18" charset="2"/>
                        </a:rPr>
                        <a:t>L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i="1" dirty="0" smtClean="0"/>
                        <a:t>K*</a:t>
                      </a:r>
                      <a:r>
                        <a:rPr kumimoji="1" lang="en-US" altLang="ja-JP" sz="1600" i="1" dirty="0" err="1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sz="1600" i="1" baseline="-25000" dirty="0" err="1" smtClean="0">
                          <a:latin typeface="+mn-lt"/>
                        </a:rPr>
                        <a:t>c</a:t>
                      </a:r>
                      <a:endParaRPr kumimoji="1" lang="ja-JP" altLang="en-US" sz="1600" i="1" baseline="-25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1.66</a:t>
                      </a:r>
                    </a:p>
                    <a:p>
                      <a:pPr algn="r"/>
                      <a:r>
                        <a:rPr kumimoji="1" lang="en-US" altLang="ja-JP" sz="1600" dirty="0" smtClean="0"/>
                        <a:t>4.75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テキスト ボックス 34"/>
          <p:cNvSpPr txBox="1"/>
          <p:nvPr/>
        </p:nvSpPr>
        <p:spPr>
          <a:xfrm>
            <a:off x="6660232" y="4221088"/>
            <a:ext cx="174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Regge</a:t>
            </a:r>
            <a:r>
              <a:rPr kumimoji="1" lang="en-US" altLang="ja-JP" dirty="0" smtClean="0"/>
              <a:t> Trajectory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588224" y="1916832"/>
            <a:ext cx="169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Scale Parameter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07704" y="2924944"/>
            <a:ext cx="1225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p</a:t>
            </a:r>
            <a:r>
              <a:rPr kumimoji="1" lang="en-US" altLang="ja-JP" sz="1600" i="1" baseline="-25000" dirty="0" smtClean="0">
                <a:latin typeface="Symbol" pitchFamily="18" charset="2"/>
              </a:rPr>
              <a:t>p</a:t>
            </a:r>
            <a:r>
              <a:rPr kumimoji="1" lang="en-US" altLang="ja-JP" sz="1600" dirty="0" smtClean="0"/>
              <a:t>=20 </a:t>
            </a:r>
            <a:r>
              <a:rPr kumimoji="1" lang="en-US" altLang="ja-JP" sz="1600" dirty="0" err="1" smtClean="0"/>
              <a:t>GeV</a:t>
            </a:r>
            <a:r>
              <a:rPr kumimoji="1" lang="en-US" altLang="ja-JP" sz="1600" dirty="0" smtClean="0"/>
              <a:t>/</a:t>
            </a:r>
            <a:r>
              <a:rPr kumimoji="1" lang="en-US" altLang="ja-JP" sz="1600" i="1" dirty="0" smtClean="0"/>
              <a:t>c</a:t>
            </a:r>
            <a:endParaRPr kumimoji="1" lang="ja-JP" altLang="en-US" sz="1600" i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79712" y="5157192"/>
            <a:ext cx="1225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p</a:t>
            </a:r>
            <a:r>
              <a:rPr kumimoji="1" lang="en-US" altLang="ja-JP" sz="1600" i="1" baseline="-25000" dirty="0" smtClean="0">
                <a:latin typeface="Symbol" pitchFamily="18" charset="2"/>
              </a:rPr>
              <a:t>p</a:t>
            </a:r>
            <a:r>
              <a:rPr kumimoji="1" lang="en-US" altLang="ja-JP" sz="1600" dirty="0" smtClean="0"/>
              <a:t>=20 </a:t>
            </a:r>
            <a:r>
              <a:rPr kumimoji="1" lang="en-US" altLang="ja-JP" sz="1600" dirty="0" err="1" smtClean="0"/>
              <a:t>GeV</a:t>
            </a:r>
            <a:r>
              <a:rPr kumimoji="1" lang="en-US" altLang="ja-JP" sz="1600" dirty="0" smtClean="0"/>
              <a:t>/</a:t>
            </a:r>
            <a:r>
              <a:rPr kumimoji="1" lang="en-US" altLang="ja-JP" sz="1600" i="1" dirty="0" smtClean="0"/>
              <a:t>c</a:t>
            </a:r>
            <a:endParaRPr kumimoji="1" lang="ja-JP" altLang="en-US" sz="1600" i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923928" y="3501008"/>
            <a:ext cx="1225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p</a:t>
            </a:r>
            <a:r>
              <a:rPr kumimoji="1" lang="en-US" altLang="ja-JP" sz="1600" i="1" baseline="-25000" dirty="0" smtClean="0">
                <a:latin typeface="Symbol" pitchFamily="18" charset="2"/>
              </a:rPr>
              <a:t>p</a:t>
            </a:r>
            <a:r>
              <a:rPr kumimoji="1" lang="en-US" altLang="ja-JP" sz="1600" dirty="0" smtClean="0"/>
              <a:t>=20 </a:t>
            </a:r>
            <a:r>
              <a:rPr kumimoji="1" lang="en-US" altLang="ja-JP" sz="1600" dirty="0" err="1" smtClean="0"/>
              <a:t>GeV</a:t>
            </a:r>
            <a:r>
              <a:rPr kumimoji="1" lang="en-US" altLang="ja-JP" sz="1600" dirty="0" smtClean="0"/>
              <a:t>/</a:t>
            </a:r>
            <a:r>
              <a:rPr kumimoji="1" lang="en-US" altLang="ja-JP" sz="1600" i="1" dirty="0" smtClean="0"/>
              <a:t>c</a:t>
            </a:r>
            <a:endParaRPr kumimoji="1" lang="ja-JP" altLang="en-US" sz="1600" i="1" dirty="0"/>
          </a:p>
        </p:txBody>
      </p:sp>
      <p:cxnSp>
        <p:nvCxnSpPr>
          <p:cNvPr id="39" name="直線矢印コネクタ 38"/>
          <p:cNvCxnSpPr>
            <a:stCxn id="26" idx="1"/>
          </p:cNvCxnSpPr>
          <p:nvPr/>
        </p:nvCxnSpPr>
        <p:spPr>
          <a:xfrm flipH="1">
            <a:off x="1691680" y="3094221"/>
            <a:ext cx="216024" cy="1187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34" idx="1"/>
          </p:cNvCxnSpPr>
          <p:nvPr/>
        </p:nvCxnSpPr>
        <p:spPr>
          <a:xfrm flipH="1">
            <a:off x="1691680" y="5326469"/>
            <a:ext cx="288032" cy="2375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37" idx="3"/>
          </p:cNvCxnSpPr>
          <p:nvPr/>
        </p:nvCxnSpPr>
        <p:spPr>
          <a:xfrm flipV="1">
            <a:off x="5149520" y="3429000"/>
            <a:ext cx="358584" cy="2412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3995936" y="5661248"/>
            <a:ext cx="1225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i="1" dirty="0" smtClean="0"/>
              <a:t>p</a:t>
            </a:r>
            <a:r>
              <a:rPr kumimoji="1" lang="en-US" altLang="ja-JP" sz="1600" i="1" baseline="-25000" dirty="0" smtClean="0">
                <a:latin typeface="Symbol" pitchFamily="18" charset="2"/>
              </a:rPr>
              <a:t>p</a:t>
            </a:r>
            <a:r>
              <a:rPr kumimoji="1" lang="en-US" altLang="ja-JP" sz="1600" dirty="0" smtClean="0"/>
              <a:t>=20 </a:t>
            </a:r>
            <a:r>
              <a:rPr kumimoji="1" lang="en-US" altLang="ja-JP" sz="1600" dirty="0" err="1" smtClean="0"/>
              <a:t>GeV</a:t>
            </a:r>
            <a:r>
              <a:rPr kumimoji="1" lang="en-US" altLang="ja-JP" sz="1600" dirty="0" smtClean="0"/>
              <a:t>/</a:t>
            </a:r>
            <a:r>
              <a:rPr kumimoji="1" lang="en-US" altLang="ja-JP" sz="1600" i="1" dirty="0" smtClean="0"/>
              <a:t>c</a:t>
            </a:r>
            <a:endParaRPr kumimoji="1" lang="ja-JP" altLang="en-US" sz="1600" i="1" dirty="0"/>
          </a:p>
        </p:txBody>
      </p:sp>
      <p:cxnSp>
        <p:nvCxnSpPr>
          <p:cNvPr id="48" name="直線矢印コネクタ 47"/>
          <p:cNvCxnSpPr>
            <a:stCxn id="47" idx="3"/>
          </p:cNvCxnSpPr>
          <p:nvPr/>
        </p:nvCxnSpPr>
        <p:spPr>
          <a:xfrm>
            <a:off x="5221528" y="5830525"/>
            <a:ext cx="358584" cy="467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スライド番号プレースホルダ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スライド番号プレースホルダ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z="1600" smtClean="0">
                <a:solidFill>
                  <a:prstClr val="white"/>
                </a:solidFill>
              </a:rPr>
              <a:pPr>
                <a:defRPr/>
              </a:pPr>
              <a:t>35</a:t>
            </a:fld>
            <a:endParaRPr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58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lvl="0"/>
            <a:r>
              <a:rPr kumimoji="1" lang="en-US" altLang="ja-JP" sz="4000" dirty="0" smtClean="0">
                <a:solidFill>
                  <a:schemeClr val="bg1"/>
                </a:solidFill>
              </a:rPr>
              <a:t>Production Rate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grpSp>
        <p:nvGrpSpPr>
          <p:cNvPr id="2" name="グループ化 59"/>
          <p:cNvGrpSpPr/>
          <p:nvPr/>
        </p:nvGrpSpPr>
        <p:grpSpPr>
          <a:xfrm>
            <a:off x="568424" y="1700808"/>
            <a:ext cx="3168352" cy="1728192"/>
            <a:chOff x="5220072" y="2096706"/>
            <a:chExt cx="3168352" cy="1728192"/>
          </a:xfrm>
        </p:grpSpPr>
        <p:sp>
          <p:nvSpPr>
            <p:cNvPr id="59" name="正方形/長方形 58"/>
            <p:cNvSpPr/>
            <p:nvPr/>
          </p:nvSpPr>
          <p:spPr>
            <a:xfrm>
              <a:off x="5220072" y="2096706"/>
              <a:ext cx="3168352" cy="1728192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31"/>
            <p:cNvGrpSpPr>
              <a:grpSpLocks noChangeAspect="1"/>
            </p:cNvGrpSpPr>
            <p:nvPr/>
          </p:nvGrpSpPr>
          <p:grpSpPr>
            <a:xfrm>
              <a:off x="5292080" y="2305569"/>
              <a:ext cx="2952328" cy="1378933"/>
              <a:chOff x="5428156" y="1185802"/>
              <a:chExt cx="3690409" cy="1723668"/>
            </a:xfrm>
          </p:grpSpPr>
          <p:sp>
            <p:nvSpPr>
              <p:cNvPr id="37" name="円/楕円 36"/>
              <p:cNvSpPr/>
              <p:nvPr/>
            </p:nvSpPr>
            <p:spPr>
              <a:xfrm>
                <a:off x="5686280" y="1971928"/>
                <a:ext cx="767455" cy="9375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8083535" y="1960022"/>
                <a:ext cx="765000" cy="9000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" name="グループ化 30"/>
              <p:cNvGrpSpPr/>
              <p:nvPr/>
            </p:nvGrpSpPr>
            <p:grpSpPr>
              <a:xfrm>
                <a:off x="5428156" y="1185802"/>
                <a:ext cx="3690409" cy="1714389"/>
                <a:chOff x="5805612" y="1545842"/>
                <a:chExt cx="3690409" cy="1714389"/>
              </a:xfrm>
            </p:grpSpPr>
            <p:cxnSp>
              <p:nvCxnSpPr>
                <p:cNvPr id="40" name="直線コネクタ 39"/>
                <p:cNvCxnSpPr/>
                <p:nvPr/>
              </p:nvCxnSpPr>
              <p:spPr>
                <a:xfrm>
                  <a:off x="6458093" y="1772816"/>
                  <a:ext cx="224999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/>
                <p:cNvCxnSpPr/>
                <p:nvPr/>
              </p:nvCxnSpPr>
              <p:spPr>
                <a:xfrm>
                  <a:off x="7596336" y="1772816"/>
                  <a:ext cx="0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/>
                <p:cNvCxnSpPr/>
                <p:nvPr/>
              </p:nvCxnSpPr>
              <p:spPr>
                <a:xfrm flipV="1">
                  <a:off x="6615702" y="2500082"/>
                  <a:ext cx="990110" cy="900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>
                <a:xfrm>
                  <a:off x="6744149" y="2829642"/>
                  <a:ext cx="172819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>
                <a:xfrm>
                  <a:off x="6744149" y="2960406"/>
                  <a:ext cx="172819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円/楕円 44"/>
                <p:cNvSpPr/>
                <p:nvPr/>
              </p:nvSpPr>
              <p:spPr>
                <a:xfrm>
                  <a:off x="7559682" y="1741910"/>
                  <a:ext cx="72007" cy="7200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円/楕円 45"/>
                <p:cNvSpPr/>
                <p:nvPr/>
              </p:nvSpPr>
              <p:spPr>
                <a:xfrm>
                  <a:off x="7564283" y="2451887"/>
                  <a:ext cx="72007" cy="7200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正方形/長方形 46"/>
                <p:cNvSpPr/>
                <p:nvPr/>
              </p:nvSpPr>
              <p:spPr>
                <a:xfrm>
                  <a:off x="6240762" y="2327616"/>
                  <a:ext cx="395141" cy="5001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2000" i="1" dirty="0" smtClean="0"/>
                    <a:t>u</a:t>
                  </a:r>
                  <a:endParaRPr lang="ja-JP" altLang="en-US" sz="2000" dirty="0"/>
                </a:p>
              </p:txBody>
            </p:sp>
            <p:sp>
              <p:nvSpPr>
                <p:cNvPr id="48" name="正方形/長方形 47"/>
                <p:cNvSpPr/>
                <p:nvPr/>
              </p:nvSpPr>
              <p:spPr>
                <a:xfrm>
                  <a:off x="8625282" y="2248624"/>
                  <a:ext cx="391132" cy="577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2400" i="1" dirty="0" smtClean="0"/>
                    <a:t>c</a:t>
                  </a:r>
                  <a:endParaRPr lang="ja-JP" altLang="en-US" sz="2400" dirty="0"/>
                </a:p>
              </p:txBody>
            </p:sp>
            <p:sp>
              <p:nvSpPr>
                <p:cNvPr id="49" name="正方形/長方形 48"/>
                <p:cNvSpPr/>
                <p:nvPr/>
              </p:nvSpPr>
              <p:spPr>
                <a:xfrm>
                  <a:off x="5994736" y="2653339"/>
                  <a:ext cx="66088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i="1" dirty="0" smtClean="0"/>
                    <a:t>“</a:t>
                  </a:r>
                  <a:r>
                    <a:rPr lang="en-US" altLang="ja-JP" sz="2000" i="1" dirty="0" err="1" smtClean="0"/>
                    <a:t>ud</a:t>
                  </a:r>
                  <a:r>
                    <a:rPr lang="en-US" altLang="ja-JP" sz="2000" i="1" dirty="0" smtClean="0"/>
                    <a:t>”</a:t>
                  </a:r>
                  <a:endParaRPr lang="ja-JP" altLang="en-US" sz="2000" dirty="0"/>
                </a:p>
              </p:txBody>
            </p:sp>
            <p:sp>
              <p:nvSpPr>
                <p:cNvPr id="50" name="正方形/長方形 49"/>
                <p:cNvSpPr/>
                <p:nvPr/>
              </p:nvSpPr>
              <p:spPr>
                <a:xfrm>
                  <a:off x="8415901" y="2651937"/>
                  <a:ext cx="66088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i="1" dirty="0" smtClean="0"/>
                    <a:t>“</a:t>
                  </a:r>
                  <a:r>
                    <a:rPr lang="en-US" altLang="ja-JP" sz="2000" i="1" dirty="0" err="1" smtClean="0"/>
                    <a:t>ud</a:t>
                  </a:r>
                  <a:r>
                    <a:rPr lang="en-US" altLang="ja-JP" sz="2000" i="1" dirty="0" smtClean="0"/>
                    <a:t>”</a:t>
                  </a:r>
                  <a:endParaRPr lang="ja-JP" altLang="en-US" sz="2000" dirty="0"/>
                </a:p>
              </p:txBody>
            </p:sp>
            <p:sp>
              <p:nvSpPr>
                <p:cNvPr id="51" name="正方形/長方形 50"/>
                <p:cNvSpPr/>
                <p:nvPr/>
              </p:nvSpPr>
              <p:spPr>
                <a:xfrm>
                  <a:off x="7554552" y="1883702"/>
                  <a:ext cx="849992" cy="5001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i="1" dirty="0" smtClean="0"/>
                    <a:t>“D*”</a:t>
                  </a:r>
                  <a:endParaRPr lang="ja-JP" altLang="en-US" sz="2000" dirty="0"/>
                </a:p>
              </p:txBody>
            </p:sp>
            <p:sp>
              <p:nvSpPr>
                <p:cNvPr id="52" name="正方形/長方形 51"/>
                <p:cNvSpPr/>
                <p:nvPr/>
              </p:nvSpPr>
              <p:spPr>
                <a:xfrm>
                  <a:off x="8710804" y="1550727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i="1" dirty="0" smtClean="0"/>
                    <a:t>D*</a:t>
                  </a:r>
                  <a:endParaRPr lang="ja-JP" altLang="en-US" sz="2000" dirty="0"/>
                </a:p>
              </p:txBody>
            </p:sp>
            <p:sp>
              <p:nvSpPr>
                <p:cNvPr id="53" name="正方形/長方形 52"/>
                <p:cNvSpPr/>
                <p:nvPr/>
              </p:nvSpPr>
              <p:spPr>
                <a:xfrm>
                  <a:off x="5985632" y="1545842"/>
                  <a:ext cx="32573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i="1" dirty="0" smtClean="0">
                      <a:latin typeface="Symbol" pitchFamily="18" charset="2"/>
                    </a:rPr>
                    <a:t>p</a:t>
                  </a:r>
                  <a:endParaRPr lang="ja-JP" altLang="en-US" sz="2000" dirty="0">
                    <a:latin typeface="Symbol" pitchFamily="18" charset="2"/>
                  </a:endParaRPr>
                </a:p>
              </p:txBody>
            </p:sp>
            <p:sp>
              <p:nvSpPr>
                <p:cNvPr id="56" name="正方形/長方形 55"/>
                <p:cNvSpPr/>
                <p:nvPr/>
              </p:nvSpPr>
              <p:spPr>
                <a:xfrm>
                  <a:off x="9133292" y="2820051"/>
                  <a:ext cx="36272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i="1" dirty="0" err="1" smtClean="0"/>
                    <a:t>Y</a:t>
                  </a:r>
                  <a:r>
                    <a:rPr lang="en-US" altLang="ja-JP" sz="2000" i="1" baseline="-25000" dirty="0" err="1" smtClean="0"/>
                    <a:t>c</a:t>
                  </a:r>
                  <a:endParaRPr lang="ja-JP" altLang="en-US" sz="2000" baseline="-25000" dirty="0"/>
                </a:p>
              </p:txBody>
            </p:sp>
            <p:sp>
              <p:nvSpPr>
                <p:cNvPr id="57" name="正方形/長方形 56"/>
                <p:cNvSpPr/>
                <p:nvPr/>
              </p:nvSpPr>
              <p:spPr>
                <a:xfrm>
                  <a:off x="5805612" y="2860121"/>
                  <a:ext cx="3161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i="1" dirty="0" smtClean="0"/>
                    <a:t>p</a:t>
                  </a:r>
                  <a:endParaRPr lang="ja-JP" altLang="en-US" sz="2000" baseline="-25000" dirty="0"/>
                </a:p>
              </p:txBody>
            </p:sp>
            <p:cxnSp>
              <p:nvCxnSpPr>
                <p:cNvPr id="82" name="直線コネクタ 81"/>
                <p:cNvCxnSpPr/>
                <p:nvPr/>
              </p:nvCxnSpPr>
              <p:spPr>
                <a:xfrm>
                  <a:off x="7605812" y="2500082"/>
                  <a:ext cx="1080120" cy="900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267266" name="Object 9"/>
          <p:cNvGraphicFramePr>
            <a:graphicFrameLocks noChangeAspect="1"/>
          </p:cNvGraphicFramePr>
          <p:nvPr/>
        </p:nvGraphicFramePr>
        <p:xfrm>
          <a:off x="4139952" y="1772816"/>
          <a:ext cx="3447049" cy="576064"/>
        </p:xfrm>
        <a:graphic>
          <a:graphicData uri="http://schemas.openxmlformats.org/presentationml/2006/ole">
            <p:oleObj spid="_x0000_s274434" name="数式" r:id="rId4" imgW="1130040" imgH="228600" progId="Equation.3">
              <p:embed/>
            </p:oleObj>
          </a:graphicData>
        </a:graphic>
      </p:graphicFrame>
      <p:sp>
        <p:nvSpPr>
          <p:cNvPr id="88" name="テキスト ボックス 87"/>
          <p:cNvSpPr txBox="1"/>
          <p:nvPr/>
        </p:nvSpPr>
        <p:spPr>
          <a:xfrm>
            <a:off x="539552" y="3687415"/>
            <a:ext cx="3077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bg1"/>
                </a:solidFill>
              </a:rPr>
              <a:t> t-channel D* EX</a:t>
            </a: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     at a forward angle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bg1"/>
                </a:solidFill>
              </a:rPr>
              <a:t> quark-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diquark</a:t>
            </a:r>
            <a:r>
              <a:rPr lang="en-US" altLang="ja-JP" sz="2400" dirty="0" smtClean="0">
                <a:solidFill>
                  <a:schemeClr val="bg1"/>
                </a:solidFill>
              </a:rPr>
              <a:t> picture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271364" name="Object 9"/>
          <p:cNvGraphicFramePr>
            <a:graphicFrameLocks noChangeAspect="1"/>
          </p:cNvGraphicFramePr>
          <p:nvPr/>
        </p:nvGraphicFramePr>
        <p:xfrm>
          <a:off x="4139952" y="2564904"/>
          <a:ext cx="3181350" cy="358775"/>
        </p:xfrm>
        <a:graphic>
          <a:graphicData uri="http://schemas.openxmlformats.org/presentationml/2006/ole">
            <p:oleObj spid="_x0000_s274435" name="数式" r:id="rId5" imgW="1930320" imgH="203040" progId="Equation.3">
              <p:embed/>
            </p:oleObj>
          </a:graphicData>
        </a:graphic>
      </p:graphicFrame>
      <p:graphicFrame>
        <p:nvGraphicFramePr>
          <p:cNvPr id="271365" name="Object 4"/>
          <p:cNvGraphicFramePr>
            <a:graphicFrameLocks noChangeAspect="1"/>
          </p:cNvGraphicFramePr>
          <p:nvPr/>
        </p:nvGraphicFramePr>
        <p:xfrm>
          <a:off x="4139952" y="3284984"/>
          <a:ext cx="4535487" cy="808037"/>
        </p:xfrm>
        <a:graphic>
          <a:graphicData uri="http://schemas.openxmlformats.org/presentationml/2006/ole">
            <p:oleObj spid="_x0000_s274436" name="数式" r:id="rId6" imgW="24256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スライド番号プレースホルダ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z="1600" smtClean="0">
                <a:solidFill>
                  <a:prstClr val="white"/>
                </a:solidFill>
              </a:rPr>
              <a:pPr>
                <a:defRPr/>
              </a:pPr>
              <a:t>36</a:t>
            </a:fld>
            <a:endParaRPr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58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lvl="0"/>
            <a:r>
              <a:rPr kumimoji="1" lang="en-US" altLang="ja-JP" sz="3600" dirty="0" smtClean="0">
                <a:solidFill>
                  <a:schemeClr val="bg1"/>
                </a:solidFill>
              </a:rPr>
              <a:t>The production </a:t>
            </a:r>
            <a:r>
              <a:rPr lang="en-US" altLang="ja-JP" sz="3600" dirty="0" smtClean="0">
                <a:solidFill>
                  <a:schemeClr val="bg1"/>
                </a:solidFill>
              </a:rPr>
              <a:t>r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ates depend on the spin/</a:t>
            </a:r>
            <a:r>
              <a:rPr kumimoji="1" lang="en-US" altLang="ja-JP" sz="3600" dirty="0" err="1" smtClean="0">
                <a:solidFill>
                  <a:schemeClr val="bg1"/>
                </a:solidFill>
              </a:rPr>
              <a:t>isospin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 configurations of baryons.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grpSp>
        <p:nvGrpSpPr>
          <p:cNvPr id="2" name="グループ化 59"/>
          <p:cNvGrpSpPr/>
          <p:nvPr/>
        </p:nvGrpSpPr>
        <p:grpSpPr>
          <a:xfrm>
            <a:off x="568424" y="1340768"/>
            <a:ext cx="3168352" cy="1728192"/>
            <a:chOff x="5220072" y="2096706"/>
            <a:chExt cx="3168352" cy="1728192"/>
          </a:xfrm>
        </p:grpSpPr>
        <p:sp>
          <p:nvSpPr>
            <p:cNvPr id="59" name="正方形/長方形 58"/>
            <p:cNvSpPr/>
            <p:nvPr/>
          </p:nvSpPr>
          <p:spPr>
            <a:xfrm>
              <a:off x="5220072" y="2096706"/>
              <a:ext cx="3168352" cy="1728192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31"/>
            <p:cNvGrpSpPr>
              <a:grpSpLocks noChangeAspect="1"/>
            </p:cNvGrpSpPr>
            <p:nvPr/>
          </p:nvGrpSpPr>
          <p:grpSpPr>
            <a:xfrm>
              <a:off x="5292080" y="2305569"/>
              <a:ext cx="2952328" cy="1378933"/>
              <a:chOff x="5428156" y="1185802"/>
              <a:chExt cx="3690409" cy="1723668"/>
            </a:xfrm>
          </p:grpSpPr>
          <p:sp>
            <p:nvSpPr>
              <p:cNvPr id="37" name="円/楕円 36"/>
              <p:cNvSpPr/>
              <p:nvPr/>
            </p:nvSpPr>
            <p:spPr>
              <a:xfrm>
                <a:off x="5686280" y="1971928"/>
                <a:ext cx="767455" cy="9375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8083535" y="1960022"/>
                <a:ext cx="765000" cy="9000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" name="グループ化 30"/>
              <p:cNvGrpSpPr/>
              <p:nvPr/>
            </p:nvGrpSpPr>
            <p:grpSpPr>
              <a:xfrm>
                <a:off x="5428156" y="1185802"/>
                <a:ext cx="3690409" cy="1714389"/>
                <a:chOff x="5805612" y="1545842"/>
                <a:chExt cx="3690409" cy="1714389"/>
              </a:xfrm>
            </p:grpSpPr>
            <p:cxnSp>
              <p:nvCxnSpPr>
                <p:cNvPr id="40" name="直線コネクタ 39"/>
                <p:cNvCxnSpPr/>
                <p:nvPr/>
              </p:nvCxnSpPr>
              <p:spPr>
                <a:xfrm>
                  <a:off x="6458093" y="1772816"/>
                  <a:ext cx="224999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/>
                <p:cNvCxnSpPr/>
                <p:nvPr/>
              </p:nvCxnSpPr>
              <p:spPr>
                <a:xfrm>
                  <a:off x="7596336" y="1772816"/>
                  <a:ext cx="0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/>
                <p:cNvCxnSpPr/>
                <p:nvPr/>
              </p:nvCxnSpPr>
              <p:spPr>
                <a:xfrm flipV="1">
                  <a:off x="6615702" y="2500082"/>
                  <a:ext cx="990110" cy="900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>
                <a:xfrm>
                  <a:off x="6744149" y="2829642"/>
                  <a:ext cx="172819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>
                <a:xfrm>
                  <a:off x="6744149" y="2960406"/>
                  <a:ext cx="172819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円/楕円 44"/>
                <p:cNvSpPr/>
                <p:nvPr/>
              </p:nvSpPr>
              <p:spPr>
                <a:xfrm>
                  <a:off x="7559682" y="1741910"/>
                  <a:ext cx="72007" cy="7200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円/楕円 45"/>
                <p:cNvSpPr/>
                <p:nvPr/>
              </p:nvSpPr>
              <p:spPr>
                <a:xfrm>
                  <a:off x="7564283" y="2451887"/>
                  <a:ext cx="72007" cy="7200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正方形/長方形 46"/>
                <p:cNvSpPr/>
                <p:nvPr/>
              </p:nvSpPr>
              <p:spPr>
                <a:xfrm>
                  <a:off x="6240762" y="2327616"/>
                  <a:ext cx="395141" cy="5001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2000" i="1" dirty="0" smtClean="0"/>
                    <a:t>u</a:t>
                  </a:r>
                  <a:endParaRPr lang="ja-JP" altLang="en-US" sz="2000" dirty="0"/>
                </a:p>
              </p:txBody>
            </p:sp>
            <p:sp>
              <p:nvSpPr>
                <p:cNvPr id="48" name="正方形/長方形 47"/>
                <p:cNvSpPr/>
                <p:nvPr/>
              </p:nvSpPr>
              <p:spPr>
                <a:xfrm>
                  <a:off x="8625282" y="2248624"/>
                  <a:ext cx="391132" cy="577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2400" i="1" dirty="0" smtClean="0"/>
                    <a:t>c</a:t>
                  </a:r>
                  <a:endParaRPr lang="ja-JP" altLang="en-US" sz="2400" dirty="0"/>
                </a:p>
              </p:txBody>
            </p:sp>
            <p:sp>
              <p:nvSpPr>
                <p:cNvPr id="49" name="正方形/長方形 48"/>
                <p:cNvSpPr/>
                <p:nvPr/>
              </p:nvSpPr>
              <p:spPr>
                <a:xfrm>
                  <a:off x="5994736" y="2653339"/>
                  <a:ext cx="66088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i="1" dirty="0" smtClean="0"/>
                    <a:t>“</a:t>
                  </a:r>
                  <a:r>
                    <a:rPr lang="en-US" altLang="ja-JP" sz="2000" i="1" dirty="0" err="1" smtClean="0"/>
                    <a:t>ud</a:t>
                  </a:r>
                  <a:r>
                    <a:rPr lang="en-US" altLang="ja-JP" sz="2000" i="1" dirty="0" smtClean="0"/>
                    <a:t>”</a:t>
                  </a:r>
                  <a:endParaRPr lang="ja-JP" altLang="en-US" sz="2000" dirty="0"/>
                </a:p>
              </p:txBody>
            </p:sp>
            <p:sp>
              <p:nvSpPr>
                <p:cNvPr id="50" name="正方形/長方形 49"/>
                <p:cNvSpPr/>
                <p:nvPr/>
              </p:nvSpPr>
              <p:spPr>
                <a:xfrm>
                  <a:off x="8415901" y="2651937"/>
                  <a:ext cx="66088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i="1" dirty="0" smtClean="0"/>
                    <a:t>“</a:t>
                  </a:r>
                  <a:r>
                    <a:rPr lang="en-US" altLang="ja-JP" sz="2000" i="1" dirty="0" err="1" smtClean="0"/>
                    <a:t>ud</a:t>
                  </a:r>
                  <a:r>
                    <a:rPr lang="en-US" altLang="ja-JP" sz="2000" i="1" dirty="0" smtClean="0"/>
                    <a:t>”</a:t>
                  </a:r>
                  <a:endParaRPr lang="ja-JP" altLang="en-US" sz="2000" dirty="0"/>
                </a:p>
              </p:txBody>
            </p:sp>
            <p:sp>
              <p:nvSpPr>
                <p:cNvPr id="51" name="正方形/長方形 50"/>
                <p:cNvSpPr/>
                <p:nvPr/>
              </p:nvSpPr>
              <p:spPr>
                <a:xfrm>
                  <a:off x="7554552" y="1883702"/>
                  <a:ext cx="849992" cy="5001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i="1" dirty="0" smtClean="0"/>
                    <a:t>“D*”</a:t>
                  </a:r>
                  <a:endParaRPr lang="ja-JP" altLang="en-US" sz="2000" dirty="0"/>
                </a:p>
              </p:txBody>
            </p:sp>
            <p:sp>
              <p:nvSpPr>
                <p:cNvPr id="52" name="正方形/長方形 51"/>
                <p:cNvSpPr/>
                <p:nvPr/>
              </p:nvSpPr>
              <p:spPr>
                <a:xfrm>
                  <a:off x="8710804" y="1550727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i="1" dirty="0" smtClean="0"/>
                    <a:t>D*</a:t>
                  </a:r>
                  <a:endParaRPr lang="ja-JP" altLang="en-US" sz="2000" dirty="0"/>
                </a:p>
              </p:txBody>
            </p:sp>
            <p:sp>
              <p:nvSpPr>
                <p:cNvPr id="53" name="正方形/長方形 52"/>
                <p:cNvSpPr/>
                <p:nvPr/>
              </p:nvSpPr>
              <p:spPr>
                <a:xfrm>
                  <a:off x="5985632" y="1545842"/>
                  <a:ext cx="32573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i="1" dirty="0" smtClean="0">
                      <a:latin typeface="Symbol" pitchFamily="18" charset="2"/>
                    </a:rPr>
                    <a:t>p</a:t>
                  </a:r>
                  <a:endParaRPr lang="ja-JP" altLang="en-US" sz="2000" dirty="0">
                    <a:latin typeface="Symbol" pitchFamily="18" charset="2"/>
                  </a:endParaRPr>
                </a:p>
              </p:txBody>
            </p:sp>
            <p:sp>
              <p:nvSpPr>
                <p:cNvPr id="56" name="正方形/長方形 55"/>
                <p:cNvSpPr/>
                <p:nvPr/>
              </p:nvSpPr>
              <p:spPr>
                <a:xfrm>
                  <a:off x="9133292" y="2820051"/>
                  <a:ext cx="36272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i="1" dirty="0" err="1" smtClean="0"/>
                    <a:t>Y</a:t>
                  </a:r>
                  <a:r>
                    <a:rPr lang="en-US" altLang="ja-JP" sz="2000" i="1" baseline="-25000" dirty="0" err="1" smtClean="0"/>
                    <a:t>c</a:t>
                  </a:r>
                  <a:endParaRPr lang="ja-JP" altLang="en-US" sz="2000" baseline="-25000" dirty="0"/>
                </a:p>
              </p:txBody>
            </p:sp>
            <p:sp>
              <p:nvSpPr>
                <p:cNvPr id="57" name="正方形/長方形 56"/>
                <p:cNvSpPr/>
                <p:nvPr/>
              </p:nvSpPr>
              <p:spPr>
                <a:xfrm>
                  <a:off x="5805612" y="2860121"/>
                  <a:ext cx="3161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i="1" dirty="0" smtClean="0"/>
                    <a:t>p</a:t>
                  </a:r>
                  <a:endParaRPr lang="ja-JP" altLang="en-US" sz="2000" baseline="-25000" dirty="0"/>
                </a:p>
              </p:txBody>
            </p:sp>
            <p:cxnSp>
              <p:nvCxnSpPr>
                <p:cNvPr id="82" name="直線コネクタ 81"/>
                <p:cNvCxnSpPr/>
                <p:nvPr/>
              </p:nvCxnSpPr>
              <p:spPr>
                <a:xfrm>
                  <a:off x="7605812" y="2500082"/>
                  <a:ext cx="1080120" cy="900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267266" name="Object 9"/>
          <p:cNvGraphicFramePr>
            <a:graphicFrameLocks noChangeAspect="1"/>
          </p:cNvGraphicFramePr>
          <p:nvPr/>
        </p:nvGraphicFramePr>
        <p:xfrm>
          <a:off x="4139952" y="1412776"/>
          <a:ext cx="3447049" cy="576064"/>
        </p:xfrm>
        <a:graphic>
          <a:graphicData uri="http://schemas.openxmlformats.org/presentationml/2006/ole">
            <p:oleObj spid="_x0000_s375810" name="数式" r:id="rId4" imgW="1130040" imgH="228600" progId="Equation.3">
              <p:embed/>
            </p:oleObj>
          </a:graphicData>
        </a:graphic>
      </p:graphicFrame>
      <p:sp>
        <p:nvSpPr>
          <p:cNvPr id="88" name="テキスト ボックス 87"/>
          <p:cNvSpPr txBox="1"/>
          <p:nvPr/>
        </p:nvSpPr>
        <p:spPr>
          <a:xfrm>
            <a:off x="611560" y="3140968"/>
            <a:ext cx="3077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bg1"/>
                </a:solidFill>
              </a:rPr>
              <a:t> t-channel </a:t>
            </a:r>
            <a:r>
              <a:rPr lang="en-US" altLang="ja-JP" sz="2400" i="1" dirty="0" smtClean="0">
                <a:solidFill>
                  <a:schemeClr val="bg1"/>
                </a:solidFill>
              </a:rPr>
              <a:t>D*</a:t>
            </a:r>
            <a:r>
              <a:rPr lang="en-US" altLang="ja-JP" sz="2400" dirty="0" smtClean="0">
                <a:solidFill>
                  <a:schemeClr val="bg1"/>
                </a:solidFill>
              </a:rPr>
              <a:t> EX</a:t>
            </a: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     at a forward angle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dirty="0" smtClean="0">
                <a:solidFill>
                  <a:srgbClr val="66FFFF"/>
                </a:solidFill>
              </a:rPr>
              <a:t>quark-</a:t>
            </a:r>
            <a:r>
              <a:rPr lang="en-US" altLang="ja-JP" sz="2400" dirty="0" err="1" smtClean="0">
                <a:solidFill>
                  <a:srgbClr val="66FFFF"/>
                </a:solidFill>
              </a:rPr>
              <a:t>diquark</a:t>
            </a:r>
            <a:r>
              <a:rPr lang="en-US" altLang="ja-JP" sz="2400" dirty="0" smtClean="0">
                <a:solidFill>
                  <a:srgbClr val="66FFFF"/>
                </a:solidFill>
              </a:rPr>
              <a:t> picture</a:t>
            </a:r>
            <a:endParaRPr kumimoji="1" lang="ja-JP" altLang="en-US" sz="2400" dirty="0">
              <a:solidFill>
                <a:srgbClr val="66FFFF"/>
              </a:solidFill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1475656" y="4337720"/>
            <a:ext cx="2160000" cy="2160240"/>
            <a:chOff x="1094607" y="3839799"/>
            <a:chExt cx="2160000" cy="2160240"/>
          </a:xfrm>
        </p:grpSpPr>
        <p:grpSp>
          <p:nvGrpSpPr>
            <p:cNvPr id="31" name="グループ化 80"/>
            <p:cNvGrpSpPr/>
            <p:nvPr/>
          </p:nvGrpSpPr>
          <p:grpSpPr>
            <a:xfrm rot="10633575">
              <a:off x="1094607" y="3840039"/>
              <a:ext cx="2160000" cy="2160000"/>
              <a:chOff x="899832" y="4005304"/>
              <a:chExt cx="2160000" cy="2160000"/>
            </a:xfrm>
          </p:grpSpPr>
          <p:grpSp>
            <p:nvGrpSpPr>
              <p:cNvPr id="35" name="グループ化 34"/>
              <p:cNvGrpSpPr/>
              <p:nvPr/>
            </p:nvGrpSpPr>
            <p:grpSpPr>
              <a:xfrm>
                <a:off x="899832" y="4005304"/>
                <a:ext cx="2160000" cy="2160000"/>
                <a:chOff x="1068963" y="2255575"/>
                <a:chExt cx="2700001" cy="2700001"/>
              </a:xfrm>
            </p:grpSpPr>
            <p:grpSp>
              <p:nvGrpSpPr>
                <p:cNvPr id="39" name="グループ化 96"/>
                <p:cNvGrpSpPr>
                  <a:grpSpLocks noChangeAspect="1"/>
                </p:cNvGrpSpPr>
                <p:nvPr/>
              </p:nvGrpSpPr>
              <p:grpSpPr bwMode="auto">
                <a:xfrm>
                  <a:off x="1068963" y="2255575"/>
                  <a:ext cx="2700001" cy="2700001"/>
                  <a:chOff x="5596917" y="406769"/>
                  <a:chExt cx="2700019" cy="2699040"/>
                </a:xfrm>
              </p:grpSpPr>
              <p:sp>
                <p:nvSpPr>
                  <p:cNvPr id="60" name="円/楕円 59"/>
                  <p:cNvSpPr>
                    <a:spLocks/>
                  </p:cNvSpPr>
                  <p:nvPr/>
                </p:nvSpPr>
                <p:spPr>
                  <a:xfrm>
                    <a:off x="5596917" y="406769"/>
                    <a:ext cx="2700019" cy="269904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9AB5E4">
                          <a:alpha val="42000"/>
                        </a:srgbClr>
                      </a:gs>
                      <a:gs pos="40000">
                        <a:schemeClr val="bg1">
                          <a:lumMod val="50000"/>
                        </a:schemeClr>
                      </a:gs>
                      <a:gs pos="100000">
                        <a:schemeClr val="bg2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solidFill>
                      <a:srgbClr val="385D8A"/>
                    </a:solidFill>
                  </a:ln>
                  <a:effectLst>
                    <a:softEdge rad="317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1" name="円/楕円 60"/>
                  <p:cNvSpPr/>
                  <p:nvPr/>
                </p:nvSpPr>
                <p:spPr>
                  <a:xfrm>
                    <a:off x="6510526" y="1147883"/>
                    <a:ext cx="357189" cy="347305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 prstMaterial="matt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800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2" name="円/楕円 10"/>
                  <p:cNvSpPr/>
                  <p:nvPr/>
                </p:nvSpPr>
                <p:spPr>
                  <a:xfrm>
                    <a:off x="6651690" y="2011672"/>
                    <a:ext cx="357192" cy="362341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 prstMaterial="matt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800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3" name="円/楕円 62"/>
                  <p:cNvSpPr/>
                  <p:nvPr/>
                </p:nvSpPr>
                <p:spPr>
                  <a:xfrm>
                    <a:off x="7371775" y="1435813"/>
                    <a:ext cx="352427" cy="35677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0"/>
                    </a:lightRig>
                  </a:scene3d>
                  <a:sp3d prstMaterial="matt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ja-JP" altLang="en-US" sz="2800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54" name="直線コネクタ 53"/>
                <p:cNvCxnSpPr/>
                <p:nvPr/>
              </p:nvCxnSpPr>
              <p:spPr>
                <a:xfrm flipH="1">
                  <a:off x="2276128" y="3284984"/>
                  <a:ext cx="279648" cy="72008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/>
                <p:nvPr/>
              </p:nvCxnSpPr>
              <p:spPr>
                <a:xfrm flipH="1" flipV="1">
                  <a:off x="2123728" y="3140968"/>
                  <a:ext cx="864096" cy="288032"/>
                </a:xfrm>
                <a:prstGeom prst="line">
                  <a:avLst/>
                </a:prstGeom>
                <a:ln>
                  <a:solidFill>
                    <a:srgbClr val="0000CC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円/楕円 35"/>
              <p:cNvSpPr/>
              <p:nvPr/>
            </p:nvSpPr>
            <p:spPr>
              <a:xfrm rot="1128318">
                <a:off x="1385964" y="4502697"/>
                <a:ext cx="1390331" cy="650597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テキスト ボックス 32"/>
            <p:cNvSpPr txBox="1"/>
            <p:nvPr/>
          </p:nvSpPr>
          <p:spPr>
            <a:xfrm>
              <a:off x="1670671" y="5279959"/>
              <a:ext cx="6174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i="1" dirty="0" err="1" smtClean="0">
                  <a:solidFill>
                    <a:prstClr val="white"/>
                  </a:solidFill>
                </a:rPr>
                <a:t>ud</a:t>
              </a:r>
              <a:endParaRPr lang="ja-JP" altLang="en-US" sz="3200" i="1" dirty="0">
                <a:solidFill>
                  <a:prstClr val="white"/>
                </a:solidFill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102479" y="3839799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i="1" dirty="0" smtClean="0">
                  <a:solidFill>
                    <a:prstClr val="white"/>
                  </a:solidFill>
                </a:rPr>
                <a:t>u</a:t>
              </a:r>
              <a:endParaRPr lang="ja-JP" altLang="en-US" sz="3200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4844980" y="4365104"/>
            <a:ext cx="3183404" cy="2232248"/>
            <a:chOff x="755576" y="4085783"/>
            <a:chExt cx="3183404" cy="2232248"/>
          </a:xfrm>
        </p:grpSpPr>
        <p:grpSp>
          <p:nvGrpSpPr>
            <p:cNvPr id="65" name="グループ化 80"/>
            <p:cNvGrpSpPr/>
            <p:nvPr/>
          </p:nvGrpSpPr>
          <p:grpSpPr>
            <a:xfrm rot="11071137">
              <a:off x="755576" y="4085783"/>
              <a:ext cx="2376298" cy="2203794"/>
              <a:chOff x="755576" y="4085783"/>
              <a:chExt cx="2376298" cy="2203794"/>
            </a:xfrm>
          </p:grpSpPr>
          <p:sp>
            <p:nvSpPr>
              <p:cNvPr id="71" name="円/楕円 70"/>
              <p:cNvSpPr>
                <a:spLocks noChangeAspect="1"/>
              </p:cNvSpPr>
              <p:nvPr/>
            </p:nvSpPr>
            <p:spPr bwMode="auto">
              <a:xfrm rot="1019466">
                <a:off x="755576" y="4085783"/>
                <a:ext cx="2376298" cy="2203794"/>
              </a:xfrm>
              <a:prstGeom prst="ellipse">
                <a:avLst/>
              </a:prstGeom>
              <a:gradFill flip="none" rotWithShape="1">
                <a:gsLst>
                  <a:gs pos="0">
                    <a:srgbClr val="9AB5E4">
                      <a:alpha val="42000"/>
                    </a:srgbClr>
                  </a:gs>
                  <a:gs pos="40000">
                    <a:schemeClr val="bg1">
                      <a:lumMod val="5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385D8A"/>
                </a:solidFill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円/楕円 71"/>
              <p:cNvSpPr>
                <a:spLocks noChangeAspect="1"/>
              </p:cNvSpPr>
              <p:nvPr/>
            </p:nvSpPr>
            <p:spPr bwMode="auto">
              <a:xfrm rot="1019466">
                <a:off x="1591384" y="4309604"/>
                <a:ext cx="1116505" cy="77659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385D8A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円/楕円 72"/>
              <p:cNvSpPr/>
              <p:nvPr/>
            </p:nvSpPr>
            <p:spPr bwMode="auto">
              <a:xfrm rot="1019466">
                <a:off x="1739227" y="4490457"/>
                <a:ext cx="285749" cy="27794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円/楕円 73"/>
              <p:cNvSpPr>
                <a:spLocks noChangeAspect="1"/>
              </p:cNvSpPr>
              <p:nvPr/>
            </p:nvSpPr>
            <p:spPr bwMode="auto">
              <a:xfrm rot="1019466">
                <a:off x="1613155" y="5175444"/>
                <a:ext cx="571505" cy="579952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円/楕円 56"/>
              <p:cNvSpPr/>
              <p:nvPr/>
            </p:nvSpPr>
            <p:spPr bwMode="auto">
              <a:xfrm rot="1019466">
                <a:off x="2236940" y="4644754"/>
                <a:ext cx="281940" cy="2855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7" name="直線コネクタ 76"/>
              <p:cNvCxnSpPr/>
              <p:nvPr/>
            </p:nvCxnSpPr>
            <p:spPr>
              <a:xfrm rot="1019466">
                <a:off x="2029780" y="4712481"/>
                <a:ext cx="0" cy="63367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 rot="1019466" flipH="1">
                <a:off x="1894848" y="4694346"/>
                <a:ext cx="467558" cy="0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テキスト ボックス 65"/>
            <p:cNvSpPr txBox="1"/>
            <p:nvPr/>
          </p:nvSpPr>
          <p:spPr>
            <a:xfrm>
              <a:off x="2051720" y="4149080"/>
              <a:ext cx="3577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i="1" dirty="0" smtClean="0">
                  <a:solidFill>
                    <a:prstClr val="white"/>
                  </a:solidFill>
                </a:rPr>
                <a:t>c</a:t>
              </a:r>
              <a:endParaRPr lang="ja-JP" altLang="en-US" sz="3200" i="1" dirty="0">
                <a:solidFill>
                  <a:prstClr val="white"/>
                </a:solidFill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1187624" y="5733256"/>
              <a:ext cx="6174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i="1" dirty="0" err="1" smtClean="0">
                  <a:solidFill>
                    <a:srgbClr val="FFFF00"/>
                  </a:solidFill>
                </a:rPr>
                <a:t>qq</a:t>
              </a:r>
              <a:endParaRPr lang="ja-JP" altLang="en-US" sz="3200" i="1" dirty="0">
                <a:solidFill>
                  <a:srgbClr val="FFFF00"/>
                </a:solidFill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1907704" y="4941168"/>
              <a:ext cx="3577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i="1" dirty="0" smtClean="0">
                  <a:solidFill>
                    <a:prstClr val="white"/>
                  </a:solidFill>
                </a:rPr>
                <a:t>L</a:t>
              </a:r>
              <a:endParaRPr lang="ja-JP" altLang="en-US" sz="3200" i="1" dirty="0">
                <a:solidFill>
                  <a:prstClr val="white"/>
                </a:solidFill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2339752" y="5589240"/>
              <a:ext cx="14975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i="1" dirty="0" smtClean="0">
                  <a:solidFill>
                    <a:prstClr val="white"/>
                  </a:solidFill>
                </a:rPr>
                <a:t>S</a:t>
              </a:r>
              <a:r>
                <a:rPr lang="en-US" altLang="ja-JP" sz="3200" i="1" dirty="0" smtClean="0">
                  <a:solidFill>
                    <a:prstClr val="white"/>
                  </a:solidFill>
                </a:rPr>
                <a:t>=</a:t>
              </a:r>
              <a:r>
                <a:rPr lang="en-US" altLang="ja-JP" sz="3200" b="1" i="1" dirty="0" err="1" smtClean="0">
                  <a:solidFill>
                    <a:prstClr val="white"/>
                  </a:solidFill>
                </a:rPr>
                <a:t>s</a:t>
              </a:r>
              <a:r>
                <a:rPr lang="en-US" altLang="ja-JP" sz="3200" i="1" baseline="-25000" dirty="0" err="1" smtClean="0">
                  <a:solidFill>
                    <a:prstClr val="white"/>
                  </a:solidFill>
                </a:rPr>
                <a:t>c</a:t>
              </a:r>
              <a:r>
                <a:rPr lang="en-US" altLang="ja-JP" sz="3200" dirty="0" err="1" smtClean="0">
                  <a:solidFill>
                    <a:prstClr val="white"/>
                  </a:solidFill>
                </a:rPr>
                <a:t>+</a:t>
              </a:r>
              <a:r>
                <a:rPr lang="en-US" altLang="ja-JP" sz="3200" b="1" i="1" dirty="0" err="1" smtClean="0">
                  <a:solidFill>
                    <a:prstClr val="white"/>
                  </a:solidFill>
                </a:rPr>
                <a:t>s</a:t>
              </a:r>
              <a:r>
                <a:rPr lang="en-US" altLang="ja-JP" sz="3200" i="1" baseline="-25000" dirty="0" err="1" smtClean="0">
                  <a:solidFill>
                    <a:prstClr val="white"/>
                  </a:solidFill>
                </a:rPr>
                <a:t>qq</a:t>
              </a:r>
              <a:endParaRPr lang="ja-JP" altLang="en-US" sz="3200" i="1" baseline="-25000" dirty="0">
                <a:solidFill>
                  <a:prstClr val="white"/>
                </a:solidFill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2843808" y="4293096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i="1" dirty="0" smtClean="0">
                  <a:solidFill>
                    <a:prstClr val="white"/>
                  </a:solidFill>
                </a:rPr>
                <a:t>J</a:t>
              </a:r>
              <a:r>
                <a:rPr lang="en-US" altLang="ja-JP" sz="3200" i="1" dirty="0" smtClean="0">
                  <a:solidFill>
                    <a:prstClr val="white"/>
                  </a:solidFill>
                </a:rPr>
                <a:t>=</a:t>
              </a:r>
              <a:r>
                <a:rPr lang="en-US" altLang="ja-JP" sz="3200" b="1" i="1" dirty="0" smtClean="0">
                  <a:solidFill>
                    <a:prstClr val="white"/>
                  </a:solidFill>
                </a:rPr>
                <a:t>L</a:t>
              </a:r>
              <a:r>
                <a:rPr lang="en-US" altLang="ja-JP" sz="3200" dirty="0" smtClean="0">
                  <a:solidFill>
                    <a:prstClr val="white"/>
                  </a:solidFill>
                </a:rPr>
                <a:t>+</a:t>
              </a:r>
              <a:r>
                <a:rPr lang="en-US" altLang="ja-JP" sz="3200" b="1" i="1" dirty="0" smtClean="0">
                  <a:solidFill>
                    <a:prstClr val="white"/>
                  </a:solidFill>
                </a:rPr>
                <a:t>S</a:t>
              </a:r>
              <a:endParaRPr lang="ja-JP" altLang="en-US" sz="3200" i="1" baseline="-25000" dirty="0">
                <a:solidFill>
                  <a:prstClr val="white"/>
                </a:solidFill>
              </a:endParaRPr>
            </a:p>
          </p:txBody>
        </p:sp>
      </p:grpSp>
      <p:sp>
        <p:nvSpPr>
          <p:cNvPr id="79" name="右矢印 78"/>
          <p:cNvSpPr/>
          <p:nvPr/>
        </p:nvSpPr>
        <p:spPr>
          <a:xfrm>
            <a:off x="3995936" y="5085184"/>
            <a:ext cx="504056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4572000" y="2276872"/>
          <a:ext cx="3168650" cy="850900"/>
        </p:xfrm>
        <a:graphic>
          <a:graphicData uri="http://schemas.openxmlformats.org/presentationml/2006/ole">
            <p:oleObj spid="_x0000_s375813" name="数式" r:id="rId5" imgW="1752480" imgH="482400" progId="Equation.3">
              <p:embed/>
            </p:oleObj>
          </a:graphicData>
        </a:graphic>
      </p:graphicFrame>
      <p:graphicFrame>
        <p:nvGraphicFramePr>
          <p:cNvPr id="80" name="Object 5"/>
          <p:cNvGraphicFramePr>
            <a:graphicFrameLocks noChangeAspect="1"/>
          </p:cNvGraphicFramePr>
          <p:nvPr/>
        </p:nvGraphicFramePr>
        <p:xfrm>
          <a:off x="4558927" y="3362325"/>
          <a:ext cx="3973513" cy="493713"/>
        </p:xfrm>
        <a:graphic>
          <a:graphicData uri="http://schemas.openxmlformats.org/presentationml/2006/ole">
            <p:oleObj spid="_x0000_s375814" name="数式" r:id="rId6" imgW="219708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スライド番号プレースホルダ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z="1600" smtClean="0">
                <a:solidFill>
                  <a:prstClr val="white"/>
                </a:solidFill>
              </a:rPr>
              <a:pPr>
                <a:defRPr/>
              </a:pPr>
              <a:t>37</a:t>
            </a:fld>
            <a:endParaRPr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58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lvl="0"/>
            <a:r>
              <a:rPr kumimoji="1" lang="en-US" altLang="ja-JP" sz="4000" dirty="0" smtClean="0">
                <a:solidFill>
                  <a:schemeClr val="bg1"/>
                </a:solidFill>
              </a:rPr>
              <a:t>The production </a:t>
            </a:r>
            <a:r>
              <a:rPr lang="en-US" altLang="ja-JP" sz="4000" dirty="0" smtClean="0">
                <a:solidFill>
                  <a:schemeClr val="bg1"/>
                </a:solidFill>
              </a:rPr>
              <a:t>r</a:t>
            </a:r>
            <a:r>
              <a:rPr kumimoji="1" lang="en-US" altLang="ja-JP" sz="4000" dirty="0" smtClean="0">
                <a:solidFill>
                  <a:schemeClr val="bg1"/>
                </a:solidFill>
              </a:rPr>
              <a:t>ates provide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23528" y="1340768"/>
          <a:ext cx="4968553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/>
                <a:gridCol w="864096"/>
                <a:gridCol w="504056"/>
                <a:gridCol w="816460"/>
                <a:gridCol w="937213"/>
                <a:gridCol w="1126647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i="1" dirty="0" smtClean="0"/>
                        <a:t>p</a:t>
                      </a:r>
                      <a:r>
                        <a:rPr kumimoji="1" lang="en-US" altLang="ja-JP" sz="1600" i="1" baseline="-25000" dirty="0" smtClean="0">
                          <a:latin typeface="Symbol" pitchFamily="18" charset="2"/>
                        </a:rPr>
                        <a:t>p</a:t>
                      </a:r>
                      <a:r>
                        <a:rPr kumimoji="1" lang="en-US" altLang="ja-JP" sz="1600" dirty="0" smtClean="0"/>
                        <a:t>=20  </a:t>
                      </a:r>
                      <a:r>
                        <a:rPr kumimoji="1" lang="en-US" altLang="ja-JP" sz="1600" dirty="0" err="1" smtClean="0"/>
                        <a:t>GeV</a:t>
                      </a:r>
                      <a:r>
                        <a:rPr kumimoji="1" lang="en-US" altLang="ja-JP" sz="1600" dirty="0" smtClean="0"/>
                        <a:t>/c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Mass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i="1" baseline="0" dirty="0" smtClean="0"/>
                        <a:t>(</a:t>
                      </a:r>
                      <a:r>
                        <a:rPr kumimoji="1" lang="en-US" altLang="ja-JP" sz="1600" i="1" baseline="0" dirty="0" err="1" smtClean="0"/>
                        <a:t>GeV</a:t>
                      </a:r>
                      <a:r>
                        <a:rPr kumimoji="1" lang="en-US" altLang="ja-JP" sz="1600" i="1" baseline="0" dirty="0" smtClean="0"/>
                        <a:t>/c)</a:t>
                      </a:r>
                      <a:endParaRPr kumimoji="1" lang="ja-JP" altLang="en-US" sz="1600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i="1" dirty="0" smtClean="0">
                          <a:latin typeface="Symbol" pitchFamily="18" charset="2"/>
                        </a:rPr>
                        <a:t>g</a:t>
                      </a:r>
                      <a:endParaRPr kumimoji="1" lang="ja-JP" altLang="en-US" sz="1600" i="1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i="1" dirty="0" smtClean="0"/>
                        <a:t>C</a:t>
                      </a:r>
                      <a:endParaRPr kumimoji="1" lang="ja-JP" altLang="en-US" sz="16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i="1" dirty="0" err="1" smtClean="0"/>
                        <a:t>Q</a:t>
                      </a:r>
                      <a:r>
                        <a:rPr kumimoji="1" lang="en-US" altLang="ja-JP" sz="1600" i="1" baseline="-25000" dirty="0" err="1" smtClean="0"/>
                        <a:t>eff</a:t>
                      </a:r>
                      <a:endParaRPr kumimoji="1" lang="en-US" altLang="ja-JP" sz="1600" i="1" baseline="-25000" dirty="0" smtClean="0"/>
                    </a:p>
                    <a:p>
                      <a:pPr algn="ctr"/>
                      <a:r>
                        <a:rPr kumimoji="1" lang="en-US" altLang="ja-JP" sz="1600" i="1" baseline="0" dirty="0" smtClean="0"/>
                        <a:t>(</a:t>
                      </a:r>
                      <a:r>
                        <a:rPr kumimoji="1" lang="en-US" altLang="ja-JP" sz="1600" i="1" baseline="0" dirty="0" err="1" smtClean="0"/>
                        <a:t>GeV</a:t>
                      </a:r>
                      <a:r>
                        <a:rPr kumimoji="1" lang="en-US" altLang="ja-JP" sz="1600" i="1" baseline="0" dirty="0" smtClean="0"/>
                        <a:t>/c)</a:t>
                      </a:r>
                      <a:endParaRPr kumimoji="1" lang="ja-JP" altLang="en-US" sz="1600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i="1" dirty="0" smtClean="0"/>
                        <a:t>R</a:t>
                      </a:r>
                    </a:p>
                    <a:p>
                      <a:r>
                        <a:rPr kumimoji="1" lang="en-US" altLang="ja-JP" sz="1600" i="1" dirty="0" smtClean="0"/>
                        <a:t>(Relative)</a:t>
                      </a:r>
                      <a:endParaRPr kumimoji="1" lang="ja-JP" altLang="en-US" sz="1600" i="1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sz="1600" baseline="-25000" dirty="0" smtClean="0"/>
                        <a:t>c</a:t>
                      </a:r>
                      <a:r>
                        <a:rPr kumimoji="1" lang="en-US" altLang="ja-JP" sz="1600" baseline="30000" dirty="0" smtClean="0"/>
                        <a:t>1/2+</a:t>
                      </a:r>
                      <a:endParaRPr kumimoji="1" lang="en-US" altLang="ja-JP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2286</a:t>
                      </a:r>
                      <a:endParaRPr kumimoji="1" lang="ja-JP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/>
                        <a:t>1</a:t>
                      </a:r>
                      <a:endParaRPr lang="ja-JP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1.33</a:t>
                      </a:r>
                      <a:endParaRPr kumimoji="1" lang="ja-JP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1600" baseline="-25000" dirty="0" smtClean="0"/>
                        <a:t>c</a:t>
                      </a:r>
                      <a:r>
                        <a:rPr kumimoji="1" lang="en-US" altLang="ja-JP" sz="1600" baseline="30000" dirty="0" smtClean="0"/>
                        <a:t>1/2+</a:t>
                      </a:r>
                      <a:endParaRPr kumimoji="1" lang="en-US" altLang="ja-JP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2455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1/6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1/9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1.43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</a:rPr>
                        <a:t>0.03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1600" baseline="-25000" dirty="0" smtClean="0"/>
                        <a:t>c</a:t>
                      </a:r>
                      <a:r>
                        <a:rPr kumimoji="1" lang="en-US" altLang="ja-JP" sz="1600" baseline="30000" dirty="0" smtClean="0"/>
                        <a:t>3/2+</a:t>
                      </a:r>
                      <a:endParaRPr kumimoji="1" lang="en-US" altLang="ja-JP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2520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>
                          <a:solidFill>
                            <a:schemeClr val="tx1"/>
                          </a:solidFill>
                        </a:rPr>
                        <a:t>1/6</a:t>
                      </a:r>
                      <a:endParaRPr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>
                          <a:solidFill>
                            <a:schemeClr val="tx1"/>
                          </a:solidFill>
                        </a:rPr>
                        <a:t>8/9</a:t>
                      </a:r>
                      <a:endParaRPr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>
                          <a:solidFill>
                            <a:schemeClr val="tx1"/>
                          </a:solidFill>
                        </a:rPr>
                        <a:t>1.44</a:t>
                      </a:r>
                      <a:endParaRPr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>
                          <a:solidFill>
                            <a:schemeClr val="bg1"/>
                          </a:solidFill>
                        </a:rPr>
                        <a:t>0.20</a:t>
                      </a:r>
                      <a:endParaRPr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sz="1600" baseline="-25000" dirty="0" smtClean="0"/>
                        <a:t>c</a:t>
                      </a:r>
                      <a:r>
                        <a:rPr kumimoji="1" lang="en-US" altLang="ja-JP" sz="1600" baseline="30000" dirty="0" smtClean="0"/>
                        <a:t>1/2-</a:t>
                      </a:r>
                      <a:endParaRPr kumimoji="1" lang="en-US" altLang="ja-JP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2595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1/3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1.37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>
                          <a:solidFill>
                            <a:schemeClr val="bg1"/>
                          </a:solidFill>
                        </a:rPr>
                        <a:t>1.17</a:t>
                      </a:r>
                      <a:endParaRPr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sz="1600" baseline="-25000" dirty="0" smtClean="0"/>
                        <a:t>c</a:t>
                      </a:r>
                      <a:r>
                        <a:rPr kumimoji="1" lang="en-US" altLang="ja-JP" sz="1600" baseline="30000" dirty="0" smtClean="0"/>
                        <a:t>3/2-</a:t>
                      </a:r>
                      <a:endParaRPr kumimoji="1" lang="en-US" altLang="ja-JP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2625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2/3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1.38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>
                          <a:solidFill>
                            <a:schemeClr val="bg1"/>
                          </a:solidFill>
                        </a:rPr>
                        <a:t>2.26</a:t>
                      </a:r>
                      <a:endParaRPr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1600" baseline="-25000" dirty="0" smtClean="0"/>
                        <a:t>c</a:t>
                      </a:r>
                      <a:r>
                        <a:rPr kumimoji="1" lang="en-US" altLang="ja-JP" sz="1600" baseline="30000" dirty="0" smtClean="0"/>
                        <a:t>1/2-</a:t>
                      </a:r>
                      <a:endParaRPr kumimoji="1" lang="en-US" altLang="ja-JP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2750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1/6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1/27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1.49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>
                          <a:solidFill>
                            <a:schemeClr val="bg1"/>
                          </a:solidFill>
                        </a:rPr>
                        <a:t>0.03</a:t>
                      </a:r>
                      <a:endParaRPr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1600" baseline="-25000" dirty="0" smtClean="0"/>
                        <a:t>c</a:t>
                      </a:r>
                      <a:r>
                        <a:rPr kumimoji="1" lang="en-US" altLang="ja-JP" sz="1600" baseline="30000" dirty="0" smtClean="0"/>
                        <a:t>3/2-</a:t>
                      </a:r>
                      <a:endParaRPr kumimoji="1" lang="en-US" altLang="ja-JP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2820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1/6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2/27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1.50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>
                          <a:solidFill>
                            <a:schemeClr val="bg1"/>
                          </a:solidFill>
                        </a:rPr>
                        <a:t>0.06</a:t>
                      </a:r>
                      <a:endParaRPr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1600" baseline="-25000" dirty="0" smtClean="0"/>
                        <a:t>c</a:t>
                      </a:r>
                      <a:r>
                        <a:rPr kumimoji="1" lang="en-US" altLang="ja-JP" sz="1600" baseline="30000" dirty="0" smtClean="0"/>
                        <a:t>1/2- ’</a:t>
                      </a:r>
                      <a:endParaRPr kumimoji="1" lang="en-US" altLang="ja-JP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2750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1/6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2/27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1.49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>
                          <a:solidFill>
                            <a:schemeClr val="bg1"/>
                          </a:solidFill>
                        </a:rPr>
                        <a:t>0.07</a:t>
                      </a:r>
                      <a:endParaRPr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1600" baseline="-25000" dirty="0" smtClean="0"/>
                        <a:t>c</a:t>
                      </a:r>
                      <a:r>
                        <a:rPr kumimoji="1" lang="en-US" altLang="ja-JP" sz="1600" baseline="30000" dirty="0" smtClean="0"/>
                        <a:t>3/2- ’</a:t>
                      </a:r>
                      <a:endParaRPr kumimoji="1" lang="en-US" altLang="ja-JP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2820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1/6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56/135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1.50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>
                          <a:solidFill>
                            <a:schemeClr val="bg1"/>
                          </a:solidFill>
                        </a:rPr>
                        <a:t>0.33</a:t>
                      </a:r>
                      <a:endParaRPr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>
                          <a:latin typeface="Symbol" pitchFamily="18" charset="2"/>
                        </a:rPr>
                        <a:t>S</a:t>
                      </a:r>
                      <a:r>
                        <a:rPr kumimoji="1" lang="en-US" altLang="ja-JP" sz="1600" baseline="-25000" dirty="0" smtClean="0"/>
                        <a:t>c</a:t>
                      </a:r>
                      <a:r>
                        <a:rPr kumimoji="1" lang="en-US" altLang="ja-JP" sz="1600" baseline="30000" dirty="0" smtClean="0"/>
                        <a:t>5/2- ’</a:t>
                      </a:r>
                      <a:endParaRPr kumimoji="1" lang="en-US" altLang="ja-JP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2820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1/6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2/5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1.50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>
                          <a:solidFill>
                            <a:schemeClr val="bg1"/>
                          </a:solidFill>
                        </a:rPr>
                        <a:t>0.31</a:t>
                      </a:r>
                      <a:endParaRPr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sz="1600" baseline="-25000" dirty="0" smtClean="0"/>
                        <a:t>c</a:t>
                      </a:r>
                      <a:r>
                        <a:rPr kumimoji="1" lang="en-US" altLang="ja-JP" sz="1600" baseline="30000" dirty="0" smtClean="0"/>
                        <a:t>3/2+</a:t>
                      </a:r>
                      <a:endParaRPr kumimoji="1" lang="en-US" altLang="ja-JP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2940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2/5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1.42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>
                          <a:solidFill>
                            <a:schemeClr val="bg1"/>
                          </a:solidFill>
                        </a:rPr>
                        <a:t>0.85</a:t>
                      </a:r>
                      <a:endParaRPr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Symbol" pitchFamily="18" charset="2"/>
                        </a:rPr>
                        <a:t>L</a:t>
                      </a:r>
                      <a:r>
                        <a:rPr kumimoji="1" lang="en-US" altLang="ja-JP" sz="1600" baseline="-25000" dirty="0" smtClean="0"/>
                        <a:t>c</a:t>
                      </a:r>
                      <a:r>
                        <a:rPr kumimoji="1" lang="en-US" altLang="ja-JP" sz="1600" baseline="30000" dirty="0" smtClean="0"/>
                        <a:t>5/2+</a:t>
                      </a:r>
                      <a:endParaRPr kumimoji="1" lang="en-US" altLang="ja-JP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2880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3/5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dirty="0" smtClean="0"/>
                        <a:t>1.41</a:t>
                      </a:r>
                      <a:endParaRPr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>
                          <a:solidFill>
                            <a:schemeClr val="bg1"/>
                          </a:solidFill>
                        </a:rPr>
                        <a:t>1.55</a:t>
                      </a:r>
                      <a:endParaRPr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323448" y="1916832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chemeClr val="bg1"/>
                </a:solidFill>
              </a:rPr>
              <a:t>L=0</a:t>
            </a:r>
            <a:endParaRPr kumimoji="1" lang="ja-JP" altLang="en-US" i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23448" y="305966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chemeClr val="bg1"/>
                </a:solidFill>
              </a:rPr>
              <a:t>L=1</a:t>
            </a:r>
            <a:endParaRPr kumimoji="1" lang="ja-JP" altLang="en-US" i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23448" y="565195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chemeClr val="bg1"/>
                </a:solidFill>
              </a:rPr>
              <a:t>L=2</a:t>
            </a:r>
            <a:endParaRPr kumimoji="1" lang="ja-JP" altLang="en-US" i="1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88632" y="4365104"/>
            <a:ext cx="3419872" cy="132343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No reduction at higher </a:t>
            </a:r>
            <a:r>
              <a:rPr lang="en-US" altLang="ja-JP" sz="2000" i="1" dirty="0" smtClean="0">
                <a:solidFill>
                  <a:schemeClr val="bg1"/>
                </a:solidFill>
              </a:rPr>
              <a:t>L</a:t>
            </a:r>
            <a:r>
              <a:rPr lang="en-US" altLang="ja-JP" sz="2000" dirty="0" smtClean="0">
                <a:solidFill>
                  <a:schemeClr val="bg1"/>
                </a:solidFill>
              </a:rPr>
              <a:t> states,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depending on spin/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isospin</a:t>
            </a:r>
            <a:r>
              <a:rPr lang="en-US" altLang="ja-JP" sz="2000" dirty="0" smtClean="0">
                <a:solidFill>
                  <a:schemeClr val="bg1"/>
                </a:solidFill>
              </a:rPr>
              <a:t> configuration of Quark-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Diquark</a:t>
            </a:r>
            <a:r>
              <a:rPr lang="en-US" altLang="ja-JP" sz="2000" dirty="0" smtClean="0">
                <a:solidFill>
                  <a:schemeClr val="bg1"/>
                </a:solidFill>
              </a:rPr>
              <a:t> in </a:t>
            </a:r>
            <a:r>
              <a:rPr lang="en-US" altLang="ja-JP" sz="2000" i="1" dirty="0" err="1" smtClean="0">
                <a:solidFill>
                  <a:schemeClr val="bg1"/>
                </a:solidFill>
              </a:rPr>
              <a:t>Y</a:t>
            </a:r>
            <a:r>
              <a:rPr lang="en-US" altLang="ja-JP" sz="2000" i="1" baseline="-25000" dirty="0" err="1" smtClean="0">
                <a:solidFill>
                  <a:schemeClr val="bg1"/>
                </a:solidFill>
              </a:rPr>
              <a:t>c</a:t>
            </a:r>
            <a:r>
              <a:rPr lang="en-US" altLang="ja-JP" sz="2000" dirty="0" smtClean="0">
                <a:solidFill>
                  <a:schemeClr val="bg1"/>
                </a:solidFill>
              </a:rPr>
              <a:t>.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528" y="2996952"/>
            <a:ext cx="496855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23528" y="5607169"/>
            <a:ext cx="496855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91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908720"/>
            <a:ext cx="3327544" cy="351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2843808" y="6416952"/>
            <a:ext cx="241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66FFFF"/>
                </a:solidFill>
              </a:rPr>
              <a:t>Calculated by A. </a:t>
            </a:r>
            <a:r>
              <a:rPr kumimoji="1" lang="en-US" altLang="ja-JP" dirty="0" err="1" smtClean="0">
                <a:solidFill>
                  <a:srgbClr val="66FFFF"/>
                </a:solidFill>
              </a:rPr>
              <a:t>Hosaka</a:t>
            </a:r>
            <a:endParaRPr kumimoji="1" lang="ja-JP" altLang="en-US" dirty="0">
              <a:solidFill>
                <a:srgbClr val="66FFFF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23528" y="1916832"/>
            <a:ext cx="49685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411760" y="1340768"/>
            <a:ext cx="792088" cy="504056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/>
        </p:nvSpPr>
        <p:spPr>
          <a:xfrm>
            <a:off x="1475656" y="1412776"/>
            <a:ext cx="6912768" cy="26642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419056" cy="634082"/>
          </a:xfrm>
        </p:spPr>
        <p:txBody>
          <a:bodyPr/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Charmed Baryon Spectroscopy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コンテンツ プレースホルダ 4"/>
          <p:cNvSpPr txBox="1">
            <a:spLocks/>
          </p:cNvSpPr>
          <p:nvPr/>
        </p:nvSpPr>
        <p:spPr bwMode="auto">
          <a:xfrm>
            <a:off x="2915816" y="620688"/>
            <a:ext cx="6012160" cy="53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ja-JP" sz="3600" dirty="0" smtClean="0">
                <a:solidFill>
                  <a:schemeClr val="bg1"/>
                </a:solidFill>
              </a:rPr>
              <a:t>Using</a:t>
            </a:r>
            <a:r>
              <a:rPr lang="en-US" altLang="ja-JP" sz="3600" dirty="0" smtClean="0">
                <a:solidFill>
                  <a:srgbClr val="FFFF00"/>
                </a:solidFill>
              </a:rPr>
              <a:t> Missing Mass Techniques</a:t>
            </a:r>
          </a:p>
        </p:txBody>
      </p:sp>
      <p:grpSp>
        <p:nvGrpSpPr>
          <p:cNvPr id="3" name="グループ化 65"/>
          <p:cNvGrpSpPr/>
          <p:nvPr/>
        </p:nvGrpSpPr>
        <p:grpSpPr>
          <a:xfrm>
            <a:off x="1555376" y="1340768"/>
            <a:ext cx="6833048" cy="2539444"/>
            <a:chOff x="914800" y="1340768"/>
            <a:chExt cx="6833048" cy="2539444"/>
          </a:xfrm>
        </p:grpSpPr>
        <p:grpSp>
          <p:nvGrpSpPr>
            <p:cNvPr id="5" name="グループ化 42"/>
            <p:cNvGrpSpPr>
              <a:grpSpLocks noChangeAspect="1"/>
            </p:cNvGrpSpPr>
            <p:nvPr/>
          </p:nvGrpSpPr>
          <p:grpSpPr>
            <a:xfrm>
              <a:off x="1145145" y="1340768"/>
              <a:ext cx="6602703" cy="2539444"/>
              <a:chOff x="179513" y="684128"/>
              <a:chExt cx="10296611" cy="3960145"/>
            </a:xfrm>
          </p:grpSpPr>
          <p:pic>
            <p:nvPicPr>
              <p:cNvPr id="44" name="Picture 1" descr="C:\data\lab\RCNP\Workshop\20120830_RCNPSemi01\piD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9513" y="908721"/>
                <a:ext cx="4911013" cy="3024336"/>
              </a:xfrm>
              <a:prstGeom prst="rect">
                <a:avLst/>
              </a:prstGeom>
              <a:noFill/>
            </p:spPr>
          </p:pic>
          <p:sp>
            <p:nvSpPr>
              <p:cNvPr id="45" name="円/楕円 44"/>
              <p:cNvSpPr/>
              <p:nvPr/>
            </p:nvSpPr>
            <p:spPr>
              <a:xfrm>
                <a:off x="323528" y="1196752"/>
                <a:ext cx="792088" cy="72008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3995936" y="980728"/>
                <a:ext cx="1152128" cy="172819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323528" y="3140968"/>
                <a:ext cx="792088" cy="72008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5868145" y="3828336"/>
                <a:ext cx="2137530" cy="81593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ja-JP" sz="2800" b="1" i="1" baseline="30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altLang="ja-JP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ja-JP" sz="2800" b="1" i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altLang="ja-JP" sz="2800" b="1" i="1" baseline="-250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c</a:t>
                </a:r>
                <a:r>
                  <a:rPr lang="en-US" altLang="ja-JP" sz="2800" b="1" i="1" baseline="30000" dirty="0" smtClean="0">
                    <a:solidFill>
                      <a:prstClr val="black"/>
                    </a:solidFill>
                    <a:cs typeface="Times New Roman" pitchFamily="18" charset="0"/>
                  </a:rPr>
                  <a:t>’</a:t>
                </a:r>
                <a:r>
                  <a:rPr lang="en-US" altLang="ja-JP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ja-JP" altLang="en-US" sz="2800" b="1" baseline="300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6012162" y="2705404"/>
                <a:ext cx="1544340" cy="815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ja-JP" sz="2800" b="1" dirty="0" smtClean="0">
                    <a:solidFill>
                      <a:prstClr val="black"/>
                    </a:solidFill>
                    <a:latin typeface="Symbol" pitchFamily="18" charset="2"/>
                    <a:cs typeface="Times New Roman" pitchFamily="18" charset="0"/>
                  </a:rPr>
                  <a:t>(</a:t>
                </a:r>
                <a:r>
                  <a:rPr lang="en-US" altLang="ja-JP" sz="2800" b="1" i="1" dirty="0" smtClean="0">
                    <a:solidFill>
                      <a:prstClr val="black"/>
                    </a:solidFill>
                    <a:latin typeface="Symbol" pitchFamily="18" charset="2"/>
                    <a:cs typeface="Times New Roman" pitchFamily="18" charset="0"/>
                  </a:rPr>
                  <a:t>p</a:t>
                </a:r>
                <a:r>
                  <a:rPr lang="en-US" altLang="ja-JP" sz="2800" b="1" dirty="0" smtClean="0">
                    <a:solidFill>
                      <a:prstClr val="black"/>
                    </a:solidFill>
                    <a:latin typeface="Symbol" pitchFamily="18" charset="2"/>
                    <a:cs typeface="Times New Roman" pitchFamily="18" charset="0"/>
                  </a:rPr>
                  <a:t>)</a:t>
                </a:r>
                <a:endParaRPr lang="ja-JP" altLang="en-US" sz="2800" b="1" baseline="300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5796136" y="2705404"/>
                <a:ext cx="1648073" cy="94288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1" name="直線コネクタ 50"/>
              <p:cNvCxnSpPr/>
              <p:nvPr/>
            </p:nvCxnSpPr>
            <p:spPr>
              <a:xfrm flipV="1">
                <a:off x="4860032" y="3317503"/>
                <a:ext cx="1152128" cy="39952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4860032" y="3717032"/>
                <a:ext cx="1008112" cy="57606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テキスト ボックス 53"/>
              <p:cNvSpPr txBox="1"/>
              <p:nvPr/>
            </p:nvSpPr>
            <p:spPr>
              <a:xfrm>
                <a:off x="8460432" y="2996952"/>
                <a:ext cx="288080" cy="591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ja-JP" altLang="en-US" sz="2800" b="1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右矢印 57"/>
              <p:cNvSpPr/>
              <p:nvPr/>
            </p:nvSpPr>
            <p:spPr>
              <a:xfrm>
                <a:off x="4499992" y="3501008"/>
                <a:ext cx="288032" cy="360040"/>
              </a:xfrm>
              <a:prstGeom prst="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5310639" y="684128"/>
                <a:ext cx="5165485" cy="815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Inclusive</a:t>
                </a:r>
                <a:r>
                  <a:rPr lang="en-US" altLang="ja-JP" sz="28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800" b="1" i="1" dirty="0" smtClean="0">
                    <a:solidFill>
                      <a:prstClr val="black"/>
                    </a:solidFill>
                  </a:rPr>
                  <a:t>p</a:t>
                </a:r>
                <a:r>
                  <a:rPr lang="en-US" altLang="ja-JP" sz="2800" b="1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altLang="ja-JP" sz="2800" b="1" i="1" dirty="0" smtClean="0">
                    <a:solidFill>
                      <a:prstClr val="black"/>
                    </a:solidFill>
                    <a:latin typeface="Symbol" pitchFamily="18" charset="2"/>
                  </a:rPr>
                  <a:t>p</a:t>
                </a:r>
                <a:r>
                  <a:rPr lang="en-US" altLang="ja-JP" sz="2800" b="1" baseline="30000" dirty="0" smtClean="0">
                    <a:solidFill>
                      <a:prstClr val="black"/>
                    </a:solidFill>
                  </a:rPr>
                  <a:t>-</a:t>
                </a:r>
                <a:r>
                  <a:rPr lang="en-US" altLang="ja-JP" sz="2800" b="1" dirty="0" smtClean="0">
                    <a:solidFill>
                      <a:prstClr val="black"/>
                    </a:solidFill>
                  </a:rPr>
                  <a:t>,</a:t>
                </a:r>
                <a:r>
                  <a:rPr lang="en-US" altLang="ja-JP" sz="2800" b="1" i="1" dirty="0" smtClean="0">
                    <a:solidFill>
                      <a:prstClr val="black"/>
                    </a:solidFill>
                  </a:rPr>
                  <a:t>D*</a:t>
                </a:r>
                <a:r>
                  <a:rPr lang="en-US" altLang="ja-JP" sz="2800" b="1" i="1" baseline="30000" dirty="0" smtClean="0">
                    <a:solidFill>
                      <a:prstClr val="black"/>
                    </a:solidFill>
                  </a:rPr>
                  <a:t>-</a:t>
                </a:r>
                <a:r>
                  <a:rPr lang="en-US" altLang="ja-JP" sz="2800" b="1" dirty="0" smtClean="0">
                    <a:solidFill>
                      <a:prstClr val="black"/>
                    </a:solidFill>
                  </a:rPr>
                  <a:t>)</a:t>
                </a:r>
                <a:r>
                  <a:rPr lang="en-US" altLang="ja-JP" sz="2800" b="1" i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800" b="1" i="1" dirty="0" err="1" smtClean="0">
                    <a:solidFill>
                      <a:prstClr val="black"/>
                    </a:solidFill>
                  </a:rPr>
                  <a:t>Y</a:t>
                </a:r>
                <a:r>
                  <a:rPr lang="en-US" altLang="ja-JP" sz="2800" b="1" i="1" baseline="-25000" dirty="0" err="1" smtClean="0">
                    <a:solidFill>
                      <a:prstClr val="black"/>
                    </a:solidFill>
                  </a:rPr>
                  <a:t>c</a:t>
                </a:r>
                <a:r>
                  <a:rPr lang="en-US" altLang="ja-JP" sz="2800" b="1" i="1" dirty="0" smtClean="0">
                    <a:solidFill>
                      <a:prstClr val="black"/>
                    </a:solidFill>
                  </a:rPr>
                  <a:t>*</a:t>
                </a:r>
                <a:r>
                  <a:rPr lang="en-US" altLang="ja-JP" sz="2800" b="1" i="1" baseline="30000" dirty="0" smtClean="0">
                    <a:solidFill>
                      <a:prstClr val="black"/>
                    </a:solidFill>
                  </a:rPr>
                  <a:t>+</a:t>
                </a:r>
                <a:endParaRPr lang="ja-JP" altLang="en-US" sz="2800" b="1" i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7556502" y="2593111"/>
                <a:ext cx="2470448" cy="71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i="1" dirty="0" smtClean="0">
                    <a:solidFill>
                      <a:prstClr val="black"/>
                    </a:solidFill>
                  </a:rPr>
                  <a:t>p</a:t>
                </a:r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altLang="ja-JP" sz="2400" b="1" i="1" dirty="0" smtClean="0">
                    <a:solidFill>
                      <a:prstClr val="black"/>
                    </a:solidFill>
                    <a:latin typeface="Symbol" pitchFamily="18" charset="2"/>
                  </a:rPr>
                  <a:t>p</a:t>
                </a:r>
                <a:r>
                  <a:rPr lang="en-US" altLang="ja-JP" sz="2400" b="1" baseline="30000" dirty="0" smtClean="0">
                    <a:solidFill>
                      <a:prstClr val="black"/>
                    </a:solidFill>
                  </a:rPr>
                  <a:t>-</a:t>
                </a:r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,</a:t>
                </a:r>
                <a:r>
                  <a:rPr lang="en-US" altLang="ja-JP" sz="2400" b="1" i="1" dirty="0" smtClean="0">
                    <a:solidFill>
                      <a:prstClr val="black"/>
                    </a:solidFill>
                  </a:rPr>
                  <a:t>D*</a:t>
                </a:r>
                <a:r>
                  <a:rPr lang="en-US" altLang="ja-JP" sz="2400" b="1" i="1" baseline="30000" dirty="0" smtClean="0">
                    <a:solidFill>
                      <a:prstClr val="black"/>
                    </a:solidFill>
                  </a:rPr>
                  <a:t>-</a:t>
                </a:r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x)</a:t>
                </a:r>
                <a:endParaRPr lang="ja-JP" altLang="en-US" sz="2400" b="1" i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2952483" y="3154577"/>
                <a:ext cx="1459811" cy="10079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b="1" i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altLang="ja-JP" sz="3600" b="1" i="1" baseline="-250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c</a:t>
                </a:r>
                <a:r>
                  <a:rPr lang="en-US" altLang="ja-JP" sz="3600" b="1" i="1" baseline="30000" dirty="0" smtClean="0">
                    <a:solidFill>
                      <a:prstClr val="black"/>
                    </a:solidFill>
                    <a:cs typeface="Times New Roman" pitchFamily="18" charset="0"/>
                  </a:rPr>
                  <a:t>*+</a:t>
                </a:r>
                <a:endParaRPr lang="ja-JP" altLang="en-US" sz="3600" b="1" i="1" baseline="300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914800" y="2555632"/>
              <a:ext cx="1144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(Target)</a:t>
              </a:r>
              <a:endParaRPr kumimoji="1" lang="ja-JP" altLang="en-US" sz="2400" dirty="0"/>
            </a:p>
          </p:txBody>
        </p:sp>
      </p:grpSp>
      <p:sp>
        <p:nvSpPr>
          <p:cNvPr id="100" name="正方形/長方形 99"/>
          <p:cNvSpPr/>
          <p:nvPr/>
        </p:nvSpPr>
        <p:spPr>
          <a:xfrm>
            <a:off x="1475656" y="4221088"/>
            <a:ext cx="6912768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251520" y="2276872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Signal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437352" y="5013176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BG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907704" y="551723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ja-JP" altLang="en-US" sz="2800" b="1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1907704" y="45091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p</a:t>
            </a:r>
            <a:endParaRPr lang="ja-JP" altLang="en-US" sz="2800" b="1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6" name="円/楕円 105"/>
          <p:cNvSpPr/>
          <p:nvPr/>
        </p:nvSpPr>
        <p:spPr>
          <a:xfrm>
            <a:off x="2771800" y="4797152"/>
            <a:ext cx="50405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8" name="直線コネクタ 107"/>
          <p:cNvCxnSpPr/>
          <p:nvPr/>
        </p:nvCxnSpPr>
        <p:spPr>
          <a:xfrm>
            <a:off x="2339752" y="4869160"/>
            <a:ext cx="576064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 flipV="1">
            <a:off x="2339752" y="5517232"/>
            <a:ext cx="648072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flipV="1">
            <a:off x="2915816" y="5013176"/>
            <a:ext cx="504056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flipV="1">
            <a:off x="3779912" y="4725144"/>
            <a:ext cx="648072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円/楕円 116"/>
          <p:cNvSpPr/>
          <p:nvPr/>
        </p:nvSpPr>
        <p:spPr>
          <a:xfrm>
            <a:off x="3419872" y="4725144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R</a:t>
            </a:r>
            <a:endParaRPr kumimoji="1" lang="ja-JP" altLang="en-US" sz="2400" dirty="0"/>
          </a:p>
        </p:txBody>
      </p:sp>
      <p:cxnSp>
        <p:nvCxnSpPr>
          <p:cNvPr id="118" name="直線コネクタ 117"/>
          <p:cNvCxnSpPr/>
          <p:nvPr/>
        </p:nvCxnSpPr>
        <p:spPr>
          <a:xfrm>
            <a:off x="3779912" y="5021560"/>
            <a:ext cx="648072" cy="636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3203848" y="5373216"/>
            <a:ext cx="12241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>
            <a:off x="3203848" y="5517232"/>
            <a:ext cx="1224136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26"/>
          <p:cNvSpPr txBox="1"/>
          <p:nvPr/>
        </p:nvSpPr>
        <p:spPr>
          <a:xfrm>
            <a:off x="4463154" y="436510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800" b="1" i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ja-JP" altLang="en-US" sz="2800" b="1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4427984" y="47251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altLang="ja-JP" sz="2800" b="1" i="1" baseline="30000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-</a:t>
            </a:r>
            <a:endParaRPr lang="ja-JP" altLang="en-US" sz="2800" b="1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4427984" y="508685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altLang="ja-JP" sz="2800" b="1" i="1" baseline="30000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-</a:t>
            </a:r>
            <a:endParaRPr lang="ja-JP" altLang="en-US" sz="2800" b="1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4355976" y="557007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altLang="ja-JP" sz="2800" b="1" i="1" baseline="30000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+</a:t>
            </a:r>
            <a:endParaRPr lang="ja-JP" altLang="en-US" sz="2800" b="1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31" name="円/楕円 130"/>
          <p:cNvSpPr/>
          <p:nvPr/>
        </p:nvSpPr>
        <p:spPr>
          <a:xfrm>
            <a:off x="4211960" y="4293096"/>
            <a:ext cx="936104" cy="136815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5364088" y="443711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Possible </a:t>
            </a:r>
          </a:p>
          <a:p>
            <a:r>
              <a:rPr lang="en-US" altLang="ja-JP" sz="2400" b="1" dirty="0" smtClean="0">
                <a:solidFill>
                  <a:prstClr val="black"/>
                </a:solidFill>
              </a:rPr>
              <a:t>Fake “</a:t>
            </a:r>
            <a:r>
              <a:rPr lang="en-US" altLang="ja-JP" sz="2400" b="1" i="1" dirty="0" smtClean="0">
                <a:solidFill>
                  <a:prstClr val="black"/>
                </a:solidFill>
              </a:rPr>
              <a:t>D*</a:t>
            </a:r>
            <a:r>
              <a:rPr lang="en-US" altLang="ja-JP" sz="2400" b="1" baseline="30000" dirty="0" smtClean="0">
                <a:solidFill>
                  <a:prstClr val="black"/>
                </a:solidFill>
              </a:rPr>
              <a:t>-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” events</a:t>
            </a:r>
            <a:endParaRPr lang="ja-JP" altLang="en-US" sz="2800" b="1" i="1" dirty="0">
              <a:solidFill>
                <a:prstClr val="black"/>
              </a:solidFill>
            </a:endParaRPr>
          </a:p>
        </p:txBody>
      </p:sp>
      <p:sp>
        <p:nvSpPr>
          <p:cNvPr id="134" name="下矢印 133"/>
          <p:cNvSpPr/>
          <p:nvPr/>
        </p:nvSpPr>
        <p:spPr>
          <a:xfrm>
            <a:off x="6156176" y="5301208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5364088" y="580526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BG estimation</a:t>
            </a:r>
          </a:p>
        </p:txBody>
      </p:sp>
      <p:sp>
        <p:nvSpPr>
          <p:cNvPr id="140" name="右矢印 139"/>
          <p:cNvSpPr/>
          <p:nvPr/>
        </p:nvSpPr>
        <p:spPr>
          <a:xfrm>
            <a:off x="5364088" y="191683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2195736" y="602128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~3.4 </a:t>
            </a:r>
            <a:r>
              <a:rPr lang="en-US" altLang="ja-JP" sz="2400" b="1" dirty="0" err="1" smtClean="0">
                <a:solidFill>
                  <a:prstClr val="black"/>
                </a:solidFill>
              </a:rPr>
              <a:t>mb</a:t>
            </a:r>
            <a:endParaRPr lang="en-US" altLang="ja-JP" sz="2400" b="1" dirty="0" smtClean="0">
              <a:solidFill>
                <a:prstClr val="black"/>
              </a:solidFill>
            </a:endParaRPr>
          </a:p>
        </p:txBody>
      </p:sp>
      <p:cxnSp>
        <p:nvCxnSpPr>
          <p:cNvPr id="143" name="直線コネクタ 142"/>
          <p:cNvCxnSpPr>
            <a:stCxn id="106" idx="5"/>
          </p:cNvCxnSpPr>
          <p:nvPr/>
        </p:nvCxnSpPr>
        <p:spPr>
          <a:xfrm>
            <a:off x="3202039" y="5657630"/>
            <a:ext cx="1009921" cy="5076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テキスト ボックス 144"/>
          <p:cNvSpPr txBox="1"/>
          <p:nvPr/>
        </p:nvSpPr>
        <p:spPr>
          <a:xfrm>
            <a:off x="4139952" y="594928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ja-JP" altLang="en-US" sz="2800" b="1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5868144" y="184482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err="1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sz="2400" b="1" dirty="0" err="1" smtClean="0">
                <a:solidFill>
                  <a:prstClr val="black"/>
                </a:solidFill>
              </a:rPr>
              <a:t>~a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 few </a:t>
            </a:r>
            <a:r>
              <a:rPr lang="en-US" altLang="ja-JP" sz="2400" b="1" dirty="0" err="1" smtClean="0">
                <a:solidFill>
                  <a:prstClr val="black"/>
                </a:solidFill>
              </a:rPr>
              <a:t>nb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0" y="1196752"/>
            <a:ext cx="9144000" cy="4045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図 44" descr="JAM2.png"/>
          <p:cNvPicPr>
            <a:picLocks noChangeAspect="1"/>
          </p:cNvPicPr>
          <p:nvPr/>
        </p:nvPicPr>
        <p:blipFill>
          <a:blip r:embed="rId3" cstate="print"/>
          <a:srcRect r="48967"/>
          <a:stretch>
            <a:fillRect/>
          </a:stretch>
        </p:blipFill>
        <p:spPr>
          <a:xfrm>
            <a:off x="5004048" y="1484784"/>
            <a:ext cx="3558927" cy="3541783"/>
          </a:xfrm>
          <a:prstGeom prst="rect">
            <a:avLst/>
          </a:prstGeom>
        </p:spPr>
      </p:pic>
      <p:pic>
        <p:nvPicPr>
          <p:cNvPr id="44" name="図 43" descr="JAM1.PNG"/>
          <p:cNvPicPr>
            <a:picLocks noChangeAspect="1"/>
          </p:cNvPicPr>
          <p:nvPr/>
        </p:nvPicPr>
        <p:blipFill>
          <a:blip r:embed="rId4" cstate="print"/>
          <a:srcRect r="49339"/>
          <a:stretch>
            <a:fillRect/>
          </a:stretch>
        </p:blipFill>
        <p:spPr>
          <a:xfrm>
            <a:off x="264491" y="2362271"/>
            <a:ext cx="4163493" cy="271546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BG simulation by JAM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75856" y="2362271"/>
            <a:ext cx="1001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+</a:t>
            </a:r>
            <a:r>
              <a:rPr kumimoji="1" lang="en-US" altLang="ja-JP" sz="2400" dirty="0" smtClean="0"/>
              <a:t> JAM</a:t>
            </a:r>
          </a:p>
          <a:p>
            <a:r>
              <a:rPr lang="en-US" altLang="ja-JP" sz="2400" dirty="0" smtClean="0">
                <a:latin typeface="Symbol" pitchFamily="18" charset="2"/>
              </a:rPr>
              <a:t>-</a:t>
            </a:r>
            <a:r>
              <a:rPr lang="en-US" altLang="ja-JP" sz="2400" dirty="0" smtClean="0"/>
              <a:t> Data</a:t>
            </a:r>
            <a:endParaRPr kumimoji="1" lang="ja-JP" altLang="en-US" sz="2400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555776" y="4810543"/>
            <a:ext cx="181312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cs typeface="Times New Roman" pitchFamily="18" charset="0"/>
              </a:rPr>
              <a:t>M(</a:t>
            </a:r>
            <a:r>
              <a:rPr lang="en-US" altLang="ja-JP" sz="1600" b="1" dirty="0" err="1" smtClean="0">
                <a:cs typeface="Times New Roman" pitchFamily="18" charset="0"/>
              </a:rPr>
              <a:t>K</a:t>
            </a:r>
            <a:r>
              <a:rPr lang="en-US" altLang="ja-JP" sz="1600" b="1" baseline="30000" dirty="0" err="1" smtClean="0">
                <a:cs typeface="Times New Roman" pitchFamily="18" charset="0"/>
              </a:rPr>
              <a:t>+</a:t>
            </a:r>
            <a:r>
              <a:rPr lang="en-US" altLang="ja-JP" sz="1600" b="1" dirty="0" err="1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altLang="ja-JP" sz="1600" b="1" baseline="30000" dirty="0" smtClean="0">
                <a:latin typeface="Symbol" pitchFamily="18" charset="2"/>
                <a:cs typeface="Times New Roman" pitchFamily="18" charset="0"/>
              </a:rPr>
              <a:t>-</a:t>
            </a:r>
            <a:r>
              <a:rPr lang="en-US" altLang="ja-JP" sz="1600" b="1" dirty="0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altLang="ja-JP" sz="1600" b="1" baseline="30000" dirty="0" smtClean="0">
                <a:latin typeface="Symbol" pitchFamily="18" charset="2"/>
                <a:cs typeface="Times New Roman" pitchFamily="18" charset="0"/>
              </a:rPr>
              <a:t>-</a:t>
            </a:r>
            <a:r>
              <a:rPr lang="en-US" altLang="ja-JP" sz="1600" b="1" dirty="0" smtClean="0">
                <a:cs typeface="Times New Roman" pitchFamily="18" charset="0"/>
              </a:rPr>
              <a:t>) [GeV/c</a:t>
            </a:r>
            <a:r>
              <a:rPr lang="en-US" altLang="ja-JP" sz="1600" b="1" baseline="30000" dirty="0" smtClean="0">
                <a:cs typeface="Times New Roman" pitchFamily="18" charset="0"/>
              </a:rPr>
              <a:t>2</a:t>
            </a:r>
            <a:r>
              <a:rPr lang="en-US" altLang="ja-JP" sz="1600" b="1" dirty="0" smtClean="0">
                <a:cs typeface="Times New Roman" pitchFamily="18" charset="0"/>
              </a:rPr>
              <a:t>]</a:t>
            </a:r>
            <a:endParaRPr lang="ja-JP" altLang="en-US" sz="16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1844824"/>
            <a:ext cx="2606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BNL, 13 </a:t>
            </a:r>
            <a:r>
              <a:rPr kumimoji="1" lang="en-US" altLang="ja-JP" sz="2400" dirty="0" err="1" smtClean="0">
                <a:solidFill>
                  <a:srgbClr val="0000FF"/>
                </a:solidFill>
              </a:rPr>
              <a:t>GeV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/c Data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652120" y="1340768"/>
            <a:ext cx="2788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CERN, 19 </a:t>
            </a:r>
            <a:r>
              <a:rPr kumimoji="1" lang="en-US" altLang="ja-JP" sz="2400" dirty="0" err="1" smtClean="0">
                <a:solidFill>
                  <a:srgbClr val="0000FF"/>
                </a:solidFill>
              </a:rPr>
              <a:t>GeV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/c Data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242467" y="1916832"/>
            <a:ext cx="1001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+</a:t>
            </a:r>
            <a:r>
              <a:rPr kumimoji="1" lang="en-US" altLang="ja-JP" sz="2400" dirty="0" smtClean="0"/>
              <a:t> JAM</a:t>
            </a:r>
          </a:p>
          <a:p>
            <a:r>
              <a:rPr lang="en-US" altLang="ja-JP" sz="2400" dirty="0" smtClean="0">
                <a:latin typeface="Symbol" pitchFamily="18" charset="2"/>
              </a:rPr>
              <a:t>-</a:t>
            </a:r>
            <a:r>
              <a:rPr lang="en-US" altLang="ja-JP" sz="2400" dirty="0" smtClean="0"/>
              <a:t> Data</a:t>
            </a:r>
            <a:endParaRPr kumimoji="1" lang="ja-JP" altLang="en-US" sz="2400" dirty="0"/>
          </a:p>
        </p:txBody>
      </p:sp>
      <p:sp>
        <p:nvSpPr>
          <p:cNvPr id="40" name="タイトル 1"/>
          <p:cNvSpPr txBox="1">
            <a:spLocks/>
          </p:cNvSpPr>
          <p:nvPr/>
        </p:nvSpPr>
        <p:spPr bwMode="auto">
          <a:xfrm>
            <a:off x="251520" y="5373216"/>
            <a:ext cx="86044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BGs </a:t>
            </a:r>
            <a:r>
              <a:rPr lang="en-US" altLang="ja-JP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</a:t>
            </a:r>
            <a:r>
              <a:rPr kumimoji="1" lang="en-US" altLang="ja-JP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past exp’s were well reproduced.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2321531" y="2938043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6731948" y="3805801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05799" y="24928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D*</a:t>
            </a:r>
            <a:endParaRPr kumimoji="1" lang="ja-JP" altLang="en-US" sz="2400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16216" y="3399383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D</a:t>
            </a:r>
            <a:r>
              <a:rPr kumimoji="1" lang="en-US" altLang="ja-JP" sz="2400" baseline="30000" dirty="0" smtClean="0"/>
              <a:t>0</a:t>
            </a:r>
            <a:endParaRPr kumimoji="1" lang="ja-JP" altLang="en-US" sz="2400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07704" y="6021288"/>
            <a:ext cx="6017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* Smooth BG shapes are seen in the D*/D mass region. 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763"/>
            <a:ext cx="8893175" cy="6840537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60810" y="0"/>
            <a:ext cx="328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err="1" smtClean="0">
                <a:solidFill>
                  <a:srgbClr val="FFFF00"/>
                </a:solidFill>
              </a:rPr>
              <a:t>Hadron</a:t>
            </a:r>
            <a:r>
              <a:rPr lang="en-US" altLang="ja-JP" sz="3600" dirty="0" smtClean="0">
                <a:solidFill>
                  <a:srgbClr val="FFFF00"/>
                </a:solidFill>
              </a:rPr>
              <a:t> Exp. Hall</a:t>
            </a:r>
            <a:endParaRPr lang="ja-JP" altLang="en-US" sz="3600" dirty="0">
              <a:solidFill>
                <a:srgbClr val="FFFF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z="1600" smtClean="0">
                <a:solidFill>
                  <a:prstClr val="white"/>
                </a:solidFill>
              </a:rPr>
              <a:pPr/>
              <a:t>4</a:t>
            </a:fld>
            <a:endParaRPr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4048" y="2708920"/>
            <a:ext cx="606256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K0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64088" y="3501008"/>
            <a:ext cx="1829347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K1.1(</a:t>
            </a:r>
            <a:r>
              <a:rPr lang="en-US" altLang="ja-JP" sz="3200" dirty="0" err="1" smtClean="0">
                <a:solidFill>
                  <a:srgbClr val="FFFF00"/>
                </a:solidFill>
                <a:latin typeface="Arial"/>
                <a:cs typeface="Arial"/>
              </a:rPr>
              <a:t>u.c</a:t>
            </a:r>
            <a:r>
              <a:rPr lang="en-US" altLang="ja-JP" sz="320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lang="en-US" altLang="ja-JP" sz="3200" dirty="0" smtClean="0">
                <a:solidFill>
                  <a:srgbClr val="FFFF00"/>
                </a:solidFill>
              </a:rPr>
              <a:t>)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63888" y="4077072"/>
            <a:ext cx="1364476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K1.1BR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63688" y="3501008"/>
            <a:ext cx="593432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T1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7540" y="4611669"/>
            <a:ext cx="1390124" cy="1569660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30 </a:t>
            </a:r>
            <a:r>
              <a:rPr lang="en-US" altLang="ja-JP" sz="3200" dirty="0" err="1" smtClean="0">
                <a:solidFill>
                  <a:srgbClr val="FFFF00"/>
                </a:solidFill>
              </a:rPr>
              <a:t>GeV</a:t>
            </a:r>
            <a:endParaRPr lang="en-US" altLang="ja-JP" sz="3200" dirty="0" smtClean="0">
              <a:solidFill>
                <a:srgbClr val="FFFF00"/>
              </a:solidFill>
            </a:endParaRPr>
          </a:p>
          <a:p>
            <a:r>
              <a:rPr lang="en-US" altLang="ja-JP" sz="3200" dirty="0" smtClean="0">
                <a:solidFill>
                  <a:srgbClr val="FFFF00"/>
                </a:solidFill>
              </a:rPr>
              <a:t>Proton</a:t>
            </a:r>
          </a:p>
          <a:p>
            <a:r>
              <a:rPr lang="en-US" altLang="ja-JP" sz="3200" dirty="0" smtClean="0">
                <a:solidFill>
                  <a:srgbClr val="FFFF00"/>
                </a:solidFill>
              </a:rPr>
              <a:t>Beam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3851920" y="3717032"/>
            <a:ext cx="4392488" cy="306896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156176" y="5301208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white"/>
                </a:solidFill>
              </a:rPr>
              <a:t>56 m</a:t>
            </a:r>
            <a:endParaRPr lang="ja-JP" altLang="en-US" sz="2800" dirty="0">
              <a:solidFill>
                <a:prstClr val="white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4860032" y="0"/>
            <a:ext cx="3528392" cy="306896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876256" y="1268760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white"/>
                </a:solidFill>
              </a:rPr>
              <a:t>58 m</a:t>
            </a:r>
            <a:endParaRPr lang="ja-JP" altLang="en-US" sz="2800" dirty="0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5576" y="548680"/>
            <a:ext cx="1136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66FFFF"/>
                </a:solidFill>
              </a:rPr>
              <a:t>Current</a:t>
            </a:r>
            <a:endParaRPr lang="ja-JP" altLang="en-US" sz="2400" dirty="0">
              <a:solidFill>
                <a:srgbClr val="66FF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07904" y="107921"/>
            <a:ext cx="918841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K1.8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07704" y="1340768"/>
            <a:ext cx="1364476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K1.8BR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37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73" b="49225"/>
          <a:stretch>
            <a:fillRect/>
          </a:stretch>
        </p:blipFill>
        <p:spPr bwMode="auto">
          <a:xfrm>
            <a:off x="4897834" y="4005064"/>
            <a:ext cx="39946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US" altLang="ja-JP" dirty="0" smtClean="0"/>
              <a:t>Background reduction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144016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S/N improvement:</a:t>
            </a:r>
          </a:p>
          <a:p>
            <a:pPr lvl="1"/>
            <a:r>
              <a:rPr lang="en-US" altLang="ja-JP" dirty="0" smtClean="0"/>
              <a:t>Mass resolution: x4</a:t>
            </a:r>
          </a:p>
          <a:p>
            <a:pPr lvl="1"/>
            <a:r>
              <a:rPr lang="en-US" altLang="ja-JP" dirty="0" smtClean="0"/>
              <a:t>Decay angle cut: x2</a:t>
            </a:r>
          </a:p>
          <a:p>
            <a:pPr lvl="1"/>
            <a:r>
              <a:rPr lang="en-US" altLang="ja-JP" dirty="0" smtClean="0"/>
              <a:t>Production angle cut x4 (depends on </a:t>
            </a:r>
            <a:r>
              <a:rPr lang="en-US" altLang="ja-JP" i="1" dirty="0" err="1" smtClean="0"/>
              <a:t>d</a:t>
            </a:r>
            <a:r>
              <a:rPr lang="en-US" altLang="ja-JP" i="1" dirty="0" err="1" smtClean="0">
                <a:latin typeface="Symbol" pitchFamily="18" charset="2"/>
              </a:rPr>
              <a:t>s</a:t>
            </a:r>
            <a:r>
              <a:rPr lang="en-US" altLang="ja-JP" i="1" dirty="0" smtClean="0"/>
              <a:t>/</a:t>
            </a:r>
            <a:r>
              <a:rPr lang="en-US" altLang="ja-JP" i="1" dirty="0" err="1" smtClean="0"/>
              <a:t>dt</a:t>
            </a:r>
            <a:r>
              <a:rPr lang="en-US" altLang="ja-JP" dirty="0" smtClean="0"/>
              <a:t>)</a:t>
            </a:r>
          </a:p>
          <a:p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091" b="47686"/>
          <a:stretch>
            <a:fillRect/>
          </a:stretch>
        </p:blipFill>
        <p:spPr bwMode="auto">
          <a:xfrm>
            <a:off x="251520" y="3908381"/>
            <a:ext cx="4320480" cy="283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988360" y="3131676"/>
            <a:ext cx="1187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“True D</a:t>
            </a:r>
            <a:r>
              <a:rPr lang="en-US" altLang="ja-JP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mass</a:t>
            </a:r>
            <a:endParaRPr lang="ja-JP" alt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2247424" y="3140968"/>
            <a:ext cx="1008112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2247424" y="3429000"/>
            <a:ext cx="1008112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255536" y="291565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ja-JP" altLang="en-US" b="1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55536" y="341970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altLang="ja-JP" b="1" baseline="30000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-</a:t>
            </a:r>
            <a:endParaRPr lang="ja-JP" altLang="en-US" b="1" baseline="30000" dirty="0">
              <a:solidFill>
                <a:prstClr val="black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04048" y="3214717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“Fake D</a:t>
            </a:r>
            <a:r>
              <a:rPr lang="en-US" altLang="ja-JP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mass</a:t>
            </a:r>
            <a:endParaRPr lang="ja-JP" alt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6228184" y="3212976"/>
            <a:ext cx="720080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6228184" y="3460358"/>
            <a:ext cx="1981296" cy="256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948264" y="2924944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ja-JP" altLang="en-US" b="1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244408" y="350100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altLang="ja-JP" b="1" baseline="30000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-</a:t>
            </a:r>
            <a:endParaRPr lang="ja-JP" altLang="en-US" b="1" baseline="30000" dirty="0">
              <a:solidFill>
                <a:prstClr val="black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3568" y="2564904"/>
            <a:ext cx="8002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Signal</a:t>
            </a:r>
            <a:endParaRPr lang="ja-JP" alt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76056" y="2564904"/>
            <a:ext cx="13987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  <a:endParaRPr lang="ja-JP" alt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31923" y="3861048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scattering angle in CM</a:t>
            </a:r>
            <a:endParaRPr lang="ja-JP" alt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12443" y="3861048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scattering angle in CM</a:t>
            </a:r>
            <a:endParaRPr lang="ja-JP" alt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63688" y="5190291"/>
            <a:ext cx="139974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Signal</a:t>
            </a:r>
          </a:p>
          <a:p>
            <a:r>
              <a:rPr lang="en-US" altLang="ja-JP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Simulation</a:t>
            </a:r>
          </a:p>
          <a:p>
            <a:r>
              <a:rPr lang="en-US" altLang="ja-JP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w/ acceptance</a:t>
            </a:r>
            <a:endParaRPr lang="ja-JP" altLang="en-US" sz="16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228184" y="5085184"/>
            <a:ext cx="139974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JAM</a:t>
            </a:r>
          </a:p>
          <a:p>
            <a:r>
              <a:rPr lang="en-US" altLang="ja-JP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Simulation</a:t>
            </a:r>
          </a:p>
          <a:p>
            <a:r>
              <a:rPr lang="en-US" altLang="ja-JP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w/ acceptance</a:t>
            </a:r>
            <a:endParaRPr lang="ja-JP" altLang="en-US" sz="16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55776" y="2780928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b="1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ja-JP" altLang="en-US" b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519680" y="3491716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b="1" baseline="-25000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p</a:t>
            </a:r>
            <a:endParaRPr lang="ja-JP" altLang="en-US" b="1" baseline="-25000" dirty="0">
              <a:solidFill>
                <a:prstClr val="black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300192" y="285293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b="1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ja-JP" altLang="en-US" b="1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668344" y="3284984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b="1" baseline="-25000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p</a:t>
            </a:r>
            <a:endParaRPr lang="ja-JP" altLang="en-US" b="1" baseline="-25000" dirty="0">
              <a:solidFill>
                <a:prstClr val="black"/>
              </a:solidFill>
              <a:latin typeface="Symbol" pitchFamily="18" charset="2"/>
              <a:cs typeface="Times New Roman" pitchFamily="18" charset="0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1691680" y="4509120"/>
            <a:ext cx="0" cy="165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1691680" y="4365104"/>
            <a:ext cx="151216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6156176" y="4509120"/>
            <a:ext cx="0" cy="165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6156176" y="4365104"/>
            <a:ext cx="151216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7740352" y="4521314"/>
            <a:ext cx="137409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Reduction </a:t>
            </a:r>
          </a:p>
          <a:p>
            <a:r>
              <a:rPr lang="en-US" altLang="ja-JP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3.8</a:t>
            </a:r>
            <a:endParaRPr lang="ja-JP" alt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275856" y="4449306"/>
            <a:ext cx="150233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Acceptance </a:t>
            </a:r>
          </a:p>
          <a:p>
            <a:r>
              <a:rPr lang="en-US" altLang="ja-JP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0.58</a:t>
            </a:r>
            <a:endParaRPr lang="ja-JP" alt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1691138" y="3200476"/>
            <a:ext cx="21656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3" name="直線コネクタ 42"/>
          <p:cNvCxnSpPr/>
          <p:nvPr/>
        </p:nvCxnSpPr>
        <p:spPr>
          <a:xfrm>
            <a:off x="5723586" y="3212976"/>
            <a:ext cx="21656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4" name="スライド番号プレースホルダ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/>
                </a:solidFill>
              </a:rPr>
              <a:pPr/>
              <a:t>40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7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Considered BG for BG reduction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FF00"/>
                </a:solidFill>
              </a:rPr>
              <a:t>Main background</a:t>
            </a:r>
          </a:p>
          <a:p>
            <a:pPr lvl="1"/>
            <a:r>
              <a:rPr kumimoji="1" lang="en-US" altLang="ja-JP" dirty="0" smtClean="0">
                <a:solidFill>
                  <a:schemeClr val="bg1"/>
                </a:solidFill>
              </a:rPr>
              <a:t>Strangeness production including the </a:t>
            </a:r>
            <a:r>
              <a:rPr kumimoji="1" lang="en-US" altLang="ja-JP" b="1" dirty="0" smtClean="0">
                <a:solidFill>
                  <a:srgbClr val="00FFFF"/>
                </a:solidFill>
              </a:rPr>
              <a:t>(K</a:t>
            </a:r>
            <a:r>
              <a:rPr kumimoji="1" lang="en-US" altLang="ja-JP" b="1" baseline="30000" dirty="0" smtClean="0">
                <a:solidFill>
                  <a:srgbClr val="00FFFF"/>
                </a:solidFill>
              </a:rPr>
              <a:t>+</a:t>
            </a:r>
            <a:r>
              <a:rPr kumimoji="1" lang="en-US" altLang="ja-JP" b="1" dirty="0" smtClean="0">
                <a:solidFill>
                  <a:srgbClr val="00FFFF"/>
                </a:solidFill>
              </a:rPr>
              <a:t>, </a:t>
            </a:r>
            <a:r>
              <a:rPr kumimoji="1" lang="en-US" altLang="ja-JP" b="1" dirty="0" smtClean="0">
                <a:solidFill>
                  <a:srgbClr val="00FFFF"/>
                </a:solidFill>
                <a:latin typeface="Symbol" pitchFamily="18" charset="2"/>
              </a:rPr>
              <a:t>p</a:t>
            </a:r>
            <a:r>
              <a:rPr kumimoji="1" lang="en-US" altLang="ja-JP" b="1" baseline="30000" dirty="0" smtClean="0">
                <a:solidFill>
                  <a:srgbClr val="00FFFF"/>
                </a:solidFill>
                <a:latin typeface="Symbol" pitchFamily="18" charset="2"/>
              </a:rPr>
              <a:t>-</a:t>
            </a:r>
            <a:r>
              <a:rPr kumimoji="1" lang="en-US" altLang="ja-JP" b="1" dirty="0" smtClean="0">
                <a:solidFill>
                  <a:srgbClr val="00FFFF"/>
                </a:solidFill>
              </a:rPr>
              <a:t>, </a:t>
            </a:r>
            <a:r>
              <a:rPr kumimoji="1" lang="en-US" altLang="ja-JP" b="1" dirty="0" err="1" smtClean="0">
                <a:solidFill>
                  <a:srgbClr val="00FFFF"/>
                </a:solidFill>
                <a:latin typeface="Symbol" pitchFamily="18" charset="2"/>
              </a:rPr>
              <a:t>p</a:t>
            </a:r>
            <a:r>
              <a:rPr kumimoji="1" lang="en-US" altLang="ja-JP" b="1" baseline="-25000" dirty="0" err="1" smtClean="0">
                <a:solidFill>
                  <a:srgbClr val="00FFFF"/>
                </a:solidFill>
              </a:rPr>
              <a:t>s</a:t>
            </a:r>
            <a:r>
              <a:rPr kumimoji="1" lang="en-US" altLang="ja-JP" b="1" baseline="30000" dirty="0" smtClean="0">
                <a:solidFill>
                  <a:srgbClr val="00FFFF"/>
                </a:solidFill>
                <a:latin typeface="Symbol" pitchFamily="18" charset="2"/>
              </a:rPr>
              <a:t>-</a:t>
            </a:r>
            <a:r>
              <a:rPr kumimoji="1" lang="en-US" altLang="ja-JP" dirty="0" smtClean="0">
                <a:solidFill>
                  <a:schemeClr val="bg1"/>
                </a:solidFill>
              </a:rPr>
              <a:t>) final state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FF00"/>
                </a:solidFill>
              </a:rPr>
              <a:t>Wrong particle identification</a:t>
            </a:r>
          </a:p>
          <a:p>
            <a:pPr lvl="1"/>
            <a:r>
              <a:rPr lang="en-US" altLang="ja-JP" dirty="0" smtClean="0">
                <a:solidFill>
                  <a:schemeClr val="bg1"/>
                </a:solidFill>
              </a:rPr>
              <a:t>Dominant cases:  (</a:t>
            </a:r>
            <a:r>
              <a:rPr lang="en-US" altLang="ja-JP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+</a:t>
            </a:r>
            <a:r>
              <a:rPr lang="en-US" altLang="ja-JP" dirty="0" smtClean="0">
                <a:solidFill>
                  <a:schemeClr val="bg1"/>
                </a:solidFill>
              </a:rPr>
              <a:t>, </a:t>
            </a:r>
            <a:r>
              <a:rPr lang="en-US" altLang="ja-JP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, </a:t>
            </a:r>
            <a:r>
              <a:rPr lang="en-US" altLang="ja-JP" dirty="0" err="1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baseline="-25000" dirty="0" err="1" smtClean="0">
                <a:solidFill>
                  <a:schemeClr val="bg1"/>
                </a:solidFill>
              </a:rPr>
              <a:t>s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), (p, </a:t>
            </a:r>
            <a:r>
              <a:rPr lang="en-US" altLang="ja-JP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, </a:t>
            </a:r>
            <a:r>
              <a:rPr lang="en-US" altLang="ja-JP" dirty="0" err="1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baseline="-25000" dirty="0" err="1" smtClean="0">
                <a:solidFill>
                  <a:schemeClr val="bg1"/>
                </a:solidFill>
              </a:rPr>
              <a:t>s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en-US" altLang="ja-JP" dirty="0" smtClean="0">
                <a:solidFill>
                  <a:schemeClr val="bg1"/>
                </a:solidFill>
              </a:rPr>
              <a:t>PID </a:t>
            </a:r>
            <a:r>
              <a:rPr lang="en-US" altLang="ja-JP" dirty="0" smtClean="0">
                <a:solidFill>
                  <a:srgbClr val="00FFFF"/>
                </a:solidFill>
              </a:rPr>
              <a:t>miss-identification of </a:t>
            </a:r>
            <a:r>
              <a:rPr lang="en-US" altLang="ja-JP" i="1" dirty="0" smtClean="0">
                <a:solidFill>
                  <a:srgbClr val="00FFFF"/>
                </a:solidFill>
                <a:latin typeface="Symbol" pitchFamily="18" charset="2"/>
              </a:rPr>
              <a:t>p</a:t>
            </a:r>
            <a:r>
              <a:rPr lang="en-US" altLang="ja-JP" i="1" dirty="0" smtClean="0">
                <a:solidFill>
                  <a:srgbClr val="00FFFF"/>
                </a:solidFill>
              </a:rPr>
              <a:t>/p</a:t>
            </a:r>
            <a:r>
              <a:rPr lang="en-US" altLang="ja-JP" dirty="0" smtClean="0">
                <a:solidFill>
                  <a:srgbClr val="00FFFF"/>
                </a:solidFill>
              </a:rPr>
              <a:t> as </a:t>
            </a:r>
            <a:r>
              <a:rPr lang="en-US" altLang="ja-JP" i="1" dirty="0" smtClean="0">
                <a:solidFill>
                  <a:srgbClr val="00FFFF"/>
                </a:solidFill>
              </a:rPr>
              <a:t>K</a:t>
            </a:r>
            <a:r>
              <a:rPr lang="en-US" altLang="ja-JP" i="1" baseline="30000" dirty="0" smtClean="0">
                <a:solidFill>
                  <a:srgbClr val="00FFFF"/>
                </a:solidFill>
              </a:rPr>
              <a:t>+</a:t>
            </a:r>
            <a:r>
              <a:rPr lang="en-US" altLang="ja-JP" dirty="0" smtClean="0">
                <a:solidFill>
                  <a:srgbClr val="00FFFF"/>
                </a:solidFill>
              </a:rPr>
              <a:t>: ~3%</a:t>
            </a:r>
          </a:p>
          <a:p>
            <a:pPr lvl="2"/>
            <a:r>
              <a:rPr lang="en-US" altLang="ja-JP" dirty="0" smtClean="0">
                <a:solidFill>
                  <a:schemeClr val="bg1"/>
                </a:solidFill>
              </a:rPr>
              <a:t>Productions of </a:t>
            </a:r>
            <a:r>
              <a:rPr lang="en-US" altLang="ja-JP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dirty="0" smtClean="0">
                <a:solidFill>
                  <a:schemeClr val="bg1"/>
                </a:solidFill>
              </a:rPr>
              <a:t> and p are ~10 times higher than K.</a:t>
            </a:r>
          </a:p>
          <a:p>
            <a:pPr lvl="1"/>
            <a:r>
              <a:rPr lang="en-US" altLang="ja-JP" dirty="0" smtClean="0">
                <a:solidFill>
                  <a:schemeClr val="bg1"/>
                </a:solidFill>
              </a:rPr>
              <a:t>Contribution of other combinations are negligible.</a:t>
            </a:r>
          </a:p>
          <a:p>
            <a:pPr lvl="2"/>
            <a:r>
              <a:rPr lang="en-US" altLang="ja-JP" dirty="0" smtClean="0">
                <a:solidFill>
                  <a:schemeClr val="bg1"/>
                </a:solidFill>
              </a:rPr>
              <a:t>(K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+</a:t>
            </a:r>
            <a:r>
              <a:rPr lang="en-US" altLang="ja-JP" dirty="0" smtClean="0">
                <a:solidFill>
                  <a:schemeClr val="bg1"/>
                </a:solidFill>
              </a:rPr>
              <a:t>, K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, </a:t>
            </a:r>
            <a:r>
              <a:rPr lang="en-US" altLang="ja-JP" dirty="0" err="1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baseline="-25000" dirty="0" err="1" smtClean="0">
                <a:solidFill>
                  <a:schemeClr val="bg1"/>
                </a:solidFill>
              </a:rPr>
              <a:t>s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), (K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+</a:t>
            </a:r>
            <a:r>
              <a:rPr lang="en-US" altLang="ja-JP" dirty="0" smtClean="0">
                <a:solidFill>
                  <a:schemeClr val="bg1"/>
                </a:solidFill>
              </a:rPr>
              <a:t>, </a:t>
            </a:r>
            <a:r>
              <a:rPr lang="en-US" altLang="ja-JP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, </a:t>
            </a:r>
            <a:r>
              <a:rPr lang="en-US" altLang="ja-JP" dirty="0" smtClean="0">
                <a:solidFill>
                  <a:schemeClr val="bg1"/>
                </a:solidFill>
                <a:latin typeface="Symbol" pitchFamily="18" charset="2"/>
              </a:rPr>
              <a:t>K</a:t>
            </a:r>
            <a:r>
              <a:rPr lang="en-US" altLang="ja-JP" baseline="-25000" dirty="0" smtClean="0">
                <a:solidFill>
                  <a:schemeClr val="bg1"/>
                </a:solidFill>
              </a:rPr>
              <a:t>s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), (</a:t>
            </a:r>
            <a:r>
              <a:rPr lang="en-US" altLang="ja-JP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+</a:t>
            </a:r>
            <a:r>
              <a:rPr lang="en-US" altLang="ja-JP" dirty="0" smtClean="0">
                <a:solidFill>
                  <a:schemeClr val="bg1"/>
                </a:solidFill>
              </a:rPr>
              <a:t>, K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, </a:t>
            </a:r>
            <a:r>
              <a:rPr lang="en-US" altLang="ja-JP" dirty="0" err="1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baseline="-25000" dirty="0" err="1" smtClean="0">
                <a:solidFill>
                  <a:schemeClr val="bg1"/>
                </a:solidFill>
              </a:rPr>
              <a:t>s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), (p, K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, </a:t>
            </a:r>
            <a:r>
              <a:rPr lang="en-US" altLang="ja-JP" dirty="0" err="1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baseline="-25000" dirty="0" err="1" smtClean="0">
                <a:solidFill>
                  <a:schemeClr val="bg1"/>
                </a:solidFill>
              </a:rPr>
              <a:t>s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), …</a:t>
            </a:r>
          </a:p>
          <a:p>
            <a:pPr lvl="1"/>
            <a:r>
              <a:rPr lang="en-US" altLang="ja-JP" dirty="0" smtClean="0">
                <a:solidFill>
                  <a:schemeClr val="bg1"/>
                </a:solidFill>
              </a:rPr>
              <a:t>Semi-</a:t>
            </a:r>
            <a:r>
              <a:rPr lang="en-US" altLang="ja-JP" dirty="0" err="1" smtClean="0">
                <a:solidFill>
                  <a:schemeClr val="bg1"/>
                </a:solidFill>
              </a:rPr>
              <a:t>leptonic</a:t>
            </a:r>
            <a:r>
              <a:rPr lang="en-US" altLang="ja-JP" dirty="0" smtClean="0">
                <a:solidFill>
                  <a:schemeClr val="bg1"/>
                </a:solidFill>
              </a:rPr>
              <a:t> decay channels: (K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+</a:t>
            </a:r>
            <a:r>
              <a:rPr lang="en-US" altLang="ja-JP" dirty="0" smtClean="0">
                <a:solidFill>
                  <a:schemeClr val="bg1"/>
                </a:solidFill>
              </a:rPr>
              <a:t>, </a:t>
            </a:r>
            <a:r>
              <a:rPr lang="en-US" altLang="ja-JP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, </a:t>
            </a:r>
            <a:r>
              <a:rPr lang="en-US" altLang="ja-JP" dirty="0" err="1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baseline="-25000" dirty="0" err="1" smtClean="0">
                <a:solidFill>
                  <a:schemeClr val="bg1"/>
                </a:solidFill>
              </a:rPr>
              <a:t>s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) (K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+</a:t>
            </a:r>
            <a:r>
              <a:rPr lang="en-US" altLang="ja-JP" dirty="0" smtClean="0">
                <a:solidFill>
                  <a:schemeClr val="bg1"/>
                </a:solidFill>
              </a:rPr>
              <a:t>, e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, </a:t>
            </a:r>
            <a:r>
              <a:rPr lang="en-US" altLang="ja-JP" dirty="0" err="1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baseline="-25000" dirty="0" err="1" smtClean="0">
                <a:solidFill>
                  <a:schemeClr val="bg1"/>
                </a:solidFill>
              </a:rPr>
              <a:t>s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) </a:t>
            </a:r>
          </a:p>
          <a:p>
            <a:pPr lvl="2"/>
            <a:r>
              <a:rPr lang="en-US" altLang="ja-JP" dirty="0" smtClean="0">
                <a:solidFill>
                  <a:schemeClr val="bg1"/>
                </a:solidFill>
              </a:rPr>
              <a:t>D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0</a:t>
            </a:r>
            <a:r>
              <a:rPr lang="en-US" altLang="ja-JP" dirty="0" smtClean="0">
                <a:solidFill>
                  <a:schemeClr val="bg1"/>
                </a:solidFill>
              </a:rPr>
              <a:t> mass cannot be reconstructed.</a:t>
            </a:r>
          </a:p>
          <a:p>
            <a:pPr lvl="2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FF00"/>
                </a:solidFill>
              </a:rPr>
              <a:t>Associated charm production</a:t>
            </a:r>
            <a:r>
              <a:rPr lang="en-US" altLang="ja-JP" dirty="0" smtClean="0">
                <a:solidFill>
                  <a:schemeClr val="bg1"/>
                </a:solidFill>
              </a:rPr>
              <a:t>: Including D*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</a:p>
          <a:p>
            <a:pPr lvl="1"/>
            <a:r>
              <a:rPr lang="en-US" altLang="ja-JP" dirty="0" smtClean="0">
                <a:solidFill>
                  <a:schemeClr val="bg1"/>
                </a:solidFill>
              </a:rPr>
              <a:t>D** production: D**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0, 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ja-JP" altLang="en-US" dirty="0" smtClean="0">
                <a:solidFill>
                  <a:schemeClr val="bg1"/>
                </a:solidFill>
              </a:rPr>
              <a:t>→</a:t>
            </a:r>
            <a:r>
              <a:rPr lang="en-US" altLang="ja-JP" dirty="0" smtClean="0">
                <a:solidFill>
                  <a:schemeClr val="bg1"/>
                </a:solidFill>
              </a:rPr>
              <a:t>D*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 </a:t>
            </a:r>
            <a:r>
              <a:rPr lang="en-US" altLang="ja-JP" dirty="0" smtClean="0">
                <a:solidFill>
                  <a:schemeClr val="bg1"/>
                </a:solidFill>
              </a:rPr>
              <a:t>+ </a:t>
            </a:r>
            <a:r>
              <a:rPr lang="en-US" altLang="ja-JP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+,0</a:t>
            </a:r>
          </a:p>
          <a:p>
            <a:pPr lvl="1"/>
            <a:r>
              <a:rPr lang="en-US" altLang="ja-JP" dirty="0" smtClean="0">
                <a:solidFill>
                  <a:schemeClr val="bg1"/>
                </a:solidFill>
              </a:rPr>
              <a:t>D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0,+ </a:t>
            </a:r>
            <a:r>
              <a:rPr lang="en-US" altLang="ja-JP" dirty="0" smtClean="0">
                <a:solidFill>
                  <a:schemeClr val="bg1"/>
                </a:solidFill>
              </a:rPr>
              <a:t> + D*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,  D*</a:t>
            </a:r>
            <a:r>
              <a:rPr lang="en-US" altLang="ja-JP" baseline="30000" dirty="0" smtClean="0">
                <a:solidFill>
                  <a:schemeClr val="bg1"/>
                </a:solidFill>
              </a:rPr>
              <a:t>0,+ </a:t>
            </a:r>
            <a:r>
              <a:rPr lang="en-US" altLang="ja-JP" dirty="0">
                <a:solidFill>
                  <a:schemeClr val="bg1"/>
                </a:solidFill>
              </a:rPr>
              <a:t> + D</a:t>
            </a:r>
            <a:r>
              <a:rPr lang="en-US" altLang="ja-JP" dirty="0" smtClean="0">
                <a:solidFill>
                  <a:schemeClr val="bg1"/>
                </a:solidFill>
              </a:rPr>
              <a:t>*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r>
              <a:rPr lang="en-US" altLang="ja-JP" dirty="0" smtClean="0">
                <a:solidFill>
                  <a:schemeClr val="bg1"/>
                </a:solidFill>
              </a:rPr>
              <a:t> pair production</a:t>
            </a:r>
          </a:p>
          <a:p>
            <a:pPr lvl="1"/>
            <a:r>
              <a:rPr lang="en-US" altLang="ja-JP" dirty="0" smtClean="0">
                <a:solidFill>
                  <a:schemeClr val="bg1"/>
                </a:solidFill>
              </a:rPr>
              <a:t>Hidden charm meson (J/</a:t>
            </a:r>
            <a:r>
              <a:rPr lang="en-US" altLang="ja-JP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en-US" altLang="ja-JP" dirty="0" smtClean="0">
                <a:solidFill>
                  <a:schemeClr val="bg1"/>
                </a:solidFill>
              </a:rPr>
              <a:t>, </a:t>
            </a:r>
            <a:r>
              <a:rPr lang="en-US" altLang="ja-JP" dirty="0" smtClean="0">
                <a:solidFill>
                  <a:schemeClr val="bg1"/>
                </a:solidFill>
                <a:latin typeface="Symbol" pitchFamily="18" charset="2"/>
              </a:rPr>
              <a:t>y</a:t>
            </a:r>
            <a:r>
              <a:rPr lang="en-US" altLang="ja-JP" dirty="0" smtClean="0">
                <a:solidFill>
                  <a:schemeClr val="bg1"/>
                </a:solidFill>
              </a:rPr>
              <a:t>, </a:t>
            </a:r>
            <a:r>
              <a:rPr lang="en-US" altLang="ja-JP" dirty="0" smtClean="0">
                <a:solidFill>
                  <a:schemeClr val="bg1"/>
                </a:solidFill>
                <a:latin typeface="Symbol" pitchFamily="18" charset="2"/>
              </a:rPr>
              <a:t>c</a:t>
            </a:r>
            <a:r>
              <a:rPr lang="en-US" altLang="ja-JP" baseline="-25000" dirty="0" smtClean="0">
                <a:solidFill>
                  <a:schemeClr val="bg1"/>
                </a:solidFill>
              </a:rPr>
              <a:t>c</a:t>
            </a:r>
            <a:r>
              <a:rPr lang="en-US" altLang="ja-JP" dirty="0" smtClean="0">
                <a:solidFill>
                  <a:schemeClr val="bg1"/>
                </a:solidFill>
              </a:rPr>
              <a:t>) production: Decay to D*</a:t>
            </a:r>
            <a:r>
              <a:rPr lang="en-US" altLang="ja-JP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64088" y="1772816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66FFFF"/>
                </a:solidFill>
                <a:ea typeface="ＭＳ Ｐゴシック" pitchFamily="50" charset="-128"/>
              </a:rPr>
              <a:t>JAM (</a:t>
            </a:r>
            <a:r>
              <a:rPr lang="en-US" altLang="ja-JP" sz="2000" dirty="0" smtClean="0">
                <a:solidFill>
                  <a:srgbClr val="66FFFF"/>
                </a:solidFill>
                <a:ea typeface="ＭＳ Ｐゴシック" pitchFamily="50" charset="-128"/>
              </a:rPr>
              <a:t>PRC61 (2000) 024901</a:t>
            </a:r>
            <a:r>
              <a:rPr lang="ja-JP" altLang="en-US" sz="2000" dirty="0" smtClean="0">
                <a:solidFill>
                  <a:srgbClr val="66FFFF"/>
                </a:solidFill>
                <a:ea typeface="ＭＳ Ｐゴシック" pitchFamily="50" charset="-128"/>
              </a:rPr>
              <a:t>）</a:t>
            </a:r>
            <a:endParaRPr lang="ja-JP" altLang="en-US" sz="2000" b="1" dirty="0">
              <a:solidFill>
                <a:srgbClr val="66FFFF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843808" y="1772816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FFFF00"/>
                </a:solidFill>
                <a:ea typeface="ＭＳ Ｐゴシック" pitchFamily="50" charset="-128"/>
              </a:rPr>
              <a:t>3.4</a:t>
            </a:r>
            <a:r>
              <a:rPr lang="ja-JP" altLang="en-US" sz="2000" b="1" dirty="0" smtClean="0">
                <a:solidFill>
                  <a:srgbClr val="FFFF00"/>
                </a:solidFill>
                <a:ea typeface="ＭＳ Ｐゴシック" pitchFamily="50" charset="-128"/>
              </a:rPr>
              <a:t> </a:t>
            </a:r>
            <a:r>
              <a:rPr lang="en-US" altLang="ja-JP" sz="2000" b="1" dirty="0" err="1" smtClean="0">
                <a:solidFill>
                  <a:srgbClr val="FFFF00"/>
                </a:solidFill>
                <a:ea typeface="ＭＳ Ｐゴシック" pitchFamily="50" charset="-128"/>
              </a:rPr>
              <a:t>mb</a:t>
            </a:r>
            <a:endParaRPr lang="ja-JP" alt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876256" y="3075655"/>
            <a:ext cx="861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FFFF00"/>
                </a:solidFill>
                <a:ea typeface="ＭＳ Ｐゴシック" pitchFamily="50" charset="-128"/>
              </a:rPr>
              <a:t>26</a:t>
            </a:r>
            <a:r>
              <a:rPr lang="ja-JP" altLang="en-US" sz="2000" b="1" dirty="0" smtClean="0">
                <a:solidFill>
                  <a:srgbClr val="FFFF00"/>
                </a:solidFill>
                <a:ea typeface="ＭＳ Ｐゴシック" pitchFamily="50" charset="-128"/>
              </a:rPr>
              <a:t> </a:t>
            </a:r>
            <a:r>
              <a:rPr lang="en-US" altLang="ja-JP" sz="2000" b="1" dirty="0" err="1" smtClean="0">
                <a:solidFill>
                  <a:srgbClr val="FFFF00"/>
                </a:solidFill>
                <a:ea typeface="ＭＳ Ｐゴシック" pitchFamily="50" charset="-128"/>
              </a:rPr>
              <a:t>mb</a:t>
            </a:r>
            <a:endParaRPr lang="ja-JP" alt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051720" y="6021288"/>
            <a:ext cx="6505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FFFF00"/>
                </a:solidFill>
              </a:rPr>
              <a:t>Very Small and No peak structure</a:t>
            </a:r>
            <a:r>
              <a:rPr lang="ja-JP" altLang="en-US" sz="2000" b="1" dirty="0" smtClean="0">
                <a:solidFill>
                  <a:srgbClr val="FFFF00"/>
                </a:solidFill>
              </a:rPr>
              <a:t>：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shoulder at  ~2.45 </a:t>
            </a:r>
            <a:r>
              <a:rPr lang="en-US" altLang="ja-JP" sz="2000" b="1" dirty="0" err="1" smtClean="0">
                <a:solidFill>
                  <a:srgbClr val="FFFF00"/>
                </a:solidFill>
              </a:rPr>
              <a:t>GeV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/c</a:t>
            </a:r>
            <a:r>
              <a:rPr lang="en-US" altLang="ja-JP" sz="2000" b="1" baseline="30000" dirty="0" smtClean="0">
                <a:solidFill>
                  <a:srgbClr val="FFFF00"/>
                </a:solidFill>
              </a:rPr>
              <a:t>2</a:t>
            </a:r>
            <a:endParaRPr lang="ja-JP" altLang="en-US" sz="2000" b="1" baseline="30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291" r="4319" b="-517"/>
          <a:stretch/>
        </p:blipFill>
        <p:spPr bwMode="auto">
          <a:xfrm>
            <a:off x="5264996" y="3525550"/>
            <a:ext cx="3734679" cy="60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88" r="4319" b="64291"/>
          <a:stretch/>
        </p:blipFill>
        <p:spPr bwMode="auto">
          <a:xfrm>
            <a:off x="5264996" y="1676203"/>
            <a:ext cx="3734679" cy="184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ea typeface="ＭＳ Ｐゴシック" pitchFamily="50" charset="-128"/>
              </a:rPr>
              <a:t>Main </a:t>
            </a:r>
            <a:r>
              <a:rPr lang="en-US" altLang="ja-JP" dirty="0" smtClean="0">
                <a:ea typeface="ＭＳ Ｐゴシック" pitchFamily="50" charset="-128"/>
              </a:rPr>
              <a:t>b</a:t>
            </a:r>
            <a:r>
              <a:rPr kumimoji="1" lang="en-US" altLang="ja-JP" dirty="0" smtClean="0">
                <a:ea typeface="ＭＳ Ｐゴシック" pitchFamily="50" charset="-128"/>
              </a:rPr>
              <a:t>ackground</a:t>
            </a:r>
            <a:endParaRPr kumimoji="1" lang="ja-JP" altLang="en-US" dirty="0">
              <a:ea typeface="ＭＳ Ｐゴシック" pitchFamily="50" charset="-128"/>
            </a:endParaRP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6856" y="1052736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ja-JP" dirty="0" smtClean="0">
                <a:ea typeface="ＭＳ Ｐゴシック" pitchFamily="50" charset="-128"/>
              </a:rPr>
              <a:t>All events including </a:t>
            </a:r>
            <a:r>
              <a:rPr lang="ja-JP" altLang="en-US" dirty="0"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  <a:ea typeface="ＭＳ Ｐゴシック" pitchFamily="50" charset="-128"/>
              </a:rPr>
              <a:t>K</a:t>
            </a:r>
            <a:r>
              <a:rPr lang="en-US" altLang="ja-JP" baseline="30000" dirty="0" smtClean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</a:rPr>
              <a:t>+</a:t>
            </a:r>
            <a:r>
              <a:rPr lang="en-US" altLang="ja-JP" dirty="0" smtClean="0">
                <a:solidFill>
                  <a:schemeClr val="tx2"/>
                </a:solidFill>
                <a:ea typeface="ＭＳ Ｐゴシック" pitchFamily="50" charset="-128"/>
              </a:rPr>
              <a:t>, </a:t>
            </a:r>
            <a:r>
              <a:rPr lang="en-US" altLang="ja-JP" dirty="0" smtClean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</a:rPr>
              <a:t>-</a:t>
            </a:r>
            <a:r>
              <a:rPr lang="en-US" altLang="ja-JP" dirty="0" smtClean="0">
                <a:solidFill>
                  <a:schemeClr val="tx2"/>
                </a:solidFill>
                <a:ea typeface="ＭＳ Ｐゴシック" pitchFamily="50" charset="-128"/>
              </a:rPr>
              <a:t>, </a:t>
            </a:r>
            <a:r>
              <a:rPr lang="en-US" altLang="ja-JP" dirty="0" smtClean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</a:rPr>
              <a:t>-</a:t>
            </a:r>
            <a:endParaRPr lang="en-US" altLang="ja-JP" dirty="0" smtClean="0">
              <a:ea typeface="ＭＳ Ｐゴシック" pitchFamily="50" charset="-128"/>
            </a:endParaRPr>
          </a:p>
          <a:p>
            <a:pPr marL="400050" lvl="1" indent="0">
              <a:buNone/>
            </a:pPr>
            <a:r>
              <a:rPr lang="ja-JP" altLang="en-US" dirty="0" smtClean="0">
                <a:ea typeface="ＭＳ Ｐゴシック" pitchFamily="50" charset="-128"/>
              </a:rPr>
              <a:t>＊</a:t>
            </a:r>
            <a:r>
              <a:rPr lang="en-US" altLang="ja-JP" dirty="0" smtClean="0">
                <a:ea typeface="ＭＳ Ｐゴシック" pitchFamily="50" charset="-128"/>
              </a:rPr>
              <a:t>Less information from old experiments</a:t>
            </a:r>
          </a:p>
          <a:p>
            <a:pPr lvl="1" indent="-342900"/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s</a:t>
            </a:r>
            <a:r>
              <a:rPr lang="en-US" altLang="ja-JP" dirty="0" smtClean="0">
                <a:ea typeface="ＭＳ Ｐゴシック" pitchFamily="50" charset="-128"/>
              </a:rPr>
              <a:t> </a:t>
            </a:r>
            <a:r>
              <a:rPr lang="en-US" altLang="ja-JP" baseline="-25000" dirty="0"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ea typeface="ＭＳ Ｐゴシック" pitchFamily="50" charset="-128"/>
              </a:rPr>
              <a:t>otal</a:t>
            </a:r>
            <a:r>
              <a:rPr lang="en-US" altLang="ja-JP" dirty="0" smtClean="0">
                <a:ea typeface="ＭＳ Ｐゴシック" pitchFamily="50" charset="-128"/>
              </a:rPr>
              <a:t> of 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latin typeface="Symbol" pitchFamily="18" charset="2"/>
                <a:ea typeface="ＭＳ Ｐゴシック" pitchFamily="50" charset="-128"/>
              </a:rPr>
              <a:t>-</a:t>
            </a:r>
            <a:r>
              <a:rPr lang="en-US" altLang="ja-JP" dirty="0" smtClean="0">
                <a:ea typeface="ＭＳ Ｐゴシック" pitchFamily="50" charset="-128"/>
              </a:rPr>
              <a:t> p </a:t>
            </a:r>
            <a:r>
              <a:rPr lang="ja-JP" altLang="en-US" dirty="0">
                <a:ea typeface="ＭＳ Ｐゴシック" pitchFamily="50" charset="-128"/>
              </a:rPr>
              <a:t> </a:t>
            </a:r>
            <a:r>
              <a:rPr lang="en-US" altLang="ja-JP" dirty="0" smtClean="0">
                <a:ea typeface="ＭＳ Ｐゴシック" pitchFamily="50" charset="-128"/>
              </a:rPr>
              <a:t>@ 16 </a:t>
            </a:r>
            <a:r>
              <a:rPr lang="en-US" altLang="ja-JP" dirty="0">
                <a:ea typeface="ＭＳ Ｐゴシック" pitchFamily="50" charset="-128"/>
              </a:rPr>
              <a:t>GeV/c </a:t>
            </a:r>
            <a:r>
              <a:rPr lang="en-US" altLang="ja-JP" dirty="0" smtClean="0">
                <a:ea typeface="ＭＳ Ｐゴシック" pitchFamily="50" charset="-128"/>
              </a:rPr>
              <a:t>: 25.7 mb</a:t>
            </a:r>
            <a:r>
              <a:rPr lang="ja-JP" altLang="en-US" dirty="0" smtClean="0">
                <a:ea typeface="ＭＳ Ｐゴシック" pitchFamily="50" charset="-128"/>
              </a:rPr>
              <a:t>　</a:t>
            </a:r>
            <a:endParaRPr lang="en-US" altLang="ja-JP" dirty="0" smtClean="0">
              <a:ea typeface="ＭＳ Ｐゴシック" pitchFamily="50" charset="-128"/>
            </a:endParaRPr>
          </a:p>
          <a:p>
            <a:pPr marL="400050" lvl="1" indent="0">
              <a:buNone/>
            </a:pPr>
            <a:r>
              <a:rPr lang="ja-JP" altLang="en-US" dirty="0" smtClean="0">
                <a:ea typeface="ＭＳ Ｐゴシック" pitchFamily="50" charset="-128"/>
              </a:rPr>
              <a:t>⇔ </a:t>
            </a:r>
            <a:r>
              <a:rPr lang="en-US" altLang="ja-JP" dirty="0" smtClean="0">
                <a:ea typeface="ＭＳ Ｐゴシック" pitchFamily="50" charset="-128"/>
              </a:rPr>
              <a:t>Strangeness production: 3.4</a:t>
            </a:r>
            <a:r>
              <a:rPr lang="ja-JP" altLang="en-US" dirty="0" smtClean="0">
                <a:ea typeface="ＭＳ Ｐゴシック" pitchFamily="50" charset="-128"/>
              </a:rPr>
              <a:t> </a:t>
            </a:r>
            <a:r>
              <a:rPr lang="en-US" altLang="ja-JP" dirty="0" smtClean="0">
                <a:ea typeface="ＭＳ Ｐゴシック" pitchFamily="50" charset="-128"/>
              </a:rPr>
              <a:t>mb</a:t>
            </a:r>
          </a:p>
          <a:p>
            <a:pPr marL="0" indent="0">
              <a:buNone/>
            </a:pPr>
            <a:r>
              <a:rPr lang="ja-JP" altLang="en-US" dirty="0" smtClean="0">
                <a:ea typeface="ＭＳ Ｐゴシック" pitchFamily="50" charset="-128"/>
              </a:rPr>
              <a:t>⇒ </a:t>
            </a:r>
            <a:r>
              <a:rPr lang="en-US" altLang="ja-JP" dirty="0" smtClean="0">
                <a:solidFill>
                  <a:schemeClr val="tx2"/>
                </a:solidFill>
                <a:ea typeface="ＭＳ Ｐゴシック" pitchFamily="50" charset="-128"/>
              </a:rPr>
              <a:t>A few mb</a:t>
            </a:r>
          </a:p>
          <a:p>
            <a:pPr marL="400050" lvl="1" indent="0"/>
            <a:r>
              <a:rPr lang="en-US" altLang="ja-JP" dirty="0" smtClean="0">
                <a:solidFill>
                  <a:schemeClr val="tx2"/>
                </a:solidFill>
                <a:ea typeface="ＭＳ Ｐゴシック" pitchFamily="50" charset="-128"/>
              </a:rPr>
              <a:t>More than 10</a:t>
            </a:r>
            <a:r>
              <a:rPr lang="en-US" altLang="ja-JP" baseline="30000" dirty="0" smtClean="0">
                <a:solidFill>
                  <a:schemeClr val="tx2"/>
                </a:solidFill>
                <a:ea typeface="ＭＳ Ｐゴシック" pitchFamily="50" charset="-128"/>
              </a:rPr>
              <a:t>6</a:t>
            </a:r>
            <a:r>
              <a:rPr lang="en-US" altLang="ja-JP" dirty="0" smtClean="0">
                <a:solidFill>
                  <a:schemeClr val="tx2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ea typeface="ＭＳ Ｐゴシック" pitchFamily="50" charset="-128"/>
              </a:rPr>
              <a:t>times </a:t>
            </a:r>
          </a:p>
          <a:p>
            <a:pPr marL="400050" lvl="1" indent="0">
              <a:buNone/>
            </a:pPr>
            <a:r>
              <a:rPr lang="en-US" altLang="ja-JP" dirty="0" smtClean="0">
                <a:ea typeface="ＭＳ Ｐゴシック" pitchFamily="50" charset="-128"/>
              </a:rPr>
              <a:t>higher than Y</a:t>
            </a:r>
            <a:r>
              <a:rPr lang="en-US" altLang="ja-JP" baseline="-25000" dirty="0" smtClean="0">
                <a:ea typeface="ＭＳ Ｐゴシック" pitchFamily="50" charset="-128"/>
              </a:rPr>
              <a:t>c</a:t>
            </a:r>
            <a:r>
              <a:rPr lang="en-US" altLang="ja-JP" dirty="0" smtClean="0">
                <a:ea typeface="ＭＳ Ｐゴシック" pitchFamily="50" charset="-128"/>
              </a:rPr>
              <a:t>* signals</a:t>
            </a:r>
            <a:r>
              <a:rPr lang="ja-JP" altLang="en-US" dirty="0">
                <a:ea typeface="ＭＳ Ｐゴシック" pitchFamily="50" charset="-128"/>
              </a:rPr>
              <a:t> </a:t>
            </a:r>
            <a:r>
              <a:rPr lang="en-US" altLang="ja-JP" dirty="0" smtClean="0">
                <a:ea typeface="ＭＳ Ｐゴシック" pitchFamily="50" charset="-128"/>
              </a:rPr>
              <a:t>(1 nb)</a:t>
            </a:r>
          </a:p>
          <a:p>
            <a:pPr marL="0" indent="0">
              <a:buNone/>
            </a:pPr>
            <a:endParaRPr lang="en-US" altLang="ja-JP" dirty="0" smtClean="0">
              <a:ea typeface="ＭＳ Ｐゴシック" pitchFamily="50" charset="-128"/>
            </a:endParaRPr>
          </a:p>
          <a:p>
            <a:r>
              <a:rPr lang="en-US" altLang="ja-JP" dirty="0" smtClean="0">
                <a:ea typeface="ＭＳ Ｐゴシック" pitchFamily="50" charset="-128"/>
              </a:rPr>
              <a:t>Background source</a:t>
            </a:r>
          </a:p>
          <a:p>
            <a:pPr lvl="1"/>
            <a:r>
              <a:rPr lang="en-US" altLang="ja-JP" dirty="0" smtClean="0">
                <a:ea typeface="ＭＳ Ｐゴシック" pitchFamily="50" charset="-128"/>
              </a:rPr>
              <a:t>K*</a:t>
            </a:r>
            <a:r>
              <a:rPr lang="en-US" altLang="ja-JP" baseline="30000" dirty="0" smtClean="0">
                <a:ea typeface="ＭＳ Ｐゴシック" pitchFamily="50" charset="-128"/>
              </a:rPr>
              <a:t>0</a:t>
            </a:r>
            <a:r>
              <a:rPr lang="en-US" altLang="ja-JP" dirty="0" smtClean="0">
                <a:ea typeface="ＭＳ Ｐゴシック" pitchFamily="50" charset="-128"/>
              </a:rPr>
              <a:t>(</a:t>
            </a:r>
            <a:r>
              <a:rPr lang="ja-JP" altLang="en-US" dirty="0" smtClean="0">
                <a:ea typeface="ＭＳ Ｐゴシック" pitchFamily="50" charset="-128"/>
              </a:rPr>
              <a:t>→</a:t>
            </a:r>
            <a:r>
              <a:rPr lang="en-US" altLang="ja-JP" dirty="0" smtClean="0">
                <a:ea typeface="ＭＳ Ｐゴシック" pitchFamily="50" charset="-128"/>
              </a:rPr>
              <a:t>K</a:t>
            </a:r>
            <a:r>
              <a:rPr lang="en-US" altLang="ja-JP" baseline="30000" dirty="0" smtClean="0">
                <a:ea typeface="ＭＳ Ｐゴシック" pitchFamily="50" charset="-128"/>
              </a:rPr>
              <a:t>+,</a:t>
            </a:r>
            <a:r>
              <a:rPr lang="en-US" altLang="ja-JP" dirty="0" smtClean="0">
                <a:ea typeface="ＭＳ Ｐゴシック" pitchFamily="50" charset="-128"/>
              </a:rPr>
              <a:t>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latin typeface="Symbol" pitchFamily="18" charset="2"/>
                <a:ea typeface="ＭＳ Ｐゴシック" pitchFamily="50" charset="-128"/>
              </a:rPr>
              <a:t>-</a:t>
            </a:r>
            <a:r>
              <a:rPr lang="en-US" altLang="ja-JP" dirty="0" smtClean="0">
                <a:ea typeface="ＭＳ Ｐゴシック" pitchFamily="50" charset="-128"/>
              </a:rPr>
              <a:t>) +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latin typeface="Symbol" pitchFamily="18" charset="2"/>
                <a:ea typeface="ＭＳ Ｐゴシック" pitchFamily="50" charset="-128"/>
              </a:rPr>
              <a:t>- </a:t>
            </a:r>
          </a:p>
          <a:p>
            <a:pPr lvl="1"/>
            <a:r>
              <a:rPr lang="en-US" altLang="ja-JP" dirty="0" err="1" smtClean="0">
                <a:ea typeface="ＭＳ Ｐゴシック" pitchFamily="50" charset="-128"/>
              </a:rPr>
              <a:t>KK</a:t>
            </a:r>
            <a:r>
              <a:rPr lang="en-US" altLang="ja-JP" baseline="-25000" dirty="0" err="1" smtClean="0">
                <a:ea typeface="ＭＳ Ｐゴシック" pitchFamily="50" charset="-128"/>
              </a:rPr>
              <a:t>bar</a:t>
            </a:r>
            <a:r>
              <a:rPr lang="en-US" altLang="ja-JP" dirty="0" smtClean="0">
                <a:ea typeface="ＭＳ Ｐゴシック" pitchFamily="50" charset="-128"/>
              </a:rPr>
              <a:t> (K*K*</a:t>
            </a:r>
            <a:r>
              <a:rPr lang="en-US" altLang="ja-JP" baseline="-25000" dirty="0" smtClean="0">
                <a:ea typeface="ＭＳ Ｐゴシック" pitchFamily="50" charset="-128"/>
              </a:rPr>
              <a:t>bar</a:t>
            </a:r>
            <a:r>
              <a:rPr lang="en-US" altLang="ja-JP" dirty="0" smtClean="0">
                <a:ea typeface="ＭＳ Ｐゴシック" pitchFamily="50" charset="-128"/>
              </a:rPr>
              <a:t>) production +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latin typeface="Symbol" pitchFamily="18" charset="2"/>
                <a:ea typeface="ＭＳ Ｐゴシック" pitchFamily="50" charset="-128"/>
              </a:rPr>
              <a:t>-</a:t>
            </a:r>
            <a:endParaRPr lang="en-US" altLang="ja-JP" dirty="0" smtClean="0">
              <a:ea typeface="ＭＳ Ｐゴシック" pitchFamily="50" charset="-128"/>
            </a:endParaRPr>
          </a:p>
          <a:p>
            <a:pPr lvl="1"/>
            <a:r>
              <a:rPr lang="en-US" altLang="ja-JP" dirty="0" smtClean="0">
                <a:ea typeface="ＭＳ Ｐゴシック" pitchFamily="50" charset="-128"/>
              </a:rPr>
              <a:t>Y K</a:t>
            </a:r>
            <a:r>
              <a:rPr lang="en-US" altLang="ja-JP" baseline="30000" dirty="0" smtClean="0">
                <a:ea typeface="ＭＳ Ｐゴシック" pitchFamily="50" charset="-128"/>
              </a:rPr>
              <a:t>+</a:t>
            </a:r>
            <a:r>
              <a:rPr lang="en-US" altLang="ja-JP" dirty="0" smtClean="0">
                <a:ea typeface="ＭＳ Ｐゴシック" pitchFamily="50" charset="-128"/>
              </a:rPr>
              <a:t> +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latin typeface="Symbol" pitchFamily="18" charset="2"/>
                <a:ea typeface="ＭＳ Ｐゴシック" pitchFamily="50" charset="-128"/>
              </a:rPr>
              <a:t>-</a:t>
            </a:r>
            <a:endParaRPr lang="en-US" altLang="ja-JP" dirty="0">
              <a:ea typeface="ＭＳ Ｐゴシック" pitchFamily="50" charset="-128"/>
            </a:endParaRPr>
          </a:p>
          <a:p>
            <a:pPr lvl="1"/>
            <a:r>
              <a:rPr lang="en-US" altLang="ja-JP" dirty="0" smtClean="0">
                <a:ea typeface="ＭＳ Ｐゴシック" pitchFamily="50" charset="-128"/>
              </a:rPr>
              <a:t>Non-resonant multi-meson production</a:t>
            </a:r>
          </a:p>
          <a:p>
            <a:pPr marL="400050" lvl="1" indent="0">
              <a:buNone/>
            </a:pPr>
            <a:r>
              <a:rPr lang="ja-JP" altLang="en-US" dirty="0" smtClean="0">
                <a:ea typeface="ＭＳ Ｐゴシック" pitchFamily="50" charset="-128"/>
              </a:rPr>
              <a:t>＊</a:t>
            </a:r>
            <a:r>
              <a:rPr lang="en-US" altLang="ja-JP" dirty="0" smtClean="0">
                <a:ea typeface="ＭＳ Ｐゴシック" pitchFamily="50" charset="-128"/>
              </a:rPr>
              <a:t>No special channel contributes to background</a:t>
            </a:r>
          </a:p>
          <a:p>
            <a:pPr marL="0" indent="0">
              <a:buNone/>
            </a:pPr>
            <a:endParaRPr lang="en-US" altLang="ja-JP" dirty="0" smtClean="0">
              <a:ea typeface="ＭＳ Ｐゴシック" pitchFamily="50" charset="-128"/>
            </a:endParaRPr>
          </a:p>
          <a:p>
            <a:r>
              <a:rPr lang="en-US" altLang="ja-JP" dirty="0" smtClean="0">
                <a:ea typeface="ＭＳ Ｐゴシック" pitchFamily="50" charset="-128"/>
              </a:rPr>
              <a:t>Background generation </a:t>
            </a:r>
            <a:r>
              <a:rPr lang="en-US" altLang="ja-JP" sz="1500" dirty="0" smtClean="0">
                <a:ea typeface="ＭＳ Ｐゴシック" pitchFamily="50" charset="-128"/>
              </a:rPr>
              <a:t>Y. Nara et.al. Phys. Rev. C61 (2000) 024901 </a:t>
            </a:r>
          </a:p>
          <a:p>
            <a:pPr lvl="1"/>
            <a:r>
              <a:rPr lang="en-US" altLang="ja-JP" dirty="0" smtClean="0">
                <a:solidFill>
                  <a:schemeClr val="tx2"/>
                </a:solidFill>
                <a:ea typeface="ＭＳ Ｐゴシック" pitchFamily="50" charset="-128"/>
              </a:rPr>
              <a:t>JAM</a:t>
            </a:r>
            <a:r>
              <a:rPr lang="en-US" altLang="ja-JP" dirty="0" smtClean="0">
                <a:ea typeface="ＭＳ Ｐゴシック" pitchFamily="50" charset="-128"/>
              </a:rPr>
              <a:t> </a:t>
            </a:r>
            <a:r>
              <a:rPr lang="en-US" altLang="ja-JP" dirty="0">
                <a:ea typeface="ＭＳ Ｐゴシック" pitchFamily="50" charset="-128"/>
              </a:rPr>
              <a:t>(Jet AA Microscopic transport model</a:t>
            </a:r>
            <a:r>
              <a:rPr lang="en-US" altLang="ja-JP" dirty="0" smtClean="0">
                <a:ea typeface="ＭＳ Ｐゴシック" pitchFamily="50" charset="-128"/>
              </a:rPr>
              <a:t>)</a:t>
            </a:r>
          </a:p>
          <a:p>
            <a:pPr lvl="2"/>
            <a:r>
              <a:rPr lang="en-US" altLang="ja-JP" dirty="0" smtClean="0">
                <a:ea typeface="ＭＳ Ｐゴシック" pitchFamily="50" charset="-128"/>
              </a:rPr>
              <a:t>Use K</a:t>
            </a:r>
            <a:r>
              <a:rPr lang="en-US" altLang="ja-JP" baseline="30000" dirty="0" smtClean="0">
                <a:latin typeface="Symbol" pitchFamily="18" charset="2"/>
                <a:ea typeface="ＭＳ Ｐゴシック" pitchFamily="50" charset="-128"/>
              </a:rPr>
              <a:t>+</a:t>
            </a:r>
            <a:r>
              <a:rPr lang="en-US" altLang="ja-JP" dirty="0">
                <a:ea typeface="ＭＳ Ｐゴシック" pitchFamily="50" charset="-128"/>
              </a:rPr>
              <a:t> </a:t>
            </a:r>
            <a:r>
              <a:rPr lang="en-US" altLang="ja-JP" dirty="0" smtClean="0">
                <a:ea typeface="ＭＳ Ｐゴシック" pitchFamily="50" charset="-128"/>
              </a:rPr>
              <a:t>and  </a:t>
            </a:r>
            <a:r>
              <a:rPr lang="en-US" altLang="ja-JP" dirty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>
                <a:latin typeface="Symbol" pitchFamily="18" charset="2"/>
                <a:ea typeface="ＭＳ Ｐゴシック" pitchFamily="50" charset="-128"/>
              </a:rPr>
              <a:t>- </a:t>
            </a:r>
            <a:r>
              <a:rPr lang="en-US" altLang="ja-JP" baseline="30000" dirty="0" smtClean="0"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dirty="0" smtClean="0">
                <a:ea typeface="ＭＳ Ｐゴシック" pitchFamily="50" charset="-128"/>
              </a:rPr>
              <a:t>distribution from </a:t>
            </a:r>
            <a:r>
              <a:rPr lang="en-US" altLang="ja-JP" dirty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>
                <a:latin typeface="Symbol" pitchFamily="18" charset="2"/>
                <a:ea typeface="ＭＳ Ｐゴシック" pitchFamily="50" charset="-128"/>
              </a:rPr>
              <a:t>-</a:t>
            </a:r>
            <a:r>
              <a:rPr lang="en-US" altLang="ja-JP" dirty="0">
                <a:ea typeface="ＭＳ Ｐゴシック" pitchFamily="50" charset="-128"/>
              </a:rPr>
              <a:t> p</a:t>
            </a:r>
            <a:r>
              <a:rPr lang="ja-JP" altLang="en-US" dirty="0">
                <a:ea typeface="ＭＳ Ｐゴシック" pitchFamily="50" charset="-128"/>
              </a:rPr>
              <a:t> </a:t>
            </a:r>
            <a:r>
              <a:rPr lang="en-US" altLang="ja-JP" dirty="0" smtClean="0">
                <a:ea typeface="ＭＳ Ｐゴシック" pitchFamily="50" charset="-128"/>
              </a:rPr>
              <a:t>reaction at 20 GeV/c</a:t>
            </a:r>
          </a:p>
          <a:p>
            <a:pPr lvl="3"/>
            <a:r>
              <a:rPr lang="en-US" altLang="ja-JP" dirty="0">
                <a:latin typeface="Symbol" pitchFamily="18" charset="2"/>
                <a:ea typeface="ＭＳ Ｐゴシック" pitchFamily="50" charset="-128"/>
              </a:rPr>
              <a:t>s</a:t>
            </a:r>
            <a:r>
              <a:rPr lang="en-US" altLang="ja-JP" dirty="0" smtClean="0">
                <a:ea typeface="ＭＳ Ｐゴシック" pitchFamily="50" charset="-128"/>
              </a:rPr>
              <a:t> = 2.4 mb for (K</a:t>
            </a:r>
            <a:r>
              <a:rPr lang="en-US" altLang="ja-JP" baseline="30000" dirty="0" smtClean="0">
                <a:ea typeface="ＭＳ Ｐゴシック" pitchFamily="50" charset="-128"/>
              </a:rPr>
              <a:t>+</a:t>
            </a:r>
            <a:r>
              <a:rPr lang="en-US" altLang="ja-JP" dirty="0" smtClean="0">
                <a:ea typeface="ＭＳ Ｐゴシック" pitchFamily="50" charset="-128"/>
              </a:rPr>
              <a:t>,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latin typeface="Symbol" pitchFamily="18" charset="2"/>
                <a:ea typeface="ＭＳ Ｐゴシック" pitchFamily="50" charset="-128"/>
              </a:rPr>
              <a:t>-</a:t>
            </a:r>
            <a:r>
              <a:rPr lang="en-US" altLang="ja-JP" dirty="0" smtClean="0">
                <a:ea typeface="ＭＳ Ｐゴシック" pitchFamily="50" charset="-128"/>
              </a:rPr>
              <a:t>,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latin typeface="Symbol" pitchFamily="18" charset="2"/>
                <a:ea typeface="ＭＳ Ｐゴシック" pitchFamily="50" charset="-128"/>
              </a:rPr>
              <a:t>-</a:t>
            </a:r>
            <a:r>
              <a:rPr lang="en-US" altLang="ja-JP" dirty="0" smtClean="0">
                <a:ea typeface="ＭＳ Ｐゴシック" pitchFamily="50" charset="-128"/>
              </a:rPr>
              <a:t>) </a:t>
            </a:r>
          </a:p>
          <a:p>
            <a:pPr lvl="2"/>
            <a:r>
              <a:rPr lang="en-US" altLang="ja-JP" dirty="0" err="1" smtClean="0">
                <a:ea typeface="ＭＳ Ｐゴシック" pitchFamily="50" charset="-128"/>
              </a:rPr>
              <a:t>ss</a:t>
            </a:r>
            <a:r>
              <a:rPr lang="en-US" altLang="ja-JP" baseline="-25000" dirty="0" err="1" smtClean="0">
                <a:ea typeface="ＭＳ Ｐゴシック" pitchFamily="50" charset="-128"/>
              </a:rPr>
              <a:t>bar</a:t>
            </a:r>
            <a:r>
              <a:rPr lang="en-US" altLang="ja-JP" baseline="-25000" dirty="0" smtClean="0">
                <a:ea typeface="ＭＳ Ｐゴシック" pitchFamily="50" charset="-128"/>
              </a:rPr>
              <a:t> </a:t>
            </a:r>
            <a:r>
              <a:rPr lang="en-US" altLang="ja-JP" dirty="0" smtClean="0">
                <a:ea typeface="ＭＳ Ｐゴシック" pitchFamily="50" charset="-128"/>
              </a:rPr>
              <a:t>production multiplicity:</a:t>
            </a:r>
            <a:r>
              <a:rPr lang="ja-JP" altLang="en-US" dirty="0" smtClean="0">
                <a:ea typeface="ＭＳ Ｐゴシック" pitchFamily="50" charset="-128"/>
              </a:rPr>
              <a:t> </a:t>
            </a:r>
            <a:r>
              <a:rPr lang="en-US" altLang="ja-JP" dirty="0" smtClean="0">
                <a:ea typeface="ＭＳ Ｐゴシック" pitchFamily="50" charset="-128"/>
              </a:rPr>
              <a:t>~1 (2 </a:t>
            </a:r>
            <a:r>
              <a:rPr lang="en-US" altLang="ja-JP" dirty="0" err="1" smtClean="0">
                <a:ea typeface="ＭＳ Ｐゴシック" pitchFamily="50" charset="-128"/>
              </a:rPr>
              <a:t>K</a:t>
            </a:r>
            <a:r>
              <a:rPr lang="en-US" altLang="ja-JP" baseline="30000" dirty="0" err="1" smtClean="0">
                <a:ea typeface="ＭＳ Ｐゴシック" pitchFamily="50" charset="-128"/>
              </a:rPr>
              <a:t>+</a:t>
            </a:r>
            <a:r>
              <a:rPr lang="en-US" altLang="ja-JP" dirty="0" err="1" smtClean="0">
                <a:ea typeface="ＭＳ Ｐゴシック" pitchFamily="50" charset="-128"/>
              </a:rPr>
              <a:t>event</a:t>
            </a:r>
            <a:r>
              <a:rPr lang="en-US" altLang="ja-JP" dirty="0" smtClean="0">
                <a:ea typeface="ＭＳ Ｐゴシック" pitchFamily="50" charset="-128"/>
              </a:rPr>
              <a:t>: ~3%)</a:t>
            </a:r>
          </a:p>
          <a:p>
            <a:endParaRPr lang="en-US" altLang="ja-JP" dirty="0" smtClean="0">
              <a:ea typeface="ＭＳ Ｐゴシック" pitchFamily="50" charset="-128"/>
            </a:endParaRPr>
          </a:p>
          <a:p>
            <a:endParaRPr lang="en-US" altLang="ja-JP" dirty="0" smtClean="0">
              <a:ea typeface="ＭＳ Ｐゴシック" pitchFamily="50" charset="-128"/>
            </a:endParaRPr>
          </a:p>
          <a:p>
            <a:endParaRPr lang="en-US" altLang="ja-JP" dirty="0" smtClean="0">
              <a:ea typeface="ＭＳ Ｐゴシック" pitchFamily="50" charset="-128"/>
            </a:endParaRPr>
          </a:p>
          <a:p>
            <a:endParaRPr lang="en-US" altLang="ja-JP" dirty="0" smtClean="0"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73108" y="2838029"/>
            <a:ext cx="114961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altLang="ja-JP" sz="1400" b="1" baseline="30000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-</a:t>
            </a:r>
            <a:r>
              <a:rPr lang="ja-JP" altLang="en-US" sz="1400" b="1" baseline="30000" dirty="0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altLang="ja-JP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</a:p>
          <a:p>
            <a:r>
              <a:rPr lang="en-US" altLang="ja-JP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@ </a:t>
            </a:r>
            <a:r>
              <a:rPr lang="en-US" altLang="ja-JP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altLang="ja-JP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GeV/c</a:t>
            </a:r>
            <a:endParaRPr lang="en-US" altLang="ja-JP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7065196" y="2209121"/>
            <a:ext cx="432048" cy="628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042599" y="3985319"/>
            <a:ext cx="2993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J. W. </a:t>
            </a:r>
            <a:r>
              <a:rPr lang="en-US" altLang="ja-JP" sz="1400" b="1" dirty="0" smtClean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Waters et al, NPB17 </a:t>
            </a:r>
            <a:r>
              <a:rPr lang="en-US" altLang="ja-JP" sz="1400" b="1" dirty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(1970) </a:t>
            </a:r>
            <a:r>
              <a:rPr lang="en-US" altLang="ja-JP" sz="1400" b="1" dirty="0" smtClean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445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44208" y="1321023"/>
            <a:ext cx="235506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Strangeness production C.S.</a:t>
            </a:r>
            <a:endParaRPr lang="ja-JP" altLang="en-US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82025" y="0"/>
            <a:ext cx="561975" cy="365125"/>
          </a:xfrm>
        </p:spPr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/>
                </a:solidFill>
              </a:rPr>
              <a:pPr/>
              <a:t>42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26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String model for JAM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6166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ja-JP" dirty="0" smtClean="0">
                <a:latin typeface="+mn-lt"/>
                <a:ea typeface="+mj-ea"/>
              </a:rPr>
              <a:t>String model</a:t>
            </a:r>
            <a:r>
              <a:rPr lang="ja-JP" altLang="en-US" dirty="0">
                <a:latin typeface="+mn-lt"/>
                <a:ea typeface="+mj-ea"/>
              </a:rPr>
              <a:t> </a:t>
            </a:r>
            <a:r>
              <a:rPr lang="en-US" altLang="ja-JP" dirty="0" smtClean="0">
                <a:latin typeface="+mn-lt"/>
                <a:ea typeface="+mj-ea"/>
              </a:rPr>
              <a:t>region in JAM: 4 GeV &lt;</a:t>
            </a:r>
            <a:r>
              <a:rPr lang="ja-JP" altLang="en-US" dirty="0" smtClean="0">
                <a:latin typeface="+mn-lt"/>
                <a:ea typeface="+mj-ea"/>
              </a:rPr>
              <a:t>√</a:t>
            </a:r>
            <a:r>
              <a:rPr lang="en-US" altLang="ja-JP" dirty="0" smtClean="0">
                <a:latin typeface="+mn-lt"/>
                <a:ea typeface="+mj-ea"/>
              </a:rPr>
              <a:t>s &lt; 10 GeV</a:t>
            </a:r>
            <a:r>
              <a:rPr lang="ja-JP" altLang="en-US" dirty="0">
                <a:latin typeface="+mn-lt"/>
                <a:ea typeface="+mj-ea"/>
              </a:rPr>
              <a:t> </a:t>
            </a:r>
            <a:r>
              <a:rPr lang="en-US" altLang="ja-JP" dirty="0" smtClean="0">
                <a:latin typeface="+mn-lt"/>
                <a:ea typeface="+mj-ea"/>
              </a:rPr>
              <a:t>(~6.2 GeV for 20 GeV/c)</a:t>
            </a:r>
          </a:p>
          <a:p>
            <a:r>
              <a:rPr lang="en-US" altLang="ja-JP" dirty="0" smtClean="0">
                <a:latin typeface="+mn-lt"/>
                <a:ea typeface="+mj-ea"/>
              </a:rPr>
              <a:t>String production by hadron-hadron collision</a:t>
            </a:r>
          </a:p>
          <a:p>
            <a:pPr lvl="1"/>
            <a:r>
              <a:rPr lang="en-US" altLang="ja-JP" dirty="0" smtClean="0">
                <a:latin typeface="+mn-lt"/>
                <a:ea typeface="+mj-ea"/>
              </a:rPr>
              <a:t>String(hadron) + String(hadron)</a:t>
            </a:r>
            <a:r>
              <a:rPr lang="ja-JP" altLang="en-US" dirty="0" smtClean="0">
                <a:latin typeface="+mn-lt"/>
                <a:ea typeface="+mj-ea"/>
              </a:rPr>
              <a:t>→</a:t>
            </a:r>
            <a:r>
              <a:rPr lang="en-US" altLang="ja-JP" dirty="0" err="1" smtClean="0">
                <a:latin typeface="+mn-lt"/>
                <a:ea typeface="+mj-ea"/>
              </a:rPr>
              <a:t>st</a:t>
            </a:r>
            <a:r>
              <a:rPr lang="en-US" altLang="ja-JP" dirty="0" smtClean="0">
                <a:latin typeface="+mn-lt"/>
                <a:ea typeface="+mj-ea"/>
              </a:rPr>
              <a:t>(</a:t>
            </a:r>
            <a:r>
              <a:rPr lang="en-US" altLang="ja-JP" dirty="0" err="1" smtClean="0">
                <a:latin typeface="+mn-lt"/>
                <a:ea typeface="+mj-ea"/>
              </a:rPr>
              <a:t>qq</a:t>
            </a:r>
            <a:r>
              <a:rPr lang="en-US" altLang="ja-JP" baseline="-25000" dirty="0" err="1" smtClean="0">
                <a:latin typeface="+mn-lt"/>
                <a:ea typeface="+mj-ea"/>
              </a:rPr>
              <a:t>bar</a:t>
            </a:r>
            <a:r>
              <a:rPr lang="en-US" altLang="ja-JP" dirty="0" smtClean="0">
                <a:latin typeface="+mn-lt"/>
                <a:ea typeface="+mj-ea"/>
              </a:rPr>
              <a:t>) + </a:t>
            </a:r>
            <a:r>
              <a:rPr lang="en-US" altLang="ja-JP" dirty="0" err="1" smtClean="0">
                <a:latin typeface="+mn-lt"/>
                <a:ea typeface="+mj-ea"/>
              </a:rPr>
              <a:t>st</a:t>
            </a:r>
            <a:r>
              <a:rPr lang="en-US" altLang="ja-JP" dirty="0" smtClean="0">
                <a:latin typeface="+mn-lt"/>
                <a:ea typeface="+mj-ea"/>
              </a:rPr>
              <a:t>(</a:t>
            </a:r>
            <a:r>
              <a:rPr lang="en-US" altLang="ja-JP" dirty="0" err="1" smtClean="0">
                <a:latin typeface="+mn-lt"/>
                <a:ea typeface="+mj-ea"/>
              </a:rPr>
              <a:t>qqq</a:t>
            </a:r>
            <a:r>
              <a:rPr lang="en-US" altLang="ja-JP" dirty="0" smtClean="0">
                <a:latin typeface="+mn-lt"/>
                <a:ea typeface="+mj-ea"/>
              </a:rPr>
              <a:t>) + </a:t>
            </a:r>
            <a:r>
              <a:rPr lang="en-US" altLang="ja-JP" dirty="0" err="1" smtClean="0">
                <a:latin typeface="+mn-lt"/>
                <a:ea typeface="+mj-ea"/>
              </a:rPr>
              <a:t>st</a:t>
            </a:r>
            <a:r>
              <a:rPr lang="en-US" altLang="ja-JP" dirty="0" smtClean="0">
                <a:latin typeface="+mn-lt"/>
                <a:ea typeface="+mj-ea"/>
              </a:rPr>
              <a:t>(</a:t>
            </a:r>
            <a:r>
              <a:rPr lang="en-US" altLang="ja-JP" dirty="0" err="1" smtClean="0">
                <a:latin typeface="+mn-lt"/>
                <a:ea typeface="+mj-ea"/>
              </a:rPr>
              <a:t>qq</a:t>
            </a:r>
            <a:r>
              <a:rPr lang="en-US" altLang="ja-JP" baseline="-25000" dirty="0" err="1" smtClean="0">
                <a:latin typeface="+mn-lt"/>
                <a:ea typeface="+mj-ea"/>
              </a:rPr>
              <a:t>bar</a:t>
            </a:r>
            <a:r>
              <a:rPr lang="en-US" altLang="ja-JP" dirty="0" smtClean="0">
                <a:latin typeface="+mn-lt"/>
                <a:ea typeface="+mj-ea"/>
              </a:rPr>
              <a:t>) + …</a:t>
            </a:r>
          </a:p>
          <a:p>
            <a:r>
              <a:rPr lang="en-US" altLang="ja-JP" dirty="0" smtClean="0">
                <a:latin typeface="+mn-lt"/>
                <a:ea typeface="+mj-ea"/>
              </a:rPr>
              <a:t>String collision</a:t>
            </a:r>
          </a:p>
          <a:p>
            <a:pPr lvl="1"/>
            <a:r>
              <a:rPr lang="en-US" altLang="ja-JP" dirty="0" smtClean="0">
                <a:latin typeface="+mn-lt"/>
                <a:ea typeface="+mj-ea"/>
              </a:rPr>
              <a:t>Not considered: Hadronization at first </a:t>
            </a:r>
            <a:r>
              <a:rPr lang="ja-JP" altLang="en-US" dirty="0" smtClean="0">
                <a:latin typeface="+mn-lt"/>
                <a:ea typeface="+mj-ea"/>
              </a:rPr>
              <a:t>⇒ </a:t>
            </a:r>
            <a:r>
              <a:rPr lang="en-US" altLang="ja-JP" dirty="0" smtClean="0">
                <a:latin typeface="+mn-lt"/>
                <a:ea typeface="+mj-ea"/>
              </a:rPr>
              <a:t>Hadron-hadron collisions</a:t>
            </a:r>
          </a:p>
          <a:p>
            <a:pPr lvl="1"/>
            <a:r>
              <a:rPr lang="en-US" altLang="ja-JP" dirty="0" smtClean="0">
                <a:latin typeface="+mn-lt"/>
                <a:ea typeface="+mj-ea"/>
              </a:rPr>
              <a:t>Color flux between strings was not also considered.</a:t>
            </a:r>
          </a:p>
          <a:p>
            <a:endParaRPr lang="en-US" altLang="ja-JP" dirty="0" smtClean="0">
              <a:latin typeface="+mn-lt"/>
              <a:ea typeface="+mj-ea"/>
            </a:endParaRPr>
          </a:p>
          <a:p>
            <a:pPr>
              <a:buNone/>
            </a:pPr>
            <a:r>
              <a:rPr lang="en-US" altLang="ja-JP" dirty="0" smtClean="0">
                <a:latin typeface="+mn-lt"/>
                <a:ea typeface="+mj-ea"/>
              </a:rPr>
              <a:t>Hadronization model: </a:t>
            </a:r>
            <a:r>
              <a:rPr lang="en-US" altLang="ja-JP" dirty="0" smtClean="0">
                <a:solidFill>
                  <a:schemeClr val="tx2"/>
                </a:solidFill>
                <a:latin typeface="+mn-lt"/>
                <a:ea typeface="+mj-ea"/>
              </a:rPr>
              <a:t>Lund model</a:t>
            </a:r>
          </a:p>
          <a:p>
            <a:r>
              <a:rPr lang="en-US" altLang="ja-JP" dirty="0" smtClean="0">
                <a:latin typeface="+mn-lt"/>
                <a:ea typeface="+mj-ea"/>
              </a:rPr>
              <a:t>qqbar</a:t>
            </a:r>
            <a:r>
              <a:rPr lang="ja-JP" altLang="en-US" dirty="0" smtClean="0">
                <a:latin typeface="+mn-lt"/>
                <a:ea typeface="+mj-ea"/>
              </a:rPr>
              <a:t> </a:t>
            </a:r>
            <a:r>
              <a:rPr lang="en-US" altLang="ja-JP" dirty="0" smtClean="0">
                <a:latin typeface="+mn-lt"/>
                <a:ea typeface="+mj-ea"/>
              </a:rPr>
              <a:t>production rate: </a:t>
            </a:r>
            <a:r>
              <a:rPr lang="en-US" altLang="ja-JP" dirty="0" err="1" smtClean="0">
                <a:latin typeface="+mn-lt"/>
                <a:ea typeface="+mj-ea"/>
              </a:rPr>
              <a:t>uu</a:t>
            </a:r>
            <a:r>
              <a:rPr lang="en-US" altLang="ja-JP" baseline="-25000" dirty="0" err="1" smtClean="0"/>
              <a:t>bar</a:t>
            </a:r>
            <a:r>
              <a:rPr lang="en-US" altLang="ja-JP" dirty="0" smtClean="0">
                <a:latin typeface="+mn-lt"/>
                <a:ea typeface="+mj-ea"/>
              </a:rPr>
              <a:t>: </a:t>
            </a:r>
            <a:r>
              <a:rPr lang="en-US" altLang="ja-JP" dirty="0" err="1" smtClean="0">
                <a:latin typeface="+mn-lt"/>
                <a:ea typeface="+mj-ea"/>
              </a:rPr>
              <a:t>dd</a:t>
            </a:r>
            <a:r>
              <a:rPr lang="en-US" altLang="ja-JP" baseline="-25000" dirty="0" err="1" smtClean="0"/>
              <a:t>bar</a:t>
            </a:r>
            <a:r>
              <a:rPr lang="en-US" altLang="ja-JP" dirty="0" smtClean="0">
                <a:latin typeface="+mn-lt"/>
                <a:ea typeface="+mj-ea"/>
              </a:rPr>
              <a:t> : </a:t>
            </a:r>
            <a:r>
              <a:rPr lang="en-US" altLang="ja-JP" dirty="0" err="1" smtClean="0">
                <a:latin typeface="+mn-lt"/>
                <a:ea typeface="+mj-ea"/>
              </a:rPr>
              <a:t>ss</a:t>
            </a:r>
            <a:r>
              <a:rPr lang="en-US" altLang="ja-JP" baseline="-25000" dirty="0" err="1" smtClean="0"/>
              <a:t>bar</a:t>
            </a:r>
            <a:r>
              <a:rPr lang="en-US" altLang="ja-JP" dirty="0" smtClean="0">
                <a:latin typeface="+mn-lt"/>
                <a:ea typeface="+mj-ea"/>
              </a:rPr>
              <a:t>: </a:t>
            </a:r>
            <a:r>
              <a:rPr lang="en-US" altLang="ja-JP" dirty="0" err="1" smtClean="0">
                <a:latin typeface="+mn-lt"/>
                <a:ea typeface="+mj-ea"/>
              </a:rPr>
              <a:t>cc</a:t>
            </a:r>
            <a:r>
              <a:rPr lang="en-US" altLang="ja-JP" baseline="-25000" dirty="0" err="1" smtClean="0"/>
              <a:t>bar</a:t>
            </a:r>
            <a:r>
              <a:rPr lang="en-US" altLang="ja-JP" dirty="0" smtClean="0">
                <a:latin typeface="+mn-lt"/>
                <a:ea typeface="+mj-ea"/>
              </a:rPr>
              <a:t> = 1 : 1 : 0.3 : 10</a:t>
            </a:r>
            <a:r>
              <a:rPr lang="en-US" altLang="ja-JP" baseline="30000" dirty="0" smtClean="0">
                <a:latin typeface="+mn-lt"/>
                <a:ea typeface="+mj-ea"/>
              </a:rPr>
              <a:t>-11</a:t>
            </a:r>
            <a:endParaRPr lang="en-US" altLang="ja-JP" dirty="0" smtClean="0">
              <a:latin typeface="+mn-lt"/>
              <a:ea typeface="+mj-ea"/>
            </a:endParaRPr>
          </a:p>
          <a:p>
            <a:r>
              <a:rPr lang="en-US" altLang="ja-JP" dirty="0" smtClean="0">
                <a:latin typeface="+mn-lt"/>
                <a:ea typeface="+mj-ea"/>
              </a:rPr>
              <a:t>Input of production rate </a:t>
            </a:r>
            <a:r>
              <a:rPr lang="en-US" altLang="ja-JP" dirty="0">
                <a:latin typeface="+mn-lt"/>
                <a:ea typeface="+mj-ea"/>
              </a:rPr>
              <a:t>not </a:t>
            </a:r>
            <a:r>
              <a:rPr lang="en-US" altLang="ja-JP" dirty="0" smtClean="0">
                <a:latin typeface="+mn-lt"/>
                <a:ea typeface="+mj-ea"/>
              </a:rPr>
              <a:t>obeyed to the spin</a:t>
            </a:r>
            <a:r>
              <a:rPr lang="ja-JP" altLang="en-US" dirty="0" smtClean="0">
                <a:latin typeface="+mn-lt"/>
                <a:ea typeface="+mj-ea"/>
              </a:rPr>
              <a:t> </a:t>
            </a:r>
            <a:r>
              <a:rPr lang="en-US" altLang="ja-JP" dirty="0" smtClean="0">
                <a:latin typeface="+mn-lt"/>
                <a:ea typeface="+mj-ea"/>
              </a:rPr>
              <a:t>(</a:t>
            </a:r>
            <a:r>
              <a:rPr lang="en-US" altLang="ja-JP" baseline="30000" dirty="0" smtClean="0">
                <a:latin typeface="+mn-lt"/>
                <a:ea typeface="+mj-ea"/>
              </a:rPr>
              <a:t>3</a:t>
            </a:r>
            <a:r>
              <a:rPr lang="en-US" altLang="ja-JP" dirty="0" smtClean="0">
                <a:latin typeface="+mn-lt"/>
                <a:ea typeface="+mj-ea"/>
              </a:rPr>
              <a:t>S</a:t>
            </a:r>
            <a:r>
              <a:rPr lang="en-US" altLang="ja-JP" baseline="-25000" dirty="0" smtClean="0">
                <a:latin typeface="+mn-lt"/>
                <a:ea typeface="+mj-ea"/>
              </a:rPr>
              <a:t>1</a:t>
            </a:r>
            <a:r>
              <a:rPr lang="en-US" altLang="ja-JP" dirty="0" smtClean="0">
                <a:latin typeface="+mn-lt"/>
                <a:ea typeface="+mj-ea"/>
              </a:rPr>
              <a:t>, </a:t>
            </a:r>
            <a:r>
              <a:rPr lang="en-US" altLang="ja-JP" baseline="30000" dirty="0" smtClean="0">
                <a:latin typeface="+mn-lt"/>
                <a:ea typeface="+mj-ea"/>
              </a:rPr>
              <a:t>1</a:t>
            </a:r>
            <a:r>
              <a:rPr lang="en-US" altLang="ja-JP" dirty="0" smtClean="0">
                <a:latin typeface="+mn-lt"/>
                <a:ea typeface="+mj-ea"/>
              </a:rPr>
              <a:t>S</a:t>
            </a:r>
            <a:r>
              <a:rPr lang="en-US" altLang="ja-JP" baseline="-25000" dirty="0" smtClean="0">
                <a:latin typeface="+mn-lt"/>
                <a:ea typeface="+mj-ea"/>
              </a:rPr>
              <a:t>0</a:t>
            </a:r>
            <a:r>
              <a:rPr lang="en-US" altLang="ja-JP" dirty="0" smtClean="0">
                <a:latin typeface="+mn-lt"/>
                <a:ea typeface="+mj-ea"/>
              </a:rPr>
              <a:t>)</a:t>
            </a:r>
            <a:r>
              <a:rPr lang="ja-JP" altLang="en-US" dirty="0">
                <a:latin typeface="+mn-lt"/>
                <a:ea typeface="+mj-ea"/>
              </a:rPr>
              <a:t> </a:t>
            </a:r>
            <a:r>
              <a:rPr lang="en-US" altLang="ja-JP" dirty="0" smtClean="0">
                <a:latin typeface="+mn-lt"/>
                <a:ea typeface="+mj-ea"/>
              </a:rPr>
              <a:t>statistics</a:t>
            </a:r>
          </a:p>
          <a:p>
            <a:pPr lvl="1"/>
            <a:r>
              <a:rPr lang="en-US" altLang="ja-JP" dirty="0" smtClean="0">
                <a:latin typeface="Symbol" pitchFamily="18" charset="2"/>
                <a:ea typeface="+mj-ea"/>
              </a:rPr>
              <a:t>r</a:t>
            </a:r>
            <a:r>
              <a:rPr lang="en-US" altLang="ja-JP" dirty="0" smtClean="0">
                <a:latin typeface="+mn-lt"/>
                <a:ea typeface="+mj-ea"/>
              </a:rPr>
              <a:t>/(</a:t>
            </a:r>
            <a:r>
              <a:rPr lang="en-US" altLang="ja-JP" dirty="0" err="1" smtClean="0">
                <a:latin typeface="Symbol" pitchFamily="18" charset="2"/>
                <a:ea typeface="+mj-ea"/>
              </a:rPr>
              <a:t>p</a:t>
            </a:r>
            <a:r>
              <a:rPr lang="en-US" altLang="ja-JP" dirty="0" err="1" smtClean="0">
                <a:latin typeface="+mn-lt"/>
                <a:ea typeface="+mj-ea"/>
              </a:rPr>
              <a:t>+</a:t>
            </a:r>
            <a:r>
              <a:rPr lang="en-US" altLang="ja-JP" dirty="0" err="1" smtClean="0">
                <a:latin typeface="Symbol" pitchFamily="18" charset="2"/>
                <a:ea typeface="+mj-ea"/>
              </a:rPr>
              <a:t>r</a:t>
            </a:r>
            <a:r>
              <a:rPr lang="en-US" altLang="ja-JP" dirty="0" smtClean="0">
                <a:latin typeface="+mn-lt"/>
                <a:ea typeface="+mj-ea"/>
              </a:rPr>
              <a:t>) = 0.5, </a:t>
            </a:r>
            <a:r>
              <a:rPr lang="ja-JP" altLang="en-US" dirty="0" smtClean="0">
                <a:latin typeface="+mn-lt"/>
                <a:ea typeface="+mj-ea"/>
              </a:rPr>
              <a:t> </a:t>
            </a:r>
            <a:r>
              <a:rPr lang="en-US" altLang="ja-JP" dirty="0" smtClean="0">
                <a:latin typeface="+mn-lt"/>
                <a:ea typeface="+mj-ea"/>
              </a:rPr>
              <a:t>K*/(K+K*)=0.6, </a:t>
            </a:r>
            <a:r>
              <a:rPr lang="ja-JP" altLang="en-US" dirty="0">
                <a:latin typeface="+mn-lt"/>
                <a:ea typeface="+mj-ea"/>
              </a:rPr>
              <a:t> </a:t>
            </a:r>
            <a:r>
              <a:rPr lang="en-US" altLang="ja-JP" dirty="0" smtClean="0">
                <a:latin typeface="+mn-lt"/>
                <a:ea typeface="+mj-ea"/>
              </a:rPr>
              <a:t>D*/(D+D*)=0.75</a:t>
            </a:r>
          </a:p>
          <a:p>
            <a:pPr>
              <a:buNone/>
            </a:pPr>
            <a:r>
              <a:rPr lang="ja-JP" altLang="en-US" dirty="0" smtClean="0">
                <a:latin typeface="+mn-lt"/>
                <a:ea typeface="+mj-ea"/>
              </a:rPr>
              <a:t>＊</a:t>
            </a:r>
            <a:r>
              <a:rPr lang="en-US" altLang="ja-JP" dirty="0" smtClean="0">
                <a:latin typeface="+mn-lt"/>
                <a:ea typeface="+mj-ea"/>
              </a:rPr>
              <a:t>Almost same as of PYTHIA</a:t>
            </a:r>
          </a:p>
          <a:p>
            <a:endParaRPr lang="en-US" altLang="ja-JP" dirty="0" smtClean="0">
              <a:latin typeface="+mn-lt"/>
              <a:ea typeface="+mj-ea"/>
            </a:endParaRPr>
          </a:p>
          <a:p>
            <a:pPr>
              <a:buNone/>
            </a:pPr>
            <a:r>
              <a:rPr lang="en-US" altLang="ja-JP" dirty="0" smtClean="0">
                <a:latin typeface="+mn-lt"/>
                <a:ea typeface="+mj-ea"/>
              </a:rPr>
              <a:t>Difference from PYTHIA</a:t>
            </a:r>
          </a:p>
          <a:p>
            <a:pPr lvl="1"/>
            <a:r>
              <a:rPr lang="en-US" altLang="ja-JP" dirty="0" smtClean="0">
                <a:latin typeface="+mn-lt"/>
                <a:ea typeface="+mj-ea"/>
              </a:rPr>
              <a:t>String collision: Used simplified input model</a:t>
            </a:r>
          </a:p>
          <a:p>
            <a:pPr lvl="1"/>
            <a:r>
              <a:rPr lang="en-US" altLang="ja-JP" dirty="0" smtClean="0">
                <a:latin typeface="+mn-lt"/>
                <a:ea typeface="+mj-ea"/>
              </a:rPr>
              <a:t>Hadronization process: Input parameters of resonances are different.</a:t>
            </a:r>
          </a:p>
          <a:p>
            <a:pPr lvl="1"/>
            <a:r>
              <a:rPr lang="en-US" altLang="ja-JP" dirty="0" smtClean="0">
                <a:latin typeface="+mn-lt"/>
                <a:ea typeface="+mj-ea"/>
              </a:rPr>
              <a:t>Hard process</a:t>
            </a:r>
          </a:p>
          <a:p>
            <a:pPr>
              <a:buNone/>
            </a:pPr>
            <a:r>
              <a:rPr lang="ja-JP" altLang="en-US" dirty="0" smtClean="0">
                <a:latin typeface="+mn-lt"/>
                <a:ea typeface="+mj-ea"/>
              </a:rPr>
              <a:t>⇒</a:t>
            </a:r>
            <a:r>
              <a:rPr lang="en-US" altLang="ja-JP" dirty="0" smtClean="0">
                <a:latin typeface="+mn-lt"/>
                <a:ea typeface="+mj-ea"/>
              </a:rPr>
              <a:t>To be checked by experimental data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/>
                </a:solidFill>
              </a:rPr>
              <a:pPr/>
              <a:t>43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0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8" y="693216"/>
            <a:ext cx="733824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, D*</a:t>
            </a:r>
            <a:r>
              <a:rPr kumimoji="1" lang="en-US" altLang="ja-JP" baseline="30000" dirty="0" smtClean="0">
                <a:latin typeface="Symbol" pitchFamily="18" charset="2"/>
              </a:rPr>
              <a:t>-</a:t>
            </a:r>
            <a:r>
              <a:rPr kumimoji="1" lang="en-US" altLang="ja-JP" dirty="0" smtClean="0"/>
              <a:t> spectrum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864" y="5517232"/>
            <a:ext cx="8229600" cy="108012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+mn-lt"/>
                <a:ea typeface="+mj-ea"/>
              </a:rPr>
              <a:t>1/7 event, </a:t>
            </a:r>
            <a:r>
              <a:rPr kumimoji="1" lang="en-US" altLang="ja-JP" dirty="0" smtClean="0">
                <a:latin typeface="+mn-lt"/>
                <a:ea typeface="+mj-ea"/>
              </a:rPr>
              <a:t>12 nb in total: ~ 3200 events</a:t>
            </a:r>
          </a:p>
          <a:p>
            <a:r>
              <a:rPr lang="en-US" altLang="ja-JP" dirty="0" smtClean="0">
                <a:latin typeface="+mn-lt"/>
                <a:ea typeface="+mj-ea"/>
              </a:rPr>
              <a:t>D</a:t>
            </a:r>
            <a:r>
              <a:rPr lang="en-US" altLang="ja-JP" baseline="30000" dirty="0" smtClean="0">
                <a:latin typeface="+mn-lt"/>
                <a:ea typeface="+mj-ea"/>
              </a:rPr>
              <a:t>0</a:t>
            </a:r>
            <a:r>
              <a:rPr lang="en-US" altLang="ja-JP" dirty="0" smtClean="0">
                <a:latin typeface="+mn-lt"/>
                <a:ea typeface="+mj-ea"/>
              </a:rPr>
              <a:t> cut</a:t>
            </a:r>
            <a:r>
              <a:rPr lang="ja-JP" altLang="en-US" dirty="0" smtClean="0">
                <a:latin typeface="+mn-lt"/>
                <a:ea typeface="+mj-ea"/>
              </a:rPr>
              <a:t>で</a:t>
            </a:r>
            <a:r>
              <a:rPr lang="en-US" altLang="ja-JP" dirty="0" smtClean="0">
                <a:latin typeface="+mn-lt"/>
                <a:ea typeface="+mj-ea"/>
              </a:rPr>
              <a:t>D*</a:t>
            </a:r>
            <a:r>
              <a:rPr lang="en-US" altLang="ja-JP" baseline="30000" dirty="0" smtClean="0">
                <a:latin typeface="+mn-lt"/>
                <a:ea typeface="+mj-ea"/>
              </a:rPr>
              <a:t>-</a:t>
            </a:r>
            <a:r>
              <a:rPr lang="ja-JP" altLang="en-US" dirty="0" smtClean="0">
                <a:latin typeface="+mn-lt"/>
                <a:ea typeface="+mj-ea"/>
              </a:rPr>
              <a:t>の</a:t>
            </a:r>
            <a:r>
              <a:rPr kumimoji="1" lang="en-US" altLang="ja-JP" dirty="0" smtClean="0">
                <a:latin typeface="+mn-lt"/>
                <a:ea typeface="+mj-ea"/>
              </a:rPr>
              <a:t>peak</a:t>
            </a:r>
            <a:r>
              <a:rPr kumimoji="1" lang="ja-JP" altLang="en-US" dirty="0" smtClean="0">
                <a:latin typeface="+mn-lt"/>
                <a:ea typeface="+mj-ea"/>
              </a:rPr>
              <a:t>が確認できる</a:t>
            </a:r>
            <a:endParaRPr kumimoji="1" lang="ja-JP" altLang="en-US" dirty="0">
              <a:latin typeface="+mn-lt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2080" y="98072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BG only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2080" y="3356992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BG +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Signal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19672" y="3284984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BG +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Signal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7664" y="98072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BG only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/>
                </a:solidFill>
              </a:rPr>
              <a:pPr/>
              <a:t>44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en-US" altLang="ja-JP" dirty="0" smtClean="0"/>
              <a:t>Decay measurement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0872" y="4365104"/>
            <a:ext cx="8229600" cy="2376264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 smtClean="0">
                <a:latin typeface="+mn-lt"/>
                <a:ea typeface="+mj-ea"/>
              </a:rPr>
              <a:t>Method: Mainly Forward scattering due Lorentz boost (</a:t>
            </a:r>
            <a:r>
              <a:rPr kumimoji="1" lang="en-US" altLang="ja-JP" dirty="0" smtClean="0">
                <a:latin typeface="Symbol" pitchFamily="18" charset="2"/>
                <a:ea typeface="+mj-ea"/>
              </a:rPr>
              <a:t>q</a:t>
            </a:r>
            <a:r>
              <a:rPr lang="ja-JP" altLang="en-US" dirty="0" smtClean="0">
                <a:latin typeface="Symbol" pitchFamily="18" charset="2"/>
                <a:ea typeface="+mj-ea"/>
              </a:rPr>
              <a:t> </a:t>
            </a:r>
            <a:r>
              <a:rPr kumimoji="1" lang="en-US" altLang="ja-JP" dirty="0" smtClean="0">
                <a:latin typeface="+mn-lt"/>
                <a:ea typeface="+mj-ea"/>
              </a:rPr>
              <a:t>&lt;</a:t>
            </a:r>
            <a:r>
              <a:rPr lang="ja-JP" altLang="en-US" dirty="0" smtClean="0">
                <a:latin typeface="+mn-lt"/>
                <a:ea typeface="+mj-ea"/>
              </a:rPr>
              <a:t> </a:t>
            </a:r>
            <a:r>
              <a:rPr kumimoji="1" lang="en-US" altLang="ja-JP" dirty="0" smtClean="0">
                <a:latin typeface="+mn-lt"/>
                <a:ea typeface="+mj-ea"/>
              </a:rPr>
              <a:t>40°)</a:t>
            </a:r>
          </a:p>
          <a:p>
            <a:pPr lvl="1"/>
            <a:r>
              <a:rPr lang="en-US" altLang="ja-JP" dirty="0" smtClean="0">
                <a:latin typeface="+mn-lt"/>
                <a:ea typeface="+mj-ea"/>
              </a:rPr>
              <a:t>Horizontal direction: Internal tracker and Surrounding TOF wall </a:t>
            </a:r>
          </a:p>
          <a:p>
            <a:pPr lvl="1"/>
            <a:r>
              <a:rPr kumimoji="1" lang="en-US" altLang="ja-JP" dirty="0" smtClean="0">
                <a:latin typeface="+mn-lt"/>
                <a:ea typeface="+mj-ea"/>
              </a:rPr>
              <a:t>Vertical direction: Internal tracker and Pole PAD TOF detector</a:t>
            </a:r>
          </a:p>
          <a:p>
            <a:pPr lvl="1"/>
            <a:endParaRPr kumimoji="1" lang="en-US" altLang="ja-JP" dirty="0" smtClean="0">
              <a:latin typeface="+mn-lt"/>
              <a:ea typeface="+mj-ea"/>
            </a:endParaRPr>
          </a:p>
          <a:p>
            <a:r>
              <a:rPr kumimoji="1" lang="en-US" altLang="ja-JP" dirty="0" smtClean="0">
                <a:latin typeface="+mn-lt"/>
                <a:ea typeface="+mj-ea"/>
              </a:rPr>
              <a:t>Mass resolution: ~ 10 MeV(</a:t>
            </a:r>
            <a:r>
              <a:rPr kumimoji="1" lang="en-US" altLang="ja-JP" dirty="0" err="1" smtClean="0">
                <a:latin typeface="+mn-lt"/>
                <a:ea typeface="+mj-ea"/>
              </a:rPr>
              <a:t>rms</a:t>
            </a:r>
            <a:r>
              <a:rPr kumimoji="1" lang="en-US" altLang="ja-JP" dirty="0" smtClean="0">
                <a:latin typeface="+mn-lt"/>
                <a:ea typeface="+mj-ea"/>
              </a:rPr>
              <a:t>)</a:t>
            </a:r>
          </a:p>
          <a:p>
            <a:pPr lvl="1"/>
            <a:r>
              <a:rPr lang="en-US" altLang="ja-JP" dirty="0" smtClean="0">
                <a:latin typeface="+mn-lt"/>
                <a:ea typeface="+mj-ea"/>
              </a:rPr>
              <a:t>Only internal detector tracking at the target downstream </a:t>
            </a:r>
          </a:p>
          <a:p>
            <a:pPr lvl="1"/>
            <a:endParaRPr lang="en-US" altLang="ja-JP" dirty="0" smtClean="0">
              <a:latin typeface="+mn-lt"/>
              <a:ea typeface="+mj-ea"/>
            </a:endParaRPr>
          </a:p>
          <a:p>
            <a:r>
              <a:rPr lang="en-US" altLang="ja-JP" dirty="0" smtClean="0">
                <a:latin typeface="+mn-lt"/>
                <a:ea typeface="+mj-ea"/>
              </a:rPr>
              <a:t>PID requirement: TOF time difference (</a:t>
            </a:r>
            <a:r>
              <a:rPr lang="en-US" altLang="ja-JP" dirty="0" smtClean="0">
                <a:latin typeface="Symbol" pitchFamily="18" charset="2"/>
                <a:ea typeface="+mj-ea"/>
              </a:rPr>
              <a:t>p </a:t>
            </a:r>
            <a:r>
              <a:rPr lang="en-US" altLang="ja-JP" dirty="0" smtClean="0">
                <a:latin typeface="+mn-lt"/>
                <a:ea typeface="+mj-ea"/>
              </a:rPr>
              <a:t>&amp; K) </a:t>
            </a:r>
            <a:r>
              <a:rPr lang="ja-JP" altLang="en-US" dirty="0" smtClean="0">
                <a:latin typeface="+mn-lt"/>
                <a:ea typeface="+mj-ea"/>
              </a:rPr>
              <a:t>⇒ </a:t>
            </a:r>
            <a:r>
              <a:rPr lang="en-US" altLang="ja-JP" dirty="0" smtClean="0">
                <a:latin typeface="Symbol" pitchFamily="18" charset="2"/>
                <a:ea typeface="+mj-ea"/>
              </a:rPr>
              <a:t>D</a:t>
            </a:r>
            <a:r>
              <a:rPr lang="en-US" altLang="ja-JP" dirty="0" smtClean="0">
                <a:latin typeface="+mn-lt"/>
                <a:ea typeface="+mj-ea"/>
              </a:rPr>
              <a:t>T &gt; 500 </a:t>
            </a:r>
            <a:r>
              <a:rPr lang="en-US" altLang="ja-JP" dirty="0" err="1" smtClean="0">
                <a:latin typeface="+mn-lt"/>
                <a:ea typeface="+mj-ea"/>
              </a:rPr>
              <a:t>ps</a:t>
            </a:r>
            <a:endParaRPr lang="en-US" altLang="ja-JP" dirty="0" smtClean="0">
              <a:latin typeface="+mn-lt"/>
              <a:ea typeface="+mj-ea"/>
            </a:endParaRPr>
          </a:p>
          <a:p>
            <a:pPr lvl="1"/>
            <a:r>
              <a:rPr lang="en-US" altLang="ja-JP" dirty="0" smtClean="0">
                <a:latin typeface="+mn-lt"/>
                <a:ea typeface="+mj-ea"/>
              </a:rPr>
              <a:t>Decay particle has s</a:t>
            </a:r>
            <a:r>
              <a:rPr kumimoji="1" lang="en-US" altLang="ja-JP" dirty="0" smtClean="0">
                <a:latin typeface="+mn-lt"/>
                <a:ea typeface="+mj-ea"/>
              </a:rPr>
              <a:t>low momentum: &lt; 1.0 GeV/c</a:t>
            </a:r>
          </a:p>
          <a:p>
            <a:endParaRPr lang="en-US" altLang="ja-JP" dirty="0">
              <a:latin typeface="+mn-lt"/>
              <a:ea typeface="+mj-ea"/>
            </a:endParaRPr>
          </a:p>
        </p:txBody>
      </p:sp>
      <p:sp>
        <p:nvSpPr>
          <p:cNvPr id="28672" name="テキスト ボックス 28671"/>
          <p:cNvSpPr txBox="1"/>
          <p:nvPr/>
        </p:nvSpPr>
        <p:spPr>
          <a:xfrm>
            <a:off x="3419872" y="683404"/>
            <a:ext cx="17812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1F497D"/>
                </a:solidFill>
              </a:rPr>
              <a:t>Internal </a:t>
            </a:r>
            <a:r>
              <a:rPr lang="en-US" altLang="ja-JP" b="1" dirty="0" smtClean="0">
                <a:solidFill>
                  <a:srgbClr val="1F497D"/>
                </a:solidFill>
              </a:rPr>
              <a:t>tracker</a:t>
            </a:r>
            <a:endParaRPr lang="ja-JP" altLang="en-US" b="1" dirty="0">
              <a:solidFill>
                <a:srgbClr val="1F497D"/>
              </a:solidFill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173434" y="836711"/>
            <a:ext cx="4326558" cy="3240361"/>
            <a:chOff x="173434" y="836711"/>
            <a:chExt cx="4326558" cy="3240361"/>
          </a:xfrm>
        </p:grpSpPr>
        <p:pic>
          <p:nvPicPr>
            <p:cNvPr id="6" name="Picture 2" descr="C:\data\lab\RCNP\Workshop\20130326_JPSS\image\Screenshot-5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91" t="15982" r="75323" b="54003"/>
            <a:stretch/>
          </p:blipFill>
          <p:spPr bwMode="auto">
            <a:xfrm flipH="1" flipV="1">
              <a:off x="547896" y="836711"/>
              <a:ext cx="3808080" cy="31683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二等辺三角形 67"/>
            <p:cNvSpPr/>
            <p:nvPr/>
          </p:nvSpPr>
          <p:spPr>
            <a:xfrm rot="16200000">
              <a:off x="606917" y="2128210"/>
              <a:ext cx="1881500" cy="576064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 w="127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smtClea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173434" y="1961549"/>
              <a:ext cx="686406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prstClr val="black"/>
                  </a:solidFill>
                  <a:ea typeface="ＭＳ Ｐゴシック"/>
                </a:rPr>
                <a:t>Beam</a:t>
              </a:r>
              <a:endParaRPr lang="ja-JP" altLang="en-US" sz="1600" b="1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467544" y="2627620"/>
              <a:ext cx="758926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prstClr val="black"/>
                  </a:solidFill>
                  <a:ea typeface="ＭＳ Ｐゴシック"/>
                </a:rPr>
                <a:t>Target</a:t>
              </a:r>
              <a:endParaRPr lang="ja-JP" altLang="en-US" sz="1600" b="1" dirty="0">
                <a:solidFill>
                  <a:prstClr val="black"/>
                </a:solidFill>
                <a:ea typeface="ＭＳ Ｐゴシック"/>
              </a:endParaRPr>
            </a:p>
          </p:txBody>
        </p:sp>
        <p:cxnSp>
          <p:nvCxnSpPr>
            <p:cNvPr id="28675" name="直線矢印コネクタ 28674"/>
            <p:cNvCxnSpPr/>
            <p:nvPr/>
          </p:nvCxnSpPr>
          <p:spPr>
            <a:xfrm flipH="1">
              <a:off x="1763688" y="1088740"/>
              <a:ext cx="2016224" cy="1057475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テキスト ボックス 83"/>
            <p:cNvSpPr txBox="1"/>
            <p:nvPr/>
          </p:nvSpPr>
          <p:spPr>
            <a:xfrm>
              <a:off x="2066569" y="3707740"/>
              <a:ext cx="243342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1F497D"/>
                  </a:solidFill>
                </a:rPr>
                <a:t>Surrounding TOF wall</a:t>
              </a:r>
              <a:endParaRPr lang="ja-JP" altLang="en-US" b="1" dirty="0">
                <a:solidFill>
                  <a:srgbClr val="1F497D"/>
                </a:solidFill>
              </a:endParaRPr>
            </a:p>
          </p:txBody>
        </p:sp>
        <p:cxnSp>
          <p:nvCxnSpPr>
            <p:cNvPr id="85" name="直線矢印コネクタ 84"/>
            <p:cNvCxnSpPr/>
            <p:nvPr/>
          </p:nvCxnSpPr>
          <p:spPr>
            <a:xfrm flipH="1" flipV="1">
              <a:off x="1979712" y="1772816"/>
              <a:ext cx="720081" cy="1930032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 flipH="1" flipV="1">
              <a:off x="2066569" y="3248980"/>
              <a:ext cx="633223" cy="45386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/>
          <p:cNvGrpSpPr/>
          <p:nvPr/>
        </p:nvGrpSpPr>
        <p:grpSpPr>
          <a:xfrm>
            <a:off x="4427984" y="836712"/>
            <a:ext cx="4554554" cy="3168352"/>
            <a:chOff x="4427984" y="836712"/>
            <a:chExt cx="4554554" cy="3168352"/>
          </a:xfrm>
        </p:grpSpPr>
        <p:sp>
          <p:nvSpPr>
            <p:cNvPr id="47" name="正方形/長方形 46"/>
            <p:cNvSpPr/>
            <p:nvPr/>
          </p:nvSpPr>
          <p:spPr>
            <a:xfrm>
              <a:off x="5372944" y="2330881"/>
              <a:ext cx="576064" cy="162015"/>
            </a:xfrm>
            <a:prstGeom prst="rect">
              <a:avLst/>
            </a:prstGeom>
            <a:solidFill>
              <a:srgbClr val="4F81BD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smtClea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6093024" y="1340768"/>
              <a:ext cx="1690769" cy="504056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smtClea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6093024" y="2996952"/>
              <a:ext cx="1690769" cy="504056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smtClea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5372944" y="836712"/>
              <a:ext cx="3168352" cy="5040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smtClea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5372944" y="3501008"/>
              <a:ext cx="3168352" cy="5040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smtClean="0">
                <a:solidFill>
                  <a:prstClr val="white"/>
                </a:solidFill>
                <a:ea typeface="ＭＳ Ｐゴシック"/>
              </a:endParaRPr>
            </a:p>
          </p:txBody>
        </p:sp>
        <p:cxnSp>
          <p:nvCxnSpPr>
            <p:cNvPr id="52" name="直線コネクタ 51"/>
            <p:cNvCxnSpPr/>
            <p:nvPr/>
          </p:nvCxnSpPr>
          <p:spPr>
            <a:xfrm>
              <a:off x="4652864" y="2420888"/>
              <a:ext cx="100811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53" name="テキスト ボックス 52"/>
            <p:cNvSpPr txBox="1"/>
            <p:nvPr/>
          </p:nvSpPr>
          <p:spPr>
            <a:xfrm>
              <a:off x="4427984" y="1988840"/>
              <a:ext cx="6864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prstClr val="black"/>
                  </a:solidFill>
                  <a:ea typeface="ＭＳ Ｐゴシック"/>
                </a:rPr>
                <a:t>Beam</a:t>
              </a:r>
              <a:endParaRPr lang="ja-JP" altLang="en-US" sz="1600" b="1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8820472" y="1394774"/>
              <a:ext cx="72008" cy="2052228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smtClea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186550" y="1916832"/>
              <a:ext cx="75892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solidFill>
                    <a:prstClr val="black"/>
                  </a:solidFill>
                  <a:ea typeface="ＭＳ Ｐゴシック"/>
                </a:rPr>
                <a:t>T</a:t>
              </a:r>
              <a:r>
                <a:rPr lang="en-US" altLang="ja-JP" sz="1600" b="1" dirty="0" smtClean="0">
                  <a:solidFill>
                    <a:prstClr val="black"/>
                  </a:solidFill>
                  <a:ea typeface="ＭＳ Ｐゴシック"/>
                </a:rPr>
                <a:t>arget</a:t>
              </a:r>
              <a:endParaRPr lang="ja-JP" altLang="en-US" sz="1600" b="1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6228184" y="1403484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prstClr val="black"/>
                  </a:solidFill>
                  <a:ea typeface="ＭＳ Ｐゴシック"/>
                </a:rPr>
                <a:t>Magnet pole</a:t>
              </a:r>
              <a:endParaRPr lang="ja-JP" altLang="en-US" b="1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6002517" y="1916832"/>
              <a:ext cx="288032" cy="1008112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smtClea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8604448" y="1610944"/>
              <a:ext cx="45719" cy="1601887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smtClea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63" name="二等辺三角形 62"/>
            <p:cNvSpPr/>
            <p:nvPr/>
          </p:nvSpPr>
          <p:spPr>
            <a:xfrm rot="16200000">
              <a:off x="5345435" y="1800328"/>
              <a:ext cx="1881500" cy="1250414"/>
            </a:xfrm>
            <a:prstGeom prst="triangle">
              <a:avLst/>
            </a:prstGeom>
            <a:solidFill>
              <a:srgbClr val="FF0000">
                <a:alpha val="20000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smtClea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6146533" y="1844825"/>
              <a:ext cx="1647922" cy="72008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smtClea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6146533" y="2924944"/>
              <a:ext cx="1647922" cy="72008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smtClean="0">
                <a:solidFill>
                  <a:prstClr val="white"/>
                </a:solidFill>
                <a:ea typeface="ＭＳ Ｐゴシック"/>
              </a:endParaRPr>
            </a:p>
          </p:txBody>
        </p:sp>
        <p:cxnSp>
          <p:nvCxnSpPr>
            <p:cNvPr id="75" name="直線矢印コネクタ 74"/>
            <p:cNvCxnSpPr/>
            <p:nvPr/>
          </p:nvCxnSpPr>
          <p:spPr>
            <a:xfrm>
              <a:off x="4680012" y="1086368"/>
              <a:ext cx="1265464" cy="7584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テキスト ボックス 76"/>
            <p:cNvSpPr txBox="1"/>
            <p:nvPr/>
          </p:nvSpPr>
          <p:spPr>
            <a:xfrm>
              <a:off x="6876256" y="3606792"/>
              <a:ext cx="210628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1F497D"/>
                  </a:solidFill>
                </a:rPr>
                <a:t>Pole PAD TOF wall</a:t>
              </a:r>
              <a:endParaRPr lang="ja-JP" altLang="en-US" b="1" dirty="0">
                <a:solidFill>
                  <a:srgbClr val="1F497D"/>
                </a:solidFill>
              </a:endParaRPr>
            </a:p>
          </p:txBody>
        </p:sp>
        <p:cxnSp>
          <p:nvCxnSpPr>
            <p:cNvPr id="78" name="直線矢印コネクタ 77"/>
            <p:cNvCxnSpPr/>
            <p:nvPr/>
          </p:nvCxnSpPr>
          <p:spPr>
            <a:xfrm flipH="1" flipV="1">
              <a:off x="7540717" y="3059668"/>
              <a:ext cx="486151" cy="5208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 flipH="1" flipV="1">
              <a:off x="7234557" y="1961550"/>
              <a:ext cx="793827" cy="16282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テキスト ボックス 93"/>
            <p:cNvSpPr txBox="1"/>
            <p:nvPr/>
          </p:nvSpPr>
          <p:spPr>
            <a:xfrm>
              <a:off x="6228184" y="3059668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prstClr val="black"/>
                  </a:solidFill>
                  <a:ea typeface="ＭＳ Ｐゴシック"/>
                </a:rPr>
                <a:t>Magnet pole</a:t>
              </a:r>
              <a:endParaRPr lang="ja-JP" altLang="en-US" b="1" dirty="0">
                <a:solidFill>
                  <a:prstClr val="black"/>
                </a:solidFill>
                <a:ea typeface="ＭＳ Ｐゴシック"/>
              </a:endParaRPr>
            </a:p>
          </p:txBody>
        </p:sp>
      </p:grp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/>
                </a:solidFill>
              </a:rPr>
              <a:pPr/>
              <a:t>45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2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2" y="549200"/>
            <a:ext cx="7337906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en-US" altLang="ja-JP" sz="4000" dirty="0"/>
              <a:t>Decay missing mass </a:t>
            </a:r>
            <a:r>
              <a:rPr lang="en-US" altLang="ja-JP" sz="4000" dirty="0" smtClean="0"/>
              <a:t>spectrum: SUM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5372696"/>
            <a:ext cx="8363272" cy="12966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2900" dirty="0">
                <a:solidFill>
                  <a:prstClr val="black"/>
                </a:solidFill>
                <a:latin typeface="Times New Roman"/>
                <a:ea typeface="ＭＳ Ｐゴシック"/>
              </a:rPr>
              <a:t>＊</a:t>
            </a:r>
            <a:r>
              <a:rPr lang="en-US" altLang="ja-JP" sz="2900" dirty="0">
                <a:solidFill>
                  <a:prstClr val="black"/>
                </a:solidFill>
                <a:latin typeface="Times New Roman"/>
                <a:ea typeface="ＭＳ Ｐゴシック"/>
              </a:rPr>
              <a:t>Full event w/ </a:t>
            </a:r>
            <a:r>
              <a:rPr lang="en-US" altLang="ja-JP" sz="2900" dirty="0" smtClean="0">
                <a:solidFill>
                  <a:prstClr val="black"/>
                </a:solidFill>
                <a:latin typeface="Times New Roman"/>
                <a:ea typeface="ＭＳ Ｐゴシック"/>
              </a:rPr>
              <a:t>background/ </a:t>
            </a:r>
            <a:r>
              <a:rPr lang="en-US" altLang="ja-JP" sz="2900" dirty="0" smtClean="0">
                <a:solidFill>
                  <a:srgbClr val="FF0000"/>
                </a:solidFill>
                <a:latin typeface="Times New Roman"/>
                <a:ea typeface="ＭＳ Ｐゴシック"/>
              </a:rPr>
              <a:t>No “</a:t>
            </a:r>
            <a:r>
              <a:rPr lang="en-US" altLang="ja-JP" sz="3200" dirty="0" err="1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32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altLang="ja-JP" sz="32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3200" dirty="0" smtClean="0">
                <a:solidFill>
                  <a:srgbClr val="FF0000"/>
                </a:solidFill>
                <a:latin typeface="Symbol" pitchFamily="18" charset="2"/>
              </a:rPr>
              <a:t> p</a:t>
            </a:r>
            <a:r>
              <a:rPr lang="en-US" altLang="ja-JP" sz="3200" baseline="30000" dirty="0" smtClean="0">
                <a:solidFill>
                  <a:srgbClr val="FF0000"/>
                </a:solidFill>
                <a:latin typeface="Symbol" pitchFamily="18" charset="2"/>
              </a:rPr>
              <a:t>+ </a:t>
            </a:r>
            <a:r>
              <a:rPr lang="en-US" altLang="ja-JP" sz="32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320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altLang="ja-JP" sz="2900" dirty="0" smtClean="0">
                <a:solidFill>
                  <a:srgbClr val="FF0000"/>
                </a:solidFill>
                <a:latin typeface="Times New Roman"/>
                <a:ea typeface="ＭＳ Ｐゴシック"/>
              </a:rPr>
              <a:t> gated”</a:t>
            </a:r>
            <a:endParaRPr lang="en-US" altLang="ja-JP" sz="2900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 lvl="0"/>
            <a:r>
              <a:rPr lang="en-US" altLang="ja-JP" sz="2900" dirty="0">
                <a:solidFill>
                  <a:prstClr val="black"/>
                </a:solidFill>
                <a:ea typeface="ＭＳ Ｐゴシック"/>
              </a:rPr>
              <a:t>Continuum background shape  around </a:t>
            </a:r>
            <a:r>
              <a:rPr lang="en-US" altLang="ja-JP" sz="2900" dirty="0" err="1">
                <a:solidFill>
                  <a:prstClr val="black"/>
                </a:solidFill>
                <a:latin typeface="Symbol" pitchFamily="18" charset="2"/>
                <a:ea typeface="ＭＳ Ｐゴシック"/>
              </a:rPr>
              <a:t>S</a:t>
            </a:r>
            <a:r>
              <a:rPr lang="en-US" altLang="ja-JP" sz="2900" baseline="-25000" dirty="0" err="1">
                <a:solidFill>
                  <a:prstClr val="black"/>
                </a:solidFill>
                <a:latin typeface="Times New Roman"/>
                <a:ea typeface="ＭＳ Ｐゴシック"/>
              </a:rPr>
              <a:t>c</a:t>
            </a:r>
            <a:r>
              <a:rPr lang="ja-JP" altLang="en-US" sz="2900" dirty="0">
                <a:solidFill>
                  <a:prstClr val="black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900" dirty="0">
                <a:solidFill>
                  <a:prstClr val="black"/>
                </a:solidFill>
                <a:latin typeface="Times New Roman"/>
                <a:ea typeface="ＭＳ Ｐゴシック"/>
              </a:rPr>
              <a:t>mass region</a:t>
            </a:r>
          </a:p>
          <a:p>
            <a:pPr lvl="0"/>
            <a:r>
              <a:rPr lang="en-US" altLang="ja-JP" sz="2900" dirty="0">
                <a:solidFill>
                  <a:prstClr val="black"/>
                </a:solidFill>
                <a:latin typeface="Times New Roman"/>
                <a:ea typeface="ＭＳ Ｐゴシック"/>
              </a:rPr>
              <a:t>Background events from </a:t>
            </a:r>
            <a:r>
              <a:rPr lang="en-US" altLang="ja-JP" sz="2900" dirty="0" err="1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sz="2900" baseline="-25000" dirty="0" err="1">
                <a:solidFill>
                  <a:prstClr val="black"/>
                </a:solidFill>
              </a:rPr>
              <a:t>c</a:t>
            </a:r>
            <a:r>
              <a:rPr lang="en-US" altLang="ja-JP" sz="2900" baseline="-25000" dirty="0">
                <a:solidFill>
                  <a:prstClr val="black"/>
                </a:solidFill>
              </a:rPr>
              <a:t> </a:t>
            </a:r>
            <a:r>
              <a:rPr lang="en-US" altLang="ja-JP" sz="2900" dirty="0">
                <a:solidFill>
                  <a:prstClr val="black"/>
                </a:solidFill>
              </a:rPr>
              <a:t>were the same as of </a:t>
            </a:r>
            <a:r>
              <a:rPr lang="en-US" altLang="ja-JP" sz="2900" dirty="0">
                <a:solidFill>
                  <a:prstClr val="black"/>
                </a:solidFill>
                <a:latin typeface="Times New Roman"/>
                <a:ea typeface="ＭＳ Ｐゴシック"/>
              </a:rPr>
              <a:t>(</a:t>
            </a:r>
            <a:r>
              <a:rPr lang="en-US" altLang="ja-JP" sz="2900" dirty="0" err="1">
                <a:solidFill>
                  <a:prstClr val="black"/>
                </a:solidFill>
                <a:latin typeface="Times New Roman"/>
                <a:ea typeface="ＭＳ Ｐゴシック"/>
              </a:rPr>
              <a:t>K</a:t>
            </a:r>
            <a:r>
              <a:rPr lang="en-US" altLang="ja-JP" sz="2900" baseline="30000" dirty="0" err="1">
                <a:solidFill>
                  <a:prstClr val="black"/>
                </a:solidFill>
                <a:latin typeface="Times New Roman"/>
                <a:ea typeface="ＭＳ Ｐゴシック"/>
              </a:rPr>
              <a:t>+</a:t>
            </a:r>
            <a:r>
              <a:rPr lang="en-US" altLang="ja-JP" sz="2900" dirty="0" err="1">
                <a:solidFill>
                  <a:prstClr val="black"/>
                </a:solidFill>
                <a:latin typeface="Symbol" pitchFamily="18" charset="2"/>
                <a:ea typeface="ＭＳ Ｐゴシック"/>
              </a:rPr>
              <a:t>p</a:t>
            </a:r>
            <a:r>
              <a:rPr lang="en-US" altLang="ja-JP" sz="2900" baseline="30000" dirty="0" err="1">
                <a:solidFill>
                  <a:prstClr val="black"/>
                </a:solidFill>
                <a:latin typeface="Symbol" pitchFamily="18" charset="2"/>
                <a:ea typeface="ＭＳ Ｐゴシック"/>
              </a:rPr>
              <a:t>-</a:t>
            </a:r>
            <a:r>
              <a:rPr lang="en-US" altLang="ja-JP" sz="2900" dirty="0" err="1">
                <a:solidFill>
                  <a:prstClr val="black"/>
                </a:solidFill>
                <a:latin typeface="Symbol" pitchFamily="18" charset="2"/>
                <a:ea typeface="ＭＳ Ｐゴシック"/>
              </a:rPr>
              <a:t>p</a:t>
            </a:r>
            <a:r>
              <a:rPr lang="en-US" altLang="ja-JP" sz="2900" baseline="30000" dirty="0">
                <a:solidFill>
                  <a:prstClr val="black"/>
                </a:solidFill>
                <a:latin typeface="Symbol" pitchFamily="18" charset="2"/>
                <a:ea typeface="ＭＳ Ｐゴシック"/>
              </a:rPr>
              <a:t>-</a:t>
            </a:r>
            <a:r>
              <a:rPr lang="en-US" altLang="ja-JP" sz="2900" dirty="0">
                <a:solidFill>
                  <a:prstClr val="black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2900" dirty="0">
                <a:solidFill>
                  <a:prstClr val="black"/>
                </a:solidFill>
                <a:latin typeface="Times New Roman"/>
                <a:ea typeface="ＭＳ Ｐゴシック"/>
              </a:rPr>
              <a:t> </a:t>
            </a:r>
            <a:endParaRPr lang="en-US" altLang="ja-JP" sz="2900" dirty="0">
              <a:solidFill>
                <a:prstClr val="black"/>
              </a:solidFill>
              <a:latin typeface="Times New Roman"/>
              <a:ea typeface="ＭＳ Ｐゴシック"/>
            </a:endParaRPr>
          </a:p>
          <a:p>
            <a:pPr lvl="0"/>
            <a:r>
              <a:rPr lang="en-US" altLang="ja-JP" sz="2900" dirty="0">
                <a:solidFill>
                  <a:prstClr val="black"/>
                </a:solidFill>
                <a:ea typeface="ＭＳ Ｐゴシック"/>
              </a:rPr>
              <a:t>Better S/N of</a:t>
            </a:r>
            <a:r>
              <a:rPr lang="en-US" altLang="ja-JP" sz="2900" dirty="0">
                <a:solidFill>
                  <a:prstClr val="black"/>
                </a:solidFill>
                <a:latin typeface="Symbol" pitchFamily="18" charset="2"/>
                <a:ea typeface="ＭＳ Ｐゴシック"/>
              </a:rPr>
              <a:t> p</a:t>
            </a:r>
            <a:r>
              <a:rPr lang="en-US" altLang="ja-JP" sz="2900" baseline="30000" dirty="0">
                <a:solidFill>
                  <a:prstClr val="black"/>
                </a:solidFill>
                <a:latin typeface="Symbol" pitchFamily="18" charset="2"/>
                <a:ea typeface="ＭＳ Ｐゴシック"/>
              </a:rPr>
              <a:t>-</a:t>
            </a:r>
            <a:r>
              <a:rPr lang="en-US" altLang="ja-JP" sz="2900" dirty="0">
                <a:solidFill>
                  <a:prstClr val="black"/>
                </a:solidFill>
                <a:latin typeface="Times New Roman"/>
                <a:ea typeface="ＭＳ Ｐゴシック"/>
              </a:rPr>
              <a:t> tag. event than </a:t>
            </a:r>
            <a:r>
              <a:rPr lang="en-US" altLang="ja-JP" sz="2900" dirty="0">
                <a:solidFill>
                  <a:prstClr val="black"/>
                </a:solidFill>
                <a:latin typeface="Symbol" pitchFamily="18" charset="2"/>
                <a:ea typeface="ＭＳ Ｐゴシック"/>
              </a:rPr>
              <a:t>p</a:t>
            </a:r>
            <a:r>
              <a:rPr lang="en-US" altLang="ja-JP" sz="2900" baseline="30000" dirty="0">
                <a:solidFill>
                  <a:prstClr val="black"/>
                </a:solidFill>
                <a:latin typeface="Times New Roman"/>
                <a:ea typeface="ＭＳ Ｐゴシック"/>
              </a:rPr>
              <a:t>+</a:t>
            </a:r>
            <a:r>
              <a:rPr lang="en-US" altLang="ja-JP" sz="2900" dirty="0">
                <a:solidFill>
                  <a:prstClr val="black"/>
                </a:solidFill>
                <a:latin typeface="Times New Roman"/>
                <a:ea typeface="ＭＳ Ｐゴシック"/>
              </a:rPr>
              <a:t> tag.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94980" y="909240"/>
            <a:ext cx="67518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sz="1600" b="1" baseline="-25000" dirty="0" smtClean="0">
                <a:solidFill>
                  <a:prstClr val="black"/>
                </a:solidFill>
              </a:rPr>
              <a:t>c</a:t>
            </a:r>
            <a:r>
              <a:rPr lang="en-US" altLang="ja-JP" sz="1600" b="1" baseline="30000" dirty="0" smtClean="0">
                <a:solidFill>
                  <a:prstClr val="black"/>
                </a:solidFill>
              </a:rPr>
              <a:t>0</a:t>
            </a:r>
            <a:r>
              <a:rPr lang="en-US" altLang="ja-JP" sz="1600" b="1" dirty="0" smtClean="0">
                <a:solidFill>
                  <a:prstClr val="black"/>
                </a:solidFill>
                <a:latin typeface="Symbol" pitchFamily="18" charset="2"/>
              </a:rPr>
              <a:t> p</a:t>
            </a:r>
            <a:r>
              <a:rPr lang="en-US" altLang="ja-JP" sz="1600" b="1" baseline="30000" dirty="0" smtClean="0">
                <a:solidFill>
                  <a:prstClr val="black"/>
                </a:solidFill>
                <a:latin typeface="Symbol" pitchFamily="18" charset="2"/>
              </a:rPr>
              <a:t>+</a:t>
            </a:r>
            <a:endParaRPr lang="ja-JP" altLang="en-US" sz="1600" b="1" baseline="30000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83377" y="909760"/>
            <a:ext cx="76335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dirty="0" err="1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sz="1600" b="1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sz="1600" b="1" baseline="30000" dirty="0" smtClean="0">
                <a:solidFill>
                  <a:prstClr val="black"/>
                </a:solidFill>
              </a:rPr>
              <a:t>++</a:t>
            </a:r>
            <a:r>
              <a:rPr lang="en-US" altLang="ja-JP" sz="1600" b="1" dirty="0" smtClean="0">
                <a:solidFill>
                  <a:prstClr val="black"/>
                </a:solidFill>
                <a:latin typeface="Symbol" pitchFamily="18" charset="2"/>
              </a:rPr>
              <a:t> p</a:t>
            </a:r>
            <a:r>
              <a:rPr lang="en-US" altLang="ja-JP" sz="1600" b="1" baseline="30000" dirty="0" smtClean="0">
                <a:solidFill>
                  <a:prstClr val="black"/>
                </a:solidFill>
                <a:latin typeface="Symbol" pitchFamily="18" charset="2"/>
              </a:rPr>
              <a:t>-</a:t>
            </a:r>
            <a:endParaRPr lang="ja-JP" altLang="en-US" sz="1600" b="1" baseline="30000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27127" y="3264538"/>
            <a:ext cx="92525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sz="1600" b="1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sz="1600" b="1" baseline="30000" dirty="0" smtClean="0">
                <a:solidFill>
                  <a:prstClr val="black"/>
                </a:solidFill>
              </a:rPr>
              <a:t>+</a:t>
            </a:r>
            <a:r>
              <a:rPr lang="en-US" altLang="ja-JP" sz="1600" b="1" dirty="0" smtClean="0">
                <a:solidFill>
                  <a:prstClr val="black"/>
                </a:solidFill>
                <a:latin typeface="Symbol" pitchFamily="18" charset="2"/>
              </a:rPr>
              <a:t> p</a:t>
            </a:r>
            <a:r>
              <a:rPr lang="en-US" altLang="ja-JP" sz="1600" b="1" baseline="30000" dirty="0" smtClean="0">
                <a:solidFill>
                  <a:prstClr val="black"/>
                </a:solidFill>
                <a:latin typeface="Symbol" pitchFamily="18" charset="2"/>
              </a:rPr>
              <a:t>+ </a:t>
            </a:r>
            <a:r>
              <a:rPr lang="en-US" altLang="ja-JP" sz="1600" b="1" dirty="0" smtClean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altLang="ja-JP" sz="1600" b="1" baseline="30000" dirty="0" smtClean="0">
                <a:solidFill>
                  <a:prstClr val="black"/>
                </a:solidFill>
                <a:latin typeface="Symbol" pitchFamily="18" charset="2"/>
              </a:rPr>
              <a:t>-</a:t>
            </a:r>
            <a:endParaRPr lang="ja-JP" altLang="en-US" sz="1600" b="1" baseline="30000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83377" y="3286024"/>
            <a:ext cx="56618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prstClr val="black"/>
                </a:solidFill>
              </a:rPr>
              <a:t>p D</a:t>
            </a:r>
            <a:r>
              <a:rPr lang="en-US" altLang="ja-JP" sz="1600" b="1" baseline="30000" dirty="0" smtClean="0">
                <a:solidFill>
                  <a:prstClr val="black"/>
                </a:solidFill>
              </a:rPr>
              <a:t>0</a:t>
            </a:r>
            <a:endParaRPr lang="ja-JP" altLang="en-US" sz="1600" b="1" baseline="30000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23728" y="1393031"/>
            <a:ext cx="40267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sz="1400" b="1" baseline="-25000" dirty="0" smtClean="0">
                <a:solidFill>
                  <a:prstClr val="black"/>
                </a:solidFill>
              </a:rPr>
              <a:t>c</a:t>
            </a:r>
            <a:r>
              <a:rPr lang="en-US" altLang="ja-JP" sz="1400" b="1" baseline="30000" dirty="0" smtClean="0">
                <a:solidFill>
                  <a:prstClr val="black"/>
                </a:solidFill>
              </a:rPr>
              <a:t>0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24128" y="1465039"/>
            <a:ext cx="4812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b="1" dirty="0" err="1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sz="1400" b="1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sz="1400" b="1" baseline="30000" dirty="0" smtClean="0">
                <a:solidFill>
                  <a:prstClr val="black"/>
                </a:solidFill>
              </a:rPr>
              <a:t>++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45930" y="3429000"/>
            <a:ext cx="4299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b="1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sz="1400" b="1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sz="1400" b="1" baseline="30000" dirty="0">
                <a:solidFill>
                  <a:prstClr val="black"/>
                </a:solidFill>
              </a:rPr>
              <a:t>+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34484" y="3337247"/>
            <a:ext cx="3738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prstClr val="black"/>
                </a:solidFill>
                <a:cs typeface="Times New Roman" pitchFamily="18" charset="0"/>
              </a:rPr>
              <a:t>D</a:t>
            </a:r>
            <a:r>
              <a:rPr lang="en-US" altLang="ja-JP" sz="1400" b="1" baseline="30000" dirty="0" smtClean="0">
                <a:solidFill>
                  <a:prstClr val="black"/>
                </a:solidFill>
                <a:cs typeface="Times New Roman" pitchFamily="18" charset="0"/>
              </a:rPr>
              <a:t>0</a:t>
            </a:r>
            <a:endParaRPr lang="ja-JP" altLang="en-US" sz="1400" b="1" baseline="30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/>
                </a:solidFill>
              </a:rPr>
              <a:pPr/>
              <a:t>46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6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Study condition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4896544"/>
          </a:xfrm>
        </p:spPr>
        <p:txBody>
          <a:bodyPr>
            <a:normAutofit fontScale="85000" lnSpcReduction="10000"/>
          </a:bodyPr>
          <a:lstStyle/>
          <a:p>
            <a:pPr marL="514350" indent="-457200"/>
            <a:r>
              <a:rPr lang="en-US" altLang="ja-JP" dirty="0" smtClean="0">
                <a:ea typeface="ＭＳ Ｐゴシック" pitchFamily="50" charset="-128"/>
              </a:rPr>
              <a:t>Assumed decay mode for </a:t>
            </a:r>
            <a:r>
              <a:rPr lang="en-US" altLang="ja-JP" dirty="0" err="1" smtClean="0">
                <a:latin typeface="Symbol" pitchFamily="18" charset="2"/>
                <a:ea typeface="ＭＳ Ｐゴシック" pitchFamily="50" charset="-128"/>
              </a:rPr>
              <a:t>L</a:t>
            </a:r>
            <a:r>
              <a:rPr lang="en-US" altLang="ja-JP" baseline="-25000" dirty="0" err="1" smtClean="0">
                <a:ea typeface="ＭＳ Ｐゴシック" pitchFamily="50" charset="-128"/>
              </a:rPr>
              <a:t>c</a:t>
            </a:r>
            <a:r>
              <a:rPr lang="en-US" altLang="ja-JP" dirty="0" smtClean="0">
                <a:ea typeface="ＭＳ Ｐゴシック" pitchFamily="50" charset="-128"/>
              </a:rPr>
              <a:t>*</a:t>
            </a:r>
            <a:r>
              <a:rPr lang="en-US" altLang="ja-JP" baseline="30000" dirty="0" smtClean="0">
                <a:ea typeface="ＭＳ Ｐゴシック" pitchFamily="50" charset="-128"/>
              </a:rPr>
              <a:t>+</a:t>
            </a:r>
            <a:r>
              <a:rPr lang="en-US" altLang="ja-JP" dirty="0" smtClean="0">
                <a:ea typeface="ＭＳ Ｐゴシック" pitchFamily="50" charset="-128"/>
              </a:rPr>
              <a:t>(J</a:t>
            </a:r>
            <a:r>
              <a:rPr lang="en-US" altLang="ja-JP" baseline="30000" dirty="0" smtClean="0">
                <a:ea typeface="ＭＳ Ｐゴシック" pitchFamily="50" charset="-128"/>
              </a:rPr>
              <a:t>P</a:t>
            </a:r>
            <a:r>
              <a:rPr lang="en-US" altLang="ja-JP" dirty="0" smtClean="0">
                <a:ea typeface="ＭＳ Ｐゴシック" pitchFamily="50" charset="-128"/>
              </a:rPr>
              <a:t> = 3/2</a:t>
            </a:r>
            <a:r>
              <a:rPr lang="en-US" altLang="ja-JP" baseline="30000" dirty="0" smtClean="0">
                <a:ea typeface="ＭＳ Ｐゴシック" pitchFamily="50" charset="-128"/>
              </a:rPr>
              <a:t>+</a:t>
            </a:r>
            <a:r>
              <a:rPr lang="en-US" altLang="ja-JP" dirty="0" smtClean="0">
                <a:ea typeface="ＭＳ Ｐゴシック" pitchFamily="50" charset="-128"/>
              </a:rPr>
              <a:t>, M = 2.94 GeV/c</a:t>
            </a:r>
            <a:r>
              <a:rPr lang="en-US" altLang="ja-JP" baseline="30000" dirty="0" smtClean="0">
                <a:ea typeface="ＭＳ Ｐゴシック" pitchFamily="50" charset="-128"/>
              </a:rPr>
              <a:t>2</a:t>
            </a:r>
            <a:r>
              <a:rPr lang="en-US" altLang="ja-JP" dirty="0" smtClean="0">
                <a:ea typeface="ＭＳ Ｐゴシック" pitchFamily="50" charset="-128"/>
              </a:rPr>
              <a:t>)</a:t>
            </a:r>
          </a:p>
          <a:p>
            <a:pPr marL="914400" lvl="1" indent="-457200"/>
            <a:r>
              <a:rPr lang="en-US" altLang="ja-JP" dirty="0">
                <a:ea typeface="ＭＳ Ｐゴシック" pitchFamily="50" charset="-128"/>
              </a:rPr>
              <a:t>N</a:t>
            </a:r>
            <a:r>
              <a:rPr lang="en-US" altLang="ja-JP" dirty="0" smtClean="0">
                <a:ea typeface="ＭＳ Ｐゴシック" pitchFamily="50" charset="-128"/>
              </a:rPr>
              <a:t> + D: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G</a:t>
            </a:r>
            <a:r>
              <a:rPr lang="en-US" altLang="ja-JP" dirty="0" smtClean="0">
                <a:ea typeface="ＭＳ Ｐゴシック" pitchFamily="50" charset="-128"/>
              </a:rPr>
              <a:t> = 0.4 </a:t>
            </a:r>
            <a:r>
              <a:rPr lang="ja-JP" altLang="en-US" dirty="0" smtClean="0">
                <a:ea typeface="ＭＳ Ｐゴシック" pitchFamily="50" charset="-128"/>
              </a:rPr>
              <a:t>⇒ </a:t>
            </a:r>
            <a:r>
              <a:rPr lang="en-US" altLang="ja-JP" dirty="0" smtClean="0">
                <a:solidFill>
                  <a:schemeClr val="tx2"/>
                </a:solidFill>
                <a:ea typeface="ＭＳ Ｐゴシック" pitchFamily="50" charset="-128"/>
              </a:rPr>
              <a:t>p D</a:t>
            </a:r>
            <a:r>
              <a:rPr lang="en-US" altLang="ja-JP" baseline="30000" dirty="0" smtClean="0">
                <a:solidFill>
                  <a:schemeClr val="tx2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chemeClr val="tx2"/>
                </a:solidFill>
                <a:ea typeface="ＭＳ Ｐゴシック" pitchFamily="50" charset="-128"/>
              </a:rPr>
              <a:t>: 0.2</a:t>
            </a:r>
            <a:r>
              <a:rPr lang="en-US" altLang="ja-JP" dirty="0" smtClean="0">
                <a:ea typeface="ＭＳ Ｐゴシック" pitchFamily="50" charset="-128"/>
              </a:rPr>
              <a:t>, n D</a:t>
            </a:r>
            <a:r>
              <a:rPr lang="en-US" altLang="ja-JP" baseline="30000" dirty="0" smtClean="0">
                <a:ea typeface="ＭＳ Ｐゴシック" pitchFamily="50" charset="-128"/>
              </a:rPr>
              <a:t>+</a:t>
            </a:r>
            <a:r>
              <a:rPr lang="en-US" altLang="ja-JP" dirty="0" smtClean="0">
                <a:ea typeface="ＭＳ Ｐゴシック" pitchFamily="50" charset="-128"/>
              </a:rPr>
              <a:t> :0.2</a:t>
            </a:r>
          </a:p>
          <a:p>
            <a:pPr marL="914400" lvl="1" indent="-457200"/>
            <a:r>
              <a:rPr lang="en-US" altLang="ja-JP" dirty="0" err="1" smtClean="0">
                <a:latin typeface="Symbol" pitchFamily="18" charset="2"/>
                <a:ea typeface="ＭＳ Ｐゴシック" pitchFamily="50" charset="-128"/>
              </a:rPr>
              <a:t>S</a:t>
            </a:r>
            <a:r>
              <a:rPr lang="en-US" altLang="ja-JP" baseline="-25000" dirty="0" err="1" smtClean="0">
                <a:ea typeface="ＭＳ Ｐゴシック" pitchFamily="50" charset="-128"/>
              </a:rPr>
              <a:t>c</a:t>
            </a:r>
            <a:r>
              <a:rPr lang="en-US" altLang="ja-JP" dirty="0" smtClean="0">
                <a:ea typeface="ＭＳ Ｐゴシック" pitchFamily="50" charset="-128"/>
              </a:rPr>
              <a:t> </a:t>
            </a:r>
            <a:r>
              <a:rPr lang="en-US" altLang="ja-JP" dirty="0">
                <a:ea typeface="ＭＳ Ｐゴシック" pitchFamily="50" charset="-128"/>
              </a:rPr>
              <a:t>+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dirty="0" smtClean="0">
                <a:ea typeface="ＭＳ Ｐゴシック" pitchFamily="50" charset="-128"/>
              </a:rPr>
              <a:t>: </a:t>
            </a:r>
            <a:r>
              <a:rPr lang="en-US" altLang="ja-JP" dirty="0">
                <a:latin typeface="Symbol" pitchFamily="18" charset="2"/>
                <a:ea typeface="ＭＳ Ｐゴシック" pitchFamily="50" charset="-128"/>
              </a:rPr>
              <a:t>G</a:t>
            </a:r>
            <a:r>
              <a:rPr lang="en-US" altLang="ja-JP" dirty="0">
                <a:ea typeface="ＭＳ Ｐゴシック" pitchFamily="50" charset="-128"/>
              </a:rPr>
              <a:t> = 0.4 </a:t>
            </a:r>
            <a:r>
              <a:rPr lang="ja-JP" altLang="en-US" dirty="0">
                <a:ea typeface="ＭＳ Ｐゴシック" pitchFamily="50" charset="-128"/>
              </a:rPr>
              <a:t>⇒ </a:t>
            </a:r>
            <a:r>
              <a:rPr lang="en-US" altLang="ja-JP" dirty="0" smtClean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</a:rPr>
              <a:t>S</a:t>
            </a:r>
            <a:r>
              <a:rPr lang="en-US" altLang="ja-JP" baseline="-25000" dirty="0" smtClean="0">
                <a:solidFill>
                  <a:schemeClr val="tx2"/>
                </a:solidFill>
                <a:ea typeface="ＭＳ Ｐゴシック" pitchFamily="50" charset="-128"/>
              </a:rPr>
              <a:t>c</a:t>
            </a:r>
            <a:r>
              <a:rPr lang="en-US" altLang="ja-JP" baseline="30000" dirty="0" smtClean="0">
                <a:solidFill>
                  <a:schemeClr val="tx2"/>
                </a:solidFill>
                <a:ea typeface="ＭＳ Ｐゴシック" pitchFamily="50" charset="-128"/>
              </a:rPr>
              <a:t>++</a:t>
            </a:r>
            <a:r>
              <a:rPr lang="en-US" altLang="ja-JP" dirty="0" smtClean="0">
                <a:solidFill>
                  <a:schemeClr val="tx2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</a:rPr>
              <a:t>-</a:t>
            </a:r>
            <a:r>
              <a:rPr lang="en-US" altLang="ja-JP" dirty="0" smtClean="0">
                <a:solidFill>
                  <a:schemeClr val="tx2"/>
                </a:solidFill>
                <a:ea typeface="ＭＳ Ｐゴシック" pitchFamily="50" charset="-128"/>
              </a:rPr>
              <a:t>: 0.4/3</a:t>
            </a:r>
            <a:r>
              <a:rPr lang="en-US" altLang="ja-JP" dirty="0" smtClean="0">
                <a:ea typeface="ＭＳ Ｐゴシック" pitchFamily="50" charset="-128"/>
              </a:rPr>
              <a:t>,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S</a:t>
            </a:r>
            <a:r>
              <a:rPr lang="en-US" altLang="ja-JP" baseline="-25000" dirty="0" smtClean="0">
                <a:ea typeface="ＭＳ Ｐゴシック" pitchFamily="50" charset="-128"/>
              </a:rPr>
              <a:t>c</a:t>
            </a:r>
            <a:r>
              <a:rPr lang="en-US" altLang="ja-JP" baseline="30000" dirty="0" smtClean="0">
                <a:ea typeface="ＭＳ Ｐゴシック" pitchFamily="50" charset="-128"/>
              </a:rPr>
              <a:t>+</a:t>
            </a:r>
            <a:r>
              <a:rPr lang="en-US" altLang="ja-JP" dirty="0" smtClean="0">
                <a:ea typeface="ＭＳ Ｐゴシック" pitchFamily="50" charset="-128"/>
              </a:rPr>
              <a:t>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latin typeface="Symbol" pitchFamily="18" charset="2"/>
                <a:ea typeface="ＭＳ Ｐゴシック" pitchFamily="50" charset="-128"/>
              </a:rPr>
              <a:t>0</a:t>
            </a:r>
            <a:r>
              <a:rPr lang="en-US" altLang="ja-JP" dirty="0" smtClean="0">
                <a:ea typeface="ＭＳ Ｐゴシック" pitchFamily="50" charset="-128"/>
              </a:rPr>
              <a:t>: 0.4/3, </a:t>
            </a:r>
            <a:r>
              <a:rPr lang="en-US" altLang="ja-JP" dirty="0" smtClean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</a:rPr>
              <a:t>S</a:t>
            </a:r>
            <a:r>
              <a:rPr lang="en-US" altLang="ja-JP" baseline="-25000" dirty="0" smtClean="0">
                <a:solidFill>
                  <a:schemeClr val="tx2"/>
                </a:solidFill>
                <a:ea typeface="ＭＳ Ｐゴシック" pitchFamily="50" charset="-128"/>
              </a:rPr>
              <a:t>c</a:t>
            </a:r>
            <a:r>
              <a:rPr lang="en-US" altLang="ja-JP" baseline="30000" dirty="0" smtClean="0">
                <a:solidFill>
                  <a:schemeClr val="tx2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chemeClr val="tx2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</a:rPr>
              <a:t>+</a:t>
            </a:r>
            <a:r>
              <a:rPr lang="en-US" altLang="ja-JP" dirty="0" smtClean="0">
                <a:solidFill>
                  <a:schemeClr val="tx2"/>
                </a:solidFill>
                <a:ea typeface="ＭＳ Ｐゴシック" pitchFamily="50" charset="-128"/>
              </a:rPr>
              <a:t>: 0.4/3</a:t>
            </a:r>
          </a:p>
          <a:p>
            <a:pPr marL="1314450" lvl="2" indent="-457200"/>
            <a:r>
              <a:rPr lang="en-US" altLang="ja-JP" dirty="0" smtClean="0">
                <a:latin typeface="+mn-lt"/>
                <a:ea typeface="ＭＳ Ｐゴシック" pitchFamily="50" charset="-128"/>
              </a:rPr>
              <a:t>Decay to </a:t>
            </a:r>
            <a:r>
              <a:rPr lang="en-US" altLang="ja-JP" dirty="0" err="1" smtClean="0">
                <a:latin typeface="Symbol" pitchFamily="18" charset="2"/>
                <a:ea typeface="ＭＳ Ｐゴシック" pitchFamily="50" charset="-128"/>
              </a:rPr>
              <a:t>S</a:t>
            </a:r>
            <a:r>
              <a:rPr lang="en-US" altLang="ja-JP" baseline="-25000" dirty="0" err="1" smtClean="0">
                <a:latin typeface="+mn-lt"/>
                <a:ea typeface="ＭＳ Ｐゴシック" pitchFamily="50" charset="-128"/>
              </a:rPr>
              <a:t>c</a:t>
            </a:r>
            <a:r>
              <a:rPr lang="en-US" altLang="ja-JP" dirty="0" smtClean="0">
                <a:latin typeface="+mn-lt"/>
                <a:ea typeface="ＭＳ Ｐゴシック" pitchFamily="50" charset="-128"/>
              </a:rPr>
              <a:t>(2455)</a:t>
            </a:r>
            <a:r>
              <a:rPr lang="ja-JP" altLang="en-US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dirty="0" smtClean="0">
                <a:latin typeface="+mn-lt"/>
                <a:ea typeface="ＭＳ Ｐゴシック" pitchFamily="50" charset="-128"/>
              </a:rPr>
              <a:t>assumed</a:t>
            </a:r>
          </a:p>
          <a:p>
            <a:pPr marL="914400" lvl="1" indent="-457200"/>
            <a:r>
              <a:rPr lang="en-US" altLang="ja-JP" dirty="0" err="1" smtClean="0">
                <a:latin typeface="Symbol" pitchFamily="18" charset="2"/>
                <a:ea typeface="ＭＳ Ｐゴシック" pitchFamily="50" charset="-128"/>
              </a:rPr>
              <a:t>L</a:t>
            </a:r>
            <a:r>
              <a:rPr lang="en-US" altLang="ja-JP" baseline="-25000" dirty="0" err="1" smtClean="0">
                <a:ea typeface="ＭＳ Ｐゴシック" pitchFamily="50" charset="-128"/>
              </a:rPr>
              <a:t>c</a:t>
            </a:r>
            <a:r>
              <a:rPr lang="en-US" altLang="ja-JP" dirty="0" smtClean="0">
                <a:ea typeface="ＭＳ Ｐゴシック" pitchFamily="50" charset="-128"/>
              </a:rPr>
              <a:t> </a:t>
            </a:r>
            <a:r>
              <a:rPr lang="en-US" altLang="ja-JP" dirty="0">
                <a:latin typeface="+mn-lt"/>
                <a:ea typeface="ＭＳ Ｐゴシック" pitchFamily="50" charset="-128"/>
              </a:rPr>
              <a:t>+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dirty="0" smtClean="0">
                <a:latin typeface="+mn-lt"/>
                <a:ea typeface="ＭＳ Ｐゴシック" pitchFamily="50" charset="-128"/>
              </a:rPr>
              <a:t> +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p: </a:t>
            </a:r>
            <a:r>
              <a:rPr lang="en-US" altLang="ja-JP" dirty="0">
                <a:latin typeface="Symbol" pitchFamily="18" charset="2"/>
                <a:ea typeface="ＭＳ Ｐゴシック" pitchFamily="50" charset="-128"/>
              </a:rPr>
              <a:t>G</a:t>
            </a:r>
            <a:r>
              <a:rPr lang="en-US" altLang="ja-JP" dirty="0">
                <a:ea typeface="ＭＳ Ｐゴシック" pitchFamily="50" charset="-128"/>
              </a:rPr>
              <a:t> = </a:t>
            </a:r>
            <a:r>
              <a:rPr lang="en-US" altLang="ja-JP" dirty="0" smtClean="0">
                <a:ea typeface="ＭＳ Ｐゴシック" pitchFamily="50" charset="-128"/>
              </a:rPr>
              <a:t>0.2 </a:t>
            </a:r>
            <a:r>
              <a:rPr lang="ja-JP" altLang="en-US" dirty="0">
                <a:ea typeface="ＭＳ Ｐゴシック" pitchFamily="50" charset="-128"/>
              </a:rPr>
              <a:t>⇒ </a:t>
            </a:r>
            <a:r>
              <a:rPr lang="en-US" altLang="ja-JP" dirty="0" err="1" smtClean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</a:rPr>
              <a:t>L</a:t>
            </a:r>
            <a:r>
              <a:rPr lang="en-US" altLang="ja-JP" baseline="-25000" dirty="0" err="1" smtClean="0">
                <a:solidFill>
                  <a:schemeClr val="tx2"/>
                </a:solidFill>
                <a:ea typeface="ＭＳ Ｐゴシック" pitchFamily="50" charset="-128"/>
              </a:rPr>
              <a:t>c</a:t>
            </a:r>
            <a:r>
              <a:rPr lang="en-US" altLang="ja-JP" baseline="30000" dirty="0" smtClean="0">
                <a:solidFill>
                  <a:schemeClr val="tx2"/>
                </a:solidFill>
                <a:ea typeface="ＭＳ Ｐゴシック" pitchFamily="50" charset="-128"/>
              </a:rPr>
              <a:t>+</a:t>
            </a:r>
            <a:r>
              <a:rPr lang="en-US" altLang="ja-JP" dirty="0" smtClean="0">
                <a:solidFill>
                  <a:schemeClr val="tx2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solidFill>
                  <a:schemeClr val="tx2"/>
                </a:solidFill>
                <a:ea typeface="ＭＳ Ｐゴシック" pitchFamily="50" charset="-128"/>
              </a:rPr>
              <a:t>+</a:t>
            </a:r>
            <a:r>
              <a:rPr lang="en-US" altLang="ja-JP" dirty="0" smtClean="0">
                <a:solidFill>
                  <a:schemeClr val="tx2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solidFill>
                  <a:schemeClr val="tx2"/>
                </a:solidFill>
                <a:latin typeface="Symbol" pitchFamily="18" charset="2"/>
                <a:ea typeface="ＭＳ Ｐゴシック" pitchFamily="50" charset="-128"/>
              </a:rPr>
              <a:t>-</a:t>
            </a:r>
            <a:r>
              <a:rPr lang="en-US" altLang="ja-JP" dirty="0" smtClean="0">
                <a:solidFill>
                  <a:schemeClr val="tx2"/>
                </a:solidFill>
                <a:latin typeface="+mn-lt"/>
                <a:ea typeface="ＭＳ Ｐゴシック" pitchFamily="50" charset="-128"/>
              </a:rPr>
              <a:t>: 0.1</a:t>
            </a:r>
            <a:r>
              <a:rPr lang="en-US" altLang="ja-JP" dirty="0" smtClean="0">
                <a:ea typeface="ＭＳ Ｐゴシック" pitchFamily="50" charset="-128"/>
              </a:rPr>
              <a:t>, </a:t>
            </a:r>
            <a:r>
              <a:rPr lang="en-US" altLang="ja-JP" dirty="0" err="1">
                <a:latin typeface="Symbol" pitchFamily="18" charset="2"/>
                <a:ea typeface="ＭＳ Ｐゴシック" pitchFamily="50" charset="-128"/>
              </a:rPr>
              <a:t>L</a:t>
            </a:r>
            <a:r>
              <a:rPr lang="en-US" altLang="ja-JP" baseline="-25000" dirty="0" err="1">
                <a:ea typeface="ＭＳ Ｐゴシック" pitchFamily="50" charset="-128"/>
              </a:rPr>
              <a:t>c</a:t>
            </a:r>
            <a:r>
              <a:rPr lang="en-US" altLang="ja-JP" baseline="30000" dirty="0">
                <a:ea typeface="ＭＳ Ｐゴシック" pitchFamily="50" charset="-128"/>
              </a:rPr>
              <a:t>+</a:t>
            </a:r>
            <a:r>
              <a:rPr lang="en-US" altLang="ja-JP" dirty="0">
                <a:ea typeface="ＭＳ Ｐゴシック" pitchFamily="50" charset="-128"/>
              </a:rPr>
              <a:t>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ea typeface="ＭＳ Ｐゴシック" pitchFamily="50" charset="-128"/>
              </a:rPr>
              <a:t>0</a:t>
            </a:r>
            <a:r>
              <a:rPr lang="en-US" altLang="ja-JP" dirty="0" smtClean="0">
                <a:ea typeface="ＭＳ Ｐゴシック" pitchFamily="50" charset="-128"/>
              </a:rPr>
              <a:t> </a:t>
            </a:r>
            <a:r>
              <a:rPr lang="en-US" altLang="ja-JP" dirty="0" err="1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err="1" smtClean="0">
                <a:latin typeface="+mn-lt"/>
                <a:ea typeface="ＭＳ Ｐゴシック" pitchFamily="50" charset="-128"/>
              </a:rPr>
              <a:t>0</a:t>
            </a:r>
            <a:r>
              <a:rPr lang="en-US" altLang="ja-JP" dirty="0" smtClean="0">
                <a:ea typeface="ＭＳ Ｐゴシック" pitchFamily="50" charset="-128"/>
              </a:rPr>
              <a:t>: </a:t>
            </a:r>
            <a:r>
              <a:rPr lang="en-US" altLang="ja-JP" dirty="0">
                <a:ea typeface="ＭＳ Ｐゴシック" pitchFamily="50" charset="-128"/>
              </a:rPr>
              <a:t>0.1</a:t>
            </a:r>
            <a:endParaRPr lang="en-US" altLang="ja-JP" dirty="0" smtClean="0">
              <a:ea typeface="ＭＳ Ｐゴシック" pitchFamily="50" charset="-128"/>
            </a:endParaRPr>
          </a:p>
          <a:p>
            <a:pPr marL="514350" indent="-457200"/>
            <a:endParaRPr lang="en-US" altLang="ja-JP" dirty="0" smtClean="0">
              <a:ea typeface="ＭＳ Ｐゴシック" pitchFamily="50" charset="-128"/>
            </a:endParaRPr>
          </a:p>
          <a:p>
            <a:pPr marL="514350" indent="-457200"/>
            <a:r>
              <a:rPr lang="en-US" altLang="ja-JP" dirty="0" smtClean="0">
                <a:ea typeface="ＭＳ Ｐゴシック" pitchFamily="50" charset="-128"/>
              </a:rPr>
              <a:t>Yield estimation</a:t>
            </a:r>
            <a:r>
              <a:rPr lang="ja-JP" altLang="en-US" dirty="0" smtClean="0">
                <a:ea typeface="ＭＳ Ｐゴシック" pitchFamily="50" charset="-128"/>
              </a:rPr>
              <a:t> </a:t>
            </a:r>
            <a:r>
              <a:rPr lang="en-US" altLang="ja-JP" dirty="0" smtClean="0">
                <a:ea typeface="ＭＳ Ｐゴシック" pitchFamily="50" charset="-128"/>
              </a:rPr>
              <a:t>@ 1 nb case (~1900 counts)</a:t>
            </a:r>
          </a:p>
          <a:p>
            <a:pPr marL="914400" lvl="1" indent="-457200"/>
            <a:r>
              <a:rPr lang="en-US" altLang="ja-JP" dirty="0">
                <a:ea typeface="ＭＳ Ｐゴシック" pitchFamily="50" charset="-128"/>
              </a:rPr>
              <a:t>p D</a:t>
            </a:r>
            <a:r>
              <a:rPr lang="en-US" altLang="ja-JP" baseline="30000" dirty="0">
                <a:ea typeface="ＭＳ Ｐゴシック" pitchFamily="50" charset="-128"/>
              </a:rPr>
              <a:t>0</a:t>
            </a:r>
            <a:r>
              <a:rPr lang="en-US" altLang="ja-JP" dirty="0">
                <a:ea typeface="ＭＳ Ｐゴシック" pitchFamily="50" charset="-128"/>
              </a:rPr>
              <a:t>: </a:t>
            </a:r>
            <a:r>
              <a:rPr lang="en-US" altLang="ja-JP" dirty="0" smtClean="0">
                <a:ea typeface="ＭＳ Ｐゴシック" pitchFamily="50" charset="-128"/>
              </a:rPr>
              <a:t>0.2 </a:t>
            </a:r>
            <a:r>
              <a:rPr lang="ja-JP" altLang="en-US" dirty="0" smtClean="0">
                <a:ea typeface="ＭＳ Ｐゴシック" pitchFamily="50" charset="-128"/>
              </a:rPr>
              <a:t>⇒ </a:t>
            </a:r>
            <a:r>
              <a:rPr lang="en-US" altLang="ja-JP" dirty="0" smtClean="0">
                <a:ea typeface="ＭＳ Ｐゴシック" pitchFamily="50" charset="-128"/>
              </a:rPr>
              <a:t>1900×0.2×0.8 = ~300</a:t>
            </a:r>
          </a:p>
          <a:p>
            <a:pPr marL="914400" lvl="1" indent="-457200"/>
            <a:r>
              <a:rPr lang="en-US" altLang="ja-JP" dirty="0" err="1" smtClean="0">
                <a:latin typeface="Symbol" pitchFamily="18" charset="2"/>
                <a:ea typeface="ＭＳ Ｐゴシック" pitchFamily="50" charset="-128"/>
              </a:rPr>
              <a:t>S</a:t>
            </a:r>
            <a:r>
              <a:rPr lang="en-US" altLang="ja-JP" baseline="-25000" dirty="0" err="1" smtClean="0">
                <a:ea typeface="ＭＳ Ｐゴシック" pitchFamily="50" charset="-128"/>
              </a:rPr>
              <a:t>c</a:t>
            </a:r>
            <a:r>
              <a:rPr lang="en-US" altLang="ja-JP" baseline="30000" dirty="0" smtClean="0">
                <a:ea typeface="ＭＳ Ｐゴシック" pitchFamily="50" charset="-128"/>
              </a:rPr>
              <a:t>++,0</a:t>
            </a:r>
            <a:r>
              <a:rPr lang="en-US" altLang="ja-JP" dirty="0" smtClean="0">
                <a:ea typeface="ＭＳ Ｐゴシック" pitchFamily="50" charset="-128"/>
              </a:rPr>
              <a:t>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latin typeface="Symbol" pitchFamily="18" charset="2"/>
                <a:ea typeface="ＭＳ Ｐゴシック" pitchFamily="50" charset="-128"/>
              </a:rPr>
              <a:t>-</a:t>
            </a:r>
            <a:r>
              <a:rPr lang="en-US" altLang="ja-JP" baseline="30000" dirty="0" smtClean="0">
                <a:ea typeface="ＭＳ Ｐゴシック" pitchFamily="50" charset="-128"/>
              </a:rPr>
              <a:t>,+</a:t>
            </a:r>
            <a:r>
              <a:rPr lang="en-US" altLang="ja-JP" dirty="0" smtClean="0">
                <a:ea typeface="ＭＳ Ｐゴシック" pitchFamily="50" charset="-128"/>
              </a:rPr>
              <a:t>:</a:t>
            </a:r>
            <a:r>
              <a:rPr lang="en-US" altLang="ja-JP" baseline="30000" dirty="0" smtClean="0">
                <a:ea typeface="ＭＳ Ｐゴシック" pitchFamily="50" charset="-128"/>
              </a:rPr>
              <a:t> </a:t>
            </a:r>
            <a:r>
              <a:rPr lang="en-US" altLang="ja-JP" dirty="0" smtClean="0">
                <a:ea typeface="ＭＳ Ｐゴシック" pitchFamily="50" charset="-128"/>
              </a:rPr>
              <a:t>0.4/3 </a:t>
            </a:r>
            <a:r>
              <a:rPr lang="ja-JP" altLang="en-US" dirty="0">
                <a:ea typeface="ＭＳ Ｐゴシック" pitchFamily="50" charset="-128"/>
              </a:rPr>
              <a:t>⇒ </a:t>
            </a:r>
            <a:r>
              <a:rPr lang="en-US" altLang="ja-JP" dirty="0" smtClean="0">
                <a:ea typeface="ＭＳ Ｐゴシック" pitchFamily="50" charset="-128"/>
              </a:rPr>
              <a:t>1900×0.4/3×0.8 </a:t>
            </a:r>
            <a:r>
              <a:rPr lang="en-US" altLang="ja-JP" dirty="0">
                <a:ea typeface="ＭＳ Ｐゴシック" pitchFamily="50" charset="-128"/>
              </a:rPr>
              <a:t>= </a:t>
            </a:r>
            <a:r>
              <a:rPr lang="en-US" altLang="ja-JP" dirty="0" smtClean="0">
                <a:ea typeface="ＭＳ Ｐゴシック" pitchFamily="50" charset="-128"/>
              </a:rPr>
              <a:t>~200</a:t>
            </a:r>
            <a:endParaRPr lang="en-US" altLang="ja-JP" dirty="0" smtClean="0">
              <a:latin typeface="+mn-lt"/>
              <a:ea typeface="ＭＳ Ｐゴシック" pitchFamily="50" charset="-128"/>
            </a:endParaRPr>
          </a:p>
          <a:p>
            <a:pPr lvl="2"/>
            <a:r>
              <a:rPr lang="en-US" altLang="ja-JP" dirty="0" smtClean="0">
                <a:latin typeface="+mn-lt"/>
                <a:ea typeface="ＭＳ Ｐゴシック" pitchFamily="50" charset="-128"/>
              </a:rPr>
              <a:t>Forward scattering of protons</a:t>
            </a:r>
            <a:endParaRPr lang="en-US" altLang="ja-JP" dirty="0">
              <a:latin typeface="+mn-lt"/>
              <a:ea typeface="ＭＳ Ｐゴシック" pitchFamily="50" charset="-128"/>
            </a:endParaRPr>
          </a:p>
          <a:p>
            <a:pPr lvl="2"/>
            <a:r>
              <a:rPr lang="en-US" altLang="ja-JP" dirty="0" smtClean="0">
                <a:latin typeface="+mn-lt"/>
                <a:ea typeface="ＭＳ Ｐゴシック" pitchFamily="50" charset="-128"/>
              </a:rPr>
              <a:t>Wider scattering angle of pions</a:t>
            </a:r>
          </a:p>
          <a:p>
            <a:pPr lvl="2"/>
            <a:r>
              <a:rPr lang="en-US" altLang="ja-JP" dirty="0" smtClean="0">
                <a:latin typeface="+mn-lt"/>
                <a:ea typeface="ＭＳ Ｐゴシック" pitchFamily="50" charset="-128"/>
              </a:rPr>
              <a:t>Combined with 4-body D</a:t>
            </a:r>
            <a:r>
              <a:rPr lang="en-US" altLang="ja-JP" baseline="30000" dirty="0" smtClean="0">
                <a:latin typeface="+mn-lt"/>
                <a:ea typeface="ＭＳ Ｐゴシック" pitchFamily="50" charset="-128"/>
              </a:rPr>
              <a:t>0</a:t>
            </a:r>
            <a:r>
              <a:rPr lang="en-US" altLang="ja-JP" dirty="0" smtClean="0">
                <a:latin typeface="+mn-lt"/>
                <a:ea typeface="ＭＳ Ｐゴシック" pitchFamily="50" charset="-128"/>
              </a:rPr>
              <a:t> decay mode: 3 times larger yield</a:t>
            </a:r>
          </a:p>
          <a:p>
            <a:pPr lvl="3"/>
            <a:r>
              <a:rPr lang="en-US" altLang="ja-JP" dirty="0" smtClean="0">
                <a:latin typeface="+mn-lt"/>
                <a:ea typeface="ＭＳ Ｐゴシック" pitchFamily="50" charset="-128"/>
              </a:rPr>
              <a:t>D</a:t>
            </a:r>
            <a:r>
              <a:rPr lang="en-US" altLang="ja-JP" baseline="30000" dirty="0" smtClean="0">
                <a:latin typeface="+mn-lt"/>
                <a:ea typeface="ＭＳ Ｐゴシック" pitchFamily="50" charset="-128"/>
              </a:rPr>
              <a:t>0</a:t>
            </a:r>
            <a:r>
              <a:rPr lang="ja-JP" altLang="en-US" dirty="0" smtClean="0">
                <a:latin typeface="+mn-lt"/>
                <a:ea typeface="ＭＳ Ｐゴシック" pitchFamily="50" charset="-128"/>
              </a:rPr>
              <a:t>→</a:t>
            </a:r>
            <a:r>
              <a:rPr lang="en-US" altLang="ja-JP" dirty="0" smtClean="0">
                <a:latin typeface="+mn-lt"/>
                <a:ea typeface="ＭＳ Ｐゴシック" pitchFamily="50" charset="-128"/>
              </a:rPr>
              <a:t>K</a:t>
            </a:r>
            <a:r>
              <a:rPr lang="en-US" altLang="ja-JP" baseline="30000" dirty="0" smtClean="0">
                <a:latin typeface="+mn-lt"/>
                <a:ea typeface="ＭＳ Ｐゴシック" pitchFamily="50" charset="-128"/>
              </a:rPr>
              <a:t>+</a:t>
            </a:r>
            <a:r>
              <a:rPr lang="en-US" altLang="ja-JP" dirty="0" smtClean="0">
                <a:latin typeface="+mn-lt"/>
                <a:ea typeface="ＭＳ Ｐゴシック" pitchFamily="50" charset="-128"/>
              </a:rPr>
              <a:t>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latin typeface="Symbol" pitchFamily="18" charset="2"/>
                <a:ea typeface="ＭＳ Ｐゴシック" pitchFamily="50" charset="-128"/>
              </a:rPr>
              <a:t>-</a:t>
            </a:r>
            <a:r>
              <a:rPr lang="en-US" altLang="ja-JP" dirty="0" smtClean="0">
                <a:latin typeface="+mn-lt"/>
                <a:ea typeface="ＭＳ Ｐゴシック" pitchFamily="50" charset="-128"/>
              </a:rPr>
              <a:t> (B.R.= 3.88%, acceptance = ~60%)</a:t>
            </a:r>
          </a:p>
          <a:p>
            <a:pPr marL="1371600" lvl="3" indent="0">
              <a:buNone/>
            </a:pPr>
            <a:r>
              <a:rPr lang="en-US" altLang="ja-JP" dirty="0" smtClean="0">
                <a:latin typeface="+mn-lt"/>
                <a:ea typeface="ＭＳ Ｐゴシック" pitchFamily="50" charset="-128"/>
              </a:rPr>
              <a:t>+ D</a:t>
            </a:r>
            <a:r>
              <a:rPr lang="en-US" altLang="ja-JP" baseline="30000" dirty="0" smtClean="0">
                <a:latin typeface="+mn-lt"/>
                <a:ea typeface="ＭＳ Ｐゴシック" pitchFamily="50" charset="-128"/>
              </a:rPr>
              <a:t>0</a:t>
            </a:r>
            <a:r>
              <a:rPr lang="ja-JP" altLang="en-US" dirty="0" smtClean="0">
                <a:latin typeface="+mn-lt"/>
                <a:ea typeface="ＭＳ Ｐゴシック" pitchFamily="50" charset="-128"/>
              </a:rPr>
              <a:t>→ </a:t>
            </a:r>
            <a:r>
              <a:rPr lang="en-US" altLang="ja-JP" dirty="0" smtClean="0">
                <a:latin typeface="+mn-lt"/>
                <a:ea typeface="ＭＳ Ｐゴシック" pitchFamily="50" charset="-128"/>
              </a:rPr>
              <a:t>K</a:t>
            </a:r>
            <a:r>
              <a:rPr lang="en-US" altLang="ja-JP" baseline="30000" dirty="0" smtClean="0">
                <a:latin typeface="+mn-lt"/>
                <a:ea typeface="ＭＳ Ｐゴシック" pitchFamily="50" charset="-128"/>
              </a:rPr>
              <a:t>+</a:t>
            </a:r>
            <a:r>
              <a:rPr lang="en-US" altLang="ja-JP" dirty="0"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latin typeface="Symbol" pitchFamily="18" charset="2"/>
                <a:ea typeface="ＭＳ Ｐゴシック" pitchFamily="50" charset="-128"/>
              </a:rPr>
              <a:t>-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latin typeface="Symbol" pitchFamily="18" charset="2"/>
                <a:ea typeface="ＭＳ Ｐゴシック" pitchFamily="50" charset="-128"/>
              </a:rPr>
              <a:t>+ </a:t>
            </a:r>
            <a:r>
              <a:rPr lang="en-US" altLang="ja-JP" dirty="0" smtClean="0"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baseline="30000" dirty="0" smtClean="0">
                <a:latin typeface="Symbol" pitchFamily="18" charset="2"/>
                <a:ea typeface="ＭＳ Ｐゴシック" pitchFamily="50" charset="-128"/>
              </a:rPr>
              <a:t>- </a:t>
            </a:r>
            <a:r>
              <a:rPr lang="en-US" altLang="ja-JP" dirty="0" smtClean="0">
                <a:latin typeface="+mn-lt"/>
                <a:ea typeface="ＭＳ Ｐゴシック" pitchFamily="50" charset="-128"/>
              </a:rPr>
              <a:t>(B.R.= 8.07%, acceptance=~50%)</a:t>
            </a:r>
          </a:p>
          <a:p>
            <a:pPr lvl="3"/>
            <a:r>
              <a:rPr lang="en-US" altLang="ja-JP" dirty="0" smtClean="0">
                <a:latin typeface="+mn-lt"/>
                <a:ea typeface="ＭＳ Ｐゴシック" pitchFamily="50" charset="-128"/>
              </a:rPr>
              <a:t>Background level of 4-body case is larger. But, it can be combined.</a:t>
            </a:r>
            <a:endParaRPr lang="en-US" altLang="ja-JP" dirty="0">
              <a:latin typeface="+mn-lt"/>
              <a:ea typeface="ＭＳ Ｐゴシック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/>
                </a:solidFill>
              </a:rPr>
              <a:pPr/>
              <a:t>47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53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3528392" cy="339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3168352" cy="311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b="49718"/>
          <a:stretch>
            <a:fillRect/>
          </a:stretch>
        </p:blipFill>
        <p:spPr bwMode="auto">
          <a:xfrm>
            <a:off x="4860032" y="188640"/>
            <a:ext cx="341611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195736" y="33265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(2880)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11760" y="170080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(2940)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11760" y="50851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baseline="-25000" dirty="0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(2520)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63688" y="371703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baseline="-25000" dirty="0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(2455)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429000"/>
            <a:ext cx="35718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2699792" y="836712"/>
            <a:ext cx="2058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000FF"/>
                </a:solidFill>
              </a:rPr>
              <a:t>Lc</a:t>
            </a:r>
            <a:r>
              <a:rPr lang="en-US" altLang="ja-JP" dirty="0" smtClean="0">
                <a:solidFill>
                  <a:srgbClr val="0000FF"/>
                </a:solidFill>
              </a:rPr>
              <a:t>(2880)Belle, 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PRL98, 262001(’07) 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08104" y="6381328"/>
            <a:ext cx="2697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Babar, PRL98, 012001(’07) 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79712" y="4077072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Symbol" pitchFamily="18" charset="2"/>
              </a:rPr>
              <a:t>(</a:t>
            </a:r>
            <a:r>
              <a:rPr lang="en-US" altLang="ja-JP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(2880)-&gt;</a:t>
            </a:r>
            <a:r>
              <a:rPr lang="en-US" altLang="ja-JP" dirty="0" err="1" smtClean="0">
                <a:solidFill>
                  <a:prstClr val="black"/>
                </a:solidFill>
                <a:latin typeface="Symbol" pitchFamily="18" charset="2"/>
              </a:rPr>
              <a:t>pS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(2455))</a:t>
            </a:r>
            <a:endParaRPr lang="ja-JP" altLang="en-US" dirty="0" smtClean="0">
              <a:solidFill>
                <a:prstClr val="black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11760" y="4725144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Symbol" pitchFamily="18" charset="2"/>
              </a:rPr>
              <a:t>(</a:t>
            </a:r>
            <a:r>
              <a:rPr lang="en-US" altLang="ja-JP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(2880)-&gt;</a:t>
            </a:r>
            <a:r>
              <a:rPr lang="en-US" altLang="ja-JP" dirty="0" err="1" smtClean="0">
                <a:solidFill>
                  <a:prstClr val="black"/>
                </a:solidFill>
                <a:latin typeface="Symbol" pitchFamily="18" charset="2"/>
              </a:rPr>
              <a:t>pS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(2520))</a:t>
            </a:r>
            <a:endParaRPr lang="ja-JP" altLang="en-US" dirty="0" smtClean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68144" y="476672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(2880)-&gt;</a:t>
            </a:r>
            <a:r>
              <a:rPr lang="en-US" altLang="ja-JP" dirty="0" err="1" smtClean="0">
                <a:solidFill>
                  <a:prstClr val="black"/>
                </a:solidFill>
                <a:latin typeface="Symbol" pitchFamily="18" charset="2"/>
              </a:rPr>
              <a:t>pS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(2455)</a:t>
            </a:r>
            <a:endParaRPr lang="ja-JP" altLang="en-US" dirty="0" smtClean="0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92080" y="3573016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(2880)-&gt;pD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0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72200" y="4221088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(2940)-&gt;pD</a:t>
            </a:r>
            <a:r>
              <a:rPr lang="en-US" altLang="ja-JP" baseline="30000" dirty="0" smtClean="0">
                <a:solidFill>
                  <a:prstClr val="black"/>
                </a:solidFill>
              </a:rPr>
              <a:t>0</a:t>
            </a:r>
            <a:endParaRPr lang="ja-JP" altLang="en-US" baseline="30000" dirty="0">
              <a:solidFill>
                <a:prstClr val="black"/>
              </a:solidFill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4616970" y="3222885"/>
            <a:ext cx="4362138" cy="3387777"/>
          </a:xfrm>
          <a:custGeom>
            <a:avLst/>
            <a:gdLst>
              <a:gd name="connsiteX0" fmla="*/ 0 w 4362138"/>
              <a:gd name="connsiteY0" fmla="*/ 3387777 h 3387777"/>
              <a:gd name="connsiteX1" fmla="*/ 0 w 4362138"/>
              <a:gd name="connsiteY1" fmla="*/ 0 h 3387777"/>
              <a:gd name="connsiteX2" fmla="*/ 4362138 w 4362138"/>
              <a:gd name="connsiteY2" fmla="*/ 29981 h 338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2138" h="3387777">
                <a:moveTo>
                  <a:pt x="0" y="3387777"/>
                </a:moveTo>
                <a:lnTo>
                  <a:pt x="0" y="0"/>
                </a:lnTo>
                <a:lnTo>
                  <a:pt x="4362138" y="2998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7584" y="0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(2765)?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84" y="1988840"/>
            <a:ext cx="8856984" cy="328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364088" y="5589240"/>
            <a:ext cx="336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Belle, PRL94, 122002(’05)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79712" y="1556792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sz="2400" baseline="-25000" dirty="0" smtClean="0">
                <a:solidFill>
                  <a:prstClr val="black"/>
                </a:solidFill>
              </a:rPr>
              <a:t>c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0</a:t>
            </a:r>
            <a:endParaRPr lang="ja-JP" altLang="en-US" sz="2400" baseline="300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99992" y="1556792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sz="2400" baseline="-25000" dirty="0" smtClean="0">
                <a:solidFill>
                  <a:prstClr val="black"/>
                </a:solidFill>
              </a:rPr>
              <a:t>c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+</a:t>
            </a:r>
            <a:endParaRPr lang="ja-JP" altLang="en-US" sz="2400" baseline="3000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20272" y="1556792"/>
            <a:ext cx="66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sz="2400" baseline="-25000" dirty="0" smtClean="0">
                <a:solidFill>
                  <a:prstClr val="black"/>
                </a:solidFill>
              </a:rPr>
              <a:t>c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++</a:t>
            </a:r>
            <a:endParaRPr lang="ja-JP" altLang="en-US" sz="2400" baseline="300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19872" y="1052736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sz="2400" baseline="-25000" dirty="0" smtClean="0">
                <a:solidFill>
                  <a:prstClr val="black"/>
                </a:solidFill>
              </a:rPr>
              <a:t>c</a:t>
            </a:r>
            <a:r>
              <a:rPr lang="en-US" altLang="ja-JP" sz="2400" dirty="0" smtClean="0">
                <a:solidFill>
                  <a:prstClr val="black"/>
                </a:solidFill>
              </a:rPr>
              <a:t> (2800) -&gt; </a:t>
            </a:r>
            <a:r>
              <a:rPr lang="en-US" altLang="ja-JP" sz="2400" i="1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sz="2400" i="1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sz="2400" dirty="0" smtClean="0">
                <a:solidFill>
                  <a:prstClr val="black"/>
                </a:solidFill>
              </a:rPr>
              <a:t> + </a:t>
            </a:r>
            <a:r>
              <a:rPr lang="en-US" altLang="ja-JP" sz="2400" i="1" dirty="0" smtClean="0">
                <a:solidFill>
                  <a:prstClr val="black"/>
                </a:solidFill>
                <a:latin typeface="Symbol" pitchFamily="18" charset="2"/>
              </a:rPr>
              <a:t>p</a:t>
            </a:r>
            <a:endParaRPr lang="ja-JP" altLang="en-US" sz="2400" i="1" baseline="30000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2123728" y="2924944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4644008" y="335699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7308304" y="306896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71600" y="5085184"/>
            <a:ext cx="5102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  <a:latin typeface="ＭＳ Ｐゴシック"/>
              </a:rPr>
              <a:t>注）</a:t>
            </a:r>
            <a:r>
              <a:rPr lang="en-US" altLang="ja-JP" dirty="0" smtClean="0">
                <a:solidFill>
                  <a:prstClr val="black"/>
                </a:solidFill>
                <a:latin typeface="ＭＳ Ｐゴシック"/>
              </a:rPr>
              <a:t>0.4GeV</a:t>
            </a:r>
            <a:r>
              <a:rPr lang="ja-JP" altLang="en-US" dirty="0" smtClean="0">
                <a:solidFill>
                  <a:prstClr val="black"/>
                </a:solidFill>
                <a:latin typeface="ＭＳ Ｐゴシック"/>
              </a:rPr>
              <a:t>付近のピークは</a:t>
            </a:r>
            <a:r>
              <a:rPr lang="en-US" altLang="ja-JP" i="1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dirty="0" smtClean="0">
                <a:solidFill>
                  <a:prstClr val="black"/>
                </a:solidFill>
              </a:rPr>
              <a:t> (2880) -&gt; </a:t>
            </a:r>
            <a:r>
              <a:rPr lang="en-US" altLang="ja-JP" i="1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i="1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i="1" dirty="0" err="1" smtClean="0">
                <a:solidFill>
                  <a:prstClr val="black"/>
                </a:solidFill>
                <a:latin typeface="Symbol" pitchFamily="18" charset="2"/>
              </a:rPr>
              <a:t>pp</a:t>
            </a:r>
            <a:r>
              <a:rPr lang="ja-JP" altLang="en-US" dirty="0" smtClean="0">
                <a:solidFill>
                  <a:prstClr val="black"/>
                </a:solidFill>
                <a:latin typeface="ＭＳ Ｐゴシック"/>
              </a:rPr>
              <a:t>の影響</a:t>
            </a:r>
            <a:endParaRPr lang="ja-JP" altLang="en-US" i="1" baseline="30000" dirty="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4763"/>
            <a:ext cx="8893175" cy="6840537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60810" y="0"/>
            <a:ext cx="328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err="1" smtClean="0">
                <a:solidFill>
                  <a:srgbClr val="FFFF00"/>
                </a:solidFill>
              </a:rPr>
              <a:t>Hadron</a:t>
            </a:r>
            <a:r>
              <a:rPr lang="en-US" altLang="ja-JP" sz="3600" dirty="0" smtClean="0">
                <a:solidFill>
                  <a:srgbClr val="FFFF00"/>
                </a:solidFill>
              </a:rPr>
              <a:t> Exp. Hall</a:t>
            </a:r>
            <a:endParaRPr lang="ja-JP" altLang="en-US" sz="3600" dirty="0">
              <a:solidFill>
                <a:srgbClr val="FFFF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z="1600" smtClean="0">
                <a:solidFill>
                  <a:prstClr val="white"/>
                </a:solidFill>
              </a:rPr>
              <a:pPr/>
              <a:t>5</a:t>
            </a:fld>
            <a:endParaRPr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95936" y="1052736"/>
            <a:ext cx="918841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K1.8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9752" y="2060848"/>
            <a:ext cx="1364476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K1.8BR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4048" y="2708920"/>
            <a:ext cx="606256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K0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64088" y="3501008"/>
            <a:ext cx="1829347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K1.1(</a:t>
            </a:r>
            <a:r>
              <a:rPr lang="en-US" altLang="ja-JP" sz="3200" dirty="0" err="1" smtClean="0">
                <a:solidFill>
                  <a:srgbClr val="FFFF00"/>
                </a:solidFill>
                <a:latin typeface="Arial"/>
                <a:cs typeface="Arial"/>
              </a:rPr>
              <a:t>u.c</a:t>
            </a:r>
            <a:r>
              <a:rPr lang="en-US" altLang="ja-JP" sz="320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lang="en-US" altLang="ja-JP" sz="3200" dirty="0" smtClean="0">
                <a:solidFill>
                  <a:srgbClr val="FFFF00"/>
                </a:solidFill>
              </a:rPr>
              <a:t>)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63888" y="4077072"/>
            <a:ext cx="1364476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K1.1BR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63688" y="3501008"/>
            <a:ext cx="593432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T1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7540" y="4611669"/>
            <a:ext cx="1390124" cy="1569660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30 </a:t>
            </a:r>
            <a:r>
              <a:rPr lang="en-US" altLang="ja-JP" sz="3200" dirty="0" err="1" smtClean="0">
                <a:solidFill>
                  <a:srgbClr val="FFFF00"/>
                </a:solidFill>
              </a:rPr>
              <a:t>GeV</a:t>
            </a:r>
            <a:endParaRPr lang="en-US" altLang="ja-JP" sz="3200" dirty="0" smtClean="0">
              <a:solidFill>
                <a:srgbClr val="FFFF00"/>
              </a:solidFill>
            </a:endParaRPr>
          </a:p>
          <a:p>
            <a:r>
              <a:rPr lang="en-US" altLang="ja-JP" sz="3200" dirty="0" smtClean="0">
                <a:solidFill>
                  <a:srgbClr val="FFFF00"/>
                </a:solidFill>
              </a:rPr>
              <a:t>Proton</a:t>
            </a:r>
          </a:p>
          <a:p>
            <a:r>
              <a:rPr lang="en-US" altLang="ja-JP" sz="3200" dirty="0" smtClean="0">
                <a:solidFill>
                  <a:srgbClr val="FFFF00"/>
                </a:solidFill>
              </a:rPr>
              <a:t>Beam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169168" y="0"/>
            <a:ext cx="8974832" cy="1375782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Nuclear/</a:t>
            </a:r>
            <a:r>
              <a:rPr kumimoji="1" lang="en-US" altLang="ja-JP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Hadron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Physics Programs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コンテンツ プレースホルダ 2"/>
          <p:cNvSpPr txBox="1">
            <a:spLocks/>
          </p:cNvSpPr>
          <p:nvPr/>
        </p:nvSpPr>
        <p:spPr>
          <a:xfrm>
            <a:off x="179512" y="1370920"/>
            <a:ext cx="8820472" cy="5040560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Strangeness Nuclear Physics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Precision Spectroscopy of S=-1, -2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Hypernuclei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X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hypernuclei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,(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E05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)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LL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hypernuclei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(E07)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Hypernuclear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g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-ray spectroscopy (E13),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-Atomic X ray (E03)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Neutron-rich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hypernuclei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(E10), 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scattering (E40)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Deeply Bound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Kaonic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Nuclear System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He(K-,n)”K-pp”(E15),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K-He X ray (E17), d(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1" lang="en-US" altLang="ja-JP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,K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)”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*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p” (E27)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Physics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Spectroscopy, including “Exotics”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Q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via p(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,K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(E19)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(1405) via d(K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,n) (E31)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H-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dibaryon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via (K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,K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(E42)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Baryon resonances (E45)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modification of Vector Meson in Medium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-&gt;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e+e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in A (E16), </a:t>
            </a:r>
            <a:r>
              <a:rPr kumimoji="1" lang="en-US" altLang="ja-JP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via (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1" lang="en-US" altLang="ja-JP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(E29), 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-&gt;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g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A (E26)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7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0"/>
            <a:ext cx="8893175" cy="6840537"/>
          </a:xfrm>
        </p:spPr>
      </p:pic>
      <p:sp>
        <p:nvSpPr>
          <p:cNvPr id="4" name="テキスト ボックス 3"/>
          <p:cNvSpPr txBox="1"/>
          <p:nvPr/>
        </p:nvSpPr>
        <p:spPr>
          <a:xfrm>
            <a:off x="60810" y="0"/>
            <a:ext cx="328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err="1" smtClean="0">
                <a:solidFill>
                  <a:srgbClr val="FFFF00"/>
                </a:solidFill>
              </a:rPr>
              <a:t>Hadron</a:t>
            </a:r>
            <a:r>
              <a:rPr lang="en-US" altLang="ja-JP" sz="3600" dirty="0" smtClean="0">
                <a:solidFill>
                  <a:srgbClr val="FFFF00"/>
                </a:solidFill>
              </a:rPr>
              <a:t> Exp. Hall</a:t>
            </a:r>
            <a:endParaRPr lang="ja-JP" altLang="en-US" sz="3600" dirty="0">
              <a:solidFill>
                <a:srgbClr val="FFFF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z="1600" smtClean="0">
                <a:solidFill>
                  <a:prstClr val="white"/>
                </a:solidFill>
              </a:rPr>
              <a:pPr/>
              <a:t>6</a:t>
            </a:fld>
            <a:endParaRPr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5576" y="548680"/>
            <a:ext cx="1136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66FFFF"/>
                </a:solidFill>
              </a:rPr>
              <a:t>Current</a:t>
            </a:r>
            <a:endParaRPr lang="ja-JP" altLang="en-US" sz="2400" dirty="0">
              <a:solidFill>
                <a:srgbClr val="66FF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07904" y="107921"/>
            <a:ext cx="918841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K1.8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07704" y="1340768"/>
            <a:ext cx="1364476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K1.8BR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64088" y="3501008"/>
            <a:ext cx="1829347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K1.1(</a:t>
            </a:r>
            <a:r>
              <a:rPr lang="en-US" altLang="ja-JP" sz="3200" dirty="0" err="1" smtClean="0">
                <a:solidFill>
                  <a:srgbClr val="FFFF00"/>
                </a:solidFill>
                <a:latin typeface="Arial"/>
                <a:cs typeface="Arial"/>
              </a:rPr>
              <a:t>u.c</a:t>
            </a:r>
            <a:r>
              <a:rPr lang="en-US" altLang="ja-JP" sz="3200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lang="en-US" altLang="ja-JP" sz="3200" dirty="0" smtClean="0">
                <a:solidFill>
                  <a:srgbClr val="FFFF00"/>
                </a:solidFill>
              </a:rPr>
              <a:t>)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grpSp>
        <p:nvGrpSpPr>
          <p:cNvPr id="58" name="グループ化 57"/>
          <p:cNvGrpSpPr/>
          <p:nvPr/>
        </p:nvGrpSpPr>
        <p:grpSpPr>
          <a:xfrm>
            <a:off x="4925761" y="0"/>
            <a:ext cx="4218239" cy="4947307"/>
            <a:chOff x="4925761" y="0"/>
            <a:chExt cx="4218239" cy="4947307"/>
          </a:xfrm>
        </p:grpSpPr>
        <p:grpSp>
          <p:nvGrpSpPr>
            <p:cNvPr id="28" name="Group 242"/>
            <p:cNvGrpSpPr>
              <a:grpSpLocks noChangeAspect="1"/>
            </p:cNvGrpSpPr>
            <p:nvPr/>
          </p:nvGrpSpPr>
          <p:grpSpPr bwMode="auto">
            <a:xfrm>
              <a:off x="4925761" y="0"/>
              <a:ext cx="4218239" cy="2690146"/>
              <a:chOff x="39" y="747"/>
              <a:chExt cx="2178" cy="1389"/>
            </a:xfrm>
          </p:grpSpPr>
          <p:pic>
            <p:nvPicPr>
              <p:cNvPr id="29" name="Picture 6" descr="Z:\JHF\ハドロンパンフレット\2009年3月作成\2009.5ハドロン実験施設jpg\04_2c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" y="1483"/>
                <a:ext cx="1165" cy="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テキスト ボックス 43"/>
              <p:cNvSpPr txBox="1">
                <a:spLocks noChangeArrowheads="1"/>
              </p:cNvSpPr>
              <p:nvPr/>
            </p:nvSpPr>
            <p:spPr bwMode="auto">
              <a:xfrm>
                <a:off x="318" y="1738"/>
                <a:ext cx="3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0">
                    <a:solidFill>
                      <a:prstClr val="black"/>
                    </a:solidFill>
                    <a:latin typeface="Symbol" pitchFamily="18" charset="2"/>
                    <a:ea typeface="HG明朝B" pitchFamily="17" charset="-128"/>
                  </a:rPr>
                  <a:t>L,X</a:t>
                </a:r>
                <a:endParaRPr lang="ja-JP" altLang="en-US" b="0">
                  <a:solidFill>
                    <a:prstClr val="black"/>
                  </a:solidFill>
                  <a:latin typeface="Symbol" pitchFamily="18" charset="2"/>
                  <a:ea typeface="HG明朝B" pitchFamily="17" charset="-128"/>
                </a:endParaRPr>
              </a:p>
            </p:txBody>
          </p:sp>
          <p:sp>
            <p:nvSpPr>
              <p:cNvPr id="31" name="テキスト ボックス 49"/>
              <p:cNvSpPr txBox="1">
                <a:spLocks noChangeArrowheads="1"/>
              </p:cNvSpPr>
              <p:nvPr/>
            </p:nvSpPr>
            <p:spPr bwMode="auto">
              <a:xfrm>
                <a:off x="574" y="1031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:endParaRPr lang="ja-JP" altLang="en-US" b="0">
                  <a:solidFill>
                    <a:prstClr val="black"/>
                  </a:solidFill>
                  <a:latin typeface="Georgia" pitchFamily="18" charset="0"/>
                  <a:ea typeface="HG明朝B" pitchFamily="17" charset="-128"/>
                </a:endParaRPr>
              </a:p>
            </p:txBody>
          </p:sp>
          <p:sp>
            <p:nvSpPr>
              <p:cNvPr id="32" name="正方形/長方形 31"/>
              <p:cNvSpPr/>
              <p:nvPr/>
            </p:nvSpPr>
            <p:spPr bwMode="auto">
              <a:xfrm>
                <a:off x="78" y="828"/>
                <a:ext cx="2139" cy="1218"/>
              </a:xfrm>
              <a:prstGeom prst="rect">
                <a:avLst/>
              </a:prstGeom>
              <a:ln w="28575">
                <a:solidFill>
                  <a:srgbClr val="FFFF6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ja-JP" altLang="en-US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33" name="Picture 4" descr="nc_s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61273">
                <a:off x="375" y="747"/>
                <a:ext cx="1764" cy="1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ectangle 7"/>
              <p:cNvSpPr>
                <a:spLocks noChangeArrowheads="1"/>
              </p:cNvSpPr>
              <p:nvPr/>
            </p:nvSpPr>
            <p:spPr bwMode="auto">
              <a:xfrm rot="-676774">
                <a:off x="1072" y="1827"/>
                <a:ext cx="467" cy="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/>
              <a:p>
                <a:pPr marL="446088" indent="-446088" algn="ctr" defTabSz="449263">
                  <a:spcBef>
                    <a:spcPts val="45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446088" algn="l"/>
                    <a:tab pos="1360488" algn="l"/>
                    <a:tab pos="2274888" algn="l"/>
                    <a:tab pos="3189288" algn="l"/>
                    <a:tab pos="4103688" algn="l"/>
                    <a:tab pos="5018088" algn="l"/>
                    <a:tab pos="5932488" algn="l"/>
                    <a:tab pos="6846888" algn="l"/>
                    <a:tab pos="7761288" algn="l"/>
                    <a:tab pos="8675688" algn="l"/>
                    <a:tab pos="9590088" algn="l"/>
                    <a:tab pos="10504488" algn="l"/>
                  </a:tabLst>
                </a:pPr>
                <a:endParaRPr kumimoji="0" lang="en-GB" altLang="ja-JP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Line 8"/>
              <p:cNvSpPr>
                <a:spLocks noChangeShapeType="1"/>
              </p:cNvSpPr>
              <p:nvPr/>
            </p:nvSpPr>
            <p:spPr bwMode="auto">
              <a:xfrm rot="21343226" flipV="1">
                <a:off x="317" y="1792"/>
                <a:ext cx="1527" cy="139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 rot="-256774" flipH="1" flipV="1">
                <a:off x="186" y="1625"/>
                <a:ext cx="127" cy="353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12"/>
              <p:cNvSpPr>
                <a:spLocks noChangeArrowheads="1"/>
              </p:cNvSpPr>
              <p:nvPr/>
            </p:nvSpPr>
            <p:spPr bwMode="auto">
              <a:xfrm>
                <a:off x="1812" y="1694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ts val="45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kumimoji="0" lang="en-GB" altLang="ja-JP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>
                <a:off x="39" y="1454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ts val="45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kumimoji="0" lang="en-GB" altLang="ja-JP">
                    <a:solidFill>
                      <a:srgbClr val="000000"/>
                    </a:solidFill>
                    <a:latin typeface="Times New Roman" pitchFamily="18" charset="0"/>
                  </a:rPr>
                  <a:t>Z</a:t>
                </a:r>
              </a:p>
            </p:txBody>
          </p:sp>
          <p:pic>
            <p:nvPicPr>
              <p:cNvPr id="39" name="Picture 16" descr="nc_s1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61273">
                <a:off x="375" y="747"/>
                <a:ext cx="1764" cy="1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Line 17"/>
              <p:cNvSpPr>
                <a:spLocks noChangeShapeType="1"/>
              </p:cNvSpPr>
              <p:nvPr/>
            </p:nvSpPr>
            <p:spPr bwMode="auto">
              <a:xfrm rot="21369761" flipV="1">
                <a:off x="333" y="1622"/>
                <a:ext cx="1518" cy="153"/>
              </a:xfrm>
              <a:prstGeom prst="line">
                <a:avLst/>
              </a:prstGeom>
              <a:noFill/>
              <a:ln w="19080">
                <a:solidFill>
                  <a:srgbClr val="CC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Line 18"/>
              <p:cNvSpPr>
                <a:spLocks noChangeShapeType="1"/>
              </p:cNvSpPr>
              <p:nvPr/>
            </p:nvSpPr>
            <p:spPr bwMode="auto">
              <a:xfrm rot="-230239" flipH="1" flipV="1">
                <a:off x="204" y="1490"/>
                <a:ext cx="121" cy="334"/>
              </a:xfrm>
              <a:prstGeom prst="line">
                <a:avLst/>
              </a:prstGeom>
              <a:noFill/>
              <a:ln w="19080">
                <a:solidFill>
                  <a:srgbClr val="CC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914" y="1568"/>
                <a:ext cx="822" cy="175"/>
              </a:xfrm>
              <a:prstGeom prst="rect">
                <a:avLst/>
              </a:prstGeom>
              <a:solidFill>
                <a:srgbClr val="FF996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GB" altLang="ja-JP" sz="1600">
                    <a:solidFill>
                      <a:srgbClr val="CC0000"/>
                    </a:solidFill>
                    <a:latin typeface="Symbol" pitchFamily="18" charset="2"/>
                  </a:rPr>
                  <a:t>L</a:t>
                </a:r>
                <a:r>
                  <a:rPr kumimoji="0" lang="en-GB" altLang="ja-JP" sz="1600">
                    <a:solidFill>
                      <a:srgbClr val="CC0000"/>
                    </a:solidFill>
                  </a:rPr>
                  <a:t>, </a:t>
                </a:r>
                <a:r>
                  <a:rPr kumimoji="0" lang="en-GB" altLang="ja-JP" sz="1600">
                    <a:solidFill>
                      <a:srgbClr val="CC0000"/>
                    </a:solidFill>
                    <a:latin typeface="Symbol" pitchFamily="18" charset="2"/>
                  </a:rPr>
                  <a:t>S</a:t>
                </a:r>
                <a:r>
                  <a:rPr kumimoji="0" lang="en-GB" altLang="ja-JP" sz="1600">
                    <a:solidFill>
                      <a:srgbClr val="CC0000"/>
                    </a:solidFill>
                  </a:rPr>
                  <a:t> Hypernuclei</a:t>
                </a:r>
                <a:endParaRPr kumimoji="0" lang="en-US" altLang="ja-JP" sz="1600">
                  <a:solidFill>
                    <a:srgbClr val="CC0000"/>
                  </a:solidFill>
                </a:endParaRPr>
              </a:p>
            </p:txBody>
          </p:sp>
          <p:sp>
            <p:nvSpPr>
              <p:cNvPr id="43" name="Line 23"/>
              <p:cNvSpPr>
                <a:spLocks noChangeShapeType="1"/>
              </p:cNvSpPr>
              <p:nvPr/>
            </p:nvSpPr>
            <p:spPr bwMode="auto">
              <a:xfrm rot="21344495" flipV="1">
                <a:off x="316" y="1448"/>
                <a:ext cx="1545" cy="148"/>
              </a:xfrm>
              <a:prstGeom prst="line">
                <a:avLst/>
              </a:prstGeom>
              <a:noFill/>
              <a:ln w="19080">
                <a:solidFill>
                  <a:srgbClr val="CC3399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Line 24"/>
              <p:cNvSpPr>
                <a:spLocks noChangeShapeType="1"/>
              </p:cNvSpPr>
              <p:nvPr/>
            </p:nvSpPr>
            <p:spPr bwMode="auto">
              <a:xfrm rot="-255505" flipH="1" flipV="1">
                <a:off x="208" y="1330"/>
                <a:ext cx="105" cy="313"/>
              </a:xfrm>
              <a:prstGeom prst="line">
                <a:avLst/>
              </a:prstGeom>
              <a:noFill/>
              <a:ln w="19080">
                <a:solidFill>
                  <a:srgbClr val="CC3399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1174" y="1354"/>
                <a:ext cx="901" cy="175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GB" altLang="ja-JP" sz="1600" dirty="0">
                    <a:solidFill>
                      <a:srgbClr val="CC0066"/>
                    </a:solidFill>
                    <a:latin typeface="Symbol" pitchFamily="18" charset="2"/>
                  </a:rPr>
                  <a:t>LL</a:t>
                </a:r>
                <a:r>
                  <a:rPr kumimoji="0" lang="en-GB" altLang="ja-JP" sz="1600" dirty="0">
                    <a:solidFill>
                      <a:srgbClr val="CC0066"/>
                    </a:solidFill>
                  </a:rPr>
                  <a:t>, </a:t>
                </a:r>
                <a:r>
                  <a:rPr kumimoji="0" lang="en-GB" altLang="ja-JP" sz="1600" dirty="0">
                    <a:solidFill>
                      <a:srgbClr val="CC0066"/>
                    </a:solidFill>
                    <a:latin typeface="Symbol" pitchFamily="18" charset="2"/>
                  </a:rPr>
                  <a:t>X</a:t>
                </a:r>
                <a:r>
                  <a:rPr kumimoji="0" lang="en-GB" altLang="ja-JP" sz="1600" dirty="0">
                    <a:solidFill>
                      <a:srgbClr val="CC0066"/>
                    </a:solidFill>
                  </a:rPr>
                  <a:t> </a:t>
                </a:r>
                <a:r>
                  <a:rPr kumimoji="0" lang="en-GB" altLang="ja-JP" sz="1600" dirty="0" err="1">
                    <a:solidFill>
                      <a:srgbClr val="CC0066"/>
                    </a:solidFill>
                  </a:rPr>
                  <a:t>Hypernuclei</a:t>
                </a:r>
                <a:endParaRPr kumimoji="0" lang="en-US" altLang="ja-JP" sz="1600" dirty="0">
                  <a:solidFill>
                    <a:srgbClr val="CC0066"/>
                  </a:solidFill>
                </a:endParaRPr>
              </a:p>
            </p:txBody>
          </p:sp>
          <p:sp>
            <p:nvSpPr>
              <p:cNvPr id="46" name="Rectangle 28"/>
              <p:cNvSpPr>
                <a:spLocks noChangeArrowheads="1"/>
              </p:cNvSpPr>
              <p:nvPr/>
            </p:nvSpPr>
            <p:spPr bwMode="auto">
              <a:xfrm rot="-5400000">
                <a:off x="-29" y="977"/>
                <a:ext cx="482" cy="226"/>
              </a:xfrm>
              <a:prstGeom prst="rect">
                <a:avLst/>
              </a:prstGeom>
              <a:solidFill>
                <a:srgbClr val="CC0000">
                  <a:alpha val="7059"/>
                </a:srgbClr>
              </a:solidFill>
              <a:ln w="9360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lnSpc>
                    <a:spcPct val="70000"/>
                  </a:lnSpc>
                  <a:buClr>
                    <a:srgbClr val="CC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kumimoji="0" lang="en-GB" altLang="ja-JP" sz="1200" dirty="0">
                    <a:solidFill>
                      <a:srgbClr val="CC0000"/>
                    </a:solidFill>
                  </a:rPr>
                  <a:t>Strangeness</a:t>
                </a:r>
                <a:endParaRPr kumimoji="0" lang="ja-JP" altLang="en-GB" sz="1200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" name="Line 29"/>
              <p:cNvSpPr>
                <a:spLocks noChangeShapeType="1"/>
              </p:cNvSpPr>
              <p:nvPr/>
            </p:nvSpPr>
            <p:spPr bwMode="auto">
              <a:xfrm flipH="1" flipV="1">
                <a:off x="330" y="1082"/>
                <a:ext cx="6" cy="896"/>
              </a:xfrm>
              <a:prstGeom prst="line">
                <a:avLst/>
              </a:prstGeom>
              <a:noFill/>
              <a:ln w="38160">
                <a:solidFill>
                  <a:srgbClr val="CC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Rectangle 30"/>
              <p:cNvSpPr>
                <a:spLocks noChangeArrowheads="1"/>
              </p:cNvSpPr>
              <p:nvPr/>
            </p:nvSpPr>
            <p:spPr bwMode="auto">
              <a:xfrm>
                <a:off x="179" y="1878"/>
                <a:ext cx="12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kumimoji="0" lang="en-GB" altLang="ja-JP" sz="1200">
                    <a:solidFill>
                      <a:srgbClr val="CC0000"/>
                    </a:solidFill>
                  </a:rPr>
                  <a:t>0</a:t>
                </a:r>
                <a:endParaRPr kumimoji="0" lang="en-US" altLang="ja-JP" sz="1200">
                  <a:solidFill>
                    <a:srgbClr val="CC0000"/>
                  </a:solidFill>
                </a:endParaRPr>
              </a:p>
            </p:txBody>
          </p:sp>
          <p:sp>
            <p:nvSpPr>
              <p:cNvPr id="49" name="正方形/長方形 183"/>
              <p:cNvSpPr>
                <a:spLocks noChangeArrowheads="1"/>
              </p:cNvSpPr>
              <p:nvPr/>
            </p:nvSpPr>
            <p:spPr bwMode="auto">
              <a:xfrm>
                <a:off x="303" y="807"/>
                <a:ext cx="678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GB" altLang="ja-JP" dirty="0" err="1">
                    <a:solidFill>
                      <a:srgbClr val="0000FF"/>
                    </a:solidFill>
                  </a:rPr>
                  <a:t>Hypernuclei</a:t>
                </a:r>
                <a:endParaRPr kumimoji="0" lang="en-US" altLang="ja-JP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0" name="Rectangle 184"/>
              <p:cNvSpPr>
                <a:spLocks noChangeArrowheads="1"/>
              </p:cNvSpPr>
              <p:nvPr/>
            </p:nvSpPr>
            <p:spPr bwMode="auto">
              <a:xfrm>
                <a:off x="204" y="1716"/>
                <a:ext cx="100" cy="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>
                  <a:solidFill>
                    <a:srgbClr val="0000FF"/>
                  </a:solidFill>
                  <a:latin typeface="Helvetica" pitchFamily="34" charset="0"/>
                </a:endParaRPr>
              </a:p>
            </p:txBody>
          </p:sp>
          <p:sp>
            <p:nvSpPr>
              <p:cNvPr id="51" name="Rectangle 31"/>
              <p:cNvSpPr>
                <a:spLocks noChangeArrowheads="1"/>
              </p:cNvSpPr>
              <p:nvPr/>
            </p:nvSpPr>
            <p:spPr bwMode="auto">
              <a:xfrm>
                <a:off x="168" y="1743"/>
                <a:ext cx="20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GB" altLang="ja-JP" sz="1200">
                    <a:solidFill>
                      <a:srgbClr val="CC0000"/>
                    </a:solidFill>
                  </a:rPr>
                  <a:t>-1</a:t>
                </a:r>
                <a:endParaRPr kumimoji="0" lang="en-US" altLang="ja-JP" sz="1200">
                  <a:solidFill>
                    <a:srgbClr val="CC0000"/>
                  </a:solidFill>
                </a:endParaRPr>
              </a:p>
            </p:txBody>
          </p:sp>
          <p:sp>
            <p:nvSpPr>
              <p:cNvPr id="52" name="Rectangle 186"/>
              <p:cNvSpPr>
                <a:spLocks noChangeArrowheads="1"/>
              </p:cNvSpPr>
              <p:nvPr/>
            </p:nvSpPr>
            <p:spPr bwMode="auto">
              <a:xfrm>
                <a:off x="221" y="1538"/>
                <a:ext cx="100" cy="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>
                  <a:solidFill>
                    <a:srgbClr val="0000FF"/>
                  </a:solidFill>
                  <a:latin typeface="Helvetica" pitchFamily="34" charset="0"/>
                </a:endParaRPr>
              </a:p>
            </p:txBody>
          </p:sp>
          <p:sp>
            <p:nvSpPr>
              <p:cNvPr id="53" name="Rectangle 32"/>
              <p:cNvSpPr>
                <a:spLocks noChangeArrowheads="1"/>
              </p:cNvSpPr>
              <p:nvPr/>
            </p:nvSpPr>
            <p:spPr bwMode="auto">
              <a:xfrm>
                <a:off x="172" y="1566"/>
                <a:ext cx="20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GB" altLang="ja-JP" sz="1200">
                    <a:solidFill>
                      <a:srgbClr val="CC0000"/>
                    </a:solidFill>
                  </a:rPr>
                  <a:t>-2</a:t>
                </a:r>
                <a:endParaRPr kumimoji="0" lang="en-US" altLang="ja-JP" sz="1200">
                  <a:solidFill>
                    <a:srgbClr val="CC0000"/>
                  </a:solidFill>
                </a:endParaRPr>
              </a:p>
            </p:txBody>
          </p:sp>
          <p:sp>
            <p:nvSpPr>
              <p:cNvPr id="59" name="正方形/長方形 183"/>
              <p:cNvSpPr>
                <a:spLocks noChangeArrowheads="1"/>
              </p:cNvSpPr>
              <p:nvPr/>
            </p:nvSpPr>
            <p:spPr bwMode="auto">
              <a:xfrm>
                <a:off x="340" y="956"/>
                <a:ext cx="967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ja-JP" dirty="0" smtClean="0">
                    <a:solidFill>
                      <a:srgbClr val="0000FF"/>
                    </a:solidFill>
                  </a:rPr>
                  <a:t>BB Int. in Medium</a:t>
                </a:r>
                <a:endParaRPr kumimoji="0" lang="en-US" altLang="ja-JP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91" name="Group 138"/>
            <p:cNvGrpSpPr>
              <a:grpSpLocks/>
            </p:cNvGrpSpPr>
            <p:nvPr/>
          </p:nvGrpSpPr>
          <p:grpSpPr bwMode="auto">
            <a:xfrm>
              <a:off x="4932040" y="2708920"/>
              <a:ext cx="1223963" cy="1657352"/>
              <a:chOff x="2294" y="715"/>
              <a:chExt cx="771" cy="1044"/>
            </a:xfrm>
          </p:grpSpPr>
          <p:sp>
            <p:nvSpPr>
              <p:cNvPr id="93" name="正方形/長方形 142"/>
              <p:cNvSpPr>
                <a:spLocks noChangeArrowheads="1"/>
              </p:cNvSpPr>
              <p:nvPr/>
            </p:nvSpPr>
            <p:spPr bwMode="auto">
              <a:xfrm>
                <a:off x="2294" y="715"/>
                <a:ext cx="771" cy="1044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lIns="91428" tIns="45715" rIns="91428" bIns="45715"/>
              <a:lstStyle/>
              <a:p>
                <a:endParaRPr lang="ja-JP" altLang="en-US">
                  <a:solidFill>
                    <a:prstClr val="black"/>
                  </a:solidFill>
                  <a:latin typeface="ＭＳ Ｐゴシック" pitchFamily="50" charset="-128"/>
                </a:endParaRPr>
              </a:p>
            </p:txBody>
          </p:sp>
          <p:sp>
            <p:nvSpPr>
              <p:cNvPr id="96" name="Rectangle 120"/>
              <p:cNvSpPr>
                <a:spLocks noChangeArrowheads="1"/>
              </p:cNvSpPr>
              <p:nvPr/>
            </p:nvSpPr>
            <p:spPr bwMode="auto">
              <a:xfrm>
                <a:off x="2530" y="1435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032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400" baseline="-25000" dirty="0">
                    <a:solidFill>
                      <a:srgbClr val="1F497D"/>
                    </a:solidFill>
                    <a:latin typeface="ＭＳ Ｐゴシック" pitchFamily="50" charset="-128"/>
                    <a:sym typeface="Symbol" pitchFamily="18" charset="2"/>
                  </a:rPr>
                  <a:t></a:t>
                </a:r>
                <a:r>
                  <a:rPr lang="en-US" altLang="ja-JP" sz="2400" dirty="0">
                    <a:solidFill>
                      <a:srgbClr val="1F497D"/>
                    </a:solidFill>
                    <a:latin typeface="ＭＳ Ｐゴシック" pitchFamily="50" charset="-128"/>
                  </a:rPr>
                  <a:t>He</a:t>
                </a:r>
              </a:p>
            </p:txBody>
          </p:sp>
          <p:sp>
            <p:nvSpPr>
              <p:cNvPr id="97" name="Rectangle 159"/>
              <p:cNvSpPr>
                <a:spLocks noChangeArrowheads="1"/>
              </p:cNvSpPr>
              <p:nvPr/>
            </p:nvSpPr>
            <p:spPr bwMode="auto">
              <a:xfrm>
                <a:off x="2542" y="1457"/>
                <a:ext cx="18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8" tIns="45715" rIns="91428" bIns="45715">
                <a:spAutoFit/>
              </a:bodyPr>
              <a:lstStyle/>
              <a:p>
                <a:r>
                  <a:rPr lang="en-US" altLang="ja-JP" sz="2400" baseline="30000" dirty="0">
                    <a:solidFill>
                      <a:srgbClr val="1F497D"/>
                    </a:solidFill>
                    <a:latin typeface="ＭＳ Ｐゴシック" pitchFamily="50" charset="-128"/>
                  </a:rPr>
                  <a:t>6</a:t>
                </a:r>
                <a:endParaRPr lang="en-US" altLang="ja-JP" sz="2400" baseline="-25000" dirty="0">
                  <a:solidFill>
                    <a:srgbClr val="1F497D"/>
                  </a:solidFill>
                  <a:latin typeface="ＭＳ Ｐゴシック" pitchFamily="50" charset="-128"/>
                </a:endParaRPr>
              </a:p>
            </p:txBody>
          </p:sp>
          <p:pic>
            <p:nvPicPr>
              <p:cNvPr id="98" name="Picture 113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3" y="809"/>
                <a:ext cx="635" cy="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" name="グループ化 119"/>
            <p:cNvGrpSpPr/>
            <p:nvPr/>
          </p:nvGrpSpPr>
          <p:grpSpPr>
            <a:xfrm>
              <a:off x="6263680" y="2132856"/>
              <a:ext cx="2880320" cy="2814451"/>
              <a:chOff x="4644008" y="2741705"/>
              <a:chExt cx="2880320" cy="2814451"/>
            </a:xfrm>
          </p:grpSpPr>
          <p:pic>
            <p:nvPicPr>
              <p:cNvPr id="115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004048" y="2741705"/>
                <a:ext cx="2520280" cy="2460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6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3908995" y="3528315"/>
                <a:ext cx="1836738" cy="3667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kern="1200" dirty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+mn-cs"/>
                  </a:rPr>
                  <a:t>[counts/0.5MeV]</a:t>
                </a:r>
              </a:p>
            </p:txBody>
          </p:sp>
          <p:sp>
            <p:nvSpPr>
              <p:cNvPr id="117" name="Text Box 7"/>
              <p:cNvSpPr txBox="1">
                <a:spLocks noChangeArrowheads="1"/>
              </p:cNvSpPr>
              <p:nvPr/>
            </p:nvSpPr>
            <p:spPr bwMode="auto">
              <a:xfrm>
                <a:off x="6012160" y="5189444"/>
                <a:ext cx="1171575" cy="3667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kern="1200" dirty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+mn-cs"/>
                  </a:rPr>
                  <a:t>-B</a:t>
                </a:r>
                <a:r>
                  <a:rPr kumimoji="1" lang="en-US" altLang="ja-JP" kern="1200" baseline="-25000" dirty="0">
                    <a:solidFill>
                      <a:srgbClr val="000000"/>
                    </a:solidFill>
                    <a:latin typeface="Symbol" pitchFamily="18" charset="2"/>
                    <a:ea typeface="ＭＳ Ｐゴシック" charset="-128"/>
                    <a:cs typeface="+mn-cs"/>
                  </a:rPr>
                  <a:t>X</a:t>
                </a:r>
                <a:r>
                  <a:rPr kumimoji="1" lang="en-US" altLang="ja-JP" kern="1200" dirty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+mn-cs"/>
                  </a:rPr>
                  <a:t> [</a:t>
                </a:r>
                <a:r>
                  <a:rPr kumimoji="1" lang="en-US" altLang="ja-JP" kern="1200" dirty="0" err="1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+mn-cs"/>
                  </a:rPr>
                  <a:t>MeV</a:t>
                </a:r>
                <a:r>
                  <a:rPr kumimoji="1" lang="en-US" altLang="ja-JP" kern="1200" dirty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+mn-cs"/>
                  </a:rPr>
                  <a:t>]</a:t>
                </a:r>
              </a:p>
            </p:txBody>
          </p:sp>
        </p:grpSp>
        <p:sp>
          <p:nvSpPr>
            <p:cNvPr id="118" name="テキスト ボックス 117"/>
            <p:cNvSpPr txBox="1"/>
            <p:nvPr/>
          </p:nvSpPr>
          <p:spPr>
            <a:xfrm>
              <a:off x="6660232" y="2132856"/>
              <a:ext cx="2050561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aseline="30000" dirty="0" smtClean="0"/>
                <a:t>12</a:t>
              </a:r>
              <a:r>
                <a:rPr lang="en-US" altLang="ja-JP" sz="2400" dirty="0" smtClean="0"/>
                <a:t>C</a:t>
              </a:r>
              <a:r>
                <a:rPr kumimoji="1" lang="en-US" altLang="ja-JP" sz="2400" dirty="0" smtClean="0"/>
                <a:t>(K-,K+)</a:t>
              </a:r>
              <a:r>
                <a:rPr kumimoji="1" lang="en-US" altLang="ja-JP" sz="2400" baseline="30000" dirty="0" smtClean="0"/>
                <a:t>12</a:t>
              </a:r>
              <a:r>
                <a:rPr kumimoji="1" lang="en-US" altLang="ja-JP" sz="2400" baseline="-25000" dirty="0" smtClean="0">
                  <a:latin typeface="Symbol" pitchFamily="18" charset="2"/>
                </a:rPr>
                <a:t>X</a:t>
              </a:r>
              <a:r>
                <a:rPr kumimoji="1" lang="en-US" altLang="ja-JP" sz="2400" dirty="0" smtClean="0"/>
                <a:t>Be</a:t>
              </a:r>
              <a:endParaRPr kumimoji="1" lang="ja-JP" altLang="en-US" sz="2400" dirty="0"/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32319" y="1124744"/>
            <a:ext cx="3633106" cy="5589240"/>
            <a:chOff x="32319" y="1124744"/>
            <a:chExt cx="3633106" cy="5589240"/>
          </a:xfrm>
        </p:grpSpPr>
        <p:pic>
          <p:nvPicPr>
            <p:cNvPr id="75571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319" y="2564904"/>
              <a:ext cx="2883497" cy="2132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251520" y="1124744"/>
              <a:ext cx="1191405" cy="12961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テキスト ボックス 88"/>
            <p:cNvSpPr txBox="1"/>
            <p:nvPr/>
          </p:nvSpPr>
          <p:spPr>
            <a:xfrm>
              <a:off x="32319" y="2564904"/>
              <a:ext cx="1475084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aseline="30000" dirty="0" smtClean="0"/>
                <a:t>3</a:t>
              </a:r>
              <a:r>
                <a:rPr kumimoji="1" lang="en-US" altLang="ja-JP" sz="2400" dirty="0" smtClean="0"/>
                <a:t>He(K-,n)X</a:t>
              </a:r>
              <a:endParaRPr kumimoji="1" lang="ja-JP" altLang="en-US" sz="2400" dirty="0"/>
            </a:p>
          </p:txBody>
        </p:sp>
        <p:grpSp>
          <p:nvGrpSpPr>
            <p:cNvPr id="121" name="グループ化 21"/>
            <p:cNvGrpSpPr/>
            <p:nvPr/>
          </p:nvGrpSpPr>
          <p:grpSpPr>
            <a:xfrm>
              <a:off x="107504" y="4869160"/>
              <a:ext cx="1656184" cy="1844824"/>
              <a:chOff x="4051670" y="1686374"/>
              <a:chExt cx="4642447" cy="5282820"/>
            </a:xfrm>
          </p:grpSpPr>
          <p:pic>
            <p:nvPicPr>
              <p:cNvPr id="122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54481" t="37063" r="4669"/>
              <a:stretch>
                <a:fillRect/>
              </a:stretch>
            </p:blipFill>
            <p:spPr bwMode="auto">
              <a:xfrm>
                <a:off x="4116147" y="1686374"/>
                <a:ext cx="4577970" cy="5282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" name="Text Box 6"/>
              <p:cNvSpPr txBox="1">
                <a:spLocks noChangeArrowheads="1"/>
              </p:cNvSpPr>
              <p:nvPr/>
            </p:nvSpPr>
            <p:spPr bwMode="auto">
              <a:xfrm>
                <a:off x="4051670" y="2152503"/>
                <a:ext cx="2018455" cy="1057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FF3300"/>
                    </a:solidFill>
                    <a:sym typeface="Symbol" pitchFamily="18" charset="2"/>
                  </a:rPr>
                  <a:t></a:t>
                </a:r>
                <a:r>
                  <a:rPr lang="ja-JP" altLang="en-US" dirty="0">
                    <a:solidFill>
                      <a:srgbClr val="FF3300"/>
                    </a:solidFill>
                  </a:rPr>
                  <a:t>ＫＮ</a:t>
                </a:r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6764506" y="1778393"/>
                <a:ext cx="1741773" cy="1057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 err="1">
                    <a:solidFill>
                      <a:srgbClr val="FF3300"/>
                    </a:solidFill>
                    <a:latin typeface="Symbol" pitchFamily="18" charset="2"/>
                  </a:rPr>
                  <a:t>pS</a:t>
                </a:r>
                <a:endParaRPr lang="en-US" altLang="ja-JP" dirty="0">
                  <a:solidFill>
                    <a:srgbClr val="FF330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25" name="テキスト ボックス 124"/>
            <p:cNvSpPr txBox="1"/>
            <p:nvPr/>
          </p:nvSpPr>
          <p:spPr>
            <a:xfrm>
              <a:off x="1619672" y="4797152"/>
              <a:ext cx="2045753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d(K-,n)</a:t>
              </a:r>
              <a:r>
                <a:rPr kumimoji="1" lang="en-US" altLang="ja-JP" sz="2400" dirty="0" smtClean="0">
                  <a:latin typeface="Symbol" pitchFamily="18" charset="2"/>
                </a:rPr>
                <a:t>L</a:t>
              </a:r>
              <a:r>
                <a:rPr kumimoji="1" lang="en-US" altLang="ja-JP" sz="2400" dirty="0" smtClean="0"/>
                <a:t>(1405)</a:t>
              </a:r>
              <a:endParaRPr kumimoji="1" lang="ja-JP" altLang="en-US" sz="2400" dirty="0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4283968" y="4725144"/>
            <a:ext cx="4033300" cy="2132856"/>
            <a:chOff x="4283968" y="4725144"/>
            <a:chExt cx="4033300" cy="2132856"/>
          </a:xfrm>
        </p:grpSpPr>
        <p:pic>
          <p:nvPicPr>
            <p:cNvPr id="119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83968" y="5229200"/>
              <a:ext cx="4033300" cy="16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727041" name="Object 1"/>
            <p:cNvGraphicFramePr>
              <a:graphicFrameLocks noChangeAspect="1"/>
            </p:cNvGraphicFramePr>
            <p:nvPr/>
          </p:nvGraphicFramePr>
          <p:xfrm>
            <a:off x="4283968" y="4725144"/>
            <a:ext cx="2433637" cy="719138"/>
          </p:xfrm>
          <a:graphic>
            <a:graphicData uri="http://schemas.openxmlformats.org/presentationml/2006/ole">
              <p:oleObj spid="_x0000_s727041" name="数式" r:id="rId14" imgW="1193760" imgH="355320" progId="Equation.3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33337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8915400" cy="6858000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z="1600" smtClean="0">
                <a:solidFill>
                  <a:prstClr val="white"/>
                </a:solidFill>
              </a:rPr>
              <a:pPr/>
              <a:t>7</a:t>
            </a:fld>
            <a:endParaRPr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810" y="0"/>
            <a:ext cx="328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err="1" smtClean="0">
                <a:solidFill>
                  <a:srgbClr val="FFFF00"/>
                </a:solidFill>
              </a:rPr>
              <a:t>Hadron</a:t>
            </a:r>
            <a:r>
              <a:rPr lang="en-US" altLang="ja-JP" sz="3600" dirty="0" smtClean="0">
                <a:solidFill>
                  <a:srgbClr val="FFFF00"/>
                </a:solidFill>
              </a:rPr>
              <a:t> Exp. Hall</a:t>
            </a:r>
            <a:endParaRPr lang="ja-JP" altLang="en-US" sz="3600" dirty="0">
              <a:solidFill>
                <a:srgbClr val="FFFF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88024" y="3356992"/>
            <a:ext cx="1287532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High-p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00192" y="4581128"/>
            <a:ext cx="1425005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COMET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8325" y="548680"/>
            <a:ext cx="3003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66FFFF"/>
                </a:solidFill>
              </a:rPr>
              <a:t>Coming in Near Future</a:t>
            </a:r>
            <a:endParaRPr lang="ja-JP" altLang="en-US" sz="2400" dirty="0">
              <a:solidFill>
                <a:srgbClr val="66FF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61592" y="404664"/>
            <a:ext cx="2386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white"/>
                </a:solidFill>
              </a:rPr>
              <a:t>High-p BL:</a:t>
            </a:r>
            <a:r>
              <a:rPr lang="ja-JP" altLang="en-US" sz="2000" dirty="0" smtClean="0">
                <a:solidFill>
                  <a:prstClr val="white"/>
                </a:solidFill>
              </a:rPr>
              <a:t> </a:t>
            </a:r>
            <a:endParaRPr lang="en-US" altLang="ja-JP" sz="2000" dirty="0" smtClean="0">
              <a:solidFill>
                <a:prstClr val="white"/>
              </a:solidFill>
            </a:endParaRPr>
          </a:p>
          <a:p>
            <a:r>
              <a:rPr lang="en-US" altLang="ja-JP" sz="2000" dirty="0" smtClean="0">
                <a:solidFill>
                  <a:prstClr val="white"/>
                </a:solidFill>
              </a:rPr>
              <a:t>to be constructed by </a:t>
            </a:r>
          </a:p>
          <a:p>
            <a:r>
              <a:rPr lang="en-US" altLang="ja-JP" sz="2000" dirty="0" smtClean="0">
                <a:solidFill>
                  <a:prstClr val="white"/>
                </a:solidFill>
              </a:rPr>
              <a:t>the end of 2015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323528" y="4941168"/>
            <a:ext cx="1944216" cy="72008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07504" y="5622339"/>
            <a:ext cx="3345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66FFFF"/>
                </a:solidFill>
              </a:rPr>
              <a:t>branched at upstream </a:t>
            </a:r>
          </a:p>
          <a:p>
            <a:r>
              <a:rPr lang="en-US" altLang="ja-JP" sz="2400" dirty="0" smtClean="0">
                <a:solidFill>
                  <a:srgbClr val="66FFFF"/>
                </a:solidFill>
              </a:rPr>
              <a:t>of the primary Beam Line</a:t>
            </a:r>
            <a:endParaRPr lang="ja-JP" altLang="en-US" sz="240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8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8915400" cy="6858000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z="1600" smtClean="0">
                <a:solidFill>
                  <a:prstClr val="white"/>
                </a:solidFill>
              </a:rPr>
              <a:pPr/>
              <a:t>8</a:t>
            </a:fld>
            <a:endParaRPr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810" y="0"/>
            <a:ext cx="328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err="1" smtClean="0">
                <a:solidFill>
                  <a:srgbClr val="FFFF00"/>
                </a:solidFill>
              </a:rPr>
              <a:t>Hadron</a:t>
            </a:r>
            <a:r>
              <a:rPr lang="en-US" altLang="ja-JP" sz="3600" dirty="0" smtClean="0">
                <a:solidFill>
                  <a:srgbClr val="FFFF00"/>
                </a:solidFill>
              </a:rPr>
              <a:t> Exp. Hall</a:t>
            </a:r>
            <a:endParaRPr lang="ja-JP" altLang="en-US" sz="36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8325" y="548680"/>
            <a:ext cx="3003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66FFFF"/>
                </a:solidFill>
              </a:rPr>
              <a:t>Coming in Near Future</a:t>
            </a:r>
            <a:endParaRPr lang="ja-JP" altLang="en-US" sz="2400" dirty="0">
              <a:solidFill>
                <a:srgbClr val="66FFFF"/>
              </a:solidFill>
            </a:endParaRPr>
          </a:p>
        </p:txBody>
      </p:sp>
      <p:grpSp>
        <p:nvGrpSpPr>
          <p:cNvPr id="9" name="Group 241"/>
          <p:cNvGrpSpPr>
            <a:grpSpLocks/>
          </p:cNvGrpSpPr>
          <p:nvPr/>
        </p:nvGrpSpPr>
        <p:grpSpPr bwMode="auto">
          <a:xfrm>
            <a:off x="5292080" y="332656"/>
            <a:ext cx="3241476" cy="2674785"/>
            <a:chOff x="4081" y="1117"/>
            <a:chExt cx="1679" cy="1275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391" y="1997"/>
              <a:ext cx="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endParaRPr lang="ja-JP" altLang="ja-JP">
                <a:solidFill>
                  <a:srgbClr val="990033"/>
                </a:solidFill>
                <a:latin typeface="ＭＳ Ｐゴシック" pitchFamily="50" charset="-128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4739" y="2157"/>
              <a:ext cx="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endParaRPr lang="ja-JP" altLang="ja-JP" sz="3200">
                <a:solidFill>
                  <a:srgbClr val="990033"/>
                </a:solidFill>
                <a:latin typeface="ＭＳ Ｐゴシック" pitchFamily="50" charset="-128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5500" y="2134"/>
              <a:ext cx="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endParaRPr lang="ja-JP" altLang="ja-JP" sz="3200">
                <a:solidFill>
                  <a:srgbClr val="990033"/>
                </a:solidFill>
                <a:latin typeface="ＭＳ Ｐゴシック" pitchFamily="50" charset="-128"/>
              </a:endParaRPr>
            </a:p>
          </p:txBody>
        </p:sp>
        <p:sp>
          <p:nvSpPr>
            <p:cNvPr id="13" name="正方形/長方形 138"/>
            <p:cNvSpPr>
              <a:spLocks noChangeArrowheads="1"/>
            </p:cNvSpPr>
            <p:nvPr/>
          </p:nvSpPr>
          <p:spPr bwMode="auto">
            <a:xfrm>
              <a:off x="4081" y="1344"/>
              <a:ext cx="1679" cy="95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66"/>
              </a:solidFill>
              <a:round/>
              <a:headEnd/>
              <a:tailEnd/>
            </a:ln>
          </p:spPr>
          <p:txBody>
            <a:bodyPr lIns="91428" tIns="45715" rIns="91428" bIns="45715"/>
            <a:lstStyle/>
            <a:p>
              <a:endParaRPr lang="ja-JP" altLang="ja-JP" sz="2800">
                <a:solidFill>
                  <a:srgbClr val="0000FF"/>
                </a:solidFill>
                <a:latin typeface="ＭＳ Ｐゴシック" pitchFamily="50" charset="-128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105" y="1842"/>
              <a:ext cx="5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altLang="ja-JP">
                  <a:solidFill>
                    <a:srgbClr val="990005"/>
                  </a:solidFill>
                </a:rPr>
                <a:t>Free quarks</a:t>
              </a:r>
              <a:endParaRPr lang="ja-JP" altLang="en-US">
                <a:solidFill>
                  <a:srgbClr val="990033"/>
                </a:solidFill>
                <a:latin typeface="ＭＳ Ｐゴシック" pitchFamily="50" charset="-128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080" y="1888"/>
              <a:ext cx="68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762000">
                <a:lnSpc>
                  <a:spcPct val="90000"/>
                </a:lnSpc>
              </a:pPr>
              <a:r>
                <a:rPr lang="en-US" altLang="ja-JP">
                  <a:solidFill>
                    <a:srgbClr val="990005"/>
                  </a:solidFill>
                </a:rPr>
                <a:t>Bound quarks</a:t>
              </a:r>
              <a:endParaRPr lang="ja-JP" altLang="en-US">
                <a:solidFill>
                  <a:srgbClr val="990005"/>
                </a:solidFill>
                <a:latin typeface="ＭＳ Ｐゴシック" pitchFamily="50" charset="-128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301" y="2053"/>
              <a:ext cx="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endParaRPr lang="ja-JP" altLang="ja-JP">
                <a:solidFill>
                  <a:srgbClr val="990033"/>
                </a:solidFill>
                <a:latin typeface="ＭＳ Ｐゴシック" pitchFamily="50" charset="-128"/>
              </a:endParaRP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" y="1389"/>
              <a:ext cx="648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151" y="2049"/>
              <a:ext cx="160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US" altLang="ja-JP" dirty="0">
                  <a:solidFill>
                    <a:srgbClr val="FF0000"/>
                  </a:solidFill>
                </a:rPr>
                <a:t>Why are bound quarks heavier</a:t>
              </a:r>
              <a:r>
                <a:rPr lang="en-US" altLang="en-US" dirty="0">
                  <a:solidFill>
                    <a:srgbClr val="FF0000"/>
                  </a:solidFill>
                </a:rPr>
                <a:t>？</a:t>
              </a:r>
              <a:endParaRPr lang="ja-JP" altLang="en-US" dirty="0">
                <a:solidFill>
                  <a:srgbClr val="FF0000"/>
                </a:solidFill>
                <a:latin typeface="ＭＳ Ｐゴシック" pitchFamily="50" charset="-128"/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5223" y="1616"/>
              <a:ext cx="227" cy="231"/>
            </a:xfrm>
            <a:prstGeom prst="ellipse">
              <a:avLst/>
            </a:prstGeom>
            <a:solidFill>
              <a:srgbClr val="FFB1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8" tIns="45715" rIns="91428" bIns="45715"/>
            <a:lstStyle/>
            <a:p>
              <a:endParaRPr lang="ja-JP" altLang="ja-JP" sz="2800">
                <a:solidFill>
                  <a:srgbClr val="0000FF"/>
                </a:solidFill>
                <a:latin typeface="ＭＳ Ｐゴシック" pitchFamily="50" charset="-128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223" y="1616"/>
              <a:ext cx="227" cy="23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8" tIns="45715" rIns="91428" bIns="45715"/>
            <a:lstStyle/>
            <a:p>
              <a:endParaRPr lang="ja-JP" altLang="ja-JP" sz="2800">
                <a:solidFill>
                  <a:srgbClr val="0000FF"/>
                </a:solidFill>
                <a:latin typeface="ＭＳ Ｐゴシック" pitchFamily="50" charset="-128"/>
              </a:endParaRPr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4270" y="1616"/>
              <a:ext cx="43" cy="45"/>
            </a:xfrm>
            <a:prstGeom prst="ellipse">
              <a:avLst/>
            </a:prstGeom>
            <a:solidFill>
              <a:srgbClr val="0000EE"/>
            </a:solidFill>
            <a:ln w="6350">
              <a:solidFill>
                <a:srgbClr val="0000EE"/>
              </a:solidFill>
              <a:round/>
              <a:headEnd/>
              <a:tailEnd/>
            </a:ln>
          </p:spPr>
          <p:txBody>
            <a:bodyPr lIns="91428" tIns="45715" rIns="91428" bIns="45715"/>
            <a:lstStyle/>
            <a:p>
              <a:endParaRPr lang="ja-JP" altLang="ja-JP" sz="2800">
                <a:solidFill>
                  <a:srgbClr val="0000FF"/>
                </a:solidFill>
                <a:latin typeface="ＭＳ Ｐゴシック" pitchFamily="50" charset="-128"/>
              </a:endParaRPr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4225" y="1480"/>
              <a:ext cx="45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762000"/>
              <a:r>
                <a:rPr lang="en-US" altLang="ja-JP">
                  <a:solidFill>
                    <a:srgbClr val="000000"/>
                  </a:solidFill>
                  <a:latin typeface="ＭＳ Ｐゴシック" pitchFamily="50" charset="-128"/>
                </a:rPr>
                <a:t>Quark</a:t>
              </a:r>
              <a:endParaRPr lang="en-US" altLang="ja-JP">
                <a:solidFill>
                  <a:srgbClr val="990033"/>
                </a:solidFill>
                <a:latin typeface="ＭＳ Ｐゴシック" pitchFamily="50" charset="-128"/>
              </a:endParaRPr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4180" y="1480"/>
              <a:ext cx="363" cy="37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8" tIns="45715" rIns="91428" bIns="45715"/>
            <a:lstStyle/>
            <a:p>
              <a:endParaRPr lang="ja-JP" altLang="ja-JP" sz="2800">
                <a:solidFill>
                  <a:srgbClr val="0000FF"/>
                </a:solidFill>
                <a:latin typeface="ＭＳ Ｐゴシック" pitchFamily="50" charset="-128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5268" y="1707"/>
              <a:ext cx="42" cy="42"/>
            </a:xfrm>
            <a:prstGeom prst="ellipse">
              <a:avLst/>
            </a:prstGeom>
            <a:solidFill>
              <a:srgbClr val="0000EE"/>
            </a:solidFill>
            <a:ln w="6350">
              <a:solidFill>
                <a:srgbClr val="0000EE"/>
              </a:solidFill>
              <a:round/>
              <a:headEnd/>
              <a:tailEnd/>
            </a:ln>
          </p:spPr>
          <p:txBody>
            <a:bodyPr lIns="91428" tIns="45715" rIns="91428" bIns="45715"/>
            <a:lstStyle/>
            <a:p>
              <a:endParaRPr lang="ja-JP" altLang="ja-JP" sz="2800">
                <a:solidFill>
                  <a:srgbClr val="0000FF"/>
                </a:solidFill>
                <a:latin typeface="ＭＳ Ｐゴシック" pitchFamily="50" charset="-128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452" y="1616"/>
              <a:ext cx="43" cy="45"/>
            </a:xfrm>
            <a:prstGeom prst="ellipse">
              <a:avLst/>
            </a:prstGeom>
            <a:solidFill>
              <a:srgbClr val="0000EE"/>
            </a:solidFill>
            <a:ln w="6350">
              <a:solidFill>
                <a:srgbClr val="0000EE"/>
              </a:solidFill>
              <a:round/>
              <a:headEnd/>
              <a:tailEnd/>
            </a:ln>
          </p:spPr>
          <p:txBody>
            <a:bodyPr lIns="91428" tIns="45715" rIns="91428" bIns="45715"/>
            <a:lstStyle/>
            <a:p>
              <a:endParaRPr lang="ja-JP" altLang="ja-JP" sz="2800">
                <a:solidFill>
                  <a:srgbClr val="0000FF"/>
                </a:solidFill>
                <a:latin typeface="ＭＳ Ｐゴシック" pitchFamily="50" charset="-128"/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4361" y="1752"/>
              <a:ext cx="43" cy="45"/>
            </a:xfrm>
            <a:prstGeom prst="ellipse">
              <a:avLst/>
            </a:prstGeom>
            <a:solidFill>
              <a:srgbClr val="0000EE"/>
            </a:solidFill>
            <a:ln w="6350">
              <a:solidFill>
                <a:srgbClr val="0000EE"/>
              </a:solidFill>
              <a:round/>
              <a:headEnd/>
              <a:tailEnd/>
            </a:ln>
          </p:spPr>
          <p:txBody>
            <a:bodyPr lIns="91428" tIns="45715" rIns="91428" bIns="45715"/>
            <a:lstStyle/>
            <a:p>
              <a:endParaRPr lang="ja-JP" altLang="ja-JP" sz="2800">
                <a:solidFill>
                  <a:srgbClr val="0000FF"/>
                </a:solidFill>
                <a:latin typeface="ＭＳ Ｐゴシック" pitchFamily="50" charset="-128"/>
              </a:endParaRP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5359" y="1661"/>
              <a:ext cx="43" cy="45"/>
            </a:xfrm>
            <a:prstGeom prst="ellipse">
              <a:avLst/>
            </a:prstGeom>
            <a:solidFill>
              <a:srgbClr val="0000EE"/>
            </a:solidFill>
            <a:ln w="6350">
              <a:solidFill>
                <a:srgbClr val="0000EE"/>
              </a:solidFill>
              <a:round/>
              <a:headEnd/>
              <a:tailEnd/>
            </a:ln>
          </p:spPr>
          <p:txBody>
            <a:bodyPr lIns="91428" tIns="45715" rIns="91428" bIns="45715"/>
            <a:lstStyle/>
            <a:p>
              <a:endParaRPr lang="ja-JP" altLang="ja-JP" sz="2800">
                <a:solidFill>
                  <a:srgbClr val="0000FF"/>
                </a:solidFill>
                <a:latin typeface="ＭＳ Ｐゴシック" pitchFamily="50" charset="-128"/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5359" y="1752"/>
              <a:ext cx="41" cy="42"/>
            </a:xfrm>
            <a:prstGeom prst="ellipse">
              <a:avLst/>
            </a:prstGeom>
            <a:solidFill>
              <a:srgbClr val="0000EE"/>
            </a:solidFill>
            <a:ln w="6350">
              <a:solidFill>
                <a:srgbClr val="0000EE"/>
              </a:solidFill>
              <a:round/>
              <a:headEnd/>
              <a:tailEnd/>
            </a:ln>
          </p:spPr>
          <p:txBody>
            <a:bodyPr lIns="91428" tIns="45715" rIns="91428" bIns="45715"/>
            <a:lstStyle/>
            <a:p>
              <a:endParaRPr lang="ja-JP" altLang="ja-JP" sz="2800">
                <a:solidFill>
                  <a:srgbClr val="0000FF"/>
                </a:solidFill>
                <a:latin typeface="ＭＳ Ｐゴシック" pitchFamily="50" charset="-128"/>
              </a:endParaRPr>
            </a:p>
          </p:txBody>
        </p:sp>
        <p:sp>
          <p:nvSpPr>
            <p:cNvPr id="31" name="Text Box 175"/>
            <p:cNvSpPr txBox="1">
              <a:spLocks noChangeArrowheads="1"/>
            </p:cNvSpPr>
            <p:nvPr/>
          </p:nvSpPr>
          <p:spPr bwMode="auto">
            <a:xfrm>
              <a:off x="4640" y="1117"/>
              <a:ext cx="1120" cy="1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b="0" dirty="0">
                  <a:solidFill>
                    <a:srgbClr val="CC0000"/>
                  </a:solidFill>
                </a:rPr>
                <a:t>Origin of Mass</a:t>
              </a:r>
            </a:p>
          </p:txBody>
        </p:sp>
      </p:grpSp>
      <p:grpSp>
        <p:nvGrpSpPr>
          <p:cNvPr id="32" name="グループ化 67"/>
          <p:cNvGrpSpPr>
            <a:grpSpLocks noChangeAspect="1"/>
          </p:cNvGrpSpPr>
          <p:nvPr/>
        </p:nvGrpSpPr>
        <p:grpSpPr>
          <a:xfrm>
            <a:off x="251520" y="4013908"/>
            <a:ext cx="5686246" cy="2827965"/>
            <a:chOff x="750977" y="2852936"/>
            <a:chExt cx="4181063" cy="2079386"/>
          </a:xfrm>
        </p:grpSpPr>
        <p:grpSp>
          <p:nvGrpSpPr>
            <p:cNvPr id="33" name="Group 19"/>
            <p:cNvGrpSpPr>
              <a:grpSpLocks noChangeAspect="1"/>
            </p:cNvGrpSpPr>
            <p:nvPr/>
          </p:nvGrpSpPr>
          <p:grpSpPr bwMode="auto">
            <a:xfrm>
              <a:off x="750977" y="2924947"/>
              <a:ext cx="1948815" cy="1927384"/>
              <a:chOff x="3984" y="1928"/>
              <a:chExt cx="1365" cy="1349"/>
            </a:xfrm>
          </p:grpSpPr>
          <p:pic>
            <p:nvPicPr>
              <p:cNvPr id="39" name="Picture 2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7411" r="3658" b="74594"/>
              <a:stretch>
                <a:fillRect/>
              </a:stretch>
            </p:blipFill>
            <p:spPr bwMode="auto">
              <a:xfrm>
                <a:off x="3984" y="2698"/>
                <a:ext cx="1355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/>
                      <a:srcRect l="47411" r="3658" b="74594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ectangle 21"/>
              <p:cNvSpPr>
                <a:spLocks noChangeArrowheads="1"/>
              </p:cNvSpPr>
              <p:nvPr/>
            </p:nvSpPr>
            <p:spPr bwMode="auto">
              <a:xfrm>
                <a:off x="5096" y="2660"/>
                <a:ext cx="253" cy="2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0165" tIns="40083" rIns="80165" bIns="40083">
                <a:spAutoFit/>
              </a:bodyPr>
              <a:lstStyle/>
              <a:p>
                <a:pPr defTabSz="912813">
                  <a:buFont typeface="Times New Roman" pitchFamily="18" charset="0"/>
                  <a:buNone/>
                </a:pPr>
                <a:r>
                  <a:rPr kumimoji="0" lang="en-GB" altLang="ja-JP" sz="2000">
                    <a:solidFill>
                      <a:srgbClr val="000000"/>
                    </a:solidFill>
                  </a:rPr>
                  <a:t>e</a:t>
                </a:r>
                <a:r>
                  <a:rPr kumimoji="0" lang="en-GB" altLang="ja-JP" sz="2000" baseline="30000">
                    <a:solidFill>
                      <a:srgbClr val="000000"/>
                    </a:solidFill>
                  </a:rPr>
                  <a:t>- </a:t>
                </a:r>
                <a:endParaRPr kumimoji="0" lang="en-US" altLang="ja-JP" sz="2000" baseline="300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1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r="58168" b="74594"/>
              <a:stretch>
                <a:fillRect/>
              </a:stretch>
            </p:blipFill>
            <p:spPr bwMode="auto">
              <a:xfrm>
                <a:off x="4021" y="1978"/>
                <a:ext cx="1246" cy="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/>
                      <a:srcRect r="58168" b="74594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Rectangle 23"/>
              <p:cNvSpPr>
                <a:spLocks noChangeArrowheads="1"/>
              </p:cNvSpPr>
              <p:nvPr/>
            </p:nvSpPr>
            <p:spPr bwMode="auto">
              <a:xfrm>
                <a:off x="4985" y="1928"/>
                <a:ext cx="253" cy="2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0165" tIns="40083" rIns="80165" bIns="40083">
                <a:spAutoFit/>
              </a:bodyPr>
              <a:lstStyle/>
              <a:p>
                <a:pPr defTabSz="912813">
                  <a:buFont typeface="Times New Roman" pitchFamily="18" charset="0"/>
                  <a:buNone/>
                </a:pPr>
                <a:r>
                  <a:rPr kumimoji="0" lang="en-GB" altLang="ja-JP" sz="2000" dirty="0">
                    <a:solidFill>
                      <a:srgbClr val="000000"/>
                    </a:solidFill>
                  </a:rPr>
                  <a:t>e</a:t>
                </a:r>
                <a:r>
                  <a:rPr kumimoji="0" lang="en-GB" altLang="ja-JP" sz="2000" baseline="30000" dirty="0">
                    <a:solidFill>
                      <a:srgbClr val="000000"/>
                    </a:solidFill>
                  </a:rPr>
                  <a:t>- </a:t>
                </a:r>
                <a:endParaRPr kumimoji="0" lang="en-US" altLang="ja-JP" sz="2000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24"/>
              <p:cNvSpPr>
                <a:spLocks noChangeArrowheads="1"/>
              </p:cNvSpPr>
              <p:nvPr/>
            </p:nvSpPr>
            <p:spPr bwMode="auto">
              <a:xfrm>
                <a:off x="4985" y="2322"/>
                <a:ext cx="268" cy="2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0165" tIns="40083" rIns="80165" bIns="40083">
                <a:spAutoFit/>
              </a:bodyPr>
              <a:lstStyle/>
              <a:p>
                <a:pPr defTabSz="912813">
                  <a:buFont typeface="Times New Roman" pitchFamily="18" charset="0"/>
                  <a:buNone/>
                </a:pPr>
                <a:r>
                  <a:rPr kumimoji="0" lang="en-GB" altLang="ja-JP" sz="2000">
                    <a:solidFill>
                      <a:srgbClr val="000000"/>
                    </a:solidFill>
                  </a:rPr>
                  <a:t>e</a:t>
                </a:r>
                <a:r>
                  <a:rPr kumimoji="0" lang="en-GB" altLang="ja-JP" sz="2000" baseline="30000">
                    <a:solidFill>
                      <a:srgbClr val="000000"/>
                    </a:solidFill>
                  </a:rPr>
                  <a:t>+ </a:t>
                </a:r>
                <a:endParaRPr kumimoji="0" lang="en-US" altLang="ja-JP" sz="2000" baseline="30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25"/>
              <p:cNvSpPr>
                <a:spLocks noChangeArrowheads="1"/>
              </p:cNvSpPr>
              <p:nvPr/>
            </p:nvSpPr>
            <p:spPr bwMode="auto">
              <a:xfrm>
                <a:off x="5080" y="3054"/>
                <a:ext cx="260" cy="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0165" tIns="40083" rIns="80165" bIns="40083">
                <a:spAutoFit/>
              </a:bodyPr>
              <a:lstStyle/>
              <a:p>
                <a:pPr defTabSz="912813">
                  <a:buFont typeface="Times New Roman" pitchFamily="18" charset="0"/>
                  <a:buNone/>
                </a:pPr>
                <a:r>
                  <a:rPr kumimoji="0" lang="en-GB" altLang="ja-JP">
                    <a:solidFill>
                      <a:srgbClr val="000000"/>
                    </a:solidFill>
                  </a:rPr>
                  <a:t>e</a:t>
                </a:r>
                <a:r>
                  <a:rPr kumimoji="0" lang="en-GB" altLang="ja-JP" sz="2000" baseline="30000">
                    <a:solidFill>
                      <a:srgbClr val="000000"/>
                    </a:solidFill>
                  </a:rPr>
                  <a:t>+ </a:t>
                </a:r>
                <a:endParaRPr kumimoji="0" lang="en-US" altLang="ja-JP" sz="2000" baseline="30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26"/>
              <p:cNvSpPr>
                <a:spLocks noChangeArrowheads="1"/>
              </p:cNvSpPr>
              <p:nvPr/>
            </p:nvSpPr>
            <p:spPr bwMode="auto">
              <a:xfrm>
                <a:off x="5097" y="3031"/>
                <a:ext cx="250" cy="2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0165" tIns="40083" rIns="80165" bIns="40083">
                <a:spAutoFit/>
              </a:bodyPr>
              <a:lstStyle/>
              <a:p>
                <a:pPr algn="ctr" defTabSz="912813">
                  <a:buFont typeface="Times New Roman" pitchFamily="18" charset="0"/>
                  <a:buNone/>
                </a:pPr>
                <a:r>
                  <a:rPr kumimoji="0" lang="en-GB" altLang="ja-JP" sz="2000">
                    <a:solidFill>
                      <a:srgbClr val="000000"/>
                    </a:solidFill>
                  </a:rPr>
                  <a:t>e</a:t>
                </a:r>
                <a:r>
                  <a:rPr kumimoji="0" lang="en-GB" altLang="ja-JP" sz="2000" baseline="30000">
                    <a:solidFill>
                      <a:srgbClr val="000000"/>
                    </a:solidFill>
                  </a:rPr>
                  <a:t>+</a:t>
                </a:r>
                <a:endParaRPr kumimoji="0" lang="en-US" altLang="ja-JP" sz="2000" baseline="30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4" name="グループ化 15"/>
            <p:cNvGrpSpPr>
              <a:grpSpLocks noChangeAspect="1"/>
            </p:cNvGrpSpPr>
            <p:nvPr/>
          </p:nvGrpSpPr>
          <p:grpSpPr bwMode="auto">
            <a:xfrm>
              <a:off x="2789233" y="2852936"/>
              <a:ext cx="2142807" cy="2079386"/>
              <a:chOff x="5357818" y="2500306"/>
              <a:chExt cx="3571900" cy="3716309"/>
            </a:xfrm>
          </p:grpSpPr>
          <p:pic>
            <p:nvPicPr>
              <p:cNvPr id="37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3659" t="13542"/>
              <a:stretch>
                <a:fillRect/>
              </a:stretch>
            </p:blipFill>
            <p:spPr bwMode="auto">
              <a:xfrm>
                <a:off x="5357818" y="2500306"/>
                <a:ext cx="3571900" cy="3716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14" descr="pp_spectrum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6378" y="3071810"/>
                <a:ext cx="993775" cy="2895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6" name="テキスト ボックス 45"/>
          <p:cNvSpPr txBox="1"/>
          <p:nvPr/>
        </p:nvSpPr>
        <p:spPr>
          <a:xfrm>
            <a:off x="4788024" y="3356992"/>
            <a:ext cx="1287532" cy="584775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High-p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2627793" y="4725144"/>
            <a:ext cx="1728192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2771809" y="6093296"/>
            <a:ext cx="1944216" cy="720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899592" y="1988840"/>
            <a:ext cx="1965603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C00000"/>
                </a:solidFill>
              </a:rPr>
              <a:t>E16</a:t>
            </a:r>
          </a:p>
          <a:p>
            <a:r>
              <a:rPr lang="en-US" altLang="ja-JP" sz="3200" dirty="0" err="1" smtClean="0">
                <a:solidFill>
                  <a:srgbClr val="C00000"/>
                </a:solidFill>
              </a:rPr>
              <a:t>pA</a:t>
            </a:r>
            <a:r>
              <a:rPr lang="en-US" altLang="ja-JP" sz="3200" dirty="0" smtClean="0">
                <a:solidFill>
                  <a:srgbClr val="C00000"/>
                </a:solidFill>
              </a:rPr>
              <a:t> </a:t>
            </a:r>
            <a:r>
              <a:rPr lang="ja-JP" altLang="en-US" sz="3200" dirty="0" smtClean="0">
                <a:solidFill>
                  <a:srgbClr val="C00000"/>
                </a:solidFill>
              </a:rPr>
              <a:t>→ </a:t>
            </a:r>
            <a:r>
              <a:rPr lang="en-US" altLang="ja-JP" sz="3200" dirty="0" smtClean="0">
                <a:solidFill>
                  <a:srgbClr val="C00000"/>
                </a:solidFill>
              </a:rPr>
              <a:t>“</a:t>
            </a:r>
            <a:r>
              <a:rPr lang="en-US" altLang="ja-JP" sz="3200" dirty="0" err="1" smtClean="0">
                <a:solidFill>
                  <a:srgbClr val="C00000"/>
                </a:solidFill>
                <a:latin typeface="Symbol" pitchFamily="18" charset="2"/>
              </a:rPr>
              <a:t>f</a:t>
            </a:r>
            <a:r>
              <a:rPr lang="en-US" altLang="ja-JP" sz="3200" dirty="0" err="1" smtClean="0">
                <a:solidFill>
                  <a:srgbClr val="C00000"/>
                </a:solidFill>
              </a:rPr>
              <a:t>”X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pic>
        <p:nvPicPr>
          <p:cNvPr id="47" name="図プレースホルダ 5" descr="overal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1" t="3149" r="14146" b="3149"/>
          <a:stretch>
            <a:fillRect/>
          </a:stretch>
        </p:blipFill>
        <p:spPr bwMode="auto">
          <a:xfrm>
            <a:off x="6444208" y="4293096"/>
            <a:ext cx="245245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直線矢印コネクタ 49"/>
          <p:cNvCxnSpPr/>
          <p:nvPr/>
        </p:nvCxnSpPr>
        <p:spPr>
          <a:xfrm>
            <a:off x="6588224" y="3645024"/>
            <a:ext cx="648072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518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714202"/>
          </a:xfrm>
        </p:spPr>
        <p:txBody>
          <a:bodyPr/>
          <a:lstStyle/>
          <a:p>
            <a:r>
              <a:rPr lang="en-US" altLang="ja-JP" sz="4000" dirty="0" smtClean="0">
                <a:solidFill>
                  <a:schemeClr val="bg1"/>
                </a:solidFill>
              </a:rPr>
              <a:t>A New project </a:t>
            </a:r>
            <a:br>
              <a:rPr lang="en-US" altLang="ja-JP" sz="4000" dirty="0" smtClean="0">
                <a:solidFill>
                  <a:schemeClr val="bg1"/>
                </a:solidFill>
              </a:rPr>
            </a:br>
            <a:r>
              <a:rPr lang="en-US" altLang="ja-JP" sz="4000" dirty="0" smtClean="0">
                <a:solidFill>
                  <a:schemeClr val="bg1"/>
                </a:solidFill>
              </a:rPr>
              <a:t>at the High-Momentum Beam Line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EEB9A-094D-4D65-8868-4E3114C651C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467544" y="4005064"/>
            <a:ext cx="8229600" cy="171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Charmed Baryon Spectroscopy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エグゼクティブ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エグゼクティブ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クラシック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070912-France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80"/>
      </a:lt2>
      <a:accent1>
        <a:srgbClr val="FF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AAFF"/>
      </a:accent5>
      <a:accent6>
        <a:srgbClr val="E70000"/>
      </a:accent6>
      <a:hlink>
        <a:srgbClr val="00FFFF"/>
      </a:hlink>
      <a:folHlink>
        <a:srgbClr val="C0C0C0"/>
      </a:folHlink>
    </a:clrScheme>
    <a:fontScheme name="070912-France">
      <a:majorFont>
        <a:latin typeface="Helvetica"/>
        <a:ea typeface="Osaka"/>
        <a:cs typeface=""/>
      </a:majorFont>
      <a:minorFont>
        <a:latin typeface="Helvetic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Helvetica" pitchFamily="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Helvetica" pitchFamily="8" charset="0"/>
            <a:ea typeface="ＭＳ Ｐゴシック" pitchFamily="50" charset="-128"/>
          </a:defRPr>
        </a:defPPr>
      </a:lstStyle>
    </a:lnDef>
  </a:objectDefaults>
  <a:extraClrSchemeLst>
    <a:extraClrScheme>
      <a:clrScheme name="070912-Fra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0912-Fran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0912-Fran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0912-Fran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0912-Fran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0912-Fran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0912-Fran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エグゼクティブ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21984</TotalTime>
  <Words>5221</Words>
  <Application>Microsoft Office PowerPoint</Application>
  <PresentationFormat>画面に合わせる (4:3)</PresentationFormat>
  <Paragraphs>1226</Paragraphs>
  <Slides>49</Slides>
  <Notes>33</Notes>
  <HiddenSlides>0</HiddenSlides>
  <MMClips>0</MMClips>
  <ScaleCrop>false</ScaleCrop>
  <HeadingPairs>
    <vt:vector size="6" baseType="variant">
      <vt:variant>
        <vt:lpstr>テーマ</vt:lpstr>
      </vt:variant>
      <vt:variant>
        <vt:i4>15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65" baseType="lpstr">
      <vt:lpstr>Office テーマ</vt:lpstr>
      <vt:lpstr>7_エグゼクティブ</vt:lpstr>
      <vt:lpstr>4_エグゼクティブ</vt:lpstr>
      <vt:lpstr>5_Office テーマ</vt:lpstr>
      <vt:lpstr>070912-France</vt:lpstr>
      <vt:lpstr>2_エグゼクティブ</vt:lpstr>
      <vt:lpstr>2_Office テーマ</vt:lpstr>
      <vt:lpstr>3_Office テーマ</vt:lpstr>
      <vt:lpstr>6_Office テーマ</vt:lpstr>
      <vt:lpstr>7_Office テーマ</vt:lpstr>
      <vt:lpstr>9_Office テーマ</vt:lpstr>
      <vt:lpstr>10_Office テーマ</vt:lpstr>
      <vt:lpstr>11_Office テーマ</vt:lpstr>
      <vt:lpstr>8_Office テーマ</vt:lpstr>
      <vt:lpstr>1_標準デザイン</vt:lpstr>
      <vt:lpstr>数式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A New project  at the High-Momentum Beam Line</vt:lpstr>
      <vt:lpstr>スライド 10</vt:lpstr>
      <vt:lpstr>What are essential D.o.F. of baryons?</vt:lpstr>
      <vt:lpstr>What are essential D.o.F. of baryons?</vt:lpstr>
      <vt:lpstr>What are essential D.o.F. of baryons?</vt:lpstr>
      <vt:lpstr>Level Structure of charmed baryons</vt:lpstr>
      <vt:lpstr>Limited # of Charmed Baryons have been observed.</vt:lpstr>
      <vt:lpstr>Charmed Baryon Spectroscopy</vt:lpstr>
      <vt:lpstr>Charmed Baryon Spectrometer</vt:lpstr>
      <vt:lpstr>Production Cross Section</vt:lpstr>
      <vt:lpstr>Production Rate</vt:lpstr>
      <vt:lpstr>Calculated production rates</vt:lpstr>
      <vt:lpstr>Expected spectra: sGS = 1 nb</vt:lpstr>
      <vt:lpstr>Structure and Decay Partial Width</vt:lpstr>
      <vt:lpstr>Decay Products</vt:lpstr>
      <vt:lpstr>スライド 24</vt:lpstr>
      <vt:lpstr>Decay Products</vt:lpstr>
      <vt:lpstr>Summary</vt:lpstr>
      <vt:lpstr>Backup</vt:lpstr>
      <vt:lpstr>スライド 28</vt:lpstr>
      <vt:lpstr>スライド 29</vt:lpstr>
      <vt:lpstr>Summary</vt:lpstr>
      <vt:lpstr>Charmed Baryon Spectroscopy</vt:lpstr>
      <vt:lpstr>Baryon Spectra upto ~1 GeV Excitation Energy</vt:lpstr>
      <vt:lpstr>Estimation of cross sections</vt:lpstr>
      <vt:lpstr>Regge Theory</vt:lpstr>
      <vt:lpstr>Production Rate</vt:lpstr>
      <vt:lpstr>The production rates depend on the spin/isospin configurations of baryons.</vt:lpstr>
      <vt:lpstr>The production rates provide</vt:lpstr>
      <vt:lpstr>Charmed Baryon Spectroscopy</vt:lpstr>
      <vt:lpstr>BG simulation by JAM</vt:lpstr>
      <vt:lpstr>Background reduction</vt:lpstr>
      <vt:lpstr>Considered BG for BG reduction</vt:lpstr>
      <vt:lpstr>Main background</vt:lpstr>
      <vt:lpstr>String model for JAM</vt:lpstr>
      <vt:lpstr>D0, D*- spectrum</vt:lpstr>
      <vt:lpstr>Decay measurement</vt:lpstr>
      <vt:lpstr>Decay missing mass spectrum: SUM</vt:lpstr>
      <vt:lpstr>Study condition</vt:lpstr>
      <vt:lpstr>スライド 48</vt:lpstr>
      <vt:lpstr>スライド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Coupling Constant</dc:title>
  <dc:creator>noumi</dc:creator>
  <cp:lastModifiedBy>noumi</cp:lastModifiedBy>
  <cp:revision>293</cp:revision>
  <dcterms:created xsi:type="dcterms:W3CDTF">2013-03-31T12:11:31Z</dcterms:created>
  <dcterms:modified xsi:type="dcterms:W3CDTF">2013-10-29T06:01:37Z</dcterms:modified>
</cp:coreProperties>
</file>