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9" r:id="rId4"/>
    <p:sldId id="257" r:id="rId5"/>
    <p:sldId id="258" r:id="rId6"/>
    <p:sldId id="259" r:id="rId7"/>
    <p:sldId id="272" r:id="rId8"/>
    <p:sldId id="271" r:id="rId9"/>
    <p:sldId id="273" r:id="rId10"/>
    <p:sldId id="260" r:id="rId11"/>
    <p:sldId id="261" r:id="rId12"/>
    <p:sldId id="263" r:id="rId13"/>
    <p:sldId id="262" r:id="rId14"/>
    <p:sldId id="276" r:id="rId15"/>
    <p:sldId id="264" r:id="rId16"/>
    <p:sldId id="275" r:id="rId17"/>
    <p:sldId id="265"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9" autoAdjust="0"/>
  </p:normalViewPr>
  <p:slideViewPr>
    <p:cSldViewPr>
      <p:cViewPr>
        <p:scale>
          <a:sx n="66" d="100"/>
          <a:sy n="66" d="100"/>
        </p:scale>
        <p:origin x="-128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803D6-14BD-4784-A708-B5038F02F1A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607447E4-FD1F-4A17-8FBA-A31CF400866A}">
      <dgm:prSet phldrT="[文本]" custT="1"/>
      <dgm:spPr/>
      <dgm:t>
        <a:bodyPr/>
        <a:lstStyle/>
        <a:p>
          <a:pPr algn="ctr"/>
          <a:r>
            <a:rPr lang="en-US" altLang="zh-CN" sz="2400" dirty="0" smtClean="0"/>
            <a:t>Garfield</a:t>
          </a:r>
          <a:endParaRPr lang="zh-CN" altLang="en-US" sz="2400" dirty="0"/>
        </a:p>
      </dgm:t>
    </dgm:pt>
    <dgm:pt modelId="{3690017F-C3D4-44E0-9F0E-D46A66335D4A}" type="parTrans" cxnId="{C335403B-F6BA-4766-9E47-C13739C421AA}">
      <dgm:prSet/>
      <dgm:spPr/>
      <dgm:t>
        <a:bodyPr/>
        <a:lstStyle/>
        <a:p>
          <a:endParaRPr lang="zh-CN" altLang="en-US"/>
        </a:p>
      </dgm:t>
    </dgm:pt>
    <dgm:pt modelId="{6E22D2FA-4FC2-4C34-838B-41E2D900EE46}" type="sibTrans" cxnId="{C335403B-F6BA-4766-9E47-C13739C421AA}">
      <dgm:prSet/>
      <dgm:spPr/>
      <dgm:t>
        <a:bodyPr/>
        <a:lstStyle/>
        <a:p>
          <a:endParaRPr lang="zh-CN" altLang="en-US"/>
        </a:p>
      </dgm:t>
    </dgm:pt>
    <dgm:pt modelId="{C6DA5215-AC67-46AA-8D92-1675EC90414C}">
      <dgm:prSet phldrT="[文本]"/>
      <dgm:spPr/>
      <dgm:t>
        <a:bodyPr/>
        <a:lstStyle/>
        <a:p>
          <a:r>
            <a:rPr lang="zh-CN" altLang="en-US" dirty="0" smtClean="0"/>
            <a:t>电子横向、纵向扩散系数</a:t>
          </a:r>
          <a:endParaRPr lang="zh-CN" altLang="en-US" dirty="0"/>
        </a:p>
      </dgm:t>
    </dgm:pt>
    <dgm:pt modelId="{5434997F-056B-46EF-9898-992573F0B47F}" type="parTrans" cxnId="{603C157D-44D5-4872-804D-EB839C507C15}">
      <dgm:prSet/>
      <dgm:spPr/>
      <dgm:t>
        <a:bodyPr/>
        <a:lstStyle/>
        <a:p>
          <a:endParaRPr lang="zh-CN" altLang="en-US"/>
        </a:p>
      </dgm:t>
    </dgm:pt>
    <dgm:pt modelId="{75CD379E-E21D-479D-8EAC-851BC634DE02}" type="sibTrans" cxnId="{603C157D-44D5-4872-804D-EB839C507C15}">
      <dgm:prSet/>
      <dgm:spPr/>
      <dgm:t>
        <a:bodyPr/>
        <a:lstStyle/>
        <a:p>
          <a:endParaRPr lang="zh-CN" altLang="en-US"/>
        </a:p>
      </dgm:t>
    </dgm:pt>
    <dgm:pt modelId="{48E3738B-0B08-4966-8DA2-8F8F8D27A392}">
      <dgm:prSet phldrT="[文本]" custT="1"/>
      <dgm:spPr/>
      <dgm:t>
        <a:bodyPr/>
        <a:lstStyle/>
        <a:p>
          <a:pPr algn="ctr"/>
          <a:r>
            <a:rPr lang="en-US" altLang="zh-CN" sz="2400" dirty="0" smtClean="0"/>
            <a:t>Geant4</a:t>
          </a:r>
          <a:endParaRPr lang="zh-CN" altLang="en-US" sz="2400" dirty="0"/>
        </a:p>
      </dgm:t>
    </dgm:pt>
    <dgm:pt modelId="{08B6B9D0-8E81-44E4-BB98-660F9A0A7E85}" type="parTrans" cxnId="{87923D0D-AA7F-4DC9-AF7B-EE3E210BD72A}">
      <dgm:prSet/>
      <dgm:spPr/>
      <dgm:t>
        <a:bodyPr/>
        <a:lstStyle/>
        <a:p>
          <a:endParaRPr lang="zh-CN" altLang="en-US"/>
        </a:p>
      </dgm:t>
    </dgm:pt>
    <dgm:pt modelId="{AF12B8F2-F551-4EC5-8D18-C38254B4C9A3}" type="sibTrans" cxnId="{87923D0D-AA7F-4DC9-AF7B-EE3E210BD72A}">
      <dgm:prSet/>
      <dgm:spPr/>
      <dgm:t>
        <a:bodyPr/>
        <a:lstStyle/>
        <a:p>
          <a:endParaRPr lang="zh-CN" altLang="en-US"/>
        </a:p>
      </dgm:t>
    </dgm:pt>
    <dgm:pt modelId="{D7711899-DDE5-4D51-8EF3-3106706420F1}">
      <dgm:prSet phldrT="[文本]"/>
      <dgm:spPr/>
      <dgm:t>
        <a:bodyPr/>
        <a:lstStyle/>
        <a:p>
          <a:r>
            <a:rPr lang="zh-CN" altLang="en-US" dirty="0" smtClean="0"/>
            <a:t>中子散射</a:t>
          </a:r>
          <a:endParaRPr lang="zh-CN" altLang="en-US" dirty="0"/>
        </a:p>
      </dgm:t>
    </dgm:pt>
    <dgm:pt modelId="{8E2811EC-8F97-467B-93BB-42A6C42C8BBB}" type="parTrans" cxnId="{394DE4CB-FC62-47E9-9C48-FC0EC9282C03}">
      <dgm:prSet/>
      <dgm:spPr/>
      <dgm:t>
        <a:bodyPr/>
        <a:lstStyle/>
        <a:p>
          <a:endParaRPr lang="zh-CN" altLang="en-US"/>
        </a:p>
      </dgm:t>
    </dgm:pt>
    <dgm:pt modelId="{FD7140A3-4FB4-477F-B112-71544F791519}" type="sibTrans" cxnId="{394DE4CB-FC62-47E9-9C48-FC0EC9282C03}">
      <dgm:prSet/>
      <dgm:spPr/>
      <dgm:t>
        <a:bodyPr/>
        <a:lstStyle/>
        <a:p>
          <a:endParaRPr lang="zh-CN" altLang="en-US"/>
        </a:p>
      </dgm:t>
    </dgm:pt>
    <dgm:pt modelId="{252D9F1E-514F-4919-BDC3-A05F230DB072}">
      <dgm:prSet phldrT="[文本]"/>
      <dgm:spPr/>
      <dgm:t>
        <a:bodyPr/>
        <a:lstStyle/>
        <a:p>
          <a:r>
            <a:rPr lang="zh-CN" altLang="en-US" dirty="0" smtClean="0"/>
            <a:t>反冲质子的电离</a:t>
          </a:r>
          <a:endParaRPr lang="zh-CN" altLang="en-US" dirty="0"/>
        </a:p>
      </dgm:t>
    </dgm:pt>
    <dgm:pt modelId="{D000BC3A-9D6A-4255-84F0-AA16D70B99F2}" type="parTrans" cxnId="{BF887E98-C043-4C26-83DD-A595B822075E}">
      <dgm:prSet/>
      <dgm:spPr/>
      <dgm:t>
        <a:bodyPr/>
        <a:lstStyle/>
        <a:p>
          <a:endParaRPr lang="zh-CN" altLang="en-US"/>
        </a:p>
      </dgm:t>
    </dgm:pt>
    <dgm:pt modelId="{4A7E0F4D-5AEC-45DD-8B3B-D158B8226444}" type="sibTrans" cxnId="{BF887E98-C043-4C26-83DD-A595B822075E}">
      <dgm:prSet/>
      <dgm:spPr/>
      <dgm:t>
        <a:bodyPr/>
        <a:lstStyle/>
        <a:p>
          <a:endParaRPr lang="zh-CN" altLang="en-US"/>
        </a:p>
      </dgm:t>
    </dgm:pt>
    <dgm:pt modelId="{EA155050-BB2E-4856-A762-49A2646BA51D}">
      <dgm:prSet phldrT="[文本]" custT="1"/>
      <dgm:spPr/>
      <dgm:t>
        <a:bodyPr/>
        <a:lstStyle/>
        <a:p>
          <a:pPr algn="ctr"/>
          <a:r>
            <a:rPr lang="en-US" altLang="zh-CN" sz="2400" dirty="0" smtClean="0"/>
            <a:t>ROOT</a:t>
          </a:r>
          <a:endParaRPr lang="zh-CN" altLang="en-US" sz="2400" dirty="0"/>
        </a:p>
      </dgm:t>
    </dgm:pt>
    <dgm:pt modelId="{94B817CC-D146-45E3-AB5E-C295EAAF170F}" type="parTrans" cxnId="{62865325-895F-41B9-9979-B4F573B10334}">
      <dgm:prSet/>
      <dgm:spPr/>
      <dgm:t>
        <a:bodyPr/>
        <a:lstStyle/>
        <a:p>
          <a:endParaRPr lang="zh-CN" altLang="en-US"/>
        </a:p>
      </dgm:t>
    </dgm:pt>
    <dgm:pt modelId="{91294853-7E11-4CDB-BBFA-1037EF4C5C53}" type="sibTrans" cxnId="{62865325-895F-41B9-9979-B4F573B10334}">
      <dgm:prSet/>
      <dgm:spPr/>
      <dgm:t>
        <a:bodyPr/>
        <a:lstStyle/>
        <a:p>
          <a:endParaRPr lang="zh-CN" altLang="en-US"/>
        </a:p>
      </dgm:t>
    </dgm:pt>
    <dgm:pt modelId="{9A2FA390-A27B-4C84-ADED-270B7DA6C75D}">
      <dgm:prSet phldrT="[文本]"/>
      <dgm:spPr/>
      <dgm:t>
        <a:bodyPr/>
        <a:lstStyle/>
        <a:p>
          <a:r>
            <a:rPr lang="zh-CN" altLang="en-US" dirty="0" smtClean="0"/>
            <a:t>电子的漂移、扩散、吸附</a:t>
          </a:r>
          <a:endParaRPr lang="zh-CN" altLang="en-US" dirty="0"/>
        </a:p>
      </dgm:t>
    </dgm:pt>
    <dgm:pt modelId="{06902DF4-9C3A-4AB5-9F5A-2AB68ED22226}" type="parTrans" cxnId="{4E566BB8-F852-4717-8F73-BEAF50C30C57}">
      <dgm:prSet/>
      <dgm:spPr/>
      <dgm:t>
        <a:bodyPr/>
        <a:lstStyle/>
        <a:p>
          <a:endParaRPr lang="zh-CN" altLang="en-US"/>
        </a:p>
      </dgm:t>
    </dgm:pt>
    <dgm:pt modelId="{D9E4427A-EDA9-47E6-8CF7-73ACCAF0A259}" type="sibTrans" cxnId="{4E566BB8-F852-4717-8F73-BEAF50C30C57}">
      <dgm:prSet/>
      <dgm:spPr/>
      <dgm:t>
        <a:bodyPr/>
        <a:lstStyle/>
        <a:p>
          <a:endParaRPr lang="zh-CN" altLang="en-US"/>
        </a:p>
      </dgm:t>
    </dgm:pt>
    <dgm:pt modelId="{730EF2EF-E621-4CF7-8A18-A9D9CFDD049A}">
      <dgm:prSet phldrT="[文本]"/>
      <dgm:spPr/>
      <dgm:t>
        <a:bodyPr/>
        <a:lstStyle/>
        <a:p>
          <a:r>
            <a:rPr lang="en-US" altLang="zh-CN" dirty="0" smtClean="0"/>
            <a:t>Pad</a:t>
          </a:r>
          <a:r>
            <a:rPr lang="zh-CN" altLang="en-US" dirty="0" smtClean="0"/>
            <a:t>上信号的产生</a:t>
          </a:r>
          <a:endParaRPr lang="zh-CN" altLang="en-US" dirty="0"/>
        </a:p>
      </dgm:t>
    </dgm:pt>
    <dgm:pt modelId="{A64E3893-FB6A-49DF-86B4-91D8BE916F95}" type="parTrans" cxnId="{280EAF23-5406-4D81-91AD-B8D1685D0445}">
      <dgm:prSet/>
      <dgm:spPr/>
      <dgm:t>
        <a:bodyPr/>
        <a:lstStyle/>
        <a:p>
          <a:endParaRPr lang="zh-CN" altLang="en-US"/>
        </a:p>
      </dgm:t>
    </dgm:pt>
    <dgm:pt modelId="{CEA8EC2B-00EE-4A56-B70A-C53CE99C682F}" type="sibTrans" cxnId="{280EAF23-5406-4D81-91AD-B8D1685D0445}">
      <dgm:prSet/>
      <dgm:spPr/>
      <dgm:t>
        <a:bodyPr/>
        <a:lstStyle/>
        <a:p>
          <a:endParaRPr lang="zh-CN" altLang="en-US"/>
        </a:p>
      </dgm:t>
    </dgm:pt>
    <dgm:pt modelId="{D6B920DD-6DB3-437C-BD98-D12CB71646C1}">
      <dgm:prSet phldrT="[文本]"/>
      <dgm:spPr/>
      <dgm:t>
        <a:bodyPr/>
        <a:lstStyle/>
        <a:p>
          <a:r>
            <a:rPr lang="zh-CN" altLang="en-US" dirty="0" smtClean="0"/>
            <a:t>电子漂移速度</a:t>
          </a:r>
          <a:endParaRPr lang="zh-CN" altLang="en-US" dirty="0"/>
        </a:p>
      </dgm:t>
    </dgm:pt>
    <dgm:pt modelId="{1087EAC5-12CA-4603-8361-E7BBDFC2A180}" type="parTrans" cxnId="{6213A6DD-B6C2-4AC6-A519-CE58469FBA09}">
      <dgm:prSet/>
      <dgm:spPr/>
      <dgm:t>
        <a:bodyPr/>
        <a:lstStyle/>
        <a:p>
          <a:endParaRPr lang="zh-CN" altLang="en-US"/>
        </a:p>
      </dgm:t>
    </dgm:pt>
    <dgm:pt modelId="{EC827799-FAC6-4D3E-91A6-A350834C9800}" type="sibTrans" cxnId="{6213A6DD-B6C2-4AC6-A519-CE58469FBA09}">
      <dgm:prSet/>
      <dgm:spPr/>
      <dgm:t>
        <a:bodyPr/>
        <a:lstStyle/>
        <a:p>
          <a:endParaRPr lang="zh-CN" altLang="en-US"/>
        </a:p>
      </dgm:t>
    </dgm:pt>
    <dgm:pt modelId="{054EC662-F232-4829-9D27-4CA9FFDB8966}">
      <dgm:prSet phldrT="[文本]"/>
      <dgm:spPr/>
      <dgm:t>
        <a:bodyPr/>
        <a:lstStyle/>
        <a:p>
          <a:r>
            <a:rPr lang="zh-CN" altLang="en-US" dirty="0" smtClean="0"/>
            <a:t>反冲质子径迹的重建</a:t>
          </a:r>
          <a:endParaRPr lang="zh-CN" altLang="en-US" dirty="0"/>
        </a:p>
      </dgm:t>
    </dgm:pt>
    <dgm:pt modelId="{27D9B902-15F7-4BD3-AFE7-E4724EF5B53B}" type="parTrans" cxnId="{6DBD4926-A44A-490F-9419-707351B0AE0C}">
      <dgm:prSet/>
      <dgm:spPr/>
      <dgm:t>
        <a:bodyPr/>
        <a:lstStyle/>
        <a:p>
          <a:endParaRPr lang="zh-CN" altLang="en-US"/>
        </a:p>
      </dgm:t>
    </dgm:pt>
    <dgm:pt modelId="{6E802525-193E-43BB-81F9-39200F39D735}" type="sibTrans" cxnId="{6DBD4926-A44A-490F-9419-707351B0AE0C}">
      <dgm:prSet/>
      <dgm:spPr/>
      <dgm:t>
        <a:bodyPr/>
        <a:lstStyle/>
        <a:p>
          <a:endParaRPr lang="zh-CN" altLang="en-US"/>
        </a:p>
      </dgm:t>
    </dgm:pt>
    <dgm:pt modelId="{ABBD7DD8-C0ED-473E-8FC0-E39439E2F035}">
      <dgm:prSet phldrT="[文本]"/>
      <dgm:spPr/>
      <dgm:t>
        <a:bodyPr/>
        <a:lstStyle/>
        <a:p>
          <a:r>
            <a:rPr lang="zh-CN" altLang="en-US" dirty="0" smtClean="0"/>
            <a:t>中子能谱的计算</a:t>
          </a:r>
          <a:endParaRPr lang="zh-CN" altLang="en-US" dirty="0"/>
        </a:p>
      </dgm:t>
    </dgm:pt>
    <dgm:pt modelId="{2EC82C50-30EC-4427-AEA8-F6C39372622B}" type="parTrans" cxnId="{E45053C4-02B2-4DFD-819D-FEFAB3E286BF}">
      <dgm:prSet/>
      <dgm:spPr/>
      <dgm:t>
        <a:bodyPr/>
        <a:lstStyle/>
        <a:p>
          <a:endParaRPr lang="zh-CN" altLang="en-US"/>
        </a:p>
      </dgm:t>
    </dgm:pt>
    <dgm:pt modelId="{D65216DE-EB28-42B7-9D85-D2AA27F966E9}" type="sibTrans" cxnId="{E45053C4-02B2-4DFD-819D-FEFAB3E286BF}">
      <dgm:prSet/>
      <dgm:spPr/>
      <dgm:t>
        <a:bodyPr/>
        <a:lstStyle/>
        <a:p>
          <a:endParaRPr lang="zh-CN" altLang="en-US"/>
        </a:p>
      </dgm:t>
    </dgm:pt>
    <dgm:pt modelId="{351BB52F-8344-419B-BD28-BCFF8FAAEB32}" type="pres">
      <dgm:prSet presAssocID="{3A1803D6-14BD-4784-A708-B5038F02F1AA}" presName="linear" presStyleCnt="0">
        <dgm:presLayoutVars>
          <dgm:dir/>
          <dgm:animLvl val="lvl"/>
          <dgm:resizeHandles val="exact"/>
        </dgm:presLayoutVars>
      </dgm:prSet>
      <dgm:spPr/>
      <dgm:t>
        <a:bodyPr/>
        <a:lstStyle/>
        <a:p>
          <a:endParaRPr lang="zh-CN" altLang="en-US"/>
        </a:p>
      </dgm:t>
    </dgm:pt>
    <dgm:pt modelId="{0318ADAB-D1F5-4068-A4B0-A536011BFB92}" type="pres">
      <dgm:prSet presAssocID="{607447E4-FD1F-4A17-8FBA-A31CF400866A}" presName="parentLin" presStyleCnt="0"/>
      <dgm:spPr/>
    </dgm:pt>
    <dgm:pt modelId="{88317593-04B8-475C-8278-4E67A2F23995}" type="pres">
      <dgm:prSet presAssocID="{607447E4-FD1F-4A17-8FBA-A31CF400866A}" presName="parentLeftMargin" presStyleLbl="node1" presStyleIdx="0" presStyleCnt="3"/>
      <dgm:spPr/>
      <dgm:t>
        <a:bodyPr/>
        <a:lstStyle/>
        <a:p>
          <a:endParaRPr lang="zh-CN" altLang="en-US"/>
        </a:p>
      </dgm:t>
    </dgm:pt>
    <dgm:pt modelId="{A69479BA-1629-4F74-A70D-27268DC3E2FA}" type="pres">
      <dgm:prSet presAssocID="{607447E4-FD1F-4A17-8FBA-A31CF400866A}" presName="parentText" presStyleLbl="node1" presStyleIdx="0" presStyleCnt="3">
        <dgm:presLayoutVars>
          <dgm:chMax val="0"/>
          <dgm:bulletEnabled val="1"/>
        </dgm:presLayoutVars>
      </dgm:prSet>
      <dgm:spPr/>
      <dgm:t>
        <a:bodyPr/>
        <a:lstStyle/>
        <a:p>
          <a:endParaRPr lang="zh-CN" altLang="en-US"/>
        </a:p>
      </dgm:t>
    </dgm:pt>
    <dgm:pt modelId="{A9F38883-AFCC-46F5-A22D-93B0BB898DC0}" type="pres">
      <dgm:prSet presAssocID="{607447E4-FD1F-4A17-8FBA-A31CF400866A}" presName="negativeSpace" presStyleCnt="0"/>
      <dgm:spPr/>
    </dgm:pt>
    <dgm:pt modelId="{29F23A5D-7E51-4A14-A5F2-339953035D32}" type="pres">
      <dgm:prSet presAssocID="{607447E4-FD1F-4A17-8FBA-A31CF400866A}" presName="childText" presStyleLbl="conFgAcc1" presStyleIdx="0" presStyleCnt="3">
        <dgm:presLayoutVars>
          <dgm:bulletEnabled val="1"/>
        </dgm:presLayoutVars>
      </dgm:prSet>
      <dgm:spPr/>
      <dgm:t>
        <a:bodyPr/>
        <a:lstStyle/>
        <a:p>
          <a:endParaRPr lang="zh-CN" altLang="en-US"/>
        </a:p>
      </dgm:t>
    </dgm:pt>
    <dgm:pt modelId="{87963F45-18F5-46AA-8060-BF3D72DB50BE}" type="pres">
      <dgm:prSet presAssocID="{6E22D2FA-4FC2-4C34-838B-41E2D900EE46}" presName="spaceBetweenRectangles" presStyleCnt="0"/>
      <dgm:spPr/>
    </dgm:pt>
    <dgm:pt modelId="{758C8512-FB7A-40C4-89CF-4809960A1475}" type="pres">
      <dgm:prSet presAssocID="{48E3738B-0B08-4966-8DA2-8F8F8D27A392}" presName="parentLin" presStyleCnt="0"/>
      <dgm:spPr/>
    </dgm:pt>
    <dgm:pt modelId="{0124E914-CB9E-4735-BC2F-05DAB103E268}" type="pres">
      <dgm:prSet presAssocID="{48E3738B-0B08-4966-8DA2-8F8F8D27A392}" presName="parentLeftMargin" presStyleLbl="node1" presStyleIdx="0" presStyleCnt="3"/>
      <dgm:spPr/>
      <dgm:t>
        <a:bodyPr/>
        <a:lstStyle/>
        <a:p>
          <a:endParaRPr lang="zh-CN" altLang="en-US"/>
        </a:p>
      </dgm:t>
    </dgm:pt>
    <dgm:pt modelId="{B4AA58AA-799F-418F-9761-8A9F852D8484}" type="pres">
      <dgm:prSet presAssocID="{48E3738B-0B08-4966-8DA2-8F8F8D27A392}" presName="parentText" presStyleLbl="node1" presStyleIdx="1" presStyleCnt="3">
        <dgm:presLayoutVars>
          <dgm:chMax val="0"/>
          <dgm:bulletEnabled val="1"/>
        </dgm:presLayoutVars>
      </dgm:prSet>
      <dgm:spPr/>
      <dgm:t>
        <a:bodyPr/>
        <a:lstStyle/>
        <a:p>
          <a:endParaRPr lang="zh-CN" altLang="en-US"/>
        </a:p>
      </dgm:t>
    </dgm:pt>
    <dgm:pt modelId="{DC79F425-0A25-4EF9-8698-3F3D26AEAB16}" type="pres">
      <dgm:prSet presAssocID="{48E3738B-0B08-4966-8DA2-8F8F8D27A392}" presName="negativeSpace" presStyleCnt="0"/>
      <dgm:spPr/>
    </dgm:pt>
    <dgm:pt modelId="{7D71BEC0-4805-4597-8B02-5AE3AE35F7A5}" type="pres">
      <dgm:prSet presAssocID="{48E3738B-0B08-4966-8DA2-8F8F8D27A392}" presName="childText" presStyleLbl="conFgAcc1" presStyleIdx="1" presStyleCnt="3">
        <dgm:presLayoutVars>
          <dgm:bulletEnabled val="1"/>
        </dgm:presLayoutVars>
      </dgm:prSet>
      <dgm:spPr/>
      <dgm:t>
        <a:bodyPr/>
        <a:lstStyle/>
        <a:p>
          <a:endParaRPr lang="zh-CN" altLang="en-US"/>
        </a:p>
      </dgm:t>
    </dgm:pt>
    <dgm:pt modelId="{7B4D527C-C9A9-4D12-97E3-D6308041390A}" type="pres">
      <dgm:prSet presAssocID="{AF12B8F2-F551-4EC5-8D18-C38254B4C9A3}" presName="spaceBetweenRectangles" presStyleCnt="0"/>
      <dgm:spPr/>
    </dgm:pt>
    <dgm:pt modelId="{4739A538-3A0E-4118-89FB-BD7A21975925}" type="pres">
      <dgm:prSet presAssocID="{EA155050-BB2E-4856-A762-49A2646BA51D}" presName="parentLin" presStyleCnt="0"/>
      <dgm:spPr/>
    </dgm:pt>
    <dgm:pt modelId="{16AE13E2-E3DE-41F3-9F42-78048D335621}" type="pres">
      <dgm:prSet presAssocID="{EA155050-BB2E-4856-A762-49A2646BA51D}" presName="parentLeftMargin" presStyleLbl="node1" presStyleIdx="1" presStyleCnt="3"/>
      <dgm:spPr/>
      <dgm:t>
        <a:bodyPr/>
        <a:lstStyle/>
        <a:p>
          <a:endParaRPr lang="zh-CN" altLang="en-US"/>
        </a:p>
      </dgm:t>
    </dgm:pt>
    <dgm:pt modelId="{38B40A11-BF74-463E-BA44-7202FE91CCA4}" type="pres">
      <dgm:prSet presAssocID="{EA155050-BB2E-4856-A762-49A2646BA51D}" presName="parentText" presStyleLbl="node1" presStyleIdx="2" presStyleCnt="3">
        <dgm:presLayoutVars>
          <dgm:chMax val="0"/>
          <dgm:bulletEnabled val="1"/>
        </dgm:presLayoutVars>
      </dgm:prSet>
      <dgm:spPr/>
      <dgm:t>
        <a:bodyPr/>
        <a:lstStyle/>
        <a:p>
          <a:endParaRPr lang="zh-CN" altLang="en-US"/>
        </a:p>
      </dgm:t>
    </dgm:pt>
    <dgm:pt modelId="{2CF6D8B6-5F7F-47A3-A770-4946444E6812}" type="pres">
      <dgm:prSet presAssocID="{EA155050-BB2E-4856-A762-49A2646BA51D}" presName="negativeSpace" presStyleCnt="0"/>
      <dgm:spPr/>
    </dgm:pt>
    <dgm:pt modelId="{EB8A97AB-6384-4402-8464-B29FDA600984}" type="pres">
      <dgm:prSet presAssocID="{EA155050-BB2E-4856-A762-49A2646BA51D}" presName="childText" presStyleLbl="conFgAcc1" presStyleIdx="2" presStyleCnt="3">
        <dgm:presLayoutVars>
          <dgm:bulletEnabled val="1"/>
        </dgm:presLayoutVars>
      </dgm:prSet>
      <dgm:spPr/>
      <dgm:t>
        <a:bodyPr/>
        <a:lstStyle/>
        <a:p>
          <a:endParaRPr lang="zh-CN" altLang="en-US"/>
        </a:p>
      </dgm:t>
    </dgm:pt>
  </dgm:ptLst>
  <dgm:cxnLst>
    <dgm:cxn modelId="{38055600-6692-4E08-8041-1E739305B0AE}" type="presOf" srcId="{EA155050-BB2E-4856-A762-49A2646BA51D}" destId="{38B40A11-BF74-463E-BA44-7202FE91CCA4}" srcOrd="1" destOrd="0" presId="urn:microsoft.com/office/officeart/2005/8/layout/list1"/>
    <dgm:cxn modelId="{16240F6D-8757-4B8B-B3F4-8DBBB643C8EA}" type="presOf" srcId="{ABBD7DD8-C0ED-473E-8FC0-E39439E2F035}" destId="{EB8A97AB-6384-4402-8464-B29FDA600984}" srcOrd="0" destOrd="3" presId="urn:microsoft.com/office/officeart/2005/8/layout/list1"/>
    <dgm:cxn modelId="{C335403B-F6BA-4766-9E47-C13739C421AA}" srcId="{3A1803D6-14BD-4784-A708-B5038F02F1AA}" destId="{607447E4-FD1F-4A17-8FBA-A31CF400866A}" srcOrd="0" destOrd="0" parTransId="{3690017F-C3D4-44E0-9F0E-D46A66335D4A}" sibTransId="{6E22D2FA-4FC2-4C34-838B-41E2D900EE46}"/>
    <dgm:cxn modelId="{DCC5627C-0215-4689-A488-91E58DEA6757}" type="presOf" srcId="{054EC662-F232-4829-9D27-4CA9FFDB8966}" destId="{EB8A97AB-6384-4402-8464-B29FDA600984}" srcOrd="0" destOrd="2" presId="urn:microsoft.com/office/officeart/2005/8/layout/list1"/>
    <dgm:cxn modelId="{FEE72FF5-FE27-4E2A-A328-8D8D3F076723}" type="presOf" srcId="{607447E4-FD1F-4A17-8FBA-A31CF400866A}" destId="{A69479BA-1629-4F74-A70D-27268DC3E2FA}" srcOrd="1" destOrd="0" presId="urn:microsoft.com/office/officeart/2005/8/layout/list1"/>
    <dgm:cxn modelId="{BF887E98-C043-4C26-83DD-A595B822075E}" srcId="{48E3738B-0B08-4966-8DA2-8F8F8D27A392}" destId="{252D9F1E-514F-4919-BDC3-A05F230DB072}" srcOrd="1" destOrd="0" parTransId="{D000BC3A-9D6A-4255-84F0-AA16D70B99F2}" sibTransId="{4A7E0F4D-5AEC-45DD-8B3B-D158B8226444}"/>
    <dgm:cxn modelId="{D7F1C3F1-CB04-4F62-9925-A179D0A3838B}" type="presOf" srcId="{D7711899-DDE5-4D51-8EF3-3106706420F1}" destId="{7D71BEC0-4805-4597-8B02-5AE3AE35F7A5}" srcOrd="0" destOrd="0" presId="urn:microsoft.com/office/officeart/2005/8/layout/list1"/>
    <dgm:cxn modelId="{721BC846-A0A5-433F-B21F-AAC6A29610E6}" type="presOf" srcId="{48E3738B-0B08-4966-8DA2-8F8F8D27A392}" destId="{B4AA58AA-799F-418F-9761-8A9F852D8484}" srcOrd="1" destOrd="0" presId="urn:microsoft.com/office/officeart/2005/8/layout/list1"/>
    <dgm:cxn modelId="{572B1DD2-DDA6-407B-A5DE-3F4484D9AA1D}" type="presOf" srcId="{9A2FA390-A27B-4C84-ADED-270B7DA6C75D}" destId="{EB8A97AB-6384-4402-8464-B29FDA600984}" srcOrd="0" destOrd="0" presId="urn:microsoft.com/office/officeart/2005/8/layout/list1"/>
    <dgm:cxn modelId="{020836C2-2EEE-48C3-A4B6-D2A9935B35EC}" type="presOf" srcId="{252D9F1E-514F-4919-BDC3-A05F230DB072}" destId="{7D71BEC0-4805-4597-8B02-5AE3AE35F7A5}" srcOrd="0" destOrd="1" presId="urn:microsoft.com/office/officeart/2005/8/layout/list1"/>
    <dgm:cxn modelId="{603C157D-44D5-4872-804D-EB839C507C15}" srcId="{607447E4-FD1F-4A17-8FBA-A31CF400866A}" destId="{C6DA5215-AC67-46AA-8D92-1675EC90414C}" srcOrd="1" destOrd="0" parTransId="{5434997F-056B-46EF-9898-992573F0B47F}" sibTransId="{75CD379E-E21D-479D-8EAC-851BC634DE02}"/>
    <dgm:cxn modelId="{62865325-895F-41B9-9979-B4F573B10334}" srcId="{3A1803D6-14BD-4784-A708-B5038F02F1AA}" destId="{EA155050-BB2E-4856-A762-49A2646BA51D}" srcOrd="2" destOrd="0" parTransId="{94B817CC-D146-45E3-AB5E-C295EAAF170F}" sibTransId="{91294853-7E11-4CDB-BBFA-1037EF4C5C53}"/>
    <dgm:cxn modelId="{6213A6DD-B6C2-4AC6-A519-CE58469FBA09}" srcId="{607447E4-FD1F-4A17-8FBA-A31CF400866A}" destId="{D6B920DD-6DB3-437C-BD98-D12CB71646C1}" srcOrd="0" destOrd="0" parTransId="{1087EAC5-12CA-4603-8361-E7BBDFC2A180}" sibTransId="{EC827799-FAC6-4D3E-91A6-A350834C9800}"/>
    <dgm:cxn modelId="{87923D0D-AA7F-4DC9-AF7B-EE3E210BD72A}" srcId="{3A1803D6-14BD-4784-A708-B5038F02F1AA}" destId="{48E3738B-0B08-4966-8DA2-8F8F8D27A392}" srcOrd="1" destOrd="0" parTransId="{08B6B9D0-8E81-44E4-BB98-660F9A0A7E85}" sibTransId="{AF12B8F2-F551-4EC5-8D18-C38254B4C9A3}"/>
    <dgm:cxn modelId="{E45053C4-02B2-4DFD-819D-FEFAB3E286BF}" srcId="{EA155050-BB2E-4856-A762-49A2646BA51D}" destId="{ABBD7DD8-C0ED-473E-8FC0-E39439E2F035}" srcOrd="3" destOrd="0" parTransId="{2EC82C50-30EC-4427-AEA8-F6C39372622B}" sibTransId="{D65216DE-EB28-42B7-9D85-D2AA27F966E9}"/>
    <dgm:cxn modelId="{AC29CF07-6673-4F74-8964-A439ACA5210C}" type="presOf" srcId="{EA155050-BB2E-4856-A762-49A2646BA51D}" destId="{16AE13E2-E3DE-41F3-9F42-78048D335621}" srcOrd="0" destOrd="0" presId="urn:microsoft.com/office/officeart/2005/8/layout/list1"/>
    <dgm:cxn modelId="{8F9DF731-0632-43EA-81FC-63F4DDA7C0AA}" type="presOf" srcId="{3A1803D6-14BD-4784-A708-B5038F02F1AA}" destId="{351BB52F-8344-419B-BD28-BCFF8FAAEB32}" srcOrd="0" destOrd="0" presId="urn:microsoft.com/office/officeart/2005/8/layout/list1"/>
    <dgm:cxn modelId="{280EAF23-5406-4D81-91AD-B8D1685D0445}" srcId="{EA155050-BB2E-4856-A762-49A2646BA51D}" destId="{730EF2EF-E621-4CF7-8A18-A9D9CFDD049A}" srcOrd="1" destOrd="0" parTransId="{A64E3893-FB6A-49DF-86B4-91D8BE916F95}" sibTransId="{CEA8EC2B-00EE-4A56-B70A-C53CE99C682F}"/>
    <dgm:cxn modelId="{4E566BB8-F852-4717-8F73-BEAF50C30C57}" srcId="{EA155050-BB2E-4856-A762-49A2646BA51D}" destId="{9A2FA390-A27B-4C84-ADED-270B7DA6C75D}" srcOrd="0" destOrd="0" parTransId="{06902DF4-9C3A-4AB5-9F5A-2AB68ED22226}" sibTransId="{D9E4427A-EDA9-47E6-8CF7-73ACCAF0A259}"/>
    <dgm:cxn modelId="{394DE4CB-FC62-47E9-9C48-FC0EC9282C03}" srcId="{48E3738B-0B08-4966-8DA2-8F8F8D27A392}" destId="{D7711899-DDE5-4D51-8EF3-3106706420F1}" srcOrd="0" destOrd="0" parTransId="{8E2811EC-8F97-467B-93BB-42A6C42C8BBB}" sibTransId="{FD7140A3-4FB4-477F-B112-71544F791519}"/>
    <dgm:cxn modelId="{6DBD4926-A44A-490F-9419-707351B0AE0C}" srcId="{EA155050-BB2E-4856-A762-49A2646BA51D}" destId="{054EC662-F232-4829-9D27-4CA9FFDB8966}" srcOrd="2" destOrd="0" parTransId="{27D9B902-15F7-4BD3-AFE7-E4724EF5B53B}" sibTransId="{6E802525-193E-43BB-81F9-39200F39D735}"/>
    <dgm:cxn modelId="{3B1E8BDF-5347-4908-A0C6-99EEB8F191DC}" type="presOf" srcId="{607447E4-FD1F-4A17-8FBA-A31CF400866A}" destId="{88317593-04B8-475C-8278-4E67A2F23995}" srcOrd="0" destOrd="0" presId="urn:microsoft.com/office/officeart/2005/8/layout/list1"/>
    <dgm:cxn modelId="{83377FFB-05E4-48DE-8B1A-25EAC1939484}" type="presOf" srcId="{730EF2EF-E621-4CF7-8A18-A9D9CFDD049A}" destId="{EB8A97AB-6384-4402-8464-B29FDA600984}" srcOrd="0" destOrd="1" presId="urn:microsoft.com/office/officeart/2005/8/layout/list1"/>
    <dgm:cxn modelId="{35A2EB67-AB9E-4E51-B3F5-F3E78CEC8F32}" type="presOf" srcId="{D6B920DD-6DB3-437C-BD98-D12CB71646C1}" destId="{29F23A5D-7E51-4A14-A5F2-339953035D32}" srcOrd="0" destOrd="0" presId="urn:microsoft.com/office/officeart/2005/8/layout/list1"/>
    <dgm:cxn modelId="{C91CA220-764A-4F8E-9787-01A56FFF64A3}" type="presOf" srcId="{C6DA5215-AC67-46AA-8D92-1675EC90414C}" destId="{29F23A5D-7E51-4A14-A5F2-339953035D32}" srcOrd="0" destOrd="1" presId="urn:microsoft.com/office/officeart/2005/8/layout/list1"/>
    <dgm:cxn modelId="{915B8434-0481-4CA9-A750-A7EA48EC98F0}" type="presOf" srcId="{48E3738B-0B08-4966-8DA2-8F8F8D27A392}" destId="{0124E914-CB9E-4735-BC2F-05DAB103E268}" srcOrd="0" destOrd="0" presId="urn:microsoft.com/office/officeart/2005/8/layout/list1"/>
    <dgm:cxn modelId="{7FFC7129-4D25-4660-AD27-3F7332284559}" type="presParOf" srcId="{351BB52F-8344-419B-BD28-BCFF8FAAEB32}" destId="{0318ADAB-D1F5-4068-A4B0-A536011BFB92}" srcOrd="0" destOrd="0" presId="urn:microsoft.com/office/officeart/2005/8/layout/list1"/>
    <dgm:cxn modelId="{C7197826-138F-4895-85C5-D4EAF4904569}" type="presParOf" srcId="{0318ADAB-D1F5-4068-A4B0-A536011BFB92}" destId="{88317593-04B8-475C-8278-4E67A2F23995}" srcOrd="0" destOrd="0" presId="urn:microsoft.com/office/officeart/2005/8/layout/list1"/>
    <dgm:cxn modelId="{A299587A-6B70-44E6-8B12-21F803CAD180}" type="presParOf" srcId="{0318ADAB-D1F5-4068-A4B0-A536011BFB92}" destId="{A69479BA-1629-4F74-A70D-27268DC3E2FA}" srcOrd="1" destOrd="0" presId="urn:microsoft.com/office/officeart/2005/8/layout/list1"/>
    <dgm:cxn modelId="{792CD65E-4C93-4E1C-8A39-B394A28A36FB}" type="presParOf" srcId="{351BB52F-8344-419B-BD28-BCFF8FAAEB32}" destId="{A9F38883-AFCC-46F5-A22D-93B0BB898DC0}" srcOrd="1" destOrd="0" presId="urn:microsoft.com/office/officeart/2005/8/layout/list1"/>
    <dgm:cxn modelId="{295A022B-2519-4240-88CD-B645E73BCECC}" type="presParOf" srcId="{351BB52F-8344-419B-BD28-BCFF8FAAEB32}" destId="{29F23A5D-7E51-4A14-A5F2-339953035D32}" srcOrd="2" destOrd="0" presId="urn:microsoft.com/office/officeart/2005/8/layout/list1"/>
    <dgm:cxn modelId="{E36107C3-255E-43D2-A279-0142DB2646B9}" type="presParOf" srcId="{351BB52F-8344-419B-BD28-BCFF8FAAEB32}" destId="{87963F45-18F5-46AA-8060-BF3D72DB50BE}" srcOrd="3" destOrd="0" presId="urn:microsoft.com/office/officeart/2005/8/layout/list1"/>
    <dgm:cxn modelId="{5D8473D6-39D2-4470-B566-716C11EABF9F}" type="presParOf" srcId="{351BB52F-8344-419B-BD28-BCFF8FAAEB32}" destId="{758C8512-FB7A-40C4-89CF-4809960A1475}" srcOrd="4" destOrd="0" presId="urn:microsoft.com/office/officeart/2005/8/layout/list1"/>
    <dgm:cxn modelId="{05075E94-0F86-4FF0-AB25-5E50DA4FB025}" type="presParOf" srcId="{758C8512-FB7A-40C4-89CF-4809960A1475}" destId="{0124E914-CB9E-4735-BC2F-05DAB103E268}" srcOrd="0" destOrd="0" presId="urn:microsoft.com/office/officeart/2005/8/layout/list1"/>
    <dgm:cxn modelId="{B2237406-30CF-42A8-B88D-AA638CB05CE1}" type="presParOf" srcId="{758C8512-FB7A-40C4-89CF-4809960A1475}" destId="{B4AA58AA-799F-418F-9761-8A9F852D8484}" srcOrd="1" destOrd="0" presId="urn:microsoft.com/office/officeart/2005/8/layout/list1"/>
    <dgm:cxn modelId="{AD149EBD-B031-467D-9F8C-ED7AF331D452}" type="presParOf" srcId="{351BB52F-8344-419B-BD28-BCFF8FAAEB32}" destId="{DC79F425-0A25-4EF9-8698-3F3D26AEAB16}" srcOrd="5" destOrd="0" presId="urn:microsoft.com/office/officeart/2005/8/layout/list1"/>
    <dgm:cxn modelId="{0F1926BB-2622-4203-A836-147AD101CE59}" type="presParOf" srcId="{351BB52F-8344-419B-BD28-BCFF8FAAEB32}" destId="{7D71BEC0-4805-4597-8B02-5AE3AE35F7A5}" srcOrd="6" destOrd="0" presId="urn:microsoft.com/office/officeart/2005/8/layout/list1"/>
    <dgm:cxn modelId="{4EC5F585-0267-4DB3-A4B3-B02045817391}" type="presParOf" srcId="{351BB52F-8344-419B-BD28-BCFF8FAAEB32}" destId="{7B4D527C-C9A9-4D12-97E3-D6308041390A}" srcOrd="7" destOrd="0" presId="urn:microsoft.com/office/officeart/2005/8/layout/list1"/>
    <dgm:cxn modelId="{717C218D-61B5-4BCF-B980-D862EE864051}" type="presParOf" srcId="{351BB52F-8344-419B-BD28-BCFF8FAAEB32}" destId="{4739A538-3A0E-4118-89FB-BD7A21975925}" srcOrd="8" destOrd="0" presId="urn:microsoft.com/office/officeart/2005/8/layout/list1"/>
    <dgm:cxn modelId="{A49F833E-0CA4-4280-9A97-B8A58E9F6C4A}" type="presParOf" srcId="{4739A538-3A0E-4118-89FB-BD7A21975925}" destId="{16AE13E2-E3DE-41F3-9F42-78048D335621}" srcOrd="0" destOrd="0" presId="urn:microsoft.com/office/officeart/2005/8/layout/list1"/>
    <dgm:cxn modelId="{D079C328-0BBA-431A-BC2F-ACE23124B01C}" type="presParOf" srcId="{4739A538-3A0E-4118-89FB-BD7A21975925}" destId="{38B40A11-BF74-463E-BA44-7202FE91CCA4}" srcOrd="1" destOrd="0" presId="urn:microsoft.com/office/officeart/2005/8/layout/list1"/>
    <dgm:cxn modelId="{CCB7F54F-55C2-4A42-9006-742058CDF510}" type="presParOf" srcId="{351BB52F-8344-419B-BD28-BCFF8FAAEB32}" destId="{2CF6D8B6-5F7F-47A3-A770-4946444E6812}" srcOrd="9" destOrd="0" presId="urn:microsoft.com/office/officeart/2005/8/layout/list1"/>
    <dgm:cxn modelId="{F0F5E97D-470F-40F7-ABB1-8FF100C842AB}" type="presParOf" srcId="{351BB52F-8344-419B-BD28-BCFF8FAAEB32}" destId="{EB8A97AB-6384-4402-8464-B29FDA60098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7B750-CDEE-43B9-B73E-4AA4F5815551}" type="doc">
      <dgm:prSet loTypeId="urn:microsoft.com/office/officeart/2005/8/layout/process2" loCatId="process" qsTypeId="urn:microsoft.com/office/officeart/2005/8/quickstyle/simple1" qsCatId="simple" csTypeId="urn:microsoft.com/office/officeart/2005/8/colors/accent1_1" csCatId="accent1" phldr="1"/>
      <dgm:spPr/>
    </dgm:pt>
    <dgm:pt modelId="{F41BB2D9-A520-401A-959F-81675587BDAC}">
      <dgm:prSet phldrT="[文本]" custT="1"/>
      <dgm:spPr/>
      <dgm:t>
        <a:bodyPr/>
        <a:lstStyle/>
        <a:p>
          <a:r>
            <a:rPr lang="zh-CN" altLang="en-US" sz="1800" dirty="0" smtClean="0"/>
            <a:t>按电子到达</a:t>
          </a:r>
          <a:r>
            <a:rPr lang="en-US" altLang="zh-CN" sz="1800" dirty="0" smtClean="0"/>
            <a:t>pad</a:t>
          </a:r>
          <a:r>
            <a:rPr lang="zh-CN" altLang="en-US" sz="1800" dirty="0" smtClean="0"/>
            <a:t>的时间生成信号，采样间隔为</a:t>
          </a:r>
          <a:r>
            <a:rPr lang="en-US" altLang="zh-CN" sz="1800" dirty="0" smtClean="0">
              <a:solidFill>
                <a:srgbClr val="FF0000"/>
              </a:solidFill>
            </a:rPr>
            <a:t>10ns</a:t>
          </a:r>
          <a:r>
            <a:rPr lang="zh-CN" altLang="en-US" sz="1800" dirty="0" smtClean="0">
              <a:solidFill>
                <a:srgbClr val="FF0000"/>
              </a:solidFill>
            </a:rPr>
            <a:t>，</a:t>
          </a:r>
          <a:r>
            <a:rPr lang="zh-CN" altLang="en-US" sz="1800" dirty="0" smtClean="0"/>
            <a:t>将信号的</a:t>
          </a:r>
          <a:r>
            <a:rPr lang="zh-CN" altLang="en-US" sz="1800" dirty="0" smtClean="0">
              <a:solidFill>
                <a:srgbClr val="FF0000"/>
              </a:solidFill>
            </a:rPr>
            <a:t>达峰时间</a:t>
          </a:r>
          <a:r>
            <a:rPr lang="zh-CN" altLang="en-US" sz="1800" dirty="0" smtClean="0"/>
            <a:t>用于径迹重建</a:t>
          </a:r>
          <a:endParaRPr lang="zh-CN" altLang="en-US" sz="1800" dirty="0">
            <a:solidFill>
              <a:srgbClr val="FF0000"/>
            </a:solidFill>
          </a:endParaRPr>
        </a:p>
      </dgm:t>
    </dgm:pt>
    <dgm:pt modelId="{F93CCF93-81E4-4A40-A5DC-E9D239923BF3}" type="parTrans" cxnId="{421F12CD-7C1C-48C6-A1AE-4EEE214027C2}">
      <dgm:prSet/>
      <dgm:spPr/>
      <dgm:t>
        <a:bodyPr/>
        <a:lstStyle/>
        <a:p>
          <a:endParaRPr lang="zh-CN" altLang="en-US" sz="1800"/>
        </a:p>
      </dgm:t>
    </dgm:pt>
    <dgm:pt modelId="{5F489192-CF61-4E7B-9116-194241A2F51E}" type="sibTrans" cxnId="{421F12CD-7C1C-48C6-A1AE-4EEE214027C2}">
      <dgm:prSet custT="1"/>
      <dgm:spPr/>
      <dgm:t>
        <a:bodyPr/>
        <a:lstStyle/>
        <a:p>
          <a:endParaRPr lang="zh-CN" altLang="en-US" sz="1800"/>
        </a:p>
      </dgm:t>
    </dgm:pt>
    <dgm:pt modelId="{0010C1A2-038A-412E-B5D1-3F5F28E98B8D}">
      <dgm:prSet phldrT="[文本]" custT="1"/>
      <dgm:spPr/>
      <dgm:t>
        <a:bodyPr/>
        <a:lstStyle/>
        <a:p>
          <a:r>
            <a:rPr lang="zh-CN" altLang="en-US" sz="1800" dirty="0" smtClean="0"/>
            <a:t>以</a:t>
          </a:r>
          <a:r>
            <a:rPr lang="zh-CN" altLang="en-US" sz="1800" dirty="0" smtClean="0">
              <a:solidFill>
                <a:srgbClr val="FF0000"/>
              </a:solidFill>
            </a:rPr>
            <a:t>环形</a:t>
          </a:r>
          <a:r>
            <a:rPr lang="en-US" altLang="zh-CN" sz="1800" dirty="0" smtClean="0">
              <a:solidFill>
                <a:srgbClr val="FF0000"/>
              </a:solidFill>
            </a:rPr>
            <a:t>pad</a:t>
          </a:r>
          <a:r>
            <a:rPr lang="zh-CN" altLang="en-US" sz="1800" dirty="0" smtClean="0">
              <a:solidFill>
                <a:srgbClr val="FF0000"/>
              </a:solidFill>
            </a:rPr>
            <a:t>的中心</a:t>
          </a:r>
          <a:r>
            <a:rPr lang="zh-CN" altLang="en-US" sz="1800" dirty="0" smtClean="0"/>
            <a:t>为</a:t>
          </a:r>
          <a:r>
            <a:rPr lang="zh-CN" altLang="en-US" sz="1800" dirty="0" smtClean="0">
              <a:solidFill>
                <a:schemeClr val="tx1"/>
              </a:solidFill>
            </a:rPr>
            <a:t>径向坐标</a:t>
          </a:r>
          <a:r>
            <a:rPr lang="zh-CN" altLang="en-US" sz="1800" dirty="0" smtClean="0"/>
            <a:t>，以</a:t>
          </a:r>
          <a:r>
            <a:rPr lang="zh-CN" altLang="en-US" sz="1800" dirty="0" smtClean="0">
              <a:solidFill>
                <a:srgbClr val="FF0000"/>
              </a:solidFill>
            </a:rPr>
            <a:t>信号达峰时间</a:t>
          </a:r>
          <a:r>
            <a:rPr lang="en-US" altLang="zh-CN" sz="1800" dirty="0" smtClean="0">
              <a:solidFill>
                <a:srgbClr val="FF0000"/>
              </a:solidFill>
            </a:rPr>
            <a:t>×</a:t>
          </a:r>
          <a:r>
            <a:rPr lang="zh-CN" altLang="en-US" sz="1800" dirty="0" smtClean="0">
              <a:solidFill>
                <a:srgbClr val="FF0000"/>
              </a:solidFill>
            </a:rPr>
            <a:t>电子漂移速度</a:t>
          </a:r>
          <a:r>
            <a:rPr lang="zh-CN" altLang="en-US" sz="1800" dirty="0" smtClean="0"/>
            <a:t>为</a:t>
          </a:r>
          <a:r>
            <a:rPr lang="zh-CN" altLang="en-US" sz="1800" dirty="0" smtClean="0">
              <a:solidFill>
                <a:schemeClr val="tx1"/>
              </a:solidFill>
            </a:rPr>
            <a:t>纵坐标</a:t>
          </a:r>
          <a:r>
            <a:rPr lang="zh-CN" altLang="en-US" sz="1800" dirty="0" smtClean="0"/>
            <a:t>绘制反冲质子径迹</a:t>
          </a:r>
          <a:endParaRPr lang="zh-CN" altLang="en-US" sz="1800" dirty="0"/>
        </a:p>
      </dgm:t>
    </dgm:pt>
    <dgm:pt modelId="{4228D1B3-7F8E-4191-AD5B-4F24B99F4AA8}" type="parTrans" cxnId="{040C709E-66DF-45F7-8765-A1AFD7AB6EC4}">
      <dgm:prSet/>
      <dgm:spPr/>
      <dgm:t>
        <a:bodyPr/>
        <a:lstStyle/>
        <a:p>
          <a:endParaRPr lang="zh-CN" altLang="en-US" sz="1800"/>
        </a:p>
      </dgm:t>
    </dgm:pt>
    <dgm:pt modelId="{12A2D155-B487-44FB-A86D-D8AA1990AA9F}" type="sibTrans" cxnId="{040C709E-66DF-45F7-8765-A1AFD7AB6EC4}">
      <dgm:prSet/>
      <dgm:spPr/>
      <dgm:t>
        <a:bodyPr/>
        <a:lstStyle/>
        <a:p>
          <a:endParaRPr lang="zh-CN" altLang="en-US" sz="1800"/>
        </a:p>
      </dgm:t>
    </dgm:pt>
    <dgm:pt modelId="{47EAE5D8-F490-4EF9-854B-8852C164343E}" type="pres">
      <dgm:prSet presAssocID="{3657B750-CDEE-43B9-B73E-4AA4F5815551}" presName="linearFlow" presStyleCnt="0">
        <dgm:presLayoutVars>
          <dgm:resizeHandles val="exact"/>
        </dgm:presLayoutVars>
      </dgm:prSet>
      <dgm:spPr/>
    </dgm:pt>
    <dgm:pt modelId="{88E85893-7DA9-462D-86B3-1CB3175CC1F0}" type="pres">
      <dgm:prSet presAssocID="{F41BB2D9-A520-401A-959F-81675587BDAC}" presName="node" presStyleLbl="node1" presStyleIdx="0" presStyleCnt="2" custScaleX="208384" custLinFactY="-25015" custLinFactNeighborX="-896" custLinFactNeighborY="-100000">
        <dgm:presLayoutVars>
          <dgm:bulletEnabled val="1"/>
        </dgm:presLayoutVars>
      </dgm:prSet>
      <dgm:spPr/>
      <dgm:t>
        <a:bodyPr/>
        <a:lstStyle/>
        <a:p>
          <a:endParaRPr lang="zh-CN" altLang="en-US"/>
        </a:p>
      </dgm:t>
    </dgm:pt>
    <dgm:pt modelId="{A7495C95-6F02-44CE-AF84-66610062E117}" type="pres">
      <dgm:prSet presAssocID="{5F489192-CF61-4E7B-9116-194241A2F51E}" presName="sibTrans" presStyleLbl="sibTrans2D1" presStyleIdx="0" presStyleCnt="1"/>
      <dgm:spPr/>
      <dgm:t>
        <a:bodyPr/>
        <a:lstStyle/>
        <a:p>
          <a:endParaRPr lang="zh-CN" altLang="en-US"/>
        </a:p>
      </dgm:t>
    </dgm:pt>
    <dgm:pt modelId="{3BA5D253-C7AD-41AC-BB5D-9CCC3B6B2750}" type="pres">
      <dgm:prSet presAssocID="{5F489192-CF61-4E7B-9116-194241A2F51E}" presName="connectorText" presStyleLbl="sibTrans2D1" presStyleIdx="0" presStyleCnt="1"/>
      <dgm:spPr/>
      <dgm:t>
        <a:bodyPr/>
        <a:lstStyle/>
        <a:p>
          <a:endParaRPr lang="zh-CN" altLang="en-US"/>
        </a:p>
      </dgm:t>
    </dgm:pt>
    <dgm:pt modelId="{9FDB6C0F-09F1-4762-882D-4DA575BE943B}" type="pres">
      <dgm:prSet presAssocID="{0010C1A2-038A-412E-B5D1-3F5F28E98B8D}" presName="node" presStyleLbl="node1" presStyleIdx="1" presStyleCnt="2" custScaleX="208384" custLinFactNeighborX="-6760" custLinFactNeighborY="16921">
        <dgm:presLayoutVars>
          <dgm:bulletEnabled val="1"/>
        </dgm:presLayoutVars>
      </dgm:prSet>
      <dgm:spPr/>
      <dgm:t>
        <a:bodyPr/>
        <a:lstStyle/>
        <a:p>
          <a:endParaRPr lang="zh-CN" altLang="en-US"/>
        </a:p>
      </dgm:t>
    </dgm:pt>
  </dgm:ptLst>
  <dgm:cxnLst>
    <dgm:cxn modelId="{548FA1FD-A2AD-46C4-A135-7C0F4643EC6A}" type="presOf" srcId="{0010C1A2-038A-412E-B5D1-3F5F28E98B8D}" destId="{9FDB6C0F-09F1-4762-882D-4DA575BE943B}" srcOrd="0" destOrd="0" presId="urn:microsoft.com/office/officeart/2005/8/layout/process2"/>
    <dgm:cxn modelId="{421F12CD-7C1C-48C6-A1AE-4EEE214027C2}" srcId="{3657B750-CDEE-43B9-B73E-4AA4F5815551}" destId="{F41BB2D9-A520-401A-959F-81675587BDAC}" srcOrd="0" destOrd="0" parTransId="{F93CCF93-81E4-4A40-A5DC-E9D239923BF3}" sibTransId="{5F489192-CF61-4E7B-9116-194241A2F51E}"/>
    <dgm:cxn modelId="{56E7E990-376B-45B2-81C8-61D50B381E66}" type="presOf" srcId="{5F489192-CF61-4E7B-9116-194241A2F51E}" destId="{A7495C95-6F02-44CE-AF84-66610062E117}" srcOrd="0" destOrd="0" presId="urn:microsoft.com/office/officeart/2005/8/layout/process2"/>
    <dgm:cxn modelId="{07322BE0-4D22-41A5-80CB-3212ABF4E515}" type="presOf" srcId="{3657B750-CDEE-43B9-B73E-4AA4F5815551}" destId="{47EAE5D8-F490-4EF9-854B-8852C164343E}" srcOrd="0" destOrd="0" presId="urn:microsoft.com/office/officeart/2005/8/layout/process2"/>
    <dgm:cxn modelId="{040C709E-66DF-45F7-8765-A1AFD7AB6EC4}" srcId="{3657B750-CDEE-43B9-B73E-4AA4F5815551}" destId="{0010C1A2-038A-412E-B5D1-3F5F28E98B8D}" srcOrd="1" destOrd="0" parTransId="{4228D1B3-7F8E-4191-AD5B-4F24B99F4AA8}" sibTransId="{12A2D155-B487-44FB-A86D-D8AA1990AA9F}"/>
    <dgm:cxn modelId="{05DE303D-EEF3-4186-B744-6D9FD9A78CF4}" type="presOf" srcId="{5F489192-CF61-4E7B-9116-194241A2F51E}" destId="{3BA5D253-C7AD-41AC-BB5D-9CCC3B6B2750}" srcOrd="1" destOrd="0" presId="urn:microsoft.com/office/officeart/2005/8/layout/process2"/>
    <dgm:cxn modelId="{AFB1E286-13D3-4FAA-8CE7-1A80CDD8145A}" type="presOf" srcId="{F41BB2D9-A520-401A-959F-81675587BDAC}" destId="{88E85893-7DA9-462D-86B3-1CB3175CC1F0}" srcOrd="0" destOrd="0" presId="urn:microsoft.com/office/officeart/2005/8/layout/process2"/>
    <dgm:cxn modelId="{0070C43A-7B53-42A8-A57E-B4937F8F0ADF}" type="presParOf" srcId="{47EAE5D8-F490-4EF9-854B-8852C164343E}" destId="{88E85893-7DA9-462D-86B3-1CB3175CC1F0}" srcOrd="0" destOrd="0" presId="urn:microsoft.com/office/officeart/2005/8/layout/process2"/>
    <dgm:cxn modelId="{9D33B2AF-CABA-4349-9900-A9616C7AC325}" type="presParOf" srcId="{47EAE5D8-F490-4EF9-854B-8852C164343E}" destId="{A7495C95-6F02-44CE-AF84-66610062E117}" srcOrd="1" destOrd="0" presId="urn:microsoft.com/office/officeart/2005/8/layout/process2"/>
    <dgm:cxn modelId="{1D6A8B75-8694-4074-8DC9-8209BEBF27D1}" type="presParOf" srcId="{A7495C95-6F02-44CE-AF84-66610062E117}" destId="{3BA5D253-C7AD-41AC-BB5D-9CCC3B6B2750}" srcOrd="0" destOrd="0" presId="urn:microsoft.com/office/officeart/2005/8/layout/process2"/>
    <dgm:cxn modelId="{9D3612E8-39AE-498C-A3EF-FC7CD42B8154}" type="presParOf" srcId="{47EAE5D8-F490-4EF9-854B-8852C164343E}" destId="{9FDB6C0F-09F1-4762-882D-4DA575BE943B}"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7B750-CDEE-43B9-B73E-4AA4F5815551}" type="doc">
      <dgm:prSet loTypeId="urn:microsoft.com/office/officeart/2005/8/layout/process2" loCatId="process" qsTypeId="urn:microsoft.com/office/officeart/2005/8/quickstyle/simple1" qsCatId="simple" csTypeId="urn:microsoft.com/office/officeart/2005/8/colors/accent1_1" csCatId="accent1" phldr="1"/>
      <dgm:spPr/>
    </dgm:pt>
    <dgm:pt modelId="{F41BB2D9-A520-401A-959F-81675587BDAC}">
      <dgm:prSet phldrT="[文本]" custT="1"/>
      <dgm:spPr/>
      <dgm:t>
        <a:bodyPr/>
        <a:lstStyle/>
        <a:p>
          <a:r>
            <a:rPr lang="zh-CN" altLang="en-US" sz="1800" dirty="0" smtClean="0"/>
            <a:t>为了避免反冲质子径迹尾部的不规则引入的拟合误差，取</a:t>
          </a:r>
          <a:r>
            <a:rPr lang="zh-CN" altLang="en-US" sz="1800" dirty="0" smtClean="0">
              <a:solidFill>
                <a:srgbClr val="FF0000"/>
              </a:solidFill>
            </a:rPr>
            <a:t>径迹长度的</a:t>
          </a:r>
          <a:r>
            <a:rPr lang="en-US" altLang="zh-CN" sz="1800" dirty="0" smtClean="0">
              <a:solidFill>
                <a:srgbClr val="FF0000"/>
              </a:solidFill>
            </a:rPr>
            <a:t>0.8</a:t>
          </a:r>
          <a:r>
            <a:rPr lang="zh-CN" altLang="en-US" sz="1800" dirty="0" smtClean="0">
              <a:solidFill>
                <a:srgbClr val="FF0000"/>
              </a:solidFill>
            </a:rPr>
            <a:t>倍</a:t>
          </a:r>
          <a:r>
            <a:rPr lang="zh-CN" altLang="en-US" sz="1800" dirty="0" smtClean="0"/>
            <a:t>作为拟合长度</a:t>
          </a:r>
          <a:endParaRPr lang="zh-CN" altLang="en-US" sz="1800" dirty="0"/>
        </a:p>
      </dgm:t>
    </dgm:pt>
    <dgm:pt modelId="{F93CCF93-81E4-4A40-A5DC-E9D239923BF3}" type="parTrans" cxnId="{421F12CD-7C1C-48C6-A1AE-4EEE214027C2}">
      <dgm:prSet/>
      <dgm:spPr/>
      <dgm:t>
        <a:bodyPr/>
        <a:lstStyle/>
        <a:p>
          <a:endParaRPr lang="zh-CN" altLang="en-US" sz="1800"/>
        </a:p>
      </dgm:t>
    </dgm:pt>
    <dgm:pt modelId="{5F489192-CF61-4E7B-9116-194241A2F51E}" type="sibTrans" cxnId="{421F12CD-7C1C-48C6-A1AE-4EEE214027C2}">
      <dgm:prSet custT="1"/>
      <dgm:spPr/>
      <dgm:t>
        <a:bodyPr/>
        <a:lstStyle/>
        <a:p>
          <a:endParaRPr lang="zh-CN" altLang="en-US" sz="1800"/>
        </a:p>
      </dgm:t>
    </dgm:pt>
    <dgm:pt modelId="{0010C1A2-038A-412E-B5D1-3F5F28E98B8D}">
      <dgm:prSet phldrT="[文本]" custT="1"/>
      <dgm:spPr/>
      <dgm:t>
        <a:bodyPr/>
        <a:lstStyle/>
        <a:p>
          <a:r>
            <a:rPr lang="zh-CN" altLang="en-US" sz="1800" dirty="0" smtClean="0">
              <a:solidFill>
                <a:schemeClr val="tx1"/>
              </a:solidFill>
            </a:rPr>
            <a:t>对拟合长度上的点进行</a:t>
          </a:r>
          <a:r>
            <a:rPr lang="zh-CN" altLang="en-US" sz="1800" dirty="0" smtClean="0">
              <a:solidFill>
                <a:srgbClr val="FF0000"/>
              </a:solidFill>
            </a:rPr>
            <a:t>直线拟合</a:t>
          </a:r>
          <a:r>
            <a:rPr lang="zh-CN" altLang="en-US" sz="1800" dirty="0" smtClean="0">
              <a:solidFill>
                <a:schemeClr val="tx1"/>
              </a:solidFill>
            </a:rPr>
            <a:t>，直线的</a:t>
          </a:r>
          <a:r>
            <a:rPr lang="zh-CN" altLang="en-US" sz="1800" dirty="0" smtClean="0"/>
            <a:t>斜率即对应了质子的反冲角</a:t>
          </a:r>
          <a:endParaRPr lang="zh-CN" altLang="en-US" sz="1800" dirty="0"/>
        </a:p>
      </dgm:t>
    </dgm:pt>
    <dgm:pt modelId="{4228D1B3-7F8E-4191-AD5B-4F24B99F4AA8}" type="parTrans" cxnId="{040C709E-66DF-45F7-8765-A1AFD7AB6EC4}">
      <dgm:prSet/>
      <dgm:spPr/>
      <dgm:t>
        <a:bodyPr/>
        <a:lstStyle/>
        <a:p>
          <a:endParaRPr lang="zh-CN" altLang="en-US" sz="1800"/>
        </a:p>
      </dgm:t>
    </dgm:pt>
    <dgm:pt modelId="{12A2D155-B487-44FB-A86D-D8AA1990AA9F}" type="sibTrans" cxnId="{040C709E-66DF-45F7-8765-A1AFD7AB6EC4}">
      <dgm:prSet/>
      <dgm:spPr/>
      <dgm:t>
        <a:bodyPr/>
        <a:lstStyle/>
        <a:p>
          <a:endParaRPr lang="zh-CN" altLang="en-US" sz="1800"/>
        </a:p>
      </dgm:t>
    </dgm:pt>
    <dgm:pt modelId="{47EAE5D8-F490-4EF9-854B-8852C164343E}" type="pres">
      <dgm:prSet presAssocID="{3657B750-CDEE-43B9-B73E-4AA4F5815551}" presName="linearFlow" presStyleCnt="0">
        <dgm:presLayoutVars>
          <dgm:resizeHandles val="exact"/>
        </dgm:presLayoutVars>
      </dgm:prSet>
      <dgm:spPr/>
    </dgm:pt>
    <dgm:pt modelId="{88E85893-7DA9-462D-86B3-1CB3175CC1F0}" type="pres">
      <dgm:prSet presAssocID="{F41BB2D9-A520-401A-959F-81675587BDAC}" presName="node" presStyleLbl="node1" presStyleIdx="0" presStyleCnt="2" custScaleX="208384" custLinFactNeighborX="3256" custLinFactNeighborY="-305">
        <dgm:presLayoutVars>
          <dgm:bulletEnabled val="1"/>
        </dgm:presLayoutVars>
      </dgm:prSet>
      <dgm:spPr/>
      <dgm:t>
        <a:bodyPr/>
        <a:lstStyle/>
        <a:p>
          <a:endParaRPr lang="zh-CN" altLang="en-US"/>
        </a:p>
      </dgm:t>
    </dgm:pt>
    <dgm:pt modelId="{A7495C95-6F02-44CE-AF84-66610062E117}" type="pres">
      <dgm:prSet presAssocID="{5F489192-CF61-4E7B-9116-194241A2F51E}" presName="sibTrans" presStyleLbl="sibTrans2D1" presStyleIdx="0" presStyleCnt="1"/>
      <dgm:spPr/>
      <dgm:t>
        <a:bodyPr/>
        <a:lstStyle/>
        <a:p>
          <a:endParaRPr lang="zh-CN" altLang="en-US"/>
        </a:p>
      </dgm:t>
    </dgm:pt>
    <dgm:pt modelId="{3BA5D253-C7AD-41AC-BB5D-9CCC3B6B2750}" type="pres">
      <dgm:prSet presAssocID="{5F489192-CF61-4E7B-9116-194241A2F51E}" presName="connectorText" presStyleLbl="sibTrans2D1" presStyleIdx="0" presStyleCnt="1"/>
      <dgm:spPr/>
      <dgm:t>
        <a:bodyPr/>
        <a:lstStyle/>
        <a:p>
          <a:endParaRPr lang="zh-CN" altLang="en-US"/>
        </a:p>
      </dgm:t>
    </dgm:pt>
    <dgm:pt modelId="{9FDB6C0F-09F1-4762-882D-4DA575BE943B}" type="pres">
      <dgm:prSet presAssocID="{0010C1A2-038A-412E-B5D1-3F5F28E98B8D}" presName="node" presStyleLbl="node1" presStyleIdx="1" presStyleCnt="2" custScaleX="208384" custLinFactNeighborX="3256">
        <dgm:presLayoutVars>
          <dgm:bulletEnabled val="1"/>
        </dgm:presLayoutVars>
      </dgm:prSet>
      <dgm:spPr/>
      <dgm:t>
        <a:bodyPr/>
        <a:lstStyle/>
        <a:p>
          <a:endParaRPr lang="zh-CN" altLang="en-US"/>
        </a:p>
      </dgm:t>
    </dgm:pt>
  </dgm:ptLst>
  <dgm:cxnLst>
    <dgm:cxn modelId="{92CC7B36-92B8-4740-AE22-0E63630605BB}" type="presOf" srcId="{F41BB2D9-A520-401A-959F-81675587BDAC}" destId="{88E85893-7DA9-462D-86B3-1CB3175CC1F0}" srcOrd="0" destOrd="0" presId="urn:microsoft.com/office/officeart/2005/8/layout/process2"/>
    <dgm:cxn modelId="{040C709E-66DF-45F7-8765-A1AFD7AB6EC4}" srcId="{3657B750-CDEE-43B9-B73E-4AA4F5815551}" destId="{0010C1A2-038A-412E-B5D1-3F5F28E98B8D}" srcOrd="1" destOrd="0" parTransId="{4228D1B3-7F8E-4191-AD5B-4F24B99F4AA8}" sibTransId="{12A2D155-B487-44FB-A86D-D8AA1990AA9F}"/>
    <dgm:cxn modelId="{002EA134-7A6A-4452-B63D-AE992C6844AE}" type="presOf" srcId="{5F489192-CF61-4E7B-9116-194241A2F51E}" destId="{3BA5D253-C7AD-41AC-BB5D-9CCC3B6B2750}" srcOrd="1" destOrd="0" presId="urn:microsoft.com/office/officeart/2005/8/layout/process2"/>
    <dgm:cxn modelId="{AED89FE2-A660-48CC-87B3-F0DD168D2EE8}" type="presOf" srcId="{5F489192-CF61-4E7B-9116-194241A2F51E}" destId="{A7495C95-6F02-44CE-AF84-66610062E117}" srcOrd="0" destOrd="0" presId="urn:microsoft.com/office/officeart/2005/8/layout/process2"/>
    <dgm:cxn modelId="{421F12CD-7C1C-48C6-A1AE-4EEE214027C2}" srcId="{3657B750-CDEE-43B9-B73E-4AA4F5815551}" destId="{F41BB2D9-A520-401A-959F-81675587BDAC}" srcOrd="0" destOrd="0" parTransId="{F93CCF93-81E4-4A40-A5DC-E9D239923BF3}" sibTransId="{5F489192-CF61-4E7B-9116-194241A2F51E}"/>
    <dgm:cxn modelId="{F98BEE4A-46F7-4ED2-A44A-AFBFD70D1F47}" type="presOf" srcId="{0010C1A2-038A-412E-B5D1-3F5F28E98B8D}" destId="{9FDB6C0F-09F1-4762-882D-4DA575BE943B}" srcOrd="0" destOrd="0" presId="urn:microsoft.com/office/officeart/2005/8/layout/process2"/>
    <dgm:cxn modelId="{298F1F2D-EAB7-4642-9AC1-A2300A522ACE}" type="presOf" srcId="{3657B750-CDEE-43B9-B73E-4AA4F5815551}" destId="{47EAE5D8-F490-4EF9-854B-8852C164343E}" srcOrd="0" destOrd="0" presId="urn:microsoft.com/office/officeart/2005/8/layout/process2"/>
    <dgm:cxn modelId="{12C25F7C-22CB-48C3-B074-A5F54B0A8616}" type="presParOf" srcId="{47EAE5D8-F490-4EF9-854B-8852C164343E}" destId="{88E85893-7DA9-462D-86B3-1CB3175CC1F0}" srcOrd="0" destOrd="0" presId="urn:microsoft.com/office/officeart/2005/8/layout/process2"/>
    <dgm:cxn modelId="{BD709FEF-11E3-4779-928C-B70E0D16A9AD}" type="presParOf" srcId="{47EAE5D8-F490-4EF9-854B-8852C164343E}" destId="{A7495C95-6F02-44CE-AF84-66610062E117}" srcOrd="1" destOrd="0" presId="urn:microsoft.com/office/officeart/2005/8/layout/process2"/>
    <dgm:cxn modelId="{72B45CCD-F483-410B-8A77-0C4EEADED405}" type="presParOf" srcId="{A7495C95-6F02-44CE-AF84-66610062E117}" destId="{3BA5D253-C7AD-41AC-BB5D-9CCC3B6B2750}" srcOrd="0" destOrd="0" presId="urn:microsoft.com/office/officeart/2005/8/layout/process2"/>
    <dgm:cxn modelId="{E430522C-2CF8-4036-86B3-0E112508CEDA}" type="presParOf" srcId="{47EAE5D8-F490-4EF9-854B-8852C164343E}" destId="{9FDB6C0F-09F1-4762-882D-4DA575BE943B}"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1B9B3-EA9C-4CFE-8418-666BBBE7D2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CN" altLang="en-US"/>
        </a:p>
      </dgm:t>
    </dgm:pt>
    <dgm:pt modelId="{97E8D83E-C2BF-4919-AABC-605DDE593D6A}">
      <dgm:prSet phldrT="[文本]" custT="1"/>
      <dgm:spPr/>
      <dgm:t>
        <a:bodyPr/>
        <a:lstStyle/>
        <a:p>
          <a:r>
            <a:rPr lang="en-US" altLang="zh-CN" sz="1600" dirty="0" err="1" smtClean="0"/>
            <a:t>nTPC</a:t>
          </a:r>
          <a:r>
            <a:rPr lang="zh-CN" altLang="en-US" sz="1600" dirty="0" smtClean="0"/>
            <a:t>探测器</a:t>
          </a:r>
          <a:endParaRPr lang="zh-CN" altLang="en-US" sz="1600" dirty="0"/>
        </a:p>
      </dgm:t>
    </dgm:pt>
    <dgm:pt modelId="{DFA707A8-399E-4314-903A-C0637BB45742}" type="parTrans" cxnId="{0D3BA710-5BC0-4745-8C0B-267DD74098C7}">
      <dgm:prSet/>
      <dgm:spPr/>
      <dgm:t>
        <a:bodyPr/>
        <a:lstStyle/>
        <a:p>
          <a:endParaRPr lang="zh-CN" altLang="en-US" sz="1400"/>
        </a:p>
      </dgm:t>
    </dgm:pt>
    <dgm:pt modelId="{ADE2B8D5-2132-4284-A54B-88C8774BDCDC}" type="sibTrans" cxnId="{0D3BA710-5BC0-4745-8C0B-267DD74098C7}">
      <dgm:prSet custT="1"/>
      <dgm:spPr/>
      <dgm:t>
        <a:bodyPr/>
        <a:lstStyle/>
        <a:p>
          <a:endParaRPr lang="zh-CN" altLang="en-US" sz="1200"/>
        </a:p>
      </dgm:t>
    </dgm:pt>
    <dgm:pt modelId="{D374003B-70C7-4B6C-A027-CBCB9211ADE3}">
      <dgm:prSet phldrT="[文本]" custT="1"/>
      <dgm:spPr/>
      <dgm:t>
        <a:bodyPr/>
        <a:lstStyle/>
        <a:p>
          <a:r>
            <a:rPr lang="en-US" altLang="zh-CN" sz="1600" dirty="0" smtClean="0"/>
            <a:t>CASA</a:t>
          </a:r>
          <a:r>
            <a:rPr lang="zh-CN" altLang="en-US" sz="1600" dirty="0" smtClean="0"/>
            <a:t>前放板</a:t>
          </a:r>
          <a:endParaRPr lang="zh-CN" altLang="en-US" sz="1600" dirty="0"/>
        </a:p>
      </dgm:t>
    </dgm:pt>
    <dgm:pt modelId="{47717D52-5999-4E5D-87FC-C218A9D930A1}" type="parTrans" cxnId="{69F6960A-0768-41D1-B192-39D0AC2D4AF4}">
      <dgm:prSet/>
      <dgm:spPr/>
      <dgm:t>
        <a:bodyPr/>
        <a:lstStyle/>
        <a:p>
          <a:endParaRPr lang="zh-CN" altLang="en-US" sz="1400"/>
        </a:p>
      </dgm:t>
    </dgm:pt>
    <dgm:pt modelId="{80B52F00-58FD-4F37-8C48-AA47DC6BA244}" type="sibTrans" cxnId="{69F6960A-0768-41D1-B192-39D0AC2D4AF4}">
      <dgm:prSet custT="1"/>
      <dgm:spPr/>
      <dgm:t>
        <a:bodyPr/>
        <a:lstStyle/>
        <a:p>
          <a:endParaRPr lang="zh-CN" altLang="en-US" sz="1200"/>
        </a:p>
      </dgm:t>
    </dgm:pt>
    <dgm:pt modelId="{84436EC2-32D4-4F82-965E-A140E8E59850}">
      <dgm:prSet phldrT="[文本]" custT="1"/>
      <dgm:spPr/>
      <dgm:t>
        <a:bodyPr/>
        <a:lstStyle/>
        <a:p>
          <a:r>
            <a:rPr lang="en-US" altLang="zh-CN" sz="1600" dirty="0" smtClean="0"/>
            <a:t>DAQ</a:t>
          </a:r>
          <a:r>
            <a:rPr lang="zh-CN" altLang="en-US" sz="1600" dirty="0" smtClean="0"/>
            <a:t>数字化芯片</a:t>
          </a:r>
          <a:endParaRPr lang="zh-CN" altLang="en-US" sz="1600" dirty="0"/>
        </a:p>
      </dgm:t>
    </dgm:pt>
    <dgm:pt modelId="{0B3C3617-340A-402D-913B-4E44AD12EFC2}" type="parTrans" cxnId="{40E2D017-0535-47F5-BBA3-2E6DEFF72879}">
      <dgm:prSet/>
      <dgm:spPr/>
      <dgm:t>
        <a:bodyPr/>
        <a:lstStyle/>
        <a:p>
          <a:endParaRPr lang="zh-CN" altLang="en-US" sz="1400"/>
        </a:p>
      </dgm:t>
    </dgm:pt>
    <dgm:pt modelId="{9985BC0B-8BA7-458B-88AE-9DBBB168BFC6}" type="sibTrans" cxnId="{40E2D017-0535-47F5-BBA3-2E6DEFF72879}">
      <dgm:prSet custT="1"/>
      <dgm:spPr/>
      <dgm:t>
        <a:bodyPr/>
        <a:lstStyle/>
        <a:p>
          <a:endParaRPr lang="zh-CN" altLang="en-US" sz="1200"/>
        </a:p>
      </dgm:t>
    </dgm:pt>
    <dgm:pt modelId="{96FC568F-2A85-4F74-B736-9380F1319C63}">
      <dgm:prSet custT="1"/>
      <dgm:spPr/>
      <dgm:t>
        <a:bodyPr/>
        <a:lstStyle/>
        <a:p>
          <a:r>
            <a:rPr lang="zh-CN" altLang="en-US" sz="1600" dirty="0" smtClean="0"/>
            <a:t>数据处理软件</a:t>
          </a:r>
          <a:endParaRPr lang="zh-CN" altLang="en-US" sz="1600" dirty="0"/>
        </a:p>
      </dgm:t>
    </dgm:pt>
    <dgm:pt modelId="{520A9DCF-63DD-473B-8F49-14B3F441F129}" type="parTrans" cxnId="{3BFFB392-6E01-463A-853E-1C0870C68539}">
      <dgm:prSet/>
      <dgm:spPr/>
      <dgm:t>
        <a:bodyPr/>
        <a:lstStyle/>
        <a:p>
          <a:endParaRPr lang="zh-CN" altLang="en-US" sz="1400"/>
        </a:p>
      </dgm:t>
    </dgm:pt>
    <dgm:pt modelId="{F55342D0-68BD-40A8-A9C3-5FA407974401}" type="sibTrans" cxnId="{3BFFB392-6E01-463A-853E-1C0870C68539}">
      <dgm:prSet/>
      <dgm:spPr/>
      <dgm:t>
        <a:bodyPr/>
        <a:lstStyle/>
        <a:p>
          <a:endParaRPr lang="zh-CN" altLang="en-US" sz="1400"/>
        </a:p>
      </dgm:t>
    </dgm:pt>
    <dgm:pt modelId="{E3F24E69-0CB9-449C-AF11-B539B1FB9F7C}" type="pres">
      <dgm:prSet presAssocID="{39E1B9B3-EA9C-4CFE-8418-666BBBE7D252}" presName="linearFlow" presStyleCnt="0">
        <dgm:presLayoutVars>
          <dgm:resizeHandles val="exact"/>
        </dgm:presLayoutVars>
      </dgm:prSet>
      <dgm:spPr/>
      <dgm:t>
        <a:bodyPr/>
        <a:lstStyle/>
        <a:p>
          <a:endParaRPr lang="zh-CN" altLang="en-US"/>
        </a:p>
      </dgm:t>
    </dgm:pt>
    <dgm:pt modelId="{A6524024-0F6A-4C20-BCAA-6C40D5E5BD51}" type="pres">
      <dgm:prSet presAssocID="{97E8D83E-C2BF-4919-AABC-605DDE593D6A}" presName="node" presStyleLbl="node1" presStyleIdx="0" presStyleCnt="4">
        <dgm:presLayoutVars>
          <dgm:bulletEnabled val="1"/>
        </dgm:presLayoutVars>
      </dgm:prSet>
      <dgm:spPr/>
      <dgm:t>
        <a:bodyPr/>
        <a:lstStyle/>
        <a:p>
          <a:endParaRPr lang="zh-CN" altLang="en-US"/>
        </a:p>
      </dgm:t>
    </dgm:pt>
    <dgm:pt modelId="{71ECAC21-29BB-4769-BB79-5FBF3CB8221B}" type="pres">
      <dgm:prSet presAssocID="{ADE2B8D5-2132-4284-A54B-88C8774BDCDC}" presName="sibTrans" presStyleLbl="sibTrans2D1" presStyleIdx="0" presStyleCnt="3"/>
      <dgm:spPr/>
      <dgm:t>
        <a:bodyPr/>
        <a:lstStyle/>
        <a:p>
          <a:endParaRPr lang="zh-CN" altLang="en-US"/>
        </a:p>
      </dgm:t>
    </dgm:pt>
    <dgm:pt modelId="{2509694B-92A9-4D36-9B5F-D7907DF8DC95}" type="pres">
      <dgm:prSet presAssocID="{ADE2B8D5-2132-4284-A54B-88C8774BDCDC}" presName="connectorText" presStyleLbl="sibTrans2D1" presStyleIdx="0" presStyleCnt="3"/>
      <dgm:spPr/>
      <dgm:t>
        <a:bodyPr/>
        <a:lstStyle/>
        <a:p>
          <a:endParaRPr lang="zh-CN" altLang="en-US"/>
        </a:p>
      </dgm:t>
    </dgm:pt>
    <dgm:pt modelId="{43669833-005C-41E1-A832-D6D85F89055D}" type="pres">
      <dgm:prSet presAssocID="{D374003B-70C7-4B6C-A027-CBCB9211ADE3}" presName="node" presStyleLbl="node1" presStyleIdx="1" presStyleCnt="4">
        <dgm:presLayoutVars>
          <dgm:bulletEnabled val="1"/>
        </dgm:presLayoutVars>
      </dgm:prSet>
      <dgm:spPr/>
      <dgm:t>
        <a:bodyPr/>
        <a:lstStyle/>
        <a:p>
          <a:endParaRPr lang="zh-CN" altLang="en-US"/>
        </a:p>
      </dgm:t>
    </dgm:pt>
    <dgm:pt modelId="{B96F5FE2-045A-44B0-8EC4-4279C69B8912}" type="pres">
      <dgm:prSet presAssocID="{80B52F00-58FD-4F37-8C48-AA47DC6BA244}" presName="sibTrans" presStyleLbl="sibTrans2D1" presStyleIdx="1" presStyleCnt="3"/>
      <dgm:spPr/>
      <dgm:t>
        <a:bodyPr/>
        <a:lstStyle/>
        <a:p>
          <a:endParaRPr lang="zh-CN" altLang="en-US"/>
        </a:p>
      </dgm:t>
    </dgm:pt>
    <dgm:pt modelId="{03DE4CA1-7839-4809-8C44-824408E1D9BD}" type="pres">
      <dgm:prSet presAssocID="{80B52F00-58FD-4F37-8C48-AA47DC6BA244}" presName="connectorText" presStyleLbl="sibTrans2D1" presStyleIdx="1" presStyleCnt="3"/>
      <dgm:spPr/>
      <dgm:t>
        <a:bodyPr/>
        <a:lstStyle/>
        <a:p>
          <a:endParaRPr lang="zh-CN" altLang="en-US"/>
        </a:p>
      </dgm:t>
    </dgm:pt>
    <dgm:pt modelId="{7AD3D14A-B97F-4C53-8F65-E761015EAB22}" type="pres">
      <dgm:prSet presAssocID="{84436EC2-32D4-4F82-965E-A140E8E59850}" presName="node" presStyleLbl="node1" presStyleIdx="2" presStyleCnt="4">
        <dgm:presLayoutVars>
          <dgm:bulletEnabled val="1"/>
        </dgm:presLayoutVars>
      </dgm:prSet>
      <dgm:spPr/>
      <dgm:t>
        <a:bodyPr/>
        <a:lstStyle/>
        <a:p>
          <a:endParaRPr lang="zh-CN" altLang="en-US"/>
        </a:p>
      </dgm:t>
    </dgm:pt>
    <dgm:pt modelId="{824BDAB0-6112-4B46-A083-9E2ED3D0860C}" type="pres">
      <dgm:prSet presAssocID="{9985BC0B-8BA7-458B-88AE-9DBBB168BFC6}" presName="sibTrans" presStyleLbl="sibTrans2D1" presStyleIdx="2" presStyleCnt="3"/>
      <dgm:spPr/>
      <dgm:t>
        <a:bodyPr/>
        <a:lstStyle/>
        <a:p>
          <a:endParaRPr lang="zh-CN" altLang="en-US"/>
        </a:p>
      </dgm:t>
    </dgm:pt>
    <dgm:pt modelId="{F69C6853-A887-4311-BBE0-A802A4714DE6}" type="pres">
      <dgm:prSet presAssocID="{9985BC0B-8BA7-458B-88AE-9DBBB168BFC6}" presName="connectorText" presStyleLbl="sibTrans2D1" presStyleIdx="2" presStyleCnt="3"/>
      <dgm:spPr/>
      <dgm:t>
        <a:bodyPr/>
        <a:lstStyle/>
        <a:p>
          <a:endParaRPr lang="zh-CN" altLang="en-US"/>
        </a:p>
      </dgm:t>
    </dgm:pt>
    <dgm:pt modelId="{3AF29B72-D35D-4F70-BE1C-9FCE9F105C00}" type="pres">
      <dgm:prSet presAssocID="{96FC568F-2A85-4F74-B736-9380F1319C63}" presName="node" presStyleLbl="node1" presStyleIdx="3" presStyleCnt="4">
        <dgm:presLayoutVars>
          <dgm:bulletEnabled val="1"/>
        </dgm:presLayoutVars>
      </dgm:prSet>
      <dgm:spPr/>
      <dgm:t>
        <a:bodyPr/>
        <a:lstStyle/>
        <a:p>
          <a:endParaRPr lang="zh-CN" altLang="en-US"/>
        </a:p>
      </dgm:t>
    </dgm:pt>
  </dgm:ptLst>
  <dgm:cxnLst>
    <dgm:cxn modelId="{A490BE00-1CF1-475B-BB4C-D94D41E8EEFB}" type="presOf" srcId="{9985BC0B-8BA7-458B-88AE-9DBBB168BFC6}" destId="{F69C6853-A887-4311-BBE0-A802A4714DE6}" srcOrd="1" destOrd="0" presId="urn:microsoft.com/office/officeart/2005/8/layout/process2"/>
    <dgm:cxn modelId="{683091F5-A266-4F0A-BB1A-83FB38470B59}" type="presOf" srcId="{84436EC2-32D4-4F82-965E-A140E8E59850}" destId="{7AD3D14A-B97F-4C53-8F65-E761015EAB22}" srcOrd="0" destOrd="0" presId="urn:microsoft.com/office/officeart/2005/8/layout/process2"/>
    <dgm:cxn modelId="{CD3C91EB-68A5-4FB4-B1F7-20DFDF1ED282}" type="presOf" srcId="{97E8D83E-C2BF-4919-AABC-605DDE593D6A}" destId="{A6524024-0F6A-4C20-BCAA-6C40D5E5BD51}" srcOrd="0" destOrd="0" presId="urn:microsoft.com/office/officeart/2005/8/layout/process2"/>
    <dgm:cxn modelId="{0C519C5C-20D9-456E-AC80-D7D65F802E8D}" type="presOf" srcId="{80B52F00-58FD-4F37-8C48-AA47DC6BA244}" destId="{03DE4CA1-7839-4809-8C44-824408E1D9BD}" srcOrd="1" destOrd="0" presId="urn:microsoft.com/office/officeart/2005/8/layout/process2"/>
    <dgm:cxn modelId="{E382DC9D-69EF-4914-8E69-6737D0B5CEC7}" type="presOf" srcId="{9985BC0B-8BA7-458B-88AE-9DBBB168BFC6}" destId="{824BDAB0-6112-4B46-A083-9E2ED3D0860C}" srcOrd="0" destOrd="0" presId="urn:microsoft.com/office/officeart/2005/8/layout/process2"/>
    <dgm:cxn modelId="{10331141-3855-450B-B486-EA9C5708124D}" type="presOf" srcId="{39E1B9B3-EA9C-4CFE-8418-666BBBE7D252}" destId="{E3F24E69-0CB9-449C-AF11-B539B1FB9F7C}" srcOrd="0" destOrd="0" presId="urn:microsoft.com/office/officeart/2005/8/layout/process2"/>
    <dgm:cxn modelId="{69F6960A-0768-41D1-B192-39D0AC2D4AF4}" srcId="{39E1B9B3-EA9C-4CFE-8418-666BBBE7D252}" destId="{D374003B-70C7-4B6C-A027-CBCB9211ADE3}" srcOrd="1" destOrd="0" parTransId="{47717D52-5999-4E5D-87FC-C218A9D930A1}" sibTransId="{80B52F00-58FD-4F37-8C48-AA47DC6BA244}"/>
    <dgm:cxn modelId="{0D3BA710-5BC0-4745-8C0B-267DD74098C7}" srcId="{39E1B9B3-EA9C-4CFE-8418-666BBBE7D252}" destId="{97E8D83E-C2BF-4919-AABC-605DDE593D6A}" srcOrd="0" destOrd="0" parTransId="{DFA707A8-399E-4314-903A-C0637BB45742}" sibTransId="{ADE2B8D5-2132-4284-A54B-88C8774BDCDC}"/>
    <dgm:cxn modelId="{8807B981-14AC-4A97-AAE3-E69ED3D22E79}" type="presOf" srcId="{ADE2B8D5-2132-4284-A54B-88C8774BDCDC}" destId="{2509694B-92A9-4D36-9B5F-D7907DF8DC95}" srcOrd="1" destOrd="0" presId="urn:microsoft.com/office/officeart/2005/8/layout/process2"/>
    <dgm:cxn modelId="{D74E0E5F-CC14-4354-B1DC-916E61A25A29}" type="presOf" srcId="{D374003B-70C7-4B6C-A027-CBCB9211ADE3}" destId="{43669833-005C-41E1-A832-D6D85F89055D}" srcOrd="0" destOrd="0" presId="urn:microsoft.com/office/officeart/2005/8/layout/process2"/>
    <dgm:cxn modelId="{3660C2D5-F89F-4CE7-9913-371C5AE5B0CA}" type="presOf" srcId="{ADE2B8D5-2132-4284-A54B-88C8774BDCDC}" destId="{71ECAC21-29BB-4769-BB79-5FBF3CB8221B}" srcOrd="0" destOrd="0" presId="urn:microsoft.com/office/officeart/2005/8/layout/process2"/>
    <dgm:cxn modelId="{3BFFB392-6E01-463A-853E-1C0870C68539}" srcId="{39E1B9B3-EA9C-4CFE-8418-666BBBE7D252}" destId="{96FC568F-2A85-4F74-B736-9380F1319C63}" srcOrd="3" destOrd="0" parTransId="{520A9DCF-63DD-473B-8F49-14B3F441F129}" sibTransId="{F55342D0-68BD-40A8-A9C3-5FA407974401}"/>
    <dgm:cxn modelId="{A763404C-EA48-450E-9AE4-0E1C6DC579B8}" type="presOf" srcId="{80B52F00-58FD-4F37-8C48-AA47DC6BA244}" destId="{B96F5FE2-045A-44B0-8EC4-4279C69B8912}" srcOrd="0" destOrd="0" presId="urn:microsoft.com/office/officeart/2005/8/layout/process2"/>
    <dgm:cxn modelId="{0B8792B6-E9AD-483A-A3B1-CAB99C1E6032}" type="presOf" srcId="{96FC568F-2A85-4F74-B736-9380F1319C63}" destId="{3AF29B72-D35D-4F70-BE1C-9FCE9F105C00}" srcOrd="0" destOrd="0" presId="urn:microsoft.com/office/officeart/2005/8/layout/process2"/>
    <dgm:cxn modelId="{40E2D017-0535-47F5-BBA3-2E6DEFF72879}" srcId="{39E1B9B3-EA9C-4CFE-8418-666BBBE7D252}" destId="{84436EC2-32D4-4F82-965E-A140E8E59850}" srcOrd="2" destOrd="0" parTransId="{0B3C3617-340A-402D-913B-4E44AD12EFC2}" sibTransId="{9985BC0B-8BA7-458B-88AE-9DBBB168BFC6}"/>
    <dgm:cxn modelId="{EF9AB8C9-9E9F-4F63-9186-B52383E99E3D}" type="presParOf" srcId="{E3F24E69-0CB9-449C-AF11-B539B1FB9F7C}" destId="{A6524024-0F6A-4C20-BCAA-6C40D5E5BD51}" srcOrd="0" destOrd="0" presId="urn:microsoft.com/office/officeart/2005/8/layout/process2"/>
    <dgm:cxn modelId="{4CA2B964-8E57-4BEF-95E7-783186028E6F}" type="presParOf" srcId="{E3F24E69-0CB9-449C-AF11-B539B1FB9F7C}" destId="{71ECAC21-29BB-4769-BB79-5FBF3CB8221B}" srcOrd="1" destOrd="0" presId="urn:microsoft.com/office/officeart/2005/8/layout/process2"/>
    <dgm:cxn modelId="{9451F77B-62BF-4374-B60E-3B0DD5998BE6}" type="presParOf" srcId="{71ECAC21-29BB-4769-BB79-5FBF3CB8221B}" destId="{2509694B-92A9-4D36-9B5F-D7907DF8DC95}" srcOrd="0" destOrd="0" presId="urn:microsoft.com/office/officeart/2005/8/layout/process2"/>
    <dgm:cxn modelId="{1C4AFD3E-649F-42D0-8580-C74B4A5FBC9A}" type="presParOf" srcId="{E3F24E69-0CB9-449C-AF11-B539B1FB9F7C}" destId="{43669833-005C-41E1-A832-D6D85F89055D}" srcOrd="2" destOrd="0" presId="urn:microsoft.com/office/officeart/2005/8/layout/process2"/>
    <dgm:cxn modelId="{4658E497-ECC5-4A4F-974A-6FBD5BC51130}" type="presParOf" srcId="{E3F24E69-0CB9-449C-AF11-B539B1FB9F7C}" destId="{B96F5FE2-045A-44B0-8EC4-4279C69B8912}" srcOrd="3" destOrd="0" presId="urn:microsoft.com/office/officeart/2005/8/layout/process2"/>
    <dgm:cxn modelId="{09D5B430-6090-4B7E-970B-4EDCE17053C2}" type="presParOf" srcId="{B96F5FE2-045A-44B0-8EC4-4279C69B8912}" destId="{03DE4CA1-7839-4809-8C44-824408E1D9BD}" srcOrd="0" destOrd="0" presId="urn:microsoft.com/office/officeart/2005/8/layout/process2"/>
    <dgm:cxn modelId="{57927781-178F-4074-8A18-F78890D5443A}" type="presParOf" srcId="{E3F24E69-0CB9-449C-AF11-B539B1FB9F7C}" destId="{7AD3D14A-B97F-4C53-8F65-E761015EAB22}" srcOrd="4" destOrd="0" presId="urn:microsoft.com/office/officeart/2005/8/layout/process2"/>
    <dgm:cxn modelId="{CF015EED-0AAE-4621-AEB8-32F86F7E7791}" type="presParOf" srcId="{E3F24E69-0CB9-449C-AF11-B539B1FB9F7C}" destId="{824BDAB0-6112-4B46-A083-9E2ED3D0860C}" srcOrd="5" destOrd="0" presId="urn:microsoft.com/office/officeart/2005/8/layout/process2"/>
    <dgm:cxn modelId="{33F87A1D-D0B0-4AF8-BAE6-AD6050C51B9A}" type="presParOf" srcId="{824BDAB0-6112-4B46-A083-9E2ED3D0860C}" destId="{F69C6853-A887-4311-BBE0-A802A4714DE6}" srcOrd="0" destOrd="0" presId="urn:microsoft.com/office/officeart/2005/8/layout/process2"/>
    <dgm:cxn modelId="{6DD7D673-4F07-4D1A-90F8-76C692078CE4}" type="presParOf" srcId="{E3F24E69-0CB9-449C-AF11-B539B1FB9F7C}" destId="{3AF29B72-D35D-4F70-BE1C-9FCE9F105C00}"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23A5D-7E51-4A14-A5F2-339953035D32}">
      <dsp:nvSpPr>
        <dsp:cNvPr id="0" name=""/>
        <dsp:cNvSpPr/>
      </dsp:nvSpPr>
      <dsp:spPr>
        <a:xfrm>
          <a:off x="0" y="319914"/>
          <a:ext cx="4464495" cy="1105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494" tIns="374904" rIns="346494"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电子漂移速度</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电子横向、纵向扩散系数</a:t>
          </a:r>
          <a:endParaRPr lang="zh-CN" altLang="en-US" sz="1800" kern="1200" dirty="0"/>
        </a:p>
      </dsp:txBody>
      <dsp:txXfrm>
        <a:off x="0" y="319914"/>
        <a:ext cx="4464495" cy="1105650"/>
      </dsp:txXfrm>
    </dsp:sp>
    <dsp:sp modelId="{A69479BA-1629-4F74-A70D-27268DC3E2FA}">
      <dsp:nvSpPr>
        <dsp:cNvPr id="0" name=""/>
        <dsp:cNvSpPr/>
      </dsp:nvSpPr>
      <dsp:spPr>
        <a:xfrm>
          <a:off x="223224" y="54234"/>
          <a:ext cx="312514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23" tIns="0" rIns="118123" bIns="0" numCol="1" spcCol="1270" anchor="ctr" anchorCtr="0">
          <a:noAutofit/>
        </a:bodyPr>
        <a:lstStyle/>
        <a:p>
          <a:pPr lvl="0" algn="ctr" defTabSz="1066800">
            <a:lnSpc>
              <a:spcPct val="90000"/>
            </a:lnSpc>
            <a:spcBef>
              <a:spcPct val="0"/>
            </a:spcBef>
            <a:spcAft>
              <a:spcPct val="35000"/>
            </a:spcAft>
          </a:pPr>
          <a:r>
            <a:rPr lang="en-US" altLang="zh-CN" sz="2400" kern="1200" dirty="0" smtClean="0"/>
            <a:t>Garfield</a:t>
          </a:r>
          <a:endParaRPr lang="zh-CN" altLang="en-US" sz="2400" kern="1200" dirty="0"/>
        </a:p>
      </dsp:txBody>
      <dsp:txXfrm>
        <a:off x="249163" y="80173"/>
        <a:ext cx="3073269" cy="479482"/>
      </dsp:txXfrm>
    </dsp:sp>
    <dsp:sp modelId="{7D71BEC0-4805-4597-8B02-5AE3AE35F7A5}">
      <dsp:nvSpPr>
        <dsp:cNvPr id="0" name=""/>
        <dsp:cNvSpPr/>
      </dsp:nvSpPr>
      <dsp:spPr>
        <a:xfrm>
          <a:off x="0" y="1788444"/>
          <a:ext cx="4464495" cy="1105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494" tIns="374904" rIns="346494"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中子散射</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反冲质子的电离</a:t>
          </a:r>
          <a:endParaRPr lang="zh-CN" altLang="en-US" sz="1800" kern="1200" dirty="0"/>
        </a:p>
      </dsp:txBody>
      <dsp:txXfrm>
        <a:off x="0" y="1788444"/>
        <a:ext cx="4464495" cy="1105650"/>
      </dsp:txXfrm>
    </dsp:sp>
    <dsp:sp modelId="{B4AA58AA-799F-418F-9761-8A9F852D8484}">
      <dsp:nvSpPr>
        <dsp:cNvPr id="0" name=""/>
        <dsp:cNvSpPr/>
      </dsp:nvSpPr>
      <dsp:spPr>
        <a:xfrm>
          <a:off x="223224" y="1522764"/>
          <a:ext cx="312514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23" tIns="0" rIns="118123" bIns="0" numCol="1" spcCol="1270" anchor="ctr" anchorCtr="0">
          <a:noAutofit/>
        </a:bodyPr>
        <a:lstStyle/>
        <a:p>
          <a:pPr lvl="0" algn="ctr" defTabSz="1066800">
            <a:lnSpc>
              <a:spcPct val="90000"/>
            </a:lnSpc>
            <a:spcBef>
              <a:spcPct val="0"/>
            </a:spcBef>
            <a:spcAft>
              <a:spcPct val="35000"/>
            </a:spcAft>
          </a:pPr>
          <a:r>
            <a:rPr lang="en-US" altLang="zh-CN" sz="2400" kern="1200" dirty="0" smtClean="0"/>
            <a:t>Geant4</a:t>
          </a:r>
          <a:endParaRPr lang="zh-CN" altLang="en-US" sz="2400" kern="1200" dirty="0"/>
        </a:p>
      </dsp:txBody>
      <dsp:txXfrm>
        <a:off x="249163" y="1548703"/>
        <a:ext cx="3073269" cy="479482"/>
      </dsp:txXfrm>
    </dsp:sp>
    <dsp:sp modelId="{EB8A97AB-6384-4402-8464-B29FDA600984}">
      <dsp:nvSpPr>
        <dsp:cNvPr id="0" name=""/>
        <dsp:cNvSpPr/>
      </dsp:nvSpPr>
      <dsp:spPr>
        <a:xfrm>
          <a:off x="0" y="3256975"/>
          <a:ext cx="4464495" cy="1729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494" tIns="374904" rIns="346494"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电子的漂移、扩散、吸附</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Pad</a:t>
          </a:r>
          <a:r>
            <a:rPr lang="zh-CN" altLang="en-US" sz="1800" kern="1200" dirty="0" smtClean="0"/>
            <a:t>上信号的产生</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反冲质子径迹的重建</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中子能谱的计算</a:t>
          </a:r>
          <a:endParaRPr lang="zh-CN" altLang="en-US" sz="1800" kern="1200" dirty="0"/>
        </a:p>
      </dsp:txBody>
      <dsp:txXfrm>
        <a:off x="0" y="3256975"/>
        <a:ext cx="4464495" cy="1729350"/>
      </dsp:txXfrm>
    </dsp:sp>
    <dsp:sp modelId="{38B40A11-BF74-463E-BA44-7202FE91CCA4}">
      <dsp:nvSpPr>
        <dsp:cNvPr id="0" name=""/>
        <dsp:cNvSpPr/>
      </dsp:nvSpPr>
      <dsp:spPr>
        <a:xfrm>
          <a:off x="223224" y="2991294"/>
          <a:ext cx="312514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23" tIns="0" rIns="118123" bIns="0" numCol="1" spcCol="1270" anchor="ctr" anchorCtr="0">
          <a:noAutofit/>
        </a:bodyPr>
        <a:lstStyle/>
        <a:p>
          <a:pPr lvl="0" algn="ctr" defTabSz="1066800">
            <a:lnSpc>
              <a:spcPct val="90000"/>
            </a:lnSpc>
            <a:spcBef>
              <a:spcPct val="0"/>
            </a:spcBef>
            <a:spcAft>
              <a:spcPct val="35000"/>
            </a:spcAft>
          </a:pPr>
          <a:r>
            <a:rPr lang="en-US" altLang="zh-CN" sz="2400" kern="1200" dirty="0" smtClean="0"/>
            <a:t>ROOT</a:t>
          </a:r>
          <a:endParaRPr lang="zh-CN" altLang="en-US" sz="2400" kern="1200" dirty="0"/>
        </a:p>
      </dsp:txBody>
      <dsp:txXfrm>
        <a:off x="249163" y="3017233"/>
        <a:ext cx="3073269"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85893-7DA9-462D-86B3-1CB3175CC1F0}">
      <dsp:nvSpPr>
        <dsp:cNvPr id="0" name=""/>
        <dsp:cNvSpPr/>
      </dsp:nvSpPr>
      <dsp:spPr>
        <a:xfrm>
          <a:off x="0" y="0"/>
          <a:ext cx="4824536" cy="78532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按电子到达</a:t>
          </a:r>
          <a:r>
            <a:rPr lang="en-US" altLang="zh-CN" sz="1800" kern="1200" dirty="0" smtClean="0"/>
            <a:t>pad</a:t>
          </a:r>
          <a:r>
            <a:rPr lang="zh-CN" altLang="en-US" sz="1800" kern="1200" dirty="0" smtClean="0"/>
            <a:t>的时间生成信号，采样间隔为</a:t>
          </a:r>
          <a:r>
            <a:rPr lang="en-US" altLang="zh-CN" sz="1800" kern="1200" dirty="0" smtClean="0">
              <a:solidFill>
                <a:srgbClr val="FF0000"/>
              </a:solidFill>
            </a:rPr>
            <a:t>10ns</a:t>
          </a:r>
          <a:r>
            <a:rPr lang="zh-CN" altLang="en-US" sz="1800" kern="1200" dirty="0" smtClean="0">
              <a:solidFill>
                <a:srgbClr val="FF0000"/>
              </a:solidFill>
            </a:rPr>
            <a:t>，</a:t>
          </a:r>
          <a:r>
            <a:rPr lang="zh-CN" altLang="en-US" sz="1800" kern="1200" dirty="0" smtClean="0"/>
            <a:t>将信号的</a:t>
          </a:r>
          <a:r>
            <a:rPr lang="zh-CN" altLang="en-US" sz="1800" kern="1200" dirty="0" smtClean="0">
              <a:solidFill>
                <a:srgbClr val="FF0000"/>
              </a:solidFill>
            </a:rPr>
            <a:t>达峰时间</a:t>
          </a:r>
          <a:r>
            <a:rPr lang="zh-CN" altLang="en-US" sz="1800" kern="1200" dirty="0" smtClean="0"/>
            <a:t>用于径迹重建</a:t>
          </a:r>
          <a:endParaRPr lang="zh-CN" altLang="en-US" sz="1800" kern="1200" dirty="0">
            <a:solidFill>
              <a:srgbClr val="FF0000"/>
            </a:solidFill>
          </a:endParaRPr>
        </a:p>
      </dsp:txBody>
      <dsp:txXfrm>
        <a:off x="23001" y="23001"/>
        <a:ext cx="4778534" cy="739319"/>
      </dsp:txXfrm>
    </dsp:sp>
    <dsp:sp modelId="{A7495C95-6F02-44CE-AF84-66610062E117}">
      <dsp:nvSpPr>
        <dsp:cNvPr id="0" name=""/>
        <dsp:cNvSpPr/>
      </dsp:nvSpPr>
      <dsp:spPr>
        <a:xfrm rot="5400000">
          <a:off x="2264120" y="806154"/>
          <a:ext cx="296295" cy="353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5400000">
        <a:off x="2306250" y="834703"/>
        <a:ext cx="212036" cy="207407"/>
      </dsp:txXfrm>
    </dsp:sp>
    <dsp:sp modelId="{9FDB6C0F-09F1-4762-882D-4DA575BE943B}">
      <dsp:nvSpPr>
        <dsp:cNvPr id="0" name=""/>
        <dsp:cNvSpPr/>
      </dsp:nvSpPr>
      <dsp:spPr>
        <a:xfrm>
          <a:off x="0" y="1180382"/>
          <a:ext cx="4824536" cy="78532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以</a:t>
          </a:r>
          <a:r>
            <a:rPr lang="zh-CN" altLang="en-US" sz="1800" kern="1200" dirty="0" smtClean="0">
              <a:solidFill>
                <a:srgbClr val="FF0000"/>
              </a:solidFill>
            </a:rPr>
            <a:t>环形</a:t>
          </a:r>
          <a:r>
            <a:rPr lang="en-US" altLang="zh-CN" sz="1800" kern="1200" dirty="0" smtClean="0">
              <a:solidFill>
                <a:srgbClr val="FF0000"/>
              </a:solidFill>
            </a:rPr>
            <a:t>pad</a:t>
          </a:r>
          <a:r>
            <a:rPr lang="zh-CN" altLang="en-US" sz="1800" kern="1200" dirty="0" smtClean="0">
              <a:solidFill>
                <a:srgbClr val="FF0000"/>
              </a:solidFill>
            </a:rPr>
            <a:t>的中心</a:t>
          </a:r>
          <a:r>
            <a:rPr lang="zh-CN" altLang="en-US" sz="1800" kern="1200" dirty="0" smtClean="0"/>
            <a:t>为</a:t>
          </a:r>
          <a:r>
            <a:rPr lang="zh-CN" altLang="en-US" sz="1800" kern="1200" dirty="0" smtClean="0">
              <a:solidFill>
                <a:schemeClr val="tx1"/>
              </a:solidFill>
            </a:rPr>
            <a:t>径向坐标</a:t>
          </a:r>
          <a:r>
            <a:rPr lang="zh-CN" altLang="en-US" sz="1800" kern="1200" dirty="0" smtClean="0"/>
            <a:t>，以</a:t>
          </a:r>
          <a:r>
            <a:rPr lang="zh-CN" altLang="en-US" sz="1800" kern="1200" dirty="0" smtClean="0">
              <a:solidFill>
                <a:srgbClr val="FF0000"/>
              </a:solidFill>
            </a:rPr>
            <a:t>信号达峰时间</a:t>
          </a:r>
          <a:r>
            <a:rPr lang="en-US" altLang="zh-CN" sz="1800" kern="1200" dirty="0" smtClean="0">
              <a:solidFill>
                <a:srgbClr val="FF0000"/>
              </a:solidFill>
            </a:rPr>
            <a:t>×</a:t>
          </a:r>
          <a:r>
            <a:rPr lang="zh-CN" altLang="en-US" sz="1800" kern="1200" dirty="0" smtClean="0">
              <a:solidFill>
                <a:srgbClr val="FF0000"/>
              </a:solidFill>
            </a:rPr>
            <a:t>电子漂移速度</a:t>
          </a:r>
          <a:r>
            <a:rPr lang="zh-CN" altLang="en-US" sz="1800" kern="1200" dirty="0" smtClean="0"/>
            <a:t>为</a:t>
          </a:r>
          <a:r>
            <a:rPr lang="zh-CN" altLang="en-US" sz="1800" kern="1200" dirty="0" smtClean="0">
              <a:solidFill>
                <a:schemeClr val="tx1"/>
              </a:solidFill>
            </a:rPr>
            <a:t>纵坐标</a:t>
          </a:r>
          <a:r>
            <a:rPr lang="zh-CN" altLang="en-US" sz="1800" kern="1200" dirty="0" smtClean="0"/>
            <a:t>绘制反冲质子径迹</a:t>
          </a:r>
          <a:endParaRPr lang="zh-CN" altLang="en-US" sz="1800" kern="1200" dirty="0"/>
        </a:p>
      </dsp:txBody>
      <dsp:txXfrm>
        <a:off x="23001" y="1203383"/>
        <a:ext cx="4778534" cy="739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85893-7DA9-462D-86B3-1CB3175CC1F0}">
      <dsp:nvSpPr>
        <dsp:cNvPr id="0" name=""/>
        <dsp:cNvSpPr/>
      </dsp:nvSpPr>
      <dsp:spPr>
        <a:xfrm>
          <a:off x="0" y="2"/>
          <a:ext cx="4752528" cy="92057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为了避免反冲质子径迹尾部的不规则引入的拟合误差，取</a:t>
          </a:r>
          <a:r>
            <a:rPr lang="zh-CN" altLang="en-US" sz="1800" kern="1200" dirty="0" smtClean="0">
              <a:solidFill>
                <a:srgbClr val="FF0000"/>
              </a:solidFill>
            </a:rPr>
            <a:t>径迹长度的</a:t>
          </a:r>
          <a:r>
            <a:rPr lang="en-US" altLang="zh-CN" sz="1800" kern="1200" dirty="0" smtClean="0">
              <a:solidFill>
                <a:srgbClr val="FF0000"/>
              </a:solidFill>
            </a:rPr>
            <a:t>0.8</a:t>
          </a:r>
          <a:r>
            <a:rPr lang="zh-CN" altLang="en-US" sz="1800" kern="1200" dirty="0" smtClean="0">
              <a:solidFill>
                <a:srgbClr val="FF0000"/>
              </a:solidFill>
            </a:rPr>
            <a:t>倍</a:t>
          </a:r>
          <a:r>
            <a:rPr lang="zh-CN" altLang="en-US" sz="1800" kern="1200" dirty="0" smtClean="0"/>
            <a:t>作为拟合长度</a:t>
          </a:r>
          <a:endParaRPr lang="zh-CN" altLang="en-US" sz="1800" kern="1200" dirty="0"/>
        </a:p>
      </dsp:txBody>
      <dsp:txXfrm>
        <a:off x="26963" y="26965"/>
        <a:ext cx="4698602" cy="866651"/>
      </dsp:txXfrm>
    </dsp:sp>
    <dsp:sp modelId="{A7495C95-6F02-44CE-AF84-66610062E117}">
      <dsp:nvSpPr>
        <dsp:cNvPr id="0" name=""/>
        <dsp:cNvSpPr/>
      </dsp:nvSpPr>
      <dsp:spPr>
        <a:xfrm rot="5400000">
          <a:off x="2203129" y="944296"/>
          <a:ext cx="346269" cy="414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5400000">
        <a:off x="2251987" y="978291"/>
        <a:ext cx="248555" cy="242388"/>
      </dsp:txXfrm>
    </dsp:sp>
    <dsp:sp modelId="{9FDB6C0F-09F1-4762-882D-4DA575BE943B}">
      <dsp:nvSpPr>
        <dsp:cNvPr id="0" name=""/>
        <dsp:cNvSpPr/>
      </dsp:nvSpPr>
      <dsp:spPr>
        <a:xfrm>
          <a:off x="0" y="1382272"/>
          <a:ext cx="4752528" cy="92057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对拟合长度上的点进行</a:t>
          </a:r>
          <a:r>
            <a:rPr lang="zh-CN" altLang="en-US" sz="1800" kern="1200" dirty="0" smtClean="0">
              <a:solidFill>
                <a:srgbClr val="FF0000"/>
              </a:solidFill>
            </a:rPr>
            <a:t>直线拟合</a:t>
          </a:r>
          <a:r>
            <a:rPr lang="zh-CN" altLang="en-US" sz="1800" kern="1200" dirty="0" smtClean="0">
              <a:solidFill>
                <a:schemeClr val="tx1"/>
              </a:solidFill>
            </a:rPr>
            <a:t>，直线的</a:t>
          </a:r>
          <a:r>
            <a:rPr lang="zh-CN" altLang="en-US" sz="1800" kern="1200" dirty="0" smtClean="0"/>
            <a:t>斜率即对应了质子的反冲角</a:t>
          </a:r>
          <a:endParaRPr lang="zh-CN" altLang="en-US" sz="1800" kern="1200" dirty="0"/>
        </a:p>
      </dsp:txBody>
      <dsp:txXfrm>
        <a:off x="26963" y="1409235"/>
        <a:ext cx="4698602" cy="866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4024-0F6A-4C20-BCAA-6C40D5E5BD51}">
      <dsp:nvSpPr>
        <dsp:cNvPr id="0" name=""/>
        <dsp:cNvSpPr/>
      </dsp:nvSpPr>
      <dsp:spPr>
        <a:xfrm>
          <a:off x="399433" y="2355"/>
          <a:ext cx="1577397" cy="876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err="1" smtClean="0"/>
            <a:t>nTPC</a:t>
          </a:r>
          <a:r>
            <a:rPr lang="zh-CN" altLang="en-US" sz="1600" kern="1200" dirty="0" smtClean="0"/>
            <a:t>探测器</a:t>
          </a:r>
          <a:endParaRPr lang="zh-CN" altLang="en-US" sz="1600" kern="1200" dirty="0"/>
        </a:p>
      </dsp:txBody>
      <dsp:txXfrm>
        <a:off x="425100" y="28022"/>
        <a:ext cx="1526063" cy="824997"/>
      </dsp:txXfrm>
    </dsp:sp>
    <dsp:sp modelId="{71ECAC21-29BB-4769-BB79-5FBF3CB8221B}">
      <dsp:nvSpPr>
        <dsp:cNvPr id="0" name=""/>
        <dsp:cNvSpPr/>
      </dsp:nvSpPr>
      <dsp:spPr>
        <a:xfrm rot="5400000">
          <a:off x="1023819" y="900595"/>
          <a:ext cx="328624" cy="3943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1069827" y="933458"/>
        <a:ext cx="236609" cy="230037"/>
      </dsp:txXfrm>
    </dsp:sp>
    <dsp:sp modelId="{43669833-005C-41E1-A832-D6D85F89055D}">
      <dsp:nvSpPr>
        <dsp:cNvPr id="0" name=""/>
        <dsp:cNvSpPr/>
      </dsp:nvSpPr>
      <dsp:spPr>
        <a:xfrm>
          <a:off x="399433" y="1316853"/>
          <a:ext cx="1577397" cy="876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CASA</a:t>
          </a:r>
          <a:r>
            <a:rPr lang="zh-CN" altLang="en-US" sz="1600" kern="1200" dirty="0" smtClean="0"/>
            <a:t>前放板</a:t>
          </a:r>
          <a:endParaRPr lang="zh-CN" altLang="en-US" sz="1600" kern="1200" dirty="0"/>
        </a:p>
      </dsp:txBody>
      <dsp:txXfrm>
        <a:off x="425100" y="1342520"/>
        <a:ext cx="1526063" cy="824997"/>
      </dsp:txXfrm>
    </dsp:sp>
    <dsp:sp modelId="{B96F5FE2-045A-44B0-8EC4-4279C69B8912}">
      <dsp:nvSpPr>
        <dsp:cNvPr id="0" name=""/>
        <dsp:cNvSpPr/>
      </dsp:nvSpPr>
      <dsp:spPr>
        <a:xfrm rot="5400000">
          <a:off x="1023819" y="2215093"/>
          <a:ext cx="328624" cy="3943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1069827" y="2247956"/>
        <a:ext cx="236609" cy="230037"/>
      </dsp:txXfrm>
    </dsp:sp>
    <dsp:sp modelId="{7AD3D14A-B97F-4C53-8F65-E761015EAB22}">
      <dsp:nvSpPr>
        <dsp:cNvPr id="0" name=""/>
        <dsp:cNvSpPr/>
      </dsp:nvSpPr>
      <dsp:spPr>
        <a:xfrm>
          <a:off x="399433" y="2631350"/>
          <a:ext cx="1577397" cy="876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DAQ</a:t>
          </a:r>
          <a:r>
            <a:rPr lang="zh-CN" altLang="en-US" sz="1600" kern="1200" dirty="0" smtClean="0"/>
            <a:t>数字化芯片</a:t>
          </a:r>
          <a:endParaRPr lang="zh-CN" altLang="en-US" sz="1600" kern="1200" dirty="0"/>
        </a:p>
      </dsp:txBody>
      <dsp:txXfrm>
        <a:off x="425100" y="2657017"/>
        <a:ext cx="1526063" cy="824997"/>
      </dsp:txXfrm>
    </dsp:sp>
    <dsp:sp modelId="{824BDAB0-6112-4B46-A083-9E2ED3D0860C}">
      <dsp:nvSpPr>
        <dsp:cNvPr id="0" name=""/>
        <dsp:cNvSpPr/>
      </dsp:nvSpPr>
      <dsp:spPr>
        <a:xfrm rot="5400000">
          <a:off x="1023819" y="3529590"/>
          <a:ext cx="328624" cy="3943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1069827" y="3562453"/>
        <a:ext cx="236609" cy="230037"/>
      </dsp:txXfrm>
    </dsp:sp>
    <dsp:sp modelId="{3AF29B72-D35D-4F70-BE1C-9FCE9F105C00}">
      <dsp:nvSpPr>
        <dsp:cNvPr id="0" name=""/>
        <dsp:cNvSpPr/>
      </dsp:nvSpPr>
      <dsp:spPr>
        <a:xfrm>
          <a:off x="399433" y="3945848"/>
          <a:ext cx="1577397" cy="876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数据处理软件</a:t>
          </a:r>
          <a:endParaRPr lang="zh-CN" altLang="en-US" sz="1600" kern="1200" dirty="0"/>
        </a:p>
      </dsp:txBody>
      <dsp:txXfrm>
        <a:off x="425100" y="3971515"/>
        <a:ext cx="1526063" cy="8249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2012/12/13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2012/12/13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wmf"/><Relationship Id="rId18" Type="http://schemas.microsoft.com/office/2007/relationships/hdphoto" Target="../media/hdphoto3.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oleObject" Target="../embeddings/oleObject1.bin"/><Relationship Id="rId17"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6.png"/><Relationship Id="rId20" Type="http://schemas.microsoft.com/office/2007/relationships/hdphoto" Target="../media/hdphoto4.wdp"/><Relationship Id="rId1" Type="http://schemas.openxmlformats.org/officeDocument/2006/relationships/vmlDrawing" Target="../drawings/vmlDrawing1.v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3.wmf"/><Relationship Id="rId10" Type="http://schemas.openxmlformats.org/officeDocument/2006/relationships/image" Target="../media/image5.png"/><Relationship Id="rId19" Type="http://schemas.openxmlformats.org/officeDocument/2006/relationships/image" Target="../media/image8.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microsoft.com/office/2007/relationships/hdphoto" Target="../media/hdphoto5.wdp"/><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18.png"/><Relationship Id="rId9" Type="http://schemas.microsoft.com/office/2007/relationships/diagramDrawing" Target="../diagrams/drawing2.xml"/><Relationship Id="rId14"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smtClean="0"/>
              <a:t>基于</a:t>
            </a:r>
            <a:r>
              <a:rPr lang="en-US" altLang="zh-CN" dirty="0" smtClean="0"/>
              <a:t>GEM-TPC</a:t>
            </a:r>
            <a:r>
              <a:rPr lang="zh-CN" altLang="en-US" dirty="0" smtClean="0"/>
              <a:t>的快中子能谱仪的物理设计与模拟计算</a:t>
            </a:r>
            <a:endParaRPr lang="zh-CN" altLang="en-US" dirty="0"/>
          </a:p>
        </p:txBody>
      </p:sp>
      <p:sp>
        <p:nvSpPr>
          <p:cNvPr id="3" name="副标题 2"/>
          <p:cNvSpPr>
            <a:spLocks noGrp="1"/>
          </p:cNvSpPr>
          <p:nvPr>
            <p:ph type="subTitle" idx="1"/>
          </p:nvPr>
        </p:nvSpPr>
        <p:spPr>
          <a:xfrm>
            <a:off x="4211960" y="5085184"/>
            <a:ext cx="4392488" cy="648072"/>
          </a:xfrm>
        </p:spPr>
        <p:txBody>
          <a:bodyPr>
            <a:normAutofit fontScale="92500" lnSpcReduction="20000"/>
          </a:bodyPr>
          <a:lstStyle/>
          <a:p>
            <a:r>
              <a:rPr lang="zh-CN" altLang="en-US" sz="2000" dirty="0" smtClean="0">
                <a:solidFill>
                  <a:schemeClr val="tx1"/>
                </a:solidFill>
              </a:rPr>
              <a:t>清华大学工程物理系 黄孟</a:t>
            </a:r>
            <a:endParaRPr lang="en-US" altLang="zh-CN" sz="2000" dirty="0" smtClean="0">
              <a:solidFill>
                <a:schemeClr val="tx1"/>
              </a:solidFill>
            </a:endParaRPr>
          </a:p>
          <a:p>
            <a:r>
              <a:rPr lang="en-US" altLang="zh-CN" sz="2000" dirty="0" smtClean="0">
                <a:solidFill>
                  <a:schemeClr val="tx1"/>
                </a:solidFill>
              </a:rPr>
              <a:t>2012.12.14</a:t>
            </a:r>
            <a:endParaRPr lang="zh-CN" altLang="en-US" sz="2000" dirty="0">
              <a:solidFill>
                <a:schemeClr val="tx1"/>
              </a:solidFill>
            </a:endParaRPr>
          </a:p>
        </p:txBody>
      </p:sp>
    </p:spTree>
    <p:extLst>
      <p:ext uri="{BB962C8B-B14F-4D97-AF65-F5344CB8AC3E}">
        <p14:creationId xmlns:p14="http://schemas.microsoft.com/office/powerpoint/2010/main" val="663859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反冲质子径迹和中子能量的重建结果</a:t>
            </a:r>
            <a:endParaRPr lang="zh-CN" altLang="en-US" sz="3600" dirty="0"/>
          </a:p>
        </p:txBody>
      </p:sp>
      <p:pic>
        <p:nvPicPr>
          <p:cNvPr id="9" name="Picture 23"/>
          <p:cNvPicPr>
            <a:picLocks noChangeAspect="1" noChangeArrowheads="1"/>
          </p:cNvPicPr>
          <p:nvPr/>
        </p:nvPicPr>
        <p:blipFill rotWithShape="1">
          <a:blip r:embed="rId2">
            <a:extLst>
              <a:ext uri="{28A0092B-C50C-407E-A947-70E740481C1C}">
                <a14:useLocalDpi xmlns:a14="http://schemas.microsoft.com/office/drawing/2010/main" val="0"/>
              </a:ext>
            </a:extLst>
          </a:blip>
          <a:srcRect r="53483"/>
          <a:stretch/>
        </p:blipFill>
        <p:spPr bwMode="auto">
          <a:xfrm>
            <a:off x="4191713" y="1374194"/>
            <a:ext cx="2146028" cy="227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8"/>
          <p:cNvSpPr txBox="1"/>
          <p:nvPr/>
        </p:nvSpPr>
        <p:spPr>
          <a:xfrm>
            <a:off x="4522244" y="3697447"/>
            <a:ext cx="4111488"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9 </a:t>
            </a:r>
            <a:r>
              <a:rPr lang="zh-CN" altLang="en-US" sz="1400" dirty="0" smtClean="0">
                <a:latin typeface="+mj-lt"/>
                <a:ea typeface="宋体" charset="-122"/>
              </a:rPr>
              <a:t>一条质子重建径迹和能量沉积分布</a:t>
            </a:r>
            <a:endParaRPr lang="zh-CN" altLang="en-US" sz="1400" dirty="0">
              <a:latin typeface="+mj-lt"/>
              <a:ea typeface="宋体" charset="-122"/>
            </a:endParaRPr>
          </a:p>
        </p:txBody>
      </p:sp>
      <p:pic>
        <p:nvPicPr>
          <p:cNvPr id="11" name="Picture 23"/>
          <p:cNvPicPr>
            <a:picLocks noChangeAspect="1" noChangeArrowheads="1"/>
          </p:cNvPicPr>
          <p:nvPr/>
        </p:nvPicPr>
        <p:blipFill rotWithShape="1">
          <a:blip r:embed="rId2">
            <a:extLst>
              <a:ext uri="{28A0092B-C50C-407E-A947-70E740481C1C}">
                <a14:useLocalDpi xmlns:a14="http://schemas.microsoft.com/office/drawing/2010/main" val="0"/>
              </a:ext>
            </a:extLst>
          </a:blip>
          <a:srcRect l="53698"/>
          <a:stretch/>
        </p:blipFill>
        <p:spPr bwMode="auto">
          <a:xfrm>
            <a:off x="6749817" y="1374194"/>
            <a:ext cx="2139768" cy="228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bwMode="auto">
          <a:xfrm>
            <a:off x="8362797" y="1691239"/>
            <a:ext cx="432048" cy="435436"/>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algn="ctr"/>
            <a:endParaRPr lang="zh-CN" altLang="en-US"/>
          </a:p>
        </p:txBody>
      </p:sp>
      <p:sp>
        <p:nvSpPr>
          <p:cNvPr id="13" name="Rectangle 6"/>
          <p:cNvSpPr>
            <a:spLocks noChangeArrowheads="1"/>
          </p:cNvSpPr>
          <p:nvPr/>
        </p:nvSpPr>
        <p:spPr bwMode="auto">
          <a:xfrm>
            <a:off x="7307675" y="2452498"/>
            <a:ext cx="1598240" cy="307777"/>
          </a:xfrm>
          <a:prstGeom prst="rect">
            <a:avLst/>
          </a:prstGeom>
          <a:noFill/>
          <a:ln w="9525">
            <a:noFill/>
            <a:miter lim="800000"/>
            <a:headEnd/>
            <a:tailEnd/>
          </a:ln>
          <a:effectLst/>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457200" algn="just" defTabSz="3394075">
              <a:spcBef>
                <a:spcPts val="600"/>
              </a:spcBef>
              <a:buSzPct val="60000"/>
              <a:defRPr/>
            </a:pPr>
            <a:r>
              <a:rPr lang="en-US" altLang="zh-CN" sz="1400" dirty="0" smtClean="0">
                <a:solidFill>
                  <a:srgbClr val="FF0000"/>
                </a:solidFill>
                <a:latin typeface="Comic Sans MS" pitchFamily="66" charset="0"/>
              </a:rPr>
              <a:t>Bragg peak</a:t>
            </a:r>
            <a:endParaRPr lang="en-US" altLang="zh-CN" sz="1400" b="1" dirty="0" smtClean="0">
              <a:solidFill>
                <a:srgbClr val="FF0000"/>
              </a:solidFill>
              <a:latin typeface="Comic Sans MS" pitchFamily="66" charset="0"/>
            </a:endParaRPr>
          </a:p>
        </p:txBody>
      </p:sp>
      <p:cxnSp>
        <p:nvCxnSpPr>
          <p:cNvPr id="14" name="直接箭头连接符 13"/>
          <p:cNvCxnSpPr/>
          <p:nvPr/>
        </p:nvCxnSpPr>
        <p:spPr bwMode="auto">
          <a:xfrm flipH="1">
            <a:off x="8547474" y="2126675"/>
            <a:ext cx="24998" cy="282789"/>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15" name="椭圆 14"/>
          <p:cNvSpPr/>
          <p:nvPr/>
        </p:nvSpPr>
        <p:spPr bwMode="auto">
          <a:xfrm>
            <a:off x="5896815" y="3243936"/>
            <a:ext cx="440926" cy="435436"/>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algn="ctr"/>
            <a:endParaRPr lang="zh-CN" altLang="en-US"/>
          </a:p>
        </p:txBody>
      </p:sp>
      <p:cxnSp>
        <p:nvCxnSpPr>
          <p:cNvPr id="16" name="直接箭头连接符 15"/>
          <p:cNvCxnSpPr>
            <a:stCxn id="15" idx="1"/>
          </p:cNvCxnSpPr>
          <p:nvPr/>
        </p:nvCxnSpPr>
        <p:spPr bwMode="auto">
          <a:xfrm flipH="1" flipV="1">
            <a:off x="5617661" y="3099920"/>
            <a:ext cx="343726" cy="207784"/>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17" name="Rectangle 6"/>
          <p:cNvSpPr>
            <a:spLocks noChangeArrowheads="1"/>
          </p:cNvSpPr>
          <p:nvPr/>
        </p:nvSpPr>
        <p:spPr bwMode="auto">
          <a:xfrm>
            <a:off x="4151580" y="2847447"/>
            <a:ext cx="1819422" cy="307777"/>
          </a:xfrm>
          <a:prstGeom prst="rect">
            <a:avLst/>
          </a:prstGeom>
          <a:noFill/>
          <a:ln w="9525">
            <a:noFill/>
            <a:miter lim="800000"/>
            <a:headEnd/>
            <a:tailEnd/>
          </a:ln>
          <a:effectLst/>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457200" algn="just" defTabSz="3394075">
              <a:spcBef>
                <a:spcPts val="600"/>
              </a:spcBef>
              <a:buSzPct val="60000"/>
              <a:defRPr/>
            </a:pPr>
            <a:r>
              <a:rPr lang="en-US" altLang="zh-CN" sz="1400" dirty="0" smtClean="0">
                <a:solidFill>
                  <a:srgbClr val="FF0000"/>
                </a:solidFill>
                <a:latin typeface="Comic Sans MS" pitchFamily="66" charset="0"/>
              </a:rPr>
              <a:t>Recoil angle</a:t>
            </a:r>
            <a:endParaRPr lang="en-US" altLang="zh-CN" sz="1400" b="1" dirty="0" smtClean="0">
              <a:solidFill>
                <a:srgbClr val="FF0000"/>
              </a:solidFill>
              <a:latin typeface="Comic Sans MS" pitchFamily="66" charset="0"/>
            </a:endParaRPr>
          </a:p>
        </p:txBody>
      </p:sp>
      <p:pic>
        <p:nvPicPr>
          <p:cNvPr id="18" name="Picture 10"/>
          <p:cNvPicPr/>
          <p:nvPr/>
        </p:nvPicPr>
        <p:blipFill rotWithShape="1">
          <a:blip r:embed="rId3">
            <a:extLst>
              <a:ext uri="{28A0092B-C50C-407E-A947-70E740481C1C}">
                <a14:useLocalDpi xmlns:a14="http://schemas.microsoft.com/office/drawing/2010/main" val="0"/>
              </a:ext>
            </a:extLst>
          </a:blip>
          <a:srcRect r="55404"/>
          <a:stretch/>
        </p:blipFill>
        <p:spPr bwMode="auto">
          <a:xfrm>
            <a:off x="352812" y="1789626"/>
            <a:ext cx="3361777" cy="34975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953" y="4026768"/>
            <a:ext cx="4670601" cy="229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48"/>
          <p:cNvSpPr txBox="1"/>
          <p:nvPr/>
        </p:nvSpPr>
        <p:spPr>
          <a:xfrm>
            <a:off x="4549537" y="6309320"/>
            <a:ext cx="4111488" cy="566309"/>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11 </a:t>
            </a:r>
            <a:r>
              <a:rPr lang="zh-CN" altLang="en-US" sz="1400" dirty="0" smtClean="0">
                <a:latin typeface="+mj-lt"/>
                <a:ea typeface="宋体" charset="-122"/>
              </a:rPr>
              <a:t>质子反冲角对中子能量分辨率</a:t>
            </a:r>
            <a:r>
              <a:rPr lang="en-US" altLang="zh-CN" sz="1400" dirty="0" smtClean="0">
                <a:latin typeface="+mj-lt"/>
                <a:ea typeface="宋体" charset="-122"/>
              </a:rPr>
              <a:t>(FWHM)</a:t>
            </a:r>
            <a:r>
              <a:rPr lang="zh-CN" altLang="en-US" sz="1400" dirty="0" smtClean="0">
                <a:latin typeface="+mj-lt"/>
                <a:ea typeface="宋体" charset="-122"/>
              </a:rPr>
              <a:t>和探测效率的影响</a:t>
            </a:r>
            <a:endParaRPr lang="zh-CN" altLang="en-US" sz="1400" dirty="0">
              <a:latin typeface="+mj-lt"/>
              <a:ea typeface="宋体" charset="-122"/>
            </a:endParaRPr>
          </a:p>
        </p:txBody>
      </p:sp>
      <p:sp>
        <p:nvSpPr>
          <p:cNvPr id="21" name="TextBox 48"/>
          <p:cNvSpPr txBox="1"/>
          <p:nvPr/>
        </p:nvSpPr>
        <p:spPr>
          <a:xfrm>
            <a:off x="640844" y="5229200"/>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10 </a:t>
            </a:r>
            <a:r>
              <a:rPr lang="zh-CN" altLang="en-US" sz="1400" dirty="0" smtClean="0">
                <a:latin typeface="+mj-lt"/>
                <a:ea typeface="宋体" charset="-122"/>
              </a:rPr>
              <a:t>中子重建能量</a:t>
            </a:r>
            <a:r>
              <a:rPr lang="zh-CN" altLang="en-US" sz="1400" dirty="0">
                <a:latin typeface="+mj-lt"/>
                <a:ea typeface="宋体" charset="-122"/>
              </a:rPr>
              <a:t>散点</a:t>
            </a:r>
            <a:r>
              <a:rPr lang="zh-CN" altLang="en-US" sz="1400" dirty="0" smtClean="0">
                <a:latin typeface="+mj-lt"/>
                <a:ea typeface="宋体" charset="-122"/>
              </a:rPr>
              <a:t>图</a:t>
            </a:r>
            <a:endParaRPr lang="zh-CN" altLang="en-US" sz="1400" dirty="0">
              <a:latin typeface="+mj-lt"/>
              <a:ea typeface="宋体" charset="-122"/>
            </a:endParaRPr>
          </a:p>
        </p:txBody>
      </p:sp>
      <p:sp>
        <p:nvSpPr>
          <p:cNvPr id="4" name="TextBox 3"/>
          <p:cNvSpPr txBox="1"/>
          <p:nvPr/>
        </p:nvSpPr>
        <p:spPr>
          <a:xfrm>
            <a:off x="424820" y="5916160"/>
            <a:ext cx="360387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lvl="1"/>
            <a:r>
              <a:rPr lang="zh-CN" altLang="en-US" dirty="0" smtClean="0">
                <a:solidFill>
                  <a:srgbClr val="002060"/>
                </a:solidFill>
              </a:rPr>
              <a:t>径迹重建选用</a:t>
            </a:r>
            <a:r>
              <a:rPr lang="zh-CN" altLang="en-US" dirty="0">
                <a:solidFill>
                  <a:srgbClr val="002060"/>
                </a:solidFill>
              </a:rPr>
              <a:t>环形</a:t>
            </a:r>
            <a:r>
              <a:rPr lang="en-US" altLang="zh-CN" dirty="0">
                <a:solidFill>
                  <a:srgbClr val="002060"/>
                </a:solidFill>
              </a:rPr>
              <a:t>pad</a:t>
            </a:r>
            <a:r>
              <a:rPr lang="zh-CN" altLang="en-US" dirty="0">
                <a:solidFill>
                  <a:srgbClr val="002060"/>
                </a:solidFill>
              </a:rPr>
              <a:t>宽度为</a:t>
            </a:r>
            <a:r>
              <a:rPr lang="en-US" altLang="zh-CN" dirty="0" smtClean="0">
                <a:solidFill>
                  <a:srgbClr val="002060"/>
                </a:solidFill>
              </a:rPr>
              <a:t>1mm</a:t>
            </a:r>
            <a:endParaRPr lang="zh-CN" altLang="en-US" dirty="0">
              <a:solidFill>
                <a:srgbClr val="002060"/>
              </a:solidFill>
            </a:endParaRPr>
          </a:p>
        </p:txBody>
      </p:sp>
      <p:cxnSp>
        <p:nvCxnSpPr>
          <p:cNvPr id="22" name="直接连接符 21"/>
          <p:cNvCxnSpPr/>
          <p:nvPr/>
        </p:nvCxnSpPr>
        <p:spPr>
          <a:xfrm>
            <a:off x="784860"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208796" y="1782832"/>
            <a:ext cx="3819896" cy="3439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169236" y="1340768"/>
            <a:ext cx="4768107" cy="2356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169236" y="3989041"/>
            <a:ext cx="4795252" cy="23287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873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环形</a:t>
            </a:r>
            <a:r>
              <a:rPr lang="en-US" altLang="zh-CN" sz="3600" dirty="0"/>
              <a:t>p</a:t>
            </a:r>
            <a:r>
              <a:rPr lang="en-US" altLang="zh-CN" sz="3600" dirty="0" smtClean="0"/>
              <a:t>ad</a:t>
            </a:r>
            <a:r>
              <a:rPr lang="zh-CN" altLang="en-US" sz="3600" dirty="0" smtClean="0"/>
              <a:t>宽度对结果的影响</a:t>
            </a:r>
            <a:endParaRPr lang="zh-CN" altLang="en-US" sz="3600" dirty="0"/>
          </a:p>
        </p:txBody>
      </p:sp>
      <p:pic>
        <p:nvPicPr>
          <p:cNvPr id="5" name="Picture 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71848"/>
            <a:ext cx="2820228" cy="273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71848"/>
            <a:ext cx="2797462" cy="273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56175" y="1972246"/>
            <a:ext cx="2448272" cy="369332"/>
          </a:xfrm>
          <a:prstGeom prst="rect">
            <a:avLst/>
          </a:prstGeom>
          <a:noFill/>
        </p:spPr>
        <p:txBody>
          <a:bodyPr wrap="square" rtlCol="0">
            <a:spAutoFit/>
          </a:bodyPr>
          <a:lstStyle/>
          <a:p>
            <a:pPr algn="ctr"/>
            <a:r>
              <a:rPr lang="zh-CN" altLang="en-US" dirty="0" smtClean="0"/>
              <a:t>环形</a:t>
            </a:r>
            <a:r>
              <a:rPr lang="en-US" altLang="zh-CN" dirty="0" smtClean="0"/>
              <a:t>pad</a:t>
            </a:r>
            <a:r>
              <a:rPr lang="zh-CN" altLang="en-US" dirty="0" smtClean="0"/>
              <a:t>宽度 </a:t>
            </a:r>
            <a:r>
              <a:rPr lang="en-US" altLang="zh-CN" dirty="0" smtClean="0">
                <a:solidFill>
                  <a:srgbClr val="FF0000"/>
                </a:solidFill>
              </a:rPr>
              <a:t>&lt; 10mm</a:t>
            </a:r>
            <a:endParaRPr lang="zh-CN" altLang="en-US" dirty="0">
              <a:solidFill>
                <a:srgbClr val="FF0000"/>
              </a:solidFill>
            </a:endParaRPr>
          </a:p>
        </p:txBody>
      </p:sp>
      <p:sp>
        <p:nvSpPr>
          <p:cNvPr id="11" name="下箭头 10"/>
          <p:cNvSpPr/>
          <p:nvPr/>
        </p:nvSpPr>
        <p:spPr>
          <a:xfrm>
            <a:off x="7092279" y="2446177"/>
            <a:ext cx="576064" cy="4576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808052" y="2980358"/>
            <a:ext cx="3228444" cy="646331"/>
          </a:xfrm>
          <a:prstGeom prst="rect">
            <a:avLst/>
          </a:prstGeom>
          <a:noFill/>
        </p:spPr>
        <p:txBody>
          <a:bodyPr wrap="square" rtlCol="0">
            <a:spAutoFit/>
          </a:bodyPr>
          <a:lstStyle/>
          <a:p>
            <a:pPr algn="ctr"/>
            <a:r>
              <a:rPr lang="zh-CN" altLang="en-US" dirty="0" smtClean="0"/>
              <a:t>能量分辨率</a:t>
            </a:r>
            <a:r>
              <a:rPr lang="en-US" altLang="zh-CN" dirty="0" smtClean="0"/>
              <a:t>(FWHM) &lt; </a:t>
            </a:r>
            <a:r>
              <a:rPr lang="en-US" altLang="zh-CN" dirty="0" smtClean="0">
                <a:solidFill>
                  <a:srgbClr val="FF0000"/>
                </a:solidFill>
              </a:rPr>
              <a:t>5%</a:t>
            </a:r>
          </a:p>
          <a:p>
            <a:pPr algn="ctr"/>
            <a:r>
              <a:rPr lang="zh-CN" altLang="en-US" dirty="0" smtClean="0"/>
              <a:t>探测效率 </a:t>
            </a:r>
            <a:r>
              <a:rPr lang="en-US" altLang="zh-CN" dirty="0" smtClean="0"/>
              <a:t>&gt; </a:t>
            </a:r>
            <a:r>
              <a:rPr lang="en-US" altLang="zh-CN" dirty="0" smtClean="0">
                <a:solidFill>
                  <a:srgbClr val="FF0000"/>
                </a:solidFill>
              </a:rPr>
              <a:t>1.3×10</a:t>
            </a:r>
            <a:r>
              <a:rPr lang="en-US" altLang="zh-CN" baseline="30000" dirty="0" smtClean="0">
                <a:solidFill>
                  <a:srgbClr val="FF0000"/>
                </a:solidFill>
              </a:rPr>
              <a:t>-3</a:t>
            </a:r>
            <a:endParaRPr lang="zh-CN" altLang="en-US" baseline="30000" dirty="0">
              <a:solidFill>
                <a:srgbClr val="FF0000"/>
              </a:solidFill>
            </a:endParaRPr>
          </a:p>
        </p:txBody>
      </p:sp>
      <p:sp>
        <p:nvSpPr>
          <p:cNvPr id="13" name="TextBox 48"/>
          <p:cNvSpPr txBox="1"/>
          <p:nvPr/>
        </p:nvSpPr>
        <p:spPr>
          <a:xfrm>
            <a:off x="467544" y="4792544"/>
            <a:ext cx="5340508" cy="598625"/>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12 </a:t>
            </a:r>
            <a:r>
              <a:rPr lang="zh-CN" altLang="en-US" sz="1400" dirty="0" smtClean="0">
                <a:latin typeface="+mj-lt"/>
                <a:ea typeface="宋体" charset="-122"/>
              </a:rPr>
              <a:t>环形</a:t>
            </a:r>
            <a:r>
              <a:rPr lang="en-US" altLang="zh-CN" sz="1400" dirty="0" smtClean="0">
                <a:latin typeface="+mj-lt"/>
                <a:ea typeface="宋体" charset="-122"/>
              </a:rPr>
              <a:t>pad</a:t>
            </a:r>
            <a:r>
              <a:rPr lang="zh-CN" altLang="en-US" sz="1400" dirty="0" smtClean="0">
                <a:latin typeface="+mj-lt"/>
                <a:ea typeface="宋体" charset="-122"/>
              </a:rPr>
              <a:t>宽度对中子能量分辨率</a:t>
            </a:r>
            <a:r>
              <a:rPr lang="en-US" altLang="zh-CN" sz="1400" dirty="0" smtClean="0">
                <a:latin typeface="+mj-lt"/>
                <a:ea typeface="宋体" charset="-122"/>
              </a:rPr>
              <a:t>(FWHM)</a:t>
            </a:r>
            <a:r>
              <a:rPr lang="zh-CN" altLang="en-US" sz="1400" dirty="0" smtClean="0">
                <a:latin typeface="+mj-lt"/>
                <a:ea typeface="宋体" charset="-122"/>
              </a:rPr>
              <a:t>和探测效率的影响</a:t>
            </a:r>
            <a:endParaRPr lang="en-US" altLang="zh-CN" sz="1400" dirty="0" smtClean="0">
              <a:latin typeface="+mj-lt"/>
              <a:ea typeface="宋体" charset="-122"/>
            </a:endParaRPr>
          </a:p>
          <a:p>
            <a:pPr marL="171450" lvl="1" algn="ctr" defTabSz="3394075">
              <a:lnSpc>
                <a:spcPct val="110000"/>
              </a:lnSpc>
              <a:spcBef>
                <a:spcPct val="15000"/>
              </a:spcBef>
              <a:buSzPct val="60000"/>
              <a:tabLst>
                <a:tab pos="95250" algn="l"/>
              </a:tabLst>
              <a:defRPr/>
            </a:pPr>
            <a:r>
              <a:rPr lang="zh-CN" altLang="en-US" sz="1400" dirty="0" smtClean="0">
                <a:solidFill>
                  <a:srgbClr val="FF0000"/>
                </a:solidFill>
                <a:latin typeface="+mj-lt"/>
                <a:ea typeface="宋体" charset="-122"/>
              </a:rPr>
              <a:t>（仅选取质子反冲角小于</a:t>
            </a:r>
            <a:r>
              <a:rPr lang="en-US" altLang="zh-CN" sz="1400" dirty="0" smtClean="0">
                <a:solidFill>
                  <a:srgbClr val="FF0000"/>
                </a:solidFill>
                <a:latin typeface="+mj-lt"/>
                <a:ea typeface="宋体" charset="-122"/>
              </a:rPr>
              <a:t>30°</a:t>
            </a:r>
            <a:r>
              <a:rPr lang="zh-CN" altLang="en-US" sz="1400" dirty="0" smtClean="0">
                <a:solidFill>
                  <a:srgbClr val="FF0000"/>
                </a:solidFill>
                <a:latin typeface="+mj-lt"/>
                <a:ea typeface="宋体" charset="-122"/>
              </a:rPr>
              <a:t>的事例）</a:t>
            </a:r>
            <a:endParaRPr lang="zh-CN" altLang="en-US" sz="1400" dirty="0">
              <a:solidFill>
                <a:srgbClr val="FF0000"/>
              </a:solidFill>
              <a:latin typeface="+mj-lt"/>
              <a:ea typeface="宋体" charset="-122"/>
            </a:endParaRPr>
          </a:p>
        </p:txBody>
      </p:sp>
      <p:pic>
        <p:nvPicPr>
          <p:cNvPr id="1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49681" b="1873"/>
          <a:stretch/>
        </p:blipFill>
        <p:spPr bwMode="auto">
          <a:xfrm>
            <a:off x="6106378" y="4184665"/>
            <a:ext cx="2354054" cy="219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接箭头连接符 14"/>
          <p:cNvCxnSpPr>
            <a:stCxn id="16" idx="1"/>
          </p:cNvCxnSpPr>
          <p:nvPr/>
        </p:nvCxnSpPr>
        <p:spPr bwMode="auto">
          <a:xfrm flipH="1">
            <a:off x="4788025" y="5255542"/>
            <a:ext cx="1307372" cy="27326"/>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16" name="矩形 15"/>
          <p:cNvSpPr/>
          <p:nvPr/>
        </p:nvSpPr>
        <p:spPr bwMode="auto">
          <a:xfrm>
            <a:off x="6095397" y="4136906"/>
            <a:ext cx="2327339" cy="2237272"/>
          </a:xfrm>
          <a:prstGeom prst="rect">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22" name="圆角矩形 21"/>
          <p:cNvSpPr/>
          <p:nvPr/>
        </p:nvSpPr>
        <p:spPr>
          <a:xfrm>
            <a:off x="6012160" y="1844824"/>
            <a:ext cx="2748407" cy="185387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8"/>
          <p:cNvSpPr txBox="1"/>
          <p:nvPr/>
        </p:nvSpPr>
        <p:spPr>
          <a:xfrm>
            <a:off x="5585727" y="6412047"/>
            <a:ext cx="3378761"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13 </a:t>
            </a:r>
            <a:r>
              <a:rPr lang="zh-CN" altLang="en-US" sz="1400" dirty="0" smtClean="0">
                <a:latin typeface="+mj-lt"/>
                <a:ea typeface="宋体" charset="-122"/>
              </a:rPr>
              <a:t>中子能谱（环形</a:t>
            </a:r>
            <a:r>
              <a:rPr lang="en-US" altLang="zh-CN" sz="1400" dirty="0" smtClean="0">
                <a:latin typeface="+mj-lt"/>
                <a:ea typeface="宋体" charset="-122"/>
              </a:rPr>
              <a:t>pad</a:t>
            </a:r>
            <a:r>
              <a:rPr lang="zh-CN" altLang="en-US" sz="1400" dirty="0" smtClean="0">
                <a:latin typeface="+mj-lt"/>
                <a:ea typeface="宋体" charset="-122"/>
              </a:rPr>
              <a:t>宽度为</a:t>
            </a:r>
            <a:r>
              <a:rPr lang="en-US" altLang="zh-CN" sz="1400" dirty="0" smtClean="0">
                <a:latin typeface="+mj-lt"/>
                <a:ea typeface="宋体" charset="-122"/>
              </a:rPr>
              <a:t>1mm</a:t>
            </a:r>
            <a:r>
              <a:rPr lang="zh-CN" altLang="en-US" sz="1400" dirty="0" smtClean="0">
                <a:latin typeface="+mj-lt"/>
                <a:ea typeface="宋体" charset="-122"/>
              </a:rPr>
              <a:t>）</a:t>
            </a:r>
            <a:endParaRPr lang="zh-CN" altLang="en-US" sz="1400" dirty="0">
              <a:latin typeface="+mj-lt"/>
              <a:ea typeface="宋体" charset="-122"/>
            </a:endParaRPr>
          </a:p>
        </p:txBody>
      </p:sp>
      <p:cxnSp>
        <p:nvCxnSpPr>
          <p:cNvPr id="18" name="直接连接符 17"/>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10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67127" y="140768"/>
            <a:ext cx="3668384" cy="1143000"/>
          </a:xfrm>
        </p:spPr>
        <p:txBody>
          <a:bodyPr>
            <a:normAutofit/>
          </a:bodyPr>
          <a:lstStyle/>
          <a:p>
            <a:r>
              <a:rPr lang="en-US" altLang="zh-CN" sz="3600" dirty="0" smtClean="0"/>
              <a:t>n/γ</a:t>
            </a:r>
            <a:r>
              <a:rPr lang="zh-CN" altLang="en-US" sz="3600" dirty="0" smtClean="0"/>
              <a:t>粒子鉴别</a:t>
            </a:r>
            <a:endParaRPr lang="zh-CN" altLang="en-US" sz="3600" dirty="0"/>
          </a:p>
        </p:txBody>
      </p:sp>
      <p:pic>
        <p:nvPicPr>
          <p:cNvPr id="7" name="图片 99"/>
          <p:cNvPicPr>
            <a:picLocks noChangeAspect="1" noChangeArrowheads="1"/>
          </p:cNvPicPr>
          <p:nvPr/>
        </p:nvPicPr>
        <p:blipFill rotWithShape="1">
          <a:blip r:embed="rId2">
            <a:extLst>
              <a:ext uri="{28A0092B-C50C-407E-A947-70E740481C1C}">
                <a14:useLocalDpi xmlns:a14="http://schemas.microsoft.com/office/drawing/2010/main" val="0"/>
              </a:ext>
            </a:extLst>
          </a:blip>
          <a:srcRect l="2218" t="6737"/>
          <a:stretch/>
        </p:blipFill>
        <p:spPr bwMode="auto">
          <a:xfrm>
            <a:off x="5360463" y="1479698"/>
            <a:ext cx="3315993" cy="20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descr="D:\学业\研究生资料\科研\项目\nTPC\nTPC物理计算\我的模拟\添加雪崩模拟(20121204)\gamma-image\50keV-dEdx-number==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4" y="178378"/>
            <a:ext cx="2596402" cy="1721687"/>
          </a:xfrm>
          <a:prstGeom prst="rect">
            <a:avLst/>
          </a:prstGeom>
          <a:noFill/>
          <a:ln>
            <a:noFill/>
          </a:ln>
        </p:spPr>
      </p:pic>
      <p:pic>
        <p:nvPicPr>
          <p:cNvPr id="18" name="图片 17" descr="D:\学业\研究生资料\科研\项目\nTPC\nTPC物理计算\我的模拟\添加雪崩模拟(20121204)\gamma-image\5MeV-dEdx-number==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951410"/>
            <a:ext cx="2657486" cy="1853854"/>
          </a:xfrm>
          <a:prstGeom prst="rect">
            <a:avLst/>
          </a:prstGeom>
          <a:noFill/>
          <a:ln>
            <a:noFill/>
          </a:ln>
        </p:spPr>
      </p:pic>
      <p:sp>
        <p:nvSpPr>
          <p:cNvPr id="19" name="Rectangle 6"/>
          <p:cNvSpPr>
            <a:spLocks noChangeArrowheads="1"/>
          </p:cNvSpPr>
          <p:nvPr/>
        </p:nvSpPr>
        <p:spPr bwMode="auto">
          <a:xfrm>
            <a:off x="755576" y="476672"/>
            <a:ext cx="1505150"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err="1">
                <a:solidFill>
                  <a:srgbClr val="FF0000"/>
                </a:solidFill>
                <a:latin typeface="Comic Sans MS" pitchFamily="66" charset="0"/>
              </a:rPr>
              <a:t>Eγ</a:t>
            </a:r>
            <a:r>
              <a:rPr lang="en-US" altLang="zh-CN" sz="1400" dirty="0">
                <a:solidFill>
                  <a:srgbClr val="FF0000"/>
                </a:solidFill>
                <a:latin typeface="Comic Sans MS" pitchFamily="66" charset="0"/>
              </a:rPr>
              <a:t>=50keV</a:t>
            </a:r>
            <a:endParaRPr lang="en-US" altLang="zh-CN" sz="1400" b="1" dirty="0" smtClean="0">
              <a:solidFill>
                <a:srgbClr val="FF0000"/>
              </a:solidFill>
              <a:latin typeface="Comic Sans MS" pitchFamily="66" charset="0"/>
            </a:endParaRPr>
          </a:p>
        </p:txBody>
      </p:sp>
      <p:sp>
        <p:nvSpPr>
          <p:cNvPr id="12" name="TextBox 11"/>
          <p:cNvSpPr txBox="1"/>
          <p:nvPr/>
        </p:nvSpPr>
        <p:spPr>
          <a:xfrm>
            <a:off x="115903" y="6156786"/>
            <a:ext cx="4900286" cy="65659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nSpc>
                <a:spcPts val="2160"/>
              </a:lnSpc>
              <a:buFont typeface="Arial" pitchFamily="34" charset="0"/>
              <a:buChar char="•"/>
            </a:pPr>
            <a:r>
              <a:rPr lang="en-US" altLang="zh-CN" sz="1400" b="1" dirty="0" err="1" smtClean="0"/>
              <a:t>dE</a:t>
            </a:r>
            <a:r>
              <a:rPr lang="en-US" altLang="zh-CN" sz="1400" b="1" dirty="0" smtClean="0"/>
              <a:t>/dx</a:t>
            </a:r>
            <a:r>
              <a:rPr lang="zh-CN" altLang="en-US" sz="1400" b="1" dirty="0" smtClean="0"/>
              <a:t>曲线</a:t>
            </a:r>
            <a:r>
              <a:rPr lang="zh-CN" altLang="en-US" sz="1400" dirty="0" smtClean="0"/>
              <a:t>：反冲质子是</a:t>
            </a:r>
            <a:r>
              <a:rPr lang="zh-CN" altLang="en-US" sz="1400" dirty="0" smtClean="0">
                <a:solidFill>
                  <a:srgbClr val="FF0000"/>
                </a:solidFill>
              </a:rPr>
              <a:t>连续</a:t>
            </a:r>
            <a:r>
              <a:rPr lang="zh-CN" altLang="en-US" sz="1400" dirty="0" smtClean="0"/>
              <a:t>的，光电子则是</a:t>
            </a:r>
            <a:r>
              <a:rPr lang="zh-CN" altLang="en-US" sz="1400" dirty="0" smtClean="0">
                <a:solidFill>
                  <a:srgbClr val="FF0000"/>
                </a:solidFill>
              </a:rPr>
              <a:t>分离</a:t>
            </a:r>
            <a:r>
              <a:rPr lang="zh-CN" altLang="en-US" sz="1400" dirty="0" smtClean="0"/>
              <a:t>的；</a:t>
            </a:r>
            <a:endParaRPr lang="en-US" altLang="zh-CN" sz="1400" dirty="0" smtClean="0"/>
          </a:p>
          <a:p>
            <a:pPr marL="285750" indent="-285750">
              <a:lnSpc>
                <a:spcPts val="2160"/>
              </a:lnSpc>
              <a:buFont typeface="Arial" pitchFamily="34" charset="0"/>
              <a:buChar char="•"/>
            </a:pPr>
            <a:r>
              <a:rPr lang="zh-CN" altLang="en-US" sz="1400" b="1" dirty="0" smtClean="0"/>
              <a:t>能量沉积</a:t>
            </a:r>
            <a:r>
              <a:rPr lang="zh-CN" altLang="en-US" sz="1400" dirty="0" smtClean="0"/>
              <a:t>：反冲质子是</a:t>
            </a:r>
            <a:r>
              <a:rPr lang="en-US" altLang="zh-CN" sz="1400" dirty="0" smtClean="0">
                <a:solidFill>
                  <a:srgbClr val="FF0000"/>
                </a:solidFill>
              </a:rPr>
              <a:t>0~5MeV</a:t>
            </a:r>
            <a:r>
              <a:rPr lang="zh-CN" altLang="en-US" sz="1400" dirty="0" smtClean="0"/>
              <a:t>，光电子则是</a:t>
            </a:r>
            <a:r>
              <a:rPr lang="en-US" altLang="zh-CN" sz="1400" dirty="0" smtClean="0">
                <a:solidFill>
                  <a:srgbClr val="FF0000"/>
                </a:solidFill>
              </a:rPr>
              <a:t>&lt;0.4MeV</a:t>
            </a:r>
            <a:r>
              <a:rPr lang="zh-CN" altLang="en-US" sz="1400" dirty="0" smtClean="0"/>
              <a:t>。</a:t>
            </a:r>
            <a:endParaRPr lang="en-US" altLang="zh-CN" sz="1400" dirty="0" smtClean="0"/>
          </a:p>
        </p:txBody>
      </p:sp>
      <p:pic>
        <p:nvPicPr>
          <p:cNvPr id="22" name="图片 21" descr="D:\学业\研究生资料\科研\项目\nTPC\nTPC物理计算\我的模拟\添加雪崩模拟(20121204)\gamma-image\100000points\50keV-Ep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4388" y="161474"/>
            <a:ext cx="2587796" cy="1755358"/>
          </a:xfrm>
          <a:prstGeom prst="rect">
            <a:avLst/>
          </a:prstGeom>
          <a:noFill/>
          <a:ln>
            <a:noFill/>
          </a:ln>
        </p:spPr>
      </p:pic>
      <p:pic>
        <p:nvPicPr>
          <p:cNvPr id="23" name="图片 22" descr="F:\科研\nTPC\IEEE 2012\image\gamma\E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3957623"/>
            <a:ext cx="2725234" cy="1847641"/>
          </a:xfrm>
          <a:prstGeom prst="rect">
            <a:avLst/>
          </a:prstGeom>
          <a:noFill/>
          <a:ln>
            <a:noFill/>
          </a:ln>
        </p:spPr>
      </p:pic>
      <p:sp>
        <p:nvSpPr>
          <p:cNvPr id="26" name="Rectangle 6"/>
          <p:cNvSpPr>
            <a:spLocks noChangeArrowheads="1"/>
          </p:cNvSpPr>
          <p:nvPr/>
        </p:nvSpPr>
        <p:spPr bwMode="auto">
          <a:xfrm>
            <a:off x="827584" y="4119102"/>
            <a:ext cx="1546314"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err="1" smtClean="0">
                <a:solidFill>
                  <a:srgbClr val="FF0000"/>
                </a:solidFill>
                <a:latin typeface="Comic Sans MS" pitchFamily="66" charset="0"/>
              </a:rPr>
              <a:t>Eγ</a:t>
            </a:r>
            <a:r>
              <a:rPr lang="en-US" altLang="zh-CN" sz="1400" dirty="0" smtClean="0">
                <a:solidFill>
                  <a:srgbClr val="FF0000"/>
                </a:solidFill>
                <a:latin typeface="Comic Sans MS" pitchFamily="66" charset="0"/>
              </a:rPr>
              <a:t>=5MeV</a:t>
            </a:r>
            <a:endParaRPr lang="en-US" altLang="zh-CN" sz="1400" b="1" dirty="0" smtClean="0">
              <a:solidFill>
                <a:srgbClr val="FF0000"/>
              </a:solidFill>
              <a:latin typeface="Comic Sans MS" pitchFamily="66" charset="0"/>
            </a:endParaRPr>
          </a:p>
        </p:txBody>
      </p:sp>
      <p:pic>
        <p:nvPicPr>
          <p:cNvPr id="28" name="图片 27" descr="D:\学业\研究生资料\科研\项目\nTPC\nTPC物理计算\我的模拟\添加雪崩模拟(20121204)\gamma-image\100000points\500keV-Epe.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9" y="2060848"/>
            <a:ext cx="2667120" cy="1809490"/>
          </a:xfrm>
          <a:prstGeom prst="rect">
            <a:avLst/>
          </a:prstGeom>
          <a:noFill/>
          <a:ln>
            <a:noFill/>
          </a:ln>
        </p:spPr>
      </p:pic>
      <p:pic>
        <p:nvPicPr>
          <p:cNvPr id="29" name="图片 28" descr="D:\学业\研究生资料\科研\项目\nTPC\nTPC物理计算\我的模拟\添加雪崩模拟(20121204)\gamma-image\500keV-dEdx-number==1.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 y="2060848"/>
            <a:ext cx="2670561" cy="1809489"/>
          </a:xfrm>
          <a:prstGeom prst="rect">
            <a:avLst/>
          </a:prstGeom>
          <a:noFill/>
          <a:ln>
            <a:noFill/>
          </a:ln>
        </p:spPr>
      </p:pic>
      <p:sp>
        <p:nvSpPr>
          <p:cNvPr id="30" name="Rectangle 6"/>
          <p:cNvSpPr>
            <a:spLocks noChangeArrowheads="1"/>
          </p:cNvSpPr>
          <p:nvPr/>
        </p:nvSpPr>
        <p:spPr bwMode="auto">
          <a:xfrm>
            <a:off x="240968" y="2276872"/>
            <a:ext cx="1594728"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err="1">
                <a:solidFill>
                  <a:srgbClr val="FF0000"/>
                </a:solidFill>
                <a:latin typeface="Comic Sans MS" pitchFamily="66" charset="0"/>
              </a:rPr>
              <a:t>Eγ</a:t>
            </a:r>
            <a:r>
              <a:rPr lang="en-US" altLang="zh-CN" sz="1400" dirty="0">
                <a:solidFill>
                  <a:srgbClr val="FF0000"/>
                </a:solidFill>
                <a:latin typeface="Comic Sans MS" pitchFamily="66" charset="0"/>
              </a:rPr>
              <a:t>=500keV</a:t>
            </a:r>
            <a:endParaRPr lang="en-US" altLang="zh-CN" sz="1400" b="1" dirty="0" smtClean="0">
              <a:solidFill>
                <a:srgbClr val="FF0000"/>
              </a:solidFill>
              <a:latin typeface="Comic Sans MS" pitchFamily="66" charset="0"/>
            </a:endParaRPr>
          </a:p>
        </p:txBody>
      </p:sp>
      <p:sp>
        <p:nvSpPr>
          <p:cNvPr id="31" name="椭圆 30"/>
          <p:cNvSpPr/>
          <p:nvPr/>
        </p:nvSpPr>
        <p:spPr bwMode="auto">
          <a:xfrm>
            <a:off x="4499992" y="5420165"/>
            <a:ext cx="360040" cy="385099"/>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32" name="直接箭头连接符 31"/>
          <p:cNvCxnSpPr>
            <a:stCxn id="31" idx="1"/>
          </p:cNvCxnSpPr>
          <p:nvPr/>
        </p:nvCxnSpPr>
        <p:spPr bwMode="auto">
          <a:xfrm flipH="1" flipV="1">
            <a:off x="4318215" y="5229200"/>
            <a:ext cx="234504" cy="247361"/>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37" name="Rectangle 6"/>
          <p:cNvSpPr>
            <a:spLocks noChangeArrowheads="1"/>
          </p:cNvSpPr>
          <p:nvPr/>
        </p:nvSpPr>
        <p:spPr bwMode="auto">
          <a:xfrm>
            <a:off x="2881225" y="4916383"/>
            <a:ext cx="1872207"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err="1" smtClean="0">
                <a:solidFill>
                  <a:srgbClr val="FF0000"/>
                </a:solidFill>
                <a:latin typeface="Comic Sans MS" pitchFamily="66" charset="0"/>
              </a:rPr>
              <a:t>Emax</a:t>
            </a:r>
            <a:r>
              <a:rPr lang="en-US" altLang="zh-CN" sz="1400" dirty="0" smtClean="0">
                <a:solidFill>
                  <a:srgbClr val="FF0000"/>
                </a:solidFill>
                <a:latin typeface="Comic Sans MS" pitchFamily="66" charset="0"/>
              </a:rPr>
              <a:t>=0.4MeV</a:t>
            </a:r>
            <a:endParaRPr lang="en-US" altLang="zh-CN" sz="1400" b="1" dirty="0" smtClean="0">
              <a:solidFill>
                <a:srgbClr val="FF0000"/>
              </a:solidFill>
              <a:latin typeface="Comic Sans MS" pitchFamily="66" charset="0"/>
            </a:endParaRPr>
          </a:p>
        </p:txBody>
      </p:sp>
      <p:sp>
        <p:nvSpPr>
          <p:cNvPr id="38" name="Rectangle 6"/>
          <p:cNvSpPr>
            <a:spLocks noChangeArrowheads="1"/>
          </p:cNvSpPr>
          <p:nvPr/>
        </p:nvSpPr>
        <p:spPr bwMode="auto">
          <a:xfrm>
            <a:off x="5647809" y="1650286"/>
            <a:ext cx="1546314" cy="338554"/>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600" dirty="0" smtClean="0">
                <a:solidFill>
                  <a:srgbClr val="FF0000"/>
                </a:solidFill>
                <a:latin typeface="Comic Sans MS" pitchFamily="66" charset="0"/>
              </a:rPr>
              <a:t>En=5MeV</a:t>
            </a:r>
            <a:endParaRPr lang="en-US" altLang="zh-CN" sz="1600" b="1" dirty="0" smtClean="0">
              <a:solidFill>
                <a:srgbClr val="FF0000"/>
              </a:solidFill>
              <a:latin typeface="Comic Sans MS" pitchFamily="66" charset="0"/>
            </a:endParaRPr>
          </a:p>
        </p:txBody>
      </p:sp>
      <p:sp>
        <p:nvSpPr>
          <p:cNvPr id="39" name="圆角矩形 38"/>
          <p:cNvSpPr/>
          <p:nvPr/>
        </p:nvSpPr>
        <p:spPr>
          <a:xfrm>
            <a:off x="35496" y="116632"/>
            <a:ext cx="5061100" cy="1783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35496" y="1988840"/>
            <a:ext cx="5061100" cy="1881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35496" y="3949823"/>
            <a:ext cx="5061100" cy="1855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bwMode="auto">
          <a:xfrm>
            <a:off x="4534583" y="3475949"/>
            <a:ext cx="360040" cy="385099"/>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43" name="直接箭头连接符 42"/>
          <p:cNvCxnSpPr>
            <a:stCxn id="42" idx="1"/>
          </p:cNvCxnSpPr>
          <p:nvPr/>
        </p:nvCxnSpPr>
        <p:spPr bwMode="auto">
          <a:xfrm flipH="1" flipV="1">
            <a:off x="4352806" y="3284984"/>
            <a:ext cx="234504" cy="247361"/>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44" name="Rectangle 6"/>
          <p:cNvSpPr>
            <a:spLocks noChangeArrowheads="1"/>
          </p:cNvSpPr>
          <p:nvPr/>
        </p:nvSpPr>
        <p:spPr bwMode="auto">
          <a:xfrm>
            <a:off x="2675637" y="2972167"/>
            <a:ext cx="2112387"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err="1" smtClean="0">
                <a:solidFill>
                  <a:srgbClr val="FF0000"/>
                </a:solidFill>
                <a:latin typeface="Comic Sans MS" pitchFamily="66" charset="0"/>
              </a:rPr>
              <a:t>Emax</a:t>
            </a:r>
            <a:r>
              <a:rPr lang="en-US" altLang="zh-CN" sz="1400" dirty="0" smtClean="0">
                <a:solidFill>
                  <a:srgbClr val="FF0000"/>
                </a:solidFill>
                <a:latin typeface="Comic Sans MS" pitchFamily="66" charset="0"/>
              </a:rPr>
              <a:t>=0.33MeV</a:t>
            </a:r>
            <a:endParaRPr lang="en-US" altLang="zh-CN" sz="1400" b="1" dirty="0" smtClean="0">
              <a:solidFill>
                <a:srgbClr val="FF0000"/>
              </a:solidFill>
              <a:latin typeface="Comic Sans MS" pitchFamily="66" charset="0"/>
            </a:endParaRPr>
          </a:p>
        </p:txBody>
      </p:sp>
      <p:sp>
        <p:nvSpPr>
          <p:cNvPr id="33" name="TextBox 48"/>
          <p:cNvSpPr txBox="1"/>
          <p:nvPr/>
        </p:nvSpPr>
        <p:spPr>
          <a:xfrm>
            <a:off x="240969" y="5835983"/>
            <a:ext cx="47752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14  </a:t>
            </a:r>
            <a:r>
              <a:rPr lang="zh-CN" altLang="en-US" sz="1400" dirty="0" smtClean="0">
                <a:latin typeface="+mj-lt"/>
                <a:ea typeface="宋体" charset="-122"/>
              </a:rPr>
              <a:t>光电子的</a:t>
            </a:r>
            <a:r>
              <a:rPr lang="en-US" altLang="zh-CN" sz="1400" dirty="0" err="1" smtClean="0">
                <a:latin typeface="+mj-lt"/>
                <a:ea typeface="宋体" charset="-122"/>
              </a:rPr>
              <a:t>dE</a:t>
            </a:r>
            <a:r>
              <a:rPr lang="en-US" altLang="zh-CN" sz="1400" dirty="0" smtClean="0">
                <a:latin typeface="+mj-lt"/>
                <a:ea typeface="宋体" charset="-122"/>
              </a:rPr>
              <a:t>/dx</a:t>
            </a:r>
            <a:r>
              <a:rPr lang="zh-CN" altLang="en-US" sz="1400" dirty="0" smtClean="0">
                <a:latin typeface="+mj-lt"/>
                <a:ea typeface="宋体" charset="-122"/>
              </a:rPr>
              <a:t>曲线和在探测器中沉积的总能量谱</a:t>
            </a:r>
            <a:endParaRPr lang="zh-CN" altLang="en-US" sz="1400" dirty="0">
              <a:latin typeface="+mj-lt"/>
              <a:ea typeface="宋体" charset="-122"/>
            </a:endParaRPr>
          </a:p>
        </p:txBody>
      </p:sp>
      <p:sp>
        <p:nvSpPr>
          <p:cNvPr id="34" name="TextBox 48"/>
          <p:cNvSpPr txBox="1"/>
          <p:nvPr/>
        </p:nvSpPr>
        <p:spPr>
          <a:xfrm>
            <a:off x="5698904" y="6265795"/>
            <a:ext cx="2880320" cy="566309"/>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15 </a:t>
            </a:r>
            <a:r>
              <a:rPr lang="zh-CN" altLang="en-US" sz="1400" dirty="0" smtClean="0">
                <a:latin typeface="+mj-lt"/>
                <a:ea typeface="宋体" charset="-122"/>
              </a:rPr>
              <a:t>反冲质子</a:t>
            </a:r>
            <a:r>
              <a:rPr lang="zh-CN" altLang="en-US" sz="1400" dirty="0" smtClean="0">
                <a:ea typeface="宋体" charset="-122"/>
              </a:rPr>
              <a:t>的</a:t>
            </a:r>
            <a:r>
              <a:rPr lang="en-US" altLang="zh-CN" sz="1400" dirty="0" err="1" smtClean="0">
                <a:ea typeface="宋体" charset="-122"/>
              </a:rPr>
              <a:t>dE</a:t>
            </a:r>
            <a:r>
              <a:rPr lang="en-US" altLang="zh-CN" sz="1400" dirty="0" smtClean="0">
                <a:ea typeface="宋体" charset="-122"/>
              </a:rPr>
              <a:t>/dx</a:t>
            </a:r>
            <a:r>
              <a:rPr lang="zh-CN" altLang="en-US" sz="1400" dirty="0" smtClean="0">
                <a:ea typeface="宋体" charset="-122"/>
              </a:rPr>
              <a:t>曲线和</a:t>
            </a:r>
            <a:r>
              <a:rPr lang="zh-CN" altLang="en-US" sz="1400" dirty="0">
                <a:ea typeface="宋体" charset="-122"/>
              </a:rPr>
              <a:t>在探测器中沉积的总</a:t>
            </a:r>
            <a:r>
              <a:rPr lang="zh-CN" altLang="en-US" sz="1400" dirty="0" smtClean="0">
                <a:ea typeface="宋体" charset="-122"/>
              </a:rPr>
              <a:t>能量谱</a:t>
            </a:r>
            <a:endParaRPr lang="zh-CN" altLang="en-US" sz="1400" dirty="0">
              <a:ea typeface="宋体" charset="-122"/>
            </a:endParaRPr>
          </a:p>
        </p:txBody>
      </p:sp>
      <p:cxnSp>
        <p:nvCxnSpPr>
          <p:cNvPr id="35" name="直接连接符 34"/>
          <p:cNvCxnSpPr/>
          <p:nvPr/>
        </p:nvCxnSpPr>
        <p:spPr>
          <a:xfrm>
            <a:off x="5580112" y="1052736"/>
            <a:ext cx="30286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图片 35" descr="F:\科研\nTPC\IEEE 2012\image\Ep.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8064" y="3645024"/>
            <a:ext cx="3741002" cy="2535821"/>
          </a:xfrm>
          <a:prstGeom prst="rect">
            <a:avLst/>
          </a:prstGeom>
          <a:noFill/>
          <a:ln>
            <a:noFill/>
          </a:ln>
        </p:spPr>
      </p:pic>
      <p:sp>
        <p:nvSpPr>
          <p:cNvPr id="51" name="Rectangle 6"/>
          <p:cNvSpPr>
            <a:spLocks noChangeArrowheads="1"/>
          </p:cNvSpPr>
          <p:nvPr/>
        </p:nvSpPr>
        <p:spPr bwMode="auto">
          <a:xfrm>
            <a:off x="6481625" y="5276423"/>
            <a:ext cx="1872207"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err="1" smtClean="0">
                <a:solidFill>
                  <a:srgbClr val="FF0000"/>
                </a:solidFill>
                <a:latin typeface="Comic Sans MS" pitchFamily="66" charset="0"/>
              </a:rPr>
              <a:t>Emax</a:t>
            </a:r>
            <a:r>
              <a:rPr lang="en-US" altLang="zh-CN" sz="1400" dirty="0" smtClean="0">
                <a:solidFill>
                  <a:srgbClr val="FF0000"/>
                </a:solidFill>
                <a:latin typeface="Comic Sans MS" pitchFamily="66" charset="0"/>
              </a:rPr>
              <a:t>=5MeV</a:t>
            </a:r>
            <a:endParaRPr lang="en-US" altLang="zh-CN" sz="1400" b="1" dirty="0" smtClean="0">
              <a:solidFill>
                <a:srgbClr val="FF0000"/>
              </a:solidFill>
              <a:latin typeface="Comic Sans MS" pitchFamily="66" charset="0"/>
            </a:endParaRPr>
          </a:p>
        </p:txBody>
      </p:sp>
      <p:sp>
        <p:nvSpPr>
          <p:cNvPr id="52" name="椭圆 51"/>
          <p:cNvSpPr/>
          <p:nvPr/>
        </p:nvSpPr>
        <p:spPr bwMode="auto">
          <a:xfrm>
            <a:off x="8100392" y="5780205"/>
            <a:ext cx="360040" cy="385099"/>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53" name="直接箭头连接符 52"/>
          <p:cNvCxnSpPr>
            <a:stCxn id="52" idx="1"/>
          </p:cNvCxnSpPr>
          <p:nvPr/>
        </p:nvCxnSpPr>
        <p:spPr bwMode="auto">
          <a:xfrm flipH="1" flipV="1">
            <a:off x="7918615" y="5589240"/>
            <a:ext cx="234504" cy="247361"/>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54" name="圆角矩形 53"/>
          <p:cNvSpPr/>
          <p:nvPr/>
        </p:nvSpPr>
        <p:spPr>
          <a:xfrm>
            <a:off x="5148064" y="1340768"/>
            <a:ext cx="3797683" cy="489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98495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信号</a:t>
            </a:r>
            <a:r>
              <a:rPr lang="zh-CN" altLang="en-US" sz="3600" dirty="0" smtClean="0"/>
              <a:t>时间信息</a:t>
            </a:r>
            <a:r>
              <a:rPr lang="zh-CN" altLang="en-US" sz="3600" dirty="0"/>
              <a:t>统计</a:t>
            </a:r>
          </a:p>
        </p:txBody>
      </p:sp>
      <p:pic>
        <p:nvPicPr>
          <p:cNvPr id="5" name="图片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8792"/>
            <a:ext cx="4366946" cy="286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98" y="1648792"/>
            <a:ext cx="4343628" cy="286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bwMode="auto">
          <a:xfrm>
            <a:off x="831380" y="1956171"/>
            <a:ext cx="416854" cy="445867"/>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8" name="Rectangle 6"/>
          <p:cNvSpPr>
            <a:spLocks noChangeArrowheads="1"/>
          </p:cNvSpPr>
          <p:nvPr/>
        </p:nvSpPr>
        <p:spPr bwMode="auto">
          <a:xfrm>
            <a:off x="932073" y="2336742"/>
            <a:ext cx="2893046"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a:solidFill>
                  <a:srgbClr val="FF0000"/>
                </a:solidFill>
                <a:latin typeface="Comic Sans MS" pitchFamily="66" charset="0"/>
              </a:rPr>
              <a:t>peak locates around 200ns</a:t>
            </a:r>
            <a:endParaRPr lang="en-US" altLang="zh-CN" sz="1400" b="1" dirty="0" smtClean="0">
              <a:solidFill>
                <a:srgbClr val="FF0000"/>
              </a:solidFill>
              <a:latin typeface="Comic Sans MS" pitchFamily="66" charset="0"/>
            </a:endParaRPr>
          </a:p>
        </p:txBody>
      </p:sp>
      <p:cxnSp>
        <p:nvCxnSpPr>
          <p:cNvPr id="9" name="直接箭头连接符 8"/>
          <p:cNvCxnSpPr>
            <a:stCxn id="7" idx="5"/>
          </p:cNvCxnSpPr>
          <p:nvPr/>
        </p:nvCxnSpPr>
        <p:spPr bwMode="auto">
          <a:xfrm>
            <a:off x="1187187" y="2336742"/>
            <a:ext cx="206786" cy="138000"/>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10" name="椭圆 9"/>
          <p:cNvSpPr/>
          <p:nvPr/>
        </p:nvSpPr>
        <p:spPr bwMode="auto">
          <a:xfrm>
            <a:off x="8144924" y="4045099"/>
            <a:ext cx="416854" cy="445867"/>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11" name="直接箭头连接符 10"/>
          <p:cNvCxnSpPr>
            <a:stCxn id="10" idx="1"/>
          </p:cNvCxnSpPr>
          <p:nvPr/>
        </p:nvCxnSpPr>
        <p:spPr bwMode="auto">
          <a:xfrm flipH="1" flipV="1">
            <a:off x="7820122" y="3550814"/>
            <a:ext cx="385849" cy="559581"/>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12" name="Rectangle 6"/>
          <p:cNvSpPr>
            <a:spLocks noChangeArrowheads="1"/>
          </p:cNvSpPr>
          <p:nvPr/>
        </p:nvSpPr>
        <p:spPr bwMode="auto">
          <a:xfrm>
            <a:off x="5440665" y="3171029"/>
            <a:ext cx="3011352"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smtClean="0">
                <a:solidFill>
                  <a:srgbClr val="FF0000"/>
                </a:solidFill>
                <a:latin typeface="Comic Sans MS" pitchFamily="66" charset="0"/>
              </a:rPr>
              <a:t>maximum reach about </a:t>
            </a:r>
            <a:r>
              <a:rPr lang="en-US" altLang="zh-CN" sz="1400" dirty="0">
                <a:solidFill>
                  <a:srgbClr val="FF0000"/>
                </a:solidFill>
                <a:latin typeface="Comic Sans MS" pitchFamily="66" charset="0"/>
              </a:rPr>
              <a:t>6.8us</a:t>
            </a:r>
            <a:endParaRPr lang="en-US" altLang="zh-CN" sz="1400" b="1" dirty="0" smtClean="0">
              <a:solidFill>
                <a:srgbClr val="FF0000"/>
              </a:solidFill>
              <a:latin typeface="Comic Sans MS" pitchFamily="66" charset="0"/>
            </a:endParaRPr>
          </a:p>
        </p:txBody>
      </p:sp>
      <p:sp>
        <p:nvSpPr>
          <p:cNvPr id="15" name="TextBox 48"/>
          <p:cNvSpPr txBox="1"/>
          <p:nvPr/>
        </p:nvSpPr>
        <p:spPr>
          <a:xfrm>
            <a:off x="1047404" y="4511609"/>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16 </a:t>
            </a:r>
            <a:r>
              <a:rPr lang="zh-CN" altLang="en-US" sz="1400" dirty="0" smtClean="0">
                <a:latin typeface="+mj-lt"/>
                <a:ea typeface="宋体" charset="-122"/>
              </a:rPr>
              <a:t>单</a:t>
            </a:r>
            <a:r>
              <a:rPr lang="en-US" altLang="zh-CN" sz="1400" dirty="0" smtClean="0">
                <a:latin typeface="+mj-lt"/>
                <a:ea typeface="宋体" charset="-122"/>
              </a:rPr>
              <a:t>pad</a:t>
            </a:r>
            <a:r>
              <a:rPr lang="zh-CN" altLang="en-US" sz="1400" dirty="0" smtClean="0">
                <a:latin typeface="+mj-lt"/>
                <a:ea typeface="宋体" charset="-122"/>
              </a:rPr>
              <a:t>读出信号的脉宽分布</a:t>
            </a:r>
            <a:endParaRPr lang="zh-CN" altLang="en-US" sz="1400" dirty="0">
              <a:latin typeface="+mj-lt"/>
              <a:ea typeface="宋体" charset="-122"/>
            </a:endParaRPr>
          </a:p>
        </p:txBody>
      </p:sp>
      <p:sp>
        <p:nvSpPr>
          <p:cNvPr id="16" name="TextBox 48"/>
          <p:cNvSpPr txBox="1"/>
          <p:nvPr/>
        </p:nvSpPr>
        <p:spPr>
          <a:xfrm>
            <a:off x="5249410" y="4511608"/>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17 </a:t>
            </a:r>
            <a:r>
              <a:rPr lang="zh-CN" altLang="en-US" sz="1400" dirty="0" smtClean="0">
                <a:latin typeface="+mj-lt"/>
                <a:ea typeface="宋体" charset="-122"/>
              </a:rPr>
              <a:t>反冲质子信号的时间跨度</a:t>
            </a:r>
            <a:endParaRPr lang="zh-CN" altLang="en-US" sz="1400" dirty="0">
              <a:latin typeface="+mj-lt"/>
              <a:ea typeface="宋体" charset="-122"/>
            </a:endParaRPr>
          </a:p>
        </p:txBody>
      </p:sp>
      <p:sp>
        <p:nvSpPr>
          <p:cNvPr id="14" name="TextBox 13"/>
          <p:cNvSpPr txBox="1"/>
          <p:nvPr/>
        </p:nvSpPr>
        <p:spPr>
          <a:xfrm>
            <a:off x="2840336" y="5075892"/>
            <a:ext cx="360387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lvl="1"/>
            <a:r>
              <a:rPr lang="zh-CN" altLang="en-US" dirty="0" smtClean="0">
                <a:solidFill>
                  <a:srgbClr val="002060"/>
                </a:solidFill>
              </a:rPr>
              <a:t>径迹重建选用</a:t>
            </a:r>
            <a:r>
              <a:rPr lang="zh-CN" altLang="en-US" dirty="0">
                <a:solidFill>
                  <a:srgbClr val="002060"/>
                </a:solidFill>
              </a:rPr>
              <a:t>环形</a:t>
            </a:r>
            <a:r>
              <a:rPr lang="en-US" altLang="zh-CN" dirty="0">
                <a:solidFill>
                  <a:srgbClr val="002060"/>
                </a:solidFill>
              </a:rPr>
              <a:t>pad</a:t>
            </a:r>
            <a:r>
              <a:rPr lang="zh-CN" altLang="en-US" dirty="0">
                <a:solidFill>
                  <a:srgbClr val="002060"/>
                </a:solidFill>
              </a:rPr>
              <a:t>宽度</a:t>
            </a:r>
            <a:r>
              <a:rPr lang="zh-CN" altLang="en-US" dirty="0" smtClean="0">
                <a:solidFill>
                  <a:srgbClr val="002060"/>
                </a:solidFill>
              </a:rPr>
              <a:t>为</a:t>
            </a:r>
            <a:r>
              <a:rPr lang="en-US" altLang="zh-CN" dirty="0">
                <a:solidFill>
                  <a:srgbClr val="002060"/>
                </a:solidFill>
              </a:rPr>
              <a:t>2</a:t>
            </a:r>
            <a:r>
              <a:rPr lang="en-US" altLang="zh-CN" dirty="0" smtClean="0">
                <a:solidFill>
                  <a:srgbClr val="002060"/>
                </a:solidFill>
              </a:rPr>
              <a:t>mm</a:t>
            </a:r>
            <a:endParaRPr lang="zh-CN" altLang="en-US" dirty="0">
              <a:solidFill>
                <a:srgbClr val="002060"/>
              </a:solidFill>
            </a:endParaRPr>
          </a:p>
        </p:txBody>
      </p:sp>
      <p:cxnSp>
        <p:nvCxnSpPr>
          <p:cNvPr id="17" name="直接连接符 16"/>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179512" y="1648792"/>
            <a:ext cx="4373136" cy="28628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644008" y="1648792"/>
            <a:ext cx="4349818" cy="28628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4086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本底模拟</a:t>
            </a:r>
            <a:endParaRPr lang="zh-CN" altLang="en-US" sz="36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图片 5"/>
          <p:cNvPicPr/>
          <p:nvPr/>
        </p:nvPicPr>
        <p:blipFill>
          <a:blip r:embed="rId2" cstate="print"/>
          <a:srcRect/>
          <a:stretch>
            <a:fillRect/>
          </a:stretch>
        </p:blipFill>
        <p:spPr bwMode="auto">
          <a:xfrm>
            <a:off x="1115616" y="1370342"/>
            <a:ext cx="2448272" cy="2553009"/>
          </a:xfrm>
          <a:prstGeom prst="rect">
            <a:avLst/>
          </a:prstGeom>
          <a:noFill/>
          <a:ln w="9525">
            <a:noFill/>
            <a:miter lim="800000"/>
            <a:headEnd/>
            <a:tailEnd/>
          </a:ln>
        </p:spPr>
      </p:pic>
      <p:pic>
        <p:nvPicPr>
          <p:cNvPr id="7" name="图片 6" descr="E:\1_课题\7_快中子能谱测量\2_物理设计\4_本底模拟\recoil_charge_bGas_1e6.png"/>
          <p:cNvPicPr/>
          <p:nvPr/>
        </p:nvPicPr>
        <p:blipFill>
          <a:blip r:embed="rId3" cstate="print"/>
          <a:srcRect/>
          <a:stretch>
            <a:fillRect/>
          </a:stretch>
        </p:blipFill>
        <p:spPr bwMode="auto">
          <a:xfrm>
            <a:off x="4788024" y="1375526"/>
            <a:ext cx="3456384" cy="2343649"/>
          </a:xfrm>
          <a:prstGeom prst="rect">
            <a:avLst/>
          </a:prstGeom>
          <a:noFill/>
          <a:ln w="9525">
            <a:noFill/>
            <a:miter lim="800000"/>
            <a:headEnd/>
            <a:tailEnd/>
          </a:ln>
        </p:spPr>
      </p:pic>
      <p:pic>
        <p:nvPicPr>
          <p:cNvPr id="8" name="图片 7" descr="E:\1_课题\7_快中子能谱测量\2_物理设计\4_本底模拟\proton_vol_bGas_1e6.png"/>
          <p:cNvPicPr/>
          <p:nvPr/>
        </p:nvPicPr>
        <p:blipFill>
          <a:blip r:embed="rId4" cstate="print"/>
          <a:srcRect/>
          <a:stretch>
            <a:fillRect/>
          </a:stretch>
        </p:blipFill>
        <p:spPr bwMode="auto">
          <a:xfrm>
            <a:off x="4782783" y="4057307"/>
            <a:ext cx="3533633" cy="2396029"/>
          </a:xfrm>
          <a:prstGeom prst="rect">
            <a:avLst/>
          </a:prstGeom>
          <a:noFill/>
          <a:ln w="9525">
            <a:noFill/>
            <a:miter lim="800000"/>
            <a:headEnd/>
            <a:tailEnd/>
          </a:ln>
        </p:spPr>
      </p:pic>
      <p:sp>
        <p:nvSpPr>
          <p:cNvPr id="9" name="TextBox 48"/>
          <p:cNvSpPr txBox="1"/>
          <p:nvPr/>
        </p:nvSpPr>
        <p:spPr>
          <a:xfrm>
            <a:off x="827584" y="3933056"/>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18 </a:t>
            </a:r>
            <a:r>
              <a:rPr lang="en-US" altLang="zh-CN" sz="1400" dirty="0" err="1" smtClean="0">
                <a:latin typeface="+mj-lt"/>
                <a:ea typeface="宋体" charset="-122"/>
              </a:rPr>
              <a:t>nTPC</a:t>
            </a:r>
            <a:r>
              <a:rPr lang="zh-CN" altLang="en-US" sz="1400" dirty="0" smtClean="0">
                <a:latin typeface="+mj-lt"/>
                <a:ea typeface="宋体" charset="-122"/>
              </a:rPr>
              <a:t>本底模拟图</a:t>
            </a:r>
            <a:endParaRPr lang="zh-CN" altLang="en-US" sz="1400" dirty="0">
              <a:latin typeface="+mj-lt"/>
              <a:ea typeface="宋体" charset="-122"/>
            </a:endParaRPr>
          </a:p>
        </p:txBody>
      </p:sp>
      <p:sp>
        <p:nvSpPr>
          <p:cNvPr id="10" name="圆角矩形 9"/>
          <p:cNvSpPr/>
          <p:nvPr/>
        </p:nvSpPr>
        <p:spPr>
          <a:xfrm>
            <a:off x="4788024" y="1370342"/>
            <a:ext cx="3456384" cy="23484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782783" y="4057307"/>
            <a:ext cx="3533633" cy="23960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48"/>
          <p:cNvSpPr txBox="1"/>
          <p:nvPr/>
        </p:nvSpPr>
        <p:spPr>
          <a:xfrm>
            <a:off x="5004048" y="3717032"/>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19 </a:t>
            </a:r>
            <a:r>
              <a:rPr lang="zh-CN" altLang="en-US" sz="1400" dirty="0" smtClean="0">
                <a:latin typeface="+mj-lt"/>
                <a:ea typeface="宋体" charset="-122"/>
              </a:rPr>
              <a:t>进入工作气体的核素分布</a:t>
            </a:r>
            <a:endParaRPr lang="zh-CN" altLang="en-US" sz="1400" dirty="0">
              <a:latin typeface="+mj-lt"/>
              <a:ea typeface="宋体" charset="-122"/>
            </a:endParaRPr>
          </a:p>
        </p:txBody>
      </p:sp>
      <p:sp>
        <p:nvSpPr>
          <p:cNvPr id="13" name="TextBox 48"/>
          <p:cNvSpPr txBox="1"/>
          <p:nvPr/>
        </p:nvSpPr>
        <p:spPr>
          <a:xfrm>
            <a:off x="5148064" y="6453336"/>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20 </a:t>
            </a:r>
            <a:r>
              <a:rPr lang="zh-CN" altLang="en-US" sz="1400" dirty="0" smtClean="0">
                <a:latin typeface="+mj-lt"/>
                <a:ea typeface="宋体" charset="-122"/>
              </a:rPr>
              <a:t>进入工作气体的</a:t>
            </a:r>
            <a:r>
              <a:rPr lang="en-US" altLang="zh-CN" sz="1400" dirty="0" smtClean="0">
                <a:latin typeface="+mj-lt"/>
                <a:ea typeface="宋体" charset="-122"/>
              </a:rPr>
              <a:t>H</a:t>
            </a:r>
            <a:r>
              <a:rPr lang="zh-CN" altLang="en-US" sz="1400" dirty="0" smtClean="0">
                <a:latin typeface="+mj-lt"/>
                <a:ea typeface="宋体" charset="-122"/>
              </a:rPr>
              <a:t>核来源</a:t>
            </a:r>
            <a:endParaRPr lang="zh-CN" altLang="en-US" sz="1400" dirty="0">
              <a:latin typeface="+mj-lt"/>
              <a:ea typeface="宋体" charset="-122"/>
            </a:endParaRPr>
          </a:p>
        </p:txBody>
      </p:sp>
      <p:sp>
        <p:nvSpPr>
          <p:cNvPr id="15" name="内容占位符 2"/>
          <p:cNvSpPr>
            <a:spLocks noGrp="1"/>
          </p:cNvSpPr>
          <p:nvPr>
            <p:ph idx="1"/>
          </p:nvPr>
        </p:nvSpPr>
        <p:spPr>
          <a:xfrm>
            <a:off x="169168" y="4483880"/>
            <a:ext cx="4402832" cy="1969456"/>
          </a:xfrm>
        </p:spPr>
        <p:txBody>
          <a:bodyPr>
            <a:normAutofit/>
          </a:bodyPr>
          <a:lstStyle/>
          <a:p>
            <a:r>
              <a:rPr lang="zh-CN" altLang="en-US" sz="1600" dirty="0" smtClean="0"/>
              <a:t>前端盖和漂移极</a:t>
            </a:r>
            <a:r>
              <a:rPr lang="en-US" altLang="zh-CN" sz="1600" dirty="0" smtClean="0"/>
              <a:t>PCB</a:t>
            </a:r>
            <a:r>
              <a:rPr lang="zh-CN" altLang="en-US" sz="1600" dirty="0" smtClean="0"/>
              <a:t>板</a:t>
            </a:r>
            <a:r>
              <a:rPr lang="zh-CN" altLang="en-US" sz="1600" dirty="0" smtClean="0">
                <a:solidFill>
                  <a:srgbClr val="FF0000"/>
                </a:solidFill>
              </a:rPr>
              <a:t>开窗</a:t>
            </a:r>
            <a:r>
              <a:rPr lang="zh-CN" altLang="en-US" sz="1600" dirty="0" smtClean="0"/>
              <a:t>，尽管保留铜电极，但反应产生的反冲核只有</a:t>
            </a:r>
            <a:r>
              <a:rPr lang="zh-CN" altLang="en-US" sz="1600" dirty="0" smtClean="0">
                <a:solidFill>
                  <a:srgbClr val="FF0000"/>
                </a:solidFill>
              </a:rPr>
              <a:t>极少量</a:t>
            </a:r>
            <a:r>
              <a:rPr lang="zh-CN" altLang="en-US" sz="1600" dirty="0" smtClean="0"/>
              <a:t>进入到工作气体中；</a:t>
            </a:r>
            <a:endParaRPr lang="en-US" altLang="zh-CN" sz="1600" dirty="0" smtClean="0"/>
          </a:p>
          <a:p>
            <a:r>
              <a:rPr lang="zh-CN" altLang="en-US" sz="1600" dirty="0" smtClean="0"/>
              <a:t>后端的</a:t>
            </a:r>
            <a:r>
              <a:rPr lang="en-US" altLang="zh-CN" sz="1600" dirty="0" smtClean="0"/>
              <a:t>GEM</a:t>
            </a:r>
            <a:r>
              <a:rPr lang="zh-CN" altLang="en-US" sz="1600" dirty="0" smtClean="0"/>
              <a:t>膜和读出</a:t>
            </a:r>
            <a:r>
              <a:rPr lang="en-US" altLang="zh-CN" sz="1600" dirty="0" smtClean="0"/>
              <a:t>PCB</a:t>
            </a:r>
            <a:r>
              <a:rPr lang="zh-CN" altLang="en-US" sz="1600" dirty="0" smtClean="0"/>
              <a:t>板虽然对中子有一定的散射效率，但反应产物是</a:t>
            </a:r>
            <a:r>
              <a:rPr lang="zh-CN" altLang="en-US" sz="1600" dirty="0" smtClean="0">
                <a:solidFill>
                  <a:srgbClr val="FF0000"/>
                </a:solidFill>
              </a:rPr>
              <a:t>前冲</a:t>
            </a:r>
            <a:r>
              <a:rPr lang="zh-CN" altLang="en-US" sz="1600" dirty="0" smtClean="0"/>
              <a:t>的，很难从物理体中分离并进入工作气体，因此</a:t>
            </a:r>
            <a:r>
              <a:rPr lang="zh-CN" altLang="en-US" sz="1600" dirty="0" smtClean="0">
                <a:solidFill>
                  <a:srgbClr val="FF0000"/>
                </a:solidFill>
              </a:rPr>
              <a:t>本底对真实信号的干扰十分微弱</a:t>
            </a:r>
            <a:r>
              <a:rPr lang="zh-CN" altLang="en-US" sz="1600" dirty="0" smtClean="0"/>
              <a:t>。</a:t>
            </a:r>
            <a:endParaRPr lang="en-US" altLang="zh-CN" sz="1600" dirty="0" smtClean="0"/>
          </a:p>
        </p:txBody>
      </p:sp>
      <p:sp>
        <p:nvSpPr>
          <p:cNvPr id="16" name="椭圆 15"/>
          <p:cNvSpPr/>
          <p:nvPr/>
        </p:nvSpPr>
        <p:spPr bwMode="auto">
          <a:xfrm>
            <a:off x="5110647" y="1628526"/>
            <a:ext cx="360040" cy="385099"/>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17" name="直接箭头连接符 16"/>
          <p:cNvCxnSpPr>
            <a:stCxn id="16" idx="5"/>
          </p:cNvCxnSpPr>
          <p:nvPr/>
        </p:nvCxnSpPr>
        <p:spPr bwMode="auto">
          <a:xfrm>
            <a:off x="5417960" y="1957229"/>
            <a:ext cx="306168" cy="160158"/>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18" name="Rectangle 6"/>
          <p:cNvSpPr>
            <a:spLocks noChangeArrowheads="1"/>
          </p:cNvSpPr>
          <p:nvPr/>
        </p:nvSpPr>
        <p:spPr bwMode="auto">
          <a:xfrm>
            <a:off x="5355020" y="1994717"/>
            <a:ext cx="2178375"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smtClean="0">
                <a:solidFill>
                  <a:srgbClr val="FF0000"/>
                </a:solidFill>
                <a:latin typeface="Comic Sans MS" pitchFamily="66" charset="0"/>
              </a:rPr>
              <a:t>H</a:t>
            </a:r>
            <a:r>
              <a:rPr lang="zh-CN" altLang="en-US" sz="1400" dirty="0" smtClean="0">
                <a:solidFill>
                  <a:srgbClr val="FF0000"/>
                </a:solidFill>
                <a:latin typeface="Comic Sans MS" pitchFamily="66" charset="0"/>
              </a:rPr>
              <a:t>核占绝大部分</a:t>
            </a:r>
            <a:endParaRPr lang="en-US" altLang="zh-CN" sz="1400" dirty="0" smtClean="0">
              <a:solidFill>
                <a:srgbClr val="FF0000"/>
              </a:solidFill>
              <a:latin typeface="Comic Sans MS" pitchFamily="66" charset="0"/>
            </a:endParaRPr>
          </a:p>
        </p:txBody>
      </p:sp>
      <p:sp>
        <p:nvSpPr>
          <p:cNvPr id="23" name="椭圆 22"/>
          <p:cNvSpPr/>
          <p:nvPr/>
        </p:nvSpPr>
        <p:spPr bwMode="auto">
          <a:xfrm>
            <a:off x="5220072" y="4267200"/>
            <a:ext cx="360040" cy="385099"/>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24" name="直接箭头连接符 23"/>
          <p:cNvCxnSpPr>
            <a:stCxn id="23" idx="5"/>
          </p:cNvCxnSpPr>
          <p:nvPr/>
        </p:nvCxnSpPr>
        <p:spPr bwMode="auto">
          <a:xfrm>
            <a:off x="5527385" y="4595903"/>
            <a:ext cx="306168" cy="160158"/>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
        <p:nvSpPr>
          <p:cNvPr id="25" name="Rectangle 6"/>
          <p:cNvSpPr>
            <a:spLocks noChangeArrowheads="1"/>
          </p:cNvSpPr>
          <p:nvPr/>
        </p:nvSpPr>
        <p:spPr bwMode="auto">
          <a:xfrm>
            <a:off x="5400093" y="4633391"/>
            <a:ext cx="2242728" cy="523220"/>
          </a:xfrm>
          <a:prstGeom prst="rect">
            <a:avLst/>
          </a:prstGeom>
          <a:noFill/>
          <a:ln w="9525">
            <a:noFill/>
            <a:miter lim="800000"/>
            <a:headEnd/>
            <a:tailEnd/>
          </a:ln>
          <a:effectLst/>
        </p:spPr>
        <p:txBody>
          <a:bodyPr wrap="square">
            <a:spAutoFit/>
          </a:bodyPr>
          <a:lstStyle/>
          <a:p>
            <a:pPr marL="457200" algn="ctr" defTabSz="3394075">
              <a:spcBef>
                <a:spcPts val="600"/>
              </a:spcBef>
              <a:buSzPct val="60000"/>
              <a:defRPr/>
            </a:pPr>
            <a:r>
              <a:rPr lang="zh-CN" altLang="en-US" sz="1400" dirty="0" smtClean="0">
                <a:solidFill>
                  <a:srgbClr val="FF0000"/>
                </a:solidFill>
                <a:latin typeface="Comic Sans MS" pitchFamily="66" charset="0"/>
              </a:rPr>
              <a:t>工作气体产生的</a:t>
            </a:r>
            <a:r>
              <a:rPr lang="en-US" altLang="zh-CN" sz="1400" dirty="0" smtClean="0">
                <a:solidFill>
                  <a:srgbClr val="FF0000"/>
                </a:solidFill>
                <a:latin typeface="Comic Sans MS" pitchFamily="66" charset="0"/>
              </a:rPr>
              <a:t>H</a:t>
            </a:r>
            <a:r>
              <a:rPr lang="zh-CN" altLang="en-US" sz="1400" dirty="0" smtClean="0">
                <a:solidFill>
                  <a:srgbClr val="FF0000"/>
                </a:solidFill>
                <a:latin typeface="Comic Sans MS" pitchFamily="66" charset="0"/>
              </a:rPr>
              <a:t>核占绝大部分</a:t>
            </a:r>
            <a:endParaRPr lang="en-US" altLang="zh-CN" sz="1400" dirty="0" smtClean="0">
              <a:solidFill>
                <a:srgbClr val="FF0000"/>
              </a:solidFill>
              <a:latin typeface="Comic Sans MS" pitchFamily="66" charset="0"/>
            </a:endParaRPr>
          </a:p>
        </p:txBody>
      </p:sp>
      <p:sp>
        <p:nvSpPr>
          <p:cNvPr id="26" name="椭圆 25"/>
          <p:cNvSpPr/>
          <p:nvPr/>
        </p:nvSpPr>
        <p:spPr bwMode="auto">
          <a:xfrm>
            <a:off x="6613748" y="5419328"/>
            <a:ext cx="360040" cy="385099"/>
          </a:xfrm>
          <a:prstGeom prst="ellips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solidFill>
                <a:srgbClr val="0070C0"/>
              </a:solidFill>
            </a:endParaRPr>
          </a:p>
        </p:txBody>
      </p:sp>
      <p:cxnSp>
        <p:nvCxnSpPr>
          <p:cNvPr id="27" name="直接箭头连接符 26"/>
          <p:cNvCxnSpPr>
            <a:stCxn id="26" idx="5"/>
          </p:cNvCxnSpPr>
          <p:nvPr/>
        </p:nvCxnSpPr>
        <p:spPr bwMode="auto">
          <a:xfrm>
            <a:off x="6921061" y="5748031"/>
            <a:ext cx="306168" cy="160158"/>
          </a:xfrm>
          <a:prstGeom prst="straightConnector1">
            <a:avLst/>
          </a:prstGeom>
          <a:noFill/>
          <a:ln w="25400" algn="ctr">
            <a:solidFill>
              <a:srgbClr val="0070C0"/>
            </a:solidFill>
            <a:round/>
            <a:headEnd/>
            <a:tailEnd type="arrow"/>
          </a:ln>
          <a:extLst>
            <a:ext uri="{909E8E84-426E-40DD-AFC4-6F175D3DCCD1}">
              <a14:hiddenFill xmlns:a14="http://schemas.microsoft.com/office/drawing/2010/main">
                <a:noFill/>
              </a14:hiddenFill>
            </a:ext>
          </a:extLst>
        </p:spPr>
      </p:cxnSp>
      <p:sp>
        <p:nvSpPr>
          <p:cNvPr id="28" name="Rectangle 6"/>
          <p:cNvSpPr>
            <a:spLocks noChangeArrowheads="1"/>
          </p:cNvSpPr>
          <p:nvPr/>
        </p:nvSpPr>
        <p:spPr bwMode="auto">
          <a:xfrm>
            <a:off x="6686801" y="5754300"/>
            <a:ext cx="1557608"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smtClean="0">
                <a:solidFill>
                  <a:srgbClr val="0070C0"/>
                </a:solidFill>
                <a:latin typeface="Comic Sans MS" pitchFamily="66" charset="0"/>
              </a:rPr>
              <a:t>GEM</a:t>
            </a:r>
            <a:r>
              <a:rPr lang="zh-CN" altLang="en-US" sz="1400" dirty="0" smtClean="0">
                <a:solidFill>
                  <a:srgbClr val="0070C0"/>
                </a:solidFill>
                <a:latin typeface="Comic Sans MS" pitchFamily="66" charset="0"/>
              </a:rPr>
              <a:t>膜</a:t>
            </a:r>
            <a:endParaRPr lang="en-US" altLang="zh-CN" sz="1400" dirty="0" smtClean="0">
              <a:solidFill>
                <a:srgbClr val="0070C0"/>
              </a:solidFill>
              <a:latin typeface="Comic Sans MS" pitchFamily="66" charset="0"/>
            </a:endParaRPr>
          </a:p>
        </p:txBody>
      </p:sp>
      <p:sp>
        <p:nvSpPr>
          <p:cNvPr id="29" name="椭圆 28"/>
          <p:cNvSpPr/>
          <p:nvPr/>
        </p:nvSpPr>
        <p:spPr bwMode="auto">
          <a:xfrm>
            <a:off x="6325715" y="5517232"/>
            <a:ext cx="360040" cy="385099"/>
          </a:xfrm>
          <a:prstGeom prst="ellips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solidFill>
                <a:srgbClr val="0070C0"/>
              </a:solidFill>
            </a:endParaRPr>
          </a:p>
        </p:txBody>
      </p:sp>
      <p:cxnSp>
        <p:nvCxnSpPr>
          <p:cNvPr id="30" name="直接箭头连接符 29"/>
          <p:cNvCxnSpPr/>
          <p:nvPr/>
        </p:nvCxnSpPr>
        <p:spPr bwMode="auto">
          <a:xfrm flipH="1">
            <a:off x="6221465" y="5852204"/>
            <a:ext cx="153658" cy="160158"/>
          </a:xfrm>
          <a:prstGeom prst="straightConnector1">
            <a:avLst/>
          </a:prstGeom>
          <a:noFill/>
          <a:ln w="25400" algn="ctr">
            <a:solidFill>
              <a:srgbClr val="0070C0"/>
            </a:solidFill>
            <a:round/>
            <a:headEnd/>
            <a:tailEnd type="arrow"/>
          </a:ln>
          <a:extLst>
            <a:ext uri="{909E8E84-426E-40DD-AFC4-6F175D3DCCD1}">
              <a14:hiddenFill xmlns:a14="http://schemas.microsoft.com/office/drawing/2010/main">
                <a:noFill/>
              </a14:hiddenFill>
            </a:ext>
          </a:extLst>
        </p:spPr>
      </p:cxnSp>
      <p:sp>
        <p:nvSpPr>
          <p:cNvPr id="31" name="Rectangle 6"/>
          <p:cNvSpPr>
            <a:spLocks noChangeArrowheads="1"/>
          </p:cNvSpPr>
          <p:nvPr/>
        </p:nvSpPr>
        <p:spPr bwMode="auto">
          <a:xfrm>
            <a:off x="4716016" y="5863062"/>
            <a:ext cx="1664207"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zh-CN" altLang="en-US" sz="1400" dirty="0" smtClean="0">
                <a:solidFill>
                  <a:srgbClr val="0070C0"/>
                </a:solidFill>
                <a:latin typeface="Comic Sans MS" pitchFamily="66" charset="0"/>
              </a:rPr>
              <a:t>漂移</a:t>
            </a:r>
            <a:r>
              <a:rPr lang="en-US" altLang="zh-CN" sz="1400" dirty="0" smtClean="0">
                <a:solidFill>
                  <a:srgbClr val="0070C0"/>
                </a:solidFill>
                <a:latin typeface="Comic Sans MS" pitchFamily="66" charset="0"/>
              </a:rPr>
              <a:t>Cu</a:t>
            </a:r>
            <a:r>
              <a:rPr lang="zh-CN" altLang="en-US" sz="1400" dirty="0" smtClean="0">
                <a:solidFill>
                  <a:srgbClr val="0070C0"/>
                </a:solidFill>
                <a:latin typeface="Comic Sans MS" pitchFamily="66" charset="0"/>
              </a:rPr>
              <a:t>电极</a:t>
            </a:r>
            <a:endParaRPr lang="en-US" altLang="zh-CN" sz="1400" dirty="0" smtClean="0">
              <a:solidFill>
                <a:srgbClr val="0070C0"/>
              </a:solidFill>
              <a:latin typeface="Comic Sans MS" pitchFamily="66" charset="0"/>
            </a:endParaRPr>
          </a:p>
        </p:txBody>
      </p:sp>
      <p:sp>
        <p:nvSpPr>
          <p:cNvPr id="34" name="椭圆 33"/>
          <p:cNvSpPr/>
          <p:nvPr/>
        </p:nvSpPr>
        <p:spPr bwMode="auto">
          <a:xfrm>
            <a:off x="5821659" y="2492896"/>
            <a:ext cx="360040" cy="385099"/>
          </a:xfrm>
          <a:prstGeom prst="ellips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solidFill>
                <a:srgbClr val="0070C0"/>
              </a:solidFill>
            </a:endParaRPr>
          </a:p>
        </p:txBody>
      </p:sp>
      <p:cxnSp>
        <p:nvCxnSpPr>
          <p:cNvPr id="35" name="直接箭头连接符 34"/>
          <p:cNvCxnSpPr>
            <a:stCxn id="34" idx="5"/>
          </p:cNvCxnSpPr>
          <p:nvPr/>
        </p:nvCxnSpPr>
        <p:spPr bwMode="auto">
          <a:xfrm>
            <a:off x="6128972" y="2821599"/>
            <a:ext cx="306168" cy="160158"/>
          </a:xfrm>
          <a:prstGeom prst="straightConnector1">
            <a:avLst/>
          </a:prstGeom>
          <a:noFill/>
          <a:ln w="25400" algn="ctr">
            <a:solidFill>
              <a:srgbClr val="0070C0"/>
            </a:solidFill>
            <a:round/>
            <a:headEnd/>
            <a:tailEnd type="arrow"/>
          </a:ln>
          <a:extLst>
            <a:ext uri="{909E8E84-426E-40DD-AFC4-6F175D3DCCD1}">
              <a14:hiddenFill xmlns:a14="http://schemas.microsoft.com/office/drawing/2010/main">
                <a:noFill/>
              </a14:hiddenFill>
            </a:ext>
          </a:extLst>
        </p:spPr>
      </p:cxnSp>
      <p:sp>
        <p:nvSpPr>
          <p:cNvPr id="36" name="Rectangle 6"/>
          <p:cNvSpPr>
            <a:spLocks noChangeArrowheads="1"/>
          </p:cNvSpPr>
          <p:nvPr/>
        </p:nvSpPr>
        <p:spPr bwMode="auto">
          <a:xfrm>
            <a:off x="5894712" y="2827868"/>
            <a:ext cx="1557608"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smtClean="0">
                <a:solidFill>
                  <a:srgbClr val="0070C0"/>
                </a:solidFill>
                <a:latin typeface="Comic Sans MS" pitchFamily="66" charset="0"/>
              </a:rPr>
              <a:t>C</a:t>
            </a:r>
            <a:r>
              <a:rPr lang="zh-CN" altLang="en-US" sz="1400" dirty="0" smtClean="0">
                <a:solidFill>
                  <a:srgbClr val="0070C0"/>
                </a:solidFill>
                <a:latin typeface="Comic Sans MS" pitchFamily="66" charset="0"/>
              </a:rPr>
              <a:t>核</a:t>
            </a:r>
            <a:endParaRPr lang="en-US" altLang="zh-CN" sz="1400" dirty="0" smtClean="0">
              <a:solidFill>
                <a:srgbClr val="0070C0"/>
              </a:solidFill>
              <a:latin typeface="Comic Sans MS" pitchFamily="66" charset="0"/>
            </a:endParaRPr>
          </a:p>
        </p:txBody>
      </p:sp>
      <p:sp>
        <p:nvSpPr>
          <p:cNvPr id="37" name="椭圆 36"/>
          <p:cNvSpPr/>
          <p:nvPr/>
        </p:nvSpPr>
        <p:spPr bwMode="auto">
          <a:xfrm>
            <a:off x="7477843" y="2132856"/>
            <a:ext cx="360040" cy="385099"/>
          </a:xfrm>
          <a:prstGeom prst="ellips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solidFill>
                <a:srgbClr val="0070C0"/>
              </a:solidFill>
            </a:endParaRPr>
          </a:p>
        </p:txBody>
      </p:sp>
      <p:cxnSp>
        <p:nvCxnSpPr>
          <p:cNvPr id="38" name="直接箭头连接符 37"/>
          <p:cNvCxnSpPr>
            <a:stCxn id="37" idx="3"/>
          </p:cNvCxnSpPr>
          <p:nvPr/>
        </p:nvCxnSpPr>
        <p:spPr bwMode="auto">
          <a:xfrm flipH="1">
            <a:off x="7378900" y="2461559"/>
            <a:ext cx="151670" cy="262547"/>
          </a:xfrm>
          <a:prstGeom prst="straightConnector1">
            <a:avLst/>
          </a:prstGeom>
          <a:noFill/>
          <a:ln w="25400" algn="ctr">
            <a:solidFill>
              <a:srgbClr val="0070C0"/>
            </a:solidFill>
            <a:round/>
            <a:headEnd/>
            <a:tailEnd type="arrow"/>
          </a:ln>
          <a:extLst>
            <a:ext uri="{909E8E84-426E-40DD-AFC4-6F175D3DCCD1}">
              <a14:hiddenFill xmlns:a14="http://schemas.microsoft.com/office/drawing/2010/main">
                <a:noFill/>
              </a14:hiddenFill>
            </a:ext>
          </a:extLst>
        </p:spPr>
      </p:cxnSp>
      <p:sp>
        <p:nvSpPr>
          <p:cNvPr id="39" name="Rectangle 6"/>
          <p:cNvSpPr>
            <a:spLocks noChangeArrowheads="1"/>
          </p:cNvSpPr>
          <p:nvPr/>
        </p:nvSpPr>
        <p:spPr bwMode="auto">
          <a:xfrm>
            <a:off x="6444208" y="2689175"/>
            <a:ext cx="1557608"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en-US" altLang="zh-CN" sz="1400" dirty="0" err="1" smtClean="0">
                <a:solidFill>
                  <a:srgbClr val="0070C0"/>
                </a:solidFill>
                <a:latin typeface="Comic Sans MS" pitchFamily="66" charset="0"/>
              </a:rPr>
              <a:t>Ar</a:t>
            </a:r>
            <a:r>
              <a:rPr lang="zh-CN" altLang="en-US" sz="1400" dirty="0" smtClean="0">
                <a:solidFill>
                  <a:srgbClr val="0070C0"/>
                </a:solidFill>
                <a:latin typeface="Comic Sans MS" pitchFamily="66" charset="0"/>
              </a:rPr>
              <a:t>核</a:t>
            </a:r>
            <a:endParaRPr lang="en-US" altLang="zh-CN" sz="1400" dirty="0" smtClean="0">
              <a:solidFill>
                <a:srgbClr val="0070C0"/>
              </a:solidFill>
              <a:latin typeface="Comic Sans MS" pitchFamily="66" charset="0"/>
            </a:endParaRPr>
          </a:p>
        </p:txBody>
      </p:sp>
    </p:spTree>
    <p:extLst>
      <p:ext uri="{BB962C8B-B14F-4D97-AF65-F5344CB8AC3E}">
        <p14:creationId xmlns:p14="http://schemas.microsoft.com/office/powerpoint/2010/main" val="400088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TU</a:t>
            </a:r>
            <a:r>
              <a:rPr lang="en-US" altLang="zh-CN" sz="3600" dirty="0" smtClean="0"/>
              <a:t>-TPC</a:t>
            </a:r>
            <a:r>
              <a:rPr lang="zh-CN" altLang="en-US" sz="3600" dirty="0" smtClean="0"/>
              <a:t>原型机与</a:t>
            </a:r>
            <a:r>
              <a:rPr lang="en-US" altLang="zh-CN" sz="3600" dirty="0" err="1" smtClean="0"/>
              <a:t>nTPC</a:t>
            </a:r>
            <a:r>
              <a:rPr lang="zh-CN" altLang="en-US" sz="3600" dirty="0" smtClean="0"/>
              <a:t>测量平台</a:t>
            </a:r>
            <a:endParaRPr lang="zh-CN" altLang="en-US" sz="36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309" y="1412776"/>
            <a:ext cx="3765899" cy="261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8"/>
          <p:cNvSpPr txBox="1"/>
          <p:nvPr/>
        </p:nvSpPr>
        <p:spPr>
          <a:xfrm>
            <a:off x="3131840" y="4005064"/>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21  TU-TPC</a:t>
            </a:r>
            <a:r>
              <a:rPr lang="zh-CN" altLang="en-US" sz="1400" dirty="0" smtClean="0">
                <a:latin typeface="+mj-lt"/>
                <a:ea typeface="宋体" charset="-122"/>
              </a:rPr>
              <a:t>原型机</a:t>
            </a:r>
            <a:endParaRPr lang="zh-CN" altLang="en-US" sz="1400" dirty="0">
              <a:latin typeface="+mj-lt"/>
              <a:ea typeface="宋体" charset="-122"/>
            </a:endParaRPr>
          </a:p>
        </p:txBody>
      </p:sp>
      <p:graphicFrame>
        <p:nvGraphicFramePr>
          <p:cNvPr id="3" name="图示 2"/>
          <p:cNvGraphicFramePr/>
          <p:nvPr>
            <p:extLst>
              <p:ext uri="{D42A27DB-BD31-4B8C-83A1-F6EECF244321}">
                <p14:modId xmlns:p14="http://schemas.microsoft.com/office/powerpoint/2010/main" val="2352406020"/>
              </p:ext>
            </p:extLst>
          </p:nvPr>
        </p:nvGraphicFramePr>
        <p:xfrm>
          <a:off x="6516216" y="1412776"/>
          <a:ext cx="237626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8"/>
          <p:cNvSpPr txBox="1"/>
          <p:nvPr/>
        </p:nvSpPr>
        <p:spPr>
          <a:xfrm>
            <a:off x="6156176" y="6287972"/>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23  </a:t>
            </a:r>
            <a:r>
              <a:rPr lang="en-US" altLang="zh-CN" sz="1400" dirty="0" err="1" smtClean="0">
                <a:latin typeface="+mj-lt"/>
                <a:ea typeface="宋体" charset="-122"/>
              </a:rPr>
              <a:t>nTPC</a:t>
            </a:r>
            <a:r>
              <a:rPr lang="zh-CN" altLang="en-US" sz="1400" dirty="0" smtClean="0">
                <a:latin typeface="+mj-lt"/>
                <a:ea typeface="宋体" charset="-122"/>
              </a:rPr>
              <a:t>测量平台</a:t>
            </a:r>
            <a:endParaRPr lang="zh-CN" altLang="en-US" sz="1400" dirty="0">
              <a:latin typeface="+mj-lt"/>
              <a:ea typeface="宋体" charset="-122"/>
            </a:endParaRPr>
          </a:p>
        </p:txBody>
      </p:sp>
      <p:pic>
        <p:nvPicPr>
          <p:cNvPr id="7" name="图片 1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61" y="3941557"/>
            <a:ext cx="2325403" cy="230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8"/>
          <p:cNvSpPr txBox="1"/>
          <p:nvPr/>
        </p:nvSpPr>
        <p:spPr>
          <a:xfrm>
            <a:off x="215516" y="6237312"/>
            <a:ext cx="2124236"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22 </a:t>
            </a:r>
            <a:r>
              <a:rPr lang="zh-CN" altLang="en-US" sz="1400" dirty="0" smtClean="0">
                <a:latin typeface="+mj-lt"/>
                <a:ea typeface="宋体" charset="-122"/>
              </a:rPr>
              <a:t>读出</a:t>
            </a:r>
            <a:r>
              <a:rPr lang="en-US" altLang="zh-CN" sz="1400" dirty="0" smtClean="0">
                <a:latin typeface="+mj-lt"/>
                <a:ea typeface="宋体" charset="-122"/>
              </a:rPr>
              <a:t>pad</a:t>
            </a:r>
            <a:r>
              <a:rPr lang="zh-CN" altLang="en-US" sz="1400" dirty="0" smtClean="0">
                <a:latin typeface="+mj-lt"/>
                <a:ea typeface="宋体" charset="-122"/>
              </a:rPr>
              <a:t>的排布</a:t>
            </a:r>
            <a:endParaRPr lang="zh-CN" altLang="en-US" sz="1400" dirty="0">
              <a:latin typeface="+mj-lt"/>
              <a:ea typeface="宋体" charset="-122"/>
            </a:endParaRPr>
          </a:p>
        </p:txBody>
      </p:sp>
      <p:sp>
        <p:nvSpPr>
          <p:cNvPr id="5" name="圆角右箭头 4"/>
          <p:cNvSpPr/>
          <p:nvPr/>
        </p:nvSpPr>
        <p:spPr>
          <a:xfrm rot="5400000" flipV="1">
            <a:off x="1515009" y="2853284"/>
            <a:ext cx="870946" cy="1000566"/>
          </a:xfrm>
          <a:prstGeom prst="ben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TextBox 9"/>
          <p:cNvSpPr txBox="1"/>
          <p:nvPr/>
        </p:nvSpPr>
        <p:spPr>
          <a:xfrm>
            <a:off x="1345188" y="2533010"/>
            <a:ext cx="1210588" cy="338554"/>
          </a:xfrm>
          <a:prstGeom prst="rect">
            <a:avLst/>
          </a:prstGeom>
          <a:noFill/>
        </p:spPr>
        <p:txBody>
          <a:bodyPr wrap="none" rtlCol="0">
            <a:spAutoFit/>
          </a:bodyPr>
          <a:lstStyle/>
          <a:p>
            <a:r>
              <a:rPr lang="zh-CN" altLang="en-US" sz="1600" dirty="0" smtClean="0">
                <a:solidFill>
                  <a:srgbClr val="0070C0"/>
                </a:solidFill>
              </a:rPr>
              <a:t>读出电路板</a:t>
            </a:r>
            <a:endParaRPr lang="zh-CN" altLang="en-US" sz="1600" dirty="0">
              <a:solidFill>
                <a:srgbClr val="0070C0"/>
              </a:solidFill>
            </a:endParaRPr>
          </a:p>
        </p:txBody>
      </p:sp>
      <p:sp>
        <p:nvSpPr>
          <p:cNvPr id="11" name="内容占位符 2"/>
          <p:cNvSpPr>
            <a:spLocks noGrp="1"/>
          </p:cNvSpPr>
          <p:nvPr>
            <p:ph idx="1"/>
          </p:nvPr>
        </p:nvSpPr>
        <p:spPr>
          <a:xfrm>
            <a:off x="2663788" y="5074415"/>
            <a:ext cx="3780420" cy="1090889"/>
          </a:xfrm>
        </p:spPr>
        <p:style>
          <a:lnRef idx="2">
            <a:schemeClr val="accent1"/>
          </a:lnRef>
          <a:fillRef idx="1">
            <a:schemeClr val="lt1"/>
          </a:fillRef>
          <a:effectRef idx="0">
            <a:schemeClr val="accent1"/>
          </a:effectRef>
          <a:fontRef idx="minor">
            <a:schemeClr val="dk1"/>
          </a:fontRef>
        </p:style>
        <p:txBody>
          <a:bodyPr>
            <a:noAutofit/>
          </a:bodyPr>
          <a:lstStyle/>
          <a:p>
            <a:r>
              <a:rPr lang="zh-CN" altLang="en-US" sz="1400" dirty="0" smtClean="0"/>
              <a:t>探测面积：</a:t>
            </a:r>
            <a:r>
              <a:rPr lang="en-US" altLang="zh-CN" sz="1400" dirty="0" smtClean="0">
                <a:solidFill>
                  <a:srgbClr val="FF0000"/>
                </a:solidFill>
              </a:rPr>
              <a:t>10cm×10cm</a:t>
            </a:r>
          </a:p>
          <a:p>
            <a:r>
              <a:rPr lang="zh-CN" altLang="en-US" sz="1400" dirty="0" smtClean="0"/>
              <a:t>探测角度：</a:t>
            </a:r>
            <a:r>
              <a:rPr lang="en-US" altLang="zh-CN" sz="1400" dirty="0" smtClean="0">
                <a:solidFill>
                  <a:srgbClr val="FF0000"/>
                </a:solidFill>
              </a:rPr>
              <a:t>90°</a:t>
            </a:r>
          </a:p>
          <a:p>
            <a:r>
              <a:rPr lang="en-US" altLang="zh-CN" sz="1400" dirty="0" smtClean="0"/>
              <a:t>4</a:t>
            </a:r>
            <a:r>
              <a:rPr lang="zh-CN" altLang="en-US" sz="1400" dirty="0" smtClean="0"/>
              <a:t>个中心</a:t>
            </a:r>
            <a:r>
              <a:rPr lang="en-US" altLang="zh-CN" sz="1400" dirty="0" smtClean="0"/>
              <a:t>pad</a:t>
            </a:r>
            <a:r>
              <a:rPr lang="zh-CN" altLang="en-US" sz="1400" dirty="0" smtClean="0"/>
              <a:t>：</a:t>
            </a:r>
            <a:r>
              <a:rPr lang="en-US" altLang="zh-CN" sz="1400" dirty="0" smtClean="0"/>
              <a:t>3.8mm</a:t>
            </a:r>
            <a:r>
              <a:rPr lang="zh-CN" altLang="en-US" sz="1400" dirty="0" smtClean="0"/>
              <a:t>宽</a:t>
            </a:r>
            <a:endParaRPr lang="en-US" altLang="zh-CN" sz="1400" dirty="0"/>
          </a:p>
          <a:p>
            <a:r>
              <a:rPr lang="zh-CN" altLang="en-US" sz="1400" dirty="0" smtClean="0"/>
              <a:t>外围</a:t>
            </a:r>
            <a:r>
              <a:rPr lang="en-US" altLang="zh-CN" sz="1400" dirty="0" smtClean="0"/>
              <a:t>pad</a:t>
            </a:r>
            <a:r>
              <a:rPr lang="zh-CN" altLang="en-US" sz="1400" dirty="0" smtClean="0"/>
              <a:t>：</a:t>
            </a:r>
            <a:r>
              <a:rPr lang="en-US" altLang="zh-CN" sz="1400" dirty="0" smtClean="0"/>
              <a:t>5mm</a:t>
            </a:r>
            <a:r>
              <a:rPr lang="zh-CN" altLang="en-US" sz="1400" dirty="0" smtClean="0"/>
              <a:t>长，</a:t>
            </a:r>
            <a:r>
              <a:rPr lang="en-US" altLang="zh-CN" sz="1400" dirty="0" smtClean="0"/>
              <a:t>1.8mm</a:t>
            </a:r>
            <a:r>
              <a:rPr lang="zh-CN" altLang="en-US" sz="1400" dirty="0" smtClean="0"/>
              <a:t>宽，</a:t>
            </a:r>
            <a:r>
              <a:rPr lang="en-US" altLang="zh-CN" sz="1400" dirty="0" smtClean="0"/>
              <a:t>2mm</a:t>
            </a:r>
            <a:r>
              <a:rPr lang="zh-CN" altLang="en-US" sz="1400" dirty="0" smtClean="0"/>
              <a:t>间隔</a:t>
            </a:r>
            <a:endParaRPr lang="en-US" altLang="zh-CN" sz="1400" dirty="0" smtClean="0"/>
          </a:p>
        </p:txBody>
      </p:sp>
      <p:sp>
        <p:nvSpPr>
          <p:cNvPr id="12" name="圆角右箭头 11"/>
          <p:cNvSpPr/>
          <p:nvPr/>
        </p:nvSpPr>
        <p:spPr>
          <a:xfrm rot="5400000">
            <a:off x="2598223" y="4394665"/>
            <a:ext cx="527173" cy="612068"/>
          </a:xfrm>
          <a:prstGeom prst="ben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2"/>
          <p:cNvSpPr txBox="1"/>
          <p:nvPr/>
        </p:nvSpPr>
        <p:spPr>
          <a:xfrm>
            <a:off x="3174341" y="4530606"/>
            <a:ext cx="1334020" cy="338554"/>
          </a:xfrm>
          <a:prstGeom prst="rect">
            <a:avLst/>
          </a:prstGeom>
          <a:noFill/>
        </p:spPr>
        <p:txBody>
          <a:bodyPr wrap="none" rtlCol="0">
            <a:spAutoFit/>
          </a:bodyPr>
          <a:lstStyle/>
          <a:p>
            <a:r>
              <a:rPr lang="zh-CN" altLang="en-US" sz="1600" dirty="0" smtClean="0">
                <a:solidFill>
                  <a:srgbClr val="0070C0"/>
                </a:solidFill>
              </a:rPr>
              <a:t>读出</a:t>
            </a:r>
            <a:r>
              <a:rPr lang="en-US" altLang="zh-CN" sz="1600" dirty="0" smtClean="0">
                <a:solidFill>
                  <a:srgbClr val="0070C0"/>
                </a:solidFill>
              </a:rPr>
              <a:t>pad</a:t>
            </a:r>
            <a:r>
              <a:rPr lang="zh-CN" altLang="en-US" sz="1600" dirty="0" smtClean="0">
                <a:solidFill>
                  <a:srgbClr val="0070C0"/>
                </a:solidFill>
              </a:rPr>
              <a:t>参数</a:t>
            </a:r>
            <a:endParaRPr lang="zh-CN" altLang="en-US" sz="1600" dirty="0">
              <a:solidFill>
                <a:srgbClr val="0070C0"/>
              </a:solidFill>
            </a:endParaRPr>
          </a:p>
        </p:txBody>
      </p:sp>
      <p:cxnSp>
        <p:nvCxnSpPr>
          <p:cNvPr id="14" name="直接连接符 1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072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总结</a:t>
            </a:r>
            <a:endParaRPr lang="zh-CN" altLang="en-US" sz="3600" dirty="0"/>
          </a:p>
        </p:txBody>
      </p:sp>
      <p:sp>
        <p:nvSpPr>
          <p:cNvPr id="3" name="内容占位符 2"/>
          <p:cNvSpPr>
            <a:spLocks noGrp="1"/>
          </p:cNvSpPr>
          <p:nvPr>
            <p:ph idx="1"/>
          </p:nvPr>
        </p:nvSpPr>
        <p:spPr/>
        <p:txBody>
          <a:bodyPr>
            <a:normAutofit/>
          </a:bodyPr>
          <a:lstStyle/>
          <a:p>
            <a:r>
              <a:rPr lang="en-US" altLang="zh-CN" sz="2400" dirty="0" err="1" smtClean="0"/>
              <a:t>nTPC</a:t>
            </a:r>
            <a:r>
              <a:rPr lang="zh-CN" altLang="en-US" sz="2400" dirty="0" smtClean="0"/>
              <a:t>通过测量</a:t>
            </a:r>
            <a:r>
              <a:rPr lang="zh-CN" altLang="en-US" sz="2400" dirty="0" smtClean="0">
                <a:solidFill>
                  <a:srgbClr val="FF0000"/>
                </a:solidFill>
              </a:rPr>
              <a:t>反冲质子能量</a:t>
            </a:r>
            <a:r>
              <a:rPr lang="zh-CN" altLang="en-US" sz="2400" dirty="0" smtClean="0"/>
              <a:t>和</a:t>
            </a:r>
            <a:r>
              <a:rPr lang="zh-CN" altLang="en-US" sz="2400" dirty="0" smtClean="0">
                <a:solidFill>
                  <a:srgbClr val="FF0000"/>
                </a:solidFill>
              </a:rPr>
              <a:t>径迹</a:t>
            </a:r>
            <a:r>
              <a:rPr lang="zh-CN" altLang="en-US" sz="2400" dirty="0" smtClean="0"/>
              <a:t>，从而测得入射中子的能谱，具有较高的探测效率和能量分辨率，并具备出色的</a:t>
            </a:r>
            <a:r>
              <a:rPr lang="en-US" altLang="zh-CN" sz="2400" dirty="0" smtClean="0">
                <a:solidFill>
                  <a:srgbClr val="FF0000"/>
                </a:solidFill>
              </a:rPr>
              <a:t>n/γ</a:t>
            </a:r>
            <a:r>
              <a:rPr lang="zh-CN" altLang="en-US" sz="2400" dirty="0" smtClean="0">
                <a:solidFill>
                  <a:srgbClr val="FF0000"/>
                </a:solidFill>
              </a:rPr>
              <a:t>鉴别</a:t>
            </a:r>
            <a:r>
              <a:rPr lang="zh-CN" altLang="en-US" sz="2400" dirty="0" smtClean="0"/>
              <a:t>能力；</a:t>
            </a:r>
            <a:endParaRPr lang="en-US" altLang="zh-CN" sz="2400" dirty="0" smtClean="0"/>
          </a:p>
          <a:p>
            <a:endParaRPr lang="en-US" altLang="zh-CN" sz="2400" dirty="0"/>
          </a:p>
          <a:p>
            <a:r>
              <a:rPr lang="zh-CN" altLang="en-US" sz="2400" dirty="0" smtClean="0"/>
              <a:t>当读出电路板环形</a:t>
            </a:r>
            <a:r>
              <a:rPr lang="en-US" altLang="zh-CN" sz="2400" dirty="0" smtClean="0"/>
              <a:t>pad</a:t>
            </a:r>
            <a:r>
              <a:rPr lang="zh-CN" altLang="en-US" sz="2400" dirty="0" smtClean="0"/>
              <a:t>的宽度小于</a:t>
            </a:r>
            <a:r>
              <a:rPr lang="en-US" altLang="zh-CN" sz="2400" dirty="0" smtClean="0"/>
              <a:t>10mm</a:t>
            </a:r>
            <a:r>
              <a:rPr lang="zh-CN" altLang="en-US" sz="2400" dirty="0" smtClean="0"/>
              <a:t>时，模拟计算的中子</a:t>
            </a:r>
            <a:r>
              <a:rPr lang="zh-CN" altLang="en-US" sz="2400" dirty="0" smtClean="0">
                <a:solidFill>
                  <a:srgbClr val="FF0000"/>
                </a:solidFill>
              </a:rPr>
              <a:t>能量分辨率</a:t>
            </a:r>
            <a:r>
              <a:rPr lang="en-US" altLang="zh-CN" sz="2400" dirty="0" smtClean="0">
                <a:solidFill>
                  <a:srgbClr val="FF0000"/>
                </a:solidFill>
              </a:rPr>
              <a:t>(FWHM)</a:t>
            </a:r>
            <a:r>
              <a:rPr lang="zh-CN" altLang="en-US" sz="2400" dirty="0" smtClean="0"/>
              <a:t>可以</a:t>
            </a:r>
            <a:r>
              <a:rPr lang="zh-CN" altLang="en-US" sz="2400" dirty="0" smtClean="0">
                <a:solidFill>
                  <a:srgbClr val="FF0000"/>
                </a:solidFill>
              </a:rPr>
              <a:t>优于</a:t>
            </a:r>
            <a:r>
              <a:rPr lang="en-US" altLang="zh-CN" sz="2400" dirty="0" smtClean="0">
                <a:solidFill>
                  <a:srgbClr val="FF0000"/>
                </a:solidFill>
              </a:rPr>
              <a:t>5%</a:t>
            </a:r>
            <a:r>
              <a:rPr lang="zh-CN" altLang="en-US" sz="2400" dirty="0" smtClean="0"/>
              <a:t>，</a:t>
            </a:r>
            <a:r>
              <a:rPr lang="zh-CN" altLang="en-US" sz="2400" dirty="0" smtClean="0">
                <a:solidFill>
                  <a:srgbClr val="FF0000"/>
                </a:solidFill>
              </a:rPr>
              <a:t>探测效率</a:t>
            </a:r>
            <a:r>
              <a:rPr lang="zh-CN" altLang="en-US" sz="2400" dirty="0" smtClean="0"/>
              <a:t>可以</a:t>
            </a:r>
            <a:r>
              <a:rPr lang="zh-CN" altLang="en-US" sz="2400" dirty="0" smtClean="0">
                <a:solidFill>
                  <a:srgbClr val="FF0000"/>
                </a:solidFill>
              </a:rPr>
              <a:t>优于</a:t>
            </a:r>
            <a:r>
              <a:rPr lang="en-US" altLang="zh-CN" sz="2400" dirty="0" smtClean="0">
                <a:solidFill>
                  <a:srgbClr val="FF0000"/>
                </a:solidFill>
              </a:rPr>
              <a:t>1.3×10</a:t>
            </a:r>
            <a:r>
              <a:rPr lang="en-US" altLang="zh-CN" sz="2400" baseline="30000" dirty="0" smtClean="0">
                <a:solidFill>
                  <a:srgbClr val="FF0000"/>
                </a:solidFill>
              </a:rPr>
              <a:t>-3</a:t>
            </a:r>
            <a:r>
              <a:rPr lang="zh-CN" altLang="en-US" sz="2400" dirty="0" smtClean="0"/>
              <a:t>；</a:t>
            </a:r>
            <a:endParaRPr lang="en-US" altLang="zh-CN" sz="2400" dirty="0" smtClean="0"/>
          </a:p>
          <a:p>
            <a:endParaRPr lang="en-US" altLang="zh-CN" sz="2400" dirty="0"/>
          </a:p>
          <a:p>
            <a:r>
              <a:rPr lang="zh-CN" altLang="en-US" sz="2400" dirty="0" smtClean="0"/>
              <a:t>尽管中子在</a:t>
            </a:r>
            <a:r>
              <a:rPr lang="en-US" altLang="zh-CN" sz="2400" dirty="0" smtClean="0"/>
              <a:t>GEM</a:t>
            </a:r>
            <a:r>
              <a:rPr lang="zh-CN" altLang="en-US" sz="2400" dirty="0" smtClean="0"/>
              <a:t>膜和读出电路板上的散射会引入</a:t>
            </a:r>
            <a:r>
              <a:rPr lang="zh-CN" altLang="en-US" sz="2400" dirty="0" smtClean="0">
                <a:solidFill>
                  <a:srgbClr val="FF0000"/>
                </a:solidFill>
              </a:rPr>
              <a:t>干扰</a:t>
            </a:r>
            <a:r>
              <a:rPr lang="zh-CN" altLang="en-US" sz="2400" dirty="0" smtClean="0"/>
              <a:t>，但这种影响</a:t>
            </a:r>
            <a:r>
              <a:rPr lang="zh-CN" altLang="en-US" sz="2400" dirty="0" smtClean="0">
                <a:solidFill>
                  <a:srgbClr val="FF0000"/>
                </a:solidFill>
              </a:rPr>
              <a:t>十分微弱</a:t>
            </a:r>
            <a:r>
              <a:rPr lang="zh-CN" altLang="en-US" sz="2400" dirty="0" smtClean="0"/>
              <a:t>。</a:t>
            </a:r>
            <a:endParaRPr lang="zh-CN" altLang="en-US" sz="24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72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87824" y="2708921"/>
            <a:ext cx="3456384" cy="1368152"/>
          </a:xfrm>
        </p:spPr>
        <p:txBody>
          <a:bodyPr>
            <a:normAutofit/>
          </a:bodyPr>
          <a:lstStyle/>
          <a:p>
            <a:pPr marL="0" indent="0">
              <a:buNone/>
            </a:pPr>
            <a:r>
              <a:rPr lang="zh-CN" altLang="en-US" sz="4800" smtClean="0"/>
              <a:t>谢谢大家！</a:t>
            </a:r>
            <a:endParaRPr lang="zh-CN" altLang="en-US" sz="4800" dirty="0"/>
          </a:p>
        </p:txBody>
      </p:sp>
    </p:spTree>
    <p:extLst>
      <p:ext uri="{BB962C8B-B14F-4D97-AF65-F5344CB8AC3E}">
        <p14:creationId xmlns:p14="http://schemas.microsoft.com/office/powerpoint/2010/main" val="1837636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内容提要</a:t>
            </a:r>
            <a:endParaRPr lang="zh-CN" altLang="en-US" sz="3600" dirty="0"/>
          </a:p>
        </p:txBody>
      </p:sp>
      <p:sp>
        <p:nvSpPr>
          <p:cNvPr id="3" name="内容占位符 2"/>
          <p:cNvSpPr>
            <a:spLocks noGrp="1"/>
          </p:cNvSpPr>
          <p:nvPr>
            <p:ph idx="1"/>
          </p:nvPr>
        </p:nvSpPr>
        <p:spPr/>
        <p:txBody>
          <a:bodyPr>
            <a:normAutofit/>
          </a:bodyPr>
          <a:lstStyle/>
          <a:p>
            <a:r>
              <a:rPr lang="zh-CN" altLang="en-US" sz="2400" dirty="0" smtClean="0"/>
              <a:t>课题研究背景</a:t>
            </a:r>
            <a:endParaRPr lang="en-US" altLang="zh-CN" sz="2400" dirty="0" smtClean="0"/>
          </a:p>
          <a:p>
            <a:endParaRPr lang="en-US" altLang="zh-CN" sz="2400" dirty="0" smtClean="0"/>
          </a:p>
          <a:p>
            <a:r>
              <a:rPr lang="en-US" altLang="zh-CN" sz="2400" dirty="0" err="1" smtClean="0"/>
              <a:t>nTPC</a:t>
            </a:r>
            <a:r>
              <a:rPr lang="zh-CN" altLang="en-US" sz="2400" dirty="0" smtClean="0"/>
              <a:t>探测器工作原理及优势</a:t>
            </a:r>
            <a:endParaRPr lang="en-US" altLang="zh-CN" sz="2400" dirty="0" smtClean="0"/>
          </a:p>
          <a:p>
            <a:endParaRPr lang="en-US" altLang="zh-CN" sz="2400" dirty="0" smtClean="0"/>
          </a:p>
          <a:p>
            <a:r>
              <a:rPr lang="zh-CN" altLang="en-US" sz="2400" dirty="0" smtClean="0"/>
              <a:t>模拟计算方法与结果</a:t>
            </a:r>
            <a:endParaRPr lang="en-US" altLang="zh-CN" sz="2400" dirty="0" smtClean="0"/>
          </a:p>
          <a:p>
            <a:endParaRPr lang="en-US" altLang="zh-CN" sz="2400" dirty="0" smtClean="0"/>
          </a:p>
          <a:p>
            <a:r>
              <a:rPr lang="en-US" altLang="zh-CN" sz="2400" dirty="0" err="1" smtClean="0"/>
              <a:t>nTPC</a:t>
            </a:r>
            <a:r>
              <a:rPr lang="zh-CN" altLang="en-US" sz="2400" dirty="0" smtClean="0"/>
              <a:t>测量平台介绍</a:t>
            </a:r>
            <a:endParaRPr lang="en-US" altLang="zh-CN" sz="2400" dirty="0" smtClean="0"/>
          </a:p>
          <a:p>
            <a:endParaRPr lang="en-US" altLang="zh-CN" sz="2400" dirty="0" smtClean="0"/>
          </a:p>
          <a:p>
            <a:endParaRPr lang="zh-CN" altLang="en-US" sz="24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53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课题研究背景</a:t>
            </a:r>
            <a:endParaRPr lang="zh-CN" altLang="en-US" sz="3600" dirty="0"/>
          </a:p>
        </p:txBody>
      </p:sp>
      <p:sp>
        <p:nvSpPr>
          <p:cNvPr id="3" name="内容占位符 2"/>
          <p:cNvSpPr>
            <a:spLocks noGrp="1"/>
          </p:cNvSpPr>
          <p:nvPr>
            <p:ph idx="1"/>
          </p:nvPr>
        </p:nvSpPr>
        <p:spPr/>
        <p:txBody>
          <a:bodyPr>
            <a:noAutofit/>
          </a:bodyPr>
          <a:lstStyle/>
          <a:p>
            <a:r>
              <a:rPr lang="zh-CN" altLang="en-US" sz="2400" dirty="0" smtClean="0"/>
              <a:t>在许多科学研究和工程应用中，需要</a:t>
            </a:r>
            <a:r>
              <a:rPr lang="zh-CN" altLang="en-US" sz="2400" dirty="0" smtClean="0">
                <a:solidFill>
                  <a:srgbClr val="FF0000"/>
                </a:solidFill>
              </a:rPr>
              <a:t>精确测量快中子能谱</a:t>
            </a:r>
            <a:r>
              <a:rPr lang="zh-CN" altLang="en-US" sz="2400" dirty="0" smtClean="0"/>
              <a:t>，如中子场参数的确定、热核聚变等离子体诊断等。</a:t>
            </a:r>
            <a:endParaRPr lang="en-US" altLang="zh-CN" sz="2400" dirty="0" smtClean="0"/>
          </a:p>
          <a:p>
            <a:endParaRPr lang="en-US" altLang="zh-CN" sz="2400" dirty="0" smtClean="0"/>
          </a:p>
          <a:p>
            <a:r>
              <a:rPr lang="zh-CN" altLang="en-US" sz="2400" dirty="0" smtClean="0"/>
              <a:t>测量快中子能谱最常用的方法之一是</a:t>
            </a:r>
            <a:r>
              <a:rPr lang="zh-CN" altLang="en-US" sz="2400" dirty="0" smtClean="0">
                <a:solidFill>
                  <a:srgbClr val="FF0000"/>
                </a:solidFill>
              </a:rPr>
              <a:t>核反冲法</a:t>
            </a:r>
            <a:r>
              <a:rPr lang="zh-CN" altLang="en-US" sz="2400" dirty="0" smtClean="0"/>
              <a:t>，可以归纳为两类：分别是基于</a:t>
            </a:r>
            <a:r>
              <a:rPr lang="zh-CN" altLang="en-US" sz="2400" dirty="0" smtClean="0">
                <a:solidFill>
                  <a:srgbClr val="FF0000"/>
                </a:solidFill>
              </a:rPr>
              <a:t>闪烁体</a:t>
            </a:r>
            <a:r>
              <a:rPr lang="zh-CN" altLang="en-US" sz="2400" dirty="0" smtClean="0"/>
              <a:t>的核反冲法和基于</a:t>
            </a:r>
            <a:r>
              <a:rPr lang="zh-CN" altLang="en-US" sz="2400" dirty="0" smtClean="0">
                <a:solidFill>
                  <a:srgbClr val="FF0000"/>
                </a:solidFill>
              </a:rPr>
              <a:t>气体探测器</a:t>
            </a:r>
            <a:r>
              <a:rPr lang="zh-CN" altLang="en-US" sz="2400" dirty="0" smtClean="0"/>
              <a:t>的核反冲法。</a:t>
            </a:r>
            <a:endParaRPr lang="en-US" altLang="zh-CN" sz="2400" dirty="0" smtClean="0"/>
          </a:p>
          <a:p>
            <a:endParaRPr lang="en-US" altLang="zh-CN" sz="2400" dirty="0" smtClean="0"/>
          </a:p>
          <a:p>
            <a:r>
              <a:rPr lang="zh-CN" altLang="en-US" sz="2400" dirty="0" smtClean="0"/>
              <a:t>时间投影室</a:t>
            </a:r>
            <a:r>
              <a:rPr lang="en-US" altLang="zh-CN" sz="2400" dirty="0" smtClean="0"/>
              <a:t>(TPC)</a:t>
            </a:r>
            <a:r>
              <a:rPr lang="zh-CN" altLang="en-US" sz="2400" dirty="0" smtClean="0"/>
              <a:t>可以给出带电粒子的三维径迹及径迹上的</a:t>
            </a:r>
            <a:r>
              <a:rPr lang="en-US" altLang="zh-CN" sz="2400" dirty="0" err="1" smtClean="0"/>
              <a:t>dE</a:t>
            </a:r>
            <a:r>
              <a:rPr lang="en-US" altLang="zh-CN" sz="2400" dirty="0" smtClean="0"/>
              <a:t>/dx</a:t>
            </a:r>
            <a:r>
              <a:rPr lang="zh-CN" altLang="en-US" sz="2400" dirty="0" smtClean="0"/>
              <a:t>值，若工作气体中含有</a:t>
            </a:r>
            <a:r>
              <a:rPr lang="en-US" altLang="zh-CN" sz="2400" dirty="0" smtClean="0"/>
              <a:t>H</a:t>
            </a:r>
            <a:r>
              <a:rPr lang="zh-CN" altLang="en-US" sz="2400" dirty="0" smtClean="0"/>
              <a:t>，则入射的中子与其发生弹性碰撞后产生的质子会进一步电离形成径迹，而</a:t>
            </a:r>
            <a:r>
              <a:rPr lang="en-US" altLang="zh-CN" sz="2400" dirty="0" smtClean="0"/>
              <a:t>TPC</a:t>
            </a:r>
            <a:r>
              <a:rPr lang="zh-CN" altLang="en-US" sz="2400" dirty="0" smtClean="0"/>
              <a:t>通过记录</a:t>
            </a:r>
            <a:r>
              <a:rPr lang="zh-CN" altLang="en-US" sz="2400" dirty="0" smtClean="0">
                <a:solidFill>
                  <a:srgbClr val="FF0000"/>
                </a:solidFill>
              </a:rPr>
              <a:t>反冲质子径迹</a:t>
            </a:r>
            <a:r>
              <a:rPr lang="zh-CN" altLang="en-US" sz="2400" dirty="0" smtClean="0"/>
              <a:t>和</a:t>
            </a:r>
            <a:r>
              <a:rPr lang="zh-CN" altLang="en-US" sz="2400" dirty="0" smtClean="0">
                <a:solidFill>
                  <a:srgbClr val="FF0000"/>
                </a:solidFill>
              </a:rPr>
              <a:t>能量</a:t>
            </a:r>
            <a:r>
              <a:rPr lang="zh-CN" altLang="en-US" sz="2400" dirty="0" smtClean="0"/>
              <a:t>来反推出中子的能量。</a:t>
            </a:r>
            <a:endParaRPr lang="en-US" altLang="zh-CN" sz="2400" dirty="0" smtClean="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10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err="1" smtClean="0"/>
              <a:t>nTPC</a:t>
            </a:r>
            <a:r>
              <a:rPr lang="zh-CN" altLang="en-US" sz="3600" dirty="0" smtClean="0"/>
              <a:t>探测器模型与工作原理</a:t>
            </a:r>
            <a:endParaRPr lang="zh-CN" altLang="en-US" sz="3600" dirty="0"/>
          </a:p>
        </p:txBody>
      </p:sp>
      <p:pic>
        <p:nvPicPr>
          <p:cNvPr id="4"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964" y="1393332"/>
            <a:ext cx="5502074" cy="289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内容占位符 2"/>
              <p:cNvSpPr>
                <a:spLocks noGrp="1"/>
              </p:cNvSpPr>
              <p:nvPr>
                <p:ph idx="1"/>
              </p:nvPr>
            </p:nvSpPr>
            <p:spPr>
              <a:xfrm>
                <a:off x="251521" y="4684303"/>
                <a:ext cx="8496944" cy="1841041"/>
              </a:xfrm>
            </p:spPr>
            <p:txBody>
              <a:bodyPr>
                <a:normAutofit/>
              </a:bodyPr>
              <a:lstStyle/>
              <a:p>
                <a:r>
                  <a:rPr lang="zh-CN" altLang="en-US" sz="2000" dirty="0" smtClean="0"/>
                  <a:t>工作原理</a:t>
                </a:r>
                <a:endParaRPr lang="en-US" altLang="zh-CN" sz="2000" dirty="0" smtClean="0"/>
              </a:p>
              <a:p>
                <a:pPr lvl="1"/>
                <a:r>
                  <a:rPr lang="zh-CN" altLang="en-US" sz="1800" dirty="0" smtClean="0"/>
                  <a:t>中子能量</a:t>
                </a:r>
                <a14:m>
                  <m:oMath xmlns:m="http://schemas.openxmlformats.org/officeDocument/2006/math">
                    <m:r>
                      <a:rPr lang="en-US" altLang="zh-CN" sz="1800" b="0" i="0" smtClean="0">
                        <a:solidFill>
                          <a:srgbClr val="FF0000"/>
                        </a:solidFill>
                        <a:latin typeface="Cambria Math"/>
                      </a:rPr>
                      <m:t> </m:t>
                    </m:r>
                    <m:sSub>
                      <m:sSubPr>
                        <m:ctrlPr>
                          <a:rPr lang="zh-CN" altLang="zh-CN" sz="1800" b="1" i="1" smtClean="0">
                            <a:solidFill>
                              <a:srgbClr val="FF0000"/>
                            </a:solidFill>
                            <a:latin typeface="Cambria Math"/>
                          </a:rPr>
                        </m:ctrlPr>
                      </m:sSubPr>
                      <m:e>
                        <m:r>
                          <a:rPr lang="en-US" altLang="zh-CN" sz="1800" b="1" i="1">
                            <a:solidFill>
                              <a:srgbClr val="FF0000"/>
                            </a:solidFill>
                            <a:latin typeface="Cambria Math"/>
                          </a:rPr>
                          <m:t>𝑬</m:t>
                        </m:r>
                      </m:e>
                      <m:sub>
                        <m:r>
                          <a:rPr lang="en-US" altLang="zh-CN" sz="1800" b="1" i="1">
                            <a:solidFill>
                              <a:srgbClr val="FF0000"/>
                            </a:solidFill>
                            <a:latin typeface="Cambria Math"/>
                          </a:rPr>
                          <m:t>𝒏</m:t>
                        </m:r>
                      </m:sub>
                    </m:sSub>
                    <m:r>
                      <a:rPr lang="en-US" altLang="zh-CN" sz="1800" b="1" i="1">
                        <a:solidFill>
                          <a:schemeClr val="tx1"/>
                        </a:solidFill>
                        <a:latin typeface="Cambria Math"/>
                      </a:rPr>
                      <m:t>=</m:t>
                    </m:r>
                    <m:sSub>
                      <m:sSubPr>
                        <m:ctrlPr>
                          <a:rPr lang="zh-CN" altLang="zh-CN" sz="1800" b="1" i="1">
                            <a:solidFill>
                              <a:schemeClr val="tx1"/>
                            </a:solidFill>
                            <a:latin typeface="Cambria Math"/>
                          </a:rPr>
                        </m:ctrlPr>
                      </m:sSubPr>
                      <m:e>
                        <m:r>
                          <a:rPr lang="en-US" altLang="zh-CN" sz="1800" b="1" i="1">
                            <a:solidFill>
                              <a:schemeClr val="tx1"/>
                            </a:solidFill>
                            <a:latin typeface="Cambria Math"/>
                          </a:rPr>
                          <m:t>𝑬</m:t>
                        </m:r>
                      </m:e>
                      <m:sub>
                        <m:r>
                          <a:rPr lang="en-US" altLang="zh-CN" sz="1800" b="1" i="1">
                            <a:solidFill>
                              <a:schemeClr val="tx1"/>
                            </a:solidFill>
                            <a:latin typeface="Cambria Math"/>
                          </a:rPr>
                          <m:t>𝒑</m:t>
                        </m:r>
                      </m:sub>
                    </m:sSub>
                    <m:r>
                      <a:rPr lang="en-US" altLang="zh-CN" sz="1800" b="1" i="1">
                        <a:solidFill>
                          <a:schemeClr val="tx1"/>
                        </a:solidFill>
                        <a:latin typeface="Cambria Math"/>
                      </a:rPr>
                      <m:t>/</m:t>
                    </m:r>
                    <m:sSup>
                      <m:sSupPr>
                        <m:ctrlPr>
                          <a:rPr lang="zh-CN" altLang="zh-CN" sz="1800" b="1" i="1">
                            <a:solidFill>
                              <a:schemeClr val="tx1"/>
                            </a:solidFill>
                            <a:latin typeface="Cambria Math"/>
                          </a:rPr>
                        </m:ctrlPr>
                      </m:sSupPr>
                      <m:e>
                        <m:r>
                          <a:rPr lang="en-US" altLang="zh-CN" sz="1800" b="1" i="1">
                            <a:solidFill>
                              <a:schemeClr val="tx1"/>
                            </a:solidFill>
                            <a:latin typeface="Cambria Math"/>
                          </a:rPr>
                          <m:t>𝒄𝒐𝒔</m:t>
                        </m:r>
                      </m:e>
                      <m:sup>
                        <m:r>
                          <a:rPr lang="en-US" altLang="zh-CN" sz="1800" b="1" i="1">
                            <a:solidFill>
                              <a:schemeClr val="tx1"/>
                            </a:solidFill>
                            <a:latin typeface="Cambria Math"/>
                          </a:rPr>
                          <m:t>𝟐</m:t>
                        </m:r>
                      </m:sup>
                    </m:sSup>
                    <m:r>
                      <a:rPr lang="en-US" altLang="zh-CN" sz="1800" b="1" i="1">
                        <a:solidFill>
                          <a:schemeClr val="tx1"/>
                        </a:solidFill>
                        <a:latin typeface="Cambria Math"/>
                      </a:rPr>
                      <m:t>𝜽</m:t>
                    </m:r>
                    <m:r>
                      <a:rPr lang="en-US" altLang="zh-CN" sz="1800" b="1" i="1">
                        <a:solidFill>
                          <a:schemeClr val="tx1"/>
                        </a:solidFill>
                        <a:latin typeface="Cambria Math"/>
                      </a:rPr>
                      <m:t>=</m:t>
                    </m:r>
                    <m:sSub>
                      <m:sSubPr>
                        <m:ctrlPr>
                          <a:rPr lang="zh-CN" altLang="zh-CN" sz="1800" b="1" i="1">
                            <a:solidFill>
                              <a:schemeClr val="tx1"/>
                            </a:solidFill>
                            <a:latin typeface="Cambria Math"/>
                          </a:rPr>
                        </m:ctrlPr>
                      </m:sSubPr>
                      <m:e>
                        <m:r>
                          <a:rPr lang="en-US" altLang="zh-CN" sz="1800" b="1" i="1">
                            <a:solidFill>
                              <a:schemeClr val="tx1"/>
                            </a:solidFill>
                            <a:latin typeface="Cambria Math"/>
                          </a:rPr>
                          <m:t>𝑬</m:t>
                        </m:r>
                      </m:e>
                      <m:sub>
                        <m:r>
                          <a:rPr lang="en-US" altLang="zh-CN" sz="1800" b="1" i="1">
                            <a:solidFill>
                              <a:schemeClr val="tx1"/>
                            </a:solidFill>
                            <a:latin typeface="Cambria Math"/>
                          </a:rPr>
                          <m:t>𝒑</m:t>
                        </m:r>
                      </m:sub>
                    </m:sSub>
                    <m:r>
                      <a:rPr lang="en-US" altLang="zh-CN" sz="1800" b="1" i="1">
                        <a:solidFill>
                          <a:schemeClr val="tx1"/>
                        </a:solidFill>
                        <a:latin typeface="Cambria Math"/>
                      </a:rPr>
                      <m:t>(</m:t>
                    </m:r>
                    <m:r>
                      <a:rPr lang="en-US" altLang="zh-CN" sz="1800" b="1" i="1">
                        <a:solidFill>
                          <a:schemeClr val="tx1"/>
                        </a:solidFill>
                        <a:latin typeface="Cambria Math"/>
                      </a:rPr>
                      <m:t>𝟏</m:t>
                    </m:r>
                    <m:r>
                      <a:rPr lang="en-US" altLang="zh-CN" sz="1800" b="1" i="1">
                        <a:solidFill>
                          <a:schemeClr val="tx1"/>
                        </a:solidFill>
                        <a:latin typeface="Cambria Math"/>
                      </a:rPr>
                      <m:t>+</m:t>
                    </m:r>
                    <m:sSup>
                      <m:sSupPr>
                        <m:ctrlPr>
                          <a:rPr lang="zh-CN" altLang="zh-CN" sz="1800" b="1" i="1">
                            <a:solidFill>
                              <a:schemeClr val="tx1"/>
                            </a:solidFill>
                            <a:latin typeface="Cambria Math"/>
                          </a:rPr>
                        </m:ctrlPr>
                      </m:sSupPr>
                      <m:e>
                        <m:r>
                          <a:rPr lang="en-US" altLang="zh-CN" sz="1800" b="1" i="1">
                            <a:solidFill>
                              <a:schemeClr val="tx1"/>
                            </a:solidFill>
                            <a:latin typeface="Cambria Math"/>
                          </a:rPr>
                          <m:t>𝒕𝒂𝒏</m:t>
                        </m:r>
                      </m:e>
                      <m:sup>
                        <m:r>
                          <a:rPr lang="en-US" altLang="zh-CN" sz="1800" b="1" i="1">
                            <a:solidFill>
                              <a:schemeClr val="tx1"/>
                            </a:solidFill>
                            <a:latin typeface="Cambria Math"/>
                          </a:rPr>
                          <m:t>𝟐</m:t>
                        </m:r>
                      </m:sup>
                    </m:sSup>
                    <m:r>
                      <a:rPr lang="en-US" altLang="zh-CN" sz="1800" b="1" i="1">
                        <a:solidFill>
                          <a:schemeClr val="tx1"/>
                        </a:solidFill>
                        <a:latin typeface="Cambria Math"/>
                      </a:rPr>
                      <m:t>𝜽</m:t>
                    </m:r>
                    <m:r>
                      <a:rPr lang="en-US" altLang="zh-CN" sz="1800" b="1" i="1">
                        <a:solidFill>
                          <a:schemeClr val="tx1"/>
                        </a:solidFill>
                        <a:latin typeface="Cambria Math"/>
                      </a:rPr>
                      <m:t>)=</m:t>
                    </m:r>
                    <m:sSub>
                      <m:sSubPr>
                        <m:ctrlPr>
                          <a:rPr lang="zh-CN" altLang="zh-CN" sz="1800" b="1" i="1" smtClean="0">
                            <a:solidFill>
                              <a:srgbClr val="FF0000"/>
                            </a:solidFill>
                            <a:latin typeface="Cambria Math"/>
                          </a:rPr>
                        </m:ctrlPr>
                      </m:sSubPr>
                      <m:e>
                        <m:r>
                          <a:rPr lang="en-US" altLang="zh-CN" sz="1800" b="1" i="1">
                            <a:solidFill>
                              <a:srgbClr val="FF0000"/>
                            </a:solidFill>
                            <a:latin typeface="Cambria Math"/>
                          </a:rPr>
                          <m:t>𝑬</m:t>
                        </m:r>
                      </m:e>
                      <m:sub>
                        <m:r>
                          <a:rPr lang="en-US" altLang="zh-CN" sz="1800" b="1" i="1">
                            <a:solidFill>
                              <a:srgbClr val="FF0000"/>
                            </a:solidFill>
                            <a:latin typeface="Cambria Math"/>
                          </a:rPr>
                          <m:t>𝒑</m:t>
                        </m:r>
                      </m:sub>
                    </m:sSub>
                    <m:r>
                      <a:rPr lang="en-US" altLang="zh-CN" sz="1800" b="1" i="1">
                        <a:solidFill>
                          <a:schemeClr val="tx1"/>
                        </a:solidFill>
                        <a:latin typeface="Cambria Math"/>
                      </a:rPr>
                      <m:t>(</m:t>
                    </m:r>
                    <m:r>
                      <a:rPr lang="en-US" altLang="zh-CN" sz="1800" b="1" i="1">
                        <a:solidFill>
                          <a:schemeClr val="tx1"/>
                        </a:solidFill>
                        <a:latin typeface="Cambria Math"/>
                      </a:rPr>
                      <m:t>𝟏</m:t>
                    </m:r>
                    <m:r>
                      <a:rPr lang="en-US" altLang="zh-CN" sz="1800" b="1" i="1">
                        <a:solidFill>
                          <a:schemeClr val="tx1"/>
                        </a:solidFill>
                        <a:latin typeface="Cambria Math"/>
                      </a:rPr>
                      <m:t>+</m:t>
                    </m:r>
                    <m:sSup>
                      <m:sSupPr>
                        <m:ctrlPr>
                          <a:rPr lang="zh-CN" altLang="zh-CN" sz="1800" b="1" i="1">
                            <a:solidFill>
                              <a:schemeClr val="tx1"/>
                            </a:solidFill>
                            <a:latin typeface="Cambria Math"/>
                          </a:rPr>
                        </m:ctrlPr>
                      </m:sSupPr>
                      <m:e>
                        <m:r>
                          <a:rPr lang="en-US" altLang="zh-CN" sz="1800" b="1" i="1" smtClean="0">
                            <a:solidFill>
                              <a:srgbClr val="FF0000"/>
                            </a:solidFill>
                            <a:latin typeface="Cambria Math"/>
                          </a:rPr>
                          <m:t>𝒌</m:t>
                        </m:r>
                      </m:e>
                      <m:sup>
                        <m:r>
                          <a:rPr lang="en-US" altLang="zh-CN" sz="1800" b="1" i="1">
                            <a:solidFill>
                              <a:schemeClr val="tx1"/>
                            </a:solidFill>
                            <a:latin typeface="Cambria Math"/>
                          </a:rPr>
                          <m:t>𝟐</m:t>
                        </m:r>
                      </m:sup>
                    </m:sSup>
                    <m:r>
                      <a:rPr lang="en-US" altLang="zh-CN" sz="1800" b="1" i="1">
                        <a:solidFill>
                          <a:schemeClr val="tx1"/>
                        </a:solidFill>
                        <a:latin typeface="Cambria Math"/>
                      </a:rPr>
                      <m:t>)</m:t>
                    </m:r>
                  </m:oMath>
                </a14:m>
                <a:r>
                  <a:rPr lang="en-US" altLang="zh-CN" sz="1800" b="1" dirty="0">
                    <a:solidFill>
                      <a:schemeClr val="tx1"/>
                    </a:solidFill>
                    <a:latin typeface="Comic Sans MS" pitchFamily="66" charset="0"/>
                  </a:rPr>
                  <a:t> </a:t>
                </a:r>
              </a:p>
              <a:p>
                <a:pPr lvl="1"/>
                <a:r>
                  <a:rPr lang="zh-CN" altLang="en-US" sz="1800" dirty="0" smtClean="0"/>
                  <a:t>质子能量 </a:t>
                </a:r>
                <a14:m>
                  <m:oMath xmlns:m="http://schemas.openxmlformats.org/officeDocument/2006/math">
                    <m:sSub>
                      <m:sSubPr>
                        <m:ctrlPr>
                          <a:rPr lang="zh-CN" altLang="zh-CN" sz="1800" b="1" i="1" smtClean="0">
                            <a:solidFill>
                              <a:srgbClr val="FF0000"/>
                            </a:solidFill>
                            <a:latin typeface="Cambria Math"/>
                          </a:rPr>
                        </m:ctrlPr>
                      </m:sSubPr>
                      <m:e>
                        <m:r>
                          <a:rPr lang="en-US" altLang="zh-CN" sz="1800" b="1" i="1">
                            <a:solidFill>
                              <a:srgbClr val="FF0000"/>
                            </a:solidFill>
                            <a:latin typeface="Cambria Math"/>
                          </a:rPr>
                          <m:t>𝑬</m:t>
                        </m:r>
                      </m:e>
                      <m:sub>
                        <m:r>
                          <a:rPr lang="en-US" altLang="zh-CN" sz="1800" b="1" i="1">
                            <a:solidFill>
                              <a:srgbClr val="FF0000"/>
                            </a:solidFill>
                            <a:latin typeface="Cambria Math"/>
                          </a:rPr>
                          <m:t>𝒑</m:t>
                        </m:r>
                      </m:sub>
                    </m:sSub>
                  </m:oMath>
                </a14:m>
                <a:r>
                  <a:rPr lang="zh-CN" altLang="en-US" sz="1800" dirty="0" smtClean="0">
                    <a:solidFill>
                      <a:schemeClr val="tx1"/>
                    </a:solidFill>
                  </a:rPr>
                  <a:t>：统计各</a:t>
                </a:r>
                <a:r>
                  <a:rPr lang="en-US" altLang="zh-CN" sz="1800" dirty="0" smtClean="0">
                    <a:solidFill>
                      <a:schemeClr val="tx1"/>
                    </a:solidFill>
                  </a:rPr>
                  <a:t>pad</a:t>
                </a:r>
                <a:r>
                  <a:rPr lang="zh-CN" altLang="en-US" sz="1800" dirty="0" smtClean="0">
                    <a:solidFill>
                      <a:schemeClr val="tx1"/>
                    </a:solidFill>
                  </a:rPr>
                  <a:t>上收集到的总电荷量可得</a:t>
                </a:r>
                <a:endParaRPr lang="en-US" altLang="zh-CN" sz="1800" dirty="0" smtClean="0">
                  <a:solidFill>
                    <a:schemeClr val="tx1"/>
                  </a:solidFill>
                </a:endParaRPr>
              </a:p>
              <a:p>
                <a:pPr lvl="1"/>
                <a:r>
                  <a:rPr lang="zh-CN" altLang="en-US" sz="1800" dirty="0" smtClean="0"/>
                  <a:t>质子径迹斜率 </a:t>
                </a:r>
                <a14:m>
                  <m:oMath xmlns:m="http://schemas.openxmlformats.org/officeDocument/2006/math">
                    <m:r>
                      <a:rPr lang="en-US" altLang="zh-CN" sz="1800" b="1" i="1" smtClean="0">
                        <a:solidFill>
                          <a:srgbClr val="FF0000"/>
                        </a:solidFill>
                        <a:latin typeface="Cambria Math"/>
                      </a:rPr>
                      <m:t>𝒌</m:t>
                    </m:r>
                  </m:oMath>
                </a14:m>
                <a:r>
                  <a:rPr lang="zh-CN" altLang="en-US" sz="1800" dirty="0" smtClean="0"/>
                  <a:t>：利用</a:t>
                </a:r>
                <a:r>
                  <a:rPr lang="en-US" altLang="zh-CN" sz="1800" dirty="0" smtClean="0"/>
                  <a:t>pad</a:t>
                </a:r>
                <a:r>
                  <a:rPr lang="zh-CN" altLang="en-US" sz="1800" dirty="0" smtClean="0"/>
                  <a:t>坐标和电子相对漂移时间进行三维质子径迹重建</a:t>
                </a:r>
                <a:endParaRPr lang="zh-CN" altLang="en-US" sz="1800" dirty="0">
                  <a:solidFill>
                    <a:schemeClr val="tx1"/>
                  </a:solidFill>
                </a:endParaRPr>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251521" y="4684303"/>
                <a:ext cx="8496944" cy="1841041"/>
              </a:xfrm>
              <a:blipFill rotWithShape="1">
                <a:blip r:embed="rId3"/>
                <a:stretch>
                  <a:fillRect l="-574" t="-2318"/>
                </a:stretch>
              </a:blipFill>
            </p:spPr>
            <p:txBody>
              <a:bodyPr/>
              <a:lstStyle/>
              <a:p>
                <a:r>
                  <a:rPr lang="zh-CN" altLang="en-US">
                    <a:noFill/>
                  </a:rPr>
                  <a:t> </a:t>
                </a:r>
              </a:p>
            </p:txBody>
          </p:sp>
        </mc:Fallback>
      </mc:AlternateContent>
      <p:sp>
        <p:nvSpPr>
          <p:cNvPr id="6" name="TextBox 48"/>
          <p:cNvSpPr txBox="1"/>
          <p:nvPr/>
        </p:nvSpPr>
        <p:spPr>
          <a:xfrm>
            <a:off x="3059832" y="4293096"/>
            <a:ext cx="2880320" cy="309380"/>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  </a:t>
            </a:r>
            <a:r>
              <a:rPr lang="en-US" altLang="zh-CN" sz="1400" dirty="0" err="1" smtClean="0">
                <a:latin typeface="+mj-lt"/>
                <a:ea typeface="宋体" charset="-122"/>
              </a:rPr>
              <a:t>nTPC</a:t>
            </a:r>
            <a:r>
              <a:rPr lang="zh-CN" altLang="en-US" sz="1400" dirty="0" smtClean="0">
                <a:latin typeface="+mj-lt"/>
                <a:ea typeface="宋体" charset="-122"/>
              </a:rPr>
              <a:t>探测器结构图</a:t>
            </a:r>
            <a:endParaRPr lang="zh-CN" altLang="en-US" sz="1400" dirty="0">
              <a:latin typeface="+mj-lt"/>
              <a:ea typeface="宋体" charset="-122"/>
            </a:endParaRPr>
          </a:p>
        </p:txBody>
      </p:sp>
      <p:cxnSp>
        <p:nvCxnSpPr>
          <p:cNvPr id="7" name="直接连接符 6"/>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429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相比传统中子能谱仪的优势</a:t>
            </a:r>
            <a:endParaRPr lang="zh-CN" altLang="en-US" sz="3600" dirty="0"/>
          </a:p>
        </p:txBody>
      </p:sp>
      <p:sp>
        <p:nvSpPr>
          <p:cNvPr id="3" name="内容占位符 2"/>
          <p:cNvSpPr>
            <a:spLocks noGrp="1"/>
          </p:cNvSpPr>
          <p:nvPr>
            <p:ph idx="1"/>
          </p:nvPr>
        </p:nvSpPr>
        <p:spPr>
          <a:xfrm>
            <a:off x="457200" y="1639341"/>
            <a:ext cx="8229600" cy="4525963"/>
          </a:xfrm>
        </p:spPr>
        <p:txBody>
          <a:bodyPr>
            <a:normAutofit/>
          </a:bodyPr>
          <a:lstStyle/>
          <a:p>
            <a:r>
              <a:rPr lang="en-US" altLang="zh-CN" sz="2400" dirty="0" err="1" smtClean="0"/>
              <a:t>nTPC</a:t>
            </a:r>
            <a:r>
              <a:rPr lang="zh-CN" altLang="en-US" sz="2400" dirty="0" smtClean="0"/>
              <a:t>工作气体同时也是中子</a:t>
            </a:r>
            <a:r>
              <a:rPr lang="en-US" altLang="zh-CN" sz="2400" dirty="0" smtClean="0"/>
              <a:t>-</a:t>
            </a:r>
            <a:r>
              <a:rPr lang="zh-CN" altLang="en-US" sz="2400" dirty="0" smtClean="0"/>
              <a:t>质子转换体，</a:t>
            </a:r>
            <a:r>
              <a:rPr lang="zh-CN" altLang="en-US" sz="2400" dirty="0" smtClean="0">
                <a:solidFill>
                  <a:srgbClr val="FF0000"/>
                </a:solidFill>
              </a:rPr>
              <a:t>避免</a:t>
            </a:r>
            <a:r>
              <a:rPr lang="zh-CN" altLang="en-US" sz="2400" dirty="0" smtClean="0"/>
              <a:t>了使用转换膜造成的</a:t>
            </a:r>
            <a:r>
              <a:rPr lang="zh-CN" altLang="en-US" sz="2400" dirty="0" smtClean="0">
                <a:solidFill>
                  <a:srgbClr val="FF0000"/>
                </a:solidFill>
              </a:rPr>
              <a:t>能量歧离</a:t>
            </a:r>
            <a:r>
              <a:rPr lang="zh-CN" altLang="en-US" sz="2400" dirty="0" smtClean="0"/>
              <a:t>；</a:t>
            </a:r>
            <a:endParaRPr lang="en-US" altLang="zh-CN" sz="2400" dirty="0" smtClean="0"/>
          </a:p>
          <a:p>
            <a:endParaRPr lang="en-US" altLang="zh-CN" sz="2400" dirty="0" smtClean="0"/>
          </a:p>
          <a:p>
            <a:r>
              <a:rPr lang="en-US" altLang="zh-CN" sz="2400" dirty="0" err="1" smtClean="0"/>
              <a:t>nTPC</a:t>
            </a:r>
            <a:r>
              <a:rPr lang="zh-CN" altLang="en-US" sz="2400" dirty="0" smtClean="0"/>
              <a:t>在中子入射方向上有很大的作用深度，同时整个端部读出探测器的面积都是探测质子的灵敏</a:t>
            </a:r>
            <a:r>
              <a:rPr lang="zh-CN" altLang="en-US" sz="2400" dirty="0"/>
              <a:t>区域</a:t>
            </a:r>
            <a:r>
              <a:rPr lang="zh-CN" altLang="en-US" sz="2400" dirty="0" smtClean="0"/>
              <a:t>，可以实现</a:t>
            </a:r>
            <a:r>
              <a:rPr lang="zh-CN" altLang="en-US" sz="2400" dirty="0" smtClean="0">
                <a:solidFill>
                  <a:srgbClr val="FF0000"/>
                </a:solidFill>
              </a:rPr>
              <a:t>较高的探测效率</a:t>
            </a:r>
            <a:r>
              <a:rPr lang="zh-CN" altLang="en-US" sz="2400" dirty="0" smtClean="0"/>
              <a:t>；</a:t>
            </a:r>
            <a:endParaRPr lang="en-US" altLang="zh-CN" sz="2400" dirty="0" smtClean="0"/>
          </a:p>
          <a:p>
            <a:endParaRPr lang="en-US" altLang="zh-CN" sz="2400" dirty="0" smtClean="0"/>
          </a:p>
          <a:p>
            <a:r>
              <a:rPr lang="zh-CN" altLang="en-US" sz="2400" dirty="0" smtClean="0">
                <a:latin typeface="Comic Sans MS" pitchFamily="66" charset="0"/>
              </a:rPr>
              <a:t>由于电子的</a:t>
            </a:r>
            <a:r>
              <a:rPr lang="en-US" altLang="zh-CN" sz="2400" dirty="0" err="1" smtClean="0">
                <a:latin typeface="Comic Sans MS" pitchFamily="66" charset="0"/>
              </a:rPr>
              <a:t>dE</a:t>
            </a:r>
            <a:r>
              <a:rPr lang="en-US" altLang="zh-CN" sz="2400" dirty="0" smtClean="0">
                <a:latin typeface="Comic Sans MS" pitchFamily="66" charset="0"/>
              </a:rPr>
              <a:t>/dx</a:t>
            </a:r>
            <a:r>
              <a:rPr lang="zh-CN" altLang="en-US" sz="2400" dirty="0" smtClean="0">
                <a:latin typeface="Comic Sans MS" pitchFamily="66" charset="0"/>
              </a:rPr>
              <a:t>值明显低于质子的</a:t>
            </a:r>
            <a:r>
              <a:rPr lang="en-US" altLang="zh-CN" sz="2400" dirty="0" err="1" smtClean="0">
                <a:latin typeface="Comic Sans MS" pitchFamily="66" charset="0"/>
              </a:rPr>
              <a:t>dE</a:t>
            </a:r>
            <a:r>
              <a:rPr lang="en-US" altLang="zh-CN" sz="2400" dirty="0" smtClean="0">
                <a:latin typeface="Comic Sans MS" pitchFamily="66" charset="0"/>
              </a:rPr>
              <a:t>/dx</a:t>
            </a:r>
            <a:r>
              <a:rPr lang="zh-CN" altLang="en-US" sz="2400" dirty="0" smtClean="0">
                <a:latin typeface="Comic Sans MS" pitchFamily="66" charset="0"/>
              </a:rPr>
              <a:t>值，可以据此区分</a:t>
            </a:r>
            <a:r>
              <a:rPr lang="en-US" altLang="zh-CN" sz="2400" dirty="0" smtClean="0">
                <a:latin typeface="Comic Sans MS" pitchFamily="66" charset="0"/>
              </a:rPr>
              <a:t>γ</a:t>
            </a:r>
            <a:r>
              <a:rPr lang="zh-CN" altLang="en-US" sz="2400" dirty="0" smtClean="0">
                <a:latin typeface="Comic Sans MS" pitchFamily="66" charset="0"/>
              </a:rPr>
              <a:t>事例和中子事例，实现</a:t>
            </a:r>
            <a:r>
              <a:rPr lang="zh-CN" altLang="en-US" sz="2400" dirty="0" smtClean="0">
                <a:solidFill>
                  <a:srgbClr val="FF0000"/>
                </a:solidFill>
                <a:latin typeface="Comic Sans MS" pitchFamily="66" charset="0"/>
              </a:rPr>
              <a:t>较高的</a:t>
            </a:r>
            <a:r>
              <a:rPr lang="en-US" altLang="zh-CN" sz="2400" dirty="0" smtClean="0">
                <a:solidFill>
                  <a:srgbClr val="FF0000"/>
                </a:solidFill>
                <a:latin typeface="Comic Sans MS" pitchFamily="66" charset="0"/>
              </a:rPr>
              <a:t>n/γ</a:t>
            </a:r>
            <a:r>
              <a:rPr lang="zh-CN" altLang="en-US" sz="2400" dirty="0" smtClean="0">
                <a:solidFill>
                  <a:srgbClr val="FF0000"/>
                </a:solidFill>
                <a:latin typeface="Comic Sans MS" pitchFamily="66" charset="0"/>
              </a:rPr>
              <a:t>抑制比</a:t>
            </a:r>
            <a:r>
              <a:rPr lang="zh-CN" altLang="en-US" sz="2400" dirty="0" smtClean="0">
                <a:latin typeface="Comic Sans MS" pitchFamily="66" charset="0"/>
              </a:rPr>
              <a:t>；</a:t>
            </a:r>
            <a:endParaRPr lang="en-US" altLang="zh-CN" sz="2400" dirty="0" smtClean="0">
              <a:latin typeface="Comic Sans MS" pitchFamily="66" charset="0"/>
            </a:endParaRPr>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941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1634" y="274638"/>
            <a:ext cx="7537930" cy="1143000"/>
          </a:xfrm>
        </p:spPr>
        <p:txBody>
          <a:bodyPr>
            <a:normAutofit/>
          </a:bodyPr>
          <a:lstStyle/>
          <a:p>
            <a:r>
              <a:rPr lang="zh-CN" altLang="en-US" sz="3600" dirty="0" smtClean="0"/>
              <a:t>模拟计算方法</a:t>
            </a:r>
            <a:endParaRPr lang="zh-CN" altLang="en-US" sz="3600" dirty="0"/>
          </a:p>
        </p:txBody>
      </p:sp>
      <p:graphicFrame>
        <p:nvGraphicFramePr>
          <p:cNvPr id="5" name="图示 4"/>
          <p:cNvGraphicFramePr/>
          <p:nvPr>
            <p:extLst>
              <p:ext uri="{D42A27DB-BD31-4B8C-83A1-F6EECF244321}">
                <p14:modId xmlns:p14="http://schemas.microsoft.com/office/powerpoint/2010/main" val="972414198"/>
              </p:ext>
            </p:extLst>
          </p:nvPr>
        </p:nvGraphicFramePr>
        <p:xfrm>
          <a:off x="611560" y="1412776"/>
          <a:ext cx="446449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右弧形箭头 2"/>
          <p:cNvSpPr/>
          <p:nvPr/>
        </p:nvSpPr>
        <p:spPr>
          <a:xfrm>
            <a:off x="4499992" y="2492896"/>
            <a:ext cx="360040"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右弧形箭头 5"/>
          <p:cNvSpPr/>
          <p:nvPr/>
        </p:nvSpPr>
        <p:spPr>
          <a:xfrm>
            <a:off x="4499992" y="4005064"/>
            <a:ext cx="360040"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descr="F:\科研\nTPC\IEEE 2012\image\recon-pos-time\recon_pos_pad_number.png"/>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59427" y="4826981"/>
            <a:ext cx="1733406" cy="1175051"/>
          </a:xfrm>
          <a:prstGeom prst="rect">
            <a:avLst/>
          </a:prstGeom>
          <a:noFill/>
          <a:ln>
            <a:noFill/>
          </a:ln>
        </p:spPr>
      </p:pic>
      <p:pic>
        <p:nvPicPr>
          <p:cNvPr id="9" name="图片 8" descr="F:\科研\nTPC\IEEE 2012\image\En\En{theta_30}.png"/>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92280" y="5375352"/>
            <a:ext cx="1805701" cy="1224136"/>
          </a:xfrm>
          <a:prstGeom prst="rect">
            <a:avLst/>
          </a:prstGeom>
          <a:noFill/>
          <a:ln>
            <a:noFill/>
          </a:ln>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81394184"/>
              </p:ext>
            </p:extLst>
          </p:nvPr>
        </p:nvGraphicFramePr>
        <p:xfrm>
          <a:off x="6876256" y="692696"/>
          <a:ext cx="2005171" cy="1409164"/>
        </p:xfrm>
        <a:graphic>
          <a:graphicData uri="http://schemas.openxmlformats.org/presentationml/2006/ole">
            <mc:AlternateContent xmlns:mc="http://schemas.openxmlformats.org/markup-compatibility/2006">
              <mc:Choice xmlns:v="urn:schemas-microsoft-com:vml" Requires="v">
                <p:oleObj spid="_x0000_s1963" name="Graph" r:id="rId12" imgW="4131869" imgH="2901696" progId="Origin50.Graph">
                  <p:embed/>
                </p:oleObj>
              </mc:Choice>
              <mc:Fallback>
                <p:oleObj name="Graph" r:id="rId12" imgW="4131869" imgH="2901696" progId="Origin50.Graph">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6256" y="692696"/>
                        <a:ext cx="2005171" cy="1409164"/>
                      </a:xfrm>
                      <a:prstGeom prst="rect">
                        <a:avLst/>
                      </a:prstGeom>
                      <a:noFill/>
                    </p:spPr>
                  </p:pic>
                </p:oleObj>
              </mc:Fallback>
            </mc:AlternateContent>
          </a:graphicData>
        </a:graphic>
      </p:graphicFrame>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835606845"/>
              </p:ext>
            </p:extLst>
          </p:nvPr>
        </p:nvGraphicFramePr>
        <p:xfrm>
          <a:off x="5076056" y="1489517"/>
          <a:ext cx="2182986" cy="1543439"/>
        </p:xfrm>
        <a:graphic>
          <a:graphicData uri="http://schemas.openxmlformats.org/presentationml/2006/ole">
            <mc:AlternateContent xmlns:mc="http://schemas.openxmlformats.org/markup-compatibility/2006">
              <mc:Choice xmlns:v="urn:schemas-microsoft-com:vml" Requires="v">
                <p:oleObj spid="_x0000_s1964" name="Graph" r:id="rId14" imgW="4131869" imgH="2901696" progId="Origin50.Graph">
                  <p:embed/>
                </p:oleObj>
              </mc:Choice>
              <mc:Fallback>
                <p:oleObj name="Graph" r:id="rId14" imgW="4131869" imgH="2901696" progId="Origin50.Graph">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6056" y="1489517"/>
                        <a:ext cx="2182986" cy="1543439"/>
                      </a:xfrm>
                      <a:prstGeom prst="rect">
                        <a:avLst/>
                      </a:prstGeom>
                      <a:noFill/>
                    </p:spPr>
                  </p:pic>
                </p:oleObj>
              </mc:Fallback>
            </mc:AlternateContent>
          </a:graphicData>
        </a:graphic>
      </p:graphicFrame>
      <p:pic>
        <p:nvPicPr>
          <p:cNvPr id="13" name="图片 12" descr="G:\模拟\1.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63108" y="2326598"/>
            <a:ext cx="1485356" cy="1462442"/>
          </a:xfrm>
          <a:prstGeom prst="rect">
            <a:avLst/>
          </a:prstGeom>
          <a:noFill/>
          <a:ln>
            <a:noFill/>
          </a:ln>
        </p:spPr>
      </p:pic>
      <p:pic>
        <p:nvPicPr>
          <p:cNvPr id="1031" name="Picture 7" descr="C:\Users\huang-m11\Desktop\image\track_x_track_y-protonz-number==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75947" y="3211947"/>
            <a:ext cx="1701934" cy="1154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huang-m11\Desktop\image\e_x_e_y-proton_number==2.png"/>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92280" y="3910022"/>
            <a:ext cx="1873013" cy="127020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14"/>
          <p:cNvCxnSpPr/>
          <p:nvPr/>
        </p:nvCxnSpPr>
        <p:spPr>
          <a:xfrm>
            <a:off x="539552" y="1196752"/>
            <a:ext cx="6120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80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模拟参数设置</a:t>
            </a:r>
            <a:endParaRPr lang="zh-CN" altLang="en-US" sz="3600" dirty="0"/>
          </a:p>
        </p:txBody>
      </p:sp>
      <p:pic>
        <p:nvPicPr>
          <p:cNvPr id="4" name="图片 3" descr="F:\科研\nTPC\IEEE 2012\proton-ima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350457"/>
            <a:ext cx="4464496" cy="1886855"/>
          </a:xfrm>
          <a:prstGeom prst="rect">
            <a:avLst/>
          </a:prstGeom>
          <a:noFill/>
          <a:ln>
            <a:noFill/>
          </a:ln>
        </p:spPr>
      </p:pic>
      <p:graphicFrame>
        <p:nvGraphicFramePr>
          <p:cNvPr id="5" name="对象 4"/>
          <p:cNvGraphicFramePr>
            <a:graphicFrameLocks noChangeAspect="1"/>
          </p:cNvGraphicFramePr>
          <p:nvPr>
            <p:extLst>
              <p:ext uri="{D42A27DB-BD31-4B8C-83A1-F6EECF244321}">
                <p14:modId xmlns:p14="http://schemas.microsoft.com/office/powerpoint/2010/main" val="1592199982"/>
              </p:ext>
            </p:extLst>
          </p:nvPr>
        </p:nvGraphicFramePr>
        <p:xfrm>
          <a:off x="4688408" y="1194171"/>
          <a:ext cx="4067406" cy="2865674"/>
        </p:xfrm>
        <a:graphic>
          <a:graphicData uri="http://schemas.openxmlformats.org/presentationml/2006/ole">
            <mc:AlternateContent xmlns:mc="http://schemas.openxmlformats.org/markup-compatibility/2006">
              <mc:Choice xmlns:v="urn:schemas-microsoft-com:vml" Requires="v">
                <p:oleObj spid="_x0000_s3532" name="Graph" r:id="rId4" imgW="4131869" imgH="2901696" progId="Origin50.Graph">
                  <p:embed/>
                </p:oleObj>
              </mc:Choice>
              <mc:Fallback>
                <p:oleObj name="Graph" r:id="rId4" imgW="4131869" imgH="2901696"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408" y="1194171"/>
                        <a:ext cx="4067406" cy="2865674"/>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内容占位符 2"/>
              <p:cNvSpPr>
                <a:spLocks noGrp="1"/>
              </p:cNvSpPr>
              <p:nvPr>
                <p:ph idx="1"/>
              </p:nvPr>
            </p:nvSpPr>
            <p:spPr>
              <a:xfrm>
                <a:off x="169168" y="1459544"/>
                <a:ext cx="4402832" cy="1969456"/>
              </a:xfrm>
            </p:spPr>
            <p:txBody>
              <a:bodyPr>
                <a:normAutofit lnSpcReduction="10000"/>
              </a:bodyPr>
              <a:lstStyle/>
              <a:p>
                <a:r>
                  <a:rPr lang="en-US" altLang="zh-CN" sz="1800" dirty="0" smtClean="0"/>
                  <a:t>QGSP_BIC_HP</a:t>
                </a:r>
                <a:r>
                  <a:rPr lang="zh-CN" altLang="en-US" sz="1800" dirty="0" smtClean="0"/>
                  <a:t>模型</a:t>
                </a:r>
                <a:endParaRPr lang="en-US" altLang="zh-CN" sz="1800" dirty="0" smtClean="0"/>
              </a:p>
              <a:p>
                <a:r>
                  <a:rPr lang="zh-CN" altLang="en-US" sz="1800" dirty="0" smtClean="0"/>
                  <a:t>中心对称的</a:t>
                </a:r>
                <a:r>
                  <a:rPr lang="zh-CN" altLang="en-US" sz="1800" dirty="0" smtClean="0">
                    <a:solidFill>
                      <a:srgbClr val="FF0000"/>
                    </a:solidFill>
                  </a:rPr>
                  <a:t>环形</a:t>
                </a:r>
                <a:r>
                  <a:rPr lang="zh-CN" altLang="en-US" sz="1800" dirty="0" smtClean="0"/>
                  <a:t>读出</a:t>
                </a:r>
                <a:r>
                  <a:rPr lang="en-US" altLang="zh-CN" sz="1800" dirty="0" smtClean="0"/>
                  <a:t>pad</a:t>
                </a:r>
                <a:endParaRPr lang="en-US" altLang="zh-CN" sz="1800" dirty="0"/>
              </a:p>
              <a:p>
                <a:r>
                  <a:rPr lang="zh-CN" altLang="en-US" sz="1800" dirty="0" smtClean="0"/>
                  <a:t>入射中子能量：</a:t>
                </a:r>
                <a:r>
                  <a:rPr lang="en-US" altLang="zh-CN" sz="1800" dirty="0" smtClean="0">
                    <a:solidFill>
                      <a:srgbClr val="FF0000"/>
                    </a:solidFill>
                  </a:rPr>
                  <a:t>5MeV</a:t>
                </a:r>
              </a:p>
              <a:p>
                <a:r>
                  <a:rPr lang="zh-CN" altLang="en-US" sz="1800" dirty="0" smtClean="0"/>
                  <a:t>灵敏区域：</a:t>
                </a:r>
                <a14:m>
                  <m:oMath xmlns:m="http://schemas.openxmlformats.org/officeDocument/2006/math">
                    <m:r>
                      <m:rPr>
                        <m:sty m:val="p"/>
                      </m:rPr>
                      <a:rPr lang="el-GR" altLang="zh-CN" sz="1800" i="1" smtClean="0">
                        <a:latin typeface="Cambria Math"/>
                        <a:ea typeface="Cambria Math"/>
                      </a:rPr>
                      <m:t>Φ</m:t>
                    </m:r>
                    <m:r>
                      <a:rPr lang="en-US" altLang="zh-CN" sz="1800" b="0" i="1" smtClean="0">
                        <a:latin typeface="Cambria Math"/>
                        <a:ea typeface="Cambria Math"/>
                      </a:rPr>
                      <m:t>300</m:t>
                    </m:r>
                    <m:r>
                      <m:rPr>
                        <m:sty m:val="p"/>
                      </m:rPr>
                      <a:rPr lang="en-US" altLang="zh-CN" sz="1800" i="1">
                        <a:latin typeface="Cambria Math"/>
                        <a:ea typeface="Cambria Math"/>
                      </a:rPr>
                      <m:t>mm</m:t>
                    </m:r>
                    <m:r>
                      <a:rPr lang="en-US" altLang="zh-CN" sz="1800" b="0" i="1" smtClean="0">
                        <a:latin typeface="Cambria Math"/>
                        <a:ea typeface="Cambria Math"/>
                      </a:rPr>
                      <m:t>×500</m:t>
                    </m:r>
                    <m:r>
                      <m:rPr>
                        <m:sty m:val="p"/>
                      </m:rPr>
                      <a:rPr lang="en-US" altLang="zh-CN" sz="1800" i="1">
                        <a:latin typeface="Cambria Math"/>
                        <a:ea typeface="Cambria Math"/>
                      </a:rPr>
                      <m:t>mm</m:t>
                    </m:r>
                  </m:oMath>
                </a14:m>
                <a:endParaRPr lang="en-US" altLang="zh-CN" sz="1800" dirty="0" smtClean="0">
                  <a:ea typeface="Cambria Math"/>
                </a:endParaRPr>
              </a:p>
              <a:p>
                <a:r>
                  <a:rPr lang="zh-CN" altLang="en-US" sz="1800" dirty="0"/>
                  <a:t>工作</a:t>
                </a:r>
                <a:r>
                  <a:rPr lang="zh-CN" altLang="en-US" sz="1800" dirty="0" smtClean="0"/>
                  <a:t>气体：</a:t>
                </a:r>
                <a:r>
                  <a:rPr lang="en-US" altLang="zh-CN" sz="1800" dirty="0" smtClean="0">
                    <a:solidFill>
                      <a:srgbClr val="FF0000"/>
                    </a:solidFill>
                  </a:rPr>
                  <a:t>Ar+C</a:t>
                </a:r>
                <a:r>
                  <a:rPr lang="en-US" altLang="zh-CN" sz="1800" baseline="-25000" dirty="0" smtClean="0">
                    <a:solidFill>
                      <a:srgbClr val="FF0000"/>
                    </a:solidFill>
                  </a:rPr>
                  <a:t>2</a:t>
                </a:r>
                <a:r>
                  <a:rPr lang="en-US" altLang="zh-CN" sz="1800" dirty="0" smtClean="0">
                    <a:solidFill>
                      <a:srgbClr val="FF0000"/>
                    </a:solidFill>
                  </a:rPr>
                  <a:t>H</a:t>
                </a:r>
                <a:r>
                  <a:rPr lang="en-US" altLang="zh-CN" sz="1800" baseline="-25000" dirty="0" smtClean="0">
                    <a:solidFill>
                      <a:srgbClr val="FF0000"/>
                    </a:solidFill>
                  </a:rPr>
                  <a:t>6</a:t>
                </a:r>
                <a:r>
                  <a:rPr lang="en-US" altLang="zh-CN" sz="1800" dirty="0" smtClean="0">
                    <a:solidFill>
                      <a:srgbClr val="FF0000"/>
                    </a:solidFill>
                  </a:rPr>
                  <a:t> (50:50)+O</a:t>
                </a:r>
                <a:r>
                  <a:rPr lang="en-US" altLang="zh-CN" sz="1800" baseline="-25000" dirty="0" smtClean="0">
                    <a:solidFill>
                      <a:srgbClr val="FF0000"/>
                    </a:solidFill>
                  </a:rPr>
                  <a:t>2</a:t>
                </a:r>
                <a:r>
                  <a:rPr lang="en-US" altLang="zh-CN" sz="1800" dirty="0" smtClean="0">
                    <a:solidFill>
                      <a:srgbClr val="FF0000"/>
                    </a:solidFill>
                  </a:rPr>
                  <a:t>(10ppm)</a:t>
                </a:r>
                <a:endParaRPr lang="en-US" altLang="zh-CN" sz="1800" dirty="0">
                  <a:solidFill>
                    <a:srgbClr val="FF0000"/>
                  </a:solidFill>
                </a:endParaRPr>
              </a:p>
              <a:p>
                <a:r>
                  <a:rPr lang="zh-CN" altLang="en-US" sz="1800" dirty="0" smtClean="0"/>
                  <a:t>漂移电场强度：</a:t>
                </a:r>
                <a:r>
                  <a:rPr lang="en-US" altLang="zh-CN" sz="1800" dirty="0" smtClean="0">
                    <a:solidFill>
                      <a:srgbClr val="FF0000"/>
                    </a:solidFill>
                  </a:rPr>
                  <a:t>200V/cm</a:t>
                </a:r>
                <a:endParaRPr lang="zh-CN" altLang="en-US" sz="1800" dirty="0">
                  <a:solidFill>
                    <a:srgbClr val="FF0000"/>
                  </a:solidFill>
                </a:endParaRPr>
              </a:p>
            </p:txBody>
          </p:sp>
        </mc:Choice>
        <mc:Fallback xmlns="">
          <p:sp>
            <p:nvSpPr>
              <p:cNvPr id="6" name="内容占位符 2"/>
              <p:cNvSpPr>
                <a:spLocks noGrp="1" noRot="1" noChangeAspect="1" noMove="1" noResize="1" noEditPoints="1" noAdjustHandles="1" noChangeArrowheads="1" noChangeShapeType="1" noTextEdit="1"/>
              </p:cNvSpPr>
              <p:nvPr>
                <p:ph idx="1"/>
              </p:nvPr>
            </p:nvSpPr>
            <p:spPr>
              <a:xfrm>
                <a:off x="169168" y="1459544"/>
                <a:ext cx="4402832" cy="1969456"/>
              </a:xfrm>
              <a:blipFill rotWithShape="1">
                <a:blip r:embed="rId6"/>
                <a:stretch>
                  <a:fillRect l="-970" t="-3704" r="-1662"/>
                </a:stretch>
              </a:blipFill>
            </p:spPr>
            <p:txBody>
              <a:bodyPr/>
              <a:lstStyle/>
              <a:p>
                <a:r>
                  <a:rPr lang="zh-CN" altLang="en-US">
                    <a:noFill/>
                  </a:rPr>
                  <a:t> </a:t>
                </a:r>
              </a:p>
            </p:txBody>
          </p:sp>
        </mc:Fallback>
      </mc:AlternateContent>
      <p:sp>
        <p:nvSpPr>
          <p:cNvPr id="7" name="右箭头 6"/>
          <p:cNvSpPr/>
          <p:nvPr/>
        </p:nvSpPr>
        <p:spPr>
          <a:xfrm rot="857303">
            <a:off x="3414074" y="2256361"/>
            <a:ext cx="1625493" cy="328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rot="6579852">
            <a:off x="2097296" y="3652426"/>
            <a:ext cx="852674" cy="316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815287395"/>
                  </p:ext>
                </p:extLst>
              </p:nvPr>
            </p:nvGraphicFramePr>
            <p:xfrm>
              <a:off x="323528" y="4609936"/>
              <a:ext cx="3873461" cy="1483360"/>
            </p:xfrm>
            <a:graphic>
              <a:graphicData uri="http://schemas.openxmlformats.org/drawingml/2006/table">
                <a:tbl>
                  <a:tblPr firstRow="1" bandRow="1">
                    <a:tableStyleId>{5940675A-B579-460E-94D1-54222C63F5DA}</a:tableStyleId>
                  </a:tblPr>
                  <a:tblGrid>
                    <a:gridCol w="2016224"/>
                    <a:gridCol w="1857237"/>
                  </a:tblGrid>
                  <a:tr h="370840">
                    <a:tc>
                      <a:txBody>
                        <a:bodyPr/>
                        <a:lstStyle/>
                        <a:p>
                          <a:pPr algn="ctr"/>
                          <a:r>
                            <a:rPr lang="zh-CN" altLang="en-US" sz="1600" dirty="0" smtClean="0"/>
                            <a:t>电子漂移速度</a:t>
                          </a:r>
                          <a:endParaRPr lang="zh-CN" altLang="en-US" sz="1600" dirty="0"/>
                        </a:p>
                      </a:txBody>
                      <a:tcPr/>
                    </a:tc>
                    <a:tc>
                      <a:txBody>
                        <a:bodyPr/>
                        <a:lstStyle/>
                        <a:p>
                          <a:pPr algn="ctr"/>
                          <a:r>
                            <a:rPr lang="en-US" altLang="zh-CN" sz="1600" dirty="0" smtClean="0"/>
                            <a:t>3.89 </a:t>
                          </a:r>
                          <a14:m>
                            <m:oMath xmlns:m="http://schemas.openxmlformats.org/officeDocument/2006/math">
                              <m:r>
                                <m:rPr>
                                  <m:sty m:val="p"/>
                                </m:rPr>
                                <a:rPr lang="en-US" altLang="zh-CN" sz="1600" i="0" dirty="0" smtClean="0">
                                  <a:latin typeface="Cambria Math"/>
                                </a:rPr>
                                <m:t>cm</m:t>
                              </m:r>
                              <m:r>
                                <a:rPr lang="en-US" altLang="zh-CN" sz="1600" i="0" dirty="0" smtClean="0">
                                  <a:latin typeface="Cambria Math"/>
                                </a:rPr>
                                <m:t>/</m:t>
                              </m:r>
                              <m:r>
                                <m:rPr>
                                  <m:sty m:val="p"/>
                                </m:rPr>
                                <a:rPr lang="en-US" altLang="zh-CN" sz="1600" i="0" dirty="0" smtClean="0">
                                  <a:latin typeface="Cambria Math"/>
                                </a:rPr>
                                <m:t>us</m:t>
                              </m:r>
                            </m:oMath>
                          </a14:m>
                          <a:endParaRPr lang="zh-CN" altLang="en-US" sz="1600" i="0" dirty="0"/>
                        </a:p>
                      </a:txBody>
                      <a:tcPr/>
                    </a:tc>
                  </a:tr>
                  <a:tr h="370840">
                    <a:tc>
                      <a:txBody>
                        <a:bodyPr/>
                        <a:lstStyle/>
                        <a:p>
                          <a:pPr algn="ctr"/>
                          <a:r>
                            <a:rPr lang="zh-CN" altLang="en-US" sz="1600" dirty="0" smtClean="0"/>
                            <a:t>电子横向扩散系数</a:t>
                          </a:r>
                          <a:endParaRPr lang="zh-CN" altLang="en-US" sz="1600" dirty="0"/>
                        </a:p>
                      </a:txBody>
                      <a:tcPr/>
                    </a:tc>
                    <a:tc>
                      <a:txBody>
                        <a:bodyPr/>
                        <a:lstStyle/>
                        <a:p>
                          <a:pPr algn="ctr"/>
                          <a:r>
                            <a:rPr lang="en-US" altLang="zh-CN" sz="1600" dirty="0" smtClean="0"/>
                            <a:t>0.0293 </a:t>
                          </a:r>
                          <a14:m>
                            <m:oMath xmlns:m="http://schemas.openxmlformats.org/officeDocument/2006/math">
                              <m:r>
                                <m:rPr>
                                  <m:sty m:val="p"/>
                                </m:rPr>
                                <a:rPr lang="en-US" altLang="zh-CN" sz="1600" b="0" i="0" smtClean="0">
                                  <a:latin typeface="Cambria Math"/>
                                </a:rPr>
                                <m:t>cm</m:t>
                              </m:r>
                              <m:r>
                                <a:rPr lang="en-US" altLang="zh-CN" sz="1600" b="0" i="1" smtClean="0">
                                  <a:latin typeface="Cambria Math"/>
                                </a:rPr>
                                <m:t>/</m:t>
                              </m:r>
                              <m:rad>
                                <m:radPr>
                                  <m:degHide m:val="on"/>
                                  <m:ctrlPr>
                                    <a:rPr lang="en-US" altLang="zh-CN" sz="1600" i="1" smtClean="0">
                                      <a:latin typeface="Cambria Math"/>
                                    </a:rPr>
                                  </m:ctrlPr>
                                </m:radPr>
                                <m:deg/>
                                <m:e>
                                  <m:r>
                                    <m:rPr>
                                      <m:sty m:val="p"/>
                                    </m:rPr>
                                    <a:rPr lang="en-US" altLang="zh-CN" sz="1600" b="0" i="0" smtClean="0">
                                      <a:latin typeface="Cambria Math"/>
                                    </a:rPr>
                                    <m:t>cm</m:t>
                                  </m:r>
                                </m:e>
                              </m:rad>
                            </m:oMath>
                          </a14:m>
                          <a:endParaRPr lang="zh-CN" altLang="en-US" sz="1600" dirty="0"/>
                        </a:p>
                      </a:txBody>
                      <a:tcPr/>
                    </a:tc>
                  </a:tr>
                  <a:tr h="370840">
                    <a:tc>
                      <a:txBody>
                        <a:bodyPr/>
                        <a:lstStyle/>
                        <a:p>
                          <a:pPr algn="ctr"/>
                          <a:r>
                            <a:rPr lang="zh-CN" altLang="en-US" sz="1600" dirty="0" smtClean="0"/>
                            <a:t>电子纵向扩散系数</a:t>
                          </a:r>
                          <a:endParaRPr lang="en-US" altLang="zh-CN" sz="1600" dirty="0" smtClean="0"/>
                        </a:p>
                      </a:txBody>
                      <a:tcPr/>
                    </a:tc>
                    <a:tc>
                      <a:txBody>
                        <a:bodyPr/>
                        <a:lstStyle/>
                        <a:p>
                          <a:pPr algn="ctr"/>
                          <a:r>
                            <a:rPr lang="en-US" altLang="zh-CN" sz="1600" dirty="0" smtClean="0"/>
                            <a:t>0.0231 </a:t>
                          </a:r>
                          <a14:m>
                            <m:oMath xmlns:m="http://schemas.openxmlformats.org/officeDocument/2006/math">
                              <m:r>
                                <m:rPr>
                                  <m:sty m:val="p"/>
                                </m:rPr>
                                <a:rPr lang="en-US" altLang="zh-CN" sz="1600" b="0" i="0" smtClean="0">
                                  <a:latin typeface="Cambria Math"/>
                                </a:rPr>
                                <m:t>cm</m:t>
                              </m:r>
                              <m:r>
                                <a:rPr lang="en-US" altLang="zh-CN" sz="1600" b="0" i="1" smtClean="0">
                                  <a:latin typeface="Cambria Math"/>
                                </a:rPr>
                                <m:t>/</m:t>
                              </m:r>
                              <m:rad>
                                <m:radPr>
                                  <m:degHide m:val="on"/>
                                  <m:ctrlPr>
                                    <a:rPr lang="en-US" altLang="zh-CN" sz="1600" i="1" smtClean="0">
                                      <a:latin typeface="Cambria Math"/>
                                    </a:rPr>
                                  </m:ctrlPr>
                                </m:radPr>
                                <m:deg/>
                                <m:e>
                                  <m:r>
                                    <m:rPr>
                                      <m:sty m:val="p"/>
                                    </m:rPr>
                                    <a:rPr lang="en-US" altLang="zh-CN" sz="1600" b="0" i="0" smtClean="0">
                                      <a:latin typeface="Cambria Math"/>
                                    </a:rPr>
                                    <m:t>cm</m:t>
                                  </m:r>
                                </m:e>
                              </m:rad>
                            </m:oMath>
                          </a14:m>
                          <a:endParaRPr lang="zh-CN" altLang="en-US" sz="1600" dirty="0"/>
                        </a:p>
                      </a:txBody>
                      <a:tcPr/>
                    </a:tc>
                  </a:tr>
                  <a:tr h="370840">
                    <a:tc>
                      <a:txBody>
                        <a:bodyPr/>
                        <a:lstStyle/>
                        <a:p>
                          <a:pPr algn="ctr"/>
                          <a:r>
                            <a:rPr lang="zh-CN" altLang="en-US" sz="1600" dirty="0" smtClean="0"/>
                            <a:t>电子吸附系数</a:t>
                          </a:r>
                          <a:endParaRPr lang="en-US" altLang="zh-CN" sz="1600" dirty="0" smtClean="0"/>
                        </a:p>
                      </a:txBody>
                      <a:tcPr/>
                    </a:tc>
                    <a:tc>
                      <a:txBody>
                        <a:bodyPr/>
                        <a:lstStyle/>
                        <a:p>
                          <a:pPr algn="ctr"/>
                          <a:r>
                            <a:rPr lang="en-US" altLang="zh-CN" sz="1600" dirty="0" smtClean="0"/>
                            <a:t>0.00258477 </a:t>
                          </a:r>
                          <a14:m>
                            <m:oMath xmlns:m="http://schemas.openxmlformats.org/officeDocument/2006/math">
                              <m:sSup>
                                <m:sSupPr>
                                  <m:ctrlPr>
                                    <a:rPr lang="en-US" altLang="zh-CN" sz="1600" i="1" dirty="0" smtClean="0">
                                      <a:latin typeface="Cambria Math"/>
                                    </a:rPr>
                                  </m:ctrlPr>
                                </m:sSupPr>
                                <m:e>
                                  <m:r>
                                    <m:rPr>
                                      <m:sty m:val="p"/>
                                    </m:rPr>
                                    <a:rPr lang="en-US" altLang="zh-CN" sz="1600" i="0" dirty="0" smtClean="0">
                                      <a:latin typeface="Cambria Math"/>
                                    </a:rPr>
                                    <m:t>cm</m:t>
                                  </m:r>
                                </m:e>
                                <m:sup>
                                  <m:r>
                                    <a:rPr lang="en-US" altLang="zh-CN" sz="1600" b="0" i="1" dirty="0" smtClean="0">
                                      <a:latin typeface="Cambria Math"/>
                                    </a:rPr>
                                    <m:t>−1</m:t>
                                  </m:r>
                                </m:sup>
                              </m:sSup>
                            </m:oMath>
                          </a14:m>
                          <a:endParaRPr lang="zh-CN" altLang="en-US" sz="1600" i="0" dirty="0"/>
                        </a:p>
                      </a:txBody>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815287395"/>
                  </p:ext>
                </p:extLst>
              </p:nvPr>
            </p:nvGraphicFramePr>
            <p:xfrm>
              <a:off x="323528" y="4609936"/>
              <a:ext cx="3873461" cy="1483360"/>
            </p:xfrm>
            <a:graphic>
              <a:graphicData uri="http://schemas.openxmlformats.org/drawingml/2006/table">
                <a:tbl>
                  <a:tblPr firstRow="1" bandRow="1">
                    <a:tableStyleId>{5940675A-B579-460E-94D1-54222C63F5DA}</a:tableStyleId>
                  </a:tblPr>
                  <a:tblGrid>
                    <a:gridCol w="2016224"/>
                    <a:gridCol w="1857237"/>
                  </a:tblGrid>
                  <a:tr h="370840">
                    <a:tc>
                      <a:txBody>
                        <a:bodyPr/>
                        <a:lstStyle/>
                        <a:p>
                          <a:pPr algn="ctr"/>
                          <a:r>
                            <a:rPr lang="zh-CN" altLang="en-US" sz="1600" dirty="0" smtClean="0"/>
                            <a:t>电子漂移速度</a:t>
                          </a:r>
                          <a:endParaRPr lang="zh-CN" altLang="en-US" sz="1600" dirty="0"/>
                        </a:p>
                      </a:txBody>
                      <a:tcPr/>
                    </a:tc>
                    <a:tc>
                      <a:txBody>
                        <a:bodyPr/>
                        <a:lstStyle/>
                        <a:p>
                          <a:endParaRPr lang="zh-CN"/>
                        </a:p>
                      </a:txBody>
                      <a:tcPr>
                        <a:blipFill rotWithShape="1">
                          <a:blip r:embed="rId7"/>
                          <a:stretch>
                            <a:fillRect l="-108882" t="-6557" r="-329" b="-311475"/>
                          </a:stretch>
                        </a:blipFill>
                      </a:tcPr>
                    </a:tc>
                  </a:tr>
                  <a:tr h="370840">
                    <a:tc>
                      <a:txBody>
                        <a:bodyPr/>
                        <a:lstStyle/>
                        <a:p>
                          <a:pPr algn="ctr"/>
                          <a:r>
                            <a:rPr lang="zh-CN" altLang="en-US" sz="1600" dirty="0" smtClean="0"/>
                            <a:t>电子横向扩散系数</a:t>
                          </a:r>
                          <a:endParaRPr lang="zh-CN" altLang="en-US" sz="1600" dirty="0"/>
                        </a:p>
                      </a:txBody>
                      <a:tcPr/>
                    </a:tc>
                    <a:tc>
                      <a:txBody>
                        <a:bodyPr/>
                        <a:lstStyle/>
                        <a:p>
                          <a:endParaRPr lang="zh-CN"/>
                        </a:p>
                      </a:txBody>
                      <a:tcPr>
                        <a:blipFill rotWithShape="1">
                          <a:blip r:embed="rId7"/>
                          <a:stretch>
                            <a:fillRect l="-108882" t="-106557" r="-329" b="-211475"/>
                          </a:stretch>
                        </a:blipFill>
                      </a:tcPr>
                    </a:tc>
                  </a:tr>
                  <a:tr h="370840">
                    <a:tc>
                      <a:txBody>
                        <a:bodyPr/>
                        <a:lstStyle/>
                        <a:p>
                          <a:pPr algn="ctr"/>
                          <a:r>
                            <a:rPr lang="zh-CN" altLang="en-US" sz="1600" dirty="0" smtClean="0"/>
                            <a:t>电子纵向扩散系数</a:t>
                          </a:r>
                          <a:endParaRPr lang="en-US" altLang="zh-CN" sz="1600" dirty="0" smtClean="0"/>
                        </a:p>
                      </a:txBody>
                      <a:tcPr/>
                    </a:tc>
                    <a:tc>
                      <a:txBody>
                        <a:bodyPr/>
                        <a:lstStyle/>
                        <a:p>
                          <a:endParaRPr lang="zh-CN"/>
                        </a:p>
                      </a:txBody>
                      <a:tcPr>
                        <a:blipFill rotWithShape="1">
                          <a:blip r:embed="rId7"/>
                          <a:stretch>
                            <a:fillRect l="-108882" t="-206557" r="-329" b="-111475"/>
                          </a:stretch>
                        </a:blipFill>
                      </a:tcPr>
                    </a:tc>
                  </a:tr>
                  <a:tr h="370840">
                    <a:tc>
                      <a:txBody>
                        <a:bodyPr/>
                        <a:lstStyle/>
                        <a:p>
                          <a:pPr algn="ctr"/>
                          <a:r>
                            <a:rPr lang="zh-CN" altLang="en-US" sz="1600" dirty="0" smtClean="0"/>
                            <a:t>电子吸附</a:t>
                          </a:r>
                          <a:r>
                            <a:rPr lang="zh-CN" altLang="en-US" sz="1600" dirty="0" smtClean="0"/>
                            <a:t>系数</a:t>
                          </a:r>
                          <a:endParaRPr lang="en-US" altLang="zh-CN" sz="1600" dirty="0" smtClean="0"/>
                        </a:p>
                      </a:txBody>
                      <a:tcPr/>
                    </a:tc>
                    <a:tc>
                      <a:txBody>
                        <a:bodyPr/>
                        <a:lstStyle/>
                        <a:p>
                          <a:endParaRPr lang="zh-CN"/>
                        </a:p>
                      </a:txBody>
                      <a:tcPr>
                        <a:blipFill rotWithShape="1">
                          <a:blip r:embed="rId7"/>
                          <a:stretch>
                            <a:fillRect l="-108882" t="-306557" r="-329" b="-11475"/>
                          </a:stretch>
                        </a:blipFill>
                      </a:tcPr>
                    </a:tc>
                  </a:tr>
                </a:tbl>
              </a:graphicData>
            </a:graphic>
          </p:graphicFrame>
        </mc:Fallback>
      </mc:AlternateContent>
      <p:sp>
        <p:nvSpPr>
          <p:cNvPr id="10" name="TextBox 9"/>
          <p:cNvSpPr txBox="1"/>
          <p:nvPr/>
        </p:nvSpPr>
        <p:spPr>
          <a:xfrm>
            <a:off x="1259632" y="4213651"/>
            <a:ext cx="1843774" cy="338554"/>
          </a:xfrm>
          <a:prstGeom prst="rect">
            <a:avLst/>
          </a:prstGeom>
          <a:noFill/>
        </p:spPr>
        <p:txBody>
          <a:bodyPr wrap="none" rtlCol="0">
            <a:spAutoFit/>
          </a:bodyPr>
          <a:lstStyle/>
          <a:p>
            <a:r>
              <a:rPr lang="zh-CN" altLang="en-US" sz="1600" dirty="0" smtClean="0"/>
              <a:t>表</a:t>
            </a:r>
            <a:r>
              <a:rPr lang="en-US" altLang="zh-CN" sz="1600" dirty="0" smtClean="0"/>
              <a:t>1  </a:t>
            </a:r>
            <a:r>
              <a:rPr lang="zh-CN" altLang="en-US" sz="1600" dirty="0" smtClean="0"/>
              <a:t>电子输运参数</a:t>
            </a:r>
            <a:endParaRPr lang="zh-CN" altLang="en-US" sz="1600" dirty="0"/>
          </a:p>
        </p:txBody>
      </p:sp>
      <p:sp>
        <p:nvSpPr>
          <p:cNvPr id="11" name="TextBox 48"/>
          <p:cNvSpPr txBox="1"/>
          <p:nvPr/>
        </p:nvSpPr>
        <p:spPr>
          <a:xfrm>
            <a:off x="5292080" y="3933056"/>
            <a:ext cx="3024336"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2 </a:t>
            </a:r>
            <a:r>
              <a:rPr lang="zh-CN" altLang="zh-CN" sz="1400" dirty="0" smtClean="0"/>
              <a:t>不同</a:t>
            </a:r>
            <a:r>
              <a:rPr lang="zh-CN" altLang="zh-CN" sz="1400" dirty="0"/>
              <a:t>能量入射中子的探测效率</a:t>
            </a:r>
            <a:endParaRPr lang="zh-CN" altLang="en-US" sz="1400" dirty="0">
              <a:latin typeface="+mj-lt"/>
              <a:ea typeface="宋体" charset="-122"/>
            </a:endParaRPr>
          </a:p>
        </p:txBody>
      </p:sp>
      <p:sp>
        <p:nvSpPr>
          <p:cNvPr id="13" name="TextBox 48"/>
          <p:cNvSpPr txBox="1"/>
          <p:nvPr/>
        </p:nvSpPr>
        <p:spPr>
          <a:xfrm>
            <a:off x="5292080" y="6196023"/>
            <a:ext cx="3024336" cy="566309"/>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3 </a:t>
            </a:r>
            <a:r>
              <a:rPr lang="zh-CN" altLang="en-US" sz="1400" dirty="0" smtClean="0">
                <a:latin typeface="+mj-lt"/>
                <a:ea typeface="宋体" charset="-122"/>
              </a:rPr>
              <a:t>不同能量中子产生的</a:t>
            </a:r>
            <a:r>
              <a:rPr lang="zh-CN" altLang="zh-CN" sz="1400" dirty="0" smtClean="0"/>
              <a:t>反冲</a:t>
            </a:r>
            <a:r>
              <a:rPr lang="zh-CN" altLang="zh-CN" sz="1400" dirty="0"/>
              <a:t>质子径迹末端的空间分布</a:t>
            </a:r>
            <a:endParaRPr lang="zh-CN" altLang="en-US" sz="1400" dirty="0">
              <a:latin typeface="+mj-lt"/>
              <a:ea typeface="宋体" charset="-122"/>
            </a:endParaRPr>
          </a:p>
        </p:txBody>
      </p:sp>
      <p:sp>
        <p:nvSpPr>
          <p:cNvPr id="15" name="矩形 14"/>
          <p:cNvSpPr/>
          <p:nvPr/>
        </p:nvSpPr>
        <p:spPr>
          <a:xfrm>
            <a:off x="4932040" y="5949280"/>
            <a:ext cx="562975" cy="276999"/>
          </a:xfrm>
          <a:prstGeom prst="rect">
            <a:avLst/>
          </a:prstGeom>
        </p:spPr>
        <p:txBody>
          <a:bodyPr wrap="none">
            <a:spAutoFit/>
          </a:bodyPr>
          <a:lstStyle/>
          <a:p>
            <a:r>
              <a:rPr lang="en-US" altLang="zh-CN" sz="1200" dirty="0" smtClean="0">
                <a:solidFill>
                  <a:srgbClr val="FF0000"/>
                </a:solidFill>
              </a:rPr>
              <a:t>1MeV</a:t>
            </a:r>
            <a:endParaRPr lang="zh-CN" altLang="en-US" sz="1600" dirty="0">
              <a:solidFill>
                <a:srgbClr val="FF0000"/>
              </a:solidFill>
            </a:endParaRPr>
          </a:p>
        </p:txBody>
      </p:sp>
      <p:sp>
        <p:nvSpPr>
          <p:cNvPr id="16" name="矩形 15"/>
          <p:cNvSpPr/>
          <p:nvPr/>
        </p:nvSpPr>
        <p:spPr>
          <a:xfrm>
            <a:off x="5220072" y="5816460"/>
            <a:ext cx="562975" cy="276999"/>
          </a:xfrm>
          <a:prstGeom prst="rect">
            <a:avLst/>
          </a:prstGeom>
        </p:spPr>
        <p:txBody>
          <a:bodyPr wrap="none">
            <a:spAutoFit/>
          </a:bodyPr>
          <a:lstStyle/>
          <a:p>
            <a:r>
              <a:rPr lang="en-US" altLang="zh-CN" sz="1200" dirty="0" smtClean="0">
                <a:solidFill>
                  <a:srgbClr val="FF0000"/>
                </a:solidFill>
              </a:rPr>
              <a:t>2MeV</a:t>
            </a:r>
            <a:endParaRPr lang="zh-CN" altLang="en-US" sz="1600" dirty="0">
              <a:solidFill>
                <a:srgbClr val="FF0000"/>
              </a:solidFill>
            </a:endParaRPr>
          </a:p>
        </p:txBody>
      </p:sp>
      <p:sp>
        <p:nvSpPr>
          <p:cNvPr id="17" name="矩形 16"/>
          <p:cNvSpPr/>
          <p:nvPr/>
        </p:nvSpPr>
        <p:spPr>
          <a:xfrm>
            <a:off x="5593201" y="5672281"/>
            <a:ext cx="562975" cy="276999"/>
          </a:xfrm>
          <a:prstGeom prst="rect">
            <a:avLst/>
          </a:prstGeom>
        </p:spPr>
        <p:txBody>
          <a:bodyPr wrap="none">
            <a:spAutoFit/>
          </a:bodyPr>
          <a:lstStyle/>
          <a:p>
            <a:r>
              <a:rPr lang="en-US" altLang="zh-CN" sz="1200" dirty="0" smtClean="0">
                <a:solidFill>
                  <a:srgbClr val="FF0000"/>
                </a:solidFill>
              </a:rPr>
              <a:t>3MeV</a:t>
            </a:r>
            <a:endParaRPr lang="zh-CN" altLang="en-US" sz="1600" dirty="0">
              <a:solidFill>
                <a:srgbClr val="FF0000"/>
              </a:solidFill>
            </a:endParaRPr>
          </a:p>
        </p:txBody>
      </p:sp>
      <p:sp>
        <p:nvSpPr>
          <p:cNvPr id="18" name="矩形 17"/>
          <p:cNvSpPr/>
          <p:nvPr/>
        </p:nvSpPr>
        <p:spPr>
          <a:xfrm>
            <a:off x="6156176" y="5539461"/>
            <a:ext cx="562975" cy="276999"/>
          </a:xfrm>
          <a:prstGeom prst="rect">
            <a:avLst/>
          </a:prstGeom>
        </p:spPr>
        <p:txBody>
          <a:bodyPr wrap="none">
            <a:spAutoFit/>
          </a:bodyPr>
          <a:lstStyle/>
          <a:p>
            <a:r>
              <a:rPr lang="en-US" altLang="zh-CN" sz="1200" dirty="0" smtClean="0">
                <a:solidFill>
                  <a:srgbClr val="FF0000"/>
                </a:solidFill>
              </a:rPr>
              <a:t>4MeV</a:t>
            </a:r>
            <a:endParaRPr lang="zh-CN" altLang="en-US" sz="1600" dirty="0">
              <a:solidFill>
                <a:srgbClr val="FF0000"/>
              </a:solidFill>
            </a:endParaRPr>
          </a:p>
        </p:txBody>
      </p:sp>
      <p:sp>
        <p:nvSpPr>
          <p:cNvPr id="19" name="矩形 18"/>
          <p:cNvSpPr/>
          <p:nvPr/>
        </p:nvSpPr>
        <p:spPr>
          <a:xfrm>
            <a:off x="6876256" y="5445224"/>
            <a:ext cx="562975" cy="276999"/>
          </a:xfrm>
          <a:prstGeom prst="rect">
            <a:avLst/>
          </a:prstGeom>
        </p:spPr>
        <p:txBody>
          <a:bodyPr wrap="none">
            <a:spAutoFit/>
          </a:bodyPr>
          <a:lstStyle/>
          <a:p>
            <a:r>
              <a:rPr lang="en-US" altLang="zh-CN" sz="1200" dirty="0" smtClean="0">
                <a:solidFill>
                  <a:srgbClr val="FF0000"/>
                </a:solidFill>
              </a:rPr>
              <a:t>5MeV</a:t>
            </a:r>
            <a:endParaRPr lang="zh-CN" altLang="en-US" sz="1600" dirty="0">
              <a:solidFill>
                <a:srgbClr val="FF0000"/>
              </a:solidFill>
            </a:endParaRPr>
          </a:p>
        </p:txBody>
      </p:sp>
      <p:sp>
        <p:nvSpPr>
          <p:cNvPr id="20" name="矩形 19"/>
          <p:cNvSpPr/>
          <p:nvPr/>
        </p:nvSpPr>
        <p:spPr>
          <a:xfrm>
            <a:off x="7668344" y="5262462"/>
            <a:ext cx="562975" cy="276999"/>
          </a:xfrm>
          <a:prstGeom prst="rect">
            <a:avLst/>
          </a:prstGeom>
        </p:spPr>
        <p:txBody>
          <a:bodyPr wrap="none">
            <a:spAutoFit/>
          </a:bodyPr>
          <a:lstStyle/>
          <a:p>
            <a:r>
              <a:rPr lang="en-US" altLang="zh-CN" sz="1200" dirty="0" smtClean="0">
                <a:solidFill>
                  <a:srgbClr val="FF0000"/>
                </a:solidFill>
              </a:rPr>
              <a:t>6MeV</a:t>
            </a:r>
            <a:endParaRPr lang="zh-CN" altLang="en-US" sz="1600" dirty="0">
              <a:solidFill>
                <a:srgbClr val="FF0000"/>
              </a:solidFill>
            </a:endParaRPr>
          </a:p>
        </p:txBody>
      </p:sp>
      <p:cxnSp>
        <p:nvCxnSpPr>
          <p:cNvPr id="21" name="直接连接符 20"/>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307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反冲质子性质研究</a:t>
            </a:r>
            <a:endParaRPr lang="zh-CN" altLang="en-US" sz="3600" dirty="0"/>
          </a:p>
        </p:txBody>
      </p:sp>
      <p:pic>
        <p:nvPicPr>
          <p:cNvPr id="5" name="图片 4" descr="F:\科研\nTPC\IEEE 2012\image\the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97" y="1405409"/>
            <a:ext cx="3303431" cy="2239615"/>
          </a:xfrm>
          <a:prstGeom prst="rect">
            <a:avLst/>
          </a:prstGeom>
          <a:noFill/>
          <a:ln>
            <a:noFill/>
          </a:ln>
        </p:spPr>
      </p:pic>
      <p:pic>
        <p:nvPicPr>
          <p:cNvPr id="6" name="图片 5" descr="F:\科研\nTPC\IEEE 2012\image\radius-sprea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857" y="4005064"/>
            <a:ext cx="3372551" cy="2286015"/>
          </a:xfrm>
          <a:prstGeom prst="rect">
            <a:avLst/>
          </a:prstGeom>
          <a:noFill/>
          <a:ln>
            <a:noFill/>
          </a:ln>
        </p:spPr>
      </p:pic>
      <p:pic>
        <p:nvPicPr>
          <p:cNvPr id="7" name="图片 6" descr="F:\科研\nTPC\IEEE 2012\image\E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09" y="4005064"/>
            <a:ext cx="3414227" cy="2314318"/>
          </a:xfrm>
          <a:prstGeom prst="rect">
            <a:avLst/>
          </a:prstGeom>
          <a:noFill/>
          <a:ln>
            <a:noFill/>
          </a:ln>
        </p:spPr>
      </p:pic>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extBox 48"/>
          <p:cNvSpPr txBox="1"/>
          <p:nvPr/>
        </p:nvSpPr>
        <p:spPr>
          <a:xfrm>
            <a:off x="692505" y="3645024"/>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4  </a:t>
            </a:r>
            <a:r>
              <a:rPr lang="zh-CN" altLang="en-US" sz="1400" dirty="0" smtClean="0">
                <a:latin typeface="+mj-lt"/>
                <a:ea typeface="宋体" charset="-122"/>
              </a:rPr>
              <a:t>反冲质子的反冲角分布</a:t>
            </a:r>
            <a:endParaRPr lang="zh-CN" altLang="en-US" sz="1400" dirty="0">
              <a:latin typeface="+mj-lt"/>
              <a:ea typeface="宋体" charset="-122"/>
            </a:endParaRPr>
          </a:p>
        </p:txBody>
      </p:sp>
      <p:sp>
        <p:nvSpPr>
          <p:cNvPr id="10" name="TextBox 48"/>
          <p:cNvSpPr txBox="1"/>
          <p:nvPr/>
        </p:nvSpPr>
        <p:spPr>
          <a:xfrm>
            <a:off x="827584" y="6340039"/>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5  </a:t>
            </a:r>
            <a:r>
              <a:rPr lang="zh-CN" altLang="en-US" sz="1400" dirty="0" smtClean="0">
                <a:latin typeface="+mj-lt"/>
                <a:ea typeface="宋体" charset="-122"/>
              </a:rPr>
              <a:t>反冲质子的能量分布</a:t>
            </a:r>
            <a:endParaRPr lang="zh-CN" altLang="en-US" sz="1400" dirty="0">
              <a:latin typeface="+mj-lt"/>
              <a:ea typeface="宋体" charset="-122"/>
            </a:endParaRPr>
          </a:p>
        </p:txBody>
      </p:sp>
      <p:sp>
        <p:nvSpPr>
          <p:cNvPr id="11" name="TextBox 48"/>
          <p:cNvSpPr txBox="1"/>
          <p:nvPr/>
        </p:nvSpPr>
        <p:spPr>
          <a:xfrm>
            <a:off x="4943865" y="6268031"/>
            <a:ext cx="3168352"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a:latin typeface="+mj-lt"/>
                <a:ea typeface="宋体" charset="-122"/>
              </a:rPr>
              <a:t>6</a:t>
            </a:r>
            <a:r>
              <a:rPr lang="en-US" altLang="zh-CN" sz="1400" dirty="0" smtClean="0">
                <a:latin typeface="+mj-lt"/>
                <a:ea typeface="宋体" charset="-122"/>
              </a:rPr>
              <a:t>  </a:t>
            </a:r>
            <a:r>
              <a:rPr lang="zh-CN" altLang="en-US" sz="1400" dirty="0" smtClean="0">
                <a:latin typeface="+mj-lt"/>
                <a:ea typeface="宋体" charset="-122"/>
              </a:rPr>
              <a:t>反冲质子径迹径向长度的分布</a:t>
            </a:r>
            <a:endParaRPr lang="zh-CN" altLang="en-US" sz="1400" dirty="0">
              <a:latin typeface="+mj-lt"/>
              <a:ea typeface="宋体"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841976230"/>
              </p:ext>
            </p:extLst>
          </p:nvPr>
        </p:nvGraphicFramePr>
        <p:xfrm>
          <a:off x="4288212" y="2017648"/>
          <a:ext cx="4392489" cy="1483360"/>
        </p:xfrm>
        <a:graphic>
          <a:graphicData uri="http://schemas.openxmlformats.org/drawingml/2006/table">
            <a:tbl>
              <a:tblPr firstRow="1" bandRow="1">
                <a:tableStyleId>{5940675A-B579-460E-94D1-54222C63F5DA}</a:tableStyleId>
              </a:tblPr>
              <a:tblGrid>
                <a:gridCol w="1152128"/>
                <a:gridCol w="1776198"/>
                <a:gridCol w="1464163"/>
              </a:tblGrid>
              <a:tr h="370840">
                <a:tc>
                  <a:txBody>
                    <a:bodyPr/>
                    <a:lstStyle/>
                    <a:p>
                      <a:pPr algn="ctr">
                        <a:lnSpc>
                          <a:spcPct val="150000"/>
                        </a:lnSpc>
                        <a:spcAft>
                          <a:spcPts val="0"/>
                        </a:spcAft>
                      </a:pPr>
                      <a:r>
                        <a:rPr lang="zh-CN" sz="1600" kern="100" dirty="0">
                          <a:effectLst/>
                          <a:latin typeface="+mn-ea"/>
                          <a:ea typeface="+mn-ea"/>
                          <a:cs typeface="Calibri" pitchFamily="34" charset="0"/>
                        </a:rPr>
                        <a:t>反冲核</a:t>
                      </a:r>
                    </a:p>
                  </a:txBody>
                  <a:tcPr marL="68580" marR="68580" marT="0" marB="0"/>
                </a:tc>
                <a:tc>
                  <a:txBody>
                    <a:bodyPr/>
                    <a:lstStyle/>
                    <a:p>
                      <a:pPr algn="ctr">
                        <a:lnSpc>
                          <a:spcPct val="150000"/>
                        </a:lnSpc>
                        <a:spcAft>
                          <a:spcPts val="0"/>
                        </a:spcAft>
                      </a:pPr>
                      <a:r>
                        <a:rPr lang="zh-CN" sz="1600" kern="100" dirty="0">
                          <a:effectLst/>
                          <a:latin typeface="+mn-ea"/>
                          <a:ea typeface="+mn-ea"/>
                          <a:cs typeface="Calibri" pitchFamily="34" charset="0"/>
                        </a:rPr>
                        <a:t>最大反冲能量</a:t>
                      </a:r>
                      <a:r>
                        <a:rPr lang="en-US" sz="1600" kern="100" dirty="0" err="1">
                          <a:effectLst/>
                          <a:latin typeface="+mn-ea"/>
                          <a:ea typeface="+mn-ea"/>
                          <a:cs typeface="Calibri" pitchFamily="34" charset="0"/>
                        </a:rPr>
                        <a:t>E</a:t>
                      </a:r>
                      <a:r>
                        <a:rPr lang="en-US" sz="1600" kern="100" baseline="-25000" dirty="0" err="1">
                          <a:effectLst/>
                          <a:latin typeface="+mn-ea"/>
                          <a:ea typeface="+mn-ea"/>
                          <a:cs typeface="Calibri" pitchFamily="34" charset="0"/>
                        </a:rPr>
                        <a:t>r</a:t>
                      </a:r>
                      <a:endParaRPr lang="zh-CN" sz="1600" kern="100" dirty="0">
                        <a:effectLst/>
                        <a:latin typeface="+mn-ea"/>
                        <a:ea typeface="+mn-ea"/>
                        <a:cs typeface="Calibri" pitchFamily="34" charset="0"/>
                      </a:endParaRPr>
                    </a:p>
                  </a:txBody>
                  <a:tcPr marL="68580" marR="68580" marT="0" marB="0"/>
                </a:tc>
                <a:tc>
                  <a:txBody>
                    <a:bodyPr/>
                    <a:lstStyle/>
                    <a:p>
                      <a:pPr algn="ctr">
                        <a:lnSpc>
                          <a:spcPct val="150000"/>
                        </a:lnSpc>
                        <a:spcAft>
                          <a:spcPts val="0"/>
                        </a:spcAft>
                      </a:pPr>
                      <a:r>
                        <a:rPr lang="zh-CN" sz="1600" kern="100">
                          <a:effectLst/>
                          <a:latin typeface="+mn-ea"/>
                          <a:ea typeface="+mn-ea"/>
                          <a:cs typeface="Calibri" pitchFamily="34" charset="0"/>
                        </a:rPr>
                        <a:t>射程</a:t>
                      </a:r>
                      <a:r>
                        <a:rPr lang="en-US" sz="1600" kern="100">
                          <a:effectLst/>
                          <a:latin typeface="+mn-ea"/>
                          <a:ea typeface="+mn-ea"/>
                          <a:cs typeface="Calibri" pitchFamily="34" charset="0"/>
                        </a:rPr>
                        <a:t>R</a:t>
                      </a:r>
                      <a:endParaRPr lang="zh-CN" sz="1600" kern="100">
                        <a:effectLst/>
                        <a:latin typeface="+mn-ea"/>
                        <a:ea typeface="+mn-ea"/>
                        <a:cs typeface="Calibri" pitchFamily="34" charset="0"/>
                      </a:endParaRPr>
                    </a:p>
                  </a:txBody>
                  <a:tcPr marL="68580" marR="68580" marT="0" marB="0"/>
                </a:tc>
              </a:tr>
              <a:tr h="370840">
                <a:tc>
                  <a:txBody>
                    <a:bodyPr/>
                    <a:lstStyle/>
                    <a:p>
                      <a:pPr algn="ctr">
                        <a:lnSpc>
                          <a:spcPct val="150000"/>
                        </a:lnSpc>
                        <a:spcAft>
                          <a:spcPts val="0"/>
                        </a:spcAft>
                      </a:pPr>
                      <a:r>
                        <a:rPr lang="en-US" sz="1600" kern="100" baseline="30000" dirty="0">
                          <a:solidFill>
                            <a:srgbClr val="FF0000"/>
                          </a:solidFill>
                          <a:effectLst/>
                          <a:latin typeface="+mn-ea"/>
                          <a:ea typeface="+mn-ea"/>
                          <a:cs typeface="Calibri" pitchFamily="34" charset="0"/>
                        </a:rPr>
                        <a:t>1</a:t>
                      </a:r>
                      <a:r>
                        <a:rPr lang="en-US" sz="1600" kern="100" dirty="0">
                          <a:solidFill>
                            <a:srgbClr val="FF0000"/>
                          </a:solidFill>
                          <a:effectLst/>
                          <a:latin typeface="+mn-ea"/>
                          <a:ea typeface="+mn-ea"/>
                          <a:cs typeface="Calibri" pitchFamily="34" charset="0"/>
                        </a:rPr>
                        <a:t>H</a:t>
                      </a:r>
                      <a:endParaRPr lang="zh-CN" sz="1600" kern="100" dirty="0">
                        <a:solidFill>
                          <a:srgbClr val="FF0000"/>
                        </a:solidFill>
                        <a:effectLst/>
                        <a:latin typeface="+mn-ea"/>
                        <a:ea typeface="+mn-ea"/>
                        <a:cs typeface="Calibri" pitchFamily="34" charset="0"/>
                      </a:endParaRPr>
                    </a:p>
                  </a:txBody>
                  <a:tcPr marL="68580" marR="68580" marT="0" marB="0"/>
                </a:tc>
                <a:tc>
                  <a:txBody>
                    <a:bodyPr/>
                    <a:lstStyle/>
                    <a:p>
                      <a:pPr algn="ctr">
                        <a:lnSpc>
                          <a:spcPct val="150000"/>
                        </a:lnSpc>
                        <a:spcAft>
                          <a:spcPts val="0"/>
                        </a:spcAft>
                      </a:pPr>
                      <a:r>
                        <a:rPr lang="en-US" sz="1600" kern="100" dirty="0" smtClean="0">
                          <a:effectLst/>
                          <a:latin typeface="+mn-ea"/>
                          <a:ea typeface="+mn-ea"/>
                          <a:cs typeface="Calibri" pitchFamily="34" charset="0"/>
                        </a:rPr>
                        <a:t>5 MeV</a:t>
                      </a:r>
                      <a:endParaRPr lang="zh-CN" sz="1600" kern="100" dirty="0">
                        <a:effectLst/>
                        <a:latin typeface="+mn-ea"/>
                        <a:ea typeface="+mn-ea"/>
                        <a:cs typeface="Calibri" pitchFamily="34" charset="0"/>
                      </a:endParaRPr>
                    </a:p>
                  </a:txBody>
                  <a:tcPr marL="68580" marR="68580" marT="0" marB="0"/>
                </a:tc>
                <a:tc>
                  <a:txBody>
                    <a:bodyPr/>
                    <a:lstStyle/>
                    <a:p>
                      <a:pPr algn="ctr">
                        <a:lnSpc>
                          <a:spcPct val="150000"/>
                        </a:lnSpc>
                        <a:spcAft>
                          <a:spcPts val="0"/>
                        </a:spcAft>
                      </a:pPr>
                      <a:r>
                        <a:rPr lang="en-US" sz="1600" kern="100" dirty="0" smtClean="0">
                          <a:solidFill>
                            <a:srgbClr val="FF0000"/>
                          </a:solidFill>
                          <a:effectLst/>
                          <a:latin typeface="+mn-ea"/>
                          <a:ea typeface="+mn-ea"/>
                          <a:cs typeface="Calibri" pitchFamily="34" charset="0"/>
                        </a:rPr>
                        <a:t>263.49 mm</a:t>
                      </a:r>
                      <a:endParaRPr lang="zh-CN" sz="1600" kern="100" dirty="0">
                        <a:solidFill>
                          <a:srgbClr val="FF0000"/>
                        </a:solidFill>
                        <a:effectLst/>
                        <a:latin typeface="+mn-ea"/>
                        <a:ea typeface="+mn-ea"/>
                        <a:cs typeface="Calibri" pitchFamily="34" charset="0"/>
                      </a:endParaRPr>
                    </a:p>
                  </a:txBody>
                  <a:tcPr marL="68580" marR="68580" marT="0" marB="0"/>
                </a:tc>
              </a:tr>
              <a:tr h="370840">
                <a:tc>
                  <a:txBody>
                    <a:bodyPr/>
                    <a:lstStyle/>
                    <a:p>
                      <a:pPr algn="ctr">
                        <a:lnSpc>
                          <a:spcPct val="150000"/>
                        </a:lnSpc>
                        <a:spcAft>
                          <a:spcPts val="0"/>
                        </a:spcAft>
                      </a:pPr>
                      <a:r>
                        <a:rPr lang="en-US" sz="1600" kern="100" baseline="30000">
                          <a:effectLst/>
                          <a:latin typeface="+mn-ea"/>
                          <a:ea typeface="+mn-ea"/>
                          <a:cs typeface="Calibri" pitchFamily="34" charset="0"/>
                        </a:rPr>
                        <a:t>12</a:t>
                      </a:r>
                      <a:r>
                        <a:rPr lang="en-US" sz="1600" kern="100">
                          <a:effectLst/>
                          <a:latin typeface="+mn-ea"/>
                          <a:ea typeface="+mn-ea"/>
                          <a:cs typeface="Calibri" pitchFamily="34" charset="0"/>
                        </a:rPr>
                        <a:t>C</a:t>
                      </a:r>
                      <a:endParaRPr lang="zh-CN" sz="1600" kern="100">
                        <a:effectLst/>
                        <a:latin typeface="+mn-ea"/>
                        <a:ea typeface="+mn-ea"/>
                        <a:cs typeface="Calibri" pitchFamily="34" charset="0"/>
                      </a:endParaRPr>
                    </a:p>
                  </a:txBody>
                  <a:tcPr marL="68580" marR="68580" marT="0" marB="0"/>
                </a:tc>
                <a:tc>
                  <a:txBody>
                    <a:bodyPr/>
                    <a:lstStyle/>
                    <a:p>
                      <a:pPr algn="ctr">
                        <a:lnSpc>
                          <a:spcPct val="150000"/>
                        </a:lnSpc>
                        <a:spcAft>
                          <a:spcPts val="0"/>
                        </a:spcAft>
                      </a:pPr>
                      <a:r>
                        <a:rPr lang="en-US" sz="1600" kern="100" dirty="0" smtClean="0">
                          <a:effectLst/>
                          <a:latin typeface="+mn-ea"/>
                          <a:ea typeface="+mn-ea"/>
                          <a:cs typeface="Calibri" pitchFamily="34" charset="0"/>
                        </a:rPr>
                        <a:t>1.420 MeV</a:t>
                      </a:r>
                      <a:endParaRPr lang="zh-CN" sz="1600" kern="100" dirty="0">
                        <a:effectLst/>
                        <a:latin typeface="+mn-ea"/>
                        <a:ea typeface="+mn-ea"/>
                        <a:cs typeface="Calibri" pitchFamily="34" charset="0"/>
                      </a:endParaRPr>
                    </a:p>
                  </a:txBody>
                  <a:tcPr marL="68580" marR="68580" marT="0" marB="0"/>
                </a:tc>
                <a:tc>
                  <a:txBody>
                    <a:bodyPr/>
                    <a:lstStyle/>
                    <a:p>
                      <a:pPr algn="ctr">
                        <a:lnSpc>
                          <a:spcPct val="150000"/>
                        </a:lnSpc>
                        <a:spcAft>
                          <a:spcPts val="0"/>
                        </a:spcAft>
                      </a:pPr>
                      <a:r>
                        <a:rPr lang="en-US" sz="1600" kern="100" dirty="0" smtClean="0">
                          <a:effectLst/>
                          <a:latin typeface="+mn-ea"/>
                          <a:ea typeface="+mn-ea"/>
                          <a:cs typeface="Calibri" pitchFamily="34" charset="0"/>
                        </a:rPr>
                        <a:t>2.32 mm</a:t>
                      </a:r>
                      <a:endParaRPr lang="zh-CN" sz="1600" kern="100" dirty="0">
                        <a:effectLst/>
                        <a:latin typeface="+mn-ea"/>
                        <a:ea typeface="+mn-ea"/>
                        <a:cs typeface="Calibri" pitchFamily="34" charset="0"/>
                      </a:endParaRPr>
                    </a:p>
                  </a:txBody>
                  <a:tcPr marL="68580" marR="68580" marT="0" marB="0"/>
                </a:tc>
              </a:tr>
              <a:tr h="370840">
                <a:tc>
                  <a:txBody>
                    <a:bodyPr/>
                    <a:lstStyle/>
                    <a:p>
                      <a:pPr algn="ctr">
                        <a:lnSpc>
                          <a:spcPct val="150000"/>
                        </a:lnSpc>
                        <a:spcAft>
                          <a:spcPts val="0"/>
                        </a:spcAft>
                      </a:pPr>
                      <a:r>
                        <a:rPr lang="en-US" sz="1600" kern="100" baseline="30000">
                          <a:effectLst/>
                          <a:latin typeface="+mn-ea"/>
                          <a:ea typeface="+mn-ea"/>
                          <a:cs typeface="Calibri" pitchFamily="34" charset="0"/>
                        </a:rPr>
                        <a:t>40</a:t>
                      </a:r>
                      <a:r>
                        <a:rPr lang="en-US" sz="1600" kern="100">
                          <a:effectLst/>
                          <a:latin typeface="+mn-ea"/>
                          <a:ea typeface="+mn-ea"/>
                          <a:cs typeface="Calibri" pitchFamily="34" charset="0"/>
                        </a:rPr>
                        <a:t>Ar</a:t>
                      </a:r>
                      <a:endParaRPr lang="zh-CN" sz="1600" kern="100">
                        <a:effectLst/>
                        <a:latin typeface="+mn-ea"/>
                        <a:ea typeface="+mn-ea"/>
                        <a:cs typeface="Calibri" pitchFamily="34" charset="0"/>
                      </a:endParaRPr>
                    </a:p>
                  </a:txBody>
                  <a:tcPr marL="68580" marR="68580" marT="0" marB="0"/>
                </a:tc>
                <a:tc>
                  <a:txBody>
                    <a:bodyPr/>
                    <a:lstStyle/>
                    <a:p>
                      <a:pPr algn="ctr">
                        <a:lnSpc>
                          <a:spcPct val="150000"/>
                        </a:lnSpc>
                        <a:spcAft>
                          <a:spcPts val="0"/>
                        </a:spcAft>
                      </a:pPr>
                      <a:r>
                        <a:rPr lang="en-US" sz="1600" kern="100" dirty="0" smtClean="0">
                          <a:effectLst/>
                          <a:latin typeface="+mn-ea"/>
                          <a:ea typeface="+mn-ea"/>
                          <a:cs typeface="Calibri" pitchFamily="34" charset="0"/>
                        </a:rPr>
                        <a:t>0.476 MeV</a:t>
                      </a:r>
                      <a:endParaRPr lang="zh-CN" sz="1600" kern="100" dirty="0">
                        <a:effectLst/>
                        <a:latin typeface="+mn-ea"/>
                        <a:ea typeface="+mn-ea"/>
                        <a:cs typeface="Calibri" pitchFamily="34" charset="0"/>
                      </a:endParaRPr>
                    </a:p>
                  </a:txBody>
                  <a:tcPr marL="68580" marR="68580" marT="0" marB="0"/>
                </a:tc>
                <a:tc>
                  <a:txBody>
                    <a:bodyPr/>
                    <a:lstStyle/>
                    <a:p>
                      <a:pPr algn="ctr">
                        <a:lnSpc>
                          <a:spcPct val="150000"/>
                        </a:lnSpc>
                        <a:spcAft>
                          <a:spcPts val="0"/>
                        </a:spcAft>
                      </a:pPr>
                      <a:r>
                        <a:rPr lang="en-US" sz="1600" kern="100" dirty="0" smtClean="0">
                          <a:effectLst/>
                          <a:latin typeface="+mn-ea"/>
                          <a:ea typeface="+mn-ea"/>
                          <a:cs typeface="Calibri" pitchFamily="34" charset="0"/>
                        </a:rPr>
                        <a:t>581.94 um</a:t>
                      </a:r>
                      <a:endParaRPr lang="zh-CN" sz="1600" kern="100" dirty="0">
                        <a:effectLst/>
                        <a:latin typeface="+mn-ea"/>
                        <a:ea typeface="+mn-ea"/>
                        <a:cs typeface="Calibri" pitchFamily="34" charset="0"/>
                      </a:endParaRPr>
                    </a:p>
                  </a:txBody>
                  <a:tcPr marL="68580" marR="68580" marT="0" marB="0"/>
                </a:tc>
              </a:tr>
            </a:tbl>
          </a:graphicData>
        </a:graphic>
      </p:graphicFrame>
      <p:sp>
        <p:nvSpPr>
          <p:cNvPr id="13" name="TextBox 12"/>
          <p:cNvSpPr txBox="1"/>
          <p:nvPr/>
        </p:nvSpPr>
        <p:spPr>
          <a:xfrm>
            <a:off x="4148223" y="1602608"/>
            <a:ext cx="4759636" cy="338554"/>
          </a:xfrm>
          <a:prstGeom prst="rect">
            <a:avLst/>
          </a:prstGeom>
          <a:noFill/>
        </p:spPr>
        <p:txBody>
          <a:bodyPr wrap="none" rtlCol="0">
            <a:spAutoFit/>
          </a:bodyPr>
          <a:lstStyle/>
          <a:p>
            <a:r>
              <a:rPr lang="zh-CN" altLang="en-US" sz="1600" dirty="0" smtClean="0"/>
              <a:t>表</a:t>
            </a:r>
            <a:r>
              <a:rPr lang="en-US" altLang="zh-CN" sz="1600" dirty="0" smtClean="0"/>
              <a:t>2 </a:t>
            </a:r>
            <a:r>
              <a:rPr lang="zh-CN" altLang="zh-CN" sz="1600" dirty="0" smtClean="0"/>
              <a:t>中子</a:t>
            </a:r>
            <a:r>
              <a:rPr lang="zh-CN" altLang="zh-CN" sz="1600" dirty="0"/>
              <a:t>入射能量为</a:t>
            </a:r>
            <a:r>
              <a:rPr lang="en-US" altLang="zh-CN" sz="1600" dirty="0"/>
              <a:t>5MeV</a:t>
            </a:r>
            <a:r>
              <a:rPr lang="zh-CN" altLang="zh-CN" sz="1600" dirty="0"/>
              <a:t>时反冲核最大能量和射程</a:t>
            </a:r>
            <a:endParaRPr lang="zh-CN" altLang="en-US" sz="1600" dirty="0"/>
          </a:p>
        </p:txBody>
      </p:sp>
      <p:sp>
        <p:nvSpPr>
          <p:cNvPr id="14" name="椭圆 13"/>
          <p:cNvSpPr/>
          <p:nvPr/>
        </p:nvSpPr>
        <p:spPr bwMode="auto">
          <a:xfrm>
            <a:off x="6630298" y="5876420"/>
            <a:ext cx="360040" cy="385099"/>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15" name="直接箭头连接符 14"/>
          <p:cNvCxnSpPr>
            <a:stCxn id="14" idx="7"/>
          </p:cNvCxnSpPr>
          <p:nvPr/>
        </p:nvCxnSpPr>
        <p:spPr bwMode="auto">
          <a:xfrm flipV="1">
            <a:off x="6937611" y="5629060"/>
            <a:ext cx="154669" cy="303756"/>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6" name="Rectangle 6"/>
              <p:cNvSpPr>
                <a:spLocks noChangeArrowheads="1"/>
              </p:cNvSpPr>
              <p:nvPr/>
            </p:nvSpPr>
            <p:spPr bwMode="auto">
              <a:xfrm>
                <a:off x="6156176" y="5305068"/>
                <a:ext cx="1872207"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14:m>
                  <m:oMathPara xmlns:m="http://schemas.openxmlformats.org/officeDocument/2006/math">
                    <m:oMathParaPr>
                      <m:jc m:val="centerGroup"/>
                    </m:oMathParaPr>
                    <m:oMath xmlns:m="http://schemas.openxmlformats.org/officeDocument/2006/math">
                      <m:r>
                        <a:rPr lang="en-US" altLang="zh-CN" sz="1400" b="0" i="1" dirty="0" smtClean="0">
                          <a:solidFill>
                            <a:srgbClr val="FF0000"/>
                          </a:solidFill>
                          <a:latin typeface="Cambria Math"/>
                        </a:rPr>
                        <m:t>𝐿</m:t>
                      </m:r>
                      <m:r>
                        <a:rPr lang="en-US" altLang="zh-CN" sz="1400" i="1" baseline="-25000" dirty="0" smtClean="0">
                          <a:solidFill>
                            <a:srgbClr val="FF0000"/>
                          </a:solidFill>
                          <a:latin typeface="Cambria Math"/>
                        </a:rPr>
                        <m:t>𝑚𝑎𝑥</m:t>
                      </m:r>
                      <m:r>
                        <a:rPr lang="zh-CN" altLang="en-US" sz="1400" i="1" dirty="0" smtClean="0">
                          <a:solidFill>
                            <a:srgbClr val="FF0000"/>
                          </a:solidFill>
                          <a:latin typeface="Cambria Math"/>
                        </a:rPr>
                        <m:t>≈</m:t>
                      </m:r>
                      <m:r>
                        <a:rPr lang="en-US" altLang="zh-CN" sz="1400" i="1" dirty="0" smtClean="0">
                          <a:solidFill>
                            <a:srgbClr val="FF0000"/>
                          </a:solidFill>
                          <a:latin typeface="Cambria Math"/>
                        </a:rPr>
                        <m:t>90</m:t>
                      </m:r>
                      <m:r>
                        <a:rPr lang="en-US" altLang="zh-CN" sz="1400" i="1" dirty="0" smtClean="0">
                          <a:solidFill>
                            <a:srgbClr val="FF0000"/>
                          </a:solidFill>
                          <a:latin typeface="Cambria Math"/>
                        </a:rPr>
                        <m:t>𝑚𝑚</m:t>
                      </m:r>
                    </m:oMath>
                  </m:oMathPara>
                </a14:m>
                <a:endParaRPr lang="en-US" altLang="zh-CN" sz="1400" b="1" dirty="0" smtClean="0">
                  <a:solidFill>
                    <a:srgbClr val="FF0000"/>
                  </a:solidFill>
                  <a:latin typeface="Comic Sans MS" pitchFamily="66" charset="0"/>
                </a:endParaRPr>
              </a:p>
            </p:txBody>
          </p:sp>
        </mc:Choice>
        <mc:Fallback xmlns="">
          <p:sp>
            <p:nvSpPr>
              <p:cNvPr id="16" name="Rectangle 6"/>
              <p:cNvSpPr>
                <a:spLocks noRot="1" noChangeAspect="1" noMove="1" noResize="1" noEditPoints="1" noAdjustHandles="1" noChangeArrowheads="1" noChangeShapeType="1" noTextEdit="1"/>
              </p:cNvSpPr>
              <p:nvPr/>
            </p:nvSpPr>
            <p:spPr bwMode="auto">
              <a:xfrm>
                <a:off x="6156176" y="5305068"/>
                <a:ext cx="1872207" cy="307777"/>
              </a:xfrm>
              <a:prstGeom prst="rect">
                <a:avLst/>
              </a:prstGeom>
              <a:blipFill rotWithShape="1">
                <a:blip r:embed="rId8"/>
                <a:stretch>
                  <a:fillRect/>
                </a:stretch>
              </a:blipFill>
              <a:ln w="9525">
                <a:noFill/>
                <a:miter lim="800000"/>
                <a:headEnd/>
                <a:tailEnd/>
              </a:ln>
              <a:effectLst/>
            </p:spPr>
            <p:txBody>
              <a:bodyPr/>
              <a:lstStyle/>
              <a:p>
                <a:r>
                  <a:rPr lang="zh-CN" altLang="en-US">
                    <a:noFill/>
                  </a:rPr>
                  <a:t> </a:t>
                </a:r>
              </a:p>
            </p:txBody>
          </p:sp>
        </mc:Fallback>
      </mc:AlternateContent>
      <p:sp>
        <p:nvSpPr>
          <p:cNvPr id="21" name="TextBox 20"/>
          <p:cNvSpPr txBox="1"/>
          <p:nvPr/>
        </p:nvSpPr>
        <p:spPr>
          <a:xfrm>
            <a:off x="3572825" y="6037257"/>
            <a:ext cx="402674" cy="200055"/>
          </a:xfrm>
          <a:prstGeom prst="rect">
            <a:avLst/>
          </a:prstGeom>
          <a:noFill/>
        </p:spPr>
        <p:txBody>
          <a:bodyPr wrap="none" rtlCol="0">
            <a:spAutoFit/>
          </a:bodyPr>
          <a:lstStyle/>
          <a:p>
            <a:r>
              <a:rPr lang="en-US" altLang="zh-CN" sz="700" dirty="0"/>
              <a:t>(</a:t>
            </a:r>
            <a:r>
              <a:rPr lang="en-US" altLang="zh-CN" sz="700" dirty="0" smtClean="0"/>
              <a:t>MeV)</a:t>
            </a:r>
            <a:endParaRPr lang="zh-CN" altLang="en-US" sz="700" dirty="0"/>
          </a:p>
        </p:txBody>
      </p:sp>
      <p:sp>
        <p:nvSpPr>
          <p:cNvPr id="22" name="TextBox 21"/>
          <p:cNvSpPr txBox="1"/>
          <p:nvPr/>
        </p:nvSpPr>
        <p:spPr>
          <a:xfrm>
            <a:off x="3510167" y="3274318"/>
            <a:ext cx="463588" cy="184666"/>
          </a:xfrm>
          <a:prstGeom prst="rect">
            <a:avLst/>
          </a:prstGeom>
          <a:noFill/>
        </p:spPr>
        <p:txBody>
          <a:bodyPr wrap="none" rtlCol="0">
            <a:spAutoFit/>
          </a:bodyPr>
          <a:lstStyle/>
          <a:p>
            <a:r>
              <a:rPr lang="en-US" altLang="zh-CN" sz="600" dirty="0" smtClean="0"/>
              <a:t>(Degree)</a:t>
            </a:r>
            <a:endParaRPr lang="zh-CN" altLang="en-US" sz="600" dirty="0"/>
          </a:p>
        </p:txBody>
      </p:sp>
      <p:cxnSp>
        <p:nvCxnSpPr>
          <p:cNvPr id="17" name="直接连接符 16"/>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692505" y="1405409"/>
            <a:ext cx="3303431" cy="22396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40490" y="4005064"/>
            <a:ext cx="3427454"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4943865" y="4005064"/>
            <a:ext cx="3372551" cy="22860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0796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457200" y="274638"/>
            <a:ext cx="8229600" cy="1143000"/>
          </a:xfrm>
        </p:spPr>
        <p:txBody>
          <a:bodyPr>
            <a:normAutofit/>
          </a:bodyPr>
          <a:lstStyle/>
          <a:p>
            <a:r>
              <a:rPr lang="zh-CN" altLang="en-US" sz="3600" dirty="0" smtClean="0"/>
              <a:t>反冲质子径迹的重建</a:t>
            </a:r>
            <a:r>
              <a:rPr lang="zh-CN" altLang="en-US" sz="3600" dirty="0"/>
              <a:t>方法</a:t>
            </a:r>
          </a:p>
        </p:txBody>
      </p:sp>
      <p:cxnSp>
        <p:nvCxnSpPr>
          <p:cNvPr id="7" name="直接连接符 6"/>
          <p:cNvCxnSpPr/>
          <p:nvPr/>
        </p:nvCxnSpPr>
        <p:spPr>
          <a:xfrm>
            <a:off x="1043608"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图片 7" descr="E:\1_课题\7_快中子能谱测量\2_系统设计\能量重建_含漂移\signal_0_0_2MeV.png"/>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5436096" y="1429745"/>
            <a:ext cx="3312368" cy="2245998"/>
          </a:xfrm>
          <a:prstGeom prst="rect">
            <a:avLst/>
          </a:prstGeom>
          <a:noFill/>
          <a:ln w="9525">
            <a:noFill/>
            <a:miter lim="800000"/>
            <a:headEnd/>
            <a:tailEnd/>
          </a:ln>
        </p:spPr>
      </p:pic>
      <p:pic>
        <p:nvPicPr>
          <p:cNvPr id="11" name="图片 10" descr="F:\科研\nTPC\IEEE 2012\image\recon-pos-time\recon_pos_pad_numbe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891767"/>
            <a:ext cx="3611630" cy="2448272"/>
          </a:xfrm>
          <a:prstGeom prst="rect">
            <a:avLst/>
          </a:prstGeom>
          <a:noFill/>
          <a:ln>
            <a:noFill/>
          </a:ln>
        </p:spPr>
      </p:pic>
      <p:sp>
        <p:nvSpPr>
          <p:cNvPr id="13" name="内容占位符 2"/>
          <p:cNvSpPr txBox="1">
            <a:spLocks/>
          </p:cNvSpPr>
          <p:nvPr/>
        </p:nvSpPr>
        <p:spPr>
          <a:xfrm>
            <a:off x="539552" y="1621430"/>
            <a:ext cx="4248472"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sz="2000" dirty="0" smtClean="0"/>
          </a:p>
        </p:txBody>
      </p:sp>
      <p:graphicFrame>
        <p:nvGraphicFramePr>
          <p:cNvPr id="14" name="图示 13"/>
          <p:cNvGraphicFramePr/>
          <p:nvPr>
            <p:extLst>
              <p:ext uri="{D42A27DB-BD31-4B8C-83A1-F6EECF244321}">
                <p14:modId xmlns:p14="http://schemas.microsoft.com/office/powerpoint/2010/main" val="1174226491"/>
              </p:ext>
            </p:extLst>
          </p:nvPr>
        </p:nvGraphicFramePr>
        <p:xfrm>
          <a:off x="251520" y="1566023"/>
          <a:ext cx="4824536" cy="1965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图示 14"/>
          <p:cNvGraphicFramePr/>
          <p:nvPr>
            <p:extLst>
              <p:ext uri="{D42A27DB-BD31-4B8C-83A1-F6EECF244321}">
                <p14:modId xmlns:p14="http://schemas.microsoft.com/office/powerpoint/2010/main" val="3996351754"/>
              </p:ext>
            </p:extLst>
          </p:nvPr>
        </p:nvGraphicFramePr>
        <p:xfrm>
          <a:off x="4139952" y="4107791"/>
          <a:ext cx="4752528" cy="23042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圆角矩形 15"/>
          <p:cNvSpPr/>
          <p:nvPr/>
        </p:nvSpPr>
        <p:spPr>
          <a:xfrm>
            <a:off x="5292080" y="1371487"/>
            <a:ext cx="3456384"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395536" y="3891767"/>
            <a:ext cx="3611630" cy="2448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243216" y="3655451"/>
            <a:ext cx="472799" cy="380332"/>
            <a:chOff x="2018761" y="834553"/>
            <a:chExt cx="353394" cy="295395"/>
          </a:xfrm>
        </p:grpSpPr>
        <p:sp>
          <p:nvSpPr>
            <p:cNvPr id="19" name="右箭头 18"/>
            <p:cNvSpPr/>
            <p:nvPr/>
          </p:nvSpPr>
          <p:spPr>
            <a:xfrm rot="5400000">
              <a:off x="2047760" y="805554"/>
              <a:ext cx="295395" cy="353394"/>
            </a:xfrm>
            <a:prstGeom prst="rightArrow">
              <a:avLst>
                <a:gd name="adj1" fmla="val 60000"/>
                <a:gd name="adj2" fmla="val 50000"/>
              </a:avLst>
            </a:prstGeom>
            <a:scene3d>
              <a:camera prst="orthographicFront">
                <a:rot lat="0" lon="0" rev="240000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 name="右箭头 4"/>
            <p:cNvSpPr/>
            <p:nvPr/>
          </p:nvSpPr>
          <p:spPr>
            <a:xfrm>
              <a:off x="2089440" y="834553"/>
              <a:ext cx="212036" cy="2067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p:txBody>
        </p:sp>
      </p:grpSp>
      <p:sp>
        <p:nvSpPr>
          <p:cNvPr id="21" name="TextBox 48"/>
          <p:cNvSpPr txBox="1"/>
          <p:nvPr/>
        </p:nvSpPr>
        <p:spPr>
          <a:xfrm>
            <a:off x="692505" y="6340039"/>
            <a:ext cx="2880320"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8  </a:t>
            </a:r>
            <a:r>
              <a:rPr lang="zh-CN" altLang="en-US" sz="1400" dirty="0" smtClean="0">
                <a:latin typeface="+mj-lt"/>
                <a:ea typeface="宋体" charset="-122"/>
              </a:rPr>
              <a:t>反冲质子的径迹重建</a:t>
            </a:r>
            <a:endParaRPr lang="zh-CN" altLang="en-US" sz="1400" dirty="0">
              <a:latin typeface="+mj-lt"/>
              <a:ea typeface="宋体" charset="-122"/>
            </a:endParaRPr>
          </a:p>
        </p:txBody>
      </p:sp>
      <p:sp>
        <p:nvSpPr>
          <p:cNvPr id="22" name="TextBox 48"/>
          <p:cNvSpPr txBox="1"/>
          <p:nvPr/>
        </p:nvSpPr>
        <p:spPr>
          <a:xfrm>
            <a:off x="5508104" y="3675743"/>
            <a:ext cx="3024336" cy="329321"/>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7  </a:t>
            </a:r>
            <a:r>
              <a:rPr lang="zh-CN" altLang="en-US" sz="1400" dirty="0" smtClean="0">
                <a:latin typeface="+mj-lt"/>
                <a:ea typeface="宋体" charset="-122"/>
              </a:rPr>
              <a:t>环形</a:t>
            </a:r>
            <a:r>
              <a:rPr lang="en-US" altLang="zh-CN" sz="1400" dirty="0" smtClean="0">
                <a:latin typeface="+mj-lt"/>
                <a:ea typeface="宋体" charset="-122"/>
              </a:rPr>
              <a:t>pad</a:t>
            </a:r>
            <a:r>
              <a:rPr lang="zh-CN" altLang="en-US" sz="1400" dirty="0" smtClean="0">
                <a:latin typeface="+mj-lt"/>
                <a:ea typeface="宋体" charset="-122"/>
              </a:rPr>
              <a:t>上接收到的电子信号</a:t>
            </a:r>
            <a:endParaRPr lang="zh-CN" altLang="en-US" sz="1400" dirty="0">
              <a:latin typeface="+mj-lt"/>
              <a:ea typeface="宋体" charset="-122"/>
            </a:endParaRPr>
          </a:p>
        </p:txBody>
      </p:sp>
      <p:sp>
        <p:nvSpPr>
          <p:cNvPr id="36" name="Rectangle 6"/>
          <p:cNvSpPr>
            <a:spLocks noChangeArrowheads="1"/>
          </p:cNvSpPr>
          <p:nvPr/>
        </p:nvSpPr>
        <p:spPr bwMode="auto">
          <a:xfrm>
            <a:off x="6588224" y="2261363"/>
            <a:ext cx="1728192" cy="523220"/>
          </a:xfrm>
          <a:prstGeom prst="rect">
            <a:avLst/>
          </a:prstGeom>
          <a:noFill/>
          <a:ln w="9525">
            <a:noFill/>
            <a:miter lim="800000"/>
            <a:headEnd/>
            <a:tailEnd/>
          </a:ln>
          <a:effectLst/>
        </p:spPr>
        <p:txBody>
          <a:bodyPr wrap="square">
            <a:spAutoFit/>
          </a:bodyPr>
          <a:lstStyle/>
          <a:p>
            <a:pPr marL="457200" algn="ctr" defTabSz="3394075">
              <a:spcBef>
                <a:spcPts val="600"/>
              </a:spcBef>
              <a:buSzPct val="60000"/>
              <a:defRPr/>
            </a:pPr>
            <a:r>
              <a:rPr lang="zh-CN" altLang="en-US" sz="1400" dirty="0">
                <a:solidFill>
                  <a:srgbClr val="FF0000"/>
                </a:solidFill>
                <a:latin typeface="Comic Sans MS" pitchFamily="66" charset="0"/>
              </a:rPr>
              <a:t>达</a:t>
            </a:r>
            <a:r>
              <a:rPr lang="zh-CN" altLang="en-US" sz="1400" dirty="0" smtClean="0">
                <a:solidFill>
                  <a:srgbClr val="FF0000"/>
                </a:solidFill>
                <a:latin typeface="Comic Sans MS" pitchFamily="66" charset="0"/>
              </a:rPr>
              <a:t>峰时间用于径迹的重建</a:t>
            </a:r>
            <a:endParaRPr lang="en-US" altLang="zh-CN" sz="1400" dirty="0" smtClean="0">
              <a:solidFill>
                <a:srgbClr val="FF0000"/>
              </a:solidFill>
              <a:latin typeface="Comic Sans MS" pitchFamily="66" charset="0"/>
            </a:endParaRPr>
          </a:p>
        </p:txBody>
      </p:sp>
      <p:sp>
        <p:nvSpPr>
          <p:cNvPr id="40" name="弧形 39"/>
          <p:cNvSpPr/>
          <p:nvPr/>
        </p:nvSpPr>
        <p:spPr>
          <a:xfrm rot="6414505">
            <a:off x="552825" y="4040078"/>
            <a:ext cx="500789" cy="500789"/>
          </a:xfrm>
          <a:prstGeom prst="arc">
            <a:avLst>
              <a:gd name="adj1" fmla="val 17098545"/>
              <a:gd name="adj2" fmla="val 2109018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Rectangle 6"/>
          <p:cNvSpPr>
            <a:spLocks noChangeArrowheads="1"/>
          </p:cNvSpPr>
          <p:nvPr/>
        </p:nvSpPr>
        <p:spPr bwMode="auto">
          <a:xfrm>
            <a:off x="207343" y="4797633"/>
            <a:ext cx="1672529"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zh-CN" altLang="en-US" sz="1400" dirty="0" smtClean="0">
                <a:solidFill>
                  <a:srgbClr val="FF0000"/>
                </a:solidFill>
                <a:latin typeface="Comic Sans MS" pitchFamily="66" charset="0"/>
              </a:rPr>
              <a:t>质子反冲角</a:t>
            </a:r>
            <a:endParaRPr lang="en-US" altLang="zh-CN" sz="1400" dirty="0" smtClean="0">
              <a:solidFill>
                <a:srgbClr val="FF0000"/>
              </a:solidFill>
              <a:latin typeface="Comic Sans MS" pitchFamily="66" charset="0"/>
            </a:endParaRPr>
          </a:p>
        </p:txBody>
      </p:sp>
      <p:cxnSp>
        <p:nvCxnSpPr>
          <p:cNvPr id="43" name="直接箭头连接符 42"/>
          <p:cNvCxnSpPr/>
          <p:nvPr/>
        </p:nvCxnSpPr>
        <p:spPr bwMode="auto">
          <a:xfrm>
            <a:off x="899592" y="4539839"/>
            <a:ext cx="108012" cy="257794"/>
          </a:xfrm>
          <a:prstGeom prst="straightConnector1">
            <a:avLst/>
          </a:prstGeom>
          <a:noFill/>
          <a:ln w="12700" algn="ctr">
            <a:solidFill>
              <a:srgbClr val="FF0000"/>
            </a:solidFill>
            <a:round/>
            <a:headEnd/>
            <a:tailEnd type="arrow"/>
          </a:ln>
          <a:extLst>
            <a:ext uri="{909E8E84-426E-40DD-AFC4-6F175D3DCCD1}">
              <a14:hiddenFill xmlns:a14="http://schemas.microsoft.com/office/drawing/2010/main">
                <a:noFill/>
              </a14:hiddenFill>
            </a:ext>
          </a:extLst>
        </p:spPr>
      </p:cxnSp>
      <p:cxnSp>
        <p:nvCxnSpPr>
          <p:cNvPr id="48" name="直接箭头连接符 47"/>
          <p:cNvCxnSpPr/>
          <p:nvPr/>
        </p:nvCxnSpPr>
        <p:spPr>
          <a:xfrm>
            <a:off x="755576" y="5907991"/>
            <a:ext cx="2112597" cy="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179512" y="5619959"/>
            <a:ext cx="2880320" cy="307777"/>
          </a:xfrm>
          <a:prstGeom prst="rect">
            <a:avLst/>
          </a:prstGeom>
          <a:noFill/>
          <a:ln w="9525">
            <a:noFill/>
            <a:miter lim="800000"/>
            <a:headEnd/>
            <a:tailEnd/>
          </a:ln>
          <a:effectLst/>
        </p:spPr>
        <p:txBody>
          <a:bodyPr wrap="square">
            <a:spAutoFit/>
          </a:bodyPr>
          <a:lstStyle/>
          <a:p>
            <a:pPr marL="457200" algn="just" defTabSz="3394075">
              <a:spcBef>
                <a:spcPts val="600"/>
              </a:spcBef>
              <a:buSzPct val="60000"/>
              <a:defRPr/>
            </a:pPr>
            <a:r>
              <a:rPr lang="zh-CN" altLang="en-US" sz="1400" dirty="0" smtClean="0">
                <a:solidFill>
                  <a:srgbClr val="0070C0"/>
                </a:solidFill>
                <a:latin typeface="Comic Sans MS" pitchFamily="66" charset="0"/>
              </a:rPr>
              <a:t>拟合径迹长</a:t>
            </a:r>
            <a:r>
              <a:rPr lang="en-US" altLang="zh-CN" sz="1400" dirty="0" smtClean="0">
                <a:solidFill>
                  <a:srgbClr val="0070C0"/>
                </a:solidFill>
                <a:latin typeface="Comic Sans MS" pitchFamily="66" charset="0"/>
              </a:rPr>
              <a:t>=</a:t>
            </a:r>
            <a:r>
              <a:rPr lang="zh-CN" altLang="en-US" sz="1400" dirty="0" smtClean="0">
                <a:solidFill>
                  <a:srgbClr val="0070C0"/>
                </a:solidFill>
                <a:latin typeface="Comic Sans MS" pitchFamily="66" charset="0"/>
              </a:rPr>
              <a:t>径迹总长</a:t>
            </a:r>
            <a:r>
              <a:rPr lang="en-US" altLang="zh-CN" sz="1400" dirty="0" smtClean="0">
                <a:solidFill>
                  <a:srgbClr val="0070C0"/>
                </a:solidFill>
                <a:latin typeface="Comic Sans MS" pitchFamily="66" charset="0"/>
              </a:rPr>
              <a:t>×0.8</a:t>
            </a:r>
          </a:p>
        </p:txBody>
      </p:sp>
      <p:sp>
        <p:nvSpPr>
          <p:cNvPr id="29" name="椭圆 28"/>
          <p:cNvSpPr/>
          <p:nvPr/>
        </p:nvSpPr>
        <p:spPr bwMode="auto">
          <a:xfrm>
            <a:off x="6804248" y="1706468"/>
            <a:ext cx="360040" cy="385099"/>
          </a:xfrm>
          <a:prstGeom prst="ellips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30" name="直接箭头连接符 29"/>
          <p:cNvCxnSpPr/>
          <p:nvPr/>
        </p:nvCxnSpPr>
        <p:spPr bwMode="auto">
          <a:xfrm>
            <a:off x="7108625" y="2018815"/>
            <a:ext cx="199679" cy="216768"/>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6472252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nTPC</Template>
  <TotalTime>975</TotalTime>
  <Words>1195</Words>
  <Application>Microsoft Office PowerPoint</Application>
  <PresentationFormat>全屏显示(4:3)</PresentationFormat>
  <Paragraphs>160</Paragraphs>
  <Slides>17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19" baseType="lpstr">
      <vt:lpstr>Office 主题</vt:lpstr>
      <vt:lpstr>Graph</vt:lpstr>
      <vt:lpstr>基于GEM-TPC的快中子能谱仪的物理设计与模拟计算</vt:lpstr>
      <vt:lpstr>内容提要</vt:lpstr>
      <vt:lpstr>课题研究背景</vt:lpstr>
      <vt:lpstr>nTPC探测器模型与工作原理</vt:lpstr>
      <vt:lpstr>相比传统中子能谱仪的优势</vt:lpstr>
      <vt:lpstr>模拟计算方法</vt:lpstr>
      <vt:lpstr>模拟参数设置</vt:lpstr>
      <vt:lpstr>反冲质子性质研究</vt:lpstr>
      <vt:lpstr>反冲质子径迹的重建方法</vt:lpstr>
      <vt:lpstr>反冲质子径迹和中子能量的重建结果</vt:lpstr>
      <vt:lpstr>环形pad宽度对结果的影响</vt:lpstr>
      <vt:lpstr>n/γ粒子鉴别</vt:lpstr>
      <vt:lpstr>信号时间信息统计</vt:lpstr>
      <vt:lpstr>本底模拟</vt:lpstr>
      <vt:lpstr>TU-TPC原型机与nTPC测量平台</vt:lpstr>
      <vt:lpstr>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基于GEM-TPC的快中子能谱仪的物理设计与模拟计算</dc:title>
  <dc:creator>huang-m11</dc:creator>
  <cp:lastModifiedBy>huang-m11</cp:lastModifiedBy>
  <cp:revision>300</cp:revision>
  <dcterms:created xsi:type="dcterms:W3CDTF">2012-12-07T09:23:19Z</dcterms:created>
  <dcterms:modified xsi:type="dcterms:W3CDTF">2012-12-13T12:54:44Z</dcterms:modified>
</cp:coreProperties>
</file>