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1" r:id="rId5"/>
    <p:sldId id="270" r:id="rId6"/>
    <p:sldId id="260" r:id="rId7"/>
    <p:sldId id="267" r:id="rId8"/>
    <p:sldId id="268" r:id="rId9"/>
    <p:sldId id="269" r:id="rId10"/>
    <p:sldId id="271" r:id="rId11"/>
    <p:sldId id="266" r:id="rId12"/>
    <p:sldId id="272" r:id="rId13"/>
    <p:sldId id="275" r:id="rId14"/>
    <p:sldId id="273" r:id="rId15"/>
    <p:sldId id="263" r:id="rId16"/>
    <p:sldId id="279" r:id="rId17"/>
    <p:sldId id="264" r:id="rId18"/>
    <p:sldId id="265" r:id="rId19"/>
    <p:sldId id="274" r:id="rId20"/>
    <p:sldId id="27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80" d="100"/>
          <a:sy n="8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52D4-B748-4E09-8B57-F7EA35C7982B}" type="datetimeFigureOut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4DBF-5B8C-460C-93E6-CBED35D598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EF9F3-BD27-4A38-B072-57DFAFF455DA}" type="datetimeFigureOut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C703-6CF0-4D2E-B0BD-DE0AE98FE0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0B75-CF12-42CC-B883-8AEE434AC80A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A21-C6A1-4C11-9E2D-9AE3CD29AD9D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CCF-464E-4C75-B4E1-C83A4EB16109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51BE-FE53-4CA5-AD6D-A4FA1333B79C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5252-89B5-40CA-B430-FF0CEC5D0723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AD7-C907-4CF7-9F6C-11B22164621F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FB28-A6D2-42DF-8761-792465296A7B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C44B-C4B3-4A52-A310-E1C8C2C5D72C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033D-B3BD-4C2A-BF3F-1CC6B366F4E8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71B4-C770-4DEB-8AE0-2A8DAD82487D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02B9-9BD9-4297-B32B-042F7F3990FA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BA22-25FF-4867-95B1-6A2A06425ADF}" type="datetime1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GEM-</a:t>
            </a:r>
            <a:r>
              <a:rPr lang="en-US" altLang="zh-CN" dirty="0" err="1" smtClean="0"/>
              <a:t>nTPC</a:t>
            </a:r>
            <a:r>
              <a:rPr lang="zh-CN" altLang="en-US" dirty="0" smtClean="0"/>
              <a:t>工作原理的实验验证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768752" cy="1440160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牛莉博 黄孟 何力 章洪燕</a:t>
            </a:r>
            <a:endParaRPr lang="en-US" altLang="zh-CN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清华大学工程物理系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2012.12.14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332656"/>
            <a:ext cx="314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2.2.3 CASAGEM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芯片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02544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  CASAGEM</a:t>
            </a:r>
            <a:r>
              <a:rPr lang="zh-CN" altLang="en-US" sz="2000" dirty="0" smtClean="0"/>
              <a:t>是一种专门用于微结构气体探测器</a:t>
            </a:r>
            <a:r>
              <a:rPr lang="en-US" altLang="zh-CN" sz="2000" dirty="0" smtClean="0"/>
              <a:t>GEM</a:t>
            </a:r>
            <a:r>
              <a:rPr lang="zh-CN" altLang="en-US" sz="2000" dirty="0" smtClean="0"/>
              <a:t>的读出专用集成电路，共有</a:t>
            </a:r>
            <a:r>
              <a:rPr lang="en-US" altLang="zh-CN" sz="2000" dirty="0" smtClean="0"/>
              <a:t>16</a:t>
            </a:r>
            <a:r>
              <a:rPr lang="zh-CN" altLang="en-US" sz="2000" dirty="0" smtClean="0"/>
              <a:t>个阳极通道以及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个阴极通道。前置放大器部分采用两级电荷放大，成形电路由一级</a:t>
            </a:r>
            <a:r>
              <a:rPr lang="en-US" altLang="zh-CN" sz="2000" dirty="0" smtClean="0"/>
              <a:t>T</a:t>
            </a:r>
            <a:r>
              <a:rPr lang="zh-CN" altLang="en-US" sz="2000" dirty="0" smtClean="0"/>
              <a:t>形滤波及一级</a:t>
            </a:r>
            <a:r>
              <a:rPr lang="en-US" altLang="zh-CN" sz="2000" dirty="0" smtClean="0"/>
              <a:t>SK</a:t>
            </a:r>
            <a:r>
              <a:rPr lang="zh-CN" altLang="en-US" sz="2000" dirty="0" smtClean="0"/>
              <a:t>滤波组成。芯片的基本性能参数如下：</a:t>
            </a:r>
            <a:endParaRPr lang="en-US" altLang="zh-CN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2420888"/>
            <a:ext cx="8316416" cy="2254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95336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小型实验系统中，受数据采集通道数所限，只使用了</a:t>
            </a:r>
            <a:r>
              <a:rPr lang="en-US" altLang="zh-CN" sz="2000" dirty="0" smtClean="0"/>
              <a:t>CASAGEM</a:t>
            </a:r>
            <a:r>
              <a:rPr lang="zh-CN" altLang="en-US" sz="2000" dirty="0" smtClean="0"/>
              <a:t>芯片中的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路通道，增益选择为</a:t>
            </a:r>
            <a:r>
              <a:rPr lang="en-US" altLang="zh-CN" sz="2000" dirty="0" smtClean="0"/>
              <a:t>4mV/</a:t>
            </a:r>
            <a:r>
              <a:rPr lang="en-US" altLang="zh-CN" sz="2000" dirty="0" err="1" smtClean="0"/>
              <a:t>fC</a:t>
            </a:r>
            <a:r>
              <a:rPr lang="zh-CN" altLang="en-US" sz="2000" dirty="0" smtClean="0"/>
              <a:t>，成形时间</a:t>
            </a:r>
            <a:r>
              <a:rPr lang="en-US" altLang="zh-CN" sz="2000" dirty="0" smtClean="0"/>
              <a:t>80ns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5536" y="188640"/>
            <a:ext cx="2530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2.2.4 FADC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56" y="332656"/>
            <a:ext cx="2196424" cy="5976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小型实验系统使用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路</a:t>
            </a:r>
            <a:r>
              <a:rPr lang="en-US" altLang="zh-CN" sz="2000" dirty="0" smtClean="0"/>
              <a:t>14</a:t>
            </a:r>
            <a:r>
              <a:rPr lang="zh-CN" altLang="en-US" sz="2000" dirty="0" smtClean="0"/>
              <a:t>位</a:t>
            </a:r>
            <a:r>
              <a:rPr lang="en-US" altLang="zh-CN" sz="2000" dirty="0" smtClean="0"/>
              <a:t>100MHz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FADC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CAEN V1724</a:t>
            </a:r>
            <a:r>
              <a:rPr lang="zh-CN" altLang="en-US" sz="2000" dirty="0" smtClean="0"/>
              <a:t>）进行数据采集，其基本性能参数如下：</a:t>
            </a:r>
            <a:endParaRPr lang="zh-CN" alt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6264696" cy="45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8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10 FADC</a:t>
            </a:r>
            <a:r>
              <a:rPr lang="zh-CN" altLang="en-US" b="1" dirty="0" smtClean="0"/>
              <a:t>实物图</a:t>
            </a:r>
            <a:endParaRPr lang="zh-CN" altLang="en-US" b="1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nTPC课题文档整理\MPGD会议汇报\实验照片\DSCN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3600400" cy="27003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323529" y="188641"/>
            <a:ext cx="8590866" cy="3040462"/>
            <a:chOff x="323529" y="188641"/>
            <a:chExt cx="8590866" cy="30404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482" name="Picture 2" descr="D:\nTPC课题文档整理\MPGD会议汇报\实验照片\DSCN1539.JPG"/>
            <p:cNvPicPr>
              <a:picLocks noChangeAspect="1" noChangeArrowheads="1"/>
            </p:cNvPicPr>
            <p:nvPr/>
          </p:nvPicPr>
          <p:blipFill>
            <a:blip r:embed="rId3" cstate="print"/>
            <a:srcRect l="787" t="15573" r="9439" b="10101"/>
            <a:stretch>
              <a:fillRect/>
            </a:stretch>
          </p:blipFill>
          <p:spPr bwMode="auto">
            <a:xfrm>
              <a:off x="323529" y="188641"/>
              <a:ext cx="4896543" cy="3040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0484" name="Picture 4" descr="D:\nTPC课题文档整理\MPGD会议汇报\实验照片\DSCN1551.JPG"/>
            <p:cNvPicPr>
              <a:picLocks noChangeAspect="1" noChangeArrowheads="1"/>
            </p:cNvPicPr>
            <p:nvPr/>
          </p:nvPicPr>
          <p:blipFill>
            <a:blip r:embed="rId4" cstate="print"/>
            <a:srcRect l="17713" t="3801" r="18500" b="23750"/>
            <a:stretch>
              <a:fillRect/>
            </a:stretch>
          </p:blipFill>
          <p:spPr bwMode="auto">
            <a:xfrm>
              <a:off x="5364088" y="188641"/>
              <a:ext cx="3550307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  <p:sp>
        <p:nvSpPr>
          <p:cNvPr id="7" name="矩形 6"/>
          <p:cNvSpPr/>
          <p:nvPr/>
        </p:nvSpPr>
        <p:spPr>
          <a:xfrm>
            <a:off x="2123728" y="2420888"/>
            <a:ext cx="1447832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光纤输出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>
            <a:stCxn id="7" idx="1"/>
          </p:cNvCxnSpPr>
          <p:nvPr/>
        </p:nvCxnSpPr>
        <p:spPr>
          <a:xfrm flipH="1" flipV="1">
            <a:off x="827584" y="2420888"/>
            <a:ext cx="1296144" cy="2308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987652" y="1809199"/>
            <a:ext cx="1447833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光纤输入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387985" y="2013348"/>
            <a:ext cx="856423" cy="148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3789040"/>
            <a:ext cx="46805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000" dirty="0" smtClean="0"/>
              <a:t>          数据采集系统使用</a:t>
            </a:r>
            <a:r>
              <a:rPr lang="en-US" altLang="zh-CN" sz="2000" dirty="0" err="1" smtClean="0"/>
              <a:t>LabView</a:t>
            </a:r>
            <a:r>
              <a:rPr lang="zh-CN" altLang="en-US" sz="2000" dirty="0" smtClean="0"/>
              <a:t>程序控制，程序控制主界面如图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所示。通过程序可方便设置</a:t>
            </a:r>
            <a:r>
              <a:rPr lang="en-US" altLang="zh-CN" sz="2000" dirty="0" smtClean="0"/>
              <a:t>FADC</a:t>
            </a:r>
            <a:r>
              <a:rPr lang="zh-CN" altLang="en-US" sz="2000" dirty="0" smtClean="0"/>
              <a:t>的工作参数，主要包括：文件保存路径、文件大小控制（以</a:t>
            </a:r>
            <a:r>
              <a:rPr lang="en-US" altLang="zh-CN" sz="2000" dirty="0" smtClean="0"/>
              <a:t>event</a:t>
            </a:r>
            <a:r>
              <a:rPr lang="zh-CN" altLang="en-US" sz="2000" dirty="0" smtClean="0"/>
              <a:t>数目控制，实验中每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万个</a:t>
            </a:r>
            <a:r>
              <a:rPr lang="en-US" altLang="zh-CN" sz="2000" dirty="0" smtClean="0"/>
              <a:t>events</a:t>
            </a:r>
            <a:r>
              <a:rPr lang="zh-CN" altLang="en-US" sz="2000" dirty="0" smtClean="0"/>
              <a:t>保存为一个文件）、触发方式设置、触发阈设置及</a:t>
            </a:r>
            <a:r>
              <a:rPr lang="en-US" altLang="zh-CN" sz="2000" dirty="0" smtClean="0"/>
              <a:t>FADC</a:t>
            </a:r>
            <a:r>
              <a:rPr lang="zh-CN" altLang="en-US" sz="2000" dirty="0" smtClean="0"/>
              <a:t>通道选择等。</a:t>
            </a:r>
            <a:endParaRPr lang="en-US" altLang="zh-C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32604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11 </a:t>
            </a:r>
            <a:r>
              <a:rPr lang="zh-CN" altLang="en-US" b="1" dirty="0" smtClean="0"/>
              <a:t>数据采集系统实物图（左）</a:t>
            </a:r>
            <a:r>
              <a:rPr lang="en-US" altLang="zh-CN" b="1" dirty="0" smtClean="0"/>
              <a:t>FADC</a:t>
            </a:r>
            <a:r>
              <a:rPr lang="zh-CN" altLang="en-US" b="1" dirty="0" smtClean="0"/>
              <a:t>（右）数采卡及</a:t>
            </a:r>
            <a:r>
              <a:rPr lang="en-US" altLang="zh-CN" b="1" dirty="0" smtClean="0"/>
              <a:t>PC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12 </a:t>
            </a:r>
            <a:r>
              <a:rPr lang="zh-CN" altLang="en-US" b="1" dirty="0" smtClean="0"/>
              <a:t>数采系统控制程序主界面</a:t>
            </a:r>
            <a:endParaRPr lang="zh-CN" altLang="en-US" b="1" dirty="0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nTPC课题文档整理\MPGD会议汇报\实验照片\IMG_8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616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pSp>
        <p:nvGrpSpPr>
          <p:cNvPr id="16" name="组合 15"/>
          <p:cNvGrpSpPr/>
          <p:nvPr/>
        </p:nvGrpSpPr>
        <p:grpSpPr>
          <a:xfrm>
            <a:off x="5364088" y="1124744"/>
            <a:ext cx="1296144" cy="1800200"/>
            <a:chOff x="5364088" y="1124744"/>
            <a:chExt cx="1296144" cy="1800200"/>
          </a:xfrm>
        </p:grpSpPr>
        <p:sp>
          <p:nvSpPr>
            <p:cNvPr id="6" name="矩形 5"/>
            <p:cNvSpPr/>
            <p:nvPr/>
          </p:nvSpPr>
          <p:spPr>
            <a:xfrm>
              <a:off x="5412346" y="1556792"/>
              <a:ext cx="1080120" cy="13681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112474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高压电源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92280" y="1916832"/>
            <a:ext cx="1440160" cy="4032448"/>
            <a:chOff x="7092280" y="1916832"/>
            <a:chExt cx="1440160" cy="4032448"/>
          </a:xfrm>
        </p:grpSpPr>
        <p:sp>
          <p:nvSpPr>
            <p:cNvPr id="5" name="矩形 4"/>
            <p:cNvSpPr/>
            <p:nvPr/>
          </p:nvSpPr>
          <p:spPr>
            <a:xfrm>
              <a:off x="7092280" y="2348880"/>
              <a:ext cx="1440160" cy="3600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304" y="191683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配气瓶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91880" y="1084674"/>
            <a:ext cx="1800200" cy="1480230"/>
            <a:chOff x="3491880" y="1084674"/>
            <a:chExt cx="1800200" cy="1480230"/>
          </a:xfrm>
        </p:grpSpPr>
        <p:sp>
          <p:nvSpPr>
            <p:cNvPr id="7" name="矩形 6"/>
            <p:cNvSpPr/>
            <p:nvPr/>
          </p:nvSpPr>
          <p:spPr>
            <a:xfrm>
              <a:off x="3491880" y="1484784"/>
              <a:ext cx="1800200" cy="108012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1920" y="108467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TPC+GEM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2066" y="2492896"/>
            <a:ext cx="792088" cy="864096"/>
            <a:chOff x="2892066" y="2492896"/>
            <a:chExt cx="792088" cy="864096"/>
          </a:xfrm>
        </p:grpSpPr>
        <p:sp>
          <p:nvSpPr>
            <p:cNvPr id="8" name="矩形 7"/>
            <p:cNvSpPr/>
            <p:nvPr/>
          </p:nvSpPr>
          <p:spPr>
            <a:xfrm>
              <a:off x="2915816" y="2852936"/>
              <a:ext cx="648072" cy="50405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2066" y="249289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CASA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5536" y="1196752"/>
            <a:ext cx="2448272" cy="2520280"/>
            <a:chOff x="395536" y="1196752"/>
            <a:chExt cx="2448272" cy="2520280"/>
          </a:xfrm>
        </p:grpSpPr>
        <p:sp>
          <p:nvSpPr>
            <p:cNvPr id="13" name="矩形 12"/>
            <p:cNvSpPr/>
            <p:nvPr/>
          </p:nvSpPr>
          <p:spPr>
            <a:xfrm>
              <a:off x="395536" y="1196752"/>
              <a:ext cx="2448272" cy="25202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1268760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数据获取系统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99792" y="61560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13 </a:t>
            </a:r>
            <a:r>
              <a:rPr lang="zh-CN" altLang="en-US" b="1" dirty="0" smtClean="0"/>
              <a:t>实验系统实物图</a:t>
            </a:r>
            <a:endParaRPr lang="zh-CN" altLang="en-US" b="1" dirty="0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81865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3 </a:t>
            </a:r>
            <a:r>
              <a:rPr lang="zh-CN" altLang="en-US" sz="3200" b="1" dirty="0" smtClean="0"/>
              <a:t>数据处理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7123" y="2570912"/>
            <a:ext cx="8979373" cy="3378368"/>
            <a:chOff x="84587" y="2960569"/>
            <a:chExt cx="8979373" cy="33783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TextBox 4"/>
            <p:cNvSpPr txBox="1"/>
            <p:nvPr/>
          </p:nvSpPr>
          <p:spPr>
            <a:xfrm>
              <a:off x="755576" y="3501008"/>
              <a:ext cx="1584176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/>
                <a:t>原始数据</a:t>
              </a:r>
              <a:endParaRPr lang="zh-CN" alt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3284984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读取计算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5537" y="2960569"/>
              <a:ext cx="1584176" cy="1569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噪声</a:t>
              </a:r>
              <a:endParaRPr lang="en-US" altLang="zh-CN" sz="2400" b="1" dirty="0" smtClean="0"/>
            </a:p>
            <a:p>
              <a:r>
                <a:rPr lang="zh-CN" altLang="en-US" sz="2400" b="1" dirty="0" smtClean="0"/>
                <a:t>脉冲峰值</a:t>
              </a:r>
              <a:endParaRPr lang="en-US" altLang="zh-CN" sz="2400" b="1" dirty="0" smtClean="0"/>
            </a:p>
            <a:p>
              <a:r>
                <a:rPr lang="zh-CN" altLang="en-US" sz="2400" b="1" dirty="0" smtClean="0"/>
                <a:t>脉冲面积</a:t>
              </a:r>
              <a:endParaRPr lang="en-US" altLang="zh-CN" sz="2400" b="1" dirty="0" smtClean="0"/>
            </a:p>
            <a:p>
              <a:r>
                <a:rPr lang="zh-CN" altLang="en-US" sz="2400" b="1" dirty="0" smtClean="0"/>
                <a:t>过阈时间</a:t>
              </a:r>
              <a:endParaRPr lang="zh-CN" alt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7373" y="3519649"/>
              <a:ext cx="1584176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Root</a:t>
              </a:r>
              <a:r>
                <a:rPr lang="zh-CN" altLang="en-US" sz="2400" b="1" dirty="0" smtClean="0"/>
                <a:t>文件</a:t>
              </a:r>
              <a:endParaRPr lang="zh-CN" alt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4354" y="3284984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数据保存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2339752" y="3717032"/>
              <a:ext cx="14401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5399713" y="3728907"/>
              <a:ext cx="14401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680219" y="4005064"/>
              <a:ext cx="0" cy="15841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983889" y="5589240"/>
              <a:ext cx="720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960139" y="5085184"/>
              <a:ext cx="0" cy="10081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endCxn id="29" idx="3"/>
            </p:cNvCxnSpPr>
            <p:nvPr/>
          </p:nvCxnSpPr>
          <p:spPr>
            <a:xfrm flipH="1">
              <a:off x="5364088" y="5085184"/>
              <a:ext cx="1619801" cy="29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5364088" y="6093296"/>
              <a:ext cx="161980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79912" y="4857285"/>
              <a:ext cx="1584176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/>
                <a:t>能量信息</a:t>
              </a:r>
              <a:endParaRPr lang="zh-CN" alt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9912" y="5877272"/>
              <a:ext cx="1584176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/>
                <a:t>径迹重建</a:t>
              </a:r>
              <a:endParaRPr lang="zh-CN" alt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4721457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脉冲面积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2120" y="5693186"/>
              <a:ext cx="15121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位置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+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时间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接连接符 37"/>
            <p:cNvCxnSpPr>
              <a:endCxn id="29" idx="1"/>
            </p:cNvCxnSpPr>
            <p:nvPr/>
          </p:nvCxnSpPr>
          <p:spPr>
            <a:xfrm>
              <a:off x="3131840" y="5085184"/>
              <a:ext cx="648072" cy="2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119965" y="6093296"/>
              <a:ext cx="648072" cy="2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3131840" y="5061434"/>
              <a:ext cx="11876" cy="10437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2483768" y="5589240"/>
              <a:ext cx="6480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99592" y="5373216"/>
              <a:ext cx="1584176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dE/dx</a:t>
              </a:r>
              <a:endParaRPr lang="zh-CN" altLang="en-US" sz="2400" b="1" dirty="0"/>
            </a:p>
          </p:txBody>
        </p:sp>
        <p:pic>
          <p:nvPicPr>
            <p:cNvPr id="21505" name="Picture 1" descr="C:\Users\dengzhy\AppData\Roaming\Tencent\Users\358155669\QQ\WinTemp\RichOle\2[R~N3O[ZSSY6AB7Z9$IB[V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84587" y="3369625"/>
              <a:ext cx="635364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8484182" y="3404492"/>
              <a:ext cx="579778" cy="658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5" name="TextBox 54"/>
          <p:cNvSpPr txBox="1"/>
          <p:nvPr/>
        </p:nvSpPr>
        <p:spPr>
          <a:xfrm>
            <a:off x="755576" y="15689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通过对</a:t>
            </a:r>
            <a:r>
              <a:rPr lang="en-US" altLang="zh-CN" sz="2000" dirty="0" smtClean="0"/>
              <a:t>FADC</a:t>
            </a:r>
            <a:r>
              <a:rPr lang="zh-CN" altLang="en-US" sz="2000" dirty="0" smtClean="0"/>
              <a:t>采集到的数据进行处理，得到能量信息和径迹信息，数据处理的主要流程</a:t>
            </a:r>
            <a:r>
              <a:rPr lang="zh-CN" altLang="en-US" sz="2000" dirty="0" smtClean="0"/>
              <a:t>如图</a:t>
            </a:r>
            <a:r>
              <a:rPr lang="en-US" altLang="zh-CN" sz="2000" dirty="0" smtClean="0"/>
              <a:t>14</a:t>
            </a:r>
            <a:r>
              <a:rPr lang="zh-CN" altLang="en-US" sz="2000" dirty="0" smtClean="0"/>
              <a:t>所</a:t>
            </a:r>
            <a:r>
              <a:rPr lang="zh-CN" altLang="en-US" sz="2000" dirty="0" smtClean="0"/>
              <a:t>示。</a:t>
            </a:r>
            <a:endParaRPr lang="zh-CN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20384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14  </a:t>
            </a:r>
            <a:r>
              <a:rPr lang="zh-CN" altLang="en-US" b="1" dirty="0" smtClean="0"/>
              <a:t>数据处理流程框图</a:t>
            </a:r>
            <a:endParaRPr lang="zh-CN" altLang="en-US" b="1" dirty="0"/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95536" y="980728"/>
            <a:ext cx="289213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/>
              <a:t>3.1 </a:t>
            </a:r>
            <a:r>
              <a:rPr lang="zh-CN" altLang="en-US" sz="2800" b="1" dirty="0" smtClean="0"/>
              <a:t>数据处理流程</a:t>
            </a:r>
            <a:endParaRPr lang="zh-CN" altLang="en-US" sz="2800" b="1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/>
              <a:t>3.2 </a:t>
            </a:r>
            <a:r>
              <a:rPr lang="zh-CN" altLang="en-US" sz="2800" b="1" dirty="0" smtClean="0"/>
              <a:t>能量测量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27584" y="2996952"/>
            <a:ext cx="7478790" cy="3312368"/>
            <a:chOff x="-1253068" y="1191952"/>
            <a:chExt cx="9209444" cy="5119766"/>
          </a:xfrm>
        </p:grpSpPr>
        <p:pic>
          <p:nvPicPr>
            <p:cNvPr id="20483" name="Picture 3" descr="D:\nTPC课题文档整理\MPGD会议汇报\nTrack\energy spectrum.gif"/>
            <p:cNvPicPr>
              <a:picLocks noChangeAspect="1" noChangeArrowheads="1"/>
            </p:cNvPicPr>
            <p:nvPr/>
          </p:nvPicPr>
          <p:blipFill>
            <a:blip r:embed="rId2" cstate="print"/>
            <a:srcRect l="5901" r="9410" b="5956"/>
            <a:stretch>
              <a:fillRect/>
            </a:stretch>
          </p:blipFill>
          <p:spPr bwMode="auto">
            <a:xfrm>
              <a:off x="-1253068" y="1191952"/>
              <a:ext cx="9209444" cy="5119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6" name="Picture 2" descr="D:\nTPC课题文档整理\MPGD会议汇报\nTrack\energy spectrum.gif"/>
            <p:cNvPicPr>
              <a:picLocks noChangeAspect="1" noChangeArrowheads="1"/>
            </p:cNvPicPr>
            <p:nvPr/>
          </p:nvPicPr>
          <p:blipFill>
            <a:blip r:embed="rId2" cstate="print"/>
            <a:srcRect l="78173" r="1282" b="59275"/>
            <a:stretch>
              <a:fillRect/>
            </a:stretch>
          </p:blipFill>
          <p:spPr bwMode="auto">
            <a:xfrm>
              <a:off x="5936294" y="1399927"/>
              <a:ext cx="2017825" cy="20858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67544" y="112474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         首先，使用反符合法，即对只有</a:t>
            </a:r>
            <a:r>
              <a:rPr lang="en-US" altLang="zh-CN" dirty="0" smtClean="0"/>
              <a:t>pad2</a:t>
            </a:r>
            <a:r>
              <a:rPr lang="zh-CN" altLang="en-US" dirty="0" smtClean="0"/>
              <a:t>有信号而其它所有</a:t>
            </a:r>
            <a:r>
              <a:rPr lang="en-US" altLang="zh-CN" dirty="0" smtClean="0"/>
              <a:t>pad</a:t>
            </a:r>
            <a:r>
              <a:rPr lang="zh-CN" altLang="en-US" dirty="0" smtClean="0"/>
              <a:t>均无信号的</a:t>
            </a:r>
            <a:r>
              <a:rPr lang="en-US" altLang="zh-CN" dirty="0" smtClean="0"/>
              <a:t>event</a:t>
            </a:r>
            <a:r>
              <a:rPr lang="zh-CN" altLang="en-US" dirty="0" smtClean="0"/>
              <a:t>的沉积能量进行统计，所得结果如图所示。可在</a:t>
            </a:r>
            <a:r>
              <a:rPr lang="en-US" altLang="zh-CN" dirty="0" smtClean="0"/>
              <a:t>450</a:t>
            </a:r>
            <a:r>
              <a:rPr lang="zh-CN" altLang="en-US" dirty="0" smtClean="0"/>
              <a:t>道址附近观察到明显的全能峰，拟合结果显示，该峰的分辨率为</a:t>
            </a:r>
            <a:r>
              <a:rPr lang="en-US" altLang="zh-CN" dirty="0" smtClean="0">
                <a:solidFill>
                  <a:srgbClr val="FF0000"/>
                </a:solidFill>
              </a:rPr>
              <a:t>30.8%</a:t>
            </a:r>
            <a:r>
              <a:rPr lang="zh-CN" altLang="en-US" dirty="0" smtClean="0"/>
              <a:t>。由于实验中使用的</a:t>
            </a:r>
            <a:r>
              <a:rPr lang="en-US" altLang="zh-CN" dirty="0" smtClean="0"/>
              <a:t>α</a:t>
            </a:r>
            <a:r>
              <a:rPr lang="zh-CN" altLang="en-US" dirty="0" smtClean="0"/>
              <a:t>放射源表面覆盖有一层金箔，本身的能量歧离约为</a:t>
            </a:r>
            <a:r>
              <a:rPr lang="en-US" altLang="zh-CN" dirty="0" smtClean="0">
                <a:solidFill>
                  <a:srgbClr val="FF0000"/>
                </a:solidFill>
              </a:rPr>
              <a:t>10%</a:t>
            </a:r>
            <a:r>
              <a:rPr lang="zh-CN" altLang="en-US" dirty="0" smtClean="0"/>
              <a:t>，再考虑气体探测器的能量分辨率在</a:t>
            </a:r>
            <a:r>
              <a:rPr lang="en-US" altLang="zh-CN" dirty="0" smtClean="0"/>
              <a:t>20%</a:t>
            </a:r>
            <a:r>
              <a:rPr lang="zh-CN" altLang="en-US" dirty="0" smtClean="0"/>
              <a:t>左右，表明实验结果可靠。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641741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15  Alpha</a:t>
            </a:r>
            <a:r>
              <a:rPr lang="zh-CN" altLang="en-US" b="1" dirty="0" smtClean="0"/>
              <a:t>粒子能谱测量结果</a:t>
            </a:r>
            <a:endParaRPr lang="zh-CN" altLang="en-US" b="1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标题 8"/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25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/>
              <a:t>3.3 </a:t>
            </a:r>
            <a:r>
              <a:rPr lang="zh-CN" altLang="en-US" sz="2800" b="1" dirty="0" smtClean="0"/>
              <a:t>径迹重建</a:t>
            </a:r>
          </a:p>
        </p:txBody>
      </p:sp>
      <p:pic>
        <p:nvPicPr>
          <p:cNvPr id="20482" name="Picture 2" descr="D:\MPGD\www_53tu_com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620688"/>
            <a:ext cx="6236714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nTPC课题文档整理\MPGD会议汇报\nTrack\Rec_648.gif"/>
          <p:cNvPicPr>
            <a:picLocks noChangeAspect="1" noChangeArrowheads="1"/>
          </p:cNvPicPr>
          <p:nvPr/>
        </p:nvPicPr>
        <p:blipFill>
          <a:blip r:embed="rId3" cstate="print"/>
          <a:srcRect r="8551" b="798"/>
          <a:stretch>
            <a:fillRect/>
          </a:stretch>
        </p:blipFill>
        <p:spPr bwMode="auto">
          <a:xfrm>
            <a:off x="4226423" y="740954"/>
            <a:ext cx="4858202" cy="51244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69269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图</a:t>
            </a:r>
            <a:r>
              <a:rPr lang="en-US" altLang="zh-CN" dirty="0" smtClean="0"/>
              <a:t>16</a:t>
            </a:r>
            <a:r>
              <a:rPr lang="zh-CN" altLang="en-US" dirty="0" smtClean="0"/>
              <a:t>所示为重建得到的</a:t>
            </a:r>
            <a:r>
              <a:rPr lang="en-US" altLang="zh-CN" dirty="0" smtClean="0"/>
              <a:t>α</a:t>
            </a:r>
            <a:r>
              <a:rPr lang="zh-CN" altLang="en-US" dirty="0" smtClean="0"/>
              <a:t>粒子的一条径迹。右图上给出了</a:t>
            </a:r>
            <a:r>
              <a:rPr lang="en-US" altLang="zh-CN" dirty="0" smtClean="0"/>
              <a:t>α</a:t>
            </a:r>
            <a:r>
              <a:rPr lang="zh-CN" altLang="en-US" dirty="0" smtClean="0"/>
              <a:t>粒子</a:t>
            </a:r>
            <a:r>
              <a:rPr lang="en-US" altLang="zh-CN" dirty="0" smtClean="0"/>
              <a:t>dE/dx</a:t>
            </a:r>
            <a:r>
              <a:rPr lang="zh-CN" altLang="en-US" dirty="0" smtClean="0"/>
              <a:t>随</a:t>
            </a:r>
            <a:r>
              <a:rPr lang="en-US" altLang="zh-CN" dirty="0" smtClean="0"/>
              <a:t>R</a:t>
            </a:r>
            <a:r>
              <a:rPr lang="zh-CN" altLang="en-US" dirty="0" smtClean="0"/>
              <a:t>的变化情况，右图下给出了</a:t>
            </a:r>
            <a:r>
              <a:rPr lang="en-US" altLang="zh-CN" dirty="0" smtClean="0"/>
              <a:t>α</a:t>
            </a:r>
            <a:r>
              <a:rPr lang="zh-CN" altLang="en-US" dirty="0" smtClean="0"/>
              <a:t>粒子的重建径迹，其中横坐标为</a:t>
            </a:r>
            <a:r>
              <a:rPr lang="en-US" altLang="zh-CN" dirty="0" smtClean="0"/>
              <a:t>R</a:t>
            </a:r>
            <a:r>
              <a:rPr lang="zh-CN" altLang="en-US" dirty="0" smtClean="0"/>
              <a:t>方向，纵坐标为</a:t>
            </a:r>
            <a:r>
              <a:rPr lang="en-US" altLang="zh-CN" dirty="0" smtClean="0"/>
              <a:t>Z</a:t>
            </a:r>
            <a:r>
              <a:rPr lang="zh-CN" altLang="en-US" dirty="0" smtClean="0"/>
              <a:t>方向。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4208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由图可以看出该径迹的出射角度较小，基本呈水平趋势。</a:t>
            </a:r>
            <a:endParaRPr lang="zh-CN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4" y="3443149"/>
            <a:ext cx="4108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 flipH="1">
            <a:off x="1835696" y="4077072"/>
            <a:ext cx="288032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16  </a:t>
            </a:r>
            <a:r>
              <a:rPr lang="zh-CN" altLang="en-US" b="1" dirty="0" smtClean="0"/>
              <a:t>径迹重建结果</a:t>
            </a:r>
            <a:endParaRPr lang="zh-CN" altLang="en-US" b="1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nTPC课题文档整理\MPGD会议汇报\nTrack\Rec_195.gif"/>
          <p:cNvPicPr>
            <a:picLocks noChangeAspect="1" noChangeArrowheads="1"/>
          </p:cNvPicPr>
          <p:nvPr/>
        </p:nvPicPr>
        <p:blipFill>
          <a:blip r:embed="rId2" cstate="print"/>
          <a:srcRect r="9689"/>
          <a:stretch>
            <a:fillRect/>
          </a:stretch>
        </p:blipFill>
        <p:spPr bwMode="auto">
          <a:xfrm>
            <a:off x="4115444" y="404664"/>
            <a:ext cx="4882228" cy="5760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292494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由图所示为重建得到的</a:t>
            </a:r>
            <a:r>
              <a:rPr lang="en-US" altLang="zh-CN" dirty="0" smtClean="0"/>
              <a:t>α</a:t>
            </a:r>
            <a:r>
              <a:rPr lang="zh-CN" altLang="en-US" dirty="0" smtClean="0"/>
              <a:t>粒子另一条径迹，可明显观察到</a:t>
            </a:r>
            <a:r>
              <a:rPr lang="en-US" altLang="zh-CN" dirty="0" smtClean="0"/>
              <a:t>Bragg</a:t>
            </a:r>
            <a:r>
              <a:rPr lang="zh-CN" altLang="en-US" dirty="0" smtClean="0"/>
              <a:t>峰的存在。</a:t>
            </a:r>
            <a:endParaRPr lang="zh-CN" altLang="en-US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72829" y="664168"/>
            <a:ext cx="3257946" cy="1816529"/>
            <a:chOff x="1968" y="1440"/>
            <a:chExt cx="2219" cy="1344"/>
          </a:xfrm>
        </p:grpSpPr>
        <p:pic>
          <p:nvPicPr>
            <p:cNvPr id="14" name="Picture 21" descr="G:\教科书\核与粒子物理实验方法讲义2003-2004\bragg.gif"/>
            <p:cNvPicPr>
              <a:picLocks noChangeAspect="1" noChangeArrowheads="1"/>
            </p:cNvPicPr>
            <p:nvPr/>
          </p:nvPicPr>
          <p:blipFill>
            <a:blip r:embed="rId3" cstate="print"/>
            <a:srcRect l="15111" t="12856" b="17760"/>
            <a:stretch>
              <a:fillRect/>
            </a:stretch>
          </p:blipFill>
          <p:spPr bwMode="auto">
            <a:xfrm>
              <a:off x="1968" y="1440"/>
              <a:ext cx="2219" cy="1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2064" y="2724"/>
              <a:ext cx="2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2051" y="1440"/>
              <a:ext cx="0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70918" y="662817"/>
            <a:ext cx="704738" cy="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/>
              <a:t>d</a:t>
            </a:r>
            <a:r>
              <a:rPr lang="en-US" altLang="zh-CN" sz="1600" i="1" dirty="0"/>
              <a:t>E</a:t>
            </a:r>
            <a:r>
              <a:rPr lang="en-US" altLang="zh-CN" sz="1600" dirty="0"/>
              <a:t>/d</a:t>
            </a:r>
            <a:r>
              <a:rPr lang="en-US" altLang="zh-CN" sz="1600" i="1" dirty="0"/>
              <a:t>x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499551" y="2060848"/>
            <a:ext cx="352369" cy="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i="1" dirty="0"/>
              <a:t>R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785575" y="404664"/>
            <a:ext cx="494785" cy="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/>
              <a:t>B.P.</a:t>
            </a:r>
            <a:endParaRPr lang="en-US" altLang="zh-CN" sz="1600" i="1" dirty="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954724" y="1767060"/>
            <a:ext cx="281895" cy="61226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884250" y="1442680"/>
            <a:ext cx="493317" cy="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ym typeface="Symbol" pitchFamily="18" charset="2"/>
              </a:rPr>
              <a:t></a:t>
            </a:r>
            <a:r>
              <a:rPr lang="en-US" altLang="zh-CN" sz="1600" i="1" dirty="0"/>
              <a:t>E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2716570" y="1312928"/>
            <a:ext cx="0" cy="1102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93579"/>
            <a:ext cx="3851920" cy="22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接箭头连接符 19"/>
          <p:cNvCxnSpPr/>
          <p:nvPr/>
        </p:nvCxnSpPr>
        <p:spPr>
          <a:xfrm flipH="1">
            <a:off x="1259632" y="3861048"/>
            <a:ext cx="338437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43608" y="25556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17 Bragg</a:t>
            </a:r>
            <a:r>
              <a:rPr lang="zh-CN" altLang="en-US" b="1" dirty="0" smtClean="0"/>
              <a:t>峰理论计算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62762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图</a:t>
            </a:r>
            <a:r>
              <a:rPr lang="en-US" altLang="zh-CN" b="1" dirty="0" smtClean="0"/>
              <a:t>18  </a:t>
            </a:r>
            <a:r>
              <a:rPr lang="zh-CN" altLang="en-US" b="1" dirty="0" smtClean="0"/>
              <a:t>径迹重建结果</a:t>
            </a:r>
            <a:endParaRPr lang="zh-CN" altLang="en-US" b="1" dirty="0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260648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4 </a:t>
            </a: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结论与下一步计划</a:t>
            </a:r>
            <a:endParaRPr lang="zh-CN" altLang="en-US" sz="3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9020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构建场笼，增大探测灵敏体积，提高探测效率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增加电子学读出通道数（</a:t>
            </a:r>
            <a:r>
              <a:rPr lang="en-US" altLang="zh-CN" sz="2400" dirty="0" smtClean="0"/>
              <a:t>480</a:t>
            </a:r>
            <a:r>
              <a:rPr lang="zh-CN" altLang="en-US" sz="2400" dirty="0" smtClean="0"/>
              <a:t>路读出）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设计完整的数据采集系统（</a:t>
            </a:r>
            <a:r>
              <a:rPr lang="en-US" altLang="zh-CN" sz="2400" dirty="0" smtClean="0"/>
              <a:t>DAQ</a:t>
            </a:r>
            <a:r>
              <a:rPr lang="zh-CN" altLang="en-US" sz="2400" dirty="0" smtClean="0"/>
              <a:t>，进行中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完善径迹重建算法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其他</a:t>
            </a:r>
            <a:r>
              <a:rPr lang="en-US" altLang="zh-CN" sz="2400" dirty="0" smtClean="0"/>
              <a:t>…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15784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实现了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粒子的径迹重建和能量测量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得到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dE/dx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，可用于粒子甄别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原理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上验证了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GEM-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nTPC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的工作原理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54574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下一步计划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816224"/>
            <a:ext cx="5760640" cy="355699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实验背景介绍</a:t>
            </a:r>
            <a:endParaRPr lang="en-US" altLang="zh-CN" dirty="0" smtClean="0"/>
          </a:p>
          <a:p>
            <a:endParaRPr lang="en-US" altLang="zh-CN" sz="1800" dirty="0" smtClean="0"/>
          </a:p>
          <a:p>
            <a:r>
              <a:rPr lang="zh-CN" altLang="en-US" dirty="0" smtClean="0"/>
              <a:t>实验方案</a:t>
            </a:r>
            <a:endParaRPr lang="en-US" altLang="zh-CN" dirty="0" smtClean="0"/>
          </a:p>
          <a:p>
            <a:pPr>
              <a:buNone/>
            </a:pPr>
            <a:endParaRPr lang="en-US" altLang="zh-CN" sz="1800" dirty="0" smtClean="0"/>
          </a:p>
          <a:p>
            <a:r>
              <a:rPr lang="zh-CN" altLang="en-US" dirty="0" smtClean="0"/>
              <a:t>结果</a:t>
            </a:r>
            <a:r>
              <a:rPr lang="zh-CN" altLang="en-US" dirty="0" smtClean="0"/>
              <a:t>分析</a:t>
            </a:r>
            <a:endParaRPr lang="en-US" altLang="zh-CN" dirty="0" smtClean="0"/>
          </a:p>
          <a:p>
            <a:pPr algn="just"/>
            <a:endParaRPr lang="en-US" altLang="zh-CN" sz="1800" dirty="0" smtClean="0"/>
          </a:p>
          <a:p>
            <a:pPr algn="just"/>
            <a:r>
              <a:rPr lang="zh-CN" altLang="en-US" dirty="0" smtClean="0"/>
              <a:t>结论与下一步计划</a:t>
            </a:r>
            <a:endParaRPr lang="en-US" altLang="zh-CN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348880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谢   谢</a:t>
            </a:r>
            <a:endParaRPr lang="zh-CN" altLang="en-US" sz="88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28392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1 </a:t>
            </a:r>
            <a:r>
              <a:rPr lang="zh-CN" altLang="en-US" sz="3200" b="1" dirty="0" smtClean="0"/>
              <a:t>实验背景介绍</a:t>
            </a:r>
            <a:endParaRPr lang="zh-CN" altLang="en-US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000" dirty="0" smtClean="0"/>
              <a:t>       基于核反冲法，使用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测量快中子能谱的测量系统，其基本原理如图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所示。</a:t>
            </a:r>
            <a:endParaRPr lang="zh-CN" altLang="en-US" sz="2000" dirty="0" smtClean="0">
              <a:latin typeface="+mn-ea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2996952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其中，入射中子能量与反冲质子能量存在如下关系：</a:t>
            </a:r>
            <a:endParaRPr lang="en-US" altLang="zh-CN" sz="2000" dirty="0" smtClean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779912" y="3501008"/>
          <a:ext cx="1368152" cy="752483"/>
        </p:xfrm>
        <a:graphic>
          <a:graphicData uri="http://schemas.openxmlformats.org/presentationml/2006/ole">
            <p:oleObj spid="_x0000_s1030" name="Equation" r:id="rId4" imgW="761760" imgH="419040" progId="Equation.DSMT4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10716" y="4508500"/>
          <a:ext cx="8481764" cy="377681"/>
        </p:xfrm>
        <a:graphic>
          <a:graphicData uri="http://schemas.openxmlformats.org/presentationml/2006/ole">
            <p:oleObj spid="_x0000_s1034" name="Equation" r:id="rId5" imgW="8292960" imgH="38088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6" y="494116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因此，为反演</a:t>
            </a:r>
            <a:r>
              <a:rPr lang="zh-CN" altLang="en-US" sz="2000" dirty="0" smtClean="0"/>
              <a:t>得到中子</a:t>
            </a:r>
            <a:r>
              <a:rPr lang="zh-CN" altLang="en-US" sz="2000" dirty="0" smtClean="0"/>
              <a:t>能量，需要测量得到：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）反冲质子能量；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）散射角     。</a:t>
            </a:r>
            <a:endParaRPr lang="zh-CN" altLang="en-US" sz="2000" dirty="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859445" y="5999457"/>
          <a:ext cx="264283" cy="369996"/>
        </p:xfrm>
        <a:graphic>
          <a:graphicData uri="http://schemas.openxmlformats.org/presentationml/2006/ole">
            <p:oleObj spid="_x0000_s1035" name="Equation" r:id="rId6" imgW="126720" imgH="177480" progId="Equation.DSMT4">
              <p:embed/>
            </p:oleObj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323528" y="4149080"/>
            <a:ext cx="6336704" cy="1788324"/>
            <a:chOff x="251520" y="4149080"/>
            <a:chExt cx="6336704" cy="1788324"/>
          </a:xfrm>
        </p:grpSpPr>
        <p:sp>
          <p:nvSpPr>
            <p:cNvPr id="15" name="上箭头 14"/>
            <p:cNvSpPr/>
            <p:nvPr/>
          </p:nvSpPr>
          <p:spPr>
            <a:xfrm>
              <a:off x="1559539" y="4941168"/>
              <a:ext cx="432048" cy="456556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51520" y="4149080"/>
              <a:ext cx="6336704" cy="792088"/>
              <a:chOff x="251520" y="4149080"/>
              <a:chExt cx="6336704" cy="79208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251520" y="4149080"/>
                <a:ext cx="6336704" cy="79208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9911" y="4185782"/>
                <a:ext cx="61926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20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反冲质子能量等于其沿径迹方向上的能量损失之和，可通过测量其径迹上的</a:t>
                </a:r>
                <a:r>
                  <a:rPr lang="en-US" altLang="zh-CN" sz="20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dE/dx</a:t>
                </a:r>
                <a:r>
                  <a:rPr lang="zh-CN" altLang="en-US" sz="20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获得。</a:t>
                </a:r>
                <a:endParaRPr lang="zh-CN" alt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971600" y="5397723"/>
              <a:ext cx="1800200" cy="5396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3528" y="4725144"/>
            <a:ext cx="6048672" cy="1656184"/>
            <a:chOff x="251520" y="4653136"/>
            <a:chExt cx="6048672" cy="1656184"/>
          </a:xfrm>
        </p:grpSpPr>
        <p:sp>
          <p:nvSpPr>
            <p:cNvPr id="24" name="椭圆 23"/>
            <p:cNvSpPr/>
            <p:nvPr/>
          </p:nvSpPr>
          <p:spPr>
            <a:xfrm>
              <a:off x="899592" y="5817139"/>
              <a:ext cx="1368152" cy="4921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上箭头 24"/>
            <p:cNvSpPr/>
            <p:nvPr/>
          </p:nvSpPr>
          <p:spPr>
            <a:xfrm>
              <a:off x="1403648" y="5373216"/>
              <a:ext cx="360040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51520" y="4653136"/>
              <a:ext cx="6048672" cy="7200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001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4701394"/>
              <a:ext cx="590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zh-CN" altLang="en-US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对于准直入射中子，其入射方向已知，当获得反冲质子径迹时，可方便得到散射角。</a:t>
              </a:r>
              <a:endParaRPr lang="zh-CN" alt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07904" y="548680"/>
            <a:ext cx="5268635" cy="2313548"/>
            <a:chOff x="3707904" y="692696"/>
            <a:chExt cx="5268635" cy="23135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b="-3846"/>
            <a:stretch>
              <a:fillRect/>
            </a:stretch>
          </p:blipFill>
          <p:spPr bwMode="auto">
            <a:xfrm>
              <a:off x="3707904" y="692696"/>
              <a:ext cx="5268635" cy="194421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4716016" y="263691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1 </a:t>
              </a:r>
              <a:r>
                <a:rPr lang="en-US" altLang="zh-CN" b="1" dirty="0" err="1" smtClean="0"/>
                <a:t>nTPC</a:t>
              </a:r>
              <a:r>
                <a:rPr lang="zh-CN" altLang="en-US" b="1" dirty="0" smtClean="0"/>
                <a:t>快中子能谱测量系统原理</a:t>
              </a:r>
              <a:endParaRPr lang="zh-CN" altLang="en-US" b="1" dirty="0"/>
            </a:p>
          </p:txBody>
        </p:sp>
      </p:grp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2 </a:t>
            </a:r>
            <a:r>
              <a:rPr lang="zh-CN" altLang="en-US" sz="3200" b="1" dirty="0" smtClean="0"/>
              <a:t>实验方案</a:t>
            </a:r>
            <a:endParaRPr lang="zh-CN" altLang="en-US" sz="3200" b="1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7544" y="1761197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         为验证上述中子能谱测量系统的工作原理，搭建了小型实验系统。系统使用</a:t>
            </a:r>
            <a:r>
              <a:rPr lang="en-US" altLang="zh-CN" sz="2000" dirty="0" smtClean="0"/>
              <a:t>Am-241</a:t>
            </a:r>
            <a:r>
              <a:rPr lang="zh-CN" altLang="en-US" sz="2000" dirty="0" smtClean="0"/>
              <a:t>放射源出射的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粒子代替反冲质子，对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粒子的能量、径迹等信息进行测量。预期目标为：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）重建获得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粒子的径迹；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）测量得到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粒子的能量；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粒子的</a:t>
            </a:r>
            <a:r>
              <a:rPr lang="en-US" altLang="zh-CN" sz="2000" dirty="0" smtClean="0"/>
              <a:t>dE/dx</a:t>
            </a:r>
            <a:r>
              <a:rPr lang="zh-CN" altLang="en-US" sz="2000" dirty="0" smtClean="0"/>
              <a:t>，用于</a:t>
            </a:r>
            <a:r>
              <a:rPr lang="en-US" altLang="zh-CN" sz="2000" dirty="0" err="1" smtClean="0"/>
              <a:t>nTPC</a:t>
            </a:r>
            <a:r>
              <a:rPr lang="zh-CN" altLang="en-US" sz="2000" dirty="0" smtClean="0"/>
              <a:t>系统的粒子甄别；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α</a:t>
            </a:r>
            <a:r>
              <a:rPr lang="zh-CN" altLang="en-US" sz="2000" dirty="0" smtClean="0"/>
              <a:t>粒子的</a:t>
            </a:r>
            <a:r>
              <a:rPr lang="en-US" altLang="zh-CN" sz="2000" dirty="0" smtClean="0"/>
              <a:t>Bragg</a:t>
            </a:r>
            <a:r>
              <a:rPr lang="zh-CN" altLang="en-US" sz="2000" dirty="0" smtClean="0"/>
              <a:t>峰，结合</a:t>
            </a:r>
            <a:r>
              <a:rPr lang="en-US" altLang="zh-CN" sz="2000" dirty="0" smtClean="0"/>
              <a:t>dE/dx</a:t>
            </a:r>
            <a:r>
              <a:rPr lang="zh-CN" altLang="en-US" sz="2000" dirty="0" smtClean="0"/>
              <a:t>用于粒子甄别。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05273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2.1 </a:t>
            </a:r>
            <a:r>
              <a:rPr lang="zh-CN" altLang="en-US" sz="2800" b="1" dirty="0" smtClean="0"/>
              <a:t>实验目的</a:t>
            </a:r>
            <a:endParaRPr lang="zh-CN" altLang="en-US" sz="2800" b="1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5679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2525" indent="-2422525"/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）放射源                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Am-241α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放射源；   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95575" indent="-2695575"/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Micro-TPC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包括漂移电场、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GEM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探测器、配气系统、机械支撑系统等；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Pad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用于信号读出；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CASAGEM   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用于读出信号的放大、滤波及整形；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通过波形采样进行数据采集；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保存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数据，数据处理。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2.2 </a:t>
            </a:r>
            <a:r>
              <a:rPr lang="zh-CN" altLang="en-US" sz="2800" b="1" dirty="0" smtClean="0"/>
              <a:t>系统组成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1266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搭建的小型实验系统主要组成部分：</a:t>
            </a:r>
            <a:endParaRPr lang="zh-CN" altLang="en-US" sz="2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475656" y="3962747"/>
            <a:ext cx="6343650" cy="2346573"/>
            <a:chOff x="1475656" y="3962747"/>
            <a:chExt cx="6343650" cy="23465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TextBox 7"/>
            <p:cNvSpPr txBox="1"/>
            <p:nvPr/>
          </p:nvSpPr>
          <p:spPr>
            <a:xfrm>
              <a:off x="3419872" y="593998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2  </a:t>
              </a:r>
              <a:r>
                <a:rPr lang="zh-CN" altLang="en-US" b="1" dirty="0" smtClean="0"/>
                <a:t>小型系统组成框图</a:t>
              </a:r>
              <a:endParaRPr lang="zh-CN" altLang="en-US" b="1" dirty="0"/>
            </a:p>
          </p:txBody>
        </p:sp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962747"/>
              <a:ext cx="6343650" cy="19145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2736304" cy="64807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2.2.1 Micro-TPC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548680"/>
            <a:ext cx="5472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       Micro-TPC</a:t>
            </a:r>
            <a:r>
              <a:rPr lang="zh-CN" altLang="en-US" sz="2000" dirty="0" smtClean="0"/>
              <a:t>由漂移电极、</a:t>
            </a:r>
            <a:r>
              <a:rPr lang="en-US" altLang="zh-CN" sz="2000" dirty="0" smtClean="0"/>
              <a:t>GEM</a:t>
            </a:r>
            <a:r>
              <a:rPr lang="zh-CN" altLang="en-US" sz="2000" dirty="0" smtClean="0"/>
              <a:t>探测器、配气系统和机械支撑系统组成。其中放射源固定于漂移电极的下表面，如图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所示。各部分的尺寸如下：</a:t>
            </a:r>
            <a:r>
              <a:rPr lang="en-US" altLang="zh-CN" sz="800" dirty="0" smtClean="0"/>
              <a:t> </a:t>
            </a:r>
            <a:r>
              <a:rPr lang="en-US" altLang="zh-CN" sz="2000" dirty="0" smtClean="0"/>
              <a:t>     </a:t>
            </a:r>
          </a:p>
          <a:p>
            <a:r>
              <a:rPr lang="en-US" altLang="zh-CN" sz="2000" dirty="0" smtClean="0"/>
              <a:t>       GEM</a:t>
            </a:r>
            <a:r>
              <a:rPr lang="zh-CN" altLang="en-US" sz="2000" dirty="0" smtClean="0"/>
              <a:t>探测器：</a:t>
            </a:r>
            <a:r>
              <a:rPr lang="en-US" altLang="zh-CN" sz="2000" dirty="0" smtClean="0"/>
              <a:t>10cm*10cm(</a:t>
            </a:r>
            <a:r>
              <a:rPr lang="zh-CN" altLang="en-US" sz="2000" dirty="0" smtClean="0"/>
              <a:t>由两层</a:t>
            </a:r>
            <a:r>
              <a:rPr lang="en-US" altLang="zh-CN" sz="2000" dirty="0" smtClean="0"/>
              <a:t>GEM</a:t>
            </a:r>
            <a:r>
              <a:rPr lang="zh-CN" altLang="en-US" sz="2000" dirty="0" smtClean="0"/>
              <a:t>膜构成</a:t>
            </a:r>
            <a:r>
              <a:rPr lang="en-US" altLang="zh-CN" sz="2000" dirty="0" smtClean="0"/>
              <a:t>)</a:t>
            </a:r>
          </a:p>
          <a:p>
            <a:r>
              <a:rPr lang="zh-CN" altLang="en-US" sz="2000" dirty="0" smtClean="0"/>
              <a:t>       漂移电极：  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10cm*10cm</a:t>
            </a:r>
            <a:endParaRPr lang="en-US" altLang="zh-CN" sz="2000" dirty="0" smtClean="0"/>
          </a:p>
          <a:p>
            <a:r>
              <a:rPr lang="zh-CN" altLang="en-US" sz="2000" dirty="0" smtClean="0"/>
              <a:t>       漂移距离：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31mm</a:t>
            </a:r>
          </a:p>
          <a:p>
            <a:r>
              <a:rPr lang="zh-CN" altLang="en-US" sz="2000" dirty="0" smtClean="0"/>
              <a:t>       读出</a:t>
            </a:r>
            <a:r>
              <a:rPr lang="en-US" altLang="zh-CN" sz="2000" dirty="0" smtClean="0"/>
              <a:t>pad</a:t>
            </a:r>
            <a:r>
              <a:rPr lang="zh-CN" altLang="en-US" sz="2000" dirty="0" smtClean="0"/>
              <a:t>：  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10cm*10cm</a:t>
            </a:r>
          </a:p>
          <a:p>
            <a:r>
              <a:rPr lang="en-US" altLang="zh-CN" sz="2000" dirty="0" smtClean="0"/>
              <a:t>       </a:t>
            </a:r>
            <a:r>
              <a:rPr lang="zh-CN" altLang="en-US" sz="2000" dirty="0" smtClean="0"/>
              <a:t>传输区：    </a:t>
            </a:r>
            <a:r>
              <a:rPr lang="zh-CN" altLang="en-US" sz="2000" dirty="0" smtClean="0"/>
              <a:t>    </a:t>
            </a:r>
            <a:r>
              <a:rPr lang="en-US" altLang="zh-CN" sz="2000" dirty="0" smtClean="0"/>
              <a:t>1mm</a:t>
            </a:r>
          </a:p>
          <a:p>
            <a:r>
              <a:rPr lang="en-US" altLang="zh-CN" sz="2000" dirty="0" smtClean="0"/>
              <a:t>       </a:t>
            </a:r>
            <a:r>
              <a:rPr lang="zh-CN" altLang="en-US" sz="2000" dirty="0" smtClean="0"/>
              <a:t>感应区：    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1mm</a:t>
            </a:r>
            <a:endParaRPr lang="zh-CN" altLang="en-US" sz="2000" dirty="0" smtClean="0"/>
          </a:p>
        </p:txBody>
      </p:sp>
      <p:grpSp>
        <p:nvGrpSpPr>
          <p:cNvPr id="26" name="组合 25"/>
          <p:cNvGrpSpPr/>
          <p:nvPr/>
        </p:nvGrpSpPr>
        <p:grpSpPr>
          <a:xfrm>
            <a:off x="5775562" y="476672"/>
            <a:ext cx="3044910" cy="3105636"/>
            <a:chOff x="5775562" y="476672"/>
            <a:chExt cx="3044910" cy="31056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084" t="5023" r="22537" b="7071"/>
            <a:stretch>
              <a:fillRect/>
            </a:stretch>
          </p:blipFill>
          <p:spPr bwMode="auto">
            <a:xfrm>
              <a:off x="5775562" y="476672"/>
              <a:ext cx="3044910" cy="26642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228184" y="321297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3 Micro-TPC</a:t>
              </a:r>
              <a:r>
                <a:rPr lang="zh-CN" altLang="en-US" b="1" dirty="0" smtClean="0"/>
                <a:t>结构图</a:t>
              </a:r>
              <a:endParaRPr lang="zh-CN" altLang="en-US" b="1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3711699"/>
            <a:ext cx="8892480" cy="3054177"/>
            <a:chOff x="0" y="3711699"/>
            <a:chExt cx="8892480" cy="305417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0" y="3711699"/>
              <a:ext cx="8892480" cy="2785070"/>
              <a:chOff x="0" y="3711699"/>
              <a:chExt cx="8892480" cy="2785070"/>
            </a:xfrm>
          </p:grpSpPr>
          <p:pic>
            <p:nvPicPr>
              <p:cNvPr id="17420" name="Picture 12" descr="D:\nTPC课题文档整理\MPGD会议汇报\实验照片\DSCN153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9698" b="32115"/>
              <a:stretch>
                <a:fillRect/>
              </a:stretch>
            </p:blipFill>
            <p:spPr bwMode="auto">
              <a:xfrm>
                <a:off x="240149" y="4207835"/>
                <a:ext cx="4320480" cy="18854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17421" name="Picture 13" descr="D:\nTPC课题文档整理\MPGD会议汇报\实验照片\DSCN153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800" t="15350" r="8263" b="44750"/>
              <a:stretch>
                <a:fillRect/>
              </a:stretch>
            </p:blipFill>
            <p:spPr bwMode="auto">
              <a:xfrm>
                <a:off x="4704645" y="4221088"/>
                <a:ext cx="4187835" cy="187220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cxnSp>
            <p:nvCxnSpPr>
              <p:cNvPr id="12" name="直接箭头连接符 11"/>
              <p:cNvCxnSpPr/>
              <p:nvPr/>
            </p:nvCxnSpPr>
            <p:spPr>
              <a:xfrm>
                <a:off x="3851920" y="4077072"/>
                <a:ext cx="0" cy="5760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203848" y="3789040"/>
                <a:ext cx="12961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有机玻璃外壳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直接箭头连接符 14"/>
              <p:cNvCxnSpPr/>
              <p:nvPr/>
            </p:nvCxnSpPr>
            <p:spPr>
              <a:xfrm>
                <a:off x="467544" y="4077072"/>
                <a:ext cx="0" cy="6480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0" y="3789040"/>
                <a:ext cx="111561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高压源接口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1913037" y="3933056"/>
                <a:ext cx="0" cy="432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566714" y="3711699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排气孔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 flipV="1">
                <a:off x="2809904" y="5877272"/>
                <a:ext cx="0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450427" y="6179593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进气孔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V="1">
                <a:off x="1259632" y="5339308"/>
                <a:ext cx="864096" cy="5040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93676" y="5790406"/>
                <a:ext cx="9361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漂移电极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44" name="直接箭头连接符 43"/>
              <p:cNvCxnSpPr/>
              <p:nvPr/>
            </p:nvCxnSpPr>
            <p:spPr>
              <a:xfrm flipV="1">
                <a:off x="6372200" y="5767164"/>
                <a:ext cx="720080" cy="432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6046068" y="6188992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放射源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>
                <a:off x="6084168" y="4005064"/>
                <a:ext cx="0" cy="7200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5733653" y="3736082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altLang="zh-CN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GEM</a:t>
                </a:r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膜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直接箭头连接符 22"/>
              <p:cNvCxnSpPr/>
              <p:nvPr/>
            </p:nvCxnSpPr>
            <p:spPr>
              <a:xfrm flipH="1">
                <a:off x="6732240" y="4077072"/>
                <a:ext cx="720080" cy="5760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7524328" y="4077072"/>
                <a:ext cx="432048" cy="5040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876256" y="3765290"/>
                <a:ext cx="12961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高压分压电路</a:t>
                </a:r>
                <a:endParaRPr lang="zh-CN" alt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39473" y="6396544"/>
              <a:ext cx="25202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4 Micro-TPC</a:t>
              </a:r>
              <a:r>
                <a:rPr lang="zh-CN" altLang="en-US" b="1" dirty="0" smtClean="0"/>
                <a:t>实物图</a:t>
              </a:r>
              <a:endParaRPr lang="zh-CN" altLang="en-US" b="1" dirty="0"/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nTPC课题文档整理\2_物理设计\2_工作气体选择\不同配比计算—牛莉博\DriftVelocity.png"/>
          <p:cNvPicPr/>
          <p:nvPr/>
        </p:nvPicPr>
        <p:blipFill>
          <a:blip r:embed="rId2" cstate="print"/>
          <a:srcRect l="54064" t="2519" r="7778" b="52731"/>
          <a:stretch>
            <a:fillRect/>
          </a:stretch>
        </p:blipFill>
        <p:spPr bwMode="auto">
          <a:xfrm>
            <a:off x="5004048" y="116632"/>
            <a:ext cx="3960440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25602" name="Picture 2" descr="D:\nTPC课题文档整理\MPGD会议汇报\实验照片\DSCN1538.JPG"/>
          <p:cNvPicPr>
            <a:picLocks noChangeAspect="1" noChangeArrowheads="1"/>
          </p:cNvPicPr>
          <p:nvPr/>
        </p:nvPicPr>
        <p:blipFill>
          <a:blip r:embed="rId3" cstate="print"/>
          <a:srcRect r="29832"/>
          <a:stretch>
            <a:fillRect/>
          </a:stretch>
        </p:blipFill>
        <p:spPr bwMode="auto">
          <a:xfrm>
            <a:off x="6876256" y="3284984"/>
            <a:ext cx="1656184" cy="314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94670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/>
              <a:t>         对于工作气体的选择，综合考虑探测效率及电子在其中的漂移速度，选用</a:t>
            </a:r>
            <a:r>
              <a:rPr lang="en-US" altLang="zh-CN" sz="2000" dirty="0" err="1" smtClean="0"/>
              <a:t>Ar</a:t>
            </a:r>
            <a:r>
              <a:rPr lang="en-US" altLang="zh-CN" sz="2000" dirty="0" smtClean="0"/>
              <a:t>(50%)+C</a:t>
            </a:r>
            <a:r>
              <a:rPr lang="en-US" altLang="zh-CN" sz="1200" dirty="0" smtClean="0"/>
              <a:t>2</a:t>
            </a:r>
            <a:r>
              <a:rPr lang="en-US" altLang="zh-CN" sz="2000" dirty="0" smtClean="0"/>
              <a:t>H</a:t>
            </a:r>
            <a:r>
              <a:rPr lang="en-US" altLang="zh-CN" sz="1200" dirty="0" smtClean="0"/>
              <a:t>6</a:t>
            </a:r>
            <a:r>
              <a:rPr lang="en-US" altLang="zh-CN" sz="2000" dirty="0" smtClean="0"/>
              <a:t>(50%)</a:t>
            </a:r>
            <a:r>
              <a:rPr lang="zh-CN" altLang="en-US" sz="2000" dirty="0" smtClean="0"/>
              <a:t>为工作气体。图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Garfield</a:t>
            </a:r>
            <a:r>
              <a:rPr lang="zh-CN" altLang="en-US" sz="2000" dirty="0" smtClean="0"/>
              <a:t>计算得到的</a:t>
            </a:r>
            <a:r>
              <a:rPr lang="en-US" altLang="zh-CN" sz="2000" dirty="0" err="1" smtClean="0"/>
              <a:t>Ar</a:t>
            </a:r>
            <a:r>
              <a:rPr lang="zh-CN" altLang="en-US" sz="2000" dirty="0" smtClean="0"/>
              <a:t>与</a:t>
            </a:r>
            <a:r>
              <a:rPr lang="en-US" altLang="zh-CN" sz="2000" dirty="0" smtClean="0"/>
              <a:t>C</a:t>
            </a:r>
            <a:r>
              <a:rPr lang="en-US" altLang="zh-CN" sz="1200" dirty="0" smtClean="0"/>
              <a:t>2</a:t>
            </a:r>
            <a:r>
              <a:rPr lang="en-US" altLang="zh-CN" sz="2000" dirty="0" smtClean="0"/>
              <a:t>H</a:t>
            </a:r>
            <a:r>
              <a:rPr lang="en-US" altLang="zh-CN" sz="1200" dirty="0" smtClean="0"/>
              <a:t>6</a:t>
            </a:r>
            <a:r>
              <a:rPr lang="zh-CN" altLang="en-US" sz="2000" dirty="0" smtClean="0"/>
              <a:t>在不同比例下电子的漂移速度随电场强度的变化曲线。</a:t>
            </a:r>
            <a:endParaRPr lang="en-US" altLang="zh-CN" sz="2000" dirty="0" smtClean="0"/>
          </a:p>
          <a:p>
            <a:pPr algn="just"/>
            <a:r>
              <a:rPr lang="en-US" altLang="zh-CN" sz="2000" dirty="0" smtClean="0"/>
              <a:t>         </a:t>
            </a:r>
            <a:r>
              <a:rPr lang="zh-CN" altLang="en-US" sz="2000" dirty="0" smtClean="0"/>
              <a:t>当</a:t>
            </a:r>
            <a:r>
              <a:rPr lang="en-US" altLang="zh-CN" sz="2000" dirty="0" err="1" smtClean="0"/>
              <a:t>Ar</a:t>
            </a:r>
            <a:r>
              <a:rPr lang="zh-CN" altLang="en-US" sz="2000" dirty="0" smtClean="0"/>
              <a:t>与</a:t>
            </a:r>
            <a:r>
              <a:rPr lang="en-US" altLang="zh-CN" sz="2000" dirty="0" smtClean="0"/>
              <a:t>C</a:t>
            </a:r>
            <a:r>
              <a:rPr lang="en-US" altLang="zh-CN" sz="1200" dirty="0" smtClean="0"/>
              <a:t>2</a:t>
            </a:r>
            <a:r>
              <a:rPr lang="en-US" altLang="zh-CN" sz="2000" dirty="0" smtClean="0"/>
              <a:t>H</a:t>
            </a:r>
            <a:r>
              <a:rPr lang="en-US" altLang="zh-CN" sz="1200" dirty="0" smtClean="0"/>
              <a:t>6</a:t>
            </a:r>
            <a:r>
              <a:rPr lang="zh-CN" altLang="en-US" sz="2000" dirty="0" smtClean="0"/>
              <a:t>比例为</a:t>
            </a:r>
            <a:r>
              <a:rPr lang="en-US" altLang="zh-CN" sz="2000" dirty="0" smtClean="0"/>
              <a:t>1:1</a:t>
            </a:r>
            <a:r>
              <a:rPr lang="zh-CN" altLang="en-US" sz="2000" dirty="0" smtClean="0"/>
              <a:t>时，电子漂移的饱和速度大约为</a:t>
            </a:r>
            <a:r>
              <a:rPr lang="en-US" altLang="zh-CN" sz="2000" dirty="0" smtClean="0"/>
              <a:t>5cm/</a:t>
            </a:r>
            <a:r>
              <a:rPr lang="en-US" altLang="zh-CN" sz="2000" dirty="0" err="1" smtClean="0"/>
              <a:t>μs</a:t>
            </a:r>
            <a:r>
              <a:rPr lang="zh-CN" altLang="en-US" sz="2000" dirty="0" smtClean="0"/>
              <a:t>，饱和电压大约为</a:t>
            </a:r>
            <a:r>
              <a:rPr lang="en-US" altLang="zh-CN" sz="2000" dirty="0" smtClean="0"/>
              <a:t>500V/cm</a:t>
            </a:r>
            <a:r>
              <a:rPr lang="zh-CN" altLang="en-US" sz="2000" dirty="0" smtClean="0"/>
              <a:t>。当电压在</a:t>
            </a:r>
            <a:r>
              <a:rPr lang="en-US" altLang="zh-CN" sz="2000" dirty="0" smtClean="0"/>
              <a:t>200V/cm</a:t>
            </a:r>
            <a:r>
              <a:rPr lang="zh-CN" altLang="en-US" sz="2000" dirty="0" smtClean="0"/>
              <a:t>时，电子的漂移速度约为</a:t>
            </a:r>
            <a:r>
              <a:rPr lang="en-US" altLang="zh-CN" sz="2000" dirty="0" smtClean="0"/>
              <a:t>4cm/</a:t>
            </a:r>
            <a:r>
              <a:rPr lang="en-US" altLang="zh-CN" sz="2000" dirty="0" err="1" smtClean="0"/>
              <a:t>μs</a:t>
            </a:r>
            <a:r>
              <a:rPr lang="zh-CN" altLang="en-US" sz="2000" dirty="0" smtClean="0"/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069521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图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为实验中采用的配气瓶，实验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中气压为</a:t>
            </a:r>
            <a:r>
              <a:rPr lang="en-US" altLang="zh-CN" sz="2000" dirty="0" smtClean="0"/>
              <a:t>1.1atm</a:t>
            </a:r>
            <a:r>
              <a:rPr lang="zh-CN" altLang="en-US" sz="2000" dirty="0" smtClean="0"/>
              <a:t>，流量约为</a:t>
            </a:r>
            <a:r>
              <a:rPr lang="en-US" altLang="zh-CN" sz="2000" dirty="0" smtClean="0"/>
              <a:t>20ml/min</a:t>
            </a:r>
            <a:r>
              <a:rPr lang="zh-CN" altLang="en-US" sz="2000" dirty="0" smtClean="0"/>
              <a:t>。实验前先对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系统进行通气清洗，清洗时间约为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小时。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15165" y="2780928"/>
            <a:ext cx="41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5 </a:t>
            </a:r>
            <a:r>
              <a:rPr lang="zh-CN" altLang="en-US" b="1" dirty="0" smtClean="0"/>
              <a:t>电子在</a:t>
            </a:r>
            <a:r>
              <a:rPr lang="en-US" altLang="zh-CN" b="1" dirty="0" smtClean="0"/>
              <a:t>Ar+C2H6</a:t>
            </a:r>
            <a:r>
              <a:rPr lang="zh-CN" altLang="en-US" b="1" dirty="0" smtClean="0"/>
              <a:t>气体中的漂移速度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64530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6 </a:t>
            </a:r>
            <a:r>
              <a:rPr lang="zh-CN" altLang="en-US" b="1" dirty="0" smtClean="0"/>
              <a:t>配气瓶</a:t>
            </a:r>
            <a:endParaRPr lang="zh-CN" altLang="en-US" b="1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Micro-TPC</a:t>
            </a:r>
            <a:r>
              <a:rPr lang="zh-CN" altLang="en-US" sz="2400" dirty="0" smtClean="0"/>
              <a:t>及</a:t>
            </a:r>
            <a:r>
              <a:rPr lang="en-US" altLang="zh-CN" sz="2400" dirty="0" smtClean="0"/>
              <a:t>GEM</a:t>
            </a:r>
            <a:r>
              <a:rPr lang="zh-CN" altLang="en-US" sz="2400" dirty="0" smtClean="0"/>
              <a:t>探测器的高压分压电路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8" name="矩形 7"/>
          <p:cNvSpPr/>
          <p:nvPr/>
        </p:nvSpPr>
        <p:spPr>
          <a:xfrm>
            <a:off x="467544" y="9807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高压电源：     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ORTEC 556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输入电压：     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-2000V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漂移区电压：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baseline="-25000" dirty="0" err="1" smtClean="0">
                <a:latin typeface="Times New Roman" pitchFamily="18" charset="0"/>
                <a:cs typeface="Times New Roman" pitchFamily="18" charset="0"/>
              </a:rPr>
              <a:t>Drift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=200V/cm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GEM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膜电压：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GEM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350V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电子漂移速度：  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4cm/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μs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47664" y="2996952"/>
            <a:ext cx="6016832" cy="3537684"/>
            <a:chOff x="1547664" y="2996952"/>
            <a:chExt cx="6016832" cy="35376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996952"/>
              <a:ext cx="6016832" cy="307644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759167" y="6165304"/>
              <a:ext cx="40324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7 Micro-TPC</a:t>
              </a:r>
              <a:r>
                <a:rPr lang="zh-CN" altLang="en-US" b="1" dirty="0" smtClean="0"/>
                <a:t>及</a:t>
              </a:r>
              <a:r>
                <a:rPr lang="en-US" altLang="zh-CN" b="1" dirty="0" smtClean="0"/>
                <a:t>GEM</a:t>
              </a:r>
              <a:r>
                <a:rPr lang="zh-CN" altLang="en-US" b="1" dirty="0" smtClean="0"/>
                <a:t>探测器分压电路</a:t>
              </a:r>
              <a:endParaRPr lang="zh-CN" altLang="en-US" b="1" dirty="0"/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5536" y="188640"/>
            <a:ext cx="331236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2.2.2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信号读出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Pad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54565" y="3573016"/>
            <a:ext cx="8637915" cy="2736304"/>
            <a:chOff x="254565" y="3573016"/>
            <a:chExt cx="8637915" cy="27363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6626" name="Picture 2" descr="D:\nTPC课题文档整理\MPGD会议汇报\实验照片\DSCN1527.JPG"/>
            <p:cNvPicPr>
              <a:picLocks noChangeAspect="1" noChangeArrowheads="1"/>
            </p:cNvPicPr>
            <p:nvPr/>
          </p:nvPicPr>
          <p:blipFill>
            <a:blip r:embed="rId2" cstate="print"/>
            <a:srcRect l="19288" t="8001" r="16925" b="9051"/>
            <a:stretch>
              <a:fillRect/>
            </a:stretch>
          </p:blipFill>
          <p:spPr bwMode="auto">
            <a:xfrm>
              <a:off x="254565" y="3573016"/>
              <a:ext cx="2805267" cy="273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6627" name="Picture 3" descr="D:\nTPC课题文档整理\MPGD会议汇报\实验照片\DSCN1543.JPG"/>
            <p:cNvPicPr>
              <a:picLocks noChangeAspect="1" noChangeArrowheads="1"/>
            </p:cNvPicPr>
            <p:nvPr/>
          </p:nvPicPr>
          <p:blipFill>
            <a:blip r:embed="rId3" cstate="print"/>
            <a:srcRect l="12201" r="14563" b="5901"/>
            <a:stretch>
              <a:fillRect/>
            </a:stretch>
          </p:blipFill>
          <p:spPr bwMode="auto">
            <a:xfrm>
              <a:off x="6052969" y="3573016"/>
              <a:ext cx="2839511" cy="27363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6628" name="Picture 4" descr="D:\nTPC课题文档整理\MPGD会议汇报\实验照片\DSCN1522.JPG"/>
            <p:cNvPicPr preferRelativeResize="0">
              <a:picLocks noChangeArrowheads="1"/>
            </p:cNvPicPr>
            <p:nvPr/>
          </p:nvPicPr>
          <p:blipFill>
            <a:blip r:embed="rId4" cstate="print"/>
            <a:srcRect l="13930" r="9226" b="2199"/>
            <a:stretch>
              <a:fillRect/>
            </a:stretch>
          </p:blipFill>
          <p:spPr bwMode="auto">
            <a:xfrm>
              <a:off x="3119965" y="3573016"/>
              <a:ext cx="2880320" cy="27363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39552" y="83671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        信号</a:t>
            </a:r>
            <a:r>
              <a:rPr lang="zh-CN" altLang="en-US" dirty="0" smtClean="0"/>
              <a:t>读出</a:t>
            </a:r>
            <a:r>
              <a:rPr lang="en-US" altLang="zh-CN" dirty="0" smtClean="0"/>
              <a:t>pad</a:t>
            </a:r>
            <a:r>
              <a:rPr lang="zh-CN" altLang="en-US" dirty="0" smtClean="0"/>
              <a:t>的排布结构如</a:t>
            </a:r>
            <a:r>
              <a:rPr lang="zh-CN" altLang="en-US" dirty="0" smtClean="0"/>
              <a:t>图</a:t>
            </a:r>
            <a:r>
              <a:rPr lang="en-US" altLang="zh-CN" dirty="0" smtClean="0"/>
              <a:t>8</a:t>
            </a:r>
            <a:r>
              <a:rPr lang="zh-CN" altLang="en-US" dirty="0" smtClean="0"/>
              <a:t>所</a:t>
            </a:r>
            <a:r>
              <a:rPr lang="zh-CN" altLang="en-US" dirty="0" smtClean="0"/>
              <a:t>示，中间圆形</a:t>
            </a:r>
            <a:r>
              <a:rPr lang="en-US" altLang="zh-CN" dirty="0" smtClean="0"/>
              <a:t>pad</a:t>
            </a:r>
            <a:r>
              <a:rPr lang="zh-CN" altLang="en-US" dirty="0" smtClean="0"/>
              <a:t>的半径为</a:t>
            </a:r>
            <a:r>
              <a:rPr lang="en-US" altLang="zh-CN" dirty="0" smtClean="0"/>
              <a:t>5mm</a:t>
            </a:r>
            <a:r>
              <a:rPr lang="zh-CN" altLang="en-US" dirty="0" smtClean="0"/>
              <a:t>，分为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个部分编号分别为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4</a:t>
            </a:r>
            <a:r>
              <a:rPr lang="zh-CN" altLang="en-US" dirty="0" smtClean="0"/>
              <a:t>。外围由四个环状</a:t>
            </a:r>
            <a:r>
              <a:rPr lang="en-US" altLang="zh-CN" dirty="0" smtClean="0"/>
              <a:t>pad</a:t>
            </a:r>
            <a:r>
              <a:rPr lang="zh-CN" altLang="en-US" dirty="0" smtClean="0"/>
              <a:t>条构成，每环</a:t>
            </a:r>
            <a:r>
              <a:rPr lang="zh-CN" altLang="en-US" dirty="0" smtClean="0"/>
              <a:t>的宽度为</a:t>
            </a:r>
            <a:r>
              <a:rPr lang="en-US" altLang="zh-CN" dirty="0" smtClean="0"/>
              <a:t>2mm</a:t>
            </a:r>
            <a:r>
              <a:rPr lang="zh-CN" altLang="en-US" dirty="0" smtClean="0"/>
              <a:t>，四环共分成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pad</a:t>
            </a:r>
            <a:r>
              <a:rPr lang="zh-CN" altLang="en-US" dirty="0" smtClean="0"/>
              <a:t>，每个</a:t>
            </a:r>
            <a:r>
              <a:rPr lang="en-US" altLang="zh-CN" dirty="0" smtClean="0"/>
              <a:t>pad</a:t>
            </a:r>
            <a:r>
              <a:rPr lang="zh-CN" altLang="en-US" dirty="0" smtClean="0"/>
              <a:t>的长度为</a:t>
            </a:r>
            <a:r>
              <a:rPr lang="en-US" altLang="zh-CN" dirty="0" smtClean="0"/>
              <a:t>5mm</a:t>
            </a:r>
            <a:r>
              <a:rPr lang="zh-CN" altLang="en-US" dirty="0" smtClean="0"/>
              <a:t>，编号依次为</a:t>
            </a:r>
            <a:r>
              <a:rPr lang="en-US" altLang="zh-CN" dirty="0" smtClean="0"/>
              <a:t>5-16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643422" y="2276872"/>
            <a:ext cx="2928578" cy="2592288"/>
            <a:chOff x="1643422" y="2276872"/>
            <a:chExt cx="2928578" cy="2592288"/>
          </a:xfrm>
        </p:grpSpPr>
        <p:pic>
          <p:nvPicPr>
            <p:cNvPr id="9" name="Picture 2" descr="D:\nTPC课题文档整理\MPGD会议汇报\实验照片\DSCN1527.JPG"/>
            <p:cNvPicPr>
              <a:picLocks noChangeAspect="1" noChangeArrowheads="1"/>
            </p:cNvPicPr>
            <p:nvPr/>
          </p:nvPicPr>
          <p:blipFill>
            <a:blip r:embed="rId2" cstate="print"/>
            <a:srcRect l="50821" t="39041" r="42760" b="53684"/>
            <a:stretch>
              <a:fillRect/>
            </a:stretch>
          </p:blipFill>
          <p:spPr bwMode="auto">
            <a:xfrm>
              <a:off x="3131840" y="2276872"/>
              <a:ext cx="1440160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1643422" y="4581128"/>
              <a:ext cx="28803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1931454" y="3501008"/>
              <a:ext cx="1200386" cy="1080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71600" y="6372036"/>
            <a:ext cx="74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9 Pad </a:t>
            </a:r>
            <a:r>
              <a:rPr lang="zh-CN" altLang="en-US" b="1" dirty="0" smtClean="0"/>
              <a:t>读出板实物图（左）</a:t>
            </a:r>
            <a:r>
              <a:rPr lang="en-US" altLang="zh-CN" b="1" dirty="0" smtClean="0"/>
              <a:t>Pad</a:t>
            </a:r>
            <a:r>
              <a:rPr lang="zh-CN" altLang="en-US" b="1" dirty="0" smtClean="0"/>
              <a:t>正面（中）</a:t>
            </a:r>
            <a:r>
              <a:rPr lang="en-US" altLang="zh-CN" b="1" dirty="0" smtClean="0"/>
              <a:t>Pad</a:t>
            </a:r>
            <a:r>
              <a:rPr lang="zh-CN" altLang="en-US" b="1" dirty="0" smtClean="0"/>
              <a:t>背面（右）安装后实物图</a:t>
            </a:r>
            <a:endParaRPr lang="zh-CN" altLang="en-US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667758" y="188640"/>
            <a:ext cx="4296730" cy="3321660"/>
            <a:chOff x="4667758" y="188640"/>
            <a:chExt cx="4296730" cy="3321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4667758" y="188640"/>
              <a:ext cx="4224722" cy="2952328"/>
              <a:chOff x="4595750" y="188640"/>
              <a:chExt cx="4224722" cy="3089421"/>
            </a:xfrm>
          </p:grpSpPr>
          <p:pic>
            <p:nvPicPr>
              <p:cNvPr id="1945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08104" y="188640"/>
                <a:ext cx="3312368" cy="308942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4595750" y="1893082"/>
                <a:ext cx="2712554" cy="1306278"/>
                <a:chOff x="4595750" y="1893082"/>
                <a:chExt cx="2712554" cy="1306278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7020272" y="1893082"/>
                  <a:ext cx="288032" cy="2880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箭头连接符 18"/>
                <p:cNvCxnSpPr>
                  <a:endCxn id="17" idx="3"/>
                </p:cNvCxnSpPr>
                <p:nvPr/>
              </p:nvCxnSpPr>
              <p:spPr>
                <a:xfrm flipV="1">
                  <a:off x="5652120" y="2138933"/>
                  <a:ext cx="1410333" cy="71400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4595750" y="2553029"/>
                  <a:ext cx="115212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FF0000"/>
                      </a:solidFill>
                    </a:rPr>
                    <a:t>放射源的投影位置</a:t>
                  </a:r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5724128" y="3140968"/>
              <a:ext cx="3240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图</a:t>
              </a:r>
              <a:r>
                <a:rPr lang="en-US" altLang="zh-CN" b="1" dirty="0" smtClean="0"/>
                <a:t>8 </a:t>
              </a:r>
              <a:r>
                <a:rPr lang="zh-CN" altLang="en-US" b="1" dirty="0" smtClean="0"/>
                <a:t>读出</a:t>
              </a:r>
              <a:r>
                <a:rPr lang="en-US" altLang="zh-CN" b="1" dirty="0" smtClean="0"/>
                <a:t>Pad</a:t>
              </a:r>
              <a:r>
                <a:rPr lang="zh-CN" altLang="en-US" b="1" dirty="0" smtClean="0"/>
                <a:t>排布图</a:t>
              </a:r>
              <a:endParaRPr lang="zh-CN" altLang="en-US" b="1" dirty="0"/>
            </a:p>
          </p:txBody>
        </p: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27" name="直接箭头连接符 26"/>
          <p:cNvCxnSpPr>
            <a:stCxn id="17" idx="6"/>
          </p:cNvCxnSpPr>
          <p:nvPr/>
        </p:nvCxnSpPr>
        <p:spPr>
          <a:xfrm>
            <a:off x="7380312" y="1955073"/>
            <a:ext cx="864096" cy="39380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380312" y="1688554"/>
            <a:ext cx="1512168" cy="22827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332054" y="657071"/>
            <a:ext cx="1440160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7" idx="0"/>
          </p:cNvCxnSpPr>
          <p:nvPr/>
        </p:nvCxnSpPr>
        <p:spPr>
          <a:xfrm flipV="1">
            <a:off x="7236296" y="404664"/>
            <a:ext cx="0" cy="14127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308304" y="776579"/>
            <a:ext cx="576064" cy="10527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1380</Words>
  <Application>Microsoft Office PowerPoint</Application>
  <PresentationFormat>全屏显示(4:3)</PresentationFormat>
  <Paragraphs>150</Paragraphs>
  <Slides>20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GEM-nTPC工作原理的实验验证</vt:lpstr>
      <vt:lpstr>主要内容</vt:lpstr>
      <vt:lpstr>1 实验背景介绍</vt:lpstr>
      <vt:lpstr>2 实验方案</vt:lpstr>
      <vt:lpstr>幻灯片 5</vt:lpstr>
      <vt:lpstr>2.2.1 Micro-TPC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3 数据处理</vt:lpstr>
      <vt:lpstr>幻灯片 15</vt:lpstr>
      <vt:lpstr>3.3 径迹重建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GEM-nTPC工作原理的实验验证</dc:title>
  <dc:creator>dengzhy</dc:creator>
  <cp:lastModifiedBy>dengzhy</cp:lastModifiedBy>
  <cp:revision>142</cp:revision>
  <dcterms:created xsi:type="dcterms:W3CDTF">2012-12-05T12:10:14Z</dcterms:created>
  <dcterms:modified xsi:type="dcterms:W3CDTF">2012-12-13T13:58:45Z</dcterms:modified>
</cp:coreProperties>
</file>