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70" r:id="rId4"/>
    <p:sldId id="287" r:id="rId5"/>
    <p:sldId id="271" r:id="rId6"/>
    <p:sldId id="286" r:id="rId7"/>
    <p:sldId id="273" r:id="rId8"/>
    <p:sldId id="289" r:id="rId9"/>
    <p:sldId id="288" r:id="rId10"/>
    <p:sldId id="260" r:id="rId11"/>
    <p:sldId id="259" r:id="rId12"/>
    <p:sldId id="291" r:id="rId13"/>
    <p:sldId id="290" r:id="rId14"/>
    <p:sldId id="285" r:id="rId15"/>
    <p:sldId id="263" r:id="rId16"/>
    <p:sldId id="284" r:id="rId17"/>
    <p:sldId id="279" r:id="rId18"/>
    <p:sldId id="266" r:id="rId19"/>
    <p:sldId id="278" r:id="rId20"/>
    <p:sldId id="269" r:id="rId2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58" autoAdjust="0"/>
  </p:normalViewPr>
  <p:slideViewPr>
    <p:cSldViewPr>
      <p:cViewPr varScale="1">
        <p:scale>
          <a:sx n="105" d="100"/>
          <a:sy n="105" d="100"/>
        </p:scale>
        <p:origin x="-1158" y="-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14DDF-CB48-402C-8C60-18C68335665F}" type="datetimeFigureOut">
              <a:rPr lang="zh-CN" altLang="en-US" smtClean="0"/>
              <a:pPr/>
              <a:t>2012/12/13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F47A16-D5EB-49D2-9644-035F9F8EDDD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251958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11D595-D5E9-4E5D-9668-7F97CE45C3D3}" type="datetime1">
              <a:rPr lang="zh-CN" altLang="en-US" smtClean="0"/>
              <a:t>2012/12/13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EA8F-A67E-4C3F-8200-CAC98B162E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BA160-1A61-46E2-A028-6F1DBDA28616}" type="datetime1">
              <a:rPr lang="zh-CN" altLang="en-US" smtClean="0"/>
              <a:t>2012/12/13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EA8F-A67E-4C3F-8200-CAC98B162E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F2BBF-C216-46DF-87EC-1ABC6BB3FC2C}" type="datetime1">
              <a:rPr lang="zh-CN" altLang="en-US" smtClean="0"/>
              <a:t>2012/12/13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EA8F-A67E-4C3F-8200-CAC98B162E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B31012-2737-4528-980B-15AFC779B4BF}" type="datetime1">
              <a:rPr lang="zh-CN" altLang="en-US" smtClean="0"/>
              <a:t>2012/12/13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EA8F-A67E-4C3F-8200-CAC98B162E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BA1E0-E993-4FD3-A6A0-E27DE3946A49}" type="datetime1">
              <a:rPr lang="zh-CN" altLang="en-US" smtClean="0"/>
              <a:t>2012/12/13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EA8F-A67E-4C3F-8200-CAC98B162E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F27D74-B6EF-4095-B06B-B6507F27682E}" type="datetime1">
              <a:rPr lang="zh-CN" altLang="en-US" smtClean="0"/>
              <a:t>2012/12/13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EA8F-A67E-4C3F-8200-CAC98B162E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A53C2F-5DE1-42F4-8C68-237A1ACEDE37}" type="datetime1">
              <a:rPr lang="zh-CN" altLang="en-US" smtClean="0"/>
              <a:t>2012/12/13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EA8F-A67E-4C3F-8200-CAC98B162E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BDE0-C5F8-4D4F-B69B-01EB5E977E25}" type="datetime1">
              <a:rPr lang="zh-CN" altLang="en-US" smtClean="0"/>
              <a:t>2012/12/13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EA8F-A67E-4C3F-8200-CAC98B162E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37570-F512-4F93-823E-51B08694389A}" type="datetime1">
              <a:rPr lang="zh-CN" altLang="en-US" smtClean="0"/>
              <a:t>2012/12/13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EA8F-A67E-4C3F-8200-CAC98B162E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3F0BEA-C2A4-43DE-8D49-11A01556A9A9}" type="datetime1">
              <a:rPr lang="zh-CN" altLang="en-US" smtClean="0"/>
              <a:t>2012/12/13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EA8F-A67E-4C3F-8200-CAC98B162E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278C84-3DD0-4004-AE28-D97E003D5532}" type="datetime1">
              <a:rPr lang="zh-CN" altLang="en-US" smtClean="0"/>
              <a:t>2012/12/13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EA8F-A67E-4C3F-8200-CAC98B162E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FDD3F6-B491-451F-AFA2-448F656EA71E}" type="datetime1">
              <a:rPr lang="zh-CN" altLang="en-US" smtClean="0"/>
              <a:t>2012/12/13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AEA8F-A67E-4C3F-8200-CAC98B162E5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3.png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png"/><Relationship Id="rId5" Type="http://schemas.openxmlformats.org/officeDocument/2006/relationships/oleObject" Target="../embeddings/oleObject1.bin"/><Relationship Id="rId10" Type="http://schemas.openxmlformats.org/officeDocument/2006/relationships/oleObject" Target="../embeddings/oleObject5.bin"/><Relationship Id="rId4" Type="http://schemas.openxmlformats.org/officeDocument/2006/relationships/image" Target="../media/image4.png"/><Relationship Id="rId9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image" Target="../media/image4.pn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3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image" Target="../media/image3.png"/><Relationship Id="rId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4.png"/><Relationship Id="rId9" Type="http://schemas.openxmlformats.org/officeDocument/2006/relationships/oleObject" Target="../embeddings/oleObject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3568" y="2420888"/>
            <a:ext cx="7772400" cy="1470025"/>
          </a:xfrm>
        </p:spPr>
        <p:txBody>
          <a:bodyPr/>
          <a:lstStyle/>
          <a:p>
            <a:r>
              <a:rPr lang="zh-CN" altLang="zh-CN" b="1" dirty="0">
                <a:latin typeface="华文中宋" pitchFamily="2" charset="-122"/>
                <a:ea typeface="华文中宋" pitchFamily="2" charset="-122"/>
              </a:rPr>
              <a:t>用于</a:t>
            </a:r>
            <a:r>
              <a:rPr lang="en-US" altLang="zh-CN" b="1" dirty="0" smtClean="0">
                <a:latin typeface="华文中宋" pitchFamily="2" charset="-122"/>
                <a:ea typeface="华文中宋" pitchFamily="2" charset="-122"/>
              </a:rPr>
              <a:t>MICROMEGAS</a:t>
            </a:r>
            <a:r>
              <a:rPr lang="zh-CN" altLang="zh-CN" b="1" dirty="0" smtClean="0">
                <a:latin typeface="华文中宋" pitchFamily="2" charset="-122"/>
                <a:ea typeface="华文中宋" pitchFamily="2" charset="-122"/>
              </a:rPr>
              <a:t>的</a:t>
            </a:r>
            <a:r>
              <a:rPr lang="zh-CN" altLang="en-US" b="1" dirty="0" smtClean="0">
                <a:latin typeface="华文中宋" pitchFamily="2" charset="-122"/>
                <a:ea typeface="华文中宋" pitchFamily="2" charset="-122"/>
              </a:rPr>
              <a:t>二维</a:t>
            </a:r>
            <a:r>
              <a:rPr lang="zh-CN" altLang="zh-CN" b="1" dirty="0" smtClean="0">
                <a:latin typeface="华文中宋" pitchFamily="2" charset="-122"/>
                <a:ea typeface="华文中宋" pitchFamily="2" charset="-122"/>
              </a:rPr>
              <a:t>读出</a:t>
            </a:r>
            <a:r>
              <a:rPr lang="zh-CN" altLang="en-US" b="1" dirty="0" smtClean="0">
                <a:latin typeface="华文中宋" pitchFamily="2" charset="-122"/>
                <a:ea typeface="华文中宋" pitchFamily="2" charset="-122"/>
              </a:rPr>
              <a:t>前端</a:t>
            </a:r>
            <a:r>
              <a:rPr lang="zh-CN" altLang="zh-CN" b="1" dirty="0" smtClean="0">
                <a:latin typeface="华文中宋" pitchFamily="2" charset="-122"/>
                <a:ea typeface="华文中宋" pitchFamily="2" charset="-122"/>
              </a:rPr>
              <a:t>芯片研究</a:t>
            </a:r>
            <a:r>
              <a:rPr lang="zh-CN" altLang="en-US" b="1" dirty="0" smtClean="0">
                <a:latin typeface="华文中宋" pitchFamily="2" charset="-122"/>
                <a:ea typeface="华文中宋" pitchFamily="2" charset="-122"/>
              </a:rPr>
              <a:t>进展</a:t>
            </a:r>
            <a:endParaRPr lang="zh-CN" altLang="en-US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0" y="4005064"/>
            <a:ext cx="8532440" cy="17526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王娜</a:t>
            </a:r>
            <a:endParaRPr lang="en-US" altLang="zh-CN" dirty="0" smtClean="0">
              <a:latin typeface="华文中宋" pitchFamily="2" charset="-122"/>
              <a:ea typeface="华文中宋" pitchFamily="2" charset="-122"/>
            </a:endParaRPr>
          </a:p>
          <a:p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电子学二组</a:t>
            </a:r>
            <a:endParaRPr lang="en-US" altLang="zh-CN" dirty="0" smtClean="0">
              <a:latin typeface="华文中宋" pitchFamily="2" charset="-122"/>
              <a:ea typeface="华文中宋" pitchFamily="2" charset="-122"/>
            </a:endParaRPr>
          </a:p>
          <a:p>
            <a:r>
              <a:rPr lang="en-US" altLang="zh-CN" dirty="0" smtClean="0">
                <a:latin typeface="华文中宋" pitchFamily="2" charset="-122"/>
                <a:ea typeface="华文中宋" pitchFamily="2" charset="-122"/>
              </a:rPr>
              <a:t>2012-12-13</a:t>
            </a:r>
          </a:p>
        </p:txBody>
      </p:sp>
      <p:sp>
        <p:nvSpPr>
          <p:cNvPr id="6" name="矩形 5"/>
          <p:cNvSpPr/>
          <p:nvPr/>
        </p:nvSpPr>
        <p:spPr>
          <a:xfrm>
            <a:off x="0" y="1412776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TextBox 3"/>
          <p:cNvSpPr txBox="1"/>
          <p:nvPr/>
        </p:nvSpPr>
        <p:spPr>
          <a:xfrm>
            <a:off x="4499992" y="1700808"/>
            <a:ext cx="4644008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华文新魏" pitchFamily="2" charset="-122"/>
                <a:ea typeface="华文新魏" pitchFamily="2" charset="-122"/>
              </a:rPr>
              <a:t>微结构气体</a:t>
            </a:r>
            <a:r>
              <a:rPr lang="zh-CN" altLang="en-US" sz="2400" dirty="0" smtClean="0">
                <a:latin typeface="华文新魏" pitchFamily="2" charset="-122"/>
                <a:ea typeface="华文新魏" pitchFamily="2" charset="-122"/>
              </a:rPr>
              <a:t>探测器</a:t>
            </a:r>
            <a:r>
              <a:rPr lang="en-US" altLang="zh-CN" sz="2400" dirty="0" err="1" smtClean="0">
                <a:latin typeface="华文新魏" pitchFamily="2" charset="-122"/>
                <a:ea typeface="华文新魏" pitchFamily="2" charset="-122"/>
              </a:rPr>
              <a:t>MPGD</a:t>
            </a:r>
            <a:r>
              <a:rPr lang="zh-CN" altLang="en-US" sz="2400" dirty="0" smtClean="0">
                <a:latin typeface="华文新魏" pitchFamily="2" charset="-122"/>
                <a:ea typeface="华文新魏" pitchFamily="2" charset="-122"/>
              </a:rPr>
              <a:t>研讨会</a:t>
            </a:r>
            <a:endParaRPr lang="en-US" altLang="zh-CN" sz="2400" dirty="0" smtClean="0">
              <a:latin typeface="华文新魏" pitchFamily="2" charset="-122"/>
              <a:ea typeface="华文新魏" pitchFamily="2" charset="-122"/>
            </a:endParaRPr>
          </a:p>
          <a:p>
            <a:r>
              <a:rPr lang="en-US" altLang="zh-CN" sz="2400" dirty="0" smtClean="0">
                <a:latin typeface="华文新魏" pitchFamily="2" charset="-122"/>
                <a:ea typeface="华文新魏" pitchFamily="2" charset="-122"/>
              </a:rPr>
              <a:t>                                               2012</a:t>
            </a:r>
            <a:endParaRPr lang="zh-CN" altLang="en-US" sz="2400" dirty="0">
              <a:latin typeface="华文新魏" pitchFamily="2" charset="-122"/>
              <a:ea typeface="华文新魏" pitchFamily="2" charset="-122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801"/>
          <a:stretch>
            <a:fillRect/>
          </a:stretch>
        </p:blipFill>
        <p:spPr bwMode="auto">
          <a:xfrm>
            <a:off x="0" y="0"/>
            <a:ext cx="9144000" cy="139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10275"/>
            <a:ext cx="9144000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矩形 13"/>
          <p:cNvSpPr/>
          <p:nvPr/>
        </p:nvSpPr>
        <p:spPr>
          <a:xfrm>
            <a:off x="5508104" y="6209928"/>
            <a:ext cx="3635896" cy="6480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solidFill>
                  <a:schemeClr val="accent1"/>
                </a:solidFill>
                <a:latin typeface="Berlin Sans FB" pitchFamily="34" charset="0"/>
              </a:rPr>
              <a:t>实验物理中心</a:t>
            </a:r>
            <a:endParaRPr lang="en-US" altLang="zh-CN" dirty="0" smtClean="0">
              <a:solidFill>
                <a:schemeClr val="accent1"/>
              </a:solidFill>
              <a:latin typeface="Berlin Sans FB" pitchFamily="34" charset="0"/>
            </a:endParaRPr>
          </a:p>
          <a:p>
            <a:pPr algn="ctr"/>
            <a:r>
              <a:rPr lang="en-US" altLang="zh-CN" dirty="0" smtClean="0">
                <a:solidFill>
                  <a:schemeClr val="accent1"/>
                </a:solidFill>
                <a:latin typeface="Berlin Sans FB" pitchFamily="34" charset="0"/>
              </a:rPr>
              <a:t>Experiment Physics Center</a:t>
            </a:r>
            <a:endParaRPr lang="zh-CN" altLang="en-US" dirty="0">
              <a:solidFill>
                <a:schemeClr val="accent1"/>
              </a:solidFill>
              <a:latin typeface="Berlin Sans FB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9765"/>
            <a:ext cx="9144000" cy="70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华文中宋" pitchFamily="2" charset="-122"/>
                <a:ea typeface="华文中宋" pitchFamily="2" charset="-122"/>
              </a:rPr>
              <a:t>LQTC1.0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芯片结构</a:t>
            </a:r>
            <a:endParaRPr lang="zh-CN" altLang="en-US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436096" y="1916832"/>
            <a:ext cx="3024336" cy="396044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CN" altLang="en-US" sz="2000" dirty="0" smtClean="0">
                <a:latin typeface="华文中宋" pitchFamily="2" charset="-122"/>
                <a:ea typeface="华文中宋" pitchFamily="2" charset="-122"/>
              </a:rPr>
              <a:t>特点</a:t>
            </a:r>
            <a:endParaRPr lang="en-US" altLang="zh-CN" sz="2000" dirty="0" smtClean="0">
              <a:latin typeface="华文中宋" pitchFamily="2" charset="-122"/>
              <a:ea typeface="华文中宋" pitchFamily="2" charset="-122"/>
            </a:endParaRPr>
          </a:p>
          <a:p>
            <a:r>
              <a:rPr lang="zh-CN" altLang="en-US" sz="2000" dirty="0" smtClean="0">
                <a:latin typeface="华文中宋" pitchFamily="2" charset="-122"/>
                <a:ea typeface="华文中宋" pitchFamily="2" charset="-122"/>
              </a:rPr>
              <a:t>电荷灵敏前放做输入级</a:t>
            </a:r>
            <a:r>
              <a:rPr lang="zh-CN" altLang="en-US" sz="2000" dirty="0" smtClean="0">
                <a:latin typeface="华文中宋" pitchFamily="2" charset="-122"/>
                <a:ea typeface="华文中宋" pitchFamily="2" charset="-122"/>
              </a:rPr>
              <a:t>，低噪声</a:t>
            </a:r>
            <a:r>
              <a:rPr lang="en-US" altLang="zh-CN" sz="2000" dirty="0" smtClean="0">
                <a:latin typeface="华文中宋" pitchFamily="2" charset="-122"/>
                <a:ea typeface="华文中宋" pitchFamily="2" charset="-122"/>
              </a:rPr>
              <a:t>,</a:t>
            </a:r>
            <a:r>
              <a:rPr lang="zh-CN" altLang="en-US" sz="2000" dirty="0" smtClean="0">
                <a:latin typeface="华文中宋" pitchFamily="2" charset="-122"/>
                <a:ea typeface="华文中宋" pitchFamily="2" charset="-122"/>
              </a:rPr>
              <a:t>适于小信号输入</a:t>
            </a:r>
            <a:endParaRPr lang="en-US" altLang="zh-CN" sz="2000" dirty="0" smtClean="0">
              <a:latin typeface="华文中宋" pitchFamily="2" charset="-122"/>
              <a:ea typeface="华文中宋" pitchFamily="2" charset="-122"/>
            </a:endParaRPr>
          </a:p>
          <a:p>
            <a:r>
              <a:rPr lang="zh-CN" altLang="en-US" sz="2000" dirty="0" smtClean="0">
                <a:latin typeface="华文中宋" pitchFamily="2" charset="-122"/>
                <a:ea typeface="华文中宋" pitchFamily="2" charset="-122"/>
              </a:rPr>
              <a:t>线性放电级无需外加</a:t>
            </a:r>
            <a:r>
              <a:rPr lang="zh-CN" altLang="en-US" sz="2000" dirty="0" smtClean="0">
                <a:latin typeface="华文中宋" pitchFamily="2" charset="-122"/>
                <a:ea typeface="华文中宋" pitchFamily="2" charset="-122"/>
              </a:rPr>
              <a:t>控制，自动放电</a:t>
            </a:r>
            <a:endParaRPr lang="en-US" altLang="zh-CN" sz="2000" dirty="0" smtClean="0">
              <a:latin typeface="华文中宋" pitchFamily="2" charset="-122"/>
              <a:ea typeface="华文中宋" pitchFamily="2" charset="-122"/>
            </a:endParaRPr>
          </a:p>
          <a:p>
            <a:r>
              <a:rPr lang="zh-CN" altLang="en-US" sz="2000" dirty="0" smtClean="0">
                <a:latin typeface="华文中宋" pitchFamily="2" charset="-122"/>
                <a:ea typeface="华文中宋" pitchFamily="2" charset="-122"/>
              </a:rPr>
              <a:t>模拟输出信号，同时获得电荷和时间信息</a:t>
            </a:r>
            <a:endParaRPr lang="en-US" altLang="zh-CN" sz="2000" dirty="0" smtClean="0">
              <a:latin typeface="华文中宋" pitchFamily="2" charset="-122"/>
              <a:ea typeface="华文中宋" pitchFamily="2" charset="-122"/>
            </a:endParaRPr>
          </a:p>
          <a:p>
            <a:r>
              <a:rPr lang="zh-CN" altLang="en-US" sz="2000" dirty="0" smtClean="0">
                <a:latin typeface="华文中宋" pitchFamily="2" charset="-122"/>
                <a:ea typeface="华文中宋" pitchFamily="2" charset="-122"/>
              </a:rPr>
              <a:t>输出数字信号</a:t>
            </a:r>
            <a:r>
              <a:rPr lang="zh-CN" altLang="en-US" sz="2000" dirty="0" smtClean="0">
                <a:latin typeface="华文中宋" pitchFamily="2" charset="-122"/>
                <a:ea typeface="华文中宋" pitchFamily="2" charset="-122"/>
              </a:rPr>
              <a:t>直接由</a:t>
            </a:r>
            <a:r>
              <a:rPr lang="en-US" altLang="zh-CN" sz="2000" dirty="0" err="1" smtClean="0">
                <a:latin typeface="华文中宋" pitchFamily="2" charset="-122"/>
                <a:ea typeface="华文中宋" pitchFamily="2" charset="-122"/>
              </a:rPr>
              <a:t>FPGA</a:t>
            </a:r>
            <a:r>
              <a:rPr lang="zh-CN" altLang="en-US" sz="2000" dirty="0" smtClean="0">
                <a:latin typeface="华文中宋" pitchFamily="2" charset="-122"/>
                <a:ea typeface="华文中宋" pitchFamily="2" charset="-122"/>
              </a:rPr>
              <a:t>处理</a:t>
            </a:r>
            <a:endParaRPr lang="en-US" altLang="zh-CN" sz="2000" dirty="0" smtClean="0">
              <a:latin typeface="华文中宋" pitchFamily="2" charset="-122"/>
              <a:ea typeface="华文中宋" pitchFamily="2" charset="-122"/>
            </a:endParaRPr>
          </a:p>
          <a:p>
            <a:r>
              <a:rPr lang="zh-CN" altLang="en-US" sz="2000" dirty="0" smtClean="0">
                <a:latin typeface="华文中宋" pitchFamily="2" charset="-122"/>
                <a:ea typeface="华文中宋" pitchFamily="2" charset="-122"/>
              </a:rPr>
              <a:t>片内集成</a:t>
            </a:r>
            <a:r>
              <a:rPr lang="en-US" altLang="zh-CN" sz="2000" dirty="0" smtClean="0">
                <a:latin typeface="华文中宋" pitchFamily="2" charset="-122"/>
                <a:ea typeface="华文中宋" pitchFamily="2" charset="-122"/>
              </a:rPr>
              <a:t>DAC</a:t>
            </a:r>
            <a:r>
              <a:rPr lang="zh-CN" altLang="en-US" sz="2000" dirty="0" smtClean="0">
                <a:latin typeface="华文中宋" pitchFamily="2" charset="-122"/>
                <a:ea typeface="华文中宋" pitchFamily="2" charset="-122"/>
              </a:rPr>
              <a:t>调节阈值</a:t>
            </a:r>
            <a:endParaRPr lang="zh-CN" altLang="en-US" sz="2000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5085184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单通道结构：电荷灵敏前放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，线性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放电级，甄别器，</a:t>
            </a:r>
            <a:r>
              <a:rPr lang="en-US" altLang="zh-CN" dirty="0" smtClean="0">
                <a:latin typeface="华文中宋" pitchFamily="2" charset="-122"/>
                <a:ea typeface="华文中宋" pitchFamily="2" charset="-122"/>
              </a:rPr>
              <a:t>DAC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设置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阈值</a:t>
            </a:r>
            <a:endParaRPr lang="en-US" altLang="zh-CN" dirty="0" smtClean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0" y="1412776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EA8F-A67E-4C3F-8200-CAC98B162E55}" type="slidenum">
              <a:rPr lang="zh-CN" altLang="en-US" smtClean="0"/>
              <a:pPr/>
              <a:t>10</a:t>
            </a:fld>
            <a:endParaRPr lang="zh-CN" altLang="en-US"/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772816"/>
            <a:ext cx="5079497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79765"/>
            <a:ext cx="9144000" cy="70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华文中宋" pitchFamily="2" charset="-122"/>
                <a:ea typeface="华文中宋" pitchFamily="2" charset="-122"/>
              </a:rPr>
              <a:t>LQTC1.0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芯片设计</a:t>
            </a:r>
            <a:endParaRPr lang="zh-CN" altLang="en-US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79512" y="4437112"/>
            <a:ext cx="4680520" cy="158417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en-US" altLang="zh-CN" sz="2400" dirty="0" smtClean="0"/>
          </a:p>
          <a:p>
            <a:r>
              <a:rPr lang="zh-CN" altLang="en-US" sz="2400" dirty="0" smtClean="0">
                <a:latin typeface="华文中宋" pitchFamily="2" charset="-122"/>
                <a:ea typeface="华文中宋" pitchFamily="2" charset="-122"/>
              </a:rPr>
              <a:t>低噪声</a:t>
            </a:r>
            <a:endParaRPr lang="en-US" altLang="zh-CN" sz="2400" dirty="0" smtClean="0">
              <a:latin typeface="华文中宋" pitchFamily="2" charset="-122"/>
              <a:ea typeface="华文中宋" pitchFamily="2" charset="-122"/>
            </a:endParaRPr>
          </a:p>
          <a:p>
            <a:r>
              <a:rPr lang="zh-CN" altLang="en-US" sz="2400" dirty="0" smtClean="0">
                <a:latin typeface="华文中宋" pitchFamily="2" charset="-122"/>
                <a:ea typeface="华文中宋" pitchFamily="2" charset="-122"/>
              </a:rPr>
              <a:t>输出</a:t>
            </a:r>
            <a:r>
              <a:rPr lang="zh-CN" altLang="en-US" sz="2400" dirty="0" smtClean="0">
                <a:latin typeface="华文中宋" pitchFamily="2" charset="-122"/>
                <a:ea typeface="华文中宋" pitchFamily="2" charset="-122"/>
              </a:rPr>
              <a:t>电流恢复到输入电流</a:t>
            </a:r>
            <a:endParaRPr lang="en-US" altLang="zh-CN" sz="2400" dirty="0" smtClean="0">
              <a:latin typeface="华文中宋" pitchFamily="2" charset="-122"/>
              <a:ea typeface="华文中宋" pitchFamily="2" charset="-122"/>
            </a:endParaRPr>
          </a:p>
          <a:p>
            <a:r>
              <a:rPr lang="zh-CN" altLang="en-US" sz="2400" dirty="0" smtClean="0">
                <a:latin typeface="华文中宋" pitchFamily="2" charset="-122"/>
                <a:ea typeface="华文中宋" pitchFamily="2" charset="-122"/>
              </a:rPr>
              <a:t>以         为时间常数到稳态</a:t>
            </a:r>
            <a:endParaRPr lang="en-US" altLang="zh-CN" sz="2400" dirty="0" smtClean="0">
              <a:latin typeface="华文中宋" pitchFamily="2" charset="-122"/>
              <a:ea typeface="华文中宋" pitchFamily="2" charset="-122"/>
            </a:endParaRPr>
          </a:p>
          <a:p>
            <a:endParaRPr lang="en-US" altLang="zh-CN" sz="2400" dirty="0" smtClean="0"/>
          </a:p>
        </p:txBody>
      </p:sp>
      <p:graphicFrame>
        <p:nvGraphicFramePr>
          <p:cNvPr id="5" name="对象 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917896904"/>
              </p:ext>
            </p:extLst>
          </p:nvPr>
        </p:nvGraphicFramePr>
        <p:xfrm>
          <a:off x="5148064" y="2276872"/>
          <a:ext cx="3538537" cy="720725"/>
        </p:xfrm>
        <a:graphic>
          <a:graphicData uri="http://schemas.openxmlformats.org/presentationml/2006/ole">
            <p:oleObj spid="_x0000_s1060" name="公式" r:id="rId5" imgW="1549080" imgH="444240" progId="Equation.3">
              <p:embed/>
            </p:oleObj>
          </a:graphicData>
        </a:graphic>
      </p:graphicFrame>
      <p:sp>
        <p:nvSpPr>
          <p:cNvPr id="9" name="矩形 8"/>
          <p:cNvSpPr/>
          <p:nvPr/>
        </p:nvSpPr>
        <p:spPr>
          <a:xfrm>
            <a:off x="0" y="1412776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EA8F-A67E-4C3F-8200-CAC98B162E55}" type="slidenum">
              <a:rPr lang="zh-CN" altLang="en-US" smtClean="0"/>
              <a:pPr/>
              <a:t>11</a:t>
            </a:fld>
            <a:endParaRPr lang="zh-CN" altLang="en-US"/>
          </a:p>
        </p:txBody>
      </p:sp>
      <p:pic>
        <p:nvPicPr>
          <p:cNvPr id="1061" name="Picture 3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79512" y="2060848"/>
            <a:ext cx="4485527" cy="2180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755576" y="1628800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输入级：电荷灵敏前放</a:t>
            </a:r>
            <a:endParaRPr lang="zh-CN" altLang="en-US" dirty="0">
              <a:latin typeface="华文中宋" pitchFamily="2" charset="-122"/>
              <a:ea typeface="华文中宋" pitchFamily="2" charset="-122"/>
            </a:endParaRPr>
          </a:p>
        </p:txBody>
      </p:sp>
      <p:graphicFrame>
        <p:nvGraphicFramePr>
          <p:cNvPr id="16" name="对象 15"/>
          <p:cNvGraphicFramePr>
            <a:graphicFrameLocks noChangeAspect="1"/>
          </p:cNvGraphicFramePr>
          <p:nvPr/>
        </p:nvGraphicFramePr>
        <p:xfrm>
          <a:off x="6588224" y="2996952"/>
          <a:ext cx="927224" cy="579515"/>
        </p:xfrm>
        <a:graphic>
          <a:graphicData uri="http://schemas.openxmlformats.org/presentationml/2006/ole">
            <p:oleObj spid="_x0000_s1062" name="公式" r:id="rId7" imgW="711000" imgH="444240" progId="Equation.3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5148064" y="162880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t</a:t>
            </a:r>
            <a:r>
              <a:rPr lang="en-US" altLang="zh-CN" baseline="-25000" dirty="0" smtClean="0"/>
              <a:t>R</a:t>
            </a:r>
            <a:r>
              <a:rPr lang="zh-CN" altLang="en-US" dirty="0" smtClean="0"/>
              <a:t>时间内，</a:t>
            </a:r>
            <a:endParaRPr lang="zh-CN" altLang="en-US" dirty="0"/>
          </a:p>
        </p:txBody>
      </p:sp>
      <p:graphicFrame>
        <p:nvGraphicFramePr>
          <p:cNvPr id="18" name="对象 17"/>
          <p:cNvGraphicFramePr>
            <a:graphicFrameLocks noChangeAspect="1"/>
          </p:cNvGraphicFramePr>
          <p:nvPr/>
        </p:nvGraphicFramePr>
        <p:xfrm>
          <a:off x="6516216" y="3573016"/>
          <a:ext cx="825500" cy="711200"/>
        </p:xfrm>
        <a:graphic>
          <a:graphicData uri="http://schemas.openxmlformats.org/presentationml/2006/ole">
            <p:oleObj spid="_x0000_s1063" name="公式" r:id="rId8" imgW="825480" imgH="711000" progId="Equation.3">
              <p:embed/>
            </p:oleObj>
          </a:graphicData>
        </a:graphic>
      </p:graphicFrame>
      <p:sp>
        <p:nvSpPr>
          <p:cNvPr id="19" name="Text Box 56"/>
          <p:cNvSpPr txBox="1">
            <a:spLocks noChangeArrowheads="1"/>
          </p:cNvSpPr>
          <p:nvPr/>
        </p:nvSpPr>
        <p:spPr bwMode="auto">
          <a:xfrm>
            <a:off x="6516216" y="4437112"/>
            <a:ext cx="19442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dirty="0" smtClean="0"/>
              <a:t> </a:t>
            </a:r>
            <a:r>
              <a:rPr lang="en-US" altLang="zh-CN" dirty="0" err="1"/>
              <a:t>Ci</a:t>
            </a:r>
            <a:r>
              <a:rPr lang="en-US" altLang="zh-CN" dirty="0"/>
              <a:t> = </a:t>
            </a:r>
            <a:r>
              <a:rPr lang="en-US" altLang="zh-CN" dirty="0" err="1"/>
              <a:t>Cd</a:t>
            </a:r>
            <a:r>
              <a:rPr lang="en-US" altLang="zh-CN" dirty="0"/>
              <a:t> + Cs + Ca</a:t>
            </a:r>
          </a:p>
        </p:txBody>
      </p:sp>
      <p:graphicFrame>
        <p:nvGraphicFramePr>
          <p:cNvPr id="20" name="对象 19"/>
          <p:cNvGraphicFramePr>
            <a:graphicFrameLocks noChangeAspect="1"/>
          </p:cNvGraphicFramePr>
          <p:nvPr/>
        </p:nvGraphicFramePr>
        <p:xfrm>
          <a:off x="971600" y="5589240"/>
          <a:ext cx="393700" cy="360040"/>
        </p:xfrm>
        <a:graphic>
          <a:graphicData uri="http://schemas.openxmlformats.org/presentationml/2006/ole">
            <p:oleObj spid="_x0000_s1064" name="公式" r:id="rId9" imgW="393480" imgH="241200" progId="Equation.3">
              <p:embed/>
            </p:oleObj>
          </a:graphicData>
        </a:graphic>
      </p:graphicFrame>
      <p:graphicFrame>
        <p:nvGraphicFramePr>
          <p:cNvPr id="21" name="对象 20"/>
          <p:cNvGraphicFramePr>
            <a:graphicFrameLocks noChangeAspect="1"/>
          </p:cNvGraphicFramePr>
          <p:nvPr/>
        </p:nvGraphicFramePr>
        <p:xfrm>
          <a:off x="5364088" y="5229200"/>
          <a:ext cx="1080120" cy="312632"/>
        </p:xfrm>
        <a:graphic>
          <a:graphicData uri="http://schemas.openxmlformats.org/presentationml/2006/ole">
            <p:oleObj spid="_x0000_s1065" name="公式" r:id="rId10" imgW="914400" imgH="241200" progId="Equation.3">
              <p:embed/>
            </p:oleObj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5220072" y="198884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输出电流</a:t>
            </a:r>
            <a:endParaRPr lang="zh-CN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292080" y="314096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电流增益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矩形 19"/>
          <p:cNvSpPr/>
          <p:nvPr/>
        </p:nvSpPr>
        <p:spPr>
          <a:xfrm>
            <a:off x="0" y="1412776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79765"/>
            <a:ext cx="9144000" cy="70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556792"/>
            <a:ext cx="3528392" cy="18002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线性放电级</a:t>
            </a:r>
            <a:endParaRPr lang="en-US" altLang="zh-CN" dirty="0" smtClean="0">
              <a:latin typeface="华文中宋" pitchFamily="2" charset="-122"/>
              <a:ea typeface="华文中宋" pitchFamily="2" charset="-122"/>
            </a:endParaRPr>
          </a:p>
          <a:p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时间</a:t>
            </a:r>
            <a:r>
              <a:rPr lang="en-US" altLang="zh-CN" dirty="0" smtClean="0">
                <a:latin typeface="华文中宋" pitchFamily="2" charset="-122"/>
                <a:ea typeface="华文中宋" pitchFamily="2" charset="-122"/>
              </a:rPr>
              <a:t>-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电荷转换</a:t>
            </a:r>
            <a:endParaRPr lang="en-US" altLang="zh-CN" dirty="0" smtClean="0">
              <a:latin typeface="华文中宋" pitchFamily="2" charset="-122"/>
              <a:ea typeface="华文中宋" pitchFamily="2" charset="-122"/>
            </a:endParaRPr>
          </a:p>
          <a:p>
            <a:r>
              <a:rPr lang="zh-CN" altLang="zh-CN" dirty="0" smtClean="0">
                <a:latin typeface="华文中宋" pitchFamily="2" charset="-122"/>
                <a:ea typeface="华文中宋" pitchFamily="2" charset="-122"/>
              </a:rPr>
              <a:t>线性放电型</a:t>
            </a:r>
            <a:r>
              <a:rPr lang="en-US" altLang="zh-CN" dirty="0" smtClean="0">
                <a:latin typeface="华文中宋" pitchFamily="2" charset="-122"/>
                <a:ea typeface="华文中宋" pitchFamily="2" charset="-122"/>
              </a:rPr>
              <a:t>TOT</a:t>
            </a:r>
          </a:p>
          <a:p>
            <a:r>
              <a:rPr lang="zh-CN" altLang="zh-CN" dirty="0" smtClean="0">
                <a:latin typeface="华文中宋" pitchFamily="2" charset="-122"/>
                <a:ea typeface="华文中宋" pitchFamily="2" charset="-122"/>
              </a:rPr>
              <a:t>结构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和计算方法</a:t>
            </a:r>
            <a:r>
              <a:rPr lang="zh-CN" altLang="zh-CN" dirty="0" smtClean="0">
                <a:latin typeface="华文中宋" pitchFamily="2" charset="-122"/>
                <a:ea typeface="华文中宋" pitchFamily="2" charset="-122"/>
              </a:rPr>
              <a:t>相对简单</a:t>
            </a:r>
            <a:endParaRPr lang="en-US" altLang="zh-CN" dirty="0" smtClean="0">
              <a:latin typeface="华文中宋" pitchFamily="2" charset="-122"/>
              <a:ea typeface="华文中宋" pitchFamily="2" charset="-122"/>
            </a:endParaRPr>
          </a:p>
          <a:p>
            <a:r>
              <a:rPr lang="en-US" altLang="zh-CN" dirty="0" err="1" smtClean="0">
                <a:latin typeface="华文中宋" pitchFamily="2" charset="-122"/>
                <a:ea typeface="华文中宋" pitchFamily="2" charset="-122"/>
              </a:rPr>
              <a:t>I</a:t>
            </a:r>
            <a:r>
              <a:rPr lang="en-US" altLang="zh-CN" baseline="-25000" dirty="0" err="1" smtClean="0">
                <a:latin typeface="华文中宋" pitchFamily="2" charset="-122"/>
                <a:ea typeface="华文中宋" pitchFamily="2" charset="-122"/>
              </a:rPr>
              <a:t>dis</a:t>
            </a:r>
            <a:r>
              <a:rPr lang="zh-CN" altLang="zh-CN" dirty="0" smtClean="0">
                <a:latin typeface="华文中宋" pitchFamily="2" charset="-122"/>
                <a:ea typeface="华文中宋" pitchFamily="2" charset="-122"/>
              </a:rPr>
              <a:t>为恒流电流源</a:t>
            </a:r>
            <a:endParaRPr lang="en-US" altLang="zh-CN" dirty="0" smtClean="0">
              <a:latin typeface="华文中宋" pitchFamily="2" charset="-122"/>
              <a:ea typeface="华文中宋" pitchFamily="2" charset="-122"/>
            </a:endParaRPr>
          </a:p>
          <a:p>
            <a:endParaRPr lang="en-US" altLang="zh-CN" dirty="0" smtClean="0">
              <a:latin typeface="华文中宋" pitchFamily="2" charset="-122"/>
              <a:ea typeface="华文中宋" pitchFamily="2" charset="-122"/>
            </a:endParaRPr>
          </a:p>
          <a:p>
            <a:endParaRPr lang="en-US" altLang="zh-CN" dirty="0" smtClean="0">
              <a:latin typeface="华文中宋" pitchFamily="2" charset="-122"/>
              <a:ea typeface="华文中宋" pitchFamily="2" charset="-122"/>
            </a:endParaRPr>
          </a:p>
          <a:p>
            <a:endParaRPr lang="en-US" altLang="zh-CN" dirty="0" smtClean="0">
              <a:latin typeface="华文中宋" pitchFamily="2" charset="-122"/>
              <a:ea typeface="华文中宋" pitchFamily="2" charset="-122"/>
            </a:endParaRPr>
          </a:p>
          <a:p>
            <a:endParaRPr lang="en-US" altLang="zh-CN" dirty="0" smtClean="0">
              <a:latin typeface="华文中宋" pitchFamily="2" charset="-122"/>
              <a:ea typeface="华文中宋" pitchFamily="2" charset="-122"/>
            </a:endParaRPr>
          </a:p>
          <a:p>
            <a:endParaRPr lang="en-US" altLang="zh-CN" dirty="0" smtClean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12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>
                <a:latin typeface="华文中宋" pitchFamily="2" charset="-122"/>
                <a:ea typeface="华文中宋" pitchFamily="2" charset="-122"/>
              </a:rPr>
              <a:t>LQTC1.0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芯片设计</a:t>
            </a:r>
            <a:endParaRPr lang="zh-CN" altLang="en-US" dirty="0">
              <a:latin typeface="华文中宋" pitchFamily="2" charset="-122"/>
              <a:ea typeface="华文中宋" pitchFamily="2" charset="-122"/>
            </a:endParaRPr>
          </a:p>
        </p:txBody>
      </p:sp>
      <p:pic>
        <p:nvPicPr>
          <p:cNvPr id="9" name="图片 8" descr="自放电型结构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4499992" y="1124744"/>
            <a:ext cx="4392488" cy="2376264"/>
          </a:xfrm>
          <a:prstGeom prst="rect">
            <a:avLst/>
          </a:prstGeom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9992" y="3717032"/>
            <a:ext cx="4392488" cy="224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3" name="直接连接符 12"/>
          <p:cNvCxnSpPr/>
          <p:nvPr/>
        </p:nvCxnSpPr>
        <p:spPr>
          <a:xfrm>
            <a:off x="4860032" y="5589240"/>
            <a:ext cx="37862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7956376" y="5157192"/>
            <a:ext cx="785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Vth</a:t>
            </a:r>
            <a:endParaRPr lang="zh-CN" altLang="en-US" dirty="0"/>
          </a:p>
        </p:txBody>
      </p:sp>
      <p:graphicFrame>
        <p:nvGraphicFramePr>
          <p:cNvPr id="15" name="对象 14"/>
          <p:cNvGraphicFramePr>
            <a:graphicFrameLocks noChangeAspect="1"/>
          </p:cNvGraphicFramePr>
          <p:nvPr/>
        </p:nvGraphicFramePr>
        <p:xfrm>
          <a:off x="323528" y="3501008"/>
          <a:ext cx="3744416" cy="648072"/>
        </p:xfrm>
        <a:graphic>
          <a:graphicData uri="http://schemas.openxmlformats.org/presentationml/2006/ole">
            <p:oleObj spid="_x0000_s26626" name="公式" r:id="rId7" imgW="2552400" imgH="444240" progId="Equation.3">
              <p:embed/>
            </p:oleObj>
          </a:graphicData>
        </a:graphic>
      </p:graphicFrame>
      <p:graphicFrame>
        <p:nvGraphicFramePr>
          <p:cNvPr id="16" name="对象 15"/>
          <p:cNvGraphicFramePr>
            <a:graphicFrameLocks noChangeAspect="1"/>
          </p:cNvGraphicFramePr>
          <p:nvPr/>
        </p:nvGraphicFramePr>
        <p:xfrm>
          <a:off x="323528" y="4149080"/>
          <a:ext cx="3744416" cy="1740148"/>
        </p:xfrm>
        <a:graphic>
          <a:graphicData uri="http://schemas.openxmlformats.org/presentationml/2006/ole">
            <p:oleObj spid="_x0000_s26627" name="公式" r:id="rId8" imgW="2781000" imgH="1307880" progId="Equation.3">
              <p:embed/>
            </p:oleObj>
          </a:graphicData>
        </a:graphic>
      </p:graphicFrame>
      <p:sp>
        <p:nvSpPr>
          <p:cNvPr id="17" name="矩形 16"/>
          <p:cNvSpPr/>
          <p:nvPr/>
        </p:nvSpPr>
        <p:spPr>
          <a:xfrm>
            <a:off x="4283968" y="2060848"/>
            <a:ext cx="648072" cy="36004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Q</a:t>
            </a:r>
            <a:r>
              <a:rPr lang="en-US" altLang="zh-CN" baseline="-25000" dirty="0" smtClean="0"/>
              <a:t>inj</a:t>
            </a:r>
            <a:endParaRPr lang="zh-CN" alt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52381"/>
            <a:ext cx="9144000" cy="70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2413" y="117475"/>
            <a:ext cx="7772400" cy="1470025"/>
          </a:xfrm>
        </p:spPr>
        <p:txBody>
          <a:bodyPr/>
          <a:lstStyle/>
          <a:p>
            <a:r>
              <a:rPr lang="en-US" altLang="zh-CN" dirty="0" err="1" smtClean="0">
                <a:latin typeface="华文中宋" pitchFamily="2" charset="-122"/>
                <a:ea typeface="华文中宋" pitchFamily="2" charset="-122"/>
              </a:rPr>
              <a:t>LQTC1.0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芯片设计</a:t>
            </a:r>
            <a:endParaRPr lang="zh-CN" altLang="zh-CN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9552" y="1916832"/>
            <a:ext cx="4319588" cy="2232025"/>
          </a:xfrm>
        </p:spPr>
        <p:txBody>
          <a:bodyPr/>
          <a:lstStyle/>
          <a:p>
            <a:pPr algn="l"/>
            <a:r>
              <a:rPr lang="zh-CN" altLang="en-US" sz="2400" dirty="0" smtClean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片内</a:t>
            </a:r>
            <a:r>
              <a:rPr lang="en-US" altLang="zh-CN" sz="2400" dirty="0" smtClean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8bitDAC</a:t>
            </a:r>
          </a:p>
          <a:p>
            <a:pPr algn="l">
              <a:buFont typeface="Arial" pitchFamily="34" charset="0"/>
              <a:buChar char="•"/>
            </a:pPr>
            <a:r>
              <a:rPr lang="zh-CN" altLang="en-US" sz="2400" dirty="0" smtClean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数字调节阈值</a:t>
            </a:r>
            <a:endParaRPr lang="zh-CN" altLang="en-US" sz="2400" dirty="0">
              <a:solidFill>
                <a:schemeClr val="tx1"/>
              </a:solidFill>
              <a:latin typeface="华文中宋" pitchFamily="2" charset="-122"/>
              <a:ea typeface="华文中宋" pitchFamily="2" charset="-122"/>
            </a:endParaRPr>
          </a:p>
          <a:p>
            <a:pPr algn="l">
              <a:buFont typeface="Arial" pitchFamily="34" charset="0"/>
              <a:buChar char="•"/>
            </a:pPr>
            <a:r>
              <a:rPr lang="zh-CN" altLang="en-US" sz="2400" dirty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输出范围：0.3V - 1.65V</a:t>
            </a:r>
          </a:p>
          <a:p>
            <a:pPr algn="l">
              <a:buFont typeface="Arial" pitchFamily="34" charset="0"/>
              <a:buChar char="•"/>
            </a:pPr>
            <a:r>
              <a:rPr lang="zh-CN" altLang="en-US" sz="2400" dirty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INL：＜±0.2LSB</a:t>
            </a:r>
          </a:p>
          <a:p>
            <a:pPr algn="l">
              <a:buFont typeface="Arial" pitchFamily="34" charset="0"/>
              <a:buChar char="•"/>
            </a:pPr>
            <a:r>
              <a:rPr lang="zh-CN" altLang="en-US" sz="2400" dirty="0">
                <a:solidFill>
                  <a:schemeClr val="tx1"/>
                </a:solidFill>
                <a:latin typeface="华文中宋" pitchFamily="2" charset="-122"/>
                <a:ea typeface="华文中宋" pitchFamily="2" charset="-122"/>
              </a:rPr>
              <a:t>DNL：＜±0.2LSB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 b="6874"/>
          <a:stretch>
            <a:fillRect/>
          </a:stretch>
        </p:blipFill>
        <p:spPr bwMode="auto">
          <a:xfrm>
            <a:off x="3995936" y="1556792"/>
            <a:ext cx="4320480" cy="258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293096"/>
            <a:ext cx="4038600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4283968" y="4293096"/>
            <a:ext cx="4038600" cy="2376264"/>
          </a:xfrm>
          <a:prstGeom prst="rect">
            <a:avLst/>
          </a:prstGeom>
          <a:noFill/>
          <a:ln/>
        </p:spPr>
      </p:pic>
      <p:sp>
        <p:nvSpPr>
          <p:cNvPr id="12" name="矩形 11"/>
          <p:cNvSpPr/>
          <p:nvPr/>
        </p:nvSpPr>
        <p:spPr>
          <a:xfrm>
            <a:off x="0" y="1412776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9765"/>
            <a:ext cx="9144000" cy="70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>
                <a:latin typeface="华文中宋" pitchFamily="2" charset="-122"/>
                <a:ea typeface="华文中宋" pitchFamily="2" charset="-122"/>
              </a:rPr>
              <a:t>LQTC1.0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芯片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设计</a:t>
            </a:r>
            <a:endParaRPr lang="zh-CN" altLang="en-US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抗辐照设计：</a:t>
            </a:r>
            <a:r>
              <a:rPr lang="en-US" altLang="zh-CN" dirty="0" smtClean="0">
                <a:latin typeface="华文中宋" pitchFamily="2" charset="-122"/>
                <a:ea typeface="华文中宋" pitchFamily="2" charset="-122"/>
              </a:rPr>
              <a:t>Dice </a:t>
            </a:r>
            <a:r>
              <a:rPr lang="en-US" altLang="zh-CN" dirty="0" smtClean="0">
                <a:latin typeface="华文中宋" pitchFamily="2" charset="-122"/>
                <a:ea typeface="华文中宋" pitchFamily="2" charset="-122"/>
              </a:rPr>
              <a:t>latch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和三模冗余</a:t>
            </a:r>
            <a:endParaRPr lang="zh-CN" altLang="en-US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9512" y="2060848"/>
            <a:ext cx="41044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zh-CN" dirty="0" smtClean="0">
                <a:latin typeface="华文中宋" pitchFamily="2" charset="-122"/>
                <a:ea typeface="华文中宋" pitchFamily="2" charset="-122"/>
              </a:rPr>
              <a:t>DICE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：双互锁单元技术，适用于抗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单  粒子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翻转的存储单元。</a:t>
            </a:r>
            <a:endParaRPr lang="en-US" altLang="zh-CN" dirty="0" smtClean="0">
              <a:latin typeface="华文中宋" pitchFamily="2" charset="-122"/>
              <a:ea typeface="华文中宋" pitchFamily="2" charset="-122"/>
            </a:endParaRPr>
          </a:p>
          <a:p>
            <a:pPr>
              <a:buFont typeface="Arial" pitchFamily="34" charset="0"/>
              <a:buChar char="•"/>
            </a:pP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抗单粒子翻转（</a:t>
            </a:r>
            <a:r>
              <a:rPr lang="en-US" altLang="zh-CN" dirty="0" smtClean="0">
                <a:latin typeface="华文中宋" pitchFamily="2" charset="-122"/>
                <a:ea typeface="华文中宋" pitchFamily="2" charset="-122"/>
              </a:rPr>
              <a:t>SEU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）：</a:t>
            </a:r>
            <a:r>
              <a:rPr lang="en-US" altLang="zh-CN" dirty="0" smtClean="0">
                <a:latin typeface="华文中宋" pitchFamily="2" charset="-122"/>
                <a:ea typeface="华文中宋" pitchFamily="2" charset="-122"/>
              </a:rPr>
              <a:t>SEU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发生任何一个结点只会使相邻的一个结点跟随其发生翻转，而不会影响另外 </a:t>
            </a:r>
            <a:r>
              <a:rPr lang="en-US" altLang="zh-CN" dirty="0" smtClean="0">
                <a:latin typeface="华文中宋" pitchFamily="2" charset="-122"/>
                <a:ea typeface="华文中宋" pitchFamily="2" charset="-122"/>
              </a:rPr>
              <a:t>2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个结点存储的数据。</a:t>
            </a:r>
          </a:p>
          <a:p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3861048"/>
            <a:ext cx="3024336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4427984" y="2060848"/>
            <a:ext cx="4392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三模冗余技术：时序电路加固技术</a:t>
            </a:r>
          </a:p>
          <a:p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 对待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加固模块生成２个相同的模块</a:t>
            </a:r>
            <a:endParaRPr lang="en-US" altLang="zh-CN" dirty="0" smtClean="0">
              <a:latin typeface="华文中宋" pitchFamily="2" charset="-122"/>
              <a:ea typeface="华文中宋" pitchFamily="2" charset="-122"/>
            </a:endParaRPr>
          </a:p>
          <a:p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 通过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多数表决电路输出</a:t>
            </a:r>
            <a:endParaRPr lang="en-US" altLang="zh-CN" dirty="0" smtClean="0">
              <a:latin typeface="华文中宋" pitchFamily="2" charset="-122"/>
              <a:ea typeface="华文中宋" pitchFamily="2" charset="-122"/>
            </a:endParaRPr>
          </a:p>
          <a:p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 有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一个模块受辐射影响，电路依然可以正常工作</a:t>
            </a:r>
            <a:endParaRPr lang="zh-CN" altLang="en-US" dirty="0">
              <a:latin typeface="华文中宋" pitchFamily="2" charset="-122"/>
              <a:ea typeface="华文中宋" pitchFamily="2" charset="-122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3429000"/>
            <a:ext cx="2766406" cy="1187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832" y="3861048"/>
            <a:ext cx="302433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7" cstate="print"/>
          <a:srcRect b="12053"/>
          <a:stretch>
            <a:fillRect/>
          </a:stretch>
        </p:blipFill>
        <p:spPr bwMode="auto">
          <a:xfrm>
            <a:off x="6156176" y="4581128"/>
            <a:ext cx="280831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EA8F-A67E-4C3F-8200-CAC98B162E55}" type="slidenum">
              <a:rPr lang="zh-CN" altLang="en-US" smtClean="0"/>
              <a:pPr/>
              <a:t>14</a:t>
            </a:fld>
            <a:endParaRPr lang="zh-CN" altLang="en-US"/>
          </a:p>
        </p:txBody>
      </p:sp>
      <p:sp>
        <p:nvSpPr>
          <p:cNvPr id="15" name="矩形 14"/>
          <p:cNvSpPr/>
          <p:nvPr/>
        </p:nvSpPr>
        <p:spPr>
          <a:xfrm>
            <a:off x="0" y="1412776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79765"/>
            <a:ext cx="9144000" cy="70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5192" y="238336"/>
            <a:ext cx="8363272" cy="1143000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芯片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仿真结果</a:t>
            </a:r>
            <a:r>
              <a:rPr lang="en-US" altLang="zh-CN" dirty="0" smtClean="0">
                <a:latin typeface="华文中宋" pitchFamily="2" charset="-122"/>
                <a:ea typeface="华文中宋" pitchFamily="2" charset="-122"/>
              </a:rPr>
              <a:t>—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输出波形</a:t>
            </a:r>
            <a:endParaRPr lang="zh-CN" altLang="en-US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EA8F-A67E-4C3F-8200-CAC98B162E55}" type="slidenum">
              <a:rPr lang="zh-CN" altLang="en-US" smtClean="0"/>
              <a:pPr/>
              <a:t>15</a:t>
            </a:fld>
            <a:endParaRPr lang="zh-CN" altLang="en-US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4149080"/>
            <a:ext cx="403244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6084168" y="4437112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27.714ns/</a:t>
            </a:r>
            <a:r>
              <a:rPr lang="en-US" altLang="zh-CN" dirty="0" err="1" smtClean="0"/>
              <a:t>fC</a:t>
            </a:r>
            <a:endParaRPr lang="zh-CN" altLang="en-US" dirty="0"/>
          </a:p>
        </p:txBody>
      </p:sp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7544" y="1628801"/>
            <a:ext cx="3984625" cy="244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1628800"/>
            <a:ext cx="403244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直接箭头连接符 16"/>
          <p:cNvCxnSpPr/>
          <p:nvPr/>
        </p:nvCxnSpPr>
        <p:spPr>
          <a:xfrm flipV="1">
            <a:off x="5724128" y="2204864"/>
            <a:ext cx="1944216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668344" y="1988840"/>
            <a:ext cx="1111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5fC-120fC</a:t>
            </a:r>
            <a:endParaRPr lang="zh-CN" altLang="en-US" dirty="0"/>
          </a:p>
        </p:txBody>
      </p:sp>
      <p:sp>
        <p:nvSpPr>
          <p:cNvPr id="20" name="线形标注 1 19"/>
          <p:cNvSpPr/>
          <p:nvPr/>
        </p:nvSpPr>
        <p:spPr>
          <a:xfrm>
            <a:off x="251520" y="4509120"/>
            <a:ext cx="1152128" cy="1008112"/>
          </a:xfrm>
          <a:prstGeom prst="borderCallout1">
            <a:avLst>
              <a:gd name="adj1" fmla="val 833"/>
              <a:gd name="adj2" fmla="val 45934"/>
              <a:gd name="adj3" fmla="val -125299"/>
              <a:gd name="adj4" fmla="val 11402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前沿</a:t>
            </a:r>
            <a:r>
              <a:rPr lang="en-US" altLang="zh-CN" dirty="0" err="1" smtClean="0">
                <a:latin typeface="华文中宋" pitchFamily="2" charset="-122"/>
                <a:ea typeface="华文中宋" pitchFamily="2" charset="-122"/>
              </a:rPr>
              <a:t>t</a:t>
            </a:r>
            <a:r>
              <a:rPr lang="en-US" altLang="zh-CN" dirty="0" err="1" smtClean="0">
                <a:latin typeface="华文中宋" pitchFamily="2" charset="-122"/>
                <a:ea typeface="华文中宋" pitchFamily="2" charset="-122"/>
              </a:rPr>
              <a:t>1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：代表信号到达时刻</a:t>
            </a:r>
            <a:endParaRPr lang="zh-CN" altLang="en-US" dirty="0">
              <a:latin typeface="华文中宋" pitchFamily="2" charset="-122"/>
              <a:ea typeface="华文中宋" pitchFamily="2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>
            <a:off x="1619672" y="4077072"/>
            <a:ext cx="0" cy="6480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连接符 26"/>
          <p:cNvCxnSpPr/>
          <p:nvPr/>
        </p:nvCxnSpPr>
        <p:spPr>
          <a:xfrm>
            <a:off x="2987824" y="4149080"/>
            <a:ext cx="0" cy="5040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连接符 28"/>
          <p:cNvCxnSpPr/>
          <p:nvPr/>
        </p:nvCxnSpPr>
        <p:spPr>
          <a:xfrm>
            <a:off x="1619672" y="4437112"/>
            <a:ext cx="1368152" cy="0"/>
          </a:xfrm>
          <a:prstGeom prst="line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1619672" y="4509120"/>
            <a:ext cx="2849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时间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宽度</a:t>
            </a:r>
            <a:endParaRPr lang="en-US" altLang="zh-CN" dirty="0" smtClean="0">
              <a:latin typeface="华文中宋" pitchFamily="2" charset="-122"/>
              <a:ea typeface="华文中宋" pitchFamily="2" charset="-122"/>
            </a:endParaRPr>
          </a:p>
        </p:txBody>
      </p:sp>
      <p:graphicFrame>
        <p:nvGraphicFramePr>
          <p:cNvPr id="25" name="对象 24"/>
          <p:cNvGraphicFramePr>
            <a:graphicFrameLocks noChangeAspect="1"/>
          </p:cNvGraphicFramePr>
          <p:nvPr/>
        </p:nvGraphicFramePr>
        <p:xfrm>
          <a:off x="2627783" y="4581128"/>
          <a:ext cx="341003" cy="288032"/>
        </p:xfrm>
        <a:graphic>
          <a:graphicData uri="http://schemas.openxmlformats.org/presentationml/2006/ole">
            <p:oleObj spid="_x0000_s27650" name="公式" r:id="rId8" imgW="190440" imgH="177480" progId="Equation.3">
              <p:embed/>
            </p:oleObj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1547664" y="515719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输入电荷量</a:t>
            </a:r>
            <a:endParaRPr lang="zh-CN" altLang="en-US" dirty="0">
              <a:latin typeface="华文中宋" pitchFamily="2" charset="-122"/>
              <a:ea typeface="华文中宋" pitchFamily="2" charset="-122"/>
            </a:endParaRPr>
          </a:p>
        </p:txBody>
      </p:sp>
      <p:graphicFrame>
        <p:nvGraphicFramePr>
          <p:cNvPr id="28" name="对象 27"/>
          <p:cNvGraphicFramePr>
            <a:graphicFrameLocks noChangeAspect="1"/>
          </p:cNvGraphicFramePr>
          <p:nvPr/>
        </p:nvGraphicFramePr>
        <p:xfrm>
          <a:off x="2843808" y="5157192"/>
          <a:ext cx="720080" cy="301429"/>
        </p:xfrm>
        <a:graphic>
          <a:graphicData uri="http://schemas.openxmlformats.org/presentationml/2006/ole">
            <p:oleObj spid="_x0000_s27651" name="公式" r:id="rId9" imgW="545760" imgH="228600" progId="Equation.3">
              <p:embed/>
            </p:oleObj>
          </a:graphicData>
        </a:graphic>
      </p:graphicFrame>
      <p:cxnSp>
        <p:nvCxnSpPr>
          <p:cNvPr id="32" name="直接连接符 31"/>
          <p:cNvCxnSpPr/>
          <p:nvPr/>
        </p:nvCxnSpPr>
        <p:spPr>
          <a:xfrm>
            <a:off x="5148064" y="3645024"/>
            <a:ext cx="33843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7956376" y="3284984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err="1" smtClean="0"/>
              <a:t>Vth</a:t>
            </a:r>
            <a:endParaRPr lang="zh-CN" altLang="en-US" sz="1400" dirty="0"/>
          </a:p>
        </p:txBody>
      </p:sp>
      <p:sp>
        <p:nvSpPr>
          <p:cNvPr id="34" name="矩形 33"/>
          <p:cNvSpPr/>
          <p:nvPr/>
        </p:nvSpPr>
        <p:spPr>
          <a:xfrm>
            <a:off x="0" y="1412776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9765"/>
            <a:ext cx="9144000" cy="70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芯片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仿真结果</a:t>
            </a:r>
            <a:r>
              <a:rPr lang="en-US" altLang="zh-CN" dirty="0" smtClean="0">
                <a:latin typeface="华文中宋" pitchFamily="2" charset="-122"/>
                <a:ea typeface="华文中宋" pitchFamily="2" charset="-122"/>
              </a:rPr>
              <a:t>--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输出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波形</a:t>
            </a:r>
            <a:endParaRPr lang="zh-CN" altLang="en-US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0" y="1412776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EA8F-A67E-4C3F-8200-CAC98B162E55}" type="slidenum">
              <a:rPr lang="zh-CN" altLang="en-US" smtClean="0"/>
              <a:pPr/>
              <a:t>16</a:t>
            </a:fld>
            <a:endParaRPr lang="zh-CN" altLang="en-US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2856"/>
            <a:ext cx="4536433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直接连接符 9"/>
          <p:cNvCxnSpPr/>
          <p:nvPr/>
        </p:nvCxnSpPr>
        <p:spPr>
          <a:xfrm flipV="1">
            <a:off x="1043608" y="2708920"/>
            <a:ext cx="2952328" cy="2160240"/>
          </a:xfrm>
          <a:prstGeom prst="line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915816" y="2348880"/>
            <a:ext cx="11112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2fC-200fC</a:t>
            </a:r>
            <a:endParaRPr lang="zh-CN" altLang="en-US" dirty="0"/>
          </a:p>
        </p:txBody>
      </p:sp>
      <p:cxnSp>
        <p:nvCxnSpPr>
          <p:cNvPr id="13" name="直接连接符 12"/>
          <p:cNvCxnSpPr/>
          <p:nvPr/>
        </p:nvCxnSpPr>
        <p:spPr>
          <a:xfrm>
            <a:off x="467544" y="4869160"/>
            <a:ext cx="410445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851920" y="4365104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阈值</a:t>
            </a:r>
            <a:endParaRPr lang="zh-CN" altLang="en-US" dirty="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2132856"/>
            <a:ext cx="4232382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251520" y="1628800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dirty="0" smtClean="0">
                <a:latin typeface="华文中宋" pitchFamily="2" charset="-122"/>
                <a:ea typeface="华文中宋" pitchFamily="2" charset="-122"/>
              </a:rPr>
              <a:t>动态范围可以到达</a:t>
            </a:r>
            <a:r>
              <a:rPr lang="en-US" altLang="zh-CN" sz="2000" dirty="0" smtClean="0">
                <a:latin typeface="华文中宋" pitchFamily="2" charset="-122"/>
                <a:ea typeface="华文中宋" pitchFamily="2" charset="-122"/>
              </a:rPr>
              <a:t>2-200fC</a:t>
            </a:r>
            <a:endParaRPr lang="zh-CN" altLang="en-US" sz="2000" dirty="0">
              <a:latin typeface="华文中宋" pitchFamily="2" charset="-122"/>
              <a:ea typeface="华文中宋" pitchFamily="2" charset="-122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44717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9765"/>
            <a:ext cx="9144000" cy="70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芯片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仿真结果</a:t>
            </a:r>
            <a:r>
              <a:rPr lang="en-US" altLang="zh-CN" dirty="0" smtClean="0">
                <a:latin typeface="华文中宋" pitchFamily="2" charset="-122"/>
                <a:ea typeface="华文中宋" pitchFamily="2" charset="-122"/>
              </a:rPr>
              <a:t>--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噪声性能</a:t>
            </a:r>
            <a:endParaRPr lang="zh-CN" altLang="en-US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24128" y="3291272"/>
            <a:ext cx="14401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3-123fC</a:t>
            </a:r>
          </a:p>
          <a:p>
            <a:r>
              <a:rPr lang="zh-CN" altLang="en-US" dirty="0" smtClean="0"/>
              <a:t>阈值：</a:t>
            </a:r>
            <a:r>
              <a:rPr lang="en-US" altLang="zh-CN" dirty="0" smtClean="0"/>
              <a:t>1.4fC</a:t>
            </a:r>
          </a:p>
          <a:p>
            <a:r>
              <a:rPr lang="en-US" altLang="zh-CN" dirty="0" smtClean="0"/>
              <a:t>INL&lt;5.6%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5536" y="2276872"/>
            <a:ext cx="349188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>
                <a:latin typeface="华文中宋" pitchFamily="2" charset="-122"/>
                <a:ea typeface="华文中宋" pitchFamily="2" charset="-122"/>
              </a:rPr>
              <a:t>噪声性能：</a:t>
            </a:r>
            <a:r>
              <a:rPr lang="en-US" altLang="zh-CN" sz="2800" dirty="0">
                <a:latin typeface="华文中宋" pitchFamily="2" charset="-122"/>
                <a:ea typeface="华文中宋" pitchFamily="2" charset="-122"/>
              </a:rPr>
              <a:t>@</a:t>
            </a:r>
            <a:r>
              <a:rPr lang="en-US" altLang="zh-CN" sz="2800" dirty="0" err="1" smtClean="0">
                <a:latin typeface="华文中宋" pitchFamily="2" charset="-122"/>
                <a:ea typeface="华文中宋" pitchFamily="2" charset="-122"/>
              </a:rPr>
              <a:t>C</a:t>
            </a:r>
            <a:r>
              <a:rPr lang="en-US" altLang="zh-CN" sz="2800" baseline="-25000" dirty="0" err="1" smtClean="0">
                <a:latin typeface="华文中宋" pitchFamily="2" charset="-122"/>
                <a:ea typeface="华文中宋" pitchFamily="2" charset="-122"/>
              </a:rPr>
              <a:t>det</a:t>
            </a:r>
            <a:r>
              <a:rPr lang="en-US" altLang="zh-CN" sz="2800" dirty="0" smtClean="0">
                <a:latin typeface="华文中宋" pitchFamily="2" charset="-122"/>
                <a:ea typeface="华文中宋" pitchFamily="2" charset="-122"/>
              </a:rPr>
              <a:t>=40pF&lt;2000e-</a:t>
            </a:r>
          </a:p>
          <a:p>
            <a:r>
              <a:rPr lang="zh-CN" altLang="en-US" sz="2800" dirty="0" smtClean="0">
                <a:latin typeface="华文中宋" pitchFamily="2" charset="-122"/>
                <a:ea typeface="华文中宋" pitchFamily="2" charset="-122"/>
              </a:rPr>
              <a:t>零电容噪声：</a:t>
            </a:r>
            <a:r>
              <a:rPr lang="en-US" altLang="zh-CN" sz="2800" dirty="0" smtClean="0">
                <a:latin typeface="华文中宋" pitchFamily="2" charset="-122"/>
                <a:ea typeface="华文中宋" pitchFamily="2" charset="-122"/>
              </a:rPr>
              <a:t>1026.3e-</a:t>
            </a:r>
          </a:p>
          <a:p>
            <a:r>
              <a:rPr lang="zh-CN" altLang="en-US" sz="2800" dirty="0" smtClean="0">
                <a:latin typeface="华文中宋" pitchFamily="2" charset="-122"/>
                <a:ea typeface="华文中宋" pitchFamily="2" charset="-122"/>
              </a:rPr>
              <a:t>噪声斜率：</a:t>
            </a:r>
            <a:r>
              <a:rPr lang="en-US" altLang="zh-CN" sz="2800" dirty="0" smtClean="0">
                <a:latin typeface="华文中宋" pitchFamily="2" charset="-122"/>
                <a:ea typeface="华文中宋" pitchFamily="2" charset="-122"/>
              </a:rPr>
              <a:t>27.494e-</a:t>
            </a:r>
            <a:endParaRPr lang="en-US" altLang="en-US" sz="2800" dirty="0" smtClean="0">
              <a:latin typeface="华文中宋" pitchFamily="2" charset="-122"/>
              <a:ea typeface="华文中宋" pitchFamily="2" charset="-122"/>
            </a:endParaRP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EA8F-A67E-4C3F-8200-CAC98B162E55}" type="slidenum">
              <a:rPr lang="zh-CN" altLang="en-US" smtClean="0"/>
              <a:pPr/>
              <a:t>17</a:t>
            </a:fld>
            <a:endParaRPr lang="zh-CN" alt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4" cstate="print"/>
          <a:srcRect l="4284"/>
          <a:stretch>
            <a:fillRect/>
          </a:stretch>
        </p:blipFill>
        <p:spPr bwMode="auto">
          <a:xfrm>
            <a:off x="4067944" y="2276872"/>
            <a:ext cx="482644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0" y="1412776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2418822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9765"/>
            <a:ext cx="9144000" cy="70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/>
          </a:bodyPr>
          <a:lstStyle/>
          <a:p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芯片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仿真结果</a:t>
            </a:r>
            <a:r>
              <a:rPr lang="en-US" altLang="zh-CN" dirty="0" smtClean="0">
                <a:latin typeface="华文中宋" pitchFamily="2" charset="-122"/>
                <a:ea typeface="华文中宋" pitchFamily="2" charset="-122"/>
              </a:rPr>
              <a:t>-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线性性能</a:t>
            </a:r>
            <a:endParaRPr lang="zh-CN" altLang="en-US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0" y="1412776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EA8F-A67E-4C3F-8200-CAC98B162E55}" type="slidenum">
              <a:rPr lang="zh-CN" altLang="en-US" smtClean="0"/>
              <a:pPr/>
              <a:t>18</a:t>
            </a:fld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755576" y="2276872"/>
            <a:ext cx="15841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华文中宋" pitchFamily="2" charset="-122"/>
                <a:ea typeface="华文中宋" pitchFamily="2" charset="-122"/>
              </a:rPr>
              <a:t>输入范围：</a:t>
            </a:r>
            <a:endParaRPr lang="en-US" altLang="zh-CN" sz="2400" dirty="0" smtClean="0">
              <a:latin typeface="华文中宋" pitchFamily="2" charset="-122"/>
              <a:ea typeface="华文中宋" pitchFamily="2" charset="-122"/>
            </a:endParaRPr>
          </a:p>
          <a:p>
            <a:r>
              <a:rPr lang="en-US" altLang="zh-CN" sz="2400" dirty="0" smtClean="0">
                <a:latin typeface="华文中宋" pitchFamily="2" charset="-122"/>
                <a:ea typeface="华文中宋" pitchFamily="2" charset="-122"/>
              </a:rPr>
              <a:t>5-</a:t>
            </a:r>
            <a:r>
              <a:rPr lang="en-US" altLang="zh-CN" sz="2400" dirty="0" err="1" smtClean="0">
                <a:latin typeface="华文中宋" pitchFamily="2" charset="-122"/>
                <a:ea typeface="华文中宋" pitchFamily="2" charset="-122"/>
              </a:rPr>
              <a:t>120fC</a:t>
            </a:r>
            <a:endParaRPr lang="en-US" altLang="zh-CN" sz="2400" dirty="0" smtClean="0">
              <a:latin typeface="华文中宋" pitchFamily="2" charset="-122"/>
              <a:ea typeface="华文中宋" pitchFamily="2" charset="-122"/>
            </a:endParaRPr>
          </a:p>
          <a:p>
            <a:r>
              <a:rPr lang="zh-CN" altLang="en-US" sz="2400" dirty="0" smtClean="0">
                <a:latin typeface="华文中宋" pitchFamily="2" charset="-122"/>
                <a:ea typeface="华文中宋" pitchFamily="2" charset="-122"/>
              </a:rPr>
              <a:t>阈值：</a:t>
            </a:r>
            <a:r>
              <a:rPr lang="en-US" altLang="zh-CN" sz="2400" dirty="0" smtClean="0">
                <a:latin typeface="华文中宋" pitchFamily="2" charset="-122"/>
                <a:ea typeface="华文中宋" pitchFamily="2" charset="-122"/>
              </a:rPr>
              <a:t>0.8fC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1844824"/>
            <a:ext cx="4907260" cy="3552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3995936" y="5517232"/>
            <a:ext cx="24482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线性拟合</a:t>
            </a:r>
            <a:endParaRPr lang="en-US" altLang="zh-CN" dirty="0" smtClean="0"/>
          </a:p>
          <a:p>
            <a:r>
              <a:rPr lang="en-US" altLang="zh-CN" dirty="0" smtClean="0"/>
              <a:t>INL&lt;5.5%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79765"/>
            <a:ext cx="9144000" cy="70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芯片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仿真结果</a:t>
            </a:r>
            <a:r>
              <a:rPr lang="en-US" altLang="zh-CN" dirty="0" smtClean="0">
                <a:latin typeface="华文中宋" pitchFamily="2" charset="-122"/>
                <a:ea typeface="华文中宋" pitchFamily="2" charset="-122"/>
              </a:rPr>
              <a:t>--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时间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特性</a:t>
            </a:r>
            <a:endParaRPr lang="zh-CN" altLang="en-US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75656" y="3645024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阈值</a:t>
            </a:r>
            <a:r>
              <a:rPr lang="en-US" altLang="zh-CN" dirty="0" smtClean="0"/>
              <a:t>0.8fC</a:t>
            </a:r>
          </a:p>
          <a:p>
            <a:r>
              <a:rPr lang="zh-CN" altLang="en-US" dirty="0" smtClean="0"/>
              <a:t>动态范围，</a:t>
            </a:r>
            <a:r>
              <a:rPr lang="en-US" altLang="zh-CN" dirty="0" smtClean="0"/>
              <a:t>5-120fC</a:t>
            </a:r>
            <a:endParaRPr lang="zh-CN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187624" y="1700808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时间游动</a:t>
            </a:r>
            <a:endParaRPr lang="en-US" altLang="zh-CN" sz="2800" dirty="0" smtClean="0"/>
          </a:p>
        </p:txBody>
      </p:sp>
      <p:sp>
        <p:nvSpPr>
          <p:cNvPr id="13" name="矩形 12"/>
          <p:cNvSpPr/>
          <p:nvPr/>
        </p:nvSpPr>
        <p:spPr>
          <a:xfrm>
            <a:off x="0" y="1412776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EA8F-A67E-4C3F-8200-CAC98B162E55}" type="slidenum">
              <a:rPr lang="zh-CN" altLang="en-US" smtClean="0"/>
              <a:pPr/>
              <a:t>19</a:t>
            </a:fld>
            <a:endParaRPr lang="zh-CN" altLang="en-US"/>
          </a:p>
        </p:txBody>
      </p:sp>
      <p:sp>
        <p:nvSpPr>
          <p:cNvPr id="16" name="TextBox 15"/>
          <p:cNvSpPr txBox="1"/>
          <p:nvPr/>
        </p:nvSpPr>
        <p:spPr>
          <a:xfrm>
            <a:off x="5148064" y="1700808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/>
              <a:t>时间晃动</a:t>
            </a:r>
            <a:endParaRPr lang="en-US" altLang="zh-CN" sz="2800" dirty="0" smtClean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348880"/>
            <a:ext cx="4320480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Box 18"/>
          <p:cNvSpPr txBox="1"/>
          <p:nvPr/>
        </p:nvSpPr>
        <p:spPr>
          <a:xfrm>
            <a:off x="2987824" y="5373216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输入范围</a:t>
            </a:r>
            <a:r>
              <a:rPr lang="en-US" altLang="zh-CN" dirty="0" smtClean="0"/>
              <a:t>5-120fC</a:t>
            </a:r>
          </a:p>
          <a:p>
            <a:r>
              <a:rPr lang="zh-CN" altLang="en-US" dirty="0" smtClean="0"/>
              <a:t>阈值</a:t>
            </a:r>
            <a:r>
              <a:rPr lang="en-US" altLang="zh-CN" dirty="0" smtClean="0"/>
              <a:t>0.8fC</a:t>
            </a:r>
          </a:p>
          <a:p>
            <a:endParaRPr lang="zh-CN" altLang="en-US" dirty="0"/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2348880"/>
            <a:ext cx="3992413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386912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9765"/>
            <a:ext cx="9144000" cy="70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主要内容</a:t>
            </a:r>
            <a:endParaRPr lang="zh-CN" altLang="en-US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 smtClean="0">
                <a:latin typeface="华文中宋" pitchFamily="2" charset="-122"/>
                <a:ea typeface="华文中宋" pitchFamily="2" charset="-122"/>
              </a:rPr>
              <a:t>MICROMEGAS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探测器简介</a:t>
            </a:r>
            <a:endParaRPr lang="en-US" altLang="zh-CN" dirty="0" smtClean="0">
              <a:latin typeface="华文中宋" pitchFamily="2" charset="-122"/>
              <a:ea typeface="华文中宋" pitchFamily="2" charset="-122"/>
            </a:endParaRPr>
          </a:p>
          <a:p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探测器对电子学需求以及芯片性能</a:t>
            </a:r>
            <a:endParaRPr lang="en-US" altLang="zh-CN" dirty="0" smtClean="0">
              <a:latin typeface="华文中宋" pitchFamily="2" charset="-122"/>
              <a:ea typeface="华文中宋" pitchFamily="2" charset="-122"/>
            </a:endParaRPr>
          </a:p>
          <a:p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读出方案</a:t>
            </a:r>
            <a:endParaRPr lang="en-US" altLang="zh-CN" dirty="0" smtClean="0">
              <a:latin typeface="华文中宋" pitchFamily="2" charset="-122"/>
              <a:ea typeface="华文中宋" pitchFamily="2" charset="-122"/>
            </a:endParaRPr>
          </a:p>
          <a:p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国内外同类芯片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比较</a:t>
            </a:r>
            <a:endParaRPr lang="en-US" altLang="zh-CN" dirty="0" smtClean="0">
              <a:latin typeface="华文中宋" pitchFamily="2" charset="-122"/>
              <a:ea typeface="华文中宋" pitchFamily="2" charset="-122"/>
            </a:endParaRPr>
          </a:p>
          <a:p>
            <a:r>
              <a:rPr lang="en-US" altLang="zh-CN" dirty="0" err="1" smtClean="0">
                <a:latin typeface="华文中宋" pitchFamily="2" charset="-122"/>
                <a:ea typeface="华文中宋" pitchFamily="2" charset="-122"/>
              </a:rPr>
              <a:t>LQTC1.0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芯片介绍</a:t>
            </a:r>
            <a:endParaRPr lang="en-US" altLang="zh-CN" dirty="0" smtClean="0">
              <a:latin typeface="华文中宋" pitchFamily="2" charset="-122"/>
              <a:ea typeface="华文中宋" pitchFamily="2" charset="-122"/>
            </a:endParaRPr>
          </a:p>
          <a:p>
            <a:pPr>
              <a:buFont typeface="Wingdings" pitchFamily="2" charset="2"/>
              <a:buChar char="ü"/>
            </a:pP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芯片结构</a:t>
            </a:r>
            <a:endParaRPr lang="en-US" altLang="zh-CN" dirty="0" smtClean="0">
              <a:latin typeface="华文中宋" pitchFamily="2" charset="-122"/>
              <a:ea typeface="华文中宋" pitchFamily="2" charset="-122"/>
            </a:endParaRPr>
          </a:p>
          <a:p>
            <a:pPr>
              <a:buFont typeface="Wingdings" pitchFamily="2" charset="2"/>
              <a:buChar char="ü"/>
            </a:pP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芯片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设计</a:t>
            </a:r>
            <a:endParaRPr lang="en-US" altLang="zh-CN" dirty="0" smtClean="0">
              <a:latin typeface="华文中宋" pitchFamily="2" charset="-122"/>
              <a:ea typeface="华文中宋" pitchFamily="2" charset="-122"/>
            </a:endParaRPr>
          </a:p>
          <a:p>
            <a:pPr>
              <a:buFont typeface="Wingdings" pitchFamily="2" charset="2"/>
              <a:buChar char="ü"/>
            </a:pP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芯片仿真结果</a:t>
            </a:r>
          </a:p>
          <a:p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工作计划</a:t>
            </a:r>
            <a:endParaRPr lang="zh-CN" altLang="en-US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EA8F-A67E-4C3F-8200-CAC98B162E55}" type="slidenum">
              <a:rPr lang="zh-CN" altLang="en-US" smtClean="0"/>
              <a:pPr/>
              <a:t>2</a:t>
            </a:fld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0" y="1412776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79765"/>
            <a:ext cx="9144000" cy="70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时间计划</a:t>
            </a:r>
            <a:endParaRPr lang="zh-CN" altLang="en-US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latin typeface="华文中宋" pitchFamily="2" charset="-122"/>
                <a:ea typeface="华文中宋" pitchFamily="2" charset="-122"/>
              </a:rPr>
              <a:t>16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通道，第一版，时间和电荷的同时测量，</a:t>
            </a:r>
            <a:r>
              <a:rPr lang="en-US" altLang="zh-CN" dirty="0" smtClean="0">
                <a:latin typeface="华文中宋" pitchFamily="2" charset="-122"/>
                <a:ea typeface="华文中宋" pitchFamily="2" charset="-122"/>
              </a:rPr>
              <a:t>2013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年</a:t>
            </a:r>
            <a:r>
              <a:rPr lang="en-US" altLang="zh-CN" dirty="0" smtClean="0">
                <a:latin typeface="华文中宋" pitchFamily="2" charset="-122"/>
                <a:ea typeface="华文中宋" pitchFamily="2" charset="-122"/>
              </a:rPr>
              <a:t>1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月流片</a:t>
            </a:r>
          </a:p>
          <a:p>
            <a:r>
              <a:rPr lang="en-US" altLang="zh-CN" dirty="0" smtClean="0">
                <a:latin typeface="华文中宋" pitchFamily="2" charset="-122"/>
                <a:ea typeface="华文中宋" pitchFamily="2" charset="-122"/>
              </a:rPr>
              <a:t>32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通道，第二版，修正第一版存在的问题，计划</a:t>
            </a:r>
            <a:r>
              <a:rPr lang="en-US" altLang="zh-CN" dirty="0" smtClean="0">
                <a:latin typeface="华文中宋" pitchFamily="2" charset="-122"/>
                <a:ea typeface="华文中宋" pitchFamily="2" charset="-122"/>
              </a:rPr>
              <a:t>2013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年</a:t>
            </a:r>
            <a:r>
              <a:rPr lang="en-US" altLang="zh-CN" dirty="0" smtClean="0">
                <a:latin typeface="华文中宋" pitchFamily="2" charset="-122"/>
                <a:ea typeface="华文中宋" pitchFamily="2" charset="-122"/>
              </a:rPr>
              <a:t>7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月流片</a:t>
            </a:r>
          </a:p>
          <a:p>
            <a:r>
              <a:rPr lang="en-US" altLang="zh-CN" dirty="0" smtClean="0">
                <a:latin typeface="华文中宋" pitchFamily="2" charset="-122"/>
                <a:ea typeface="华文中宋" pitchFamily="2" charset="-122"/>
              </a:rPr>
              <a:t>32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通道，第三版，参数优化，定型，计划</a:t>
            </a:r>
            <a:r>
              <a:rPr lang="en-US" altLang="zh-CN" dirty="0" smtClean="0">
                <a:latin typeface="华文中宋" pitchFamily="2" charset="-122"/>
                <a:ea typeface="华文中宋" pitchFamily="2" charset="-122"/>
              </a:rPr>
              <a:t>2013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年年底流片</a:t>
            </a:r>
            <a:endParaRPr lang="en-US" altLang="zh-CN" dirty="0" smtClean="0">
              <a:latin typeface="华文中宋" pitchFamily="2" charset="-122"/>
              <a:ea typeface="华文中宋" pitchFamily="2" charset="-122"/>
            </a:endParaRPr>
          </a:p>
          <a:p>
            <a:pPr>
              <a:buNone/>
            </a:pPr>
            <a:endParaRPr lang="zh-CN" altLang="en-US" dirty="0"/>
          </a:p>
        </p:txBody>
      </p:sp>
      <p:sp>
        <p:nvSpPr>
          <p:cNvPr id="6" name="矩形 5"/>
          <p:cNvSpPr/>
          <p:nvPr/>
        </p:nvSpPr>
        <p:spPr>
          <a:xfrm>
            <a:off x="0" y="1412776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EA8F-A67E-4C3F-8200-CAC98B162E55}" type="slidenum">
              <a:rPr lang="zh-CN" altLang="en-US" smtClean="0"/>
              <a:pPr/>
              <a:t>20</a:t>
            </a:fld>
            <a:endParaRPr lang="zh-CN" altLang="en-US"/>
          </a:p>
        </p:txBody>
      </p:sp>
      <p:sp>
        <p:nvSpPr>
          <p:cNvPr id="9" name="矩形 8"/>
          <p:cNvSpPr/>
          <p:nvPr/>
        </p:nvSpPr>
        <p:spPr>
          <a:xfrm>
            <a:off x="5940152" y="4941168"/>
            <a:ext cx="25202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5400" dirty="0" smtClean="0">
                <a:latin typeface="华文中宋" pitchFamily="2" charset="-122"/>
                <a:ea typeface="华文中宋" pitchFamily="2" charset="-122"/>
              </a:rPr>
              <a:t>谢谢！</a:t>
            </a:r>
            <a:endParaRPr lang="zh-CN" altLang="en-US" sz="5400" dirty="0">
              <a:latin typeface="华文中宋" pitchFamily="2" charset="-122"/>
              <a:ea typeface="华文中宋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9765"/>
            <a:ext cx="9144000" cy="70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>
                <a:latin typeface="华文中宋" pitchFamily="2" charset="-122"/>
                <a:ea typeface="华文中宋" pitchFamily="2" charset="-122"/>
              </a:rPr>
              <a:t>MICROMIGAS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简介</a:t>
            </a:r>
            <a:endParaRPr lang="zh-CN" altLang="en-US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499992" y="1772817"/>
            <a:ext cx="4186808" cy="4248472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 smtClean="0">
                <a:latin typeface="华文中宋" pitchFamily="2" charset="-122"/>
                <a:ea typeface="华文中宋" pitchFamily="2" charset="-122"/>
              </a:rPr>
              <a:t>MICROMIGAS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探测器</a:t>
            </a:r>
            <a:r>
              <a:rPr lang="zh-CN" altLang="zh-CN" dirty="0" smtClean="0">
                <a:latin typeface="华文中宋" pitchFamily="2" charset="-122"/>
                <a:ea typeface="华文中宋" pitchFamily="2" charset="-122"/>
              </a:rPr>
              <a:t>计数率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、位置</a:t>
            </a:r>
            <a:r>
              <a:rPr lang="zh-CN" altLang="zh-CN" dirty="0" smtClean="0">
                <a:latin typeface="华文中宋" pitchFamily="2" charset="-122"/>
                <a:ea typeface="华文中宋" pitchFamily="2" charset="-122"/>
              </a:rPr>
              <a:t>分辨率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要求高</a:t>
            </a:r>
            <a:endParaRPr lang="en-US" altLang="zh-CN" dirty="0" smtClean="0">
              <a:latin typeface="华文中宋" pitchFamily="2" charset="-122"/>
              <a:ea typeface="华文中宋" pitchFamily="2" charset="-122"/>
            </a:endParaRPr>
          </a:p>
          <a:p>
            <a:r>
              <a:rPr lang="zh-CN" altLang="zh-CN" kern="100" dirty="0" smtClean="0">
                <a:latin typeface="华文中宋" pitchFamily="2" charset="-122"/>
                <a:ea typeface="华文中宋" pitchFamily="2" charset="-122"/>
                <a:cs typeface="Times New Roman"/>
              </a:rPr>
              <a:t>二维读出</a:t>
            </a:r>
            <a:r>
              <a:rPr lang="zh-CN" altLang="en-US" kern="100" dirty="0" smtClean="0">
                <a:latin typeface="华文中宋" pitchFamily="2" charset="-122"/>
                <a:ea typeface="华文中宋" pitchFamily="2" charset="-122"/>
                <a:cs typeface="Times New Roman"/>
              </a:rPr>
              <a:t>：</a:t>
            </a:r>
            <a:r>
              <a:rPr lang="en-US" altLang="zh-CN" kern="100" dirty="0" smtClean="0">
                <a:latin typeface="华文中宋" pitchFamily="2" charset="-122"/>
                <a:ea typeface="华文中宋" pitchFamily="2" charset="-122"/>
                <a:cs typeface="Times New Roman"/>
              </a:rPr>
              <a:t>X</a:t>
            </a:r>
            <a:r>
              <a:rPr lang="zh-CN" altLang="zh-CN" kern="100" dirty="0" smtClean="0">
                <a:latin typeface="华文中宋" pitchFamily="2" charset="-122"/>
                <a:ea typeface="华文中宋" pitchFamily="2" charset="-122"/>
                <a:cs typeface="Times New Roman"/>
              </a:rPr>
              <a:t>，</a:t>
            </a:r>
            <a:r>
              <a:rPr lang="en-US" altLang="zh-CN" kern="100" dirty="0" smtClean="0">
                <a:latin typeface="华文中宋" pitchFamily="2" charset="-122"/>
                <a:ea typeface="华文中宋" pitchFamily="2" charset="-122"/>
                <a:cs typeface="Times New Roman"/>
              </a:rPr>
              <a:t>Y</a:t>
            </a:r>
            <a:r>
              <a:rPr lang="zh-CN" altLang="zh-CN" kern="100" dirty="0" smtClean="0">
                <a:latin typeface="华文中宋" pitchFamily="2" charset="-122"/>
                <a:ea typeface="华文中宋" pitchFamily="2" charset="-122"/>
                <a:cs typeface="Times New Roman"/>
              </a:rPr>
              <a:t>方向的维数</a:t>
            </a:r>
            <a:r>
              <a:rPr lang="zh-CN" altLang="en-US" kern="100" dirty="0" smtClean="0">
                <a:latin typeface="华文中宋" pitchFamily="2" charset="-122"/>
                <a:ea typeface="华文中宋" pitchFamily="2" charset="-122"/>
                <a:cs typeface="Times New Roman"/>
              </a:rPr>
              <a:t>分别为</a:t>
            </a:r>
            <a:r>
              <a:rPr lang="en-US" altLang="zh-CN" kern="100" dirty="0" smtClean="0">
                <a:latin typeface="华文中宋" pitchFamily="2" charset="-122"/>
                <a:ea typeface="华文中宋" pitchFamily="2" charset="-122"/>
                <a:cs typeface="Times New Roman"/>
              </a:rPr>
              <a:t>n</a:t>
            </a:r>
            <a:r>
              <a:rPr lang="en-US" altLang="zh-CN" kern="100" baseline="-25000" dirty="0" smtClean="0">
                <a:latin typeface="华文中宋" pitchFamily="2" charset="-122"/>
                <a:ea typeface="华文中宋" pitchFamily="2" charset="-122"/>
                <a:cs typeface="Times New Roman"/>
              </a:rPr>
              <a:t>x</a:t>
            </a:r>
            <a:r>
              <a:rPr lang="zh-CN" altLang="zh-CN" kern="100" dirty="0" smtClean="0">
                <a:latin typeface="华文中宋" pitchFamily="2" charset="-122"/>
                <a:ea typeface="华文中宋" pitchFamily="2" charset="-122"/>
                <a:cs typeface="Times New Roman"/>
              </a:rPr>
              <a:t>，</a:t>
            </a:r>
            <a:r>
              <a:rPr lang="en-US" altLang="zh-CN" kern="100" dirty="0" smtClean="0">
                <a:latin typeface="华文中宋" pitchFamily="2" charset="-122"/>
                <a:ea typeface="华文中宋" pitchFamily="2" charset="-122"/>
                <a:cs typeface="Times New Roman"/>
              </a:rPr>
              <a:t>n</a:t>
            </a:r>
            <a:r>
              <a:rPr lang="en-US" altLang="zh-CN" kern="100" baseline="-25000" dirty="0" smtClean="0">
                <a:latin typeface="华文中宋" pitchFamily="2" charset="-122"/>
                <a:ea typeface="华文中宋" pitchFamily="2" charset="-122"/>
                <a:cs typeface="Times New Roman"/>
              </a:rPr>
              <a:t>y</a:t>
            </a:r>
            <a:r>
              <a:rPr lang="zh-CN" altLang="en-US" kern="100" dirty="0" smtClean="0">
                <a:latin typeface="华文中宋" pitchFamily="2" charset="-122"/>
                <a:ea typeface="华文中宋" pitchFamily="2" charset="-122"/>
                <a:cs typeface="Times New Roman"/>
              </a:rPr>
              <a:t>，以</a:t>
            </a:r>
            <a:r>
              <a:rPr lang="en-US" altLang="zh-CN" kern="100" dirty="0" smtClean="0">
                <a:latin typeface="华文中宋" pitchFamily="2" charset="-122"/>
                <a:ea typeface="华文中宋" pitchFamily="2" charset="-122"/>
                <a:cs typeface="Times New Roman"/>
              </a:rPr>
              <a:t>n</a:t>
            </a:r>
            <a:r>
              <a:rPr lang="en-US" altLang="zh-CN" kern="100" baseline="-25000" dirty="0" smtClean="0">
                <a:latin typeface="华文中宋" pitchFamily="2" charset="-122"/>
                <a:ea typeface="华文中宋" pitchFamily="2" charset="-122"/>
                <a:cs typeface="Times New Roman"/>
              </a:rPr>
              <a:t>x</a:t>
            </a:r>
            <a:r>
              <a:rPr lang="en-US" altLang="zh-CN" kern="100" dirty="0" smtClean="0">
                <a:latin typeface="华文中宋" pitchFamily="2" charset="-122"/>
                <a:ea typeface="华文中宋" pitchFamily="2" charset="-122"/>
                <a:cs typeface="Times New Roman"/>
              </a:rPr>
              <a:t>=n</a:t>
            </a:r>
            <a:r>
              <a:rPr lang="en-US" altLang="zh-CN" kern="100" baseline="-25000" dirty="0" smtClean="0">
                <a:latin typeface="华文中宋" pitchFamily="2" charset="-122"/>
                <a:ea typeface="华文中宋" pitchFamily="2" charset="-122"/>
                <a:cs typeface="Times New Roman"/>
              </a:rPr>
              <a:t>y</a:t>
            </a:r>
            <a:r>
              <a:rPr lang="en-US" altLang="zh-CN" kern="100" dirty="0" smtClean="0">
                <a:latin typeface="华文中宋" pitchFamily="2" charset="-122"/>
                <a:ea typeface="华文中宋" pitchFamily="2" charset="-122"/>
                <a:cs typeface="Times New Roman"/>
              </a:rPr>
              <a:t>=100</a:t>
            </a:r>
            <a:r>
              <a:rPr lang="zh-CN" altLang="en-US" kern="100" dirty="0" smtClean="0">
                <a:latin typeface="华文中宋" pitchFamily="2" charset="-122"/>
                <a:ea typeface="华文中宋" pitchFamily="2" charset="-122"/>
                <a:cs typeface="Times New Roman"/>
              </a:rPr>
              <a:t>为例</a:t>
            </a:r>
            <a:r>
              <a:rPr lang="zh-CN" altLang="zh-CN" kern="100" dirty="0" smtClean="0">
                <a:latin typeface="华文中宋" pitchFamily="2" charset="-122"/>
                <a:ea typeface="华文中宋" pitchFamily="2" charset="-122"/>
                <a:cs typeface="Times New Roman"/>
              </a:rPr>
              <a:t>，读出电子学将达到</a:t>
            </a:r>
            <a:r>
              <a:rPr lang="en-US" altLang="zh-CN" kern="100" dirty="0" smtClean="0">
                <a:latin typeface="华文中宋" pitchFamily="2" charset="-122"/>
                <a:ea typeface="华文中宋" pitchFamily="2" charset="-122"/>
                <a:cs typeface="Times New Roman"/>
              </a:rPr>
              <a:t>10000</a:t>
            </a:r>
            <a:r>
              <a:rPr lang="zh-CN" altLang="zh-CN" kern="100" dirty="0" smtClean="0">
                <a:latin typeface="华文中宋" pitchFamily="2" charset="-122"/>
                <a:ea typeface="华文中宋" pitchFamily="2" charset="-122"/>
                <a:cs typeface="Times New Roman"/>
              </a:rPr>
              <a:t>路</a:t>
            </a:r>
            <a:r>
              <a:rPr lang="zh-CN" altLang="en-US" kern="100" dirty="0" smtClean="0">
                <a:latin typeface="华文中宋" pitchFamily="2" charset="-122"/>
                <a:ea typeface="华文中宋" pitchFamily="2" charset="-122"/>
                <a:cs typeface="Times New Roman"/>
              </a:rPr>
              <a:t>。</a:t>
            </a:r>
            <a:endParaRPr lang="en-US" altLang="zh-CN" kern="100" dirty="0" smtClean="0">
              <a:latin typeface="华文中宋" pitchFamily="2" charset="-122"/>
              <a:ea typeface="华文中宋" pitchFamily="2" charset="-122"/>
              <a:cs typeface="Times New Roman"/>
            </a:endParaRPr>
          </a:p>
          <a:p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需要</a:t>
            </a:r>
            <a:r>
              <a:rPr lang="zh-CN" altLang="zh-CN" dirty="0" smtClean="0">
                <a:latin typeface="华文中宋" pitchFamily="2" charset="-122"/>
                <a:ea typeface="华文中宋" pitchFamily="2" charset="-122"/>
              </a:rPr>
              <a:t>集成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度高的</a:t>
            </a:r>
            <a:r>
              <a:rPr lang="zh-CN" altLang="zh-CN" dirty="0" smtClean="0">
                <a:latin typeface="华文中宋" pitchFamily="2" charset="-122"/>
                <a:ea typeface="华文中宋" pitchFamily="2" charset="-122"/>
              </a:rPr>
              <a:t>低噪声前端读出</a:t>
            </a:r>
            <a:r>
              <a:rPr lang="en-US" altLang="zh-CN" dirty="0" smtClean="0">
                <a:latin typeface="华文中宋" pitchFamily="2" charset="-122"/>
                <a:ea typeface="华文中宋" pitchFamily="2" charset="-122"/>
              </a:rPr>
              <a:t>ASIC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电路</a:t>
            </a:r>
            <a:endParaRPr lang="en-US" altLang="zh-CN" dirty="0" smtClean="0">
              <a:latin typeface="华文中宋" pitchFamily="2" charset="-122"/>
              <a:ea typeface="华文中宋" pitchFamily="2" charset="-122"/>
            </a:endParaRPr>
          </a:p>
          <a:p>
            <a:pPr>
              <a:buNone/>
            </a:pPr>
            <a:endParaRPr lang="zh-CN" altLang="zh-CN" dirty="0" smtClean="0">
              <a:latin typeface="华文中宋" pitchFamily="2" charset="-122"/>
              <a:ea typeface="华文中宋" pitchFamily="2" charset="-122"/>
            </a:endParaRPr>
          </a:p>
          <a:p>
            <a:pPr>
              <a:buNone/>
            </a:pPr>
            <a:endParaRPr lang="zh-CN" altLang="en-US" dirty="0"/>
          </a:p>
        </p:txBody>
      </p:sp>
      <p:pic>
        <p:nvPicPr>
          <p:cNvPr id="7" name="图片 6" descr="mm结构图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51520" y="1700808"/>
            <a:ext cx="3888432" cy="2104701"/>
          </a:xfrm>
          <a:prstGeom prst="rect">
            <a:avLst/>
          </a:prstGeom>
        </p:spPr>
      </p:pic>
      <p:pic>
        <p:nvPicPr>
          <p:cNvPr id="8" name="图片 7" descr="mm原理结构.jpg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51520" y="3717032"/>
            <a:ext cx="3888432" cy="1656184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0" y="1412776"/>
            <a:ext cx="9144000" cy="144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EA8F-A67E-4C3F-8200-CAC98B162E55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6" cstate="print"/>
          <a:srcRect t="22893" b="59782"/>
          <a:stretch>
            <a:fillRect/>
          </a:stretch>
        </p:blipFill>
        <p:spPr bwMode="auto">
          <a:xfrm>
            <a:off x="251521" y="5373216"/>
            <a:ext cx="3888431" cy="1004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9765"/>
            <a:ext cx="9144000" cy="70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探测器对电子学需求以及芯片性能</a:t>
            </a:r>
            <a:endParaRPr lang="zh-CN" altLang="en-US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0" y="1412776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EA8F-A67E-4C3F-8200-CAC98B162E55}" type="slidenum">
              <a:rPr lang="zh-CN" altLang="en-US" smtClean="0"/>
              <a:pPr/>
              <a:t>4</a:t>
            </a:fld>
            <a:endParaRPr lang="zh-CN" altLang="en-US"/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467544" y="2420888"/>
          <a:ext cx="324036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20180"/>
                <a:gridCol w="1620180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华文中宋" pitchFamily="2" charset="-122"/>
                          <a:ea typeface="华文中宋" pitchFamily="2" charset="-122"/>
                        </a:rPr>
                        <a:t>探测器参数</a:t>
                      </a:r>
                      <a:endParaRPr lang="zh-CN" altLang="en-US" dirty="0"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dirty="0"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latin typeface="华文中宋" pitchFamily="2" charset="-122"/>
                          <a:ea typeface="华文中宋" pitchFamily="2" charset="-122"/>
                        </a:rPr>
                        <a:t>探测器电容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latin typeface="华文中宋" pitchFamily="2" charset="-122"/>
                          <a:ea typeface="华文中宋" pitchFamily="2" charset="-122"/>
                        </a:rPr>
                        <a:t>40pF</a:t>
                      </a:r>
                      <a:endParaRPr lang="zh-CN" altLang="en-US" dirty="0" smtClean="0"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latin typeface="华文中宋" pitchFamily="2" charset="-122"/>
                          <a:ea typeface="华文中宋" pitchFamily="2" charset="-122"/>
                        </a:rPr>
                        <a:t>探测器电荷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>
                          <a:latin typeface="华文中宋" pitchFamily="2" charset="-122"/>
                          <a:ea typeface="华文中宋" pitchFamily="2" charset="-122"/>
                        </a:rPr>
                        <a:t>300fC</a:t>
                      </a:r>
                      <a:endParaRPr lang="zh-CN" altLang="en-US" dirty="0" smtClean="0"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华文中宋" pitchFamily="2" charset="-122"/>
                          <a:ea typeface="华文中宋" pitchFamily="2" charset="-122"/>
                        </a:rPr>
                        <a:t>读出条电荷</a:t>
                      </a:r>
                      <a:endParaRPr lang="zh-CN" altLang="en-US" dirty="0"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华文中宋" pitchFamily="2" charset="-122"/>
                          <a:ea typeface="华文中宋" pitchFamily="2" charset="-122"/>
                        </a:rPr>
                        <a:t>5-120fC</a:t>
                      </a:r>
                      <a:endParaRPr lang="zh-CN" altLang="en-US" dirty="0"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华文中宋" pitchFamily="2" charset="-122"/>
                          <a:ea typeface="华文中宋" pitchFamily="2" charset="-122"/>
                        </a:rPr>
                        <a:t>噪声</a:t>
                      </a:r>
                      <a:endParaRPr lang="zh-CN" altLang="en-US" dirty="0"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华文中宋" pitchFamily="2" charset="-122"/>
                          <a:ea typeface="华文中宋" pitchFamily="2" charset="-122"/>
                        </a:rPr>
                        <a:t>&lt;2000e-</a:t>
                      </a:r>
                      <a:endParaRPr lang="zh-CN" altLang="en-US" dirty="0"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华文中宋" pitchFamily="2" charset="-122"/>
                          <a:ea typeface="华文中宋" pitchFamily="2" charset="-122"/>
                        </a:rPr>
                        <a:t>线性</a:t>
                      </a:r>
                      <a:endParaRPr lang="zh-CN" altLang="en-US" dirty="0"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华文中宋" pitchFamily="2" charset="-122"/>
                          <a:ea typeface="华文中宋" pitchFamily="2" charset="-122"/>
                        </a:rPr>
                        <a:t>修正后</a:t>
                      </a:r>
                      <a:r>
                        <a:rPr lang="en-US" altLang="zh-CN" dirty="0" smtClean="0">
                          <a:latin typeface="华文中宋" pitchFamily="2" charset="-122"/>
                          <a:ea typeface="华文中宋" pitchFamily="2" charset="-122"/>
                        </a:rPr>
                        <a:t>&lt;1%</a:t>
                      </a:r>
                      <a:endParaRPr lang="zh-CN" altLang="en-US" dirty="0"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华文中宋" pitchFamily="2" charset="-122"/>
                          <a:ea typeface="华文中宋" pitchFamily="2" charset="-122"/>
                        </a:rPr>
                        <a:t>通道</a:t>
                      </a:r>
                      <a:endParaRPr lang="zh-CN" altLang="en-US" dirty="0"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华文中宋" pitchFamily="2" charset="-122"/>
                          <a:ea typeface="华文中宋" pitchFamily="2" charset="-122"/>
                        </a:rPr>
                        <a:t>多通道读出</a:t>
                      </a:r>
                      <a:endParaRPr lang="zh-CN" altLang="en-US" dirty="0"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2" name="表格 11"/>
          <p:cNvGraphicFramePr>
            <a:graphicFrameLocks noGrp="1"/>
          </p:cNvGraphicFramePr>
          <p:nvPr/>
        </p:nvGraphicFramePr>
        <p:xfrm>
          <a:off x="4283968" y="2348882"/>
          <a:ext cx="3647728" cy="34884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3864"/>
                <a:gridCol w="1823864"/>
              </a:tblGrid>
              <a:tr h="552061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华文中宋" pitchFamily="2" charset="-122"/>
                          <a:ea typeface="华文中宋" pitchFamily="2" charset="-122"/>
                        </a:rPr>
                        <a:t>芯片性能</a:t>
                      </a:r>
                      <a:endParaRPr lang="zh-CN" altLang="en-US" dirty="0"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/>
                </a:tc>
              </a:tr>
              <a:tr h="552061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华文中宋" pitchFamily="2" charset="-122"/>
                          <a:ea typeface="华文中宋" pitchFamily="2" charset="-122"/>
                        </a:rPr>
                        <a:t>输入信号范围</a:t>
                      </a:r>
                      <a:endParaRPr lang="zh-CN" altLang="en-US" dirty="0"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华文中宋" pitchFamily="2" charset="-122"/>
                          <a:ea typeface="华文中宋" pitchFamily="2" charset="-122"/>
                        </a:rPr>
                        <a:t>2-200fC</a:t>
                      </a:r>
                      <a:endParaRPr lang="zh-CN" altLang="en-US" dirty="0"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/>
                </a:tc>
              </a:tr>
              <a:tr h="552061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华文中宋" pitchFamily="2" charset="-122"/>
                          <a:ea typeface="华文中宋" pitchFamily="2" charset="-122"/>
                        </a:rPr>
                        <a:t>噪声</a:t>
                      </a:r>
                      <a:endParaRPr lang="zh-CN" altLang="en-US" dirty="0"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华文中宋" pitchFamily="2" charset="-122"/>
                          <a:ea typeface="华文中宋" pitchFamily="2" charset="-122"/>
                        </a:rPr>
                        <a:t>&lt;2000e-</a:t>
                      </a:r>
                      <a:r>
                        <a:rPr lang="zh-CN" altLang="en-US" dirty="0" smtClean="0">
                          <a:latin typeface="华文中宋" pitchFamily="2" charset="-122"/>
                          <a:ea typeface="华文中宋" pitchFamily="2" charset="-122"/>
                        </a:rPr>
                        <a:t>（</a:t>
                      </a:r>
                      <a:r>
                        <a:rPr lang="en-US" altLang="zh-CN" dirty="0" smtClean="0">
                          <a:latin typeface="华文中宋" pitchFamily="2" charset="-122"/>
                          <a:ea typeface="华文中宋" pitchFamily="2" charset="-122"/>
                        </a:rPr>
                        <a:t>@40pF</a:t>
                      </a:r>
                      <a:r>
                        <a:rPr lang="zh-CN" altLang="en-US" dirty="0" smtClean="0">
                          <a:latin typeface="华文中宋" pitchFamily="2" charset="-122"/>
                          <a:ea typeface="华文中宋" pitchFamily="2" charset="-122"/>
                        </a:rPr>
                        <a:t>）</a:t>
                      </a:r>
                      <a:endParaRPr lang="zh-CN" altLang="en-US" dirty="0"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/>
                </a:tc>
              </a:tr>
              <a:tr h="552061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华文中宋" pitchFamily="2" charset="-122"/>
                          <a:ea typeface="华文中宋" pitchFamily="2" charset="-122"/>
                        </a:rPr>
                        <a:t>线性</a:t>
                      </a:r>
                      <a:endParaRPr lang="zh-CN" altLang="en-US" dirty="0"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华文中宋" pitchFamily="2" charset="-122"/>
                          <a:ea typeface="华文中宋" pitchFamily="2" charset="-122"/>
                        </a:rPr>
                        <a:t>INL&lt;5.5%</a:t>
                      </a:r>
                      <a:r>
                        <a:rPr lang="zh-CN" altLang="en-US" dirty="0" smtClean="0">
                          <a:latin typeface="华文中宋" pitchFamily="2" charset="-122"/>
                          <a:ea typeface="华文中宋" pitchFamily="2" charset="-122"/>
                        </a:rPr>
                        <a:t>（修正前，</a:t>
                      </a:r>
                      <a:r>
                        <a:rPr lang="en-US" altLang="zh-CN" dirty="0" smtClean="0">
                          <a:latin typeface="华文中宋" pitchFamily="2" charset="-122"/>
                          <a:ea typeface="华文中宋" pitchFamily="2" charset="-122"/>
                        </a:rPr>
                        <a:t>5-120fC</a:t>
                      </a:r>
                      <a:r>
                        <a:rPr lang="zh-CN" altLang="en-US" dirty="0" smtClean="0">
                          <a:latin typeface="华文中宋" pitchFamily="2" charset="-122"/>
                          <a:ea typeface="华文中宋" pitchFamily="2" charset="-122"/>
                        </a:rPr>
                        <a:t>）</a:t>
                      </a:r>
                      <a:endParaRPr lang="zh-CN" altLang="en-US" dirty="0"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/>
                </a:tc>
              </a:tr>
              <a:tr h="552061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华文中宋" pitchFamily="2" charset="-122"/>
                          <a:ea typeface="华文中宋" pitchFamily="2" charset="-122"/>
                        </a:rPr>
                        <a:t>通道数</a:t>
                      </a:r>
                      <a:endParaRPr lang="zh-CN" altLang="en-US" dirty="0"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华文中宋" pitchFamily="2" charset="-122"/>
                          <a:ea typeface="华文中宋" pitchFamily="2" charset="-122"/>
                        </a:rPr>
                        <a:t>16</a:t>
                      </a:r>
                      <a:endParaRPr lang="zh-CN" altLang="en-US" dirty="0"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/>
                </a:tc>
              </a:tr>
              <a:tr h="552061">
                <a:tc>
                  <a:txBody>
                    <a:bodyPr/>
                    <a:lstStyle/>
                    <a:p>
                      <a:r>
                        <a:rPr lang="zh-CN" altLang="en-US" dirty="0" smtClean="0">
                          <a:latin typeface="华文中宋" pitchFamily="2" charset="-122"/>
                          <a:ea typeface="华文中宋" pitchFamily="2" charset="-122"/>
                        </a:rPr>
                        <a:t>功耗</a:t>
                      </a:r>
                      <a:endParaRPr lang="zh-CN" altLang="en-US" dirty="0"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 smtClean="0">
                          <a:latin typeface="华文中宋" pitchFamily="2" charset="-122"/>
                          <a:ea typeface="华文中宋" pitchFamily="2" charset="-122"/>
                        </a:rPr>
                        <a:t>&lt;12mW/</a:t>
                      </a:r>
                      <a:r>
                        <a:rPr lang="en-US" altLang="zh-CN" dirty="0" err="1" smtClean="0">
                          <a:latin typeface="华文中宋" pitchFamily="2" charset="-122"/>
                          <a:ea typeface="华文中宋" pitchFamily="2" charset="-122"/>
                        </a:rPr>
                        <a:t>ch</a:t>
                      </a:r>
                      <a:endParaRPr lang="zh-CN" altLang="en-US" dirty="0">
                        <a:latin typeface="华文中宋" pitchFamily="2" charset="-122"/>
                        <a:ea typeface="华文中宋" pitchFamily="2" charset="-122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73164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179765"/>
            <a:ext cx="9144000" cy="70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读出方案</a:t>
            </a:r>
            <a:endParaRPr lang="zh-CN" altLang="en-US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40486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zh-CN" altLang="zh-CN" b="1" dirty="0" smtClean="0">
                <a:latin typeface="华文中宋" pitchFamily="2" charset="-122"/>
                <a:ea typeface="华文中宋" pitchFamily="2" charset="-122"/>
              </a:rPr>
              <a:t>电荷灵敏前放加电荷时间转换（</a:t>
            </a:r>
            <a:r>
              <a:rPr lang="en-US" altLang="zh-CN" b="1" dirty="0" smtClean="0">
                <a:latin typeface="华文中宋" pitchFamily="2" charset="-122"/>
                <a:ea typeface="华文中宋" pitchFamily="2" charset="-122"/>
              </a:rPr>
              <a:t>QTC</a:t>
            </a:r>
            <a:r>
              <a:rPr lang="zh-CN" altLang="zh-CN" b="1" dirty="0" smtClean="0">
                <a:latin typeface="华文中宋" pitchFamily="2" charset="-122"/>
                <a:ea typeface="华文中宋" pitchFamily="2" charset="-122"/>
              </a:rPr>
              <a:t>）电路</a:t>
            </a:r>
            <a:endParaRPr lang="en-US" altLang="zh-CN" b="1" dirty="0" smtClean="0">
              <a:latin typeface="华文中宋" pitchFamily="2" charset="-122"/>
              <a:ea typeface="华文中宋" pitchFamily="2" charset="-122"/>
            </a:endParaRPr>
          </a:p>
          <a:p>
            <a:pPr>
              <a:buNone/>
            </a:pPr>
            <a:r>
              <a:rPr lang="zh-CN" altLang="zh-CN" b="1" dirty="0" smtClean="0">
                <a:latin typeface="华文中宋" pitchFamily="2" charset="-122"/>
                <a:ea typeface="华文中宋" pitchFamily="2" charset="-122"/>
              </a:rPr>
              <a:t>时间</a:t>
            </a:r>
            <a:r>
              <a:rPr lang="zh-CN" altLang="en-US" b="1" dirty="0" smtClean="0">
                <a:latin typeface="华文中宋" pitchFamily="2" charset="-122"/>
                <a:ea typeface="华文中宋" pitchFamily="2" charset="-122"/>
              </a:rPr>
              <a:t>和电荷</a:t>
            </a:r>
            <a:r>
              <a:rPr lang="zh-CN" altLang="zh-CN" b="1" dirty="0" smtClean="0">
                <a:latin typeface="华文中宋" pitchFamily="2" charset="-122"/>
                <a:ea typeface="华文中宋" pitchFamily="2" charset="-122"/>
              </a:rPr>
              <a:t>信息</a:t>
            </a:r>
            <a:r>
              <a:rPr lang="zh-CN" altLang="en-US" b="1" dirty="0" smtClean="0">
                <a:latin typeface="华文中宋" pitchFamily="2" charset="-122"/>
                <a:ea typeface="华文中宋" pitchFamily="2" charset="-122"/>
              </a:rPr>
              <a:t>同时测量</a:t>
            </a:r>
            <a:endParaRPr lang="en-US" altLang="zh-CN" b="1" dirty="0" smtClean="0">
              <a:latin typeface="华文中宋" pitchFamily="2" charset="-122"/>
              <a:ea typeface="华文中宋" pitchFamily="2" charset="-122"/>
            </a:endParaRPr>
          </a:p>
          <a:p>
            <a:r>
              <a:rPr lang="en-US" altLang="zh-CN" b="1" dirty="0" smtClean="0">
                <a:latin typeface="华文中宋" pitchFamily="2" charset="-122"/>
                <a:ea typeface="华文中宋" pitchFamily="2" charset="-122"/>
              </a:rPr>
              <a:t>TOT</a:t>
            </a:r>
            <a:r>
              <a:rPr lang="zh-CN" altLang="en-US" b="1" dirty="0" smtClean="0">
                <a:latin typeface="华文中宋" pitchFamily="2" charset="-122"/>
                <a:ea typeface="华文中宋" pitchFamily="2" charset="-122"/>
              </a:rPr>
              <a:t>（</a:t>
            </a:r>
            <a:r>
              <a:rPr lang="en-US" altLang="zh-CN" b="1" dirty="0" smtClean="0">
                <a:latin typeface="华文中宋" pitchFamily="2" charset="-122"/>
                <a:ea typeface="华文中宋" pitchFamily="2" charset="-122"/>
              </a:rPr>
              <a:t>Time over Threshold</a:t>
            </a:r>
            <a:r>
              <a:rPr lang="zh-CN" altLang="en-US" b="1" dirty="0" smtClean="0">
                <a:latin typeface="华文中宋" pitchFamily="2" charset="-122"/>
                <a:ea typeface="华文中宋" pitchFamily="2" charset="-122"/>
              </a:rPr>
              <a:t>）方法：</a:t>
            </a:r>
            <a:r>
              <a:rPr lang="zh-CN" altLang="zh-CN" dirty="0" smtClean="0">
                <a:latin typeface="华文中宋" pitchFamily="2" charset="-122"/>
                <a:ea typeface="华文中宋" pitchFamily="2" charset="-122"/>
              </a:rPr>
              <a:t>测量输出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脉冲的</a:t>
            </a:r>
            <a:r>
              <a:rPr lang="zh-CN" altLang="zh-CN" dirty="0" smtClean="0">
                <a:latin typeface="华文中宋" pitchFamily="2" charset="-122"/>
                <a:ea typeface="华文中宋" pitchFamily="2" charset="-122"/>
              </a:rPr>
              <a:t>时间，换算得到入射粒子的电荷量，进而得到入射粒子的能量</a:t>
            </a:r>
            <a:endParaRPr lang="en-US" altLang="zh-CN" dirty="0" smtClean="0">
              <a:latin typeface="华文中宋" pitchFamily="2" charset="-122"/>
              <a:ea typeface="华文中宋" pitchFamily="2" charset="-122"/>
            </a:endParaRPr>
          </a:p>
          <a:p>
            <a:r>
              <a:rPr lang="zh-CN" altLang="en-US" b="1" dirty="0" smtClean="0">
                <a:latin typeface="华文中宋" pitchFamily="2" charset="-122"/>
                <a:ea typeface="华文中宋" pitchFamily="2" charset="-122"/>
              </a:rPr>
              <a:t>功能模块：</a:t>
            </a:r>
            <a:r>
              <a:rPr lang="zh-CN" altLang="zh-CN" dirty="0" smtClean="0">
                <a:latin typeface="华文中宋" pitchFamily="2" charset="-122"/>
                <a:ea typeface="华文中宋" pitchFamily="2" charset="-122"/>
              </a:rPr>
              <a:t>带线性放电结构的电荷灵敏前放，比较器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，</a:t>
            </a:r>
            <a:r>
              <a:rPr lang="en-US" altLang="zh-CN" dirty="0" smtClean="0">
                <a:latin typeface="华文中宋" pitchFamily="2" charset="-122"/>
                <a:ea typeface="华文中宋" pitchFamily="2" charset="-122"/>
              </a:rPr>
              <a:t>LVDS</a:t>
            </a:r>
            <a:r>
              <a:rPr lang="zh-CN" altLang="zh-CN" dirty="0" smtClean="0">
                <a:latin typeface="华文中宋" pitchFamily="2" charset="-122"/>
                <a:ea typeface="华文中宋" pitchFamily="2" charset="-122"/>
              </a:rPr>
              <a:t>输出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驱动，</a:t>
            </a:r>
            <a:r>
              <a:rPr lang="en-US" altLang="zh-CN" dirty="0" smtClean="0">
                <a:latin typeface="华文中宋" pitchFamily="2" charset="-122"/>
                <a:ea typeface="华文中宋" pitchFamily="2" charset="-122"/>
              </a:rPr>
              <a:t>TDC</a:t>
            </a:r>
            <a:r>
              <a:rPr lang="zh-CN" altLang="zh-CN" dirty="0" smtClean="0">
                <a:latin typeface="华文中宋" pitchFamily="2" charset="-122"/>
                <a:ea typeface="华文中宋" pitchFamily="2" charset="-122"/>
              </a:rPr>
              <a:t>电路</a:t>
            </a:r>
            <a:endParaRPr lang="en-US" altLang="zh-CN" dirty="0" smtClean="0">
              <a:latin typeface="华文中宋" pitchFamily="2" charset="-122"/>
              <a:ea typeface="华文中宋" pitchFamily="2" charset="-122"/>
            </a:endParaRPr>
          </a:p>
          <a:p>
            <a:r>
              <a:rPr lang="zh-CN" altLang="en-US" b="1" dirty="0" smtClean="0">
                <a:latin typeface="华文中宋" pitchFamily="2" charset="-122"/>
                <a:ea typeface="华文中宋" pitchFamily="2" charset="-122"/>
              </a:rPr>
              <a:t>探测方法：</a:t>
            </a:r>
            <a:r>
              <a:rPr lang="zh-CN" altLang="zh-CN" dirty="0" smtClean="0">
                <a:latin typeface="华文中宋" pitchFamily="2" charset="-122"/>
                <a:ea typeface="华文中宋" pitchFamily="2" charset="-122"/>
              </a:rPr>
              <a:t>脉冲的前沿代表了信号的到达时刻，脉冲的宽度代表了电荷量</a:t>
            </a:r>
            <a:endParaRPr lang="en-US" altLang="zh-CN" dirty="0" smtClean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0" y="1412776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EA8F-A67E-4C3F-8200-CAC98B162E55}" type="slidenum">
              <a:rPr lang="zh-CN" altLang="en-US" smtClean="0"/>
              <a:pPr/>
              <a:t>5</a:t>
            </a:fld>
            <a:endParaRPr lang="zh-CN" altLang="en-US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3861048"/>
            <a:ext cx="70866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9559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9765"/>
            <a:ext cx="9144000" cy="70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国内外同类芯片</a:t>
            </a:r>
            <a:endParaRPr lang="zh-CN" altLang="en-US" dirty="0"/>
          </a:p>
        </p:txBody>
      </p:sp>
      <p:graphicFrame>
        <p:nvGraphicFramePr>
          <p:cNvPr id="9" name="内容占位符 8"/>
          <p:cNvGraphicFramePr>
            <a:graphicFrameLocks noGrp="1"/>
          </p:cNvGraphicFramePr>
          <p:nvPr>
            <p:ph idx="1"/>
          </p:nvPr>
        </p:nvGraphicFramePr>
        <p:xfrm>
          <a:off x="0" y="1628800"/>
          <a:ext cx="9108504" cy="436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3608"/>
                <a:gridCol w="749289"/>
                <a:gridCol w="1266935"/>
                <a:gridCol w="720080"/>
                <a:gridCol w="576064"/>
                <a:gridCol w="1800200"/>
                <a:gridCol w="720080"/>
                <a:gridCol w="720080"/>
                <a:gridCol w="576064"/>
                <a:gridCol w="936104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芯片名称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实验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探测器种类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通道数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成形时间</a:t>
                      </a:r>
                      <a:r>
                        <a:rPr lang="en-US" altLang="zh-CN" sz="1600" dirty="0" smtClean="0"/>
                        <a:t>(ns)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噪声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动态范围</a:t>
                      </a:r>
                      <a:endParaRPr lang="en-US" altLang="zh-CN" sz="1600" dirty="0" smtClean="0"/>
                    </a:p>
                    <a:p>
                      <a:r>
                        <a:rPr lang="en-US" altLang="zh-CN" sz="1600" dirty="0" smtClean="0"/>
                        <a:t>(</a:t>
                      </a:r>
                      <a:r>
                        <a:rPr lang="en-US" altLang="zh-CN" sz="1600" dirty="0" err="1" smtClean="0"/>
                        <a:t>fC</a:t>
                      </a:r>
                      <a:r>
                        <a:rPr lang="en-US" altLang="zh-CN" sz="1600" dirty="0" smtClean="0"/>
                        <a:t>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功耗</a:t>
                      </a:r>
                      <a:endParaRPr lang="en-US" altLang="zh-CN" sz="1600" dirty="0" smtClean="0"/>
                    </a:p>
                    <a:p>
                      <a:r>
                        <a:rPr lang="en-US" altLang="zh-CN" sz="1600" dirty="0" err="1" smtClean="0"/>
                        <a:t>mW</a:t>
                      </a:r>
                      <a:r>
                        <a:rPr lang="en-US" altLang="zh-CN" sz="1600" dirty="0" smtClean="0"/>
                        <a:t>/</a:t>
                      </a:r>
                      <a:r>
                        <a:rPr lang="en-US" altLang="zh-CN" sz="1600" dirty="0" err="1" smtClean="0"/>
                        <a:t>ch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抗辐射（</a:t>
                      </a:r>
                      <a:r>
                        <a:rPr lang="en-US" altLang="zh-CN" sz="1600" dirty="0" err="1" smtClean="0"/>
                        <a:t>Mrad</a:t>
                      </a:r>
                      <a:r>
                        <a:rPr lang="zh-CN" altLang="en-US" sz="1600" dirty="0" smtClean="0"/>
                        <a:t>）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600" dirty="0" smtClean="0"/>
                        <a:t>采用工艺</a:t>
                      </a:r>
                      <a:endParaRPr lang="en-US" altLang="zh-CN" sz="1600" dirty="0" smtClean="0"/>
                    </a:p>
                    <a:p>
                      <a:r>
                        <a:rPr lang="zh-CN" altLang="en-US" sz="1600" dirty="0" smtClean="0"/>
                        <a:t>（</a:t>
                      </a:r>
                      <a:r>
                        <a:rPr lang="en-US" altLang="zh-CN" sz="1600" dirty="0" smtClean="0"/>
                        <a:t>um</a:t>
                      </a:r>
                      <a:r>
                        <a:rPr lang="zh-CN" altLang="en-US" sz="1600" dirty="0" smtClean="0"/>
                        <a:t>）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APV25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CMS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Si strip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128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50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err="1" smtClean="0"/>
                        <a:t>246e</a:t>
                      </a:r>
                      <a:r>
                        <a:rPr lang="en-US" altLang="zh-CN" sz="1600" dirty="0" smtClean="0"/>
                        <a:t>-+</a:t>
                      </a:r>
                      <a:r>
                        <a:rPr lang="en-US" altLang="zh-CN" sz="1600" dirty="0" err="1" smtClean="0"/>
                        <a:t>36e</a:t>
                      </a:r>
                      <a:r>
                        <a:rPr lang="en-US" altLang="zh-CN" sz="1600" dirty="0" smtClean="0"/>
                        <a:t>-/pF</a:t>
                      </a:r>
                      <a:endParaRPr lang="zh-CN" alt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20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2.7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10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0.25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CARIOCA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err="1" smtClean="0"/>
                        <a:t>LHCb</a:t>
                      </a:r>
                      <a:r>
                        <a:rPr lang="en-US" altLang="zh-CN" sz="1600" dirty="0" smtClean="0"/>
                        <a:t> 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MWPC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8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25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err="1" smtClean="0"/>
                        <a:t>450e</a:t>
                      </a:r>
                      <a:r>
                        <a:rPr lang="en-US" altLang="zh-CN" sz="1600" dirty="0" smtClean="0"/>
                        <a:t>-+</a:t>
                      </a:r>
                      <a:r>
                        <a:rPr lang="en-US" altLang="zh-CN" sz="1600" dirty="0" err="1" smtClean="0"/>
                        <a:t>37.4e</a:t>
                      </a:r>
                      <a:r>
                        <a:rPr lang="en-US" altLang="zh-CN" sz="1600" dirty="0" smtClean="0"/>
                        <a:t>-/pF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250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12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1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0.25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err="1" smtClean="0"/>
                        <a:t>ToPix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PANDA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Si pixel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128</a:t>
                      </a:r>
                      <a:r>
                        <a:rPr lang="zh-CN" altLang="en-US" sz="1600" dirty="0" smtClean="0"/>
                        <a:t>*</a:t>
                      </a:r>
                      <a:r>
                        <a:rPr lang="en-US" altLang="zh-CN" sz="1600" dirty="0" smtClean="0"/>
                        <a:t>4</a:t>
                      </a:r>
                    </a:p>
                    <a:p>
                      <a:r>
                        <a:rPr lang="en-US" altLang="zh-CN" sz="1600" dirty="0" smtClean="0"/>
                        <a:t>32</a:t>
                      </a:r>
                      <a:r>
                        <a:rPr lang="zh-CN" altLang="en-US" sz="1600" dirty="0" smtClean="0"/>
                        <a:t>*</a:t>
                      </a:r>
                      <a:r>
                        <a:rPr lang="en-US" altLang="zh-CN" sz="1600" dirty="0" smtClean="0"/>
                        <a:t>4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104e-(640 pixel cells)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50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15uW/pix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0.13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CASA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GEM strip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16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25-100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err="1" smtClean="0"/>
                        <a:t>60.8e</a:t>
                      </a:r>
                      <a:r>
                        <a:rPr lang="en-US" altLang="zh-CN" sz="1600" dirty="0" smtClean="0"/>
                        <a:t>-+</a:t>
                      </a:r>
                      <a:r>
                        <a:rPr lang="en-US" altLang="zh-CN" sz="1600" dirty="0" err="1" smtClean="0"/>
                        <a:t>28.2e</a:t>
                      </a:r>
                      <a:r>
                        <a:rPr lang="en-US" altLang="zh-CN" sz="1600" dirty="0" smtClean="0"/>
                        <a:t>-/pF</a:t>
                      </a:r>
                      <a:r>
                        <a:rPr lang="zh-CN" altLang="en-US" sz="1600" dirty="0" smtClean="0"/>
                        <a:t>（</a:t>
                      </a:r>
                      <a:r>
                        <a:rPr lang="en-US" altLang="zh-CN" sz="1600" dirty="0" smtClean="0"/>
                        <a:t>25ns</a:t>
                      </a:r>
                      <a:r>
                        <a:rPr lang="zh-CN" altLang="en-US" sz="1600" dirty="0" smtClean="0"/>
                        <a:t>）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1500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8.9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0.35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GEMROC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BSRF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GEM</a:t>
                      </a:r>
                      <a:r>
                        <a:rPr lang="en-US" altLang="zh-CN" sz="1600" baseline="0" dirty="0" smtClean="0"/>
                        <a:t> </a:t>
                      </a:r>
                      <a:r>
                        <a:rPr lang="en-US" altLang="zh-CN" sz="1600" dirty="0" smtClean="0"/>
                        <a:t>strip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16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40-640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smtClean="0"/>
                        <a:t>&lt;2000e-@40pF</a:t>
                      </a:r>
                      <a:endParaRPr lang="zh-CN" altLang="en-US" sz="1600" dirty="0" smtClean="0"/>
                    </a:p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200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15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0.35</a:t>
                      </a:r>
                      <a:endParaRPr lang="zh-CN" alt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LQTC1.0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BSRF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err="1" smtClean="0"/>
                        <a:t>MICROMEGAS,strip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16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err="1" smtClean="0"/>
                        <a:t>1026e</a:t>
                      </a:r>
                      <a:r>
                        <a:rPr lang="en-US" altLang="zh-CN" sz="1600" dirty="0" smtClean="0"/>
                        <a:t>-+</a:t>
                      </a:r>
                      <a:r>
                        <a:rPr lang="en-US" altLang="zh-CN" sz="1600" dirty="0" err="1" smtClean="0"/>
                        <a:t>27.5e</a:t>
                      </a:r>
                      <a:r>
                        <a:rPr lang="en-US" altLang="zh-CN" sz="1600" dirty="0" smtClean="0"/>
                        <a:t>-/pF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200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12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SEU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smtClean="0"/>
                        <a:t>0.35</a:t>
                      </a:r>
                      <a:endParaRPr lang="zh-CN" alt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EA8F-A67E-4C3F-8200-CAC98B162E55}" type="slidenum">
              <a:rPr lang="zh-CN" altLang="en-US" smtClean="0"/>
              <a:pPr/>
              <a:t>6</a:t>
            </a:fld>
            <a:endParaRPr lang="zh-CN" altLang="en-US"/>
          </a:p>
        </p:txBody>
      </p:sp>
      <p:sp>
        <p:nvSpPr>
          <p:cNvPr id="10" name="矩形 9"/>
          <p:cNvSpPr/>
          <p:nvPr/>
        </p:nvSpPr>
        <p:spPr>
          <a:xfrm>
            <a:off x="0" y="5445224"/>
            <a:ext cx="9144000" cy="57606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0" y="1412776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9765"/>
            <a:ext cx="9144000" cy="70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>
                <a:latin typeface="华文中宋" pitchFamily="2" charset="-122"/>
                <a:ea typeface="华文中宋" pitchFamily="2" charset="-122"/>
              </a:rPr>
              <a:t>APV</a:t>
            </a:r>
            <a:r>
              <a:rPr lang="en-US" altLang="zh-CN" dirty="0" err="1" smtClean="0">
                <a:latin typeface="华文中宋" pitchFamily="2" charset="-122"/>
                <a:ea typeface="华文中宋" pitchFamily="2" charset="-122"/>
              </a:rPr>
              <a:t>25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结构</a:t>
            </a:r>
            <a:endParaRPr lang="zh-CN" altLang="en-US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0" y="1412776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EA8F-A67E-4C3F-8200-CAC98B162E55}" type="slidenum">
              <a:rPr lang="zh-CN" altLang="en-US" smtClean="0"/>
              <a:pPr/>
              <a:t>7</a:t>
            </a:fld>
            <a:endParaRPr lang="zh-CN" altLang="en-US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700808"/>
            <a:ext cx="8424935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1979712" y="5445224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华文中宋" pitchFamily="2" charset="-122"/>
                <a:ea typeface="华文中宋" pitchFamily="2" charset="-122"/>
              </a:rPr>
              <a:t>128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通道</a:t>
            </a:r>
            <a:endParaRPr lang="en-US" altLang="zh-CN" dirty="0" smtClean="0">
              <a:latin typeface="华文中宋" pitchFamily="2" charset="-122"/>
              <a:ea typeface="华文中宋" pitchFamily="2" charset="-122"/>
            </a:endParaRPr>
          </a:p>
          <a:p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低噪声电荷灵敏前放</a:t>
            </a:r>
            <a:endParaRPr lang="en-US" altLang="zh-CN" dirty="0" smtClean="0">
              <a:latin typeface="华文中宋" pitchFamily="2" charset="-122"/>
              <a:ea typeface="华文中宋" pitchFamily="2" charset="-122"/>
            </a:endParaRPr>
          </a:p>
          <a:p>
            <a:endParaRPr lang="zh-CN" altLang="en-US" dirty="0"/>
          </a:p>
        </p:txBody>
      </p:sp>
    </p:spTree>
    <p:extLst>
      <p:ext uri="{BB962C8B-B14F-4D97-AF65-F5344CB8AC3E}">
        <p14:creationId xmlns="" xmlns:p14="http://schemas.microsoft.com/office/powerpoint/2010/main" val="1017763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en-US" altLang="zh-CN" dirty="0" smtClean="0">
                <a:latin typeface="华文中宋" pitchFamily="2" charset="-122"/>
                <a:ea typeface="华文中宋" pitchFamily="2" charset="-122"/>
              </a:rPr>
              <a:t>CARIOCA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结构</a:t>
            </a:r>
            <a:endParaRPr lang="zh-CN" altLang="en-US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268760"/>
            <a:ext cx="6120680" cy="1008112"/>
          </a:xfrm>
        </p:spPr>
        <p:txBody>
          <a:bodyPr>
            <a:normAutofit/>
          </a:bodyPr>
          <a:lstStyle/>
          <a:p>
            <a:pPr>
              <a:buNone/>
            </a:pPr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EA8F-A67E-4C3F-8200-CAC98B162E55}" type="slidenum">
              <a:rPr lang="zh-CN" altLang="en-US" smtClean="0"/>
              <a:pPr/>
              <a:t>8</a:t>
            </a:fld>
            <a:endParaRPr lang="zh-CN" alt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212976"/>
            <a:ext cx="70567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179765"/>
            <a:ext cx="9144000" cy="70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547664" y="5517232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华文中宋" pitchFamily="2" charset="-122"/>
                <a:ea typeface="华文中宋" pitchFamily="2" charset="-122"/>
              </a:rPr>
              <a:t>Current-mode </a:t>
            </a:r>
            <a:r>
              <a:rPr lang="en-US" altLang="zh-CN" dirty="0" smtClean="0">
                <a:latin typeface="华文中宋" pitchFamily="2" charset="-122"/>
                <a:ea typeface="华文中宋" pitchFamily="2" charset="-122"/>
              </a:rPr>
              <a:t>Amplifier</a:t>
            </a:r>
          </a:p>
          <a:p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低噪声</a:t>
            </a:r>
            <a:endParaRPr lang="en-US" altLang="zh-CN" dirty="0" smtClean="0">
              <a:latin typeface="华文中宋" pitchFamily="2" charset="-122"/>
              <a:ea typeface="华文中宋" pitchFamily="2" charset="-122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1556792"/>
            <a:ext cx="5276850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矩形 12"/>
          <p:cNvSpPr/>
          <p:nvPr/>
        </p:nvSpPr>
        <p:spPr>
          <a:xfrm>
            <a:off x="0" y="1412776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="" xmlns:p14="http://schemas.microsoft.com/office/powerpoint/2010/main" val="409166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179765"/>
            <a:ext cx="9144000" cy="70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 smtClean="0">
                <a:latin typeface="华文中宋" pitchFamily="2" charset="-122"/>
                <a:ea typeface="华文中宋" pitchFamily="2" charset="-122"/>
              </a:rPr>
              <a:t>ToPix</a:t>
            </a:r>
            <a:r>
              <a:rPr lang="zh-CN" altLang="en-US" dirty="0" smtClean="0">
                <a:latin typeface="华文中宋" pitchFamily="2" charset="-122"/>
                <a:ea typeface="华文中宋" pitchFamily="2" charset="-122"/>
              </a:rPr>
              <a:t>结构</a:t>
            </a:r>
            <a:endParaRPr lang="zh-CN" altLang="en-US" dirty="0">
              <a:latin typeface="华文中宋" pitchFamily="2" charset="-122"/>
              <a:ea typeface="华文中宋" pitchFamily="2" charset="-122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2962672" cy="820688"/>
          </a:xfrm>
        </p:spPr>
        <p:txBody>
          <a:bodyPr>
            <a:normAutofit/>
          </a:bodyPr>
          <a:lstStyle/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0" y="1412776"/>
            <a:ext cx="9144000" cy="1440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AEA8F-A67E-4C3F-8200-CAC98B162E55}" type="slidenum">
              <a:rPr lang="zh-CN" altLang="en-US" smtClean="0"/>
              <a:pPr/>
              <a:t>9</a:t>
            </a:fld>
            <a:endParaRPr lang="zh-CN" altLang="en-US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00808"/>
            <a:ext cx="449999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1700808"/>
            <a:ext cx="457200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763938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282828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282828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3692</TotalTime>
  <Words>822</Words>
  <Application>Microsoft Office PowerPoint</Application>
  <PresentationFormat>全屏显示(4:3)</PresentationFormat>
  <Paragraphs>226</Paragraphs>
  <Slides>20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2</vt:i4>
      </vt:variant>
      <vt:variant>
        <vt:lpstr>幻灯片标题</vt:lpstr>
      </vt:variant>
      <vt:variant>
        <vt:i4>20</vt:i4>
      </vt:variant>
    </vt:vector>
  </HeadingPairs>
  <TitlesOfParts>
    <vt:vector size="23" baseType="lpstr">
      <vt:lpstr>Office 主题</vt:lpstr>
      <vt:lpstr>Microsoft 公式 3.0</vt:lpstr>
      <vt:lpstr>公式</vt:lpstr>
      <vt:lpstr>用于MICROMEGAS的二维读出前端芯片研究进展</vt:lpstr>
      <vt:lpstr>主要内容</vt:lpstr>
      <vt:lpstr>MICROMIGAS简介</vt:lpstr>
      <vt:lpstr>探测器对电子学需求以及芯片性能</vt:lpstr>
      <vt:lpstr>读出方案</vt:lpstr>
      <vt:lpstr>国内外同类芯片</vt:lpstr>
      <vt:lpstr>APV25结构</vt:lpstr>
      <vt:lpstr>CARIOCA结构</vt:lpstr>
      <vt:lpstr>ToPix结构</vt:lpstr>
      <vt:lpstr>LQTC1.0芯片结构</vt:lpstr>
      <vt:lpstr>LQTC1.0芯片设计</vt:lpstr>
      <vt:lpstr>LQTC1.0芯片设计</vt:lpstr>
      <vt:lpstr>LQTC1.0芯片设计</vt:lpstr>
      <vt:lpstr>LQTC1.0芯片设计</vt:lpstr>
      <vt:lpstr>芯片仿真结果—输出波形</vt:lpstr>
      <vt:lpstr>芯片仿真结果--输出波形</vt:lpstr>
      <vt:lpstr>芯片仿真结果--噪声性能</vt:lpstr>
      <vt:lpstr>芯片仿真结果-线性性能</vt:lpstr>
      <vt:lpstr>芯片仿真结果--时间特性</vt:lpstr>
      <vt:lpstr>时间计划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用于Micromegas的条形读出芯片研究</dc:title>
  <dc:creator>wangna</dc:creator>
  <cp:lastModifiedBy>刘点兵</cp:lastModifiedBy>
  <cp:revision>397</cp:revision>
  <dcterms:created xsi:type="dcterms:W3CDTF">2012-12-04T06:03:16Z</dcterms:created>
  <dcterms:modified xsi:type="dcterms:W3CDTF">2012-12-12T20:22:10Z</dcterms:modified>
</cp:coreProperties>
</file>