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10" r:id="rId2"/>
    <p:sldId id="517" r:id="rId3"/>
    <p:sldId id="561" r:id="rId4"/>
    <p:sldId id="563" r:id="rId5"/>
    <p:sldId id="536" r:id="rId6"/>
    <p:sldId id="518" r:id="rId7"/>
    <p:sldId id="564" r:id="rId8"/>
    <p:sldId id="566" r:id="rId9"/>
    <p:sldId id="568" r:id="rId10"/>
    <p:sldId id="529" r:id="rId11"/>
    <p:sldId id="569" r:id="rId12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FF"/>
    <a:srgbClr val="00A7FA"/>
    <a:srgbClr val="EEB500"/>
    <a:srgbClr val="FF9900"/>
    <a:srgbClr val="FFCC00"/>
    <a:srgbClr val="00A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2206" autoAdjust="0"/>
  </p:normalViewPr>
  <p:slideViewPr>
    <p:cSldViewPr>
      <p:cViewPr>
        <p:scale>
          <a:sx n="70" d="100"/>
          <a:sy n="70" d="100"/>
        </p:scale>
        <p:origin x="-218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C9EDA7C-EDC1-4573-A39D-F1471709185D}" type="datetimeFigureOut">
              <a:rPr lang="zh-CN" altLang="en-US"/>
              <a:pPr>
                <a:defRPr/>
              </a:pPr>
              <a:t>2013/9/5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F4E7F45-9E4F-4867-98CF-DC8088E36F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366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 descr="PPT标题页模板副本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5107632"/>
            <a:ext cx="6400800" cy="98566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094879"/>
            <a:ext cx="8424936" cy="1470025"/>
          </a:xfrm>
        </p:spPr>
        <p:txBody>
          <a:bodyPr/>
          <a:lstStyle>
            <a:lvl1pPr algn="ctr">
              <a:defRPr sz="5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EEB500"/>
                </a:soli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6492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19868" cy="71438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8A1B642-96BA-4221-9CE2-FA7E6E9767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5DDB52C-F51D-4B53-B0E6-A0C2FAA4B3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3" descr="PPT标题页模板副本3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5113"/>
            <a:ext cx="82296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5875"/>
            <a:ext cx="8229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" name="灯片编号占位符 5"/>
          <p:cNvSpPr txBox="1">
            <a:spLocks/>
          </p:cNvSpPr>
          <p:nvPr/>
        </p:nvSpPr>
        <p:spPr>
          <a:xfrm>
            <a:off x="285750" y="6597650"/>
            <a:ext cx="500063" cy="260350"/>
          </a:xfrm>
          <a:prstGeom prst="rect">
            <a:avLst/>
          </a:prstGeom>
          <a:solidFill>
            <a:schemeClr val="bg1"/>
          </a:solidFill>
        </p:spPr>
        <p:txBody>
          <a:bodyPr anchor="ctr" anchorCtr="1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FAE55A9-6D9B-4CD1-B774-1DD214A7F4FF}" type="slidenum">
              <a:rPr lang="en-US" altLang="zh-CN" smtClean="0"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altLang="zh-CN" dirty="0" smtClean="0">
                <a:latin typeface="+mn-lt"/>
                <a:ea typeface="+mn-ea"/>
              </a:rPr>
              <a:t>   </a:t>
            </a:r>
            <a:endParaRPr lang="en-US" altLang="zh-CN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3600" b="1" dirty="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itchFamily="34" charset="0"/>
          <a:ea typeface="华文新魏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itchFamily="34" charset="0"/>
          <a:ea typeface="华文新魏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itchFamily="34" charset="0"/>
          <a:ea typeface="华文新魏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3300"/>
          </a:solidFill>
          <a:latin typeface="Arial" pitchFamily="34" charset="0"/>
          <a:ea typeface="华文新魏" pitchFamily="2" charset="-122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30000"/>
        </a:spcAft>
        <a:buClr>
          <a:srgbClr val="FFC000"/>
        </a:buClr>
        <a:buSzPct val="80000"/>
        <a:buFont typeface="Wingdings" pitchFamily="2" charset="2"/>
        <a:buChar char="n"/>
        <a:defRPr sz="2600" b="1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80000"/>
        <a:buFont typeface="Wingdings" pitchFamily="2" charset="2"/>
        <a:buChar char="n"/>
        <a:defRPr sz="2400">
          <a:solidFill>
            <a:schemeClr val="accent2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副标题 4"/>
          <p:cNvSpPr>
            <a:spLocks noGrp="1"/>
          </p:cNvSpPr>
          <p:nvPr>
            <p:ph type="subTitle" idx="1"/>
          </p:nvPr>
        </p:nvSpPr>
        <p:spPr>
          <a:xfrm>
            <a:off x="1709350" y="4509120"/>
            <a:ext cx="5886986" cy="214312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Yu-</a:t>
            </a:r>
            <a:r>
              <a:rPr lang="en-US" altLang="zh-CN" dirty="0" err="1" smtClean="0"/>
              <a:t>Feng</a:t>
            </a:r>
            <a:r>
              <a:rPr lang="en-US" altLang="zh-CN" dirty="0" smtClean="0"/>
              <a:t> Li</a:t>
            </a:r>
          </a:p>
          <a:p>
            <a:pPr eaLnBrk="1" hangingPunct="1"/>
            <a:r>
              <a:rPr lang="en-US" altLang="zh-CN" sz="2200" dirty="0" smtClean="0"/>
              <a:t>Institute </a:t>
            </a:r>
            <a:r>
              <a:rPr lang="en-US" altLang="zh-CN" sz="2200" dirty="0"/>
              <a:t>of High </a:t>
            </a:r>
            <a:r>
              <a:rPr lang="en-US" altLang="zh-CN" sz="2200" dirty="0" smtClean="0"/>
              <a:t>Energy Physics</a:t>
            </a:r>
          </a:p>
          <a:p>
            <a:pPr eaLnBrk="1" hangingPunct="1"/>
            <a:r>
              <a:rPr lang="en-US" altLang="zh-CN" sz="2200" dirty="0" smtClean="0"/>
              <a:t>2013-9-5</a:t>
            </a:r>
          </a:p>
          <a:p>
            <a:pPr eaLnBrk="1" hangingPunct="1"/>
            <a:r>
              <a:rPr lang="en-US" altLang="zh-CN" sz="2200" dirty="0" smtClean="0"/>
              <a:t>PIC 2013 (Beijing)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95536" y="380504"/>
            <a:ext cx="8424936" cy="1470025"/>
          </a:xfrm>
        </p:spPr>
        <p:txBody>
          <a:bodyPr/>
          <a:lstStyle/>
          <a:p>
            <a:pPr defTabSz="3730625">
              <a:defRPr/>
            </a:pPr>
            <a:r>
              <a:rPr lang="en-US" altLang="zh-CN" sz="3400" dirty="0">
                <a:solidFill>
                  <a:schemeClr val="tx1"/>
                </a:solidFill>
                <a:effectLst/>
                <a:latin typeface="+mj-lt"/>
              </a:rPr>
              <a:t>Overview of the </a:t>
            </a:r>
            <a:r>
              <a:rPr lang="en-US" altLang="zh-CN" sz="3400" dirty="0" err="1">
                <a:solidFill>
                  <a:schemeClr val="tx1"/>
                </a:solidFill>
                <a:effectLst/>
                <a:latin typeface="+mj-lt"/>
              </a:rPr>
              <a:t>Jiangmen</a:t>
            </a:r>
            <a:r>
              <a:rPr lang="en-US" altLang="zh-CN" sz="3400" dirty="0">
                <a:solidFill>
                  <a:schemeClr val="tx1"/>
                </a:solidFill>
                <a:effectLst/>
                <a:latin typeface="+mj-lt"/>
              </a:rPr>
              <a:t> Underground Neutrino Observatory (JUNO)</a:t>
            </a:r>
          </a:p>
        </p:txBody>
      </p:sp>
    </p:spTree>
  </p:cSld>
  <p:clrMapOvr>
    <a:masterClrMapping/>
  </p:clrMapOvr>
  <p:transition spd="med" advTm="13828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内容占位符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zh-CN" sz="6000" dirty="0" smtClean="0"/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6000" dirty="0" smtClean="0"/>
              <a:t>Thanks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4580" y="142852"/>
            <a:ext cx="8319868" cy="714380"/>
          </a:xfrm>
        </p:spPr>
        <p:txBody>
          <a:bodyPr/>
          <a:lstStyle/>
          <a:p>
            <a:pPr defTabSz="3730625">
              <a:defRPr/>
            </a:pPr>
            <a:r>
              <a:rPr lang="en-US" altLang="zh-CN" dirty="0"/>
              <a:t>6. Technical </a:t>
            </a:r>
            <a:r>
              <a:rPr lang="en-US" altLang="zh-CN" dirty="0" smtClean="0"/>
              <a:t>Challenges (2)</a:t>
            </a:r>
            <a:endParaRPr lang="en-US" altLang="zh-C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900257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" y="3861048"/>
            <a:ext cx="595547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87746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804497" cy="714375"/>
          </a:xfrm>
        </p:spPr>
        <p:txBody>
          <a:bodyPr/>
          <a:lstStyle/>
          <a:p>
            <a:pPr defTabSz="3730625">
              <a:defRPr/>
            </a:pPr>
            <a:r>
              <a:rPr lang="en-US" altLang="zh-CN" dirty="0" smtClean="0"/>
              <a:t>1. Introduction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1052736"/>
            <a:ext cx="8858312" cy="1152128"/>
          </a:xfrm>
        </p:spPr>
        <p:txBody>
          <a:bodyPr/>
          <a:lstStyle/>
          <a:p>
            <a:pPr marL="457200" indent="-457200" algn="just" defTabSz="373062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altLang="zh-CN" sz="2400" dirty="0">
                <a:solidFill>
                  <a:schemeClr val="tx2"/>
                </a:solidFill>
                <a:latin typeface="Arial" charset="0"/>
              </a:rPr>
              <a:t>After the discovery </a:t>
            </a:r>
            <a:r>
              <a:rPr lang="en-US" altLang="zh-CN" sz="2400" dirty="0" smtClean="0">
                <a:solidFill>
                  <a:schemeClr val="tx2"/>
                </a:solidFill>
                <a:latin typeface="Arial" charset="0"/>
              </a:rPr>
              <a:t>of </a:t>
            </a:r>
            <a:r>
              <a:rPr lang="en-US" altLang="zh-CN" sz="2400" dirty="0">
                <a:solidFill>
                  <a:schemeClr val="tx2"/>
                </a:solidFill>
                <a:latin typeface="Arial" charset="0"/>
              </a:rPr>
              <a:t>non-zero theta(13</a:t>
            </a:r>
            <a:r>
              <a:rPr lang="en-US" altLang="zh-CN" sz="2400" dirty="0" smtClean="0">
                <a:solidFill>
                  <a:schemeClr val="tx2"/>
                </a:solidFill>
                <a:latin typeface="Arial" charset="0"/>
              </a:rPr>
              <a:t>), the </a:t>
            </a:r>
            <a:r>
              <a:rPr lang="en-US" altLang="zh-CN" sz="2400" dirty="0">
                <a:solidFill>
                  <a:schemeClr val="tx2"/>
                </a:solidFill>
                <a:latin typeface="Arial" charset="0"/>
              </a:rPr>
              <a:t>neutrino </a:t>
            </a:r>
            <a:r>
              <a:rPr lang="en-US" altLang="zh-CN" sz="2400" dirty="0">
                <a:solidFill>
                  <a:srgbClr val="FF0000"/>
                </a:solidFill>
                <a:latin typeface="Arial" charset="0"/>
              </a:rPr>
              <a:t>mass hierarchy </a:t>
            </a:r>
            <a:r>
              <a:rPr lang="en-US" altLang="zh-CN" sz="2400" dirty="0">
                <a:solidFill>
                  <a:schemeClr val="tx2"/>
                </a:solidFill>
                <a:latin typeface="Arial" charset="0"/>
              </a:rPr>
              <a:t>(MH) and </a:t>
            </a:r>
            <a:r>
              <a:rPr lang="en-US" altLang="zh-CN" sz="2400" dirty="0">
                <a:solidFill>
                  <a:srgbClr val="FF0000"/>
                </a:solidFill>
                <a:latin typeface="Arial" charset="0"/>
              </a:rPr>
              <a:t>lepton CP violation </a:t>
            </a:r>
            <a:r>
              <a:rPr lang="en-US" altLang="zh-CN" sz="2400" dirty="0">
                <a:solidFill>
                  <a:schemeClr val="tx2"/>
                </a:solidFill>
                <a:latin typeface="Arial" charset="0"/>
              </a:rPr>
              <a:t>(CPV) are the central concerns in neutrino oscillation experiments</a:t>
            </a:r>
            <a:r>
              <a:rPr lang="en-US" altLang="zh-CN" sz="2400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en-US" altLang="zh-CN" sz="1200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42420" y="2348880"/>
            <a:ext cx="55015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The neutrino MH can in principle be determined in the oscillations of </a:t>
            </a:r>
            <a:r>
              <a:rPr lang="en-US" altLang="zh-CN" sz="2400" b="1" dirty="0">
                <a:solidFill>
                  <a:srgbClr val="FF0000"/>
                </a:solidFill>
                <a:ea typeface="微软雅黑" pitchFamily="34" charset="-122"/>
              </a:rPr>
              <a:t>accelerator neutrinos</a:t>
            </a: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, </a:t>
            </a:r>
            <a:r>
              <a:rPr lang="en-US" altLang="zh-CN" sz="2400" b="1" dirty="0">
                <a:solidFill>
                  <a:srgbClr val="FF0000"/>
                </a:solidFill>
                <a:ea typeface="微软雅黑" pitchFamily="34" charset="-122"/>
              </a:rPr>
              <a:t>reactor neutrinos</a:t>
            </a: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 and </a:t>
            </a:r>
            <a:r>
              <a:rPr lang="en-US" altLang="zh-CN" sz="2400" b="1" dirty="0">
                <a:solidFill>
                  <a:srgbClr val="FF0000"/>
                </a:solidFill>
                <a:ea typeface="微软雅黑" pitchFamily="34" charset="-122"/>
              </a:rPr>
              <a:t>atmospheric neutrinos</a:t>
            </a:r>
            <a:r>
              <a:rPr lang="en-US" altLang="zh-CN" sz="2400" b="1" dirty="0" smtClean="0">
                <a:solidFill>
                  <a:schemeClr val="tx2"/>
                </a:solidFill>
                <a:ea typeface="微软雅黑" pitchFamily="34" charset="-122"/>
              </a:rPr>
              <a:t>.</a:t>
            </a:r>
          </a:p>
          <a:p>
            <a:endParaRPr lang="en-US" altLang="zh-CN" sz="1200" b="1" dirty="0">
              <a:solidFill>
                <a:schemeClr val="tx2"/>
              </a:solidFill>
              <a:ea typeface="微软雅黑" pitchFamily="34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ea typeface="微软雅黑" pitchFamily="34" charset="-122"/>
              </a:rPr>
              <a:t>JUNO</a:t>
            </a: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, </a:t>
            </a:r>
            <a:r>
              <a:rPr lang="en-US" altLang="zh-CN" sz="2400" b="1" dirty="0" smtClean="0">
                <a:solidFill>
                  <a:schemeClr val="tx2"/>
                </a:solidFill>
                <a:ea typeface="微软雅黑" pitchFamily="34" charset="-122"/>
              </a:rPr>
              <a:t>short </a:t>
            </a: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for </a:t>
            </a:r>
            <a:r>
              <a:rPr lang="en-US" altLang="zh-CN" sz="2400" b="1" dirty="0" err="1" smtClean="0">
                <a:solidFill>
                  <a:srgbClr val="FF0000"/>
                </a:solidFill>
                <a:ea typeface="微软雅黑" pitchFamily="34" charset="-122"/>
              </a:rPr>
              <a:t>Jiangmen</a:t>
            </a:r>
            <a:r>
              <a:rPr lang="en-US" altLang="zh-CN" sz="2400" b="1" dirty="0" smtClean="0">
                <a:solidFill>
                  <a:srgbClr val="FF0000"/>
                </a:solidFill>
                <a:ea typeface="微软雅黑" pitchFamily="34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ea typeface="微软雅黑" pitchFamily="34" charset="-122"/>
              </a:rPr>
              <a:t>Underground Neutrino </a:t>
            </a:r>
            <a:r>
              <a:rPr lang="en-US" altLang="zh-CN" sz="2400" b="1" dirty="0" smtClean="0">
                <a:solidFill>
                  <a:srgbClr val="FF0000"/>
                </a:solidFill>
                <a:ea typeface="微软雅黑" pitchFamily="34" charset="-122"/>
              </a:rPr>
              <a:t>Observatory</a:t>
            </a:r>
            <a:r>
              <a:rPr lang="en-US" altLang="zh-CN" sz="2400" b="1" dirty="0" smtClean="0">
                <a:solidFill>
                  <a:schemeClr val="tx2"/>
                </a:solidFill>
                <a:ea typeface="微软雅黑" pitchFamily="34" charset="-122"/>
              </a:rPr>
              <a:t>, </a:t>
            </a: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is designed to determine the neutrino MH using reactor neutrino oscillations.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3909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5782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42852"/>
            <a:ext cx="8319868" cy="714380"/>
          </a:xfrm>
        </p:spPr>
        <p:txBody>
          <a:bodyPr/>
          <a:lstStyle/>
          <a:p>
            <a:pPr defTabSz="3730625">
              <a:defRPr/>
            </a:pPr>
            <a:r>
              <a:rPr lang="en-US" altLang="zh-CN" dirty="0"/>
              <a:t>2. Baseline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4" y="1052736"/>
            <a:ext cx="4597071" cy="369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36" y="1103436"/>
            <a:ext cx="4485564" cy="369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矩形 54"/>
          <p:cNvSpPr/>
          <p:nvPr/>
        </p:nvSpPr>
        <p:spPr>
          <a:xfrm>
            <a:off x="32665" y="5036983"/>
            <a:ext cx="9082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3730625">
              <a:spcBef>
                <a:spcPct val="20000"/>
              </a:spcBef>
              <a:spcAft>
                <a:spcPct val="30000"/>
              </a:spcAft>
              <a:buClr>
                <a:schemeClr val="accent2"/>
              </a:buClr>
              <a:buSzPct val="80000"/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The </a:t>
            </a:r>
            <a:r>
              <a:rPr lang="en-US" altLang="zh-CN" sz="2400" b="1" dirty="0" smtClean="0">
                <a:solidFill>
                  <a:schemeClr val="tx2"/>
                </a:solidFill>
                <a:ea typeface="微软雅黑" pitchFamily="34" charset="-122"/>
              </a:rPr>
              <a:t>optimum baseline </a:t>
            </a: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is required to be at the oscillation maximum of </a:t>
            </a:r>
            <a:r>
              <a:rPr lang="en-US" altLang="zh-CN" sz="2400" b="1" dirty="0" smtClean="0">
                <a:solidFill>
                  <a:schemeClr val="tx2"/>
                </a:solidFill>
                <a:ea typeface="微软雅黑" pitchFamily="34" charset="-122"/>
              </a:rPr>
              <a:t>         ,</a:t>
            </a: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 </a:t>
            </a:r>
            <a:r>
              <a:rPr lang="en-US" altLang="zh-CN" sz="2400" b="1" dirty="0" smtClean="0">
                <a:solidFill>
                  <a:schemeClr val="tx2"/>
                </a:solidFill>
                <a:ea typeface="微软雅黑" pitchFamily="34" charset="-122"/>
              </a:rPr>
              <a:t>where </a:t>
            </a: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the fine structure of          oscillations is used to determine the MH.</a:t>
            </a:r>
            <a:endParaRPr lang="zh-CN" altLang="en-US" sz="2400" b="1" dirty="0">
              <a:solidFill>
                <a:schemeClr val="tx2"/>
              </a:solidFill>
              <a:ea typeface="微软雅黑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77" y="5344059"/>
            <a:ext cx="1068071" cy="5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25965"/>
            <a:ext cx="12795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187325" y="169863"/>
            <a:ext cx="8534400" cy="714375"/>
          </a:xfrm>
        </p:spPr>
        <p:txBody>
          <a:bodyPr/>
          <a:lstStyle/>
          <a:p>
            <a:pPr defTabSz="3730625">
              <a:defRPr/>
            </a:pPr>
            <a:r>
              <a:rPr lang="en-US" altLang="zh-CN" dirty="0"/>
              <a:t>3. Experiment Site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436096" y="2348880"/>
            <a:ext cx="370790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I</a:t>
            </a:r>
            <a:r>
              <a:rPr lang="en-US" altLang="zh-CN" sz="2400" b="1" dirty="0" smtClean="0">
                <a:solidFill>
                  <a:schemeClr val="tx2"/>
                </a:solidFill>
                <a:ea typeface="微软雅黑" pitchFamily="34" charset="-122"/>
              </a:rPr>
              <a:t>nterference effects </a:t>
            </a: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due to baseline differences are crucial. </a:t>
            </a:r>
            <a:endParaRPr lang="en-US" altLang="zh-CN" sz="2400" b="1" dirty="0" smtClean="0">
              <a:solidFill>
                <a:schemeClr val="tx2"/>
              </a:solidFill>
              <a:ea typeface="微软雅黑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zh-CN" sz="1200" b="1" dirty="0">
              <a:solidFill>
                <a:schemeClr val="tx2"/>
              </a:solidFill>
              <a:ea typeface="微软雅黑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Baseline </a:t>
            </a:r>
            <a:r>
              <a:rPr lang="en-US" altLang="zh-CN" sz="2400" b="1" dirty="0" smtClean="0">
                <a:solidFill>
                  <a:schemeClr val="tx2"/>
                </a:solidFill>
                <a:ea typeface="微软雅黑" pitchFamily="34" charset="-122"/>
              </a:rPr>
              <a:t>difference from </a:t>
            </a: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reactor cores should be </a:t>
            </a:r>
            <a:r>
              <a:rPr lang="en-US" altLang="zh-CN" sz="2400" b="1" dirty="0" smtClean="0">
                <a:solidFill>
                  <a:schemeClr val="tx2"/>
                </a:solidFill>
                <a:ea typeface="微软雅黑" pitchFamily="34" charset="-122"/>
              </a:rPr>
              <a:t>&lt; 500 </a:t>
            </a: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m. 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altLang="zh-CN" sz="1200" b="1" dirty="0">
              <a:solidFill>
                <a:schemeClr val="tx2"/>
              </a:solidFill>
              <a:ea typeface="微软雅黑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400" b="1" dirty="0" smtClean="0">
                <a:solidFill>
                  <a:schemeClr val="tx2"/>
                </a:solidFill>
                <a:ea typeface="微软雅黑" pitchFamily="34" charset="-122"/>
              </a:rPr>
              <a:t>the </a:t>
            </a: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current site is better than the previous </a:t>
            </a:r>
            <a:r>
              <a:rPr lang="en-US" altLang="zh-CN" sz="2400" b="1" dirty="0" smtClean="0">
                <a:solidFill>
                  <a:schemeClr val="tx2"/>
                </a:solidFill>
                <a:ea typeface="微软雅黑" pitchFamily="34" charset="-122"/>
              </a:rPr>
              <a:t>one.</a:t>
            </a:r>
            <a:endParaRPr lang="en-US" altLang="zh-CN" sz="2400" b="1" dirty="0" smtClean="0">
              <a:solidFill>
                <a:schemeClr val="tx2"/>
              </a:solidFill>
              <a:ea typeface="微软雅黑" pitchFamily="34" charset="-122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400" b="1" dirty="0" err="1">
                <a:solidFill>
                  <a:srgbClr val="FF0000"/>
                </a:solidFill>
                <a:ea typeface="微软雅黑" pitchFamily="34" charset="-122"/>
              </a:rPr>
              <a:t>Kaiping</a:t>
            </a:r>
            <a:r>
              <a:rPr lang="en-US" altLang="zh-CN" sz="2400" b="1" dirty="0">
                <a:solidFill>
                  <a:srgbClr val="FF0000"/>
                </a:solidFill>
                <a:ea typeface="微软雅黑" pitchFamily="34" charset="-122"/>
              </a:rPr>
              <a:t>, </a:t>
            </a:r>
            <a:r>
              <a:rPr lang="en-US" altLang="zh-CN" sz="2400" b="1" dirty="0" err="1" smtClean="0">
                <a:solidFill>
                  <a:srgbClr val="FF0000"/>
                </a:solidFill>
                <a:ea typeface="微软雅黑" pitchFamily="34" charset="-122"/>
              </a:rPr>
              <a:t>Jiangmen</a:t>
            </a:r>
            <a:endParaRPr lang="en-US" altLang="zh-CN" sz="2400" b="1" dirty="0">
              <a:solidFill>
                <a:srgbClr val="FF0000"/>
              </a:solidFill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443119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5" y="2398576"/>
            <a:ext cx="5476101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107504" y="142875"/>
            <a:ext cx="8320088" cy="714375"/>
          </a:xfrm>
        </p:spPr>
        <p:txBody>
          <a:bodyPr/>
          <a:lstStyle/>
          <a:p>
            <a:pPr defTabSz="3730625">
              <a:defRPr/>
            </a:pPr>
            <a:r>
              <a:rPr lang="en-US" altLang="zh-CN" dirty="0"/>
              <a:t>4. Physics </a:t>
            </a:r>
            <a:r>
              <a:rPr lang="en-US" altLang="zh-CN" dirty="0" smtClean="0"/>
              <a:t>Potential</a:t>
            </a:r>
            <a:endParaRPr lang="zh-CN" altLang="en-US" dirty="0"/>
          </a:p>
        </p:txBody>
      </p:sp>
      <p:sp>
        <p:nvSpPr>
          <p:cNvPr id="22531" name="矩形 4"/>
          <p:cNvSpPr>
            <a:spLocks noChangeArrowheads="1"/>
          </p:cNvSpPr>
          <p:nvPr/>
        </p:nvSpPr>
        <p:spPr bwMode="auto">
          <a:xfrm>
            <a:off x="4788024" y="1041926"/>
            <a:ext cx="42119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altLang="zh-CN" sz="2200" b="1" dirty="0">
                <a:solidFill>
                  <a:schemeClr val="tx2"/>
                </a:solidFill>
              </a:rPr>
              <a:t>Nominal setups:</a:t>
            </a:r>
          </a:p>
          <a:p>
            <a:pPr algn="just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200" dirty="0">
                <a:solidFill>
                  <a:schemeClr val="tx2"/>
                </a:solidFill>
              </a:rPr>
              <a:t>20 </a:t>
            </a:r>
            <a:r>
              <a:rPr lang="en-US" altLang="zh-CN" sz="2200" dirty="0" err="1" smtClean="0">
                <a:solidFill>
                  <a:schemeClr val="tx2"/>
                </a:solidFill>
              </a:rPr>
              <a:t>kton</a:t>
            </a:r>
            <a:r>
              <a:rPr lang="en-US" altLang="zh-CN" sz="2200" dirty="0" smtClean="0">
                <a:solidFill>
                  <a:schemeClr val="tx2"/>
                </a:solidFill>
              </a:rPr>
              <a:t> </a:t>
            </a:r>
            <a:r>
              <a:rPr lang="en-US" altLang="zh-CN" sz="2200" dirty="0">
                <a:solidFill>
                  <a:schemeClr val="tx2"/>
                </a:solidFill>
              </a:rPr>
              <a:t>L</a:t>
            </a:r>
            <a:r>
              <a:rPr lang="en-US" altLang="zh-CN" sz="2200" dirty="0" smtClean="0">
                <a:solidFill>
                  <a:schemeClr val="tx2"/>
                </a:solidFill>
              </a:rPr>
              <a:t>iquid </a:t>
            </a:r>
            <a:r>
              <a:rPr lang="en-US" altLang="zh-CN" sz="2200" dirty="0">
                <a:solidFill>
                  <a:schemeClr val="tx2"/>
                </a:solidFill>
              </a:rPr>
              <a:t>S</a:t>
            </a:r>
            <a:r>
              <a:rPr lang="en-US" altLang="zh-CN" sz="2200" dirty="0" smtClean="0">
                <a:solidFill>
                  <a:schemeClr val="tx2"/>
                </a:solidFill>
              </a:rPr>
              <a:t>cintillator (LS</a:t>
            </a:r>
            <a:r>
              <a:rPr lang="en-US" altLang="zh-CN" sz="2200" dirty="0">
                <a:solidFill>
                  <a:schemeClr val="tx2"/>
                </a:solidFill>
              </a:rPr>
              <a:t>) detector</a:t>
            </a:r>
          </a:p>
          <a:p>
            <a:pPr algn="just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200" dirty="0">
                <a:solidFill>
                  <a:schemeClr val="tx2"/>
                </a:solidFill>
              </a:rPr>
              <a:t>3%</a:t>
            </a:r>
            <a:r>
              <a:rPr lang="zh-CN" altLang="en-US" sz="2200" dirty="0">
                <a:solidFill>
                  <a:schemeClr val="tx2"/>
                </a:solidFill>
              </a:rPr>
              <a:t> </a:t>
            </a:r>
            <a:r>
              <a:rPr lang="en-US" altLang="zh-CN" sz="2200" dirty="0">
                <a:solidFill>
                  <a:schemeClr val="tx2"/>
                </a:solidFill>
              </a:rPr>
              <a:t>energy resolution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altLang="zh-CN" sz="2200" dirty="0">
                <a:solidFill>
                  <a:schemeClr val="tx2"/>
                </a:solidFill>
              </a:rPr>
              <a:t>52-53 km baselines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altLang="zh-CN" sz="2200" dirty="0">
                <a:solidFill>
                  <a:schemeClr val="tx2"/>
                </a:solidFill>
              </a:rPr>
              <a:t>36 GW and 6 </a:t>
            </a:r>
            <a:r>
              <a:rPr lang="en-US" altLang="zh-CN" sz="2200" dirty="0" smtClean="0">
                <a:solidFill>
                  <a:schemeClr val="tx2"/>
                </a:solidFill>
              </a:rPr>
              <a:t>years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200" b="1" dirty="0">
                <a:solidFill>
                  <a:schemeClr val="tx2"/>
                </a:solidFill>
              </a:rPr>
              <a:t>MH sensitivity </a:t>
            </a:r>
            <a:r>
              <a:rPr lang="en-US" altLang="zh-CN" sz="2200" b="1" dirty="0" smtClean="0">
                <a:solidFill>
                  <a:schemeClr val="tx2"/>
                </a:solidFill>
              </a:rPr>
              <a:t>for JUNO: 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200" b="1" dirty="0" smtClean="0">
                <a:solidFill>
                  <a:srgbClr val="FF0000"/>
                </a:solidFill>
                <a:sym typeface="Symbol" pitchFamily="18" charset="2"/>
              </a:rPr>
              <a:t>3 (</a:t>
            </a:r>
            <a:r>
              <a:rPr lang="el-GR" altLang="zh-CN" sz="2200" b="1" dirty="0" smtClean="0">
                <a:solidFill>
                  <a:srgbClr val="FF0000"/>
                </a:solidFill>
                <a:sym typeface="Symbol" pitchFamily="18" charset="2"/>
              </a:rPr>
              <a:t>Δχ</a:t>
            </a:r>
            <a:r>
              <a:rPr lang="en-US" altLang="zh-CN" sz="2200" b="1" baseline="30000" dirty="0" smtClean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altLang="zh-CN" sz="2200" b="1" dirty="0" smtClean="0">
                <a:solidFill>
                  <a:srgbClr val="FF0000"/>
                </a:solidFill>
                <a:sym typeface="Symbol" pitchFamily="18" charset="2"/>
              </a:rPr>
              <a:t>&gt;10) </a:t>
            </a:r>
            <a:r>
              <a:rPr lang="en-US" altLang="zh-CN" sz="2200" b="1" dirty="0" smtClean="0">
                <a:solidFill>
                  <a:schemeClr val="tx2"/>
                </a:solidFill>
                <a:sym typeface="Symbol" pitchFamily="18" charset="2"/>
              </a:rPr>
              <a:t>with the r</a:t>
            </a:r>
            <a:r>
              <a:rPr lang="en-US" altLang="zh-CN" sz="2200" b="1" dirty="0" smtClean="0">
                <a:solidFill>
                  <a:schemeClr val="tx2"/>
                </a:solidFill>
              </a:rPr>
              <a:t>elative measurement,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200" b="1" dirty="0" smtClean="0">
                <a:solidFill>
                  <a:srgbClr val="FF0000"/>
                </a:solidFill>
              </a:rPr>
              <a:t>4</a:t>
            </a:r>
            <a:r>
              <a:rPr lang="en-US" altLang="zh-CN" sz="2200" b="1" dirty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en-US" altLang="zh-CN" sz="2200" b="1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altLang="zh-CN" sz="2200" b="1" dirty="0" smtClean="0">
                <a:solidFill>
                  <a:schemeClr val="tx2"/>
                </a:solidFill>
                <a:sym typeface="Symbol" pitchFamily="18" charset="2"/>
              </a:rPr>
              <a:t>including the </a:t>
            </a:r>
            <a:r>
              <a:rPr lang="en-US" altLang="zh-CN" sz="2200" b="1" dirty="0">
                <a:solidFill>
                  <a:schemeClr val="tx2"/>
                </a:solidFill>
                <a:sym typeface="Symbol" pitchFamily="18" charset="2"/>
              </a:rPr>
              <a:t>absolute </a:t>
            </a:r>
            <a:r>
              <a:rPr lang="en-US" altLang="zh-CN" sz="2200" b="1" dirty="0">
                <a:solidFill>
                  <a:schemeClr val="tx2"/>
                </a:solidFill>
              </a:rPr>
              <a:t>Δm</a:t>
            </a:r>
            <a:r>
              <a:rPr lang="en-US" altLang="zh-CN" sz="2200" b="1" baseline="30000" dirty="0">
                <a:solidFill>
                  <a:schemeClr val="tx2"/>
                </a:solidFill>
              </a:rPr>
              <a:t>2</a:t>
            </a:r>
            <a:r>
              <a:rPr lang="en-US" altLang="zh-CN" sz="2200" b="1" dirty="0">
                <a:solidFill>
                  <a:schemeClr val="tx2"/>
                </a:solidFill>
              </a:rPr>
              <a:t> </a:t>
            </a:r>
            <a:r>
              <a:rPr lang="en-US" altLang="zh-CN" sz="2200" b="1" dirty="0" smtClean="0">
                <a:solidFill>
                  <a:schemeClr val="tx2"/>
                </a:solidFill>
              </a:rPr>
              <a:t>measurement,</a:t>
            </a:r>
            <a:endParaRPr lang="en-US" altLang="zh-CN" sz="2200" b="1" dirty="0">
              <a:solidFill>
                <a:schemeClr val="tx2"/>
              </a:solidFill>
              <a:sym typeface="Symbol" pitchFamily="18" charset="2"/>
            </a:endParaRP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200" dirty="0">
                <a:solidFill>
                  <a:schemeClr val="tx2"/>
                </a:solidFill>
                <a:sym typeface="Symbol" pitchFamily="18" charset="2"/>
              </a:rPr>
              <a:t>the spread of reactor cores</a:t>
            </a:r>
            <a:r>
              <a:rPr lang="en-US" altLang="zh-CN" sz="2200" dirty="0" smtClean="0">
                <a:solidFill>
                  <a:schemeClr val="tx2"/>
                </a:solidFill>
                <a:sym typeface="Symbol" pitchFamily="18" charset="2"/>
              </a:rPr>
              <a:t>,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200" dirty="0" smtClean="0">
                <a:solidFill>
                  <a:schemeClr val="tx2"/>
                </a:solidFill>
                <a:sym typeface="Symbol" pitchFamily="18" charset="2"/>
              </a:rPr>
              <a:t>reactor </a:t>
            </a:r>
            <a:r>
              <a:rPr lang="en-US" altLang="zh-CN" sz="2200" dirty="0">
                <a:solidFill>
                  <a:schemeClr val="tx2"/>
                </a:solidFill>
                <a:sym typeface="Symbol" pitchFamily="18" charset="2"/>
              </a:rPr>
              <a:t>neutrino </a:t>
            </a:r>
            <a:r>
              <a:rPr lang="en-US" altLang="zh-CN" sz="2200" dirty="0" smtClean="0">
                <a:solidFill>
                  <a:schemeClr val="tx2"/>
                </a:solidFill>
                <a:sym typeface="Symbol" pitchFamily="18" charset="2"/>
              </a:rPr>
              <a:t>flux, 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200" dirty="0" smtClean="0">
                <a:solidFill>
                  <a:schemeClr val="tx2"/>
                </a:solidFill>
                <a:sym typeface="Symbol" pitchFamily="18" charset="2"/>
              </a:rPr>
              <a:t>energy scale and non-linearity</a:t>
            </a:r>
            <a:endParaRPr lang="en-US" altLang="zh-CN" sz="2200" dirty="0">
              <a:solidFill>
                <a:schemeClr val="tx2"/>
              </a:solidFill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08562"/>
            <a:ext cx="4572000" cy="354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07504" y="4581128"/>
            <a:ext cx="4572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ct val="20000"/>
              </a:spcBef>
              <a:buClr>
                <a:srgbClr val="333399"/>
              </a:buClr>
            </a:pPr>
            <a:r>
              <a:rPr lang="en-US" altLang="zh-CN" sz="2400" b="1" dirty="0">
                <a:solidFill>
                  <a:srgbClr val="000000"/>
                </a:solidFill>
                <a:ea typeface="宋体" pitchFamily="2" charset="-122"/>
                <a:sym typeface="Symbol" pitchFamily="18" charset="2"/>
              </a:rPr>
              <a:t>Other physics:</a:t>
            </a:r>
          </a:p>
          <a:p>
            <a:pPr lvl="0"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200" dirty="0">
                <a:solidFill>
                  <a:schemeClr val="tx2"/>
                </a:solidFill>
                <a:sym typeface="Symbol" pitchFamily="18" charset="2"/>
              </a:rPr>
              <a:t>Precision </a:t>
            </a:r>
            <a:r>
              <a:rPr lang="en-US" altLang="zh-CN" sz="2200" dirty="0" smtClean="0">
                <a:solidFill>
                  <a:schemeClr val="tx2"/>
                </a:solidFill>
                <a:sym typeface="Symbol" pitchFamily="18" charset="2"/>
              </a:rPr>
              <a:t>measurement (&lt;1%)</a:t>
            </a:r>
            <a:endParaRPr lang="en-US" altLang="zh-CN" sz="2200" dirty="0">
              <a:solidFill>
                <a:schemeClr val="tx2"/>
              </a:solidFill>
              <a:sym typeface="Symbol" pitchFamily="18" charset="2"/>
            </a:endParaRPr>
          </a:p>
          <a:p>
            <a:pPr lvl="0"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200" dirty="0">
                <a:solidFill>
                  <a:schemeClr val="tx2"/>
                </a:solidFill>
                <a:sym typeface="Symbol" pitchFamily="18" charset="2"/>
              </a:rPr>
              <a:t>Supernova neutrinos</a:t>
            </a:r>
          </a:p>
          <a:p>
            <a:pPr lvl="0"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200" dirty="0">
                <a:solidFill>
                  <a:schemeClr val="tx2"/>
                </a:solidFill>
                <a:sym typeface="Symbol" pitchFamily="18" charset="2"/>
              </a:rPr>
              <a:t>Solar neutrinos </a:t>
            </a:r>
          </a:p>
          <a:p>
            <a:pPr marL="0" lvl="1"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2200" dirty="0">
                <a:solidFill>
                  <a:schemeClr val="tx2"/>
                </a:solidFill>
              </a:rPr>
              <a:t>Geo-neutrinos etc.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213493" y="142875"/>
            <a:ext cx="8462963" cy="714375"/>
          </a:xfrm>
        </p:spPr>
        <p:txBody>
          <a:bodyPr/>
          <a:lstStyle/>
          <a:p>
            <a:pPr defTabSz="3730625">
              <a:defRPr/>
            </a:pPr>
            <a:r>
              <a:rPr lang="en-US" altLang="zh-CN" dirty="0"/>
              <a:t>5. Detector </a:t>
            </a:r>
            <a:r>
              <a:rPr lang="en-US" altLang="zh-CN" dirty="0" smtClean="0"/>
              <a:t>Concept</a:t>
            </a:r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6408712" cy="410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2394" y="5373216"/>
            <a:ext cx="8840085" cy="155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It is extremely difficult to build both the stainless steel tank and the acrylic tank.</a:t>
            </a:r>
          </a:p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R&amp;D are still ongoing for all these options.</a:t>
            </a:r>
          </a:p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6444850" y="1268760"/>
            <a:ext cx="2699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a typeface="微软雅黑" pitchFamily="34" charset="-122"/>
              </a:rPr>
              <a:t>Other options</a:t>
            </a:r>
            <a:r>
              <a:rPr lang="en-US" altLang="zh-CN" sz="2400" b="1" dirty="0" smtClean="0">
                <a:solidFill>
                  <a:srgbClr val="FF0000"/>
                </a:solidFill>
                <a:ea typeface="微软雅黑" pitchFamily="34" charset="-122"/>
              </a:rPr>
              <a:t>:</a:t>
            </a:r>
          </a:p>
          <a:p>
            <a:endParaRPr lang="en-US" altLang="zh-CN" sz="2400" b="1" dirty="0">
              <a:solidFill>
                <a:schemeClr val="tx2"/>
              </a:solidFill>
              <a:ea typeface="微软雅黑" pitchFamily="34" charset="-122"/>
            </a:endParaRPr>
          </a:p>
          <a:p>
            <a:r>
              <a:rPr lang="en-US" altLang="zh-CN" sz="2400" b="1" dirty="0" smtClean="0">
                <a:solidFill>
                  <a:schemeClr val="tx2"/>
                </a:solidFill>
                <a:ea typeface="微软雅黑" pitchFamily="34" charset="-122"/>
              </a:rPr>
              <a:t>a)No </a:t>
            </a: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steel </a:t>
            </a:r>
            <a:r>
              <a:rPr lang="en-US" altLang="zh-CN" sz="2400" b="1" dirty="0" smtClean="0">
                <a:solidFill>
                  <a:schemeClr val="tx2"/>
                </a:solidFill>
                <a:ea typeface="微软雅黑" pitchFamily="34" charset="-122"/>
              </a:rPr>
              <a:t>tank</a:t>
            </a:r>
          </a:p>
          <a:p>
            <a:endParaRPr lang="en-US" altLang="zh-CN" sz="2400" b="1" dirty="0">
              <a:solidFill>
                <a:schemeClr val="tx2"/>
              </a:solidFill>
              <a:ea typeface="微软雅黑" pitchFamily="34" charset="-122"/>
            </a:endParaRPr>
          </a:p>
          <a:p>
            <a:r>
              <a:rPr lang="en-US" altLang="zh-CN" sz="2400" b="1" dirty="0" smtClean="0">
                <a:solidFill>
                  <a:schemeClr val="tx2"/>
                </a:solidFill>
                <a:ea typeface="微软雅黑" pitchFamily="34" charset="-122"/>
              </a:rPr>
              <a:t>b)Acrylic </a:t>
            </a: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box</a:t>
            </a:r>
          </a:p>
          <a:p>
            <a:endParaRPr lang="en-US" altLang="zh-CN" sz="2400" b="1" dirty="0" smtClean="0">
              <a:solidFill>
                <a:schemeClr val="tx2"/>
              </a:solidFill>
              <a:ea typeface="微软雅黑" pitchFamily="34" charset="-122"/>
            </a:endParaRPr>
          </a:p>
          <a:p>
            <a:r>
              <a:rPr lang="en-US" altLang="zh-CN" sz="2400" b="1" dirty="0" smtClean="0">
                <a:solidFill>
                  <a:schemeClr val="tx2"/>
                </a:solidFill>
                <a:ea typeface="微软雅黑" pitchFamily="34" charset="-122"/>
              </a:rPr>
              <a:t>c)Balloon</a:t>
            </a:r>
            <a:endParaRPr lang="en-US" altLang="zh-CN" sz="2400" b="1" dirty="0">
              <a:solidFill>
                <a:schemeClr val="tx2"/>
              </a:solidFill>
              <a:ea typeface="微软雅黑" pitchFamily="34" charset="-122"/>
            </a:endParaRPr>
          </a:p>
          <a:p>
            <a:endParaRPr lang="en-US" altLang="zh-CN" sz="2400" b="1" dirty="0" smtClean="0">
              <a:solidFill>
                <a:schemeClr val="tx2"/>
              </a:solidFill>
              <a:ea typeface="微软雅黑" pitchFamily="34" charset="-122"/>
            </a:endParaRPr>
          </a:p>
          <a:p>
            <a:r>
              <a:rPr lang="en-US" altLang="zh-CN" sz="2400" b="1" dirty="0" smtClean="0">
                <a:solidFill>
                  <a:schemeClr val="tx2"/>
                </a:solidFill>
                <a:ea typeface="微软雅黑" pitchFamily="34" charset="-122"/>
              </a:rPr>
              <a:t>d)Steel </a:t>
            </a:r>
            <a:r>
              <a:rPr lang="en-US" altLang="zh-CN" sz="2400" b="1" dirty="0">
                <a:solidFill>
                  <a:schemeClr val="tx2"/>
                </a:solidFill>
                <a:ea typeface="微软雅黑" pitchFamily="34" charset="-122"/>
              </a:rPr>
              <a:t>tank </a:t>
            </a:r>
            <a:r>
              <a:rPr lang="en-US" altLang="zh-CN" sz="2400" b="1" dirty="0" smtClean="0">
                <a:solidFill>
                  <a:schemeClr val="tx2"/>
                </a:solidFill>
                <a:ea typeface="微软雅黑" pitchFamily="34" charset="-122"/>
              </a:rPr>
              <a:t>only</a:t>
            </a:r>
          </a:p>
          <a:p>
            <a:r>
              <a:rPr lang="en-US" altLang="zh-CN" sz="2400" b="1" dirty="0" smtClean="0">
                <a:solidFill>
                  <a:schemeClr val="tx2"/>
                </a:solidFill>
                <a:ea typeface="微软雅黑" pitchFamily="34" charset="-122"/>
              </a:rPr>
              <a:t> </a:t>
            </a:r>
            <a:endParaRPr lang="en-US" altLang="zh-CN" sz="2400" b="1" dirty="0">
              <a:solidFill>
                <a:schemeClr val="tx2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580" y="142852"/>
            <a:ext cx="8319868" cy="714380"/>
          </a:xfrm>
        </p:spPr>
        <p:txBody>
          <a:bodyPr/>
          <a:lstStyle/>
          <a:p>
            <a:pPr defTabSz="3730625">
              <a:defRPr/>
            </a:pPr>
            <a:r>
              <a:rPr lang="en-US" altLang="zh-CN" dirty="0"/>
              <a:t>6. Technical </a:t>
            </a:r>
            <a:r>
              <a:rPr lang="en-US" altLang="zh-CN" dirty="0" smtClean="0"/>
              <a:t>Challenges</a:t>
            </a:r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759" y="1124744"/>
            <a:ext cx="5407745" cy="166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1124744"/>
            <a:ext cx="55801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chemeClr val="tx2"/>
                </a:solidFill>
              </a:rPr>
              <a:t>Requirements: </a:t>
            </a:r>
          </a:p>
          <a:p>
            <a:r>
              <a:rPr lang="en-US" altLang="zh-CN" sz="2200" dirty="0"/>
              <a:t>Large detector: 20 </a:t>
            </a:r>
            <a:r>
              <a:rPr lang="en-US" altLang="zh-CN" sz="2200" dirty="0" err="1"/>
              <a:t>kt</a:t>
            </a:r>
            <a:r>
              <a:rPr lang="en-US" altLang="zh-CN" sz="2200" dirty="0"/>
              <a:t>  LS</a:t>
            </a:r>
          </a:p>
          <a:p>
            <a:r>
              <a:rPr lang="en-US" altLang="zh-CN" sz="2200" dirty="0"/>
              <a:t>Energy resolution: </a:t>
            </a:r>
            <a:endParaRPr lang="en-US" altLang="zh-CN" sz="2200" dirty="0" smtClean="0"/>
          </a:p>
          <a:p>
            <a:r>
              <a:rPr lang="en-US" altLang="zh-CN" sz="2200" dirty="0" smtClean="0"/>
              <a:t>3%/</a:t>
            </a:r>
            <a:r>
              <a:rPr lang="en-US" altLang="zh-CN" sz="2200" dirty="0" smtClean="0">
                <a:solidFill>
                  <a:schemeClr val="tx2"/>
                </a:solidFill>
                <a:sym typeface="Symbol" charset="2"/>
              </a:rPr>
              <a:t></a:t>
            </a:r>
            <a:r>
              <a:rPr lang="en-US" altLang="zh-CN" sz="2200" dirty="0" smtClean="0"/>
              <a:t>E </a:t>
            </a:r>
            <a:r>
              <a:rPr lang="en-US" altLang="zh-CN" sz="2200" dirty="0" smtClean="0">
                <a:sym typeface="Wingdings" pitchFamily="2" charset="2"/>
              </a:rPr>
              <a:t> </a:t>
            </a:r>
            <a:r>
              <a:rPr lang="en-US" altLang="zh-CN" sz="2200" dirty="0" smtClean="0"/>
              <a:t>1200p.e</a:t>
            </a:r>
            <a:r>
              <a:rPr lang="en-US" altLang="zh-CN" sz="2200" dirty="0"/>
              <a:t>./MeV</a:t>
            </a:r>
          </a:p>
          <a:p>
            <a:endParaRPr lang="en-US" altLang="zh-CN" dirty="0"/>
          </a:p>
          <a:p>
            <a:r>
              <a:rPr lang="en-US" altLang="zh-CN" sz="2200" b="1" dirty="0">
                <a:solidFill>
                  <a:schemeClr val="tx2"/>
                </a:solidFill>
              </a:rPr>
              <a:t>Ongoing R&amp;D:</a:t>
            </a:r>
          </a:p>
          <a:p>
            <a:r>
              <a:rPr lang="en-US" altLang="zh-CN" sz="2200" dirty="0"/>
              <a:t>Low cost, high QE “PMT”</a:t>
            </a:r>
          </a:p>
          <a:p>
            <a:r>
              <a:rPr lang="en-US" altLang="zh-CN" sz="2200" dirty="0"/>
              <a:t>Highly transparent LS: </a:t>
            </a:r>
            <a:r>
              <a:rPr lang="en-US" altLang="zh-CN" sz="2200" dirty="0" smtClean="0"/>
              <a:t>15m </a:t>
            </a:r>
            <a:r>
              <a:rPr lang="en-US" altLang="zh-CN" sz="2200" dirty="0" smtClean="0">
                <a:sym typeface="Wingdings" pitchFamily="2" charset="2"/>
              </a:rPr>
              <a:t> </a:t>
            </a:r>
            <a:r>
              <a:rPr lang="en-US" altLang="zh-CN" sz="2200" dirty="0" smtClean="0"/>
              <a:t>30m</a:t>
            </a:r>
            <a:endParaRPr lang="en-US" altLang="zh-CN" sz="2200" dirty="0"/>
          </a:p>
        </p:txBody>
      </p:sp>
      <p:sp>
        <p:nvSpPr>
          <p:cNvPr id="5" name="矩形 4"/>
          <p:cNvSpPr/>
          <p:nvPr/>
        </p:nvSpPr>
        <p:spPr>
          <a:xfrm>
            <a:off x="72008" y="4077072"/>
            <a:ext cx="60841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chemeClr val="tx2"/>
                </a:solidFill>
              </a:rPr>
              <a:t>More </a:t>
            </a:r>
            <a:r>
              <a:rPr lang="en-US" altLang="zh-CN" sz="2200" b="1" dirty="0" smtClean="0">
                <a:solidFill>
                  <a:schemeClr val="tx2"/>
                </a:solidFill>
              </a:rPr>
              <a:t>Photoelectrons – </a:t>
            </a:r>
            <a:r>
              <a:rPr lang="en-US" altLang="zh-CN" sz="2200" b="1" dirty="0">
                <a:solidFill>
                  <a:schemeClr val="tx2"/>
                </a:solidFill>
              </a:rPr>
              <a:t>PMT:</a:t>
            </a:r>
          </a:p>
          <a:p>
            <a:r>
              <a:rPr lang="en-US" altLang="zh-CN" sz="2200" dirty="0" smtClean="0"/>
              <a:t>(</a:t>
            </a:r>
            <a:r>
              <a:rPr lang="en-US" altLang="zh-CN" sz="2200" dirty="0"/>
              <a:t>a</a:t>
            </a:r>
            <a:r>
              <a:rPr lang="en-US" altLang="zh-CN" sz="2200" dirty="0" smtClean="0"/>
              <a:t>) High </a:t>
            </a:r>
            <a:r>
              <a:rPr lang="en-US" altLang="zh-CN" sz="2200" dirty="0"/>
              <a:t>QE photocathode</a:t>
            </a:r>
          </a:p>
          <a:p>
            <a:r>
              <a:rPr lang="en-US" altLang="zh-CN" sz="2200" dirty="0" smtClean="0"/>
              <a:t>(b) MCP </a:t>
            </a:r>
            <a:r>
              <a:rPr lang="en-US" altLang="zh-CN" sz="2200" dirty="0"/>
              <a:t>PMT with reflection photocathode</a:t>
            </a:r>
          </a:p>
          <a:p>
            <a:r>
              <a:rPr lang="en-US" altLang="zh-CN" sz="2200" dirty="0"/>
              <a:t>(c) More </a:t>
            </a:r>
            <a:r>
              <a:rPr lang="en-US" altLang="zh-CN" sz="2200" dirty="0" smtClean="0"/>
              <a:t>coverage</a:t>
            </a:r>
          </a:p>
          <a:p>
            <a:r>
              <a:rPr lang="en-US" altLang="zh-CN" sz="2200" b="1" dirty="0">
                <a:solidFill>
                  <a:schemeClr val="tx2"/>
                </a:solidFill>
              </a:rPr>
              <a:t>More Photoelectrons  – LS:</a:t>
            </a:r>
          </a:p>
          <a:p>
            <a:pPr>
              <a:buClr>
                <a:srgbClr val="FF9900"/>
              </a:buClr>
              <a:buSzPct val="75000"/>
            </a:pPr>
            <a:r>
              <a:rPr lang="en-US" altLang="zh-CN" sz="2200" dirty="0"/>
              <a:t>(d) Longer attenuation length </a:t>
            </a:r>
            <a:r>
              <a:rPr lang="en-US" altLang="zh-CN" sz="1600" i="1" dirty="0"/>
              <a:t>(purification, e.g., Al</a:t>
            </a:r>
            <a:r>
              <a:rPr lang="en-US" altLang="zh-CN" sz="1600" i="1" baseline="-25000" dirty="0"/>
              <a:t>2</a:t>
            </a:r>
            <a:r>
              <a:rPr lang="en-US" altLang="zh-CN" sz="1600" i="1" dirty="0"/>
              <a:t>O</a:t>
            </a:r>
            <a:r>
              <a:rPr lang="en-US" altLang="zh-CN" sz="1600" i="1" baseline="-25000" dirty="0"/>
              <a:t>3</a:t>
            </a:r>
            <a:r>
              <a:rPr lang="en-US" altLang="zh-CN" sz="1600" i="1" dirty="0"/>
              <a:t>)</a:t>
            </a:r>
          </a:p>
          <a:p>
            <a:pPr>
              <a:buClr>
                <a:srgbClr val="FF9900"/>
              </a:buClr>
              <a:buSzPct val="75000"/>
            </a:pPr>
            <a:r>
              <a:rPr lang="en-US" altLang="zh-CN" sz="2400" dirty="0"/>
              <a:t>(e) Higher light </a:t>
            </a:r>
            <a:r>
              <a:rPr lang="en-US" altLang="zh-CN" sz="2400" dirty="0" smtClean="0"/>
              <a:t>yield</a:t>
            </a:r>
            <a:endParaRPr lang="en-US" altLang="zh-CN" sz="22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276"/>
            <a:ext cx="3528392" cy="288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65526"/>
            <a:ext cx="2922711" cy="70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3730625">
              <a:defRPr/>
            </a:pPr>
            <a:r>
              <a:rPr lang="en-US" altLang="zh-CN" dirty="0"/>
              <a:t>7. Project Status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5" y="1268760"/>
            <a:ext cx="903115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3730625">
              <a:defRPr/>
            </a:pPr>
            <a:r>
              <a:rPr lang="en-US" altLang="zh-CN" dirty="0"/>
              <a:t>8. Conclusion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214422"/>
            <a:ext cx="8856984" cy="4911741"/>
          </a:xfrm>
        </p:spPr>
        <p:txBody>
          <a:bodyPr/>
          <a:lstStyle/>
          <a:p>
            <a:pPr marL="0" indent="0" algn="just">
              <a:spcBef>
                <a:spcPct val="20000"/>
              </a:spcBef>
              <a:buClr>
                <a:srgbClr val="FF9900"/>
              </a:buClr>
              <a:buSzPct val="75000"/>
              <a:buNone/>
              <a:defRPr/>
            </a:pPr>
            <a:r>
              <a:rPr lang="en-US" altLang="zh-CN" sz="2400" dirty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US" altLang="zh-CN" sz="2400" dirty="0" smtClean="0">
                <a:solidFill>
                  <a:schemeClr val="tx2"/>
                </a:solidFill>
                <a:latin typeface="Arial" charset="0"/>
              </a:rPr>
              <a:t>1)JUNO </a:t>
            </a:r>
            <a:r>
              <a:rPr lang="en-US" altLang="zh-CN" sz="2400" dirty="0">
                <a:solidFill>
                  <a:schemeClr val="tx2"/>
                </a:solidFill>
                <a:latin typeface="Arial" charset="0"/>
              </a:rPr>
              <a:t>is designed to determine the </a:t>
            </a:r>
            <a:r>
              <a:rPr lang="en-US" altLang="zh-CN" sz="2400" dirty="0">
                <a:solidFill>
                  <a:srgbClr val="FF0000"/>
                </a:solidFill>
                <a:latin typeface="Arial" charset="0"/>
              </a:rPr>
              <a:t>neutrino MH </a:t>
            </a:r>
            <a:r>
              <a:rPr lang="en-US" altLang="zh-CN" sz="2400" dirty="0">
                <a:solidFill>
                  <a:schemeClr val="tx2"/>
                </a:solidFill>
                <a:latin typeface="Arial" charset="0"/>
              </a:rPr>
              <a:t>and measure 4/6 of the oscillation parameters by using reactor neutrinos. It can also detect the neutrino sources from astrophysics and geophysics.</a:t>
            </a:r>
          </a:p>
          <a:p>
            <a:pPr marL="0" indent="0" algn="just">
              <a:spcBef>
                <a:spcPct val="20000"/>
              </a:spcBef>
              <a:buClr>
                <a:srgbClr val="FF9900"/>
              </a:buClr>
              <a:buSzPct val="75000"/>
              <a:buNone/>
              <a:defRPr/>
            </a:pPr>
            <a:endParaRPr lang="en-US" altLang="zh-CN" sz="2400" dirty="0" smtClean="0">
              <a:solidFill>
                <a:schemeClr val="tx2"/>
              </a:solidFill>
              <a:latin typeface="Arial" charset="0"/>
            </a:endParaRPr>
          </a:p>
          <a:p>
            <a:pPr marL="0" indent="0" algn="just">
              <a:spcBef>
                <a:spcPct val="20000"/>
              </a:spcBef>
              <a:buClr>
                <a:srgbClr val="FF9900"/>
              </a:buClr>
              <a:buSzPct val="75000"/>
              <a:buNone/>
              <a:defRPr/>
            </a:pPr>
            <a:r>
              <a:rPr lang="en-US" altLang="zh-CN" sz="2400" dirty="0" smtClean="0">
                <a:solidFill>
                  <a:schemeClr val="tx2"/>
                </a:solidFill>
                <a:latin typeface="Arial" charset="0"/>
              </a:rPr>
              <a:t>(2)The </a:t>
            </a:r>
            <a:r>
              <a:rPr lang="en-US" altLang="zh-CN" sz="2400" dirty="0">
                <a:solidFill>
                  <a:schemeClr val="tx2"/>
                </a:solidFill>
                <a:latin typeface="Arial" charset="0"/>
              </a:rPr>
              <a:t>idea of JUNO was proposed in 2008, now boosted by the large theta(13). Funding is approved from CAS. </a:t>
            </a:r>
            <a:endParaRPr lang="zh-CN" altLang="en-US" sz="2400" dirty="0">
              <a:solidFill>
                <a:schemeClr val="tx2"/>
              </a:solidFill>
              <a:latin typeface="Arial" charset="0"/>
            </a:endParaRPr>
          </a:p>
          <a:p>
            <a:pPr marL="0" indent="0" algn="just">
              <a:spcBef>
                <a:spcPct val="20000"/>
              </a:spcBef>
              <a:buClr>
                <a:srgbClr val="FF9900"/>
              </a:buClr>
              <a:buSzPct val="75000"/>
              <a:buNone/>
              <a:defRPr/>
            </a:pPr>
            <a:endParaRPr lang="en-US" altLang="zh-CN" sz="2400" dirty="0" smtClean="0">
              <a:solidFill>
                <a:schemeClr val="tx2"/>
              </a:solidFill>
              <a:latin typeface="Arial" charset="0"/>
            </a:endParaRPr>
          </a:p>
          <a:p>
            <a:pPr marL="0" indent="0" algn="just">
              <a:spcBef>
                <a:spcPct val="20000"/>
              </a:spcBef>
              <a:buClr>
                <a:srgbClr val="FF9900"/>
              </a:buClr>
              <a:buSzPct val="75000"/>
              <a:buNone/>
              <a:defRPr/>
            </a:pPr>
            <a:r>
              <a:rPr lang="en-US" altLang="zh-CN" sz="2400" dirty="0" smtClean="0">
                <a:solidFill>
                  <a:schemeClr val="tx2"/>
                </a:solidFill>
                <a:latin typeface="Arial" charset="0"/>
              </a:rPr>
              <a:t>(3)JUNO </a:t>
            </a:r>
            <a:r>
              <a:rPr lang="en-US" altLang="zh-CN" sz="2400" dirty="0">
                <a:solidFill>
                  <a:schemeClr val="tx2"/>
                </a:solidFill>
                <a:latin typeface="Arial" charset="0"/>
              </a:rPr>
              <a:t>has strong physics </a:t>
            </a:r>
            <a:r>
              <a:rPr lang="en-US" altLang="zh-CN" sz="2400" dirty="0" smtClean="0">
                <a:solidFill>
                  <a:schemeClr val="tx2"/>
                </a:solidFill>
                <a:latin typeface="Arial" charset="0"/>
              </a:rPr>
              <a:t>potential, </a:t>
            </a:r>
            <a:r>
              <a:rPr lang="en-US" altLang="zh-CN" sz="2400" dirty="0">
                <a:solidFill>
                  <a:schemeClr val="tx2"/>
                </a:solidFill>
                <a:latin typeface="Arial" charset="0"/>
              </a:rPr>
              <a:t>meanwhile contains significant technical challenges.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4988</TotalTime>
  <Words>459</Words>
  <Application>Microsoft Office PowerPoint</Application>
  <PresentationFormat>全屏显示(4:3)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Overview of the Jiangmen Underground Neutrino Observatory (JUNO)</vt:lpstr>
      <vt:lpstr>1. Introduction</vt:lpstr>
      <vt:lpstr>2. Baseline</vt:lpstr>
      <vt:lpstr>3. Experiment Site</vt:lpstr>
      <vt:lpstr>4. Physics Potential</vt:lpstr>
      <vt:lpstr>5. Detector Concept</vt:lpstr>
      <vt:lpstr>6. Technical Challenges</vt:lpstr>
      <vt:lpstr>7. Project Status</vt:lpstr>
      <vt:lpstr>8. Conclusion </vt:lpstr>
      <vt:lpstr>PowerPoint 演示文稿</vt:lpstr>
      <vt:lpstr>6. Technical Challenges (2)</vt:lpstr>
    </vt:vector>
  </TitlesOfParts>
  <Company>soft.netnest.com.cn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软件仓库</dc:creator>
  <cp:lastModifiedBy>liyf</cp:lastModifiedBy>
  <cp:revision>868</cp:revision>
  <dcterms:created xsi:type="dcterms:W3CDTF">2011-04-13T06:46:14Z</dcterms:created>
  <dcterms:modified xsi:type="dcterms:W3CDTF">2013-09-05T07:44:45Z</dcterms:modified>
</cp:coreProperties>
</file>