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7708" autoAdjust="0"/>
    <p:restoredTop sz="98182" autoAdjust="0"/>
  </p:normalViewPr>
  <p:slideViewPr>
    <p:cSldViewPr>
      <p:cViewPr>
        <p:scale>
          <a:sx n="40" d="100"/>
          <a:sy n="40" d="100"/>
        </p:scale>
        <p:origin x="-702" y="598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C8D04-080E-4AEC-9166-261DA9CB61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251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5A84-3F36-424B-AB99-F98B0A02C3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97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33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3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A0374-C678-436A-8EF5-3547F10287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567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620838" y="10080625"/>
            <a:ext cx="29162375" cy="285130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E972-7115-43B3-930A-F760DAA287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48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0848F-D9B6-45CA-9352-B2DEEB275A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3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99B70-A702-4323-BA20-E150E21241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638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01AB4-7ECE-48A8-A5C8-1FEE024C07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65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D5F8-139D-4419-85FE-98A941E831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CD942-AF00-4769-963A-8B0CB603A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556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EA71-E4FD-4816-A4D1-5F1E34E6C0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787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D349-FCD1-4301-BCA9-70AB56114D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5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CEB5-C85C-4D40-92A4-08F7CFAE19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19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825" tIns="186413" rIns="372825" bIns="186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2825" tIns="186413" rIns="372825" bIns="186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5" tIns="186413" rIns="372825" bIns="186413" numCol="1" anchor="t" anchorCtr="0" compatLnSpc="1">
            <a:prstTxWarp prst="textNoShape">
              <a:avLst/>
            </a:prstTxWarp>
          </a:bodyPr>
          <a:lstStyle>
            <a:lvl1pPr algn="l">
              <a:defRPr sz="57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5" tIns="186413" rIns="372825" bIns="186413" numCol="1" anchor="t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825" tIns="186413" rIns="372825" bIns="186413" numCol="1" anchor="t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</a:defRPr>
            </a:lvl1pPr>
          </a:lstStyle>
          <a:p>
            <a:pPr>
              <a:defRPr/>
            </a:pPr>
            <a:fld id="{C4F47E46-58D8-46E2-AE09-3AC7116D84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3062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3062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373062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373062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3730625" rtl="0" eaLnBrk="0" fontAlgn="base" hangingPunct="0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3730625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3730625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3730625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3730625" rtl="0" fontAlgn="base">
        <a:spcBef>
          <a:spcPct val="0"/>
        </a:spcBef>
        <a:spcAft>
          <a:spcPct val="0"/>
        </a:spcAft>
        <a:defRPr sz="18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1398588" indent="-1398588" algn="l" defTabSz="3730625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  <a:ea typeface="+mn-ea"/>
          <a:cs typeface="+mn-cs"/>
        </a:defRPr>
      </a:lvl1pPr>
      <a:lvl2pPr marL="3030538" indent="-1165225" algn="l" defTabSz="3730625" rtl="0" eaLnBrk="0" fontAlgn="base" hangingPunct="0">
        <a:spcBef>
          <a:spcPct val="20000"/>
        </a:spcBef>
        <a:spcAft>
          <a:spcPct val="0"/>
        </a:spcAft>
        <a:buChar char="–"/>
        <a:defRPr sz="11400">
          <a:solidFill>
            <a:schemeClr val="tx1"/>
          </a:solidFill>
          <a:latin typeface="+mn-lt"/>
          <a:ea typeface="+mn-ea"/>
        </a:defRPr>
      </a:lvl2pPr>
      <a:lvl3pPr marL="4662488" indent="-931863" algn="l" defTabSz="3730625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  <a:ea typeface="+mn-ea"/>
        </a:defRPr>
      </a:lvl3pPr>
      <a:lvl4pPr marL="6521450" indent="-931863" algn="l" defTabSz="3730625" rtl="0" eaLnBrk="0" fontAlgn="base" hangingPunct="0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  <a:ea typeface="+mn-ea"/>
        </a:defRPr>
      </a:lvl4pPr>
      <a:lvl5pPr marL="8386763" indent="-933450" algn="l" defTabSz="3730625" rtl="0" eaLnBrk="0" fontAlgn="base" hangingPunct="0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5pPr>
      <a:lvl6pPr marL="8843963" indent="-933450" algn="l" defTabSz="3730625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6pPr>
      <a:lvl7pPr marL="9301163" indent="-933450" algn="l" defTabSz="3730625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7pPr>
      <a:lvl8pPr marL="9758363" indent="-933450" algn="l" defTabSz="3730625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8pPr>
      <a:lvl9pPr marL="10215563" indent="-933450" algn="l" defTabSz="3730625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image" Target="../media/image5.jpeg"/><Relationship Id="rId21" Type="http://schemas.openxmlformats.org/officeDocument/2006/relationships/image" Target="../media/image4.wmf"/><Relationship Id="rId7" Type="http://schemas.openxmlformats.org/officeDocument/2006/relationships/image" Target="../media/image6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emf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1.jpe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9" descr="水滴"/>
          <p:cNvSpPr>
            <a:spLocks noChangeArrowheads="1"/>
          </p:cNvSpPr>
          <p:nvPr/>
        </p:nvSpPr>
        <p:spPr bwMode="auto">
          <a:xfrm>
            <a:off x="15592425" y="37833300"/>
            <a:ext cx="16380000" cy="4953000"/>
          </a:xfrm>
          <a:prstGeom prst="roundRect">
            <a:avLst>
              <a:gd name="adj" fmla="val 13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/>
            <a:endParaRPr lang="zh-CN" altLang="zh-CN" sz="7300"/>
          </a:p>
        </p:txBody>
      </p:sp>
      <p:sp>
        <p:nvSpPr>
          <p:cNvPr id="1030" name="AutoShape 223" descr="水滴"/>
          <p:cNvSpPr>
            <a:spLocks noChangeArrowheads="1"/>
          </p:cNvSpPr>
          <p:nvPr/>
        </p:nvSpPr>
        <p:spPr bwMode="auto">
          <a:xfrm>
            <a:off x="219075" y="14363700"/>
            <a:ext cx="14940000" cy="7705725"/>
          </a:xfrm>
          <a:prstGeom prst="roundRect">
            <a:avLst>
              <a:gd name="adj" fmla="val 7569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>
              <a:defRPr/>
            </a:pPr>
            <a:endParaRPr lang="zh-CN" altLang="zh-CN" dirty="0">
              <a:latin typeface="+mj-lt"/>
            </a:endParaRPr>
          </a:p>
        </p:txBody>
      </p:sp>
      <p:sp>
        <p:nvSpPr>
          <p:cNvPr id="2052" name="AutoShape 9" descr="水滴"/>
          <p:cNvSpPr>
            <a:spLocks noChangeArrowheads="1"/>
          </p:cNvSpPr>
          <p:nvPr/>
        </p:nvSpPr>
        <p:spPr bwMode="auto">
          <a:xfrm>
            <a:off x="200025" y="6134100"/>
            <a:ext cx="14940000" cy="7920000"/>
          </a:xfrm>
          <a:prstGeom prst="roundRect">
            <a:avLst>
              <a:gd name="adj" fmla="val 13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/>
            <a:endParaRPr lang="zh-CN" altLang="zh-CN" sz="73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66788" y="114300"/>
            <a:ext cx="30975300" cy="3068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72825" tIns="186413" rIns="372825" bIns="186413" anchor="ctr"/>
          <a:lstStyle/>
          <a:p>
            <a:pPr defTabSz="3730625">
              <a:defRPr/>
            </a:pPr>
            <a:r>
              <a:rPr lang="en-US" altLang="zh-CN" sz="7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Overview of the Jiangmen Underground Neutrino Observatory (JUNO)</a:t>
            </a:r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504825" y="6985215"/>
            <a:ext cx="14554200" cy="71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2825" tIns="186413" rIns="372825" bIns="186413">
            <a:spAutoFit/>
          </a:bodyPr>
          <a:lstStyle/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After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 discovery </a:t>
            </a:r>
            <a:r>
              <a:rPr lang="en-US" altLang="zh-CN" sz="2400" b="1" dirty="0">
                <a:solidFill>
                  <a:schemeClr val="tx2"/>
                </a:solidFill>
                <a:latin typeface="Arial" charset="0"/>
              </a:rPr>
              <a:t>[PRL 108, 171803 (2012)]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of non-zero theta(13) in the </a:t>
            </a:r>
            <a:r>
              <a:rPr lang="en-US" altLang="zh-CN" sz="3200" dirty="0" err="1">
                <a:solidFill>
                  <a:schemeClr val="tx2"/>
                </a:solidFill>
                <a:latin typeface="Arial" charset="0"/>
              </a:rPr>
              <a:t>Daya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 Bay Reactor Neutrino Experiment, the neutrino mass hierarchy (MH) and lepton CP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violation (CPV)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are the central concerns in neutrino oscillation experiments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altLang="zh-CN" sz="1000" dirty="0" smtClean="0">
              <a:solidFill>
                <a:schemeClr val="tx2"/>
              </a:solidFill>
              <a:latin typeface="Arial" charset="0"/>
            </a:endParaRP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The neutrino MH is crucial for the measurements of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CPV,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 neutrinoless double beta decay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and the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supernova neutrinos. The neutrino MH is also fundamental to distinguish</a:t>
            </a:r>
            <a:r>
              <a:rPr lang="zh-CN" altLang="en-US" sz="3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among different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neutrino mass models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altLang="zh-CN" sz="1000" dirty="0" smtClean="0">
              <a:solidFill>
                <a:schemeClr val="tx2"/>
              </a:solidFill>
              <a:latin typeface="Arial" charset="0"/>
            </a:endParaRP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 neutrino MH can in principle be determined in the oscillations of    accelerator neutrinos, reactor neutrinos and atmospheric neutrinos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altLang="zh-CN" sz="1000" dirty="0">
              <a:solidFill>
                <a:schemeClr val="tx2"/>
              </a:solidFill>
              <a:latin typeface="Arial" charset="0"/>
            </a:endParaRPr>
          </a:p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 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Jiangmen Underground Neutrino Observatory (JUNO),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which is located at Kaiping, Jiangmen in South China, is designed to 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determine the neutrino MH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using reactor neutrino oscillations </a:t>
            </a:r>
            <a:r>
              <a:rPr lang="en-US" altLang="zh-CN" sz="2400" b="1" dirty="0">
                <a:solidFill>
                  <a:schemeClr val="tx2"/>
                </a:solidFill>
                <a:latin typeface="Arial" charset="0"/>
              </a:rPr>
              <a:t>[PRD 78, 111103 (2008</a:t>
            </a:r>
            <a:r>
              <a:rPr lang="en-US" altLang="zh-CN" sz="2400" b="1" dirty="0" smtClean="0">
                <a:solidFill>
                  <a:schemeClr val="tx2"/>
                </a:solidFill>
                <a:latin typeface="Arial" charset="0"/>
              </a:rPr>
              <a:t>)].</a:t>
            </a:r>
            <a:endParaRPr lang="en-US" altLang="zh-CN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40" name="Text Box 177"/>
          <p:cNvSpPr txBox="1">
            <a:spLocks noChangeArrowheads="1"/>
          </p:cNvSpPr>
          <p:nvPr/>
        </p:nvSpPr>
        <p:spPr bwMode="auto">
          <a:xfrm>
            <a:off x="1292225" y="14363700"/>
            <a:ext cx="4452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Baseline</a:t>
            </a:r>
          </a:p>
        </p:txBody>
      </p:sp>
      <p:sp>
        <p:nvSpPr>
          <p:cNvPr id="2056" name="Rectangle 179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057" name="AutoShape 182" descr="水滴"/>
          <p:cNvSpPr>
            <a:spLocks noChangeArrowheads="1"/>
          </p:cNvSpPr>
          <p:nvPr/>
        </p:nvSpPr>
        <p:spPr bwMode="auto">
          <a:xfrm>
            <a:off x="15592424" y="6057900"/>
            <a:ext cx="16380000" cy="8001000"/>
          </a:xfrm>
          <a:prstGeom prst="roundRect">
            <a:avLst>
              <a:gd name="adj" fmla="val 802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/>
            <a:endParaRPr lang="en-US" altLang="zh-CN" sz="7300">
              <a:latin typeface="Symbol" pitchFamily="18" charset="2"/>
            </a:endParaRPr>
          </a:p>
          <a:p>
            <a:pPr defTabSz="3730625"/>
            <a:endParaRPr lang="en-US" altLang="zh-CN" sz="7300"/>
          </a:p>
        </p:txBody>
      </p:sp>
      <p:sp>
        <p:nvSpPr>
          <p:cNvPr id="1043" name="Rectangle 185"/>
          <p:cNvSpPr>
            <a:spLocks noChangeArrowheads="1"/>
          </p:cNvSpPr>
          <p:nvPr/>
        </p:nvSpPr>
        <p:spPr bwMode="auto">
          <a:xfrm>
            <a:off x="16109950" y="6134100"/>
            <a:ext cx="105314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37306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Detector Concept (one option)</a:t>
            </a:r>
          </a:p>
        </p:txBody>
      </p:sp>
      <p:sp>
        <p:nvSpPr>
          <p:cNvPr id="2059" name="Rectangle 228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60" name="Rectangle 229"/>
          <p:cNvSpPr>
            <a:spLocks noChangeArrowheads="1"/>
          </p:cNvSpPr>
          <p:nvPr/>
        </p:nvSpPr>
        <p:spPr bwMode="auto">
          <a:xfrm>
            <a:off x="16084550" y="25241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400">
                <a:latin typeface="Arial" charset="0"/>
              </a:rPr>
              <a:t> </a:t>
            </a:r>
            <a:endParaRPr lang="en-US" altLang="zh-CN" sz="1800">
              <a:latin typeface="Arial" charset="0"/>
            </a:endParaRPr>
          </a:p>
        </p:txBody>
      </p:sp>
      <p:sp>
        <p:nvSpPr>
          <p:cNvPr id="2061" name="Rectangle 230"/>
          <p:cNvSpPr>
            <a:spLocks noChangeArrowheads="1"/>
          </p:cNvSpPr>
          <p:nvPr/>
        </p:nvSpPr>
        <p:spPr bwMode="auto">
          <a:xfrm>
            <a:off x="0" y="5353050"/>
            <a:ext cx="3240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62" name="Object 7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52707"/>
              </p:ext>
            </p:extLst>
          </p:nvPr>
        </p:nvGraphicFramePr>
        <p:xfrm>
          <a:off x="20353337" y="2408555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图片" r:id="rId5" imgW="2740155" imgH="1830323" progId="Word.Picture.8">
                  <p:embed/>
                </p:oleObj>
              </mc:Choice>
              <mc:Fallback>
                <p:oleObj name="图片" r:id="rId5" imgW="2740155" imgH="1830323" progId="Word.Picture.8">
                  <p:embed/>
                  <p:pic>
                    <p:nvPicPr>
                      <p:cNvPr id="0" name="Object 7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3337" y="24085550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AutoShape 9" descr="水滴"/>
          <p:cNvSpPr>
            <a:spLocks noChangeArrowheads="1"/>
          </p:cNvSpPr>
          <p:nvPr/>
        </p:nvSpPr>
        <p:spPr bwMode="auto">
          <a:xfrm>
            <a:off x="200025" y="30975300"/>
            <a:ext cx="14940000" cy="11811000"/>
          </a:xfrm>
          <a:prstGeom prst="roundRect">
            <a:avLst>
              <a:gd name="adj" fmla="val 13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/>
            <a:endParaRPr lang="zh-CN" altLang="zh-CN" sz="7300"/>
          </a:p>
        </p:txBody>
      </p:sp>
      <p:sp>
        <p:nvSpPr>
          <p:cNvPr id="1070" name="TextBox 131"/>
          <p:cNvSpPr txBox="1">
            <a:spLocks noChangeArrowheads="1"/>
          </p:cNvSpPr>
          <p:nvPr/>
        </p:nvSpPr>
        <p:spPr bwMode="auto">
          <a:xfrm>
            <a:off x="1493838" y="31051500"/>
            <a:ext cx="65547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Physics Potentials</a:t>
            </a:r>
            <a:endParaRPr lang="zh-CN" altLang="en-US" sz="5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65" name="Text Box 61" descr="水滴"/>
          <p:cNvSpPr txBox="1">
            <a:spLocks noChangeArrowheads="1"/>
          </p:cNvSpPr>
          <p:nvPr/>
        </p:nvSpPr>
        <p:spPr bwMode="auto">
          <a:xfrm>
            <a:off x="8380413" y="31135638"/>
            <a:ext cx="6629400" cy="1168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Nominal setups:</a:t>
            </a: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20 </a:t>
            </a:r>
            <a:r>
              <a:rPr lang="en-US" altLang="zh-CN" sz="3200" dirty="0" err="1" smtClean="0">
                <a:solidFill>
                  <a:schemeClr val="tx2"/>
                </a:solidFill>
                <a:latin typeface="Arial" charset="0"/>
              </a:rPr>
              <a:t>kt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 liquid scintillator (LS)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detector</a:t>
            </a:r>
          </a:p>
          <a:p>
            <a:pPr algn="just"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3%</a:t>
            </a:r>
            <a:r>
              <a:rPr lang="zh-CN" altLang="en-US" sz="32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energy resolution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52-53 km baselines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36 GW and 6 years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altLang="zh-CN" sz="1500" dirty="0">
              <a:solidFill>
                <a:schemeClr val="tx2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MH sensitivity with 6 years' data of JUNO </a:t>
            </a:r>
            <a:r>
              <a:rPr lang="en-US" altLang="zh-CN" sz="2400" b="1" dirty="0">
                <a:solidFill>
                  <a:schemeClr val="tx2"/>
                </a:solidFill>
                <a:latin typeface="Arial" charset="0"/>
              </a:rPr>
              <a:t>[PRD 88, 013008 (2013</a:t>
            </a:r>
            <a:r>
              <a:rPr lang="en-US" altLang="zh-CN" sz="2400" b="1" dirty="0" smtClean="0">
                <a:solidFill>
                  <a:schemeClr val="tx2"/>
                </a:solidFill>
                <a:latin typeface="Arial" charset="0"/>
              </a:rPr>
              <a:t>)]</a:t>
            </a:r>
            <a:r>
              <a:rPr lang="zh-CN" altLang="en-US" sz="3200" b="1" dirty="0" smtClean="0">
                <a:solidFill>
                  <a:schemeClr val="tx2"/>
                </a:solidFill>
                <a:latin typeface="Arial" charset="0"/>
              </a:rPr>
              <a:t>：</a:t>
            </a:r>
            <a:endParaRPr lang="en-US" altLang="zh-CN" sz="3200" b="1" dirty="0">
              <a:solidFill>
                <a:schemeClr val="tx2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zh-CN" sz="3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3 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with r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elative measurement, </a:t>
            </a:r>
            <a:r>
              <a:rPr lang="en-US" altLang="zh-CN" sz="3200" b="1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zh-CN" sz="32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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 with absolute 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Δm</a:t>
            </a:r>
            <a:r>
              <a:rPr lang="en-US" altLang="zh-CN" sz="3200" b="1" baseline="30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CN" sz="3200" b="1" dirty="0" smtClean="0">
                <a:solidFill>
                  <a:schemeClr val="tx2"/>
                </a:solidFill>
                <a:latin typeface="Arial" charset="0"/>
              </a:rPr>
              <a:t>measurement </a:t>
            </a:r>
            <a:endParaRPr lang="en-US" altLang="zh-CN" sz="3200" b="1" dirty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if accelerator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neutrino experiments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can measure Δm</a:t>
            </a:r>
            <a:r>
              <a:rPr lang="en-US" altLang="zh-CN" sz="3200" baseline="30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to ~1% level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),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after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taking into account the spread of reactor cores, the uncertainties in reactor neutrino fluxes and from the energy scale and non-linearity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endParaRPr lang="en-US" altLang="zh-CN" sz="1000" b="1" dirty="0">
              <a:solidFill>
                <a:schemeClr val="tx2"/>
              </a:solidFill>
              <a:latin typeface="Arial" charset="0"/>
              <a:sym typeface="Symbol" pitchFamily="18" charset="2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b="1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Other physics: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Precision measurement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Supernova neutrinos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  <a:sym typeface="Symbol" pitchFamily="18" charset="2"/>
              </a:rPr>
              <a:t>Solar neutrinos </a:t>
            </a:r>
          </a:p>
          <a:p>
            <a:pPr marL="0" lvl="1"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Geo-neutrinos etc.</a:t>
            </a:r>
          </a:p>
        </p:txBody>
      </p:sp>
      <p:sp>
        <p:nvSpPr>
          <p:cNvPr id="2067" name="Text Box 62" descr="水滴"/>
          <p:cNvSpPr txBox="1">
            <a:spLocks noChangeArrowheads="1"/>
          </p:cNvSpPr>
          <p:nvPr/>
        </p:nvSpPr>
        <p:spPr bwMode="auto">
          <a:xfrm>
            <a:off x="16084551" y="38671500"/>
            <a:ext cx="15433675" cy="373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n-US" altLang="zh-CN" sz="3200" b="1" dirty="0" smtClean="0">
                <a:latin typeface="+mn-lt"/>
                <a:ea typeface="+mn-ea"/>
                <a:cs typeface="宋体" charset="-122"/>
              </a:rPr>
              <a:t>(1)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JUNO </a:t>
            </a:r>
            <a:r>
              <a:rPr lang="en-US" altLang="zh-CN" sz="3200" dirty="0">
                <a:latin typeface="+mn-lt"/>
                <a:ea typeface="+mn-ea"/>
                <a:cs typeface="宋体" charset="-122"/>
              </a:rPr>
              <a:t>is designed to determine the </a:t>
            </a:r>
            <a:r>
              <a:rPr lang="en-US" altLang="zh-CN" sz="3200" b="1" dirty="0">
                <a:latin typeface="+mn-lt"/>
                <a:ea typeface="+mn-ea"/>
                <a:cs typeface="宋体" charset="-122"/>
              </a:rPr>
              <a:t>neutrino </a:t>
            </a:r>
            <a:r>
              <a:rPr lang="en-US" altLang="zh-CN" sz="3200" b="1" dirty="0" smtClean="0">
                <a:latin typeface="+mn-lt"/>
                <a:ea typeface="+mn-ea"/>
                <a:cs typeface="宋体" charset="-122"/>
              </a:rPr>
              <a:t>MH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and measure 4/6 of the oscillation parameters by using reactor neutrinos. It can also detect the neutrino sources from astrophysics and geophysics.</a:t>
            </a:r>
            <a:endParaRPr lang="en-US" altLang="zh-CN" sz="3200" dirty="0">
              <a:latin typeface="+mn-lt"/>
              <a:ea typeface="+mn-ea"/>
              <a:cs typeface="宋体" charset="-122"/>
            </a:endParaRPr>
          </a:p>
          <a:p>
            <a:pPr algn="just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n-US" altLang="zh-CN" sz="3200" b="1" dirty="0" smtClean="0">
                <a:latin typeface="+mn-lt"/>
                <a:ea typeface="+mn-ea"/>
                <a:cs typeface="宋体" charset="-122"/>
              </a:rPr>
              <a:t>(2)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The idea of JUNO </a:t>
            </a:r>
            <a:r>
              <a:rPr lang="en-US" altLang="zh-CN" sz="3200" dirty="0">
                <a:latin typeface="+mn-lt"/>
                <a:ea typeface="+mn-ea"/>
                <a:cs typeface="宋体" charset="-122"/>
              </a:rPr>
              <a:t>was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proposed in 2008, </a:t>
            </a:r>
            <a:r>
              <a:rPr lang="en-US" altLang="zh-CN" sz="3200" dirty="0">
                <a:latin typeface="+mn-lt"/>
                <a:ea typeface="+mn-ea"/>
                <a:cs typeface="宋体" charset="-122"/>
              </a:rPr>
              <a:t>now boosted by the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large theta(13). </a:t>
            </a:r>
            <a:r>
              <a:rPr lang="en-US" altLang="zh-CN" sz="3200" dirty="0">
                <a:latin typeface="+mn-lt"/>
                <a:ea typeface="+mn-ea"/>
                <a:cs typeface="宋体" charset="-122"/>
              </a:rPr>
              <a:t>Funding is approved from CAS. </a:t>
            </a:r>
            <a:endParaRPr lang="zh-CN" altLang="en-US" sz="3200" dirty="0">
              <a:latin typeface="+mn-lt"/>
              <a:ea typeface="+mn-ea"/>
              <a:cs typeface="宋体" charset="-122"/>
            </a:endParaRPr>
          </a:p>
          <a:p>
            <a:pPr algn="just">
              <a:spcBef>
                <a:spcPct val="20000"/>
              </a:spcBef>
              <a:buClr>
                <a:srgbClr val="FF9900"/>
              </a:buClr>
              <a:buSzPct val="75000"/>
              <a:defRPr/>
            </a:pPr>
            <a:r>
              <a:rPr lang="en-US" altLang="zh-CN" sz="3200" b="1" dirty="0" smtClean="0">
                <a:latin typeface="+mn-lt"/>
                <a:ea typeface="+mn-ea"/>
                <a:cs typeface="宋体" charset="-122"/>
              </a:rPr>
              <a:t>(3) 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JUNO has strong physics potentials, meanwhile contains significant </a:t>
            </a:r>
            <a:r>
              <a:rPr lang="en-US" altLang="zh-CN" sz="3200" dirty="0">
                <a:latin typeface="+mn-lt"/>
                <a:ea typeface="+mn-ea"/>
                <a:cs typeface="宋体" charset="-122"/>
              </a:rPr>
              <a:t>technical challenges</a:t>
            </a:r>
            <a:r>
              <a:rPr lang="en-US" altLang="zh-CN" sz="3200" dirty="0" smtClean="0">
                <a:latin typeface="+mn-lt"/>
                <a:ea typeface="+mn-ea"/>
                <a:cs typeface="宋体" charset="-122"/>
              </a:rPr>
              <a:t>.</a:t>
            </a:r>
            <a:endParaRPr lang="en-US" altLang="zh-CN" sz="3200" dirty="0">
              <a:latin typeface="+mn-lt"/>
              <a:ea typeface="+mn-ea"/>
              <a:cs typeface="宋体" charset="-122"/>
            </a:endParaRPr>
          </a:p>
        </p:txBody>
      </p:sp>
      <p:sp>
        <p:nvSpPr>
          <p:cNvPr id="1090" name="TextBox 131"/>
          <p:cNvSpPr txBox="1">
            <a:spLocks noChangeArrowheads="1"/>
          </p:cNvSpPr>
          <p:nvPr/>
        </p:nvSpPr>
        <p:spPr bwMode="auto">
          <a:xfrm>
            <a:off x="16278226" y="37833300"/>
            <a:ext cx="45926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 defTabSz="3730625" eaLnBrk="1" hangingPunct="1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8. Conclusion </a:t>
            </a:r>
            <a:endParaRPr lang="zh-CN" altLang="en-US" sz="5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0625" y="2857500"/>
            <a:ext cx="306324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4400" b="1" dirty="0" smtClean="0"/>
              <a:t>Yu-</a:t>
            </a:r>
            <a:r>
              <a:rPr lang="en-US" altLang="zh-CN" sz="4400" b="1" dirty="0" err="1" smtClean="0"/>
              <a:t>Feng</a:t>
            </a:r>
            <a:r>
              <a:rPr lang="en-US" altLang="zh-CN" sz="4400" b="1" dirty="0" smtClean="0"/>
              <a:t> Li (</a:t>
            </a:r>
            <a:r>
              <a:rPr lang="zh-CN" altLang="en-US" sz="4400" b="1" dirty="0" smtClean="0"/>
              <a:t>李玉峰</a:t>
            </a:r>
            <a:r>
              <a:rPr lang="en-US" altLang="zh-CN" sz="4400" b="1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3200" dirty="0" smtClean="0"/>
              <a:t>Experiment Physics Center, Institute of High Energy Physics, Chinese Academy of Sciences,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3200" dirty="0" err="1" smtClean="0"/>
              <a:t>YuQuan</a:t>
            </a:r>
            <a:r>
              <a:rPr lang="en-US" altLang="zh-CN" sz="3200" dirty="0" smtClean="0"/>
              <a:t> Road 19B, 100049, Beijing, P. R. China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sz="3200" dirty="0" smtClean="0"/>
              <a:t>Email:</a:t>
            </a: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liyufeng@ihep.ac.cn</a:t>
            </a:r>
            <a:endParaRPr lang="en-US" altLang="zh-CN" sz="3200" dirty="0" smtClean="0"/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15632112"/>
            <a:ext cx="6667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0" name="组合 4"/>
          <p:cNvGrpSpPr>
            <a:grpSpLocks/>
          </p:cNvGrpSpPr>
          <p:nvPr/>
        </p:nvGrpSpPr>
        <p:grpSpPr bwMode="auto">
          <a:xfrm>
            <a:off x="633413" y="15225712"/>
            <a:ext cx="7224712" cy="5064125"/>
            <a:chOff x="132770" y="1733683"/>
            <a:chExt cx="5839798" cy="4575637"/>
          </a:xfrm>
        </p:grpSpPr>
        <p:pic>
          <p:nvPicPr>
            <p:cNvPr id="2237" name="Picture 4" descr="allbaseline_dyb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8" name="Text Box 5"/>
            <p:cNvSpPr txBox="1">
              <a:spLocks noChangeArrowheads="1"/>
            </p:cNvSpPr>
            <p:nvPr/>
          </p:nvSpPr>
          <p:spPr bwMode="auto">
            <a:xfrm>
              <a:off x="2603276" y="1876574"/>
              <a:ext cx="1053619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solidFill>
                    <a:srgbClr val="FF0000"/>
                  </a:solidFill>
                </a:rPr>
                <a:t>Daya Bay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2239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0" name="Text Box 9"/>
            <p:cNvSpPr txBox="1">
              <a:spLocks noChangeArrowheads="1"/>
            </p:cNvSpPr>
            <p:nvPr/>
          </p:nvSpPr>
          <p:spPr bwMode="auto">
            <a:xfrm>
              <a:off x="4067679" y="1733683"/>
              <a:ext cx="1286055" cy="5848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FF0000"/>
                  </a:solidFill>
                </a:rPr>
                <a:t>60 km</a:t>
              </a:r>
            </a:p>
            <a:p>
              <a:pPr eaLnBrk="1" hangingPunct="1"/>
              <a:r>
                <a:rPr lang="en-US" altLang="zh-CN" sz="1600" b="1">
                  <a:solidFill>
                    <a:srgbClr val="FF0000"/>
                  </a:solidFill>
                </a:rPr>
                <a:t>JUNO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2241" name="Line 8"/>
            <p:cNvSpPr>
              <a:spLocks noChangeShapeType="1"/>
            </p:cNvSpPr>
            <p:nvPr/>
          </p:nvSpPr>
          <p:spPr bwMode="auto">
            <a:xfrm>
              <a:off x="5041586" y="2308374"/>
              <a:ext cx="0" cy="1152525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42" name="Text Box 6"/>
            <p:cNvSpPr txBox="1">
              <a:spLocks noChangeArrowheads="1"/>
            </p:cNvSpPr>
            <p:nvPr/>
          </p:nvSpPr>
          <p:spPr bwMode="auto">
            <a:xfrm>
              <a:off x="4881593" y="4119213"/>
              <a:ext cx="1090975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solidFill>
                    <a:srgbClr val="0000CC"/>
                  </a:solidFill>
                </a:rPr>
                <a:t>KamLAND</a:t>
              </a:r>
            </a:p>
          </p:txBody>
        </p:sp>
        <p:sp>
          <p:nvSpPr>
            <p:cNvPr id="2243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" name="矩形 134"/>
          <p:cNvSpPr>
            <a:spLocks noChangeArrowheads="1"/>
          </p:cNvSpPr>
          <p:nvPr/>
        </p:nvSpPr>
        <p:spPr bwMode="auto">
          <a:xfrm>
            <a:off x="498475" y="20485100"/>
            <a:ext cx="1432401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defTabSz="373062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 optimum baseline is required to be at the oscillation maximum of         ,</a:t>
            </a:r>
          </a:p>
          <a:p>
            <a:pPr algn="just" defTabSz="3730625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    where the fine structure of        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 oscillations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is used to determine the MH.</a:t>
            </a:r>
            <a:endParaRPr lang="zh-CN" altLang="en-US" sz="3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72" name="矩形 3"/>
          <p:cNvSpPr>
            <a:spLocks noChangeArrowheads="1"/>
          </p:cNvSpPr>
          <p:nvPr/>
        </p:nvSpPr>
        <p:spPr bwMode="auto">
          <a:xfrm>
            <a:off x="13230225" y="20535900"/>
            <a:ext cx="128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 b="1" dirty="0" smtClean="0">
                <a:latin typeface="Symbol" pitchFamily="18" charset="2"/>
              </a:rPr>
              <a:t> D</a:t>
            </a:r>
            <a:r>
              <a:rPr kumimoji="1" lang="en-US" altLang="zh-CN" sz="2400" b="1" dirty="0" smtClean="0"/>
              <a:t>m</a:t>
            </a:r>
            <a:r>
              <a:rPr kumimoji="1" lang="en-US" altLang="zh-CN" sz="2400" b="1" baseline="30000" dirty="0" smtClean="0"/>
              <a:t>2</a:t>
            </a:r>
            <a:r>
              <a:rPr kumimoji="1" lang="en-US" altLang="zh-CN" sz="2400" b="1" baseline="-25000" dirty="0" smtClean="0"/>
              <a:t>12</a:t>
            </a:r>
            <a:endParaRPr kumimoji="1" lang="en-US" altLang="zh-CN" sz="2400" b="1" baseline="-25000" dirty="0"/>
          </a:p>
        </p:txBody>
      </p:sp>
      <p:sp>
        <p:nvSpPr>
          <p:cNvPr id="2073" name="矩形 66"/>
          <p:cNvSpPr>
            <a:spLocks noChangeArrowheads="1"/>
          </p:cNvSpPr>
          <p:nvPr/>
        </p:nvSpPr>
        <p:spPr bwMode="auto">
          <a:xfrm>
            <a:off x="5776913" y="21128037"/>
            <a:ext cx="1281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400" b="1" dirty="0">
                <a:latin typeface="Symbol" pitchFamily="18" charset="2"/>
              </a:rPr>
              <a:t>D</a:t>
            </a:r>
            <a:r>
              <a:rPr kumimoji="1" lang="en-US" altLang="zh-CN" sz="2400" b="1" dirty="0"/>
              <a:t>m</a:t>
            </a:r>
            <a:r>
              <a:rPr kumimoji="1" lang="en-US" altLang="zh-CN" sz="2400" b="1" baseline="30000" dirty="0"/>
              <a:t>2</a:t>
            </a:r>
            <a:r>
              <a:rPr kumimoji="1" lang="en-US" altLang="zh-CN" sz="2400" b="1" baseline="-25000" dirty="0"/>
              <a:t>13</a:t>
            </a:r>
          </a:p>
        </p:txBody>
      </p:sp>
      <p:pic>
        <p:nvPicPr>
          <p:cNvPr id="2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2211963"/>
            <a:ext cx="7516812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5" name="AutoShape 9" descr="水滴"/>
          <p:cNvSpPr>
            <a:spLocks noChangeArrowheads="1"/>
          </p:cNvSpPr>
          <p:nvPr/>
        </p:nvSpPr>
        <p:spPr bwMode="auto">
          <a:xfrm>
            <a:off x="200025" y="22434550"/>
            <a:ext cx="14940000" cy="8235950"/>
          </a:xfrm>
          <a:prstGeom prst="roundRect">
            <a:avLst>
              <a:gd name="adj" fmla="val 13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defTabSz="3730625"/>
            <a:endParaRPr lang="zh-CN" altLang="zh-CN" sz="7300"/>
          </a:p>
        </p:txBody>
      </p:sp>
      <p:sp>
        <p:nvSpPr>
          <p:cNvPr id="70" name="TextBox 131"/>
          <p:cNvSpPr txBox="1">
            <a:spLocks noChangeArrowheads="1"/>
          </p:cNvSpPr>
          <p:nvPr/>
        </p:nvSpPr>
        <p:spPr bwMode="auto">
          <a:xfrm>
            <a:off x="1285875" y="22417087"/>
            <a:ext cx="573907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defTabSz="3730625" eaLnBrk="1" hangingPunct="1"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</a:t>
            </a: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Experiment </a:t>
            </a: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Site</a:t>
            </a:r>
            <a:endParaRPr lang="zh-CN" altLang="en-US" sz="5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71" name="内容占位符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983501"/>
              </p:ext>
            </p:extLst>
          </p:nvPr>
        </p:nvGraphicFramePr>
        <p:xfrm>
          <a:off x="981075" y="23453725"/>
          <a:ext cx="12268200" cy="1108076"/>
        </p:xfrm>
        <a:graphic>
          <a:graphicData uri="http://schemas.openxmlformats.org/drawingml/2006/table">
            <a:tbl>
              <a:tblPr firstRow="1" bandRow="1"/>
              <a:tblGrid>
                <a:gridCol w="1196897"/>
                <a:gridCol w="1994829"/>
                <a:gridCol w="1496122"/>
                <a:gridCol w="1595864"/>
                <a:gridCol w="3091985"/>
                <a:gridCol w="2892503"/>
              </a:tblGrid>
              <a:tr h="365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Daya Bay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Huizhou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Lufeng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Yangjiang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Taishan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37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Status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kern="1200" baseline="0" dirty="0" smtClean="0"/>
                        <a:t>Operational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Planned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b="0" dirty="0" smtClean="0">
                          <a:latin typeface="+mn-lt"/>
                          <a:cs typeface="+mn-cs"/>
                        </a:rPr>
                        <a:t>approved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Under</a:t>
                      </a:r>
                      <a:r>
                        <a:rPr lang="en-US" altLang="zh-CN" sz="1800" baseline="0" dirty="0" smtClean="0"/>
                        <a:t> construction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Under</a:t>
                      </a:r>
                      <a:r>
                        <a:rPr lang="en-US" altLang="zh-CN" sz="1800" baseline="0" dirty="0" smtClean="0"/>
                        <a:t> construction</a:t>
                      </a:r>
                      <a:endParaRPr lang="zh-CN" alt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710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Power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/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17.4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18.4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6" marB="4574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107" name="组合 6"/>
          <p:cNvGrpSpPr>
            <a:grpSpLocks/>
          </p:cNvGrpSpPr>
          <p:nvPr/>
        </p:nvGrpSpPr>
        <p:grpSpPr bwMode="auto">
          <a:xfrm>
            <a:off x="790575" y="24907875"/>
            <a:ext cx="8953500" cy="5613400"/>
            <a:chOff x="999638" y="24792587"/>
            <a:chExt cx="8344711" cy="4590450"/>
          </a:xfrm>
        </p:grpSpPr>
        <p:cxnSp>
          <p:nvCxnSpPr>
            <p:cNvPr id="2218" name="直接箭头连接符 83"/>
            <p:cNvCxnSpPr>
              <a:cxnSpLocks noChangeShapeType="1"/>
            </p:cNvCxnSpPr>
            <p:nvPr/>
          </p:nvCxnSpPr>
          <p:spPr bwMode="auto">
            <a:xfrm flipH="1" flipV="1">
              <a:off x="2542373" y="26929087"/>
              <a:ext cx="576064" cy="964758"/>
            </a:xfrm>
            <a:prstGeom prst="straightConnector1">
              <a:avLst/>
            </a:prstGeom>
            <a:noFill/>
            <a:ln w="9525" algn="ctr">
              <a:solidFill>
                <a:srgbClr val="B6DCD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9" name="直接箭头连接符 84"/>
            <p:cNvCxnSpPr>
              <a:cxnSpLocks noChangeShapeType="1"/>
            </p:cNvCxnSpPr>
            <p:nvPr/>
          </p:nvCxnSpPr>
          <p:spPr bwMode="auto">
            <a:xfrm flipV="1">
              <a:off x="3118437" y="26929087"/>
              <a:ext cx="1656184" cy="964759"/>
            </a:xfrm>
            <a:prstGeom prst="straightConnector1">
              <a:avLst/>
            </a:prstGeom>
            <a:noFill/>
            <a:ln w="9525" algn="ctr">
              <a:solidFill>
                <a:srgbClr val="B6DCD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2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229" y="24792587"/>
              <a:ext cx="8110587" cy="459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5675043" y="26441306"/>
              <a:ext cx="1223596" cy="369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</a:rPr>
                <a:t>Daya Bay</a:t>
              </a:r>
              <a:endParaRPr lang="zh-CN" altLang="en-US" sz="1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747724" y="26097282"/>
              <a:ext cx="1094873" cy="3686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</a:rPr>
                <a:t>Huizhou</a:t>
              </a:r>
              <a:endParaRPr lang="zh-CN" altLang="en-US" sz="1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390034" y="25954479"/>
              <a:ext cx="954315" cy="3686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</a:rPr>
                <a:t>Lufeng</a:t>
              </a:r>
              <a:endParaRPr lang="zh-CN" altLang="en-US" sz="1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75706" y="29014347"/>
              <a:ext cx="1273900" cy="3686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</a:rPr>
                <a:t>Yangjiang</a:t>
              </a:r>
              <a:endParaRPr lang="zh-CN" altLang="en-US" sz="18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674498" y="28513240"/>
              <a:ext cx="1040130" cy="369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kern="0" dirty="0">
                  <a:solidFill>
                    <a:srgbClr val="FFFFFF"/>
                  </a:solidFill>
                </a:rPr>
                <a:t>Taishan</a:t>
              </a:r>
              <a:endParaRPr lang="zh-CN" altLang="en-US" sz="1800" b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22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431" y="25779627"/>
              <a:ext cx="115374" cy="17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1157951" y="27300717"/>
              <a:ext cx="2037352" cy="523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Current site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023856" y="24925004"/>
              <a:ext cx="2256327" cy="523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</a:rPr>
                <a:t>Previous site</a:t>
              </a:r>
              <a:endParaRPr lang="zh-CN" altLang="en-US" sz="2800" kern="0" dirty="0">
                <a:solidFill>
                  <a:srgbClr val="FFFFFF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079716" y="27868032"/>
              <a:ext cx="1007580" cy="3686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rgbClr val="FFFF00"/>
                  </a:solidFill>
                </a:rPr>
                <a:t>~53 km</a:t>
              </a:r>
              <a:endParaRPr lang="zh-CN" altLang="en-US" sz="1800" kern="0" dirty="0">
                <a:solidFill>
                  <a:srgbClr val="FFFF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99638" y="28156234"/>
              <a:ext cx="1007580" cy="3686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rgbClr val="FFFF00"/>
                  </a:solidFill>
                </a:rPr>
                <a:t>~53 km</a:t>
              </a:r>
              <a:endParaRPr lang="zh-CN" altLang="en-US" sz="1800" kern="0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231" name="对象 101"/>
            <p:cNvGraphicFramePr>
              <a:graphicFrameLocks noChangeAspect="1"/>
            </p:cNvGraphicFramePr>
            <p:nvPr/>
          </p:nvGraphicFramePr>
          <p:xfrm>
            <a:off x="1359678" y="25041183"/>
            <a:ext cx="2211088" cy="2049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" name="PicObj Class" r:id="rId12" imgW="3247619" imgH="3010320" progId="Picture.PicObj.1">
                    <p:embed/>
                  </p:oleObj>
                </mc:Choice>
                <mc:Fallback>
                  <p:oleObj name="PicObj Class" r:id="rId12" imgW="3247619" imgH="3010320" progId="Picture.PicObj.1">
                    <p:embed/>
                    <p:pic>
                      <p:nvPicPr>
                        <p:cNvPr id="0" name="对象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9678" y="25041183"/>
                          <a:ext cx="2211088" cy="2049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32" name="直接箭头连接符 102"/>
            <p:cNvCxnSpPr>
              <a:cxnSpLocks noChangeShapeType="1"/>
            </p:cNvCxnSpPr>
            <p:nvPr/>
          </p:nvCxnSpPr>
          <p:spPr bwMode="auto">
            <a:xfrm flipH="1" flipV="1">
              <a:off x="1359678" y="27087812"/>
              <a:ext cx="576064" cy="964758"/>
            </a:xfrm>
            <a:prstGeom prst="straightConnector1">
              <a:avLst/>
            </a:prstGeom>
            <a:noFill/>
            <a:ln w="9525" algn="ctr">
              <a:solidFill>
                <a:srgbClr val="B6DCD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3" name="直接箭头连接符 103"/>
            <p:cNvCxnSpPr>
              <a:cxnSpLocks noChangeShapeType="1"/>
            </p:cNvCxnSpPr>
            <p:nvPr/>
          </p:nvCxnSpPr>
          <p:spPr bwMode="auto">
            <a:xfrm flipV="1">
              <a:off x="1935742" y="27087812"/>
              <a:ext cx="1656184" cy="964759"/>
            </a:xfrm>
            <a:prstGeom prst="straightConnector1">
              <a:avLst/>
            </a:prstGeom>
            <a:noFill/>
            <a:ln w="9525" algn="ctr">
              <a:solidFill>
                <a:srgbClr val="B6DCD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34" name="Picture 4" descr="江门中微子实验厅位置比选图（东坑石场） Model (1)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1" t="14107" r="27892" b="31041"/>
            <a:stretch>
              <a:fillRect/>
            </a:stretch>
          </p:blipFill>
          <p:spPr bwMode="auto">
            <a:xfrm>
              <a:off x="5675598" y="26836738"/>
              <a:ext cx="3593218" cy="251670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椭圆 7"/>
            <p:cNvSpPr>
              <a:spLocks noChangeArrowheads="1"/>
            </p:cNvSpPr>
            <p:nvPr/>
          </p:nvSpPr>
          <p:spPr bwMode="auto">
            <a:xfrm>
              <a:off x="7191592" y="28230232"/>
              <a:ext cx="648047" cy="511492"/>
            </a:xfrm>
            <a:prstGeom prst="ellipse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812800" indent="-812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矩形 1"/>
            <p:cNvSpPr>
              <a:spLocks noChangeArrowheads="1"/>
            </p:cNvSpPr>
            <p:nvPr/>
          </p:nvSpPr>
          <p:spPr bwMode="auto">
            <a:xfrm>
              <a:off x="5734226" y="26881397"/>
              <a:ext cx="2825957" cy="7075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lvl="1" fontAlgn="auto"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rgbClr val="FF0000"/>
                  </a:solidFill>
                </a:rPr>
                <a:t>A closer look: </a:t>
              </a:r>
              <a:r>
                <a:rPr lang="en-US" altLang="zh-CN" sz="1800" kern="0" dirty="0">
                  <a:solidFill>
                    <a:sysClr val="windowText" lastClr="000000"/>
                  </a:solidFill>
                  <a:ea typeface="黑体" pitchFamily="49" charset="-122"/>
                </a:rPr>
                <a:t>In granite</a:t>
              </a:r>
            </a:p>
            <a:p>
              <a:pPr marL="0" lvl="1" fontAlgn="auto"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ysClr val="windowText" lastClr="000000"/>
                  </a:solidFill>
                  <a:ea typeface="黑体" pitchFamily="49" charset="-122"/>
                </a:rPr>
                <a:t>270 m high Mountain </a:t>
              </a:r>
            </a:p>
          </p:txBody>
        </p:sp>
      </p:grpSp>
      <p:sp>
        <p:nvSpPr>
          <p:cNvPr id="2108" name="Text Box 61" descr="水滴"/>
          <p:cNvSpPr txBox="1">
            <a:spLocks noChangeArrowheads="1"/>
          </p:cNvSpPr>
          <p:nvPr/>
        </p:nvSpPr>
        <p:spPr bwMode="auto">
          <a:xfrm>
            <a:off x="9858375" y="25112214"/>
            <a:ext cx="5051425" cy="53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The interference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oscillation  effects due to baseline differences are crucial.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altLang="zh-CN" sz="1600" dirty="0">
              <a:solidFill>
                <a:schemeClr val="tx2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Baseline differences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from 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reactor cores should be less than 500 m. </a:t>
            </a: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endParaRPr lang="en-US" altLang="zh-CN" sz="1600" dirty="0">
              <a:solidFill>
                <a:schemeClr val="tx2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Clr>
                <a:schemeClr val="accent2"/>
              </a:buClr>
              <a:buFont typeface="Arial" charset="0"/>
              <a:buNone/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Therefore, the current site is better than the previous </a:t>
            </a:r>
            <a:r>
              <a:rPr lang="en-US" altLang="zh-CN" sz="3200" dirty="0" smtClean="0">
                <a:solidFill>
                  <a:schemeClr val="tx2"/>
                </a:solidFill>
                <a:latin typeface="Arial" charset="0"/>
              </a:rPr>
              <a:t>one</a:t>
            </a:r>
            <a:r>
              <a:rPr lang="en-US" altLang="zh-CN" sz="3200" b="1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CN" sz="2400" b="1" dirty="0">
                <a:solidFill>
                  <a:schemeClr val="tx2"/>
                </a:solidFill>
                <a:latin typeface="Arial" charset="0"/>
              </a:rPr>
              <a:t>[PRD </a:t>
            </a:r>
            <a:r>
              <a:rPr lang="en-US" altLang="zh-CN" sz="2400" b="1" dirty="0" smtClean="0">
                <a:solidFill>
                  <a:schemeClr val="tx2"/>
                </a:solidFill>
                <a:latin typeface="Arial" charset="0"/>
              </a:rPr>
              <a:t>88, </a:t>
            </a:r>
            <a:r>
              <a:rPr lang="en-US" altLang="zh-CN" sz="2400" b="1" dirty="0">
                <a:solidFill>
                  <a:schemeClr val="tx2"/>
                </a:solidFill>
                <a:latin typeface="Arial" charset="0"/>
              </a:rPr>
              <a:t>013008 (2013)] </a:t>
            </a:r>
            <a:r>
              <a:rPr lang="en-US" altLang="zh-CN" sz="2400" b="1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en-US" altLang="zh-CN" sz="24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73737"/>
              </p:ext>
            </p:extLst>
          </p:nvPr>
        </p:nvGraphicFramePr>
        <p:xfrm>
          <a:off x="809625" y="38479413"/>
          <a:ext cx="7200900" cy="3397251"/>
        </p:xfrm>
        <a:graphic>
          <a:graphicData uri="http://schemas.openxmlformats.org/drawingml/2006/table">
            <a:tbl>
              <a:tblPr/>
              <a:tblGrid>
                <a:gridCol w="2010083"/>
                <a:gridCol w="2775930"/>
                <a:gridCol w="2414887"/>
              </a:tblGrid>
              <a:tr h="396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Current 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JUNO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~0.7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~20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N/A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0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13</a:t>
                      </a:r>
                    </a:p>
                  </a:txBody>
                  <a:tcPr marL="91431" marR="91431" marT="45718" marB="4571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Symbol" charset="2"/>
                        </a:rPr>
                        <a:t>~14%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~4%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 15%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" name="AutoShape 182" descr="水滴"/>
          <p:cNvSpPr>
            <a:spLocks noChangeArrowheads="1"/>
          </p:cNvSpPr>
          <p:nvPr/>
        </p:nvSpPr>
        <p:spPr bwMode="auto">
          <a:xfrm>
            <a:off x="15628937" y="14363700"/>
            <a:ext cx="16380000" cy="15982950"/>
          </a:xfrm>
          <a:prstGeom prst="roundRect">
            <a:avLst>
              <a:gd name="adj" fmla="val 802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l">
              <a:spcBef>
                <a:spcPct val="20000"/>
              </a:spcBef>
              <a:buClr>
                <a:srgbClr val="FF9900"/>
              </a:buClr>
              <a:buSzPct val="75000"/>
              <a:buFont typeface="Wingdings" charset="2"/>
              <a:buChar char="u"/>
              <a:defRPr/>
            </a:pPr>
            <a:endParaRPr lang="en-US" altLang="zh-CN" sz="2400" b="1" kern="0" dirty="0">
              <a:solidFill>
                <a:srgbClr val="C00000"/>
              </a:solidFill>
              <a:latin typeface="Times New Roman"/>
              <a:ea typeface="宋体"/>
              <a:sym typeface="Wingdings" charset="2"/>
            </a:endParaRPr>
          </a:p>
        </p:txBody>
      </p:sp>
      <p:grpSp>
        <p:nvGrpSpPr>
          <p:cNvPr id="2140" name="组合 112"/>
          <p:cNvGrpSpPr>
            <a:grpSpLocks/>
          </p:cNvGrpSpPr>
          <p:nvPr/>
        </p:nvGrpSpPr>
        <p:grpSpPr bwMode="auto">
          <a:xfrm>
            <a:off x="15135225" y="7124700"/>
            <a:ext cx="10552113" cy="6746875"/>
            <a:chOff x="72853" y="961430"/>
            <a:chExt cx="8799756" cy="5318125"/>
          </a:xfrm>
        </p:grpSpPr>
        <p:pic>
          <p:nvPicPr>
            <p:cNvPr id="2184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8" t="16936" r="3865" b="22606"/>
            <a:stretch>
              <a:fillRect/>
            </a:stretch>
          </p:blipFill>
          <p:spPr bwMode="auto">
            <a:xfrm>
              <a:off x="3553271" y="1431330"/>
              <a:ext cx="5178425" cy="484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5" name="Rectangle 1014"/>
            <p:cNvSpPr>
              <a:spLocks noChangeArrowheads="1"/>
            </p:cNvSpPr>
            <p:nvPr/>
          </p:nvSpPr>
          <p:spPr bwMode="auto">
            <a:xfrm>
              <a:off x="1363996" y="1307475"/>
              <a:ext cx="18293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Muon tracking</a:t>
              </a:r>
              <a:endParaRPr lang="en-US" altLang="zh-CN" sz="2000" b="1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186" name="Picture 850" descr="C:\Users\tianchi\AppData\Local\Microsoft\Windows\Temporary Internet Files\Content.IE5\NX4N6FV3\MC900215411[1].wmf"/>
            <p:cNvSpPr>
              <a:spLocks noChangeAspect="1" noChangeArrowheads="1"/>
            </p:cNvSpPr>
            <p:nvPr/>
          </p:nvSpPr>
          <p:spPr bwMode="auto">
            <a:xfrm flipH="1">
              <a:off x="8272908" y="1196380"/>
              <a:ext cx="1778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17" name="Straight Connector 132"/>
            <p:cNvCxnSpPr/>
            <p:nvPr/>
          </p:nvCxnSpPr>
          <p:spPr bwMode="auto">
            <a:xfrm>
              <a:off x="3659214" y="1333073"/>
              <a:ext cx="449982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33"/>
            <p:cNvCxnSpPr/>
            <p:nvPr/>
          </p:nvCxnSpPr>
          <p:spPr bwMode="auto">
            <a:xfrm>
              <a:off x="3661862" y="1463211"/>
              <a:ext cx="449982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34"/>
            <p:cNvCxnSpPr/>
            <p:nvPr/>
          </p:nvCxnSpPr>
          <p:spPr bwMode="auto">
            <a:xfrm>
              <a:off x="3671128" y="1242978"/>
              <a:ext cx="4499830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35"/>
            <p:cNvSpPr/>
            <p:nvPr/>
          </p:nvSpPr>
          <p:spPr bwMode="auto">
            <a:xfrm>
              <a:off x="4037840" y="980200"/>
              <a:ext cx="95319" cy="255270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21" name="Rectangle 136"/>
            <p:cNvSpPr/>
            <p:nvPr/>
          </p:nvSpPr>
          <p:spPr bwMode="auto">
            <a:xfrm>
              <a:off x="4405876" y="971441"/>
              <a:ext cx="95319" cy="256522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22" name="Rectangle 137"/>
            <p:cNvSpPr/>
            <p:nvPr/>
          </p:nvSpPr>
          <p:spPr bwMode="auto">
            <a:xfrm>
              <a:off x="4758025" y="972692"/>
              <a:ext cx="93994" cy="256521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23" name="Rectangle 138"/>
            <p:cNvSpPr/>
            <p:nvPr/>
          </p:nvSpPr>
          <p:spPr bwMode="auto">
            <a:xfrm>
              <a:off x="5124736" y="961430"/>
              <a:ext cx="95319" cy="255270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/>
            </a:p>
          </p:txBody>
        </p:sp>
        <p:sp>
          <p:nvSpPr>
            <p:cNvPr id="124" name="Rectangle 139"/>
            <p:cNvSpPr/>
            <p:nvPr/>
          </p:nvSpPr>
          <p:spPr bwMode="auto">
            <a:xfrm>
              <a:off x="5507335" y="972692"/>
              <a:ext cx="93994" cy="256521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Rectangle 142"/>
            <p:cNvSpPr/>
            <p:nvPr/>
          </p:nvSpPr>
          <p:spPr bwMode="auto">
            <a:xfrm>
              <a:off x="6595555" y="966435"/>
              <a:ext cx="92671" cy="255270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Rectangle 143"/>
            <p:cNvSpPr/>
            <p:nvPr/>
          </p:nvSpPr>
          <p:spPr bwMode="auto">
            <a:xfrm>
              <a:off x="6996687" y="968938"/>
              <a:ext cx="93995" cy="256522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Rectangle 144"/>
            <p:cNvSpPr/>
            <p:nvPr/>
          </p:nvSpPr>
          <p:spPr bwMode="auto">
            <a:xfrm>
              <a:off x="7363399" y="968938"/>
              <a:ext cx="95319" cy="256522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Rectangle 145"/>
            <p:cNvSpPr/>
            <p:nvPr/>
          </p:nvSpPr>
          <p:spPr bwMode="auto">
            <a:xfrm>
              <a:off x="7715548" y="967687"/>
              <a:ext cx="95319" cy="255270"/>
            </a:xfrm>
            <a:prstGeom prst="rect">
              <a:avLst/>
            </a:prstGeom>
            <a:solidFill>
              <a:srgbClr val="FF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9" name="Line 5"/>
            <p:cNvSpPr>
              <a:spLocks noChangeShapeType="1"/>
            </p:cNvSpPr>
            <p:nvPr/>
          </p:nvSpPr>
          <p:spPr bwMode="auto">
            <a:xfrm flipH="1">
              <a:off x="3091308" y="1399580"/>
              <a:ext cx="587375" cy="10795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130" name="Straight Connector 150"/>
            <p:cNvCxnSpPr/>
            <p:nvPr/>
          </p:nvCxnSpPr>
          <p:spPr bwMode="auto">
            <a:xfrm>
              <a:off x="3505645" y="1534536"/>
              <a:ext cx="5366964" cy="0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1" name="Rectangle 1"/>
            <p:cNvSpPr>
              <a:spLocks noChangeArrowheads="1"/>
            </p:cNvSpPr>
            <p:nvPr/>
          </p:nvSpPr>
          <p:spPr bwMode="auto">
            <a:xfrm>
              <a:off x="4740290" y="2633067"/>
              <a:ext cx="2867888" cy="1059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zh-CN" sz="3200">
                  <a:latin typeface="Calibri" pitchFamily="34" charset="0"/>
                  <a:ea typeface="MS PGothic" pitchFamily="34" charset="-128"/>
                </a:rPr>
                <a:t>Liquid Scintillator</a:t>
              </a:r>
              <a:br>
                <a:rPr lang="de-DE" altLang="zh-CN" sz="3200">
                  <a:latin typeface="Calibri" pitchFamily="34" charset="0"/>
                  <a:ea typeface="MS PGothic" pitchFamily="34" charset="-128"/>
                </a:rPr>
              </a:br>
              <a:r>
                <a:rPr lang="de-DE" altLang="zh-CN">
                  <a:latin typeface="Calibri" pitchFamily="34" charset="0"/>
                  <a:ea typeface="MS PGothic" pitchFamily="34" charset="-128"/>
                </a:rPr>
                <a:t>20 kt</a:t>
              </a:r>
              <a:endParaRPr lang="de-DE" altLang="zh-CN">
                <a:solidFill>
                  <a:srgbClr val="007A37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cxnSp>
          <p:nvCxnSpPr>
            <p:cNvPr id="132" name="Straight Arrow Connector 159"/>
            <p:cNvCxnSpPr/>
            <p:nvPr/>
          </p:nvCxnSpPr>
          <p:spPr bwMode="auto">
            <a:xfrm>
              <a:off x="4411171" y="3893281"/>
              <a:ext cx="33996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3" name="Rectangle 16"/>
            <p:cNvSpPr>
              <a:spLocks noChangeArrowheads="1"/>
            </p:cNvSpPr>
            <p:nvPr/>
          </p:nvSpPr>
          <p:spPr bwMode="auto">
            <a:xfrm>
              <a:off x="4547216" y="3464917"/>
              <a:ext cx="3203234" cy="43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000"/>
                <a:t>Acrylic sphere: </a:t>
              </a:r>
              <a:r>
                <a:rPr lang="el-GR" altLang="zh-CN" sz="3000"/>
                <a:t>φ</a:t>
              </a:r>
              <a:r>
                <a:rPr lang="en-US" altLang="zh-CN" sz="3000"/>
                <a:t>34.5m</a:t>
              </a:r>
            </a:p>
          </p:txBody>
        </p:sp>
        <p:sp>
          <p:nvSpPr>
            <p:cNvPr id="2204" name="Rectangle 1005"/>
            <p:cNvSpPr>
              <a:spLocks noChangeArrowheads="1"/>
            </p:cNvSpPr>
            <p:nvPr/>
          </p:nvSpPr>
          <p:spPr bwMode="auto">
            <a:xfrm>
              <a:off x="4853341" y="4117380"/>
              <a:ext cx="2675198" cy="43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000"/>
                <a:t>SS sphere: </a:t>
              </a:r>
              <a:r>
                <a:rPr lang="el-GR" altLang="zh-CN" sz="3000"/>
                <a:t>φ</a:t>
              </a:r>
              <a:r>
                <a:rPr lang="en-US" altLang="zh-CN" sz="3000"/>
                <a:t>37 .5m</a:t>
              </a:r>
            </a:p>
          </p:txBody>
        </p:sp>
        <p:sp>
          <p:nvSpPr>
            <p:cNvPr id="2205" name="Rectangle 17"/>
            <p:cNvSpPr>
              <a:spLocks noChangeArrowheads="1"/>
            </p:cNvSpPr>
            <p:nvPr/>
          </p:nvSpPr>
          <p:spPr bwMode="auto">
            <a:xfrm>
              <a:off x="1472058" y="2506067"/>
              <a:ext cx="138255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Water Seal</a:t>
              </a:r>
            </a:p>
          </p:txBody>
        </p:sp>
        <p:sp>
          <p:nvSpPr>
            <p:cNvPr id="2206" name="Text Box 6"/>
            <p:cNvSpPr txBox="1">
              <a:spLocks noChangeArrowheads="1"/>
            </p:cNvSpPr>
            <p:nvPr/>
          </p:nvSpPr>
          <p:spPr bwMode="auto">
            <a:xfrm>
              <a:off x="72853" y="4156672"/>
              <a:ext cx="2986979" cy="557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algn="r" eaLnBrk="1" hangingPunct="1"/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~15000 20</a:t>
              </a:r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”</a:t>
              </a:r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 PMTs</a:t>
              </a:r>
              <a:br>
                <a:rPr lang="de-DE" altLang="zh-CN" sz="2000" b="1">
                  <a:ea typeface="MS PGothic" pitchFamily="34" charset="-128"/>
                  <a:cs typeface="Times New Roman" pitchFamily="18" charset="0"/>
                </a:rPr>
              </a:br>
              <a:r>
                <a:rPr lang="de-DE" altLang="zh-CN" sz="2000" b="1">
                  <a:solidFill>
                    <a:srgbClr val="FF0000"/>
                  </a:solidFill>
                  <a:ea typeface="MS PGothic" pitchFamily="34" charset="-128"/>
                  <a:cs typeface="Times New Roman" pitchFamily="18" charset="0"/>
                  <a:sym typeface="Symbol" pitchFamily="18" charset="2"/>
                </a:rPr>
                <a:t>optical coverage: 70-80%</a:t>
              </a:r>
              <a:endParaRPr lang="de-DE" altLang="zh-CN" sz="2000" b="1">
                <a:solidFill>
                  <a:srgbClr val="FF0000"/>
                </a:solidFill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2207" name="Line 5"/>
            <p:cNvSpPr>
              <a:spLocks noChangeShapeType="1"/>
            </p:cNvSpPr>
            <p:nvPr/>
          </p:nvSpPr>
          <p:spPr bwMode="auto">
            <a:xfrm flipH="1" flipV="1">
              <a:off x="2672208" y="3290292"/>
              <a:ext cx="1460500" cy="3667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8" name="Line 5"/>
            <p:cNvSpPr>
              <a:spLocks noChangeShapeType="1"/>
            </p:cNvSpPr>
            <p:nvPr/>
          </p:nvSpPr>
          <p:spPr bwMode="auto">
            <a:xfrm flipH="1" flipV="1">
              <a:off x="2826196" y="2690217"/>
              <a:ext cx="1296987" cy="5318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9" name="Line 5"/>
            <p:cNvSpPr>
              <a:spLocks noChangeShapeType="1"/>
            </p:cNvSpPr>
            <p:nvPr/>
          </p:nvSpPr>
          <p:spPr bwMode="auto">
            <a:xfrm flipH="1">
              <a:off x="2975235" y="4980980"/>
              <a:ext cx="1378135" cy="16024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0" name="Line 5"/>
            <p:cNvSpPr>
              <a:spLocks noChangeShapeType="1"/>
            </p:cNvSpPr>
            <p:nvPr/>
          </p:nvSpPr>
          <p:spPr bwMode="auto">
            <a:xfrm flipH="1" flipV="1">
              <a:off x="2991296" y="2213967"/>
              <a:ext cx="1563687" cy="46831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1" name="Rectangle 17"/>
            <p:cNvSpPr>
              <a:spLocks noChangeArrowheads="1"/>
            </p:cNvSpPr>
            <p:nvPr/>
          </p:nvSpPr>
          <p:spPr bwMode="auto">
            <a:xfrm>
              <a:off x="729108" y="1977430"/>
              <a:ext cx="2246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Stainless steel </a:t>
              </a:r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tank</a:t>
              </a:r>
            </a:p>
          </p:txBody>
        </p:sp>
        <p:sp>
          <p:nvSpPr>
            <p:cNvPr id="2212" name="Rectangle 17"/>
            <p:cNvSpPr>
              <a:spLocks noChangeArrowheads="1"/>
            </p:cNvSpPr>
            <p:nvPr/>
          </p:nvSpPr>
          <p:spPr bwMode="auto">
            <a:xfrm>
              <a:off x="1121221" y="3657005"/>
              <a:ext cx="16868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Oil buffer 6kt</a:t>
              </a:r>
            </a:p>
          </p:txBody>
        </p:sp>
        <p:sp>
          <p:nvSpPr>
            <p:cNvPr id="2213" name="Rectangle 17"/>
            <p:cNvSpPr>
              <a:spLocks noChangeArrowheads="1"/>
            </p:cNvSpPr>
            <p:nvPr/>
          </p:nvSpPr>
          <p:spPr bwMode="auto">
            <a:xfrm>
              <a:off x="494158" y="3090267"/>
              <a:ext cx="23955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Water </a:t>
              </a:r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Buffer  </a:t>
              </a:r>
              <a:r>
                <a:rPr lang="en-US" altLang="zh-CN" sz="2000" b="1">
                  <a:ea typeface="MS PGothic" pitchFamily="34" charset="-128"/>
                  <a:cs typeface="Times New Roman" pitchFamily="18" charset="0"/>
                </a:rPr>
                <a:t>10kt</a:t>
              </a:r>
            </a:p>
          </p:txBody>
        </p:sp>
        <p:cxnSp>
          <p:nvCxnSpPr>
            <p:cNvPr id="144" name="Straight Arrow Connector 161"/>
            <p:cNvCxnSpPr/>
            <p:nvPr/>
          </p:nvCxnSpPr>
          <p:spPr bwMode="auto">
            <a:xfrm>
              <a:off x="4248335" y="4057204"/>
              <a:ext cx="37134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5" name="Line 5"/>
            <p:cNvSpPr>
              <a:spLocks noChangeShapeType="1"/>
            </p:cNvSpPr>
            <p:nvPr/>
          </p:nvSpPr>
          <p:spPr bwMode="auto">
            <a:xfrm flipH="1" flipV="1">
              <a:off x="2873821" y="3857030"/>
              <a:ext cx="1552575" cy="1666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6" name="Line 5"/>
            <p:cNvSpPr>
              <a:spLocks noChangeShapeType="1"/>
            </p:cNvSpPr>
            <p:nvPr/>
          </p:nvSpPr>
          <p:spPr bwMode="auto">
            <a:xfrm flipH="1" flipV="1">
              <a:off x="3094483" y="4487267"/>
              <a:ext cx="1406525" cy="1920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lg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7" name="矩形 3"/>
            <p:cNvSpPr>
              <a:spLocks noChangeArrowheads="1"/>
            </p:cNvSpPr>
            <p:nvPr/>
          </p:nvSpPr>
          <p:spPr bwMode="auto">
            <a:xfrm>
              <a:off x="862883" y="4941168"/>
              <a:ext cx="2114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de-DE" altLang="zh-CN" sz="2000" b="1">
                  <a:ea typeface="MS PGothic" pitchFamily="34" charset="-128"/>
                  <a:cs typeface="Times New Roman" pitchFamily="18" charset="0"/>
                </a:rPr>
                <a:t>VETO PMTs</a:t>
              </a:r>
            </a:p>
          </p:txBody>
        </p:sp>
      </p:grpSp>
      <p:sp>
        <p:nvSpPr>
          <p:cNvPr id="2141" name="Text Box 61" descr="水滴"/>
          <p:cNvSpPr txBox="1">
            <a:spLocks noChangeArrowheads="1"/>
          </p:cNvSpPr>
          <p:nvPr/>
        </p:nvSpPr>
        <p:spPr bwMode="auto">
          <a:xfrm>
            <a:off x="25863550" y="7048500"/>
            <a:ext cx="5791200" cy="67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It is extremely </a:t>
            </a:r>
            <a:r>
              <a:rPr lang="en-US" altLang="zh-CN" sz="3200" b="1" dirty="0">
                <a:solidFill>
                  <a:schemeClr val="tx2"/>
                </a:solidFill>
                <a:latin typeface="Arial" charset="0"/>
              </a:rPr>
              <a:t>difficult</a:t>
            </a: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 to build both the stainless steel tank and the acrylic tank.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endParaRPr lang="en-US" altLang="zh-CN" sz="3200" dirty="0">
              <a:solidFill>
                <a:schemeClr val="tx2"/>
              </a:solidFill>
              <a:latin typeface="Arial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There are other options: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solidFill>
                  <a:schemeClr val="tx2"/>
                </a:solidFill>
                <a:latin typeface="Arial" charset="0"/>
              </a:rPr>
              <a:t>(a) </a:t>
            </a:r>
            <a:r>
              <a:rPr lang="en-US" altLang="zh-CN" sz="3200" dirty="0"/>
              <a:t>No steel tank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latin typeface="Arial" charset="0"/>
              </a:rPr>
              <a:t>(b) </a:t>
            </a:r>
            <a:r>
              <a:rPr lang="en-US" altLang="zh-CN" sz="3200" dirty="0"/>
              <a:t>Acrylic box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>
                <a:latin typeface="Arial" charset="0"/>
              </a:rPr>
              <a:t>(c) </a:t>
            </a:r>
            <a:r>
              <a:rPr lang="en-US" altLang="zh-CN" sz="3200" dirty="0"/>
              <a:t>Balloon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/>
              <a:t>(d) </a:t>
            </a:r>
            <a:r>
              <a:rPr lang="en-US" altLang="zh-CN" sz="3200" dirty="0" smtClean="0"/>
              <a:t>Steel </a:t>
            </a:r>
            <a:r>
              <a:rPr lang="en-US" altLang="zh-CN" sz="3200" dirty="0"/>
              <a:t>tank only 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endParaRPr lang="en-US" altLang="zh-CN" sz="3200" dirty="0"/>
          </a:p>
          <a:p>
            <a:pPr algn="just"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3200" dirty="0"/>
              <a:t>R&amp;D are still ongoing for these options.</a:t>
            </a:r>
          </a:p>
        </p:txBody>
      </p:sp>
      <p:sp>
        <p:nvSpPr>
          <p:cNvPr id="149" name="Rectangle 185"/>
          <p:cNvSpPr>
            <a:spLocks noChangeArrowheads="1"/>
          </p:cNvSpPr>
          <p:nvPr/>
        </p:nvSpPr>
        <p:spPr bwMode="auto">
          <a:xfrm>
            <a:off x="16543337" y="14339888"/>
            <a:ext cx="15392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373062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6. Technical Challenges</a:t>
            </a:r>
          </a:p>
        </p:txBody>
      </p:sp>
      <p:sp>
        <p:nvSpPr>
          <p:cNvPr id="2143" name="Text Box 61" descr="水滴"/>
          <p:cNvSpPr txBox="1">
            <a:spLocks noChangeArrowheads="1"/>
          </p:cNvSpPr>
          <p:nvPr/>
        </p:nvSpPr>
        <p:spPr bwMode="auto">
          <a:xfrm>
            <a:off x="16036925" y="15150048"/>
            <a:ext cx="82438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C00000"/>
                </a:solidFill>
                <a:latin typeface="Arial" charset="0"/>
              </a:rPr>
              <a:t>Requirements: </a:t>
            </a:r>
          </a:p>
          <a:p>
            <a:pPr algn="l" eaLnBrk="1" hangingPunct="1"/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Large detector: 20 </a:t>
            </a:r>
            <a:r>
              <a:rPr lang="en-US" altLang="zh-CN" sz="3000" dirty="0" err="1">
                <a:solidFill>
                  <a:schemeClr val="tx2"/>
                </a:solidFill>
                <a:latin typeface="Arial" charset="0"/>
              </a:rPr>
              <a:t>kt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  LS</a:t>
            </a:r>
          </a:p>
          <a:p>
            <a:pPr lvl="0" algn="l" eaLnBrk="1" hangingPunct="1"/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Energy resolution: 3%/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  <a:sym typeface="Symbol" charset="2"/>
              </a:rPr>
              <a:t>E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1200p.e./MeV</a:t>
            </a:r>
          </a:p>
          <a:p>
            <a:pPr algn="l" eaLnBrk="1" hangingPunct="1"/>
            <a:endParaRPr lang="en-US" altLang="zh-CN" sz="1600" dirty="0">
              <a:solidFill>
                <a:schemeClr val="tx2"/>
              </a:solidFill>
              <a:latin typeface="Arial" charset="0"/>
            </a:endParaRPr>
          </a:p>
          <a:p>
            <a:pPr algn="l" eaLnBrk="1" hangingPunct="1"/>
            <a:r>
              <a:rPr lang="en-US" altLang="zh-CN" sz="3600" b="1" dirty="0">
                <a:solidFill>
                  <a:srgbClr val="C00000"/>
                </a:solidFill>
                <a:latin typeface="Arial" charset="0"/>
              </a:rPr>
              <a:t>Ongoing R&amp;D:</a:t>
            </a:r>
          </a:p>
          <a:p>
            <a:pPr algn="l" eaLnBrk="1" hangingPunct="1"/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Low cost, high QE “PMT”</a:t>
            </a:r>
          </a:p>
          <a:p>
            <a:pPr algn="l" eaLnBrk="1" hangingPunct="1"/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Highly transparent LS: 15m 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altLang="zh-CN" sz="3000" dirty="0">
                <a:solidFill>
                  <a:schemeClr val="tx2"/>
                </a:solidFill>
                <a:latin typeface="Arial" charset="0"/>
              </a:rPr>
              <a:t>30m</a:t>
            </a:r>
          </a:p>
          <a:p>
            <a:pPr algn="l" eaLnBrk="1" hangingPunct="1"/>
            <a:endParaRPr lang="en-US" altLang="zh-CN" sz="30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151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88853"/>
              </p:ext>
            </p:extLst>
          </p:nvPr>
        </p:nvGraphicFramePr>
        <p:xfrm>
          <a:off x="24047450" y="14592300"/>
          <a:ext cx="7221537" cy="1922462"/>
        </p:xfrm>
        <a:graphic>
          <a:graphicData uri="http://schemas.openxmlformats.org/drawingml/2006/table">
            <a:tbl>
              <a:tblPr/>
              <a:tblGrid>
                <a:gridCol w="2494342"/>
                <a:gridCol w="2206800"/>
                <a:gridCol w="2520395"/>
              </a:tblGrid>
              <a:tr h="5446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KamLAND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JUNO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5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LS  mass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~1 kt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20 kt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</a:tr>
              <a:tr h="45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Energy Resolution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6%/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sym typeface="Symbol" charset="2"/>
                        </a:rPr>
                        <a:t>E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3%/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sym typeface="Symbol" charset="2"/>
                        </a:rPr>
                        <a:t>E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</a:tr>
              <a:tr h="459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Light yield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250 p.e./MeV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sym typeface="Wingdings" charset="2"/>
                        </a:rPr>
                        <a:t>1200 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sym typeface="Wingdings" charset="2"/>
                        </a:rPr>
                        <a:t>p.e.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sym typeface="Wingdings" charset="2"/>
                        </a:rPr>
                        <a:t>/MeV</a:t>
                      </a:r>
                    </a:p>
                  </a:txBody>
                  <a:tcPr marL="89996" marR="89996" marT="18015" marB="14412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3DB"/>
                    </a:solidFill>
                  </a:tcPr>
                </a:tc>
              </a:tr>
            </a:tbl>
          </a:graphicData>
        </a:graphic>
      </p:graphicFrame>
      <p:sp>
        <p:nvSpPr>
          <p:cNvPr id="152" name="AutoShape 182" descr="水滴"/>
          <p:cNvSpPr>
            <a:spLocks noChangeArrowheads="1"/>
          </p:cNvSpPr>
          <p:nvPr/>
        </p:nvSpPr>
        <p:spPr bwMode="auto">
          <a:xfrm>
            <a:off x="15592425" y="30622875"/>
            <a:ext cx="16380000" cy="6910388"/>
          </a:xfrm>
          <a:prstGeom prst="roundRect">
            <a:avLst>
              <a:gd name="adj" fmla="val 802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marL="457200" indent="-457200" algn="l">
              <a:spcBef>
                <a:spcPct val="20000"/>
              </a:spcBef>
              <a:buClr>
                <a:srgbClr val="FF9900"/>
              </a:buClr>
              <a:buSzPct val="75000"/>
              <a:buFont typeface="Wingdings" charset="2"/>
              <a:buChar char="u"/>
              <a:defRPr/>
            </a:pPr>
            <a:endParaRPr lang="en-US" altLang="zh-CN" sz="2400" b="1" kern="0" dirty="0">
              <a:solidFill>
                <a:srgbClr val="C00000"/>
              </a:solidFill>
              <a:latin typeface="Times New Roman"/>
              <a:ea typeface="宋体"/>
              <a:sym typeface="Wingdings" charset="2"/>
            </a:endParaRPr>
          </a:p>
        </p:txBody>
      </p:sp>
      <p:pic>
        <p:nvPicPr>
          <p:cNvPr id="2172" name="Picture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37" y="19437350"/>
            <a:ext cx="5048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3" name="Picture 5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38542" r="51726" b="27972"/>
          <a:stretch>
            <a:fillRect/>
          </a:stretch>
        </p:blipFill>
        <p:spPr bwMode="auto">
          <a:xfrm>
            <a:off x="21410612" y="19437350"/>
            <a:ext cx="50387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4" name="Picture 5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50000" r="48462" b="22917"/>
          <a:stretch>
            <a:fillRect/>
          </a:stretch>
        </p:blipFill>
        <p:spPr bwMode="auto">
          <a:xfrm>
            <a:off x="26754137" y="19437350"/>
            <a:ext cx="500697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Text Box 61" descr="水滴"/>
          <p:cNvSpPr txBox="1">
            <a:spLocks noChangeArrowheads="1"/>
          </p:cNvSpPr>
          <p:nvPr/>
        </p:nvSpPr>
        <p:spPr bwMode="auto">
          <a:xfrm>
            <a:off x="23807737" y="16795750"/>
            <a:ext cx="82438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>
              <a:defRPr/>
            </a:pPr>
            <a:r>
              <a:rPr lang="en-US" altLang="zh-CN" sz="3200" b="1" dirty="0" smtClean="0"/>
              <a:t>More Photoelectrons  – PMT:</a:t>
            </a:r>
            <a:endParaRPr lang="en-US" altLang="zh-CN" sz="3000" b="1" dirty="0" smtClean="0">
              <a:latin typeface="Arial" charset="0"/>
            </a:endParaRPr>
          </a:p>
          <a:p>
            <a:pPr marL="514350" indent="-514350" algn="l" eaLnBrk="1" hangingPunct="1">
              <a:buFontTx/>
              <a:buAutoNum type="alphaLcParenBoth"/>
              <a:defRPr/>
            </a:pPr>
            <a:r>
              <a:rPr lang="en-US" altLang="zh-CN" sz="3200" dirty="0"/>
              <a:t>High QE</a:t>
            </a:r>
            <a:r>
              <a:rPr lang="en-US" altLang="zh-CN" sz="3200" dirty="0" smtClean="0"/>
              <a:t> photocathode</a:t>
            </a:r>
          </a:p>
          <a:p>
            <a:pPr marL="514350" indent="-514350" algn="l" eaLnBrk="1" hangingPunct="1">
              <a:buFontTx/>
              <a:buAutoNum type="alphaLcParenBoth"/>
              <a:defRPr/>
            </a:pPr>
            <a:r>
              <a:rPr lang="en-US" altLang="zh-CN" sz="3200" dirty="0" smtClean="0"/>
              <a:t>MCP PMT with reflection photocathode</a:t>
            </a:r>
          </a:p>
          <a:p>
            <a:pPr algn="l" eaLnBrk="1" hangingPunct="1">
              <a:buClr>
                <a:srgbClr val="FF9900"/>
              </a:buClr>
              <a:buSzPct val="75000"/>
              <a:defRPr/>
            </a:pPr>
            <a:r>
              <a:rPr lang="en-US" altLang="zh-CN" sz="3200" dirty="0" smtClean="0"/>
              <a:t>(c) More coverage</a:t>
            </a:r>
          </a:p>
        </p:txBody>
      </p:sp>
      <p:sp>
        <p:nvSpPr>
          <p:cNvPr id="161" name="Rectangle 185"/>
          <p:cNvSpPr>
            <a:spLocks noChangeArrowheads="1"/>
          </p:cNvSpPr>
          <p:nvPr/>
        </p:nvSpPr>
        <p:spPr bwMode="auto">
          <a:xfrm>
            <a:off x="16125826" y="30594300"/>
            <a:ext cx="15392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3730625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7. Project </a:t>
            </a: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Status</a:t>
            </a:r>
            <a:endParaRPr lang="zh-CN" altLang="en-US" sz="5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2" name="内容占位符 2"/>
          <p:cNvSpPr txBox="1">
            <a:spLocks/>
          </p:cNvSpPr>
          <p:nvPr/>
        </p:nvSpPr>
        <p:spPr bwMode="auto">
          <a:xfrm>
            <a:off x="16200439" y="31456313"/>
            <a:ext cx="1518602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charset="2"/>
              <a:buChar char="u"/>
              <a:defRPr sz="2400" b="1">
                <a:solidFill>
                  <a:srgbClr val="0000CC"/>
                </a:solidFill>
                <a:latin typeface="+mn-lt"/>
                <a:ea typeface="+mn-ea"/>
                <a:cs typeface="宋体" charset="-122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99"/>
              </a:buClr>
              <a:buFont typeface="Wingdings" charset="2"/>
              <a:buChar char="ð"/>
              <a:defRPr sz="2000">
                <a:solidFill>
                  <a:srgbClr val="0000CC"/>
                </a:solidFill>
                <a:latin typeface="+mn-lt"/>
                <a:ea typeface="+mn-ea"/>
                <a:cs typeface="宋体" charset="-122"/>
              </a:defRPr>
            </a:lvl2pPr>
            <a:lvl3pPr marL="1295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ü"/>
              <a:defRPr sz="2000">
                <a:solidFill>
                  <a:srgbClr val="0000CC"/>
                </a:solidFill>
                <a:latin typeface="+mn-lt"/>
                <a:ea typeface="+mn-ea"/>
                <a:cs typeface="宋体" charset="-122"/>
              </a:defRPr>
            </a:lvl3pPr>
            <a:lvl4pPr marL="17526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4pPr>
            <a:lvl5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charset="-122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CN" sz="3600" kern="0" dirty="0" smtClean="0">
                <a:solidFill>
                  <a:srgbClr val="FF0000"/>
                </a:solidFill>
                <a:latin typeface="Times New Roman"/>
              </a:rPr>
              <a:t>(1) Funding</a:t>
            </a:r>
          </a:p>
          <a:p>
            <a:pPr marL="0" indent="0"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Great </a:t>
            </a:r>
            <a:r>
              <a:rPr lang="en-US" altLang="zh-CN" sz="3200" b="0" dirty="0">
                <a:solidFill>
                  <a:schemeClr val="tx1"/>
                </a:solidFill>
              </a:rPr>
              <a:t>support from CAS: </a:t>
            </a:r>
            <a:r>
              <a:rPr lang="en-US" altLang="zh-CN" sz="3200" dirty="0" smtClean="0">
                <a:solidFill>
                  <a:schemeClr val="tx1"/>
                </a:solidFill>
              </a:rPr>
              <a:t>“</a:t>
            </a:r>
            <a:r>
              <a:rPr lang="en-US" altLang="zh-CN" sz="3200" dirty="0">
                <a:solidFill>
                  <a:schemeClr val="tx1"/>
                </a:solidFill>
              </a:rPr>
              <a:t>Strategic Priority Research Program</a:t>
            </a:r>
            <a:r>
              <a:rPr lang="en-US" altLang="zh-CN" sz="3200" dirty="0" smtClean="0">
                <a:solidFill>
                  <a:schemeClr val="tx1"/>
                </a:solidFill>
              </a:rPr>
              <a:t>” 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Approved </a:t>
            </a:r>
            <a:r>
              <a:rPr lang="en-US" altLang="zh-CN" sz="3200" b="0" dirty="0">
                <a:solidFill>
                  <a:schemeClr val="tx1"/>
                </a:solidFill>
              </a:rPr>
              <a:t>on Feb.1, 2013 </a:t>
            </a:r>
          </a:p>
          <a:p>
            <a:pPr marL="0" indent="0"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CN" sz="3600" kern="0" dirty="0">
                <a:solidFill>
                  <a:srgbClr val="FF0000"/>
                </a:solidFill>
                <a:latin typeface="Times New Roman"/>
              </a:rPr>
              <a:t>(2) Brief </a:t>
            </a:r>
            <a:r>
              <a:rPr lang="en-US" altLang="zh-CN" sz="3600" kern="0" dirty="0" smtClean="0">
                <a:solidFill>
                  <a:srgbClr val="FF0000"/>
                </a:solidFill>
                <a:latin typeface="Times New Roman"/>
              </a:rPr>
              <a:t>schedule</a:t>
            </a:r>
          </a:p>
          <a:p>
            <a:pPr marL="0" indent="0"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Construction: 2013-2019</a:t>
            </a:r>
          </a:p>
          <a:p>
            <a:pPr marL="0" indent="0"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Filling </a:t>
            </a:r>
            <a:r>
              <a:rPr lang="en-US" altLang="zh-CN" sz="3200" b="0" dirty="0">
                <a:solidFill>
                  <a:schemeClr val="tx1"/>
                </a:solidFill>
              </a:rPr>
              <a:t>&amp; data taking: 2020 </a:t>
            </a:r>
          </a:p>
          <a:p>
            <a:pPr marL="0" indent="0">
              <a:spcBef>
                <a:spcPts val="600"/>
              </a:spcBef>
              <a:buFont typeface="Wingdings" charset="2"/>
              <a:buNone/>
              <a:defRPr/>
            </a:pPr>
            <a:r>
              <a:rPr lang="en-US" altLang="zh-CN" sz="3600" kern="0" dirty="0">
                <a:solidFill>
                  <a:srgbClr val="FF0000"/>
                </a:solidFill>
                <a:latin typeface="Times New Roman"/>
              </a:rPr>
              <a:t>(3) Collaboration</a:t>
            </a:r>
          </a:p>
          <a:p>
            <a:pPr marL="0" indent="0"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Two </a:t>
            </a:r>
            <a:r>
              <a:rPr lang="en-US" altLang="zh-CN" sz="3200" b="0" dirty="0">
                <a:solidFill>
                  <a:schemeClr val="tx1"/>
                </a:solidFill>
              </a:rPr>
              <a:t>get-together meetings in Jan. and Jul. 2013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zh-CN" sz="3200" b="0" dirty="0">
                <a:solidFill>
                  <a:schemeClr val="tx1"/>
                </a:solidFill>
              </a:rPr>
              <a:t>	</a:t>
            </a:r>
            <a:r>
              <a:rPr lang="en-US" altLang="zh-CN" sz="3200" b="0" dirty="0" smtClean="0">
                <a:solidFill>
                  <a:schemeClr val="tx1"/>
                </a:solidFill>
              </a:rPr>
              <a:t>Next </a:t>
            </a:r>
            <a:r>
              <a:rPr lang="en-US" altLang="zh-CN" sz="3200" b="0" dirty="0">
                <a:solidFill>
                  <a:schemeClr val="tx1"/>
                </a:solidFill>
              </a:rPr>
              <a:t>meeting in Jiangmen (experimental site), Jan. 2014. </a:t>
            </a:r>
          </a:p>
          <a:p>
            <a:pPr marL="0" indent="0">
              <a:buFont typeface="Wingdings" charset="2"/>
              <a:buNone/>
              <a:defRPr/>
            </a:pPr>
            <a:r>
              <a:rPr lang="en-US" altLang="zh-CN" sz="3200" b="0" smtClean="0">
                <a:solidFill>
                  <a:schemeClr val="tx1"/>
                </a:solidFill>
              </a:rPr>
              <a:t>	Welcome </a:t>
            </a:r>
            <a:r>
              <a:rPr lang="en-US" altLang="zh-CN" sz="3200" b="0" dirty="0">
                <a:solidFill>
                  <a:schemeClr val="tx1"/>
                </a:solidFill>
              </a:rPr>
              <a:t>collaborators </a:t>
            </a:r>
          </a:p>
          <a:p>
            <a:pPr>
              <a:spcBef>
                <a:spcPts val="600"/>
              </a:spcBef>
              <a:defRPr/>
            </a:pPr>
            <a:endParaRPr lang="en-US" altLang="zh-CN" kern="0" dirty="0" smtClean="0">
              <a:latin typeface="Times New Roman"/>
            </a:endParaRPr>
          </a:p>
          <a:p>
            <a:pPr>
              <a:defRPr/>
            </a:pPr>
            <a:endParaRPr lang="zh-CN" altLang="en-US" kern="0" dirty="0">
              <a:latin typeface="Times New Roman"/>
            </a:endParaRPr>
          </a:p>
        </p:txBody>
      </p:sp>
      <p:sp>
        <p:nvSpPr>
          <p:cNvPr id="163" name="Text Box 177"/>
          <p:cNvSpPr txBox="1">
            <a:spLocks noChangeArrowheads="1"/>
          </p:cNvSpPr>
          <p:nvPr/>
        </p:nvSpPr>
        <p:spPr bwMode="auto">
          <a:xfrm>
            <a:off x="962025" y="6157913"/>
            <a:ext cx="48466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en-US" altLang="zh-CN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en-US" altLang="zh-CN" sz="5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altLang="zh-CN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Introduction</a:t>
            </a:r>
            <a:endParaRPr lang="en-US" altLang="zh-CN" sz="5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79" name="Text Box 61" descr="水滴"/>
          <p:cNvSpPr txBox="1">
            <a:spLocks noChangeArrowheads="1"/>
          </p:cNvSpPr>
          <p:nvPr/>
        </p:nvSpPr>
        <p:spPr bwMode="auto">
          <a:xfrm>
            <a:off x="16075025" y="23853775"/>
            <a:ext cx="8243887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defTabSz="3730625" eaLnBrk="0" hangingPunct="0"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37306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en-US" altLang="zh-CN" sz="3200" b="1" dirty="0"/>
              <a:t>More Photoelectrons  – LS:</a:t>
            </a:r>
          </a:p>
          <a:p>
            <a:pPr algn="l" eaLnBrk="1" hangingPunct="1">
              <a:buClr>
                <a:srgbClr val="FF9900"/>
              </a:buClr>
              <a:buSzPct val="75000"/>
            </a:pPr>
            <a:r>
              <a:rPr lang="en-US" altLang="zh-CN" sz="3200" dirty="0"/>
              <a:t>(d) Longer attenuation length </a:t>
            </a:r>
            <a:r>
              <a:rPr lang="en-US" altLang="zh-CN" sz="2200" i="1" dirty="0">
                <a:latin typeface="Arial" charset="0"/>
              </a:rPr>
              <a:t>(purification</a:t>
            </a:r>
            <a:r>
              <a:rPr lang="en-US" altLang="zh-CN" sz="2200" i="1">
                <a:latin typeface="Arial" charset="0"/>
              </a:rPr>
              <a:t>, </a:t>
            </a:r>
            <a:r>
              <a:rPr lang="en-US" altLang="zh-CN" sz="2200" i="1" smtClean="0">
                <a:latin typeface="Arial" charset="0"/>
              </a:rPr>
              <a:t>e.g</a:t>
            </a:r>
            <a:r>
              <a:rPr lang="en-US" altLang="zh-CN" sz="2200" i="1" dirty="0" smtClean="0">
                <a:latin typeface="Arial" charset="0"/>
              </a:rPr>
              <a:t>., </a:t>
            </a:r>
            <a:r>
              <a:rPr lang="en-US" altLang="zh-CN" sz="2000" i="1" dirty="0">
                <a:latin typeface="Arial" charset="0"/>
              </a:rPr>
              <a:t>Al</a:t>
            </a:r>
            <a:r>
              <a:rPr lang="en-US" altLang="zh-CN" sz="2000" i="1" baseline="-25000" dirty="0">
                <a:latin typeface="Arial" charset="0"/>
              </a:rPr>
              <a:t>2</a:t>
            </a:r>
            <a:r>
              <a:rPr lang="en-US" altLang="zh-CN" sz="2000" i="1" dirty="0">
                <a:latin typeface="Arial" charset="0"/>
              </a:rPr>
              <a:t>O</a:t>
            </a:r>
            <a:r>
              <a:rPr lang="en-US" altLang="zh-CN" sz="2000" i="1" baseline="-25000" dirty="0">
                <a:latin typeface="Arial" charset="0"/>
              </a:rPr>
              <a:t>3</a:t>
            </a:r>
            <a:r>
              <a:rPr lang="en-US" altLang="zh-CN" sz="2200" i="1" dirty="0">
                <a:latin typeface="Arial" charset="0"/>
              </a:rPr>
              <a:t>)</a:t>
            </a:r>
          </a:p>
          <a:p>
            <a:pPr algn="l" eaLnBrk="1" hangingPunct="1">
              <a:buClr>
                <a:srgbClr val="FF9900"/>
              </a:buClr>
              <a:buSzPct val="75000"/>
            </a:pPr>
            <a:r>
              <a:rPr lang="en-US" altLang="zh-CN" sz="3200" dirty="0"/>
              <a:t>(e) Higher light yield</a:t>
            </a:r>
          </a:p>
          <a:p>
            <a:pPr algn="l" eaLnBrk="1" hangingPunct="1">
              <a:spcBef>
                <a:spcPct val="20000"/>
              </a:spcBef>
              <a:buClr>
                <a:srgbClr val="FF9900"/>
              </a:buClr>
              <a:buSzPct val="75000"/>
            </a:pPr>
            <a:r>
              <a:rPr lang="en-US" altLang="zh-CN" sz="2200" i="1" dirty="0">
                <a:latin typeface="Arial" charset="0"/>
              </a:rPr>
              <a:t>(Low temperature or </a:t>
            </a:r>
            <a:r>
              <a:rPr lang="en-US" altLang="zh-CN" sz="2200" i="1" dirty="0" err="1">
                <a:latin typeface="Arial" charset="0"/>
              </a:rPr>
              <a:t>fluor</a:t>
            </a:r>
            <a:r>
              <a:rPr lang="en-US" altLang="zh-CN" sz="2200" i="1" dirty="0">
                <a:latin typeface="Arial" charset="0"/>
              </a:rPr>
              <a:t> concentration optimization)</a:t>
            </a:r>
          </a:p>
        </p:txBody>
      </p:sp>
      <p:pic>
        <p:nvPicPr>
          <p:cNvPr id="2180" name="Picture 7" descr="光产额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025" y="26004838"/>
            <a:ext cx="499745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81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80241"/>
              </p:ext>
            </p:extLst>
          </p:nvPr>
        </p:nvGraphicFramePr>
        <p:xfrm>
          <a:off x="21388387" y="26022300"/>
          <a:ext cx="498475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" name="Graph" r:id="rId20" imgW="3824630" imgH="3021178" progId="Origin50.Graph">
                  <p:embed/>
                </p:oleObj>
              </mc:Choice>
              <mc:Fallback>
                <p:oleObj name="Graph" r:id="rId20" imgW="3824630" imgH="3021178" progId="Origin50.Graph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8387" y="26022300"/>
                        <a:ext cx="4984750" cy="4010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82" name="Picture 2" descr="D:\大亚湾二期\概念设计\sigma_fit_p0_p1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/>
          <a:stretch>
            <a:fillRect/>
          </a:stretch>
        </p:blipFill>
        <p:spPr bwMode="auto">
          <a:xfrm>
            <a:off x="26744612" y="25941338"/>
            <a:ext cx="50165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76158" y="24259294"/>
            <a:ext cx="5414545" cy="1304844"/>
          </a:xfrm>
          <a:prstGeom prst="rect">
            <a:avLst/>
          </a:prstGeom>
          <a:blipFill rotWithShape="1">
            <a:blip r:embed="rId23"/>
            <a:stretch>
              <a:fillRect t="-3271" b="-1682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73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73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776</Words>
  <Application>Microsoft Office PowerPoint</Application>
  <PresentationFormat>自定义</PresentationFormat>
  <Paragraphs>155</Paragraphs>
  <Slides>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默认设计模板</vt:lpstr>
      <vt:lpstr>图片</vt:lpstr>
      <vt:lpstr>PicObj Class</vt:lpstr>
      <vt:lpstr>Graph</vt:lpstr>
      <vt:lpstr>PowerPoint 演示文稿</vt:lpstr>
    </vt:vector>
  </TitlesOfParts>
  <Company>東大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Characterization of Water Soluble CdTe and CdTe/CdS Core-shell Quantum Dots for Biosensing Applications</dc:title>
  <dc:creator>こう</dc:creator>
  <cp:lastModifiedBy>liyf</cp:lastModifiedBy>
  <cp:revision>261</cp:revision>
  <dcterms:created xsi:type="dcterms:W3CDTF">2007-06-20T06:38:02Z</dcterms:created>
  <dcterms:modified xsi:type="dcterms:W3CDTF">2013-09-03T08:32:50Z</dcterms:modified>
</cp:coreProperties>
</file>