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Microsoft___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__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ppt/embeddings/Microsoft___3.bin" ContentType="application/vnd.openxmlformats-officedocument.oleObject"/>
  <Override PartName="/ppt/embeddings/Microsoft___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Microsoft___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  <p:sldMasterId id="2147483800" r:id="rId2"/>
  </p:sldMasterIdLst>
  <p:notesMasterIdLst>
    <p:notesMasterId r:id="rId65"/>
  </p:notesMasterIdLst>
  <p:handoutMasterIdLst>
    <p:handoutMasterId r:id="rId66"/>
  </p:handoutMasterIdLst>
  <p:sldIdLst>
    <p:sldId id="256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61" r:id="rId12"/>
    <p:sldId id="362" r:id="rId13"/>
    <p:sldId id="363" r:id="rId14"/>
    <p:sldId id="364" r:id="rId15"/>
    <p:sldId id="365" r:id="rId16"/>
    <p:sldId id="347" r:id="rId17"/>
    <p:sldId id="366" r:id="rId18"/>
    <p:sldId id="393" r:id="rId19"/>
    <p:sldId id="315" r:id="rId20"/>
    <p:sldId id="316" r:id="rId21"/>
    <p:sldId id="317" r:id="rId22"/>
    <p:sldId id="320" r:id="rId23"/>
    <p:sldId id="368" r:id="rId24"/>
    <p:sldId id="369" r:id="rId25"/>
    <p:sldId id="381" r:id="rId26"/>
    <p:sldId id="371" r:id="rId27"/>
    <p:sldId id="372" r:id="rId28"/>
    <p:sldId id="373" r:id="rId29"/>
    <p:sldId id="287" r:id="rId30"/>
    <p:sldId id="382" r:id="rId31"/>
    <p:sldId id="288" r:id="rId32"/>
    <p:sldId id="302" r:id="rId33"/>
    <p:sldId id="326" r:id="rId34"/>
    <p:sldId id="327" r:id="rId35"/>
    <p:sldId id="339" r:id="rId36"/>
    <p:sldId id="340" r:id="rId37"/>
    <p:sldId id="330" r:id="rId38"/>
    <p:sldId id="331" r:id="rId39"/>
    <p:sldId id="332" r:id="rId40"/>
    <p:sldId id="341" r:id="rId41"/>
    <p:sldId id="333" r:id="rId42"/>
    <p:sldId id="334" r:id="rId43"/>
    <p:sldId id="273" r:id="rId44"/>
    <p:sldId id="274" r:id="rId45"/>
    <p:sldId id="276" r:id="rId46"/>
    <p:sldId id="277" r:id="rId47"/>
    <p:sldId id="304" r:id="rId48"/>
    <p:sldId id="279" r:id="rId49"/>
    <p:sldId id="280" r:id="rId50"/>
    <p:sldId id="380" r:id="rId51"/>
    <p:sldId id="379" r:id="rId52"/>
    <p:sldId id="335" r:id="rId53"/>
    <p:sldId id="336" r:id="rId54"/>
    <p:sldId id="378" r:id="rId55"/>
    <p:sldId id="376" r:id="rId56"/>
    <p:sldId id="377" r:id="rId57"/>
    <p:sldId id="383" r:id="rId58"/>
    <p:sldId id="337" r:id="rId59"/>
    <p:sldId id="390" r:id="rId60"/>
    <p:sldId id="391" r:id="rId61"/>
    <p:sldId id="386" r:id="rId62"/>
    <p:sldId id="392" r:id="rId63"/>
    <p:sldId id="282" r:id="rId6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8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A5775-4097-AE4D-851F-F2D1307DC889}" type="datetimeFigureOut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839BC-3F7F-8B46-9A8A-2A0FDFB835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11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013D-FEB3-3E4C-A540-2BE54D0B70AD}" type="datetimeFigureOut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50BC-209A-DF48-BC7B-AECF9A81E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341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344" indent="-3747118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84CC0EF4-A160-5540-BDDE-DD7BE008177A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24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344" indent="-3747118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9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3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1F79921B-2B9C-F546-B30D-A0CE6B2AA6F5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25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3D6DFB-0659-3647-9669-5A5CC0244775}" type="slidenum">
              <a:rPr lang="en-US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50BC-209A-DF48-BC7B-AECF9A81EA0F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049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9144000" cy="62636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5353963"/>
            <a:ext cx="9144000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7DEB-E0B9-6141-9627-302612AF6BC0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802-92E9-C543-AA6F-7E459081112D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3A05-609E-DA40-B0A0-47E59DD21CAE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99BF149B-8A85-7B47-A002-DB428E8B82A7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6768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71AF79EC-9606-4D45-9341-B336414E0AE7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171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9EFA53B4-D60A-194F-86F3-35A19A801A78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4943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7E81BCA9-E1BC-F342-BF7E-2615410C6799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897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F2AD0A3E-9D68-D045-A29E-5E7D06F25DFE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0023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470A750F-5A31-3040-B5DF-DE898646B625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2190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AEA11743-2492-7342-9F3C-D12B3DF564B2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045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15C424FC-9138-E547-9460-B50612FC4865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517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F161-AC5E-B94E-A14B-387282EC16BA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868C67F4-6037-2E47-B61F-F3E158620505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4474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3EA8920D-97FA-B542-932A-EA380505E3FC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4102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6EFF94F5-C473-814A-9EE5-6B0847ABABC9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612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21D76B32-1401-F649-BD55-2AD019781F05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8971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8382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5194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t>- p. </a:t>
            </a:r>
            <a:fld id="{47E4B7A8-57AE-6748-AAD9-5B24F3F9C2A9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484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D106-1437-2E4C-96CF-2F6A64556739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33B1-F06A-1D4D-A236-CB9C1B4D7F79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DD5B-DC1B-3943-A6BC-1E327B3B6B45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6956-958F-4841-B027-1204F4FBDAC2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CFC3-E51F-524D-A6FF-EA63DB8EAADE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3383-A82F-BC44-9F5C-2B4B73B4C261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DFED-DE82-E34B-A6ED-9AB3C360252E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368" y="0"/>
            <a:ext cx="9156226" cy="2482708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368" y="1464657"/>
            <a:ext cx="915622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79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EA83617-5BAD-BF42-9D68-8422EC5CCA51}" type="datetime1">
              <a:rPr kumimoji="1" lang="ja-JP" altLang="en-US" smtClean="0"/>
              <a:t>13/08/14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522" y="6487941"/>
            <a:ext cx="62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fld id="{432641BD-2CF0-CF47-BD1D-63E5C917D50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cs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kumimoji="0" lang="fr-FR">
                <a:solidFill>
                  <a:srgbClr val="000000"/>
                </a:solidFill>
                <a:latin typeface="Arial" charset="0"/>
                <a:ea typeface="ＭＳ Ｐゴシック" charset="0"/>
              </a:rPr>
              <a:t>B. Lee Roberts -tau2012-Nagoya – 21 September  2012</a:t>
            </a:r>
            <a:endParaRPr kumimoji="0" lang="en-US" sz="1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kumimoji="0"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- p. </a:t>
            </a:r>
            <a:fld id="{DC0E3312-601B-9C44-A767-1461422A262A}" type="slidenum">
              <a:rPr kumimoji="0"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kumimoji="0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31" name="Picture 27" descr="bu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2400"/>
            <a:ext cx="7905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146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5" Type="http://schemas.openxmlformats.org/officeDocument/2006/relationships/oleObject" Target="../embeddings/Microsoft___1.bin"/><Relationship Id="rId6" Type="http://schemas.openxmlformats.org/officeDocument/2006/relationships/image" Target="../media/image27.emf"/><Relationship Id="rId7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2.wmf"/><Relationship Id="rId7" Type="http://schemas.openxmlformats.org/officeDocument/2006/relationships/image" Target="../media/image34.jpeg"/><Relationship Id="rId8" Type="http://schemas.openxmlformats.org/officeDocument/2006/relationships/oleObject" Target="../embeddings/Microsoft___2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9.wmf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8" Type="http://schemas.openxmlformats.org/officeDocument/2006/relationships/image" Target="../media/image37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2.wmf"/><Relationship Id="rId7" Type="http://schemas.openxmlformats.org/officeDocument/2006/relationships/image" Target="../media/image34.jpeg"/><Relationship Id="rId8" Type="http://schemas.openxmlformats.org/officeDocument/2006/relationships/oleObject" Target="../embeddings/oleObject9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Microsoft___3.bin"/><Relationship Id="rId5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oleObject" Target="../embeddings/Microsoft___4.bin"/><Relationship Id="rId5" Type="http://schemas.openxmlformats.org/officeDocument/2006/relationships/image" Target="../media/image3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4" Type="http://schemas.openxmlformats.org/officeDocument/2006/relationships/image" Target="../media/image68.ti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oleObject" Target="../embeddings/Microsoft___5.bin"/><Relationship Id="rId5" Type="http://schemas.openxmlformats.org/officeDocument/2006/relationships/image" Target="../media/image110.emf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1797"/>
            <a:ext cx="7772400" cy="1701395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g-2/EDM at J-PARC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14872" y="2051821"/>
            <a:ext cx="5636904" cy="2179179"/>
          </a:xfrm>
        </p:spPr>
        <p:txBody>
          <a:bodyPr>
            <a:normAutofit/>
          </a:bodyPr>
          <a:lstStyle/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Tsutomu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Mibe</a:t>
            </a:r>
            <a:r>
              <a:rPr kumimoji="1" lang="en-US" altLang="ja-JP" dirty="0" smtClean="0">
                <a:solidFill>
                  <a:schemeClr val="bg1"/>
                </a:solidFill>
              </a:rPr>
              <a:t> (IPNS, KEK)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for the </a:t>
            </a:r>
            <a:r>
              <a:rPr lang="en-US" altLang="ja-JP" dirty="0" smtClean="0">
                <a:solidFill>
                  <a:schemeClr val="bg1"/>
                </a:solidFill>
              </a:rPr>
              <a:t>J-PARC g-2/EDM </a:t>
            </a:r>
            <a:r>
              <a:rPr lang="en-US" altLang="ja-JP" dirty="0" smtClean="0">
                <a:solidFill>
                  <a:schemeClr val="bg1"/>
                </a:solidFill>
              </a:rPr>
              <a:t>collaboration</a:t>
            </a: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 err="1" smtClean="0">
                <a:solidFill>
                  <a:schemeClr val="bg1"/>
                </a:solidFill>
              </a:rPr>
              <a:t>NuFact</a:t>
            </a:r>
            <a:r>
              <a:rPr lang="en-US" altLang="ja-JP" dirty="0" smtClean="0">
                <a:solidFill>
                  <a:schemeClr val="bg1"/>
                </a:solidFill>
              </a:rPr>
              <a:t> 2013, </a:t>
            </a:r>
            <a:r>
              <a:rPr lang="en-US" altLang="ja-JP" dirty="0" smtClean="0">
                <a:solidFill>
                  <a:schemeClr val="bg1"/>
                </a:solidFill>
              </a:rPr>
              <a:t>August </a:t>
            </a:r>
            <a:r>
              <a:rPr lang="en-US" altLang="ja-JP" dirty="0" smtClean="0">
                <a:solidFill>
                  <a:schemeClr val="bg1"/>
                </a:solidFill>
              </a:rPr>
              <a:t>20, </a:t>
            </a:r>
            <a:r>
              <a:rPr lang="en-US" altLang="ja-JP" dirty="0" smtClean="0">
                <a:solidFill>
                  <a:schemeClr val="bg1"/>
                </a:solidFill>
              </a:rPr>
              <a:t>2013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42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Hadronic</a:t>
            </a:r>
            <a:r>
              <a:rPr lang="en-US" altLang="ja-JP" dirty="0"/>
              <a:t> contributions to </a:t>
            </a:r>
            <a:r>
              <a:rPr lang="en-US" altLang="ja-JP" dirty="0" err="1"/>
              <a:t>a</a:t>
            </a:r>
            <a:r>
              <a:rPr lang="en-US" altLang="ja-JP" baseline="-25000" dirty="0" err="1"/>
              <a:t>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529080" y="2474883"/>
            <a:ext cx="8229600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Lattice efforts making </a:t>
            </a:r>
            <a:r>
              <a:rPr lang="en-US" altLang="ja-JP" dirty="0" smtClean="0"/>
              <a:t>progress</a:t>
            </a:r>
            <a:r>
              <a:rPr kumimoji="1" lang="en-US" altLang="ja-JP" dirty="0" smtClean="0"/>
              <a:t> by Tom Blum et. al and other groups (UKQCD, ETMC, Mainz).</a:t>
            </a:r>
          </a:p>
          <a:p>
            <a:r>
              <a:rPr kumimoji="1" lang="en-US" altLang="ja-JP" dirty="0" smtClean="0"/>
              <a:t>Lattice is especially important for evaluation of light-by-light term, which no measurement can be done.</a:t>
            </a:r>
            <a:endParaRPr kumimoji="1" lang="ja-JP" altLang="en-US" dirty="0"/>
          </a:p>
        </p:txBody>
      </p:sp>
      <p:pic>
        <p:nvPicPr>
          <p:cNvPr id="6" name="図 5" descr="スクリーンショット 2013-02-21 10.3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94" y="4326536"/>
            <a:ext cx="3225800" cy="1866900"/>
          </a:xfrm>
          <a:prstGeom prst="rect">
            <a:avLst/>
          </a:prstGeom>
        </p:spPr>
      </p:pic>
      <p:pic>
        <p:nvPicPr>
          <p:cNvPr id="7" name="図 6" descr="スクリーンショット 2013-02-21 10.3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9" y="6165380"/>
            <a:ext cx="4000500" cy="3429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330385" y="5591324"/>
            <a:ext cx="113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</a:t>
            </a:r>
          </a:p>
          <a:p>
            <a:r>
              <a:rPr kumimoji="1" lang="en-US" altLang="ja-JP" dirty="0" smtClean="0"/>
              <a:t>Tom Blum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260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Electro-Weak contributions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652" y="2341243"/>
            <a:ext cx="191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Leading order</a:t>
            </a:r>
          </a:p>
          <a:p>
            <a:r>
              <a:rPr kumimoji="1" lang="en-US" altLang="ja-JP" dirty="0" smtClean="0"/>
              <a:t>Electro-Weak loop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12620" y="4313965"/>
            <a:ext cx="5799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Relevant couplings have been accurately measured by the LEP experiments</a:t>
            </a:r>
            <a:r>
              <a:rPr kumimoji="1" lang="en-US" altLang="ja-JP" sz="2000" dirty="0" smtClean="0">
                <a:sym typeface="Wingdings"/>
              </a:rPr>
              <a:t>.</a:t>
            </a:r>
          </a:p>
          <a:p>
            <a:endParaRPr kumimoji="1" lang="en-US" altLang="ja-JP" sz="2000" dirty="0">
              <a:sym typeface="Wingdings"/>
            </a:endParaRPr>
          </a:p>
          <a:p>
            <a:r>
              <a:rPr kumimoji="1" lang="en-US" altLang="ja-JP" sz="2000" dirty="0" smtClean="0">
                <a:sym typeface="Wingdings"/>
              </a:rPr>
              <a:t>Contributions from Higgs-loop appears only in higher order.</a:t>
            </a:r>
          </a:p>
        </p:txBody>
      </p:sp>
      <p:pic>
        <p:nvPicPr>
          <p:cNvPr id="15" name="図 14" descr="スクリーンショット 2012-02-22 16.28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5" r="18892" b="35355"/>
          <a:stretch/>
        </p:blipFill>
        <p:spPr>
          <a:xfrm>
            <a:off x="3518940" y="1689607"/>
            <a:ext cx="2155643" cy="19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94"/>
            <a:ext cx="8229600" cy="66310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Standard Model prediction for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81"/>
          <a:stretch/>
        </p:blipFill>
        <p:spPr>
          <a:xfrm>
            <a:off x="967208" y="1439635"/>
            <a:ext cx="7426376" cy="2728633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342827" y="4168255"/>
            <a:ext cx="5276226" cy="2616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1100" dirty="0" smtClean="0"/>
              <a:t>HLMNT11 : J.Phys.G38</a:t>
            </a:r>
            <a:r>
              <a:rPr lang="en-US" altLang="ja-JP" sz="1100" dirty="0"/>
              <a:t>:</a:t>
            </a:r>
            <a:r>
              <a:rPr lang="en-US" altLang="ja-JP" sz="1100" dirty="0" smtClean="0"/>
              <a:t>085003,2011</a:t>
            </a:r>
            <a:endParaRPr lang="ja-JP" altLang="en-US" sz="11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07906" y="1177633"/>
            <a:ext cx="173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D. Nomura (tau2012)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18504" y="2619195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6" name="右中かっこ 5"/>
          <p:cNvSpPr/>
          <p:nvPr/>
        </p:nvSpPr>
        <p:spPr>
          <a:xfrm>
            <a:off x="6943686" y="2670792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65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70"/>
            <a:ext cx="8229600" cy="988259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Comparison with experiments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40" name="図 39" descr="スクリーンショット 2012-03-23 18.4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2" y="1445229"/>
            <a:ext cx="7426376" cy="3902553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340662" y="5036896"/>
            <a:ext cx="5276226" cy="2616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1100" dirty="0" smtClean="0"/>
              <a:t>HLMNT11 : J.Phys.G38</a:t>
            </a:r>
            <a:r>
              <a:rPr lang="en-US" altLang="ja-JP" sz="1100" dirty="0"/>
              <a:t>:</a:t>
            </a:r>
            <a:r>
              <a:rPr lang="en-US" altLang="ja-JP" sz="1100" dirty="0" smtClean="0"/>
              <a:t>085003,2011</a:t>
            </a:r>
            <a:endParaRPr lang="ja-JP" altLang="en-US" sz="11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67042" y="4173836"/>
            <a:ext cx="2009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〜BNL E821</a:t>
            </a:r>
            <a:r>
              <a:rPr lang="en-US" altLang="ja-JP" sz="1600" b="1" dirty="0">
                <a:solidFill>
                  <a:srgbClr val="0000FF"/>
                </a:solidFill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(0.5ppm)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07906" y="1177633"/>
            <a:ext cx="173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D. Nomura (tau2012)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18504" y="2619195"/>
            <a:ext cx="1660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in consistent with</a:t>
            </a:r>
          </a:p>
          <a:p>
            <a:r>
              <a:rPr kumimoji="1" lang="en-US" altLang="ja-JP" sz="1600" dirty="0" smtClean="0"/>
              <a:t>DHMZ10</a:t>
            </a:r>
            <a:endParaRPr kumimoji="1" lang="ja-JP" altLang="en-US" sz="1600" dirty="0"/>
          </a:p>
        </p:txBody>
      </p:sp>
      <p:sp>
        <p:nvSpPr>
          <p:cNvPr id="13" name="右中かっこ 12"/>
          <p:cNvSpPr/>
          <p:nvPr/>
        </p:nvSpPr>
        <p:spPr>
          <a:xfrm>
            <a:off x="6943686" y="2670792"/>
            <a:ext cx="213652" cy="60537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54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Beyond the standard model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図 3" descr="スクリーンショット 2012-07-04 15.0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77" y="2169219"/>
            <a:ext cx="5326514" cy="24140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29553" y="1611317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Contributions from SUSY particles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422" y="5123098"/>
            <a:ext cx="5724404" cy="92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653928" y="6154104"/>
            <a:ext cx="616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Present </a:t>
            </a:r>
            <a:r>
              <a:rPr lang="en-US" altLang="ja-JP" sz="2400" dirty="0" smtClean="0"/>
              <a:t>uncertainty (</a:t>
            </a:r>
            <a:r>
              <a:rPr lang="en-US" altLang="ja-JP" sz="2400" dirty="0" err="1" smtClean="0"/>
              <a:t>exp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+ SM)</a:t>
            </a:r>
            <a:r>
              <a:rPr kumimoji="1" lang="en-US" altLang="ja-JP" sz="2400" dirty="0" smtClean="0"/>
              <a:t> : </a:t>
            </a:r>
            <a:r>
              <a:rPr kumimoji="1" lang="en-US" altLang="ja-JP" sz="2400" dirty="0" err="1" smtClean="0"/>
              <a:t>Δa</a:t>
            </a:r>
            <a:r>
              <a:rPr kumimoji="1" lang="en-US" altLang="ja-JP" sz="2400" baseline="-25000" dirty="0" err="1" smtClean="0"/>
              <a:t>μ</a:t>
            </a:r>
            <a:r>
              <a:rPr kumimoji="1" lang="en-US" altLang="ja-JP" sz="2400" dirty="0" smtClean="0"/>
              <a:t> = 80 x 10</a:t>
            </a:r>
            <a:r>
              <a:rPr kumimoji="1" lang="en-US" altLang="ja-JP" sz="2400" baseline="30000" dirty="0" smtClean="0"/>
              <a:t>-11</a:t>
            </a:r>
            <a:endParaRPr kumimoji="1" lang="ja-JP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76783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g-2, EDM and </a:t>
            </a:r>
            <a:r>
              <a:rPr lang="en-US" altLang="ja-JP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cLFV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in SUSY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2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3340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g-2 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Large </a:t>
            </a:r>
            <a:r>
              <a:rPr lang="en-US" altLang="ja-JP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cLFV</a:t>
            </a:r>
            <a:endParaRPr lang="ja-JP" alt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076ECB-F940-2841-86A0-009F9C9AB9C2}" type="slidenum">
              <a:rPr lang="en-US" altLang="ja-JP" sz="1400">
                <a:solidFill>
                  <a:srgbClr val="000000"/>
                </a:solidFill>
              </a:rPr>
              <a:pPr/>
              <a:t>15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143364" name="テキスト ボックス 4"/>
          <p:cNvSpPr txBox="1">
            <a:spLocks noChangeArrowheads="1"/>
          </p:cNvSpPr>
          <p:nvPr/>
        </p:nvSpPr>
        <p:spPr bwMode="auto">
          <a:xfrm>
            <a:off x="3054736" y="1660863"/>
            <a:ext cx="403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00"/>
                </a:solidFill>
              </a:rPr>
              <a:t>G. </a:t>
            </a:r>
            <a:r>
              <a:rPr lang="en-US" altLang="ja-JP" sz="1800" dirty="0" err="1">
                <a:solidFill>
                  <a:srgbClr val="000000"/>
                </a:solidFill>
              </a:rPr>
              <a:t>Isidori</a:t>
            </a:r>
            <a:r>
              <a:rPr lang="en-US" altLang="ja-JP" sz="1800" dirty="0">
                <a:solidFill>
                  <a:srgbClr val="000000"/>
                </a:solidFill>
              </a:rPr>
              <a:t>, F. </a:t>
            </a:r>
            <a:r>
              <a:rPr lang="en-US" altLang="ja-JP" sz="1800" dirty="0" err="1">
                <a:solidFill>
                  <a:srgbClr val="000000"/>
                </a:solidFill>
              </a:rPr>
              <a:t>Mescia</a:t>
            </a:r>
            <a:r>
              <a:rPr lang="en-US" altLang="ja-JP" sz="1800" dirty="0">
                <a:solidFill>
                  <a:srgbClr val="000000"/>
                </a:solidFill>
              </a:rPr>
              <a:t>, P. </a:t>
            </a:r>
            <a:r>
              <a:rPr lang="en-US" altLang="ja-JP" sz="1800" dirty="0" err="1">
                <a:solidFill>
                  <a:srgbClr val="000000"/>
                </a:solidFill>
              </a:rPr>
              <a:t>Paradisi</a:t>
            </a:r>
            <a:r>
              <a:rPr lang="en-US" altLang="ja-JP" sz="1800" dirty="0">
                <a:solidFill>
                  <a:srgbClr val="000000"/>
                </a:solidFill>
              </a:rPr>
              <a:t>, and D. </a:t>
            </a:r>
            <a:r>
              <a:rPr lang="en-US" altLang="ja-JP" sz="1800" dirty="0" err="1">
                <a:solidFill>
                  <a:srgbClr val="000000"/>
                </a:solidFill>
              </a:rPr>
              <a:t>Temes</a:t>
            </a:r>
            <a:r>
              <a:rPr lang="en-US" altLang="ja-JP" sz="1800" dirty="0">
                <a:solidFill>
                  <a:srgbClr val="000000"/>
                </a:solidFill>
              </a:rPr>
              <a:t>, PRD 75 (2007) 115019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143366" name="図 7" descr="ピクチャ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74" y="2210336"/>
            <a:ext cx="43322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328574" y="2362736"/>
            <a:ext cx="1447800" cy="34417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defTabSz="457123">
              <a:defRPr/>
            </a:pPr>
            <a:endParaRPr lang="ja-JP" altLang="en-US" sz="18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76262" y="2362736"/>
            <a:ext cx="285750" cy="3429000"/>
          </a:xfrm>
          <a:prstGeom prst="rect">
            <a:avLst/>
          </a:prstGeom>
          <a:solidFill>
            <a:srgbClr val="1891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defTabSz="457123">
              <a:defRPr/>
            </a:pPr>
            <a:endParaRPr lang="ja-JP" altLang="en-US" sz="18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133705" y="2361660"/>
            <a:ext cx="3382193" cy="3293681"/>
          </a:xfrm>
          <a:prstGeom prst="rect">
            <a:avLst/>
          </a:prstGeom>
          <a:solidFill>
            <a:srgbClr val="D9FD8A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Excluded by MEG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0340" y="6238140"/>
            <a:ext cx="3420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deviation from SM (g-2)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51899" y="5480878"/>
            <a:ext cx="16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g-2 (BNL E821)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803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" y="914400"/>
            <a:ext cx="711322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kumimoji="0"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kumimoji="0"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en-US" sz="2000" b="1" baseline="-25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-thy) = (295±88) x 10</a:t>
            </a:r>
            <a:r>
              <a:rPr kumimoji="0"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(3.4 </a:t>
            </a:r>
            <a:r>
              <a:rPr kumimoji="0"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-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kumimoji="0"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Jefferson Lab proposals:</a:t>
            </a:r>
          </a:p>
        </p:txBody>
      </p:sp>
      <p:pic>
        <p:nvPicPr>
          <p:cNvPr id="12" name="Picture 11" descr="result5.pdf"/>
          <p:cNvPicPr>
            <a:picLocks noChangeAspect="1"/>
          </p:cNvPicPr>
          <p:nvPr/>
        </p:nvPicPr>
        <p:blipFill>
          <a:blip r:embed="rId3" cstate="print"/>
          <a:srcRect l="3175" t="6618" r="3175"/>
          <a:stretch>
            <a:fillRect/>
          </a:stretch>
        </p:blipFill>
        <p:spPr>
          <a:xfrm>
            <a:off x="5526053" y="3011983"/>
            <a:ext cx="3541747" cy="3388817"/>
          </a:xfrm>
          <a:prstGeom prst="rect">
            <a:avLst/>
          </a:prstGeom>
          <a:effectLst>
            <a:outerShdw blurRad="177800" dist="228600" dir="936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0" lang="en-US" sz="3000" b="1" kern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Opportunity: Search for </a:t>
            </a:r>
            <a:r>
              <a:rPr kumimoji="0" lang="en-US" sz="3000" b="1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A’ at Jefferson Lab</a:t>
            </a:r>
            <a:endParaRPr kumimoji="0" lang="en-US" sz="3000" b="1" kern="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kumimoji="0"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5181600"/>
            <a:ext cx="4343400" cy="91101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APEX test run (Hall A) – published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HPS test run (Hall B) – complete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kumimoji="0"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DarkLight</a:t>
            </a:r>
            <a:r>
              <a:rPr kumimoji="0"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test run (FEL) – July 2012</a:t>
            </a:r>
            <a:endParaRPr kumimoji="0"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7086600" y="2404646"/>
            <a:ext cx="1680268" cy="1252954"/>
            <a:chOff x="4111561" y="1359250"/>
            <a:chExt cx="2209934" cy="1649064"/>
          </a:xfrm>
        </p:grpSpPr>
        <p:sp>
          <p:nvSpPr>
            <p:cNvPr id="28" name="TextBox 27"/>
            <p:cNvSpPr txBox="1"/>
            <p:nvPr/>
          </p:nvSpPr>
          <p:spPr>
            <a:xfrm>
              <a:off x="4111561" y="1359250"/>
              <a:ext cx="2209934" cy="44558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0" lang="en-US" sz="16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g – 2 preferred!</a:t>
              </a:r>
            </a:p>
          </p:txBody>
        </p:sp>
        <p:cxnSp>
          <p:nvCxnSpPr>
            <p:cNvPr id="25612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4374599" y="1804835"/>
              <a:ext cx="238064" cy="1203479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lg" len="lg"/>
            </a:ln>
          </p:spPr>
        </p:cxnSp>
      </p:grp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2438400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0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テキスト ボックス 4"/>
          <p:cNvSpPr txBox="1"/>
          <p:nvPr/>
        </p:nvSpPr>
        <p:spPr>
          <a:xfrm>
            <a:off x="0" y="0"/>
            <a:ext cx="2539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R.D. </a:t>
            </a:r>
            <a:r>
              <a:rPr kumimoji="1" lang="en-US" altLang="ja-JP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McKeown</a:t>
            </a:r>
            <a:r>
              <a:rPr kumimoji="1" lang="en-US" altLang="ja-JP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NuFact2012</a:t>
            </a:r>
            <a:endParaRPr kumimoji="1" lang="ja-JP" alt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2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Scales of CP-odd sources and EDM</a:t>
            </a:r>
            <a:endParaRPr kumimoji="1" lang="ja-JP" altLang="en-US" sz="4000" dirty="0"/>
          </a:p>
        </p:txBody>
      </p:sp>
      <p:pic>
        <p:nvPicPr>
          <p:cNvPr id="5" name="コンテンツ プレースホルダー 4" descr="スクリーンショット 2012-09-29 5.37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9" r="-11729"/>
          <a:stretch>
            <a:fillRect/>
          </a:stretch>
        </p:blipFill>
        <p:spPr>
          <a:xfrm>
            <a:off x="376949" y="1739002"/>
            <a:ext cx="8599254" cy="400541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851727" y="2493818"/>
            <a:ext cx="1166091" cy="461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1884230" y="2322951"/>
            <a:ext cx="588818" cy="39254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 err="1" smtClean="0">
                <a:latin typeface="Times New Roman"/>
                <a:cs typeface="Times New Roman"/>
              </a:rPr>
              <a:t>d</a:t>
            </a:r>
            <a:r>
              <a:rPr kumimoji="1" lang="en-US" altLang="ja-JP" i="1" baseline="-25000" dirty="0" err="1" smtClean="0"/>
              <a:t>τ</a:t>
            </a:r>
            <a:endParaRPr kumimoji="1" lang="ja-JP" altLang="en-US" i="1" baseline="-25000" dirty="0"/>
          </a:p>
        </p:txBody>
      </p:sp>
      <p:sp>
        <p:nvSpPr>
          <p:cNvPr id="6" name="角丸四角形 5"/>
          <p:cNvSpPr/>
          <p:nvPr/>
        </p:nvSpPr>
        <p:spPr>
          <a:xfrm>
            <a:off x="2251364" y="2759364"/>
            <a:ext cx="588818" cy="3925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 err="1" smtClean="0">
                <a:latin typeface="Times New Roman"/>
                <a:cs typeface="Times New Roman"/>
              </a:rPr>
              <a:t>d</a:t>
            </a:r>
            <a:r>
              <a:rPr kumimoji="1" lang="en-US" altLang="ja-JP" i="1" baseline="-25000" dirty="0" err="1" smtClean="0"/>
              <a:t>μ</a:t>
            </a:r>
            <a:endParaRPr kumimoji="1" lang="ja-JP" altLang="en-US" i="1" baseline="-25000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2447639" y="2309092"/>
            <a:ext cx="1258454" cy="230909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66092" y="6130636"/>
            <a:ext cx="739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Lepton EDM directly proves CP-odd phases at </a:t>
            </a:r>
            <a:r>
              <a:rPr kumimoji="1" lang="en-US" altLang="ja-JP" dirty="0" err="1" smtClean="0"/>
              <a:t>TeV</a:t>
            </a:r>
            <a:r>
              <a:rPr kumimoji="1" lang="en-US" altLang="ja-JP" dirty="0" smtClean="0"/>
              <a:t> scale (and beyond?)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78342" y="1739002"/>
            <a:ext cx="16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Pospelov</a:t>
            </a:r>
            <a:r>
              <a:rPr kumimoji="1" lang="en-US" altLang="ja-JP" dirty="0" smtClean="0"/>
              <a:t>, Ritz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63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4879" r="4958" b="9917"/>
          <a:stretch>
            <a:fillRect/>
          </a:stretch>
        </p:blipFill>
        <p:spPr bwMode="auto">
          <a:xfrm>
            <a:off x="1959434" y="775699"/>
            <a:ext cx="4976640" cy="586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8" t="14879" r="4958" b="99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6180075" y="1500953"/>
            <a:ext cx="522720" cy="456528"/>
            <a:chOff x="2994" y="2768"/>
            <a:chExt cx="363" cy="317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2994" y="3085"/>
              <a:ext cx="363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3175" y="2768"/>
              <a:ext cx="0" cy="317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834120" y="1241810"/>
            <a:ext cx="995455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27" tIns="41464" rIns="82927" bIns="41464">
            <a:spAutoFit/>
          </a:bodyPr>
          <a:lstStyle/>
          <a:p>
            <a:r>
              <a:rPr lang="de-CH" sz="1300">
                <a:solidFill>
                  <a:srgbClr val="FF3300"/>
                </a:solidFill>
                <a:latin typeface="Arial" charset="0"/>
              </a:rPr>
              <a:t>BNL [2008]</a:t>
            </a:r>
            <a:endParaRPr lang="en-US" sz="13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87085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Histor</a:t>
            </a:r>
            <a:r>
              <a:rPr lang="en-US" altLang="ja-JP" dirty="0" smtClean="0"/>
              <a:t>y of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EDM searches</a:t>
            </a:r>
            <a:endParaRPr kumimoji="1" lang="ja-JP" altLang="en-US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620541" y="2951545"/>
            <a:ext cx="3000960" cy="1178489"/>
            <a:chOff x="491" y="1616"/>
            <a:chExt cx="1890" cy="742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521" y="1616"/>
              <a:ext cx="908" cy="90"/>
              <a:chOff x="521" y="1616"/>
              <a:chExt cx="908" cy="90"/>
            </a:xfrm>
          </p:grpSpPr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521" y="1706"/>
                <a:ext cx="90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5" name="Group 11"/>
              <p:cNvGrpSpPr>
                <a:grpSpLocks/>
              </p:cNvGrpSpPr>
              <p:nvPr/>
            </p:nvGrpSpPr>
            <p:grpSpPr bwMode="auto">
              <a:xfrm>
                <a:off x="612" y="1616"/>
                <a:ext cx="726" cy="90"/>
                <a:chOff x="612" y="1616"/>
                <a:chExt cx="726" cy="90"/>
              </a:xfrm>
            </p:grpSpPr>
            <p:sp>
              <p:nvSpPr>
                <p:cNvPr id="16" name="Line 12"/>
                <p:cNvSpPr>
                  <a:spLocks noChangeShapeType="1"/>
                </p:cNvSpPr>
                <p:nvPr/>
              </p:nvSpPr>
              <p:spPr bwMode="auto">
                <a:xfrm>
                  <a:off x="612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>
                  <a:off x="748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884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" name="Line 15"/>
                <p:cNvSpPr>
                  <a:spLocks noChangeShapeType="1"/>
                </p:cNvSpPr>
                <p:nvPr/>
              </p:nvSpPr>
              <p:spPr bwMode="auto">
                <a:xfrm>
                  <a:off x="1020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1156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1616"/>
                  <a:ext cx="46" cy="9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491" y="1721"/>
              <a:ext cx="1799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1008063"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1pPr>
              <a:lvl2pPr marL="503238" defTabSz="1008063"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2pPr>
              <a:lvl3pPr marL="1008063" defTabSz="1008063"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3pPr>
              <a:lvl4pPr marL="1511300" defTabSz="1008063"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4pPr>
              <a:lvl5pPr marL="2016125" defTabSz="1008063"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5pPr>
              <a:lvl6pPr marL="2473325" defTabSz="1008063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6pPr>
              <a:lvl7pPr marL="2930525" defTabSz="1008063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7pPr>
              <a:lvl8pPr marL="3387725" defTabSz="1008063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8pPr>
              <a:lvl9pPr marL="3844925" defTabSz="1008063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CH" sz="16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electron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EDM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limit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from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YbF</a:t>
              </a:r>
              <a:endParaRPr lang="de-CH" sz="1600" dirty="0">
                <a:solidFill>
                  <a:schemeClr val="tx1"/>
                </a:solidFill>
                <a:latin typeface="Arial" charset="0"/>
              </a:endParaRPr>
            </a:p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scaled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rgbClr val="FF0000"/>
                  </a:solidFill>
                  <a:latin typeface="Arial" charset="0"/>
                </a:rPr>
                <a:t>linearly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by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m</a:t>
              </a:r>
              <a:r>
                <a:rPr lang="de-CH" sz="1800" b="1" baseline="-25000" dirty="0">
                  <a:solidFill>
                    <a:schemeClr val="tx1"/>
                  </a:solidFill>
                  <a:latin typeface="Symbol" charset="0"/>
                </a:rPr>
                <a:t>m 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/ </a:t>
              </a:r>
              <a:r>
                <a:rPr lang="de-CH" sz="1600" dirty="0" err="1">
                  <a:solidFill>
                    <a:schemeClr val="tx1"/>
                  </a:solidFill>
                  <a:latin typeface="Arial" charset="0"/>
                </a:rPr>
                <a:t>m</a:t>
              </a:r>
              <a:r>
                <a:rPr lang="de-CH" sz="1600" baseline="-25000" dirty="0" err="1">
                  <a:solidFill>
                    <a:schemeClr val="tx1"/>
                  </a:solidFill>
                  <a:latin typeface="Arial" charset="0"/>
                </a:rPr>
                <a:t>e</a:t>
              </a:r>
              <a:r>
                <a:rPr lang="de-CH" sz="1600" dirty="0">
                  <a:solidFill>
                    <a:schemeClr val="tx1"/>
                  </a:solidFill>
                  <a:latin typeface="Arial" charset="0"/>
                </a:rPr>
                <a:t> </a:t>
              </a:r>
              <a:endParaRPr lang="en-US" sz="16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12" y="2115"/>
              <a:ext cx="1769" cy="243"/>
            </a:xfrm>
            <a:prstGeom prst="rect">
              <a:avLst/>
            </a:prstGeom>
            <a:solidFill>
              <a:srgbClr val="267AB8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1pPr>
              <a:lvl2pPr marL="862013" indent="-28575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3pPr>
              <a:lvl4pPr marL="862013" indent="-214313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4pPr>
              <a:lvl5pPr indent="-217488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5pPr>
              <a:lvl6pPr marL="1536700" indent="-217488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6pPr>
              <a:lvl7pPr marL="1993900" indent="-217488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7pPr>
              <a:lvl8pPr marL="2451100" indent="-217488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8pPr>
              <a:lvl9pPr marL="2908300" indent="-217488" fontAlgn="base" hangingPunct="0">
                <a:lnSpc>
                  <a:spcPct val="9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rgbClr val="000000"/>
                  </a:solidFill>
                  <a:latin typeface="Bitstream Vera Serif" charset="0"/>
                  <a:ea typeface="ＭＳ Ｐゴシック" charset="0"/>
                </a:defRPr>
              </a:lvl9pPr>
            </a:lstStyle>
            <a:p>
              <a:pPr>
                <a:lnSpc>
                  <a:spcPct val="96000"/>
                </a:lnSpc>
                <a:spcAft>
                  <a:spcPts val="1293"/>
                </a:spcAft>
                <a:buSzPct val="75000"/>
              </a:pPr>
              <a:r>
                <a:rPr lang="en-GB" altLang="ja-JP" sz="1300" b="1" dirty="0">
                  <a:latin typeface="Luxi Sans" charset="0"/>
                </a:rPr>
                <a:t>Hudson et al. (Nature 2011)         Kara et al. (NJP 14, 103051, 2012)</a:t>
              </a:r>
              <a:endParaRPr lang="en-GB" altLang="ja-JP" sz="1300" dirty="0">
                <a:latin typeface="Luxi Sans" charset="0"/>
              </a:endParaRPr>
            </a:p>
          </p:txBody>
        </p:sp>
      </p:grpSp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6967445" y="1934554"/>
            <a:ext cx="522720" cy="456528"/>
            <a:chOff x="2994" y="2768"/>
            <a:chExt cx="363" cy="317"/>
          </a:xfrm>
        </p:grpSpPr>
        <p:sp>
          <p:nvSpPr>
            <p:cNvPr id="23" name="Line 7"/>
            <p:cNvSpPr>
              <a:spLocks noChangeShapeType="1"/>
            </p:cNvSpPr>
            <p:nvPr/>
          </p:nvSpPr>
          <p:spPr bwMode="auto">
            <a:xfrm>
              <a:off x="2994" y="3085"/>
              <a:ext cx="3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3175" y="2768"/>
              <a:ext cx="0" cy="31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7012202" y="1342574"/>
            <a:ext cx="1144063" cy="6463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J-PARC</a:t>
            </a:r>
          </a:p>
          <a:p>
            <a:r>
              <a:rPr kumimoji="1" lang="en-US" altLang="ja-JP" b="1" dirty="0" smtClean="0">
                <a:solidFill>
                  <a:srgbClr val="0000FF"/>
                </a:solidFill>
              </a:rPr>
              <a:t>FNAL g-2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85000" y="5343071"/>
            <a:ext cx="1968500" cy="95410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altLang="ja-JP" sz="2800" dirty="0"/>
              <a:t>Is it worth the effort?</a:t>
            </a:r>
            <a:endParaRPr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83933" y="2195283"/>
            <a:ext cx="1138509" cy="59490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target</a:t>
            </a:r>
          </a:p>
          <a:p>
            <a:r>
              <a:rPr lang="en-US" altLang="ja-JP" sz="1600" dirty="0">
                <a:solidFill>
                  <a:srgbClr val="0000FF"/>
                </a:solidFill>
              </a:rPr>
              <a:t>sensitivity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957786" y="2000657"/>
            <a:ext cx="2077357" cy="3252172"/>
          </a:xfrm>
          <a:prstGeom prst="rect">
            <a:avLst/>
          </a:prstGeom>
          <a:solidFill>
            <a:srgbClr val="267AB8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1pPr>
            <a:lvl2pPr indent="-323850"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2pPr>
            <a:lvl3pPr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3pPr>
            <a:lvl4pPr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4pPr>
            <a:lvl5pPr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442913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9pPr>
          </a:lstStyle>
          <a:p>
            <a:pPr algn="ctr">
              <a:lnSpc>
                <a:spcPct val="96000"/>
              </a:lnSpc>
              <a:buSzPct val="75000"/>
            </a:pPr>
            <a:endParaRPr lang="en-GB" altLang="ja-JP" b="1" dirty="0" smtClean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b="1" dirty="0" smtClean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b="1" dirty="0" smtClean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r>
              <a:rPr lang="en-GB" altLang="ja-JP" b="1" dirty="0" smtClean="0">
                <a:latin typeface="Luxi Sans" charset="0"/>
              </a:rPr>
              <a:t>17 orders unexplored</a:t>
            </a:r>
          </a:p>
          <a:p>
            <a:pPr algn="ctr">
              <a:lnSpc>
                <a:spcPct val="96000"/>
              </a:lnSpc>
              <a:buSzPct val="75000"/>
            </a:pPr>
            <a:endParaRPr lang="en-GB" altLang="ja-JP" sz="2000" b="1" dirty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sz="2000" b="1" dirty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sz="2000" b="1" dirty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sz="2000" b="1" dirty="0">
              <a:latin typeface="Luxi Sans" charset="0"/>
            </a:endParaRPr>
          </a:p>
          <a:p>
            <a:pPr algn="ctr">
              <a:lnSpc>
                <a:spcPct val="96000"/>
              </a:lnSpc>
              <a:buSzPct val="75000"/>
            </a:pPr>
            <a:endParaRPr lang="en-GB" altLang="ja-JP" sz="2000" b="1" dirty="0">
              <a:latin typeface="Luxi Sans" charset="0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2700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g-2 anomaly isn’t? 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1" name="コンテンツ プレースホルダ 2"/>
          <p:cNvSpPr>
            <a:spLocks noGrp="1"/>
          </p:cNvSpPr>
          <p:nvPr>
            <p:ph idx="1"/>
          </p:nvPr>
        </p:nvSpPr>
        <p:spPr>
          <a:xfrm>
            <a:off x="152404" y="1066803"/>
            <a:ext cx="8915400" cy="1066800"/>
          </a:xfrm>
        </p:spPr>
        <p:txBody>
          <a:bodyPr/>
          <a:lstStyle/>
          <a:p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If the current deviation is fully from EDM?</a:t>
            </a:r>
          </a:p>
          <a:p>
            <a:pPr lvl="1"/>
            <a:r>
              <a:rPr lang="en-US" altLang="ja-JP" sz="1800" dirty="0" err="1">
                <a:latin typeface="Arial" charset="0"/>
                <a:ea typeface="ＭＳ Ｐゴシック" charset="0"/>
              </a:rPr>
              <a:t>J.L.Feng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K. T. </a:t>
            </a:r>
            <a:r>
              <a:rPr lang="en-US" altLang="ja-JP" sz="1800" dirty="0" err="1">
                <a:latin typeface="Arial" charset="0"/>
                <a:ea typeface="ＭＳ Ｐゴシック" charset="0"/>
              </a:rPr>
              <a:t>Matchev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Y. </a:t>
            </a:r>
            <a:r>
              <a:rPr lang="en-US" altLang="ja-JP" sz="1800" dirty="0" err="1">
                <a:latin typeface="Arial" charset="0"/>
                <a:ea typeface="ＭＳ Ｐゴシック" charset="0"/>
              </a:rPr>
              <a:t>Shadmi</a:t>
            </a:r>
            <a:r>
              <a:rPr lang="en-US" altLang="ja-JP" sz="1800" dirty="0">
                <a:latin typeface="Arial" charset="0"/>
                <a:ea typeface="ＭＳ Ｐゴシック" charset="0"/>
              </a:rPr>
              <a:t>, NP B613 (2001) 366</a:t>
            </a:r>
            <a:endParaRPr lang="ja-JP" alt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2458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15998" indent="-374589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01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02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032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04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9BB880-2028-684B-B137-B31F5AE417C4}" type="slidenum">
              <a:rPr lang="en-US" altLang="ja-JP" sz="1400"/>
              <a:pPr/>
              <a:t>19</a:t>
            </a:fld>
            <a:endParaRPr lang="en-US" altLang="ja-JP" sz="1400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85804" y="2209800"/>
          <a:ext cx="2651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数式" r:id="rId3" imgW="914400" imgH="190500" progId="Equation.3">
                  <p:embed/>
                </p:oleObj>
              </mc:Choice>
              <mc:Fallback>
                <p:oleObj name="数式" r:id="rId3" imgW="914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4" y="2209800"/>
                        <a:ext cx="26511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4188" y="3451225"/>
          <a:ext cx="3055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数式" r:id="rId5" imgW="1054100" imgH="254000" progId="Equation.3">
                  <p:embed/>
                </p:oleObj>
              </mc:Choice>
              <mc:Fallback>
                <p:oleObj name="数式" r:id="rId5" imgW="1054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451225"/>
                        <a:ext cx="3055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下矢印 7"/>
          <p:cNvSpPr/>
          <p:nvPr/>
        </p:nvSpPr>
        <p:spPr>
          <a:xfrm>
            <a:off x="1676400" y="2933700"/>
            <a:ext cx="9144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3" name="Picture 14" descr="FengFig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/>
          <a:stretch/>
        </p:blipFill>
        <p:spPr>
          <a:xfrm>
            <a:off x="3692073" y="1946033"/>
            <a:ext cx="5433787" cy="455822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359073" y="5143504"/>
            <a:ext cx="145143" cy="50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1" rIns="91420" bIns="45711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511471" y="5216076"/>
            <a:ext cx="446316" cy="299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1" rIns="91420" bIns="45711" spcCol="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7656289" y="2086434"/>
            <a:ext cx="9070" cy="35832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54001" y="4749477"/>
            <a:ext cx="3610428" cy="13849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0" tIns="45702" rIns="91400" bIns="4570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>
                <a:solidFill>
                  <a:srgbClr val="FF0000"/>
                </a:solidFill>
              </a:rPr>
              <a:t>Present limit is not strong enough to rule out this scenario.</a:t>
            </a:r>
          </a:p>
        </p:txBody>
      </p:sp>
    </p:spTree>
    <p:extLst>
      <p:ext uri="{BB962C8B-B14F-4D97-AF65-F5344CB8AC3E}">
        <p14:creationId xmlns:p14="http://schemas.microsoft.com/office/powerpoint/2010/main" val="292087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Lepton dipole moments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1244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Interactions with static B and E-fields: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5" name="図 4" descr="スクリーンショット 2012-09-29 5.5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29" y="1776569"/>
            <a:ext cx="5367059" cy="8343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62356" y="3237174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Magnetic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6211" y="447484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Electric Dipole </a:t>
            </a:r>
            <a:r>
              <a:rPr lang="en-US" altLang="ja-JP" dirty="0">
                <a:solidFill>
                  <a:srgbClr val="FF6600"/>
                </a:solidFill>
              </a:rPr>
              <a:t>M</a:t>
            </a:r>
            <a:r>
              <a:rPr kumimoji="1" lang="en-US" altLang="ja-JP" dirty="0" smtClean="0">
                <a:solidFill>
                  <a:srgbClr val="FF6600"/>
                </a:solidFill>
              </a:rPr>
              <a:t>oment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11" name="図 10" descr="M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58" y="2929508"/>
            <a:ext cx="3098800" cy="1073707"/>
          </a:xfrm>
          <a:prstGeom prst="rect">
            <a:avLst/>
          </a:prstGeom>
        </p:spPr>
      </p:pic>
      <p:pic>
        <p:nvPicPr>
          <p:cNvPr id="12" name="図 11" descr="E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1" y="4168031"/>
            <a:ext cx="3205019" cy="106535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51539" y="5533098"/>
            <a:ext cx="703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Transition Dipole Moments</a:t>
            </a:r>
          </a:p>
          <a:p>
            <a:r>
              <a:rPr lang="en-US" altLang="ja-JP" dirty="0">
                <a:solidFill>
                  <a:srgbClr val="FF6600"/>
                </a:solidFill>
              </a:rPr>
              <a:t> </a:t>
            </a:r>
            <a:r>
              <a:rPr lang="en-US" altLang="ja-JP" dirty="0" smtClean="0">
                <a:solidFill>
                  <a:srgbClr val="FF6600"/>
                </a:solidFill>
              </a:rPr>
              <a:t>                        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cLFV</a:t>
            </a:r>
            <a:r>
              <a:rPr kumimoji="1" lang="en-US" altLang="ja-JP" dirty="0" smtClean="0"/>
              <a:t> process with photon radiation (e.g. </a:t>
            </a:r>
            <a:r>
              <a:rPr lang="en-US" altLang="ja-JP" dirty="0" err="1" smtClean="0"/>
              <a:t>μ</a:t>
            </a:r>
            <a:r>
              <a:rPr lang="en-US" altLang="ja-JP" dirty="0" err="1">
                <a:sym typeface="Wingdings"/>
              </a:rPr>
              <a:t>eγ</a:t>
            </a:r>
            <a:r>
              <a:rPr lang="en-US" altLang="ja-JP" dirty="0">
                <a:sym typeface="Wingdings"/>
              </a:rPr>
              <a:t> 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65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08852"/>
            <a:ext cx="8953500" cy="9678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ja-JP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Mass scaling of lepton EDMs</a:t>
            </a:r>
            <a:endParaRPr lang="ja-JP" altLang="en-US" sz="40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3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010400" y="6413762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642" indent="-28563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528" indent="-228506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537" indent="-228506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547" indent="-228506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558" indent="-228506" defTabSz="45542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568" indent="-228506" defTabSz="45542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7579" indent="-228506" defTabSz="45542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4589" indent="-228506" defTabSz="45542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076ECB-F940-2841-86A0-009F9C9AB9C2}" type="slidenum">
              <a:rPr lang="en-US" altLang="ja-JP" sz="1400">
                <a:solidFill>
                  <a:srgbClr val="000000"/>
                </a:solidFill>
              </a:rPr>
              <a:pPr/>
              <a:t>20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pic>
        <p:nvPicPr>
          <p:cNvPr id="143365" name="図 5" descr="ピクチャ 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"/>
          <a:stretch/>
        </p:blipFill>
        <p:spPr bwMode="auto">
          <a:xfrm>
            <a:off x="4641075" y="1703194"/>
            <a:ext cx="4469572" cy="470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8" name="テキスト ボックス 9"/>
          <p:cNvSpPr txBox="1">
            <a:spLocks noChangeArrowheads="1"/>
          </p:cNvSpPr>
          <p:nvPr/>
        </p:nvSpPr>
        <p:spPr bwMode="auto">
          <a:xfrm>
            <a:off x="6604529" y="1882107"/>
            <a:ext cx="2250195" cy="3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9" tIns="45692" rIns="91389" bIns="45692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0000"/>
                </a:solidFill>
              </a:rPr>
              <a:t>J. </a:t>
            </a:r>
            <a:r>
              <a:rPr lang="en-US" altLang="ja-JP" sz="1400" dirty="0" err="1">
                <a:solidFill>
                  <a:srgbClr val="000000"/>
                </a:solidFill>
              </a:rPr>
              <a:t>Hisano</a:t>
            </a:r>
            <a:r>
              <a:rPr lang="en-US" altLang="ja-JP" sz="1400" dirty="0">
                <a:solidFill>
                  <a:srgbClr val="000000"/>
                </a:solidFill>
              </a:rPr>
              <a:t>, Nagai, </a:t>
            </a:r>
            <a:r>
              <a:rPr lang="en-US" altLang="ja-JP" sz="1400" dirty="0" err="1">
                <a:solidFill>
                  <a:srgbClr val="000000"/>
                </a:solidFill>
              </a:rPr>
              <a:t>Paradisi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18906504">
            <a:off x="6021909" y="3345643"/>
            <a:ext cx="3110463" cy="369296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 smtClean="0"/>
              <a:t>l</a:t>
            </a:r>
            <a:r>
              <a:rPr kumimoji="1" lang="en-US" altLang="ja-JP" dirty="0" smtClean="0"/>
              <a:t>inear mass scaling (</a:t>
            </a:r>
            <a:r>
              <a:rPr kumimoji="1" lang="en-US" altLang="ja-JP" dirty="0" err="1" smtClean="0"/>
              <a:t>m</a:t>
            </a:r>
            <a:r>
              <a:rPr kumimoji="1" lang="en-US" altLang="ja-JP" baseline="-25000" dirty="0" err="1" smtClean="0"/>
              <a:t>μ</a:t>
            </a:r>
            <a:r>
              <a:rPr kumimoji="1" lang="en-US" altLang="ja-JP" dirty="0" smtClean="0"/>
              <a:t>/m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69933" y="6043566"/>
            <a:ext cx="1556756" cy="36929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/>
              <a:t>electron EDM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041147" y="2384569"/>
            <a:ext cx="1377219" cy="400073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dirty="0" err="1"/>
              <a:t>muon</a:t>
            </a:r>
            <a:r>
              <a:rPr lang="en-US" altLang="ja-JP" sz="2000" dirty="0"/>
              <a:t> EDM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638" y="3274385"/>
            <a:ext cx="4651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Plent</a:t>
            </a:r>
            <a:r>
              <a:rPr lang="en-US" altLang="ja-JP" sz="2000" dirty="0" smtClean="0"/>
              <a:t>y possibilities for non-linear mass scaling:</a:t>
            </a:r>
          </a:p>
          <a:p>
            <a:pPr algn="ctr"/>
            <a:r>
              <a:rPr lang="en-US" altLang="ja-JP" sz="2800" i="1" dirty="0" smtClean="0"/>
              <a:t>  d</a:t>
            </a:r>
            <a:r>
              <a:rPr lang="en-US" altLang="ja-JP" sz="2800" i="1" baseline="-25000" dirty="0" smtClean="0"/>
              <a:t>l</a:t>
            </a:r>
            <a:r>
              <a:rPr lang="en-US" altLang="ja-JP" sz="2800" i="1" dirty="0" smtClean="0"/>
              <a:t> ∝ </a:t>
            </a:r>
            <a:r>
              <a:rPr lang="en-US" altLang="ja-JP" sz="2800" i="1" dirty="0" err="1" smtClean="0"/>
              <a:t>m</a:t>
            </a:r>
            <a:r>
              <a:rPr lang="en-US" altLang="ja-JP" sz="2800" i="1" baseline="-25000" dirty="0" err="1" smtClean="0"/>
              <a:t>l</a:t>
            </a:r>
            <a:r>
              <a:rPr lang="en-US" altLang="ja-JP" sz="2800" i="1" baseline="30000" dirty="0" err="1" smtClean="0"/>
              <a:t>n</a:t>
            </a:r>
            <a:endParaRPr lang="en-US" altLang="ja-JP" sz="2800" baseline="30000" dirty="0" smtClean="0"/>
          </a:p>
          <a:p>
            <a:endParaRPr lang="en-US" altLang="ja-JP" sz="1400" dirty="0" smtClean="0"/>
          </a:p>
          <a:p>
            <a:endParaRPr lang="en-US" altLang="ja-JP" sz="1000" dirty="0" smtClean="0"/>
          </a:p>
          <a:p>
            <a:endParaRPr lang="en-US" altLang="ja-JP" sz="1000" dirty="0"/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K.S</a:t>
            </a:r>
            <a:r>
              <a:rPr lang="en-US" altLang="ja-JP" sz="1000" dirty="0"/>
              <a:t>. </a:t>
            </a:r>
            <a:r>
              <a:rPr lang="en-US" altLang="ja-JP" sz="1000" dirty="0" err="1"/>
              <a:t>Babu</a:t>
            </a:r>
            <a:r>
              <a:rPr lang="en-US" altLang="ja-JP" sz="1000" dirty="0"/>
              <a:t>, B. </a:t>
            </a:r>
            <a:r>
              <a:rPr lang="en-US" altLang="ja-JP" sz="1000" dirty="0" err="1"/>
              <a:t>Dutta</a:t>
            </a:r>
            <a:r>
              <a:rPr lang="en-US" altLang="ja-JP" sz="1000" dirty="0"/>
              <a:t>, R.N. </a:t>
            </a:r>
            <a:r>
              <a:rPr lang="en-US" altLang="ja-JP" sz="1000" dirty="0" err="1"/>
              <a:t>Mohapatra</a:t>
            </a:r>
            <a:r>
              <a:rPr lang="en-US" altLang="ja-JP" sz="1000" dirty="0"/>
              <a:t>, Phys. Rev. </a:t>
            </a:r>
            <a:r>
              <a:rPr lang="en-US" altLang="ja-JP" sz="1000" dirty="0" err="1"/>
              <a:t>Lett</a:t>
            </a:r>
            <a:r>
              <a:rPr lang="en-US" altLang="ja-JP" sz="1000" dirty="0"/>
              <a:t>. 85 (2000) </a:t>
            </a:r>
            <a:r>
              <a:rPr lang="en-US" altLang="ja-JP" sz="1000" dirty="0" smtClean="0"/>
              <a:t>5064</a:t>
            </a:r>
            <a:endParaRPr lang="en-US" altLang="ja-JP" sz="1000" dirty="0"/>
          </a:p>
          <a:p>
            <a:r>
              <a:rPr lang="en-US" altLang="ja-JP" sz="1000" dirty="0"/>
              <a:t>K.S. </a:t>
            </a:r>
            <a:r>
              <a:rPr lang="en-US" altLang="ja-JP" sz="1000" dirty="0" err="1"/>
              <a:t>Babu</a:t>
            </a:r>
            <a:r>
              <a:rPr lang="en-US" altLang="ja-JP" sz="1000" dirty="0"/>
              <a:t>, S.M. Barr, I. </a:t>
            </a:r>
            <a:r>
              <a:rPr lang="en-US" altLang="ja-JP" sz="1000" dirty="0" err="1"/>
              <a:t>Dorsner</a:t>
            </a:r>
            <a:r>
              <a:rPr lang="en-US" altLang="ja-JP" sz="1000" dirty="0"/>
              <a:t>, Phys. Rev. D 64 (2001) </a:t>
            </a:r>
            <a:r>
              <a:rPr lang="en-US" altLang="ja-JP" sz="1000" dirty="0" smtClean="0"/>
              <a:t>053009</a:t>
            </a:r>
            <a:endParaRPr lang="en-US" altLang="ja-JP" sz="1000" dirty="0"/>
          </a:p>
          <a:p>
            <a:r>
              <a:rPr lang="en-US" altLang="ja-JP" sz="1000" dirty="0"/>
              <a:t>J.L. </a:t>
            </a:r>
            <a:r>
              <a:rPr lang="en-US" altLang="ja-JP" sz="1000" dirty="0" err="1"/>
              <a:t>Feng</a:t>
            </a:r>
            <a:r>
              <a:rPr lang="en-US" altLang="ja-JP" sz="1000" dirty="0"/>
              <a:t>, K.T. </a:t>
            </a:r>
            <a:r>
              <a:rPr lang="en-US" altLang="ja-JP" sz="1000" dirty="0" err="1"/>
              <a:t>Matchev</a:t>
            </a:r>
            <a:r>
              <a:rPr lang="en-US" altLang="ja-JP" sz="1000" dirty="0"/>
              <a:t>, Y. </a:t>
            </a:r>
            <a:r>
              <a:rPr lang="en-US" altLang="ja-JP" sz="1000" dirty="0" err="1"/>
              <a:t>Shadmi</a:t>
            </a:r>
            <a:r>
              <a:rPr lang="en-US" altLang="ja-JP" sz="1000" dirty="0"/>
              <a:t>, </a:t>
            </a:r>
            <a:r>
              <a:rPr lang="en-US" altLang="ja-JP" sz="1000" dirty="0" err="1"/>
              <a:t>Nucl</a:t>
            </a:r>
            <a:r>
              <a:rPr lang="en-US" altLang="ja-JP" sz="1000" dirty="0"/>
              <a:t>. Phys. B 613 (2001) 366</a:t>
            </a:r>
          </a:p>
          <a:p>
            <a:r>
              <a:rPr lang="en-US" altLang="ja-JP" sz="1000" dirty="0" smtClean="0"/>
              <a:t>A. </a:t>
            </a:r>
            <a:r>
              <a:rPr lang="en-US" altLang="ja-JP" sz="1000" dirty="0" err="1" smtClean="0"/>
              <a:t>Romanino</a:t>
            </a:r>
            <a:r>
              <a:rPr lang="en-US" altLang="ja-JP" sz="1000" dirty="0"/>
              <a:t>, A. </a:t>
            </a:r>
            <a:r>
              <a:rPr lang="en-US" altLang="ja-JP" sz="1000" dirty="0" err="1"/>
              <a:t>Strumia</a:t>
            </a:r>
            <a:r>
              <a:rPr lang="en-US" altLang="ja-JP" sz="1000" dirty="0"/>
              <a:t>, </a:t>
            </a:r>
            <a:r>
              <a:rPr lang="en-US" altLang="ja-JP" sz="1000" dirty="0" err="1"/>
              <a:t>Nucl</a:t>
            </a:r>
            <a:r>
              <a:rPr lang="en-US" altLang="ja-JP" sz="1000" dirty="0"/>
              <a:t>. Phys. B 622 (2002) 73</a:t>
            </a:r>
          </a:p>
          <a:p>
            <a:r>
              <a:rPr lang="en-US" altLang="ja-JP" sz="1000" dirty="0" smtClean="0"/>
              <a:t>A</a:t>
            </a:r>
            <a:r>
              <a:rPr lang="en-US" altLang="ja-JP" sz="1000" dirty="0"/>
              <a:t>. </a:t>
            </a:r>
            <a:r>
              <a:rPr lang="en-US" altLang="ja-JP" sz="1000" dirty="0" err="1"/>
              <a:t>Pilaftsis</a:t>
            </a:r>
            <a:r>
              <a:rPr lang="en-US" altLang="ja-JP" sz="1000" dirty="0"/>
              <a:t>, </a:t>
            </a:r>
            <a:r>
              <a:rPr lang="en-US" altLang="ja-JP" sz="1000" dirty="0" err="1"/>
              <a:t>Nucl</a:t>
            </a:r>
            <a:r>
              <a:rPr lang="en-US" altLang="ja-JP" sz="1000" dirty="0"/>
              <a:t>. Phys. B 644 (2002) 263</a:t>
            </a:r>
          </a:p>
          <a:p>
            <a:r>
              <a:rPr lang="en-US" altLang="ja-JP" sz="1000" dirty="0" smtClean="0"/>
              <a:t>K.S</a:t>
            </a:r>
            <a:r>
              <a:rPr lang="en-US" altLang="ja-JP" sz="1000" dirty="0"/>
              <a:t>. </a:t>
            </a:r>
            <a:r>
              <a:rPr lang="en-US" altLang="ja-JP" sz="1000" dirty="0" err="1"/>
              <a:t>Babu</a:t>
            </a:r>
            <a:r>
              <a:rPr lang="en-US" altLang="ja-JP" sz="1000" dirty="0"/>
              <a:t>, J.C. </a:t>
            </a:r>
            <a:r>
              <a:rPr lang="en-US" altLang="ja-JP" sz="1000" dirty="0" err="1"/>
              <a:t>Pati</a:t>
            </a:r>
            <a:r>
              <a:rPr lang="en-US" altLang="ja-JP" sz="1000" dirty="0"/>
              <a:t>, Phys. Rev. D 63 (2003) 035004</a:t>
            </a:r>
          </a:p>
          <a:p>
            <a:r>
              <a:rPr lang="en-US" altLang="ja-JP" sz="1000" dirty="0" smtClean="0"/>
              <a:t>A. </a:t>
            </a:r>
            <a:r>
              <a:rPr lang="en-US" altLang="ja-JP" sz="1000" dirty="0" err="1" smtClean="0"/>
              <a:t>Bartl</a:t>
            </a:r>
            <a:r>
              <a:rPr lang="en-US" altLang="ja-JP" sz="1000" dirty="0"/>
              <a:t>, W. </a:t>
            </a:r>
            <a:r>
              <a:rPr lang="en-US" altLang="ja-JP" sz="1000" dirty="0" err="1"/>
              <a:t>Majerotto</a:t>
            </a:r>
            <a:r>
              <a:rPr lang="en-US" altLang="ja-JP" sz="1000" dirty="0"/>
              <a:t>, W. </a:t>
            </a:r>
            <a:r>
              <a:rPr lang="en-US" altLang="ja-JP" sz="1000" dirty="0" err="1"/>
              <a:t>Porod</a:t>
            </a:r>
            <a:r>
              <a:rPr lang="en-US" altLang="ja-JP" sz="1000" dirty="0"/>
              <a:t>, D. Wyler, Phys. Rev. D 68 (2003) 053005</a:t>
            </a:r>
          </a:p>
          <a:p>
            <a:r>
              <a:rPr lang="en-US" altLang="ja-JP" sz="1000" dirty="0" smtClean="0"/>
              <a:t>G</a:t>
            </a:r>
            <a:r>
              <a:rPr lang="en-US" altLang="ja-JP" sz="1000" dirty="0"/>
              <a:t>. Hiller, K. </a:t>
            </a:r>
            <a:r>
              <a:rPr lang="en-US" altLang="ja-JP" sz="1000" dirty="0" err="1"/>
              <a:t>Huitu</a:t>
            </a:r>
            <a:r>
              <a:rPr lang="en-US" altLang="ja-JP" sz="1000" dirty="0"/>
              <a:t>, J. </a:t>
            </a:r>
            <a:r>
              <a:rPr lang="en-US" altLang="ja-JP" sz="1000" dirty="0" err="1"/>
              <a:t>Laamanen</a:t>
            </a:r>
            <a:r>
              <a:rPr lang="en-US" altLang="ja-JP" sz="1000" dirty="0"/>
              <a:t>, T. </a:t>
            </a:r>
            <a:r>
              <a:rPr lang="en-US" altLang="ja-JP" sz="1000" dirty="0" err="1"/>
              <a:t>Rüppell</a:t>
            </a:r>
            <a:r>
              <a:rPr lang="en-US" altLang="ja-JP" sz="1000" dirty="0"/>
              <a:t>, Phys. Rev. D 82 (2010) 093015</a:t>
            </a:r>
            <a:endParaRPr kumimoji="1" lang="ja-JP" altLang="en-US" sz="1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98859" y="4941623"/>
            <a:ext cx="17669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FFF08"/>
                </a:solidFill>
              </a:rPr>
              <a:t>Br(</a:t>
            </a:r>
            <a:r>
              <a:rPr kumimoji="1" lang="en-US" altLang="ja-JP" dirty="0" err="1" smtClean="0">
                <a:solidFill>
                  <a:srgbClr val="0FFF08"/>
                </a:solidFill>
              </a:rPr>
              <a:t>μ</a:t>
            </a:r>
            <a:r>
              <a:rPr kumimoji="1" lang="en-US" altLang="ja-JP" dirty="0" err="1" smtClean="0">
                <a:solidFill>
                  <a:srgbClr val="0FFF08"/>
                </a:solidFill>
                <a:sym typeface="Wingdings"/>
              </a:rPr>
              <a:t>e</a:t>
            </a:r>
            <a:r>
              <a:rPr lang="en-US" altLang="ja-JP" dirty="0" err="1" smtClean="0">
                <a:solidFill>
                  <a:srgbClr val="0FFF08"/>
                </a:solidFill>
                <a:sym typeface="Wingdings"/>
              </a:rPr>
              <a:t>γ</a:t>
            </a:r>
            <a:r>
              <a:rPr lang="en-US" altLang="ja-JP" dirty="0" smtClean="0">
                <a:solidFill>
                  <a:srgbClr val="0FFF08"/>
                </a:solidFill>
                <a:sym typeface="Wingdings"/>
              </a:rPr>
              <a:t>)&lt;10</a:t>
            </a:r>
            <a:r>
              <a:rPr lang="en-US" altLang="ja-JP" baseline="30000" dirty="0" smtClean="0">
                <a:solidFill>
                  <a:srgbClr val="0FFF08"/>
                </a:solidFill>
                <a:sym typeface="Wingdings"/>
              </a:rPr>
              <a:t>-11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Br(</a:t>
            </a:r>
            <a:r>
              <a:rPr lang="en-US" altLang="ja-JP" dirty="0" err="1">
                <a:solidFill>
                  <a:srgbClr val="0000FF"/>
                </a:solidFill>
              </a:rPr>
              <a:t>μ</a:t>
            </a:r>
            <a:r>
              <a:rPr lang="en-US" altLang="ja-JP" dirty="0" err="1">
                <a:solidFill>
                  <a:srgbClr val="0000FF"/>
                </a:solidFill>
                <a:sym typeface="Wingdings"/>
              </a:rPr>
              <a:t>eγ</a:t>
            </a:r>
            <a:r>
              <a:rPr lang="en-US" altLang="ja-JP" dirty="0">
                <a:solidFill>
                  <a:srgbClr val="0000FF"/>
                </a:solidFill>
                <a:sym typeface="Wingdings"/>
              </a:rPr>
              <a:t>)&lt;10</a:t>
            </a:r>
            <a:r>
              <a:rPr lang="en-US" altLang="ja-JP" baseline="30000" dirty="0">
                <a:solidFill>
                  <a:srgbClr val="0000FF"/>
                </a:solidFill>
                <a:sym typeface="Wingdings"/>
              </a:rPr>
              <a:t>-</a:t>
            </a:r>
            <a:r>
              <a:rPr lang="en-US" altLang="ja-JP" baseline="30000" dirty="0" smtClean="0">
                <a:solidFill>
                  <a:srgbClr val="0000FF"/>
                </a:solidFill>
                <a:sym typeface="Wingdings"/>
              </a:rPr>
              <a:t>13</a:t>
            </a:r>
            <a:endParaRPr lang="en-US" altLang="ja-JP" baseline="30000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12941" y="6222226"/>
            <a:ext cx="2914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list by G. </a:t>
            </a:r>
            <a:r>
              <a:rPr kumimoji="1" lang="en-US" altLang="ja-JP" sz="1400" dirty="0" err="1" smtClean="0"/>
              <a:t>Onderwater</a:t>
            </a:r>
            <a:r>
              <a:rPr kumimoji="1" lang="en-US" altLang="ja-JP" sz="1400" dirty="0" smtClean="0"/>
              <a:t> (ETC* 2012)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5653" y="1496268"/>
            <a:ext cx="41872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Lepton universality predicts l</a:t>
            </a:r>
            <a:r>
              <a:rPr kumimoji="1" lang="en-US" altLang="ja-JP" sz="2000" dirty="0" smtClean="0"/>
              <a:t>inear mass scaling:</a:t>
            </a:r>
          </a:p>
          <a:p>
            <a:pPr algn="ctr"/>
            <a:r>
              <a:rPr lang="en-US" altLang="ja-JP" sz="2800" dirty="0"/>
              <a:t>	</a:t>
            </a:r>
            <a:r>
              <a:rPr lang="en-US" altLang="ja-JP" sz="2800" i="1" dirty="0" smtClean="0"/>
              <a:t>d</a:t>
            </a:r>
            <a:r>
              <a:rPr lang="en-US" altLang="ja-JP" sz="2800" i="1" baseline="-25000" dirty="0" smtClean="0"/>
              <a:t>l</a:t>
            </a:r>
            <a:r>
              <a:rPr lang="en-US" altLang="ja-JP" sz="2800" i="1" dirty="0" smtClean="0"/>
              <a:t> ∝ m</a:t>
            </a:r>
            <a:r>
              <a:rPr lang="en-US" altLang="ja-JP" sz="2800" i="1" baseline="-25000" dirty="0" smtClean="0"/>
              <a:t>l</a:t>
            </a:r>
            <a:endParaRPr lang="en-US" altLang="ja-JP" sz="2800" i="1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54679" y="1472364"/>
            <a:ext cx="917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MSSM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811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図 21504" descr="スクリーンショット 2013-04-02 17.2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0072" y="5323619"/>
            <a:ext cx="6596909" cy="235281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4879" r="4958" b="49126"/>
          <a:stretch/>
        </p:blipFill>
        <p:spPr bwMode="auto">
          <a:xfrm>
            <a:off x="457862" y="1111341"/>
            <a:ext cx="7485142" cy="42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8" t="14879" r="4958" b="99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108859"/>
            <a:ext cx="8229600" cy="11702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EDM </a:t>
            </a:r>
            <a:r>
              <a:rPr lang="en-US" altLang="ja-JP" dirty="0" smtClean="0"/>
              <a:t>experimental reach and physics</a:t>
            </a:r>
            <a:endParaRPr kumimoji="1" lang="ja-JP" altLang="en-US" dirty="0"/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534246" y="4457401"/>
            <a:ext cx="1441731" cy="142943"/>
            <a:chOff x="521" y="1616"/>
            <a:chExt cx="908" cy="90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6" name="テキスト ボックス 5"/>
          <p:cNvSpPr txBox="1"/>
          <p:nvPr/>
        </p:nvSpPr>
        <p:spPr>
          <a:xfrm>
            <a:off x="5887370" y="3565067"/>
            <a:ext cx="1941517" cy="64631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target sensitivity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10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-21</a:t>
            </a:r>
            <a:r>
              <a:rPr lang="en-US" altLang="ja-JP" dirty="0" smtClean="0">
                <a:solidFill>
                  <a:srgbClr val="0000FF"/>
                </a:solidFill>
              </a:rPr>
              <a:t> e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cm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8003" y="4118431"/>
            <a:ext cx="84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linear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768929" y="1632855"/>
            <a:ext cx="3937000" cy="11883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531968" y="4633234"/>
            <a:ext cx="3118570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1pPr>
            <a:lvl2pPr marL="503238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2pPr>
            <a:lvl3pPr marL="1008063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3pPr>
            <a:lvl4pPr marL="1511300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4pPr>
            <a:lvl5pPr marL="2016125" defTabSz="1008063"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5pPr>
            <a:lvl6pPr marL="24733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6pPr>
            <a:lvl7pPr marL="29305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7pPr>
            <a:lvl8pPr marL="33877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8pPr>
            <a:lvl9pPr marL="3844925" defTabSz="10080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de-CH" sz="18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CH" sz="1800" b="1" i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scaled</a:t>
            </a:r>
            <a:r>
              <a:rPr lang="de-CH" sz="18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CH" sz="1800" b="1" i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electron</a:t>
            </a:r>
            <a:r>
              <a:rPr lang="de-CH" sz="1800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CH" sz="18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EDM </a:t>
            </a:r>
            <a:r>
              <a:rPr lang="de-CH" sz="1800" b="1" i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limit</a:t>
            </a:r>
            <a:endParaRPr lang="de-CH" sz="1800" b="1" i="1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5932716" y="2229754"/>
            <a:ext cx="1522184" cy="11883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07" name="テキスト ボックス 21506"/>
          <p:cNvSpPr txBox="1"/>
          <p:nvPr/>
        </p:nvSpPr>
        <p:spPr>
          <a:xfrm>
            <a:off x="1524000" y="5479143"/>
            <a:ext cx="303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Standard model &lt; 10</a:t>
            </a:r>
            <a:r>
              <a:rPr kumimoji="1" lang="en-US" altLang="ja-JP" baseline="30000" dirty="0" smtClean="0"/>
              <a:t>-36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ecm</a:t>
            </a:r>
            <a:endParaRPr kumimoji="1" lang="ja-JP" altLang="en-US" dirty="0"/>
          </a:p>
        </p:txBody>
      </p:sp>
      <p:sp>
        <p:nvSpPr>
          <p:cNvPr id="21508" name="正方形/長方形 21507"/>
          <p:cNvSpPr/>
          <p:nvPr/>
        </p:nvSpPr>
        <p:spPr>
          <a:xfrm>
            <a:off x="1523999" y="1505857"/>
            <a:ext cx="6331855" cy="13697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067356" y="1913090"/>
            <a:ext cx="3584875" cy="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27" tIns="41464" rIns="82927" bIns="41464">
            <a:spAutoFit/>
          </a:bodyPr>
          <a:lstStyle/>
          <a:p>
            <a:r>
              <a:rPr lang="de-CH" dirty="0" err="1" smtClean="0">
                <a:solidFill>
                  <a:schemeClr val="bg1"/>
                </a:solidFill>
                <a:latin typeface="Arial" charset="0"/>
              </a:rPr>
              <a:t>excluded</a:t>
            </a:r>
            <a:r>
              <a:rPr lang="de-CH" dirty="0" smtClean="0">
                <a:solidFill>
                  <a:schemeClr val="bg1"/>
                </a:solidFill>
                <a:latin typeface="Arial" charset="0"/>
              </a:rPr>
              <a:t> (90%CL) </a:t>
            </a:r>
            <a:r>
              <a:rPr lang="de-CH" dirty="0" err="1" smtClean="0">
                <a:solidFill>
                  <a:schemeClr val="bg1"/>
                </a:solidFill>
                <a:latin typeface="Arial" charset="0"/>
              </a:rPr>
              <a:t>by</a:t>
            </a:r>
            <a:r>
              <a:rPr lang="de-CH" dirty="0" smtClean="0">
                <a:solidFill>
                  <a:schemeClr val="bg1"/>
                </a:solidFill>
                <a:latin typeface="Arial" charset="0"/>
              </a:rPr>
              <a:t> BNL </a:t>
            </a:r>
            <a:r>
              <a:rPr lang="de-CH" dirty="0">
                <a:solidFill>
                  <a:schemeClr val="bg1"/>
                </a:solidFill>
                <a:latin typeface="Arial" charset="0"/>
              </a:rPr>
              <a:t>[2008]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1522185" y="2873829"/>
            <a:ext cx="6331855" cy="654957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Group 9"/>
          <p:cNvGrpSpPr>
            <a:grpSpLocks/>
          </p:cNvGrpSpPr>
          <p:nvPr/>
        </p:nvGrpSpPr>
        <p:grpSpPr bwMode="auto">
          <a:xfrm>
            <a:off x="1523363" y="3820588"/>
            <a:ext cx="1441731" cy="142943"/>
            <a:chOff x="521" y="1616"/>
            <a:chExt cx="908" cy="90"/>
          </a:xfrm>
        </p:grpSpPr>
        <p:sp>
          <p:nvSpPr>
            <p:cNvPr id="29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0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8" name="テキスト ボックス 7"/>
          <p:cNvSpPr txBox="1"/>
          <p:nvPr/>
        </p:nvSpPr>
        <p:spPr>
          <a:xfrm>
            <a:off x="1741715" y="3474361"/>
            <a:ext cx="117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quadratic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1521550" y="3129329"/>
            <a:ext cx="1441731" cy="142943"/>
            <a:chOff x="521" y="1616"/>
            <a:chExt cx="908" cy="90"/>
          </a:xfrm>
        </p:grpSpPr>
        <p:sp>
          <p:nvSpPr>
            <p:cNvPr id="39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0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41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6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47" name="テキスト ボックス 46"/>
          <p:cNvSpPr txBox="1"/>
          <p:nvPr/>
        </p:nvSpPr>
        <p:spPr>
          <a:xfrm>
            <a:off x="1748971" y="2801247"/>
            <a:ext cx="73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cubic</a:t>
            </a:r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12082" y="3683130"/>
            <a:ext cx="2261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80FFF"/>
                </a:solidFill>
              </a:rPr>
              <a:t>general dipole op</a:t>
            </a:r>
            <a:r>
              <a:rPr kumimoji="1" lang="en-US" altLang="ja-JP" i="1" dirty="0" smtClean="0">
                <a:solidFill>
                  <a:srgbClr val="F80FFF"/>
                </a:solidFill>
              </a:rPr>
              <a:t>.</a:t>
            </a:r>
          </a:p>
          <a:p>
            <a:r>
              <a:rPr kumimoji="1" lang="en-US" altLang="ja-JP" i="1" dirty="0" smtClean="0">
                <a:solidFill>
                  <a:srgbClr val="F80FFF"/>
                </a:solidFill>
              </a:rPr>
              <a:t>estimated from </a:t>
            </a:r>
            <a:r>
              <a:rPr kumimoji="1" lang="en-US" altLang="ja-JP" i="1" dirty="0" err="1" smtClean="0">
                <a:solidFill>
                  <a:srgbClr val="F80FFF"/>
                </a:solidFill>
              </a:rPr>
              <a:t>Δa</a:t>
            </a:r>
            <a:r>
              <a:rPr kumimoji="1" lang="en-US" altLang="ja-JP" i="1" baseline="-25000" dirty="0" err="1" smtClean="0">
                <a:solidFill>
                  <a:srgbClr val="F80FFF"/>
                </a:solidFill>
              </a:rPr>
              <a:t>μ</a:t>
            </a:r>
            <a:endParaRPr kumimoji="1" lang="ja-JP" altLang="en-US" i="1" baseline="-25000" dirty="0">
              <a:solidFill>
                <a:srgbClr val="F80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47798" y="2458359"/>
            <a:ext cx="212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8000"/>
                </a:solidFill>
              </a:rPr>
              <a:t>g-2 anomaly isn’t?</a:t>
            </a:r>
            <a:endParaRPr kumimoji="1" lang="ja-JP" altLang="en-US" i="1" dirty="0">
              <a:solidFill>
                <a:srgbClr val="008000"/>
              </a:solidFill>
            </a:endParaRPr>
          </a:p>
        </p:txBody>
      </p:sp>
      <p:grpSp>
        <p:nvGrpSpPr>
          <p:cNvPr id="50" name="Group 9"/>
          <p:cNvGrpSpPr>
            <a:grpSpLocks/>
          </p:cNvGrpSpPr>
          <p:nvPr/>
        </p:nvGrpSpPr>
        <p:grpSpPr bwMode="auto">
          <a:xfrm>
            <a:off x="3669666" y="2810011"/>
            <a:ext cx="1441731" cy="142943"/>
            <a:chOff x="521" y="1616"/>
            <a:chExt cx="908" cy="90"/>
          </a:xfrm>
        </p:grpSpPr>
        <p:sp>
          <p:nvSpPr>
            <p:cNvPr id="51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52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0"/>
              <a:chOff x="612" y="1616"/>
              <a:chExt cx="726" cy="90"/>
            </a:xfrm>
          </p:grpSpPr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4" name="Line 13"/>
              <p:cNvSpPr>
                <a:spLocks noChangeShapeType="1"/>
              </p:cNvSpPr>
              <p:nvPr/>
            </p:nvSpPr>
            <p:spPr bwMode="auto">
              <a:xfrm>
                <a:off x="748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5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6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7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4" name="テキスト ボックス 3"/>
          <p:cNvSpPr txBox="1"/>
          <p:nvPr/>
        </p:nvSpPr>
        <p:spPr>
          <a:xfrm>
            <a:off x="5950860" y="2948215"/>
            <a:ext cx="1732642" cy="400091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J-PARC/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FNAL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</p:txBody>
      </p:sp>
      <p:grpSp>
        <p:nvGrpSpPr>
          <p:cNvPr id="77" name="Group 9"/>
          <p:cNvGrpSpPr>
            <a:grpSpLocks/>
          </p:cNvGrpSpPr>
          <p:nvPr/>
        </p:nvGrpSpPr>
        <p:grpSpPr bwMode="auto">
          <a:xfrm flipV="1">
            <a:off x="3853488" y="3601442"/>
            <a:ext cx="1441731" cy="152473"/>
            <a:chOff x="521" y="1616"/>
            <a:chExt cx="908" cy="96"/>
          </a:xfrm>
        </p:grpSpPr>
        <p:sp>
          <p:nvSpPr>
            <p:cNvPr id="78" name="Line 10"/>
            <p:cNvSpPr>
              <a:spLocks noChangeShapeType="1"/>
            </p:cNvSpPr>
            <p:nvPr/>
          </p:nvSpPr>
          <p:spPr bwMode="auto">
            <a:xfrm>
              <a:off x="521" y="1706"/>
              <a:ext cx="908" cy="0"/>
            </a:xfrm>
            <a:prstGeom prst="line">
              <a:avLst/>
            </a:prstGeom>
            <a:noFill/>
            <a:ln w="25400">
              <a:solidFill>
                <a:srgbClr val="F80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79" name="Group 11"/>
            <p:cNvGrpSpPr>
              <a:grpSpLocks/>
            </p:cNvGrpSpPr>
            <p:nvPr/>
          </p:nvGrpSpPr>
          <p:grpSpPr bwMode="auto">
            <a:xfrm>
              <a:off x="612" y="1616"/>
              <a:ext cx="726" cy="96"/>
              <a:chOff x="612" y="1616"/>
              <a:chExt cx="726" cy="96"/>
            </a:xfrm>
          </p:grpSpPr>
          <p:sp>
            <p:nvSpPr>
              <p:cNvPr id="80" name="Line 12"/>
              <p:cNvSpPr>
                <a:spLocks noChangeShapeType="1"/>
              </p:cNvSpPr>
              <p:nvPr/>
            </p:nvSpPr>
            <p:spPr bwMode="auto">
              <a:xfrm>
                <a:off x="61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748" y="1622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auto">
              <a:xfrm>
                <a:off x="884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3" name="Line 15"/>
              <p:cNvSpPr>
                <a:spLocks noChangeShapeType="1"/>
              </p:cNvSpPr>
              <p:nvPr/>
            </p:nvSpPr>
            <p:spPr bwMode="auto">
              <a:xfrm>
                <a:off x="1020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4" name="Line 16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85" name="Line 17"/>
              <p:cNvSpPr>
                <a:spLocks noChangeShapeType="1"/>
              </p:cNvSpPr>
              <p:nvPr/>
            </p:nvSpPr>
            <p:spPr bwMode="auto">
              <a:xfrm>
                <a:off x="1292" y="1616"/>
                <a:ext cx="46" cy="90"/>
              </a:xfrm>
              <a:prstGeom prst="line">
                <a:avLst/>
              </a:prstGeom>
              <a:noFill/>
              <a:ln w="25400">
                <a:solidFill>
                  <a:srgbClr val="F80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21514" name="スライド番号プレースホルダー 215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059260" y="5940778"/>
            <a:ext cx="725741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Main motivation driven by g-2 anomaly (from BNL E821).</a:t>
            </a:r>
          </a:p>
          <a:p>
            <a:r>
              <a:rPr lang="en-US" altLang="ja-JP" sz="2000" dirty="0" smtClean="0">
                <a:sym typeface="Wingdings"/>
              </a:rPr>
              <a:t> </a:t>
            </a: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The g-2 anomaly  should be checked </a:t>
            </a:r>
            <a:r>
              <a:rPr lang="en-US" altLang="ja-JP" sz="2000" dirty="0" smtClean="0">
                <a:sym typeface="Wingdings"/>
              </a:rPr>
              <a:t>as well as EDM search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3511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smtClean="0"/>
              <a:t>muon g-2/EDM measurements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76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339272"/>
              </p:ext>
            </p:extLst>
          </p:nvPr>
        </p:nvGraphicFramePr>
        <p:xfrm>
          <a:off x="1143314" y="3422311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14" y="3422311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946859"/>
              </p:ext>
            </p:extLst>
          </p:nvPr>
        </p:nvGraphicFramePr>
        <p:xfrm>
          <a:off x="4952154" y="5243871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154" y="5243871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391695" y="954166"/>
            <a:ext cx="1934724" cy="20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492874" y="1036578"/>
            <a:ext cx="6425083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uniform magnetic field, </a:t>
            </a:r>
            <a:r>
              <a:rPr lang="en-US" altLang="ja-JP" dirty="0"/>
              <a:t>m</a:t>
            </a:r>
            <a:r>
              <a:rPr lang="en-US" altLang="ja-JP" dirty="0" smtClean="0"/>
              <a:t>uon spin rotates ahead of momentum due to </a:t>
            </a:r>
            <a:r>
              <a:rPr lang="en-US" altLang="ja-JP" dirty="0" smtClean="0">
                <a:solidFill>
                  <a:srgbClr val="FF0000"/>
                </a:solidFill>
              </a:rPr>
              <a:t>g-2 = 0</a:t>
            </a:r>
          </a:p>
          <a:p>
            <a:endParaRPr lang="en-US" altLang="ja-JP" dirty="0" smtClean="0"/>
          </a:p>
          <a:p>
            <a:r>
              <a:rPr lang="en-US" altLang="ja-JP" dirty="0" err="1" smtClean="0">
                <a:solidFill>
                  <a:srgbClr val="000000"/>
                </a:solidFill>
              </a:rPr>
              <a:t>a</a:t>
            </a:r>
            <a:r>
              <a:rPr lang="en-US" altLang="ja-JP" baseline="-25000" dirty="0" err="1" smtClean="0">
                <a:solidFill>
                  <a:srgbClr val="000000"/>
                </a:solidFill>
              </a:rPr>
              <a:t>μ</a:t>
            </a:r>
            <a:r>
              <a:rPr lang="en-US" altLang="ja-JP" dirty="0" smtClean="0">
                <a:solidFill>
                  <a:srgbClr val="000000"/>
                </a:solidFill>
              </a:rPr>
              <a:t> (= (g-2)/2 ) is </a:t>
            </a:r>
            <a:r>
              <a:rPr lang="en-US" altLang="ja-JP" dirty="0" smtClean="0"/>
              <a:t>deduced from this </a:t>
            </a:r>
            <a:r>
              <a:rPr lang="en-US" altLang="ja-JP" dirty="0" smtClean="0">
                <a:solidFill>
                  <a:srgbClr val="FF6600"/>
                </a:solidFill>
              </a:rPr>
              <a:t>residual rotation (precession)</a:t>
            </a:r>
            <a:r>
              <a:rPr lang="en-US" altLang="ja-JP" dirty="0" smtClean="0"/>
              <a:t>.</a:t>
            </a:r>
            <a:r>
              <a:rPr lang="en-US" altLang="ja-JP" dirty="0"/>
              <a:t> </a:t>
            </a:r>
            <a:r>
              <a:rPr lang="en-US" altLang="ja-JP" dirty="0" smtClean="0"/>
              <a:t>In general, spin also rotates due to </a:t>
            </a:r>
            <a:r>
              <a:rPr lang="en-US" altLang="ja-JP" dirty="0" err="1" smtClean="0"/>
              <a:t>B</a:t>
            </a:r>
            <a:r>
              <a:rPr lang="en-US" altLang="ja-JP" baseline="-25000" dirty="0" err="1" smtClean="0"/>
              <a:t>eff</a:t>
            </a:r>
            <a:r>
              <a:rPr lang="en-US" altLang="ja-JP" dirty="0" smtClean="0"/>
              <a:t> = β×E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000FF"/>
                </a:solidFill>
              </a:rPr>
              <a:t>EDM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784628"/>
              </p:ext>
            </p:extLst>
          </p:nvPr>
        </p:nvGraphicFramePr>
        <p:xfrm>
          <a:off x="765438" y="5190046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38" y="5190046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783388" y="4510672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15446" y="4489219"/>
            <a:ext cx="1806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BNL </a:t>
            </a:r>
            <a:r>
              <a:rPr lang="en-US" altLang="ja-JP" sz="1600" dirty="0" smtClean="0"/>
              <a:t>E821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 err="1" smtClean="0"/>
              <a:t>γ</a:t>
            </a:r>
            <a:r>
              <a:rPr kumimoji="1" lang="en-US" altLang="ja-JP" sz="1600" i="1" dirty="0" smtClean="0"/>
              <a:t>=</a:t>
            </a:r>
            <a:r>
              <a:rPr lang="en-US" altLang="ja-JP" sz="1600" i="1" dirty="0" smtClean="0"/>
              <a:t>30</a:t>
            </a:r>
            <a:r>
              <a:rPr lang="en-US" altLang="ja-JP" sz="1600" i="1" dirty="0"/>
              <a:t> </a:t>
            </a:r>
            <a:r>
              <a:rPr lang="en-US" altLang="ja-JP" sz="1600" i="1" dirty="0" smtClean="0"/>
              <a:t>(P=3 </a:t>
            </a:r>
            <a:r>
              <a:rPr lang="en-US" altLang="ja-JP" sz="1600" i="1" dirty="0" err="1" smtClean="0"/>
              <a:t>GeV</a:t>
            </a:r>
            <a:r>
              <a:rPr lang="en-US" altLang="ja-JP" sz="1600" i="1" dirty="0" smtClean="0"/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686578" y="4508759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0779" y="4487306"/>
            <a:ext cx="17221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J-PARC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/>
              <a:t> </a:t>
            </a:r>
            <a:r>
              <a:rPr lang="en-US" altLang="ja-JP" sz="1600" i="1" dirty="0" smtClean="0"/>
              <a:t>E </a:t>
            </a:r>
            <a:r>
              <a:rPr kumimoji="1" lang="en-US" altLang="ja-JP" sz="1600" i="1" dirty="0" smtClean="0"/>
              <a:t>= </a:t>
            </a:r>
            <a:r>
              <a:rPr lang="en-US" altLang="ja-JP" sz="1600" i="1" dirty="0" smtClean="0"/>
              <a:t>0 at any </a:t>
            </a:r>
            <a:r>
              <a:rPr lang="en-US" altLang="en-US" sz="1600" i="1" dirty="0" err="1" smtClean="0"/>
              <a:t>γ</a:t>
            </a:r>
            <a:endParaRPr lang="en-US" altLang="ja-JP" sz="1600" i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0191" y="6156445"/>
            <a:ext cx="348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Proposed at J-PARC with 0.1ppm precision </a:t>
            </a:r>
            <a:endParaRPr lang="en-US" altLang="ja-JP" dirty="0" smtClean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3610154" y="1422017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9697" y="3139163"/>
            <a:ext cx="3847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general form of spin precession vector: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2435" y="6139515"/>
            <a:ext cx="32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Continuation at FNAL with 0.1ppm precision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95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</p:spPr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The Experiment at BNL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- p. </a:t>
            </a:r>
            <a:fld id="{50BFDCCE-606E-DB4F-A36B-B766299749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2532" name="Picture 3" descr="g2magn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r="644"/>
          <a:stretch>
            <a:fillRect/>
          </a:stretch>
        </p:blipFill>
        <p:spPr bwMode="auto">
          <a:xfrm>
            <a:off x="0" y="1335088"/>
            <a:ext cx="9164638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gnet_NIM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61722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2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6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1000" smtClean="0">
                <a:solidFill>
                  <a:srgbClr val="000000"/>
                </a:solidFill>
              </a:rPr>
              <a:t>B. Lee Roberts -tau2012-Nagoya – 21 September  2012</a:t>
            </a:r>
            <a:endParaRPr lang="en-US" sz="1400" b="0" smtClean="0">
              <a:solidFill>
                <a:srgbClr val="000000"/>
              </a:solidFill>
            </a:endParaRPr>
          </a:p>
        </p:txBody>
      </p:sp>
      <p:sp>
        <p:nvSpPr>
          <p:cNvPr id="133127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smtClean="0">
                <a:solidFill>
                  <a:srgbClr val="000000"/>
                </a:solidFill>
              </a:rPr>
              <a:t>- p. </a:t>
            </a:r>
            <a:fld id="{ECB95321-24E7-234F-82E0-9BC18E8FAA80}" type="slidenum">
              <a:rPr lang="en-US" sz="1400" b="0" smtClean="0">
                <a:solidFill>
                  <a:srgbClr val="000000"/>
                </a:solidFill>
              </a:rPr>
              <a:pPr eaLnBrk="1" hangingPunct="1">
                <a:defRPr/>
              </a:pPr>
              <a:t>24</a:t>
            </a:fld>
            <a:r>
              <a:rPr lang="en-US" sz="1400" b="0" smtClean="0">
                <a:solidFill>
                  <a:srgbClr val="000000"/>
                </a:solidFill>
              </a:rPr>
              <a:t>/68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40" name="Oval 4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0" name="Rectangle 5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5715000" y="2514600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5715000" y="2057400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smtClean="0">
                <a:solidFill>
                  <a:srgbClr val="00FF00"/>
                </a:solidFill>
              </a:rPr>
              <a:t>Inflector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26722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3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4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5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FF00"/>
                  </a:solidFill>
                </a:rPr>
                <a:t>Kicker 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FF00"/>
                  </a:solidFill>
                </a:rPr>
                <a:t>Modules</a:t>
              </a:r>
            </a:p>
          </p:txBody>
        </p:sp>
      </p:grpSp>
      <p:sp>
        <p:nvSpPr>
          <p:cNvPr id="500749" name="Arc 13"/>
          <p:cNvSpPr>
            <a:spLocks/>
          </p:cNvSpPr>
          <p:nvPr/>
        </p:nvSpPr>
        <p:spPr bwMode="auto">
          <a:xfrm>
            <a:off x="6794500" y="2516188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0" name="Arc 14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3333FF"/>
                </a:solidFill>
              </a:rPr>
              <a:t>Storage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3333FF"/>
                </a:solidFill>
              </a:rPr>
              <a:t>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26720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1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FF0066"/>
                  </a:solidFill>
                </a:rPr>
                <a:t>Central  orbit</a:t>
              </a:r>
            </a:p>
          </p:txBody>
        </p:sp>
      </p:grpSp>
      <p:sp>
        <p:nvSpPr>
          <p:cNvPr id="500755" name="Line 19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6" name="Text Box 20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0" smtClean="0">
                <a:solidFill>
                  <a:srgbClr val="FF66CC"/>
                </a:solidFill>
              </a:rPr>
              <a:t>Injection orbit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0758" name="Line 22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4600" y="1112838"/>
            <a:ext cx="2130425" cy="1771650"/>
            <a:chOff x="1584" y="701"/>
            <a:chExt cx="1342" cy="1116"/>
          </a:xfrm>
        </p:grpSpPr>
        <p:sp>
          <p:nvSpPr>
            <p:cNvPr id="26716" name="Line 25"/>
            <p:cNvSpPr>
              <a:spLocks noChangeShapeType="1"/>
            </p:cNvSpPr>
            <p:nvPr/>
          </p:nvSpPr>
          <p:spPr bwMode="auto">
            <a:xfrm>
              <a:off x="2781" y="1375"/>
              <a:ext cx="145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17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400" smtClean="0">
                  <a:solidFill>
                    <a:srgbClr val="00FF00"/>
                  </a:solidFill>
                </a:rPr>
                <a:t>Pions</a:t>
              </a:r>
              <a:endParaRPr kumimoji="0" lang="en-US" altLang="zh-CN" smtClean="0">
                <a:solidFill>
                  <a:srgbClr val="00FF00"/>
                </a:solidFill>
              </a:endParaRPr>
            </a:p>
          </p:txBody>
        </p:sp>
        <p:graphicFrame>
          <p:nvGraphicFramePr>
            <p:cNvPr id="26718" name="Object 5"/>
            <p:cNvGraphicFramePr>
              <a:graphicFrameLocks noChangeAspect="1"/>
            </p:cNvGraphicFramePr>
            <p:nvPr/>
          </p:nvGraphicFramePr>
          <p:xfrm>
            <a:off x="2491" y="701"/>
            <a:ext cx="318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" name="Equation" r:id="rId7" imgW="215806" imgH="228501" progId="Equation.3">
                    <p:embed/>
                  </p:oleObj>
                </mc:Choice>
                <mc:Fallback>
                  <p:oleObj name="Equation" r:id="rId7" imgW="215806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701"/>
                          <a:ext cx="318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719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9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smtClean="0">
                  <a:solidFill>
                    <a:srgbClr val="66FF33"/>
                  </a:solidFill>
                </a:rPr>
                <a:t>p = 3.1GeV/c</a:t>
              </a:r>
            </a:p>
          </p:txBody>
        </p:sp>
      </p:grpSp>
      <p:sp>
        <p:nvSpPr>
          <p:cNvPr id="26643" name="Text Box 29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600" smtClean="0">
                <a:solidFill>
                  <a:srgbClr val="FF9933"/>
                </a:solidFill>
                <a:latin typeface="Arial Unicode MS" charset="0"/>
              </a:rPr>
              <a:t>E821 Experimental Technique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26704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26714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5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5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26712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3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6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26710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11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707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26708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709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6645" name="AutoShape 43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6646" name="Object 3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9" imgW="139639" imgH="203112" progId="Equation.3">
                  <p:embed/>
                </p:oleObj>
              </mc:Choice>
              <mc:Fallback>
                <p:oleObj name="Equation" r:id="rId9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81" name="Text Box 45"/>
          <p:cNvSpPr txBox="1">
            <a:spLocks noChangeArrowheads="1"/>
          </p:cNvSpPr>
          <p:nvPr/>
        </p:nvSpPr>
        <p:spPr bwMode="auto">
          <a:xfrm>
            <a:off x="117475" y="3567113"/>
            <a:ext cx="4289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b="0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FF85FF"/>
                </a:solidFill>
              </a:rPr>
              <a:t>Muon polarization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3333FF"/>
                </a:solidFill>
              </a:rPr>
              <a:t>Muon storage ring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FF0066"/>
                </a:solidFill>
              </a:rPr>
              <a:t>injection &amp; kicking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FFFFFF"/>
                </a:solidFill>
              </a:rPr>
              <a:t> </a:t>
            </a:r>
            <a:r>
              <a:rPr kumimoji="0" lang="en-US" altLang="zh-CN" smtClean="0">
                <a:solidFill>
                  <a:srgbClr val="99FF66"/>
                </a:solidFill>
              </a:rPr>
              <a:t>focus with  Electric Quadrupoles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mtClean="0">
                <a:solidFill>
                  <a:srgbClr val="66FF33"/>
                </a:solidFill>
              </a:rPr>
              <a:t> </a:t>
            </a:r>
            <a:r>
              <a:rPr kumimoji="0" lang="en-US" altLang="zh-CN" smtClean="0">
                <a:solidFill>
                  <a:srgbClr val="4BFFFF"/>
                </a:solidFill>
              </a:rPr>
              <a:t>24 electron calorimeters</a:t>
            </a:r>
            <a:r>
              <a:rPr kumimoji="0" lang="en-US" altLang="zh-CN" b="0" smtClean="0">
                <a:solidFill>
                  <a:srgbClr val="FFFFFF"/>
                </a:solidFill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l-GR" altLang="zh-CN" b="0" smtClean="0">
              <a:solidFill>
                <a:srgbClr val="99FF66"/>
              </a:solidFill>
            </a:endParaRPr>
          </a:p>
        </p:txBody>
      </p: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26700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01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3333FF"/>
                  </a:solidFill>
                </a:rPr>
                <a:t>R=711.2cm</a:t>
              </a:r>
            </a:p>
          </p:txBody>
        </p:sp>
        <p:sp>
          <p:nvSpPr>
            <p:cNvPr id="26702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03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b="0" smtClean="0">
                  <a:solidFill>
                    <a:srgbClr val="3333FF"/>
                  </a:solidFill>
                </a:rPr>
                <a:t>d=9cm</a:t>
              </a:r>
              <a:endParaRPr kumimoji="0" lang="el-GR" altLang="zh-CN" sz="1800" b="0" smtClean="0">
                <a:solidFill>
                  <a:srgbClr val="3333FF"/>
                </a:solidFill>
              </a:endParaRPr>
            </a:p>
          </p:txBody>
        </p:sp>
      </p:grpSp>
      <p:sp>
        <p:nvSpPr>
          <p:cNvPr id="26649" name="Text Box 51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600" smtClean="0">
                <a:solidFill>
                  <a:srgbClr val="FF9933"/>
                </a:solidFill>
              </a:rPr>
              <a:t>(1.45T)</a:t>
            </a:r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26696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7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800" smtClean="0">
                  <a:solidFill>
                    <a:srgbClr val="99FF66"/>
                  </a:solidFill>
                </a:rPr>
                <a:t>Electric Quadrupoles</a:t>
              </a:r>
            </a:p>
          </p:txBody>
        </p:sp>
        <p:sp>
          <p:nvSpPr>
            <p:cNvPr id="26698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26699" name="Object 4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2" name="数式" r:id="rId11" imgW="203112" imgH="444307" progId="Equation.3">
                    <p:embed/>
                  </p:oleObj>
                </mc:Choice>
                <mc:Fallback>
                  <p:oleObj name="数式" r:id="rId11" imgW="203112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0793" name="Picture 5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91138"/>
            <a:ext cx="36258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26672" name="Rectangle 59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3" name="Rectangle 60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4" name="Rectangle 61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5" name="Rectangle 62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6" name="Rectangle 63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7" name="Rectangle 64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8" name="Rectangle 65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79" name="Rectangle 66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0" name="Rectangle 67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1" name="Rectangle 68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2" name="Rectangle 69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3" name="Rectangle 70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4" name="Rectangle 71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5" name="Rectangle 72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6" name="Rectangle 73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7" name="Rectangle 74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8" name="Rectangle 75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89" name="Rectangle 76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0" name="Rectangle 77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1" name="Rectangle 78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2" name="Rectangle 79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3" name="Rectangle 80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4" name="Rectangle 81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95" name="Rectangle 82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0820" name="Text Box 84"/>
          <p:cNvSpPr txBox="1">
            <a:spLocks noChangeArrowheads="1"/>
          </p:cNvSpPr>
          <p:nvPr/>
        </p:nvSpPr>
        <p:spPr bwMode="auto">
          <a:xfrm>
            <a:off x="7086600" y="974725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x</a:t>
            </a:r>
            <a:r>
              <a:rPr kumimoji="0" lang="en-US" altLang="ja-JP" baseline="-25000" smtClean="0">
                <a:solidFill>
                  <a:srgbClr val="FFFFFF"/>
                </a:solidFill>
                <a:cs typeface="Arial" charset="0"/>
              </a:rPr>
              <a:t>c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77 mm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latin typeface="Symbol" charset="0"/>
                <a:cs typeface="Arial" charset="0"/>
              </a:rPr>
              <a:t>q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10 mrad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FFFFFF"/>
                </a:solidFill>
                <a:latin typeface="cmmi8" charset="0"/>
                <a:cs typeface="Arial" charset="0"/>
              </a:rPr>
              <a:t>B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·</a:t>
            </a:r>
            <a:r>
              <a:rPr kumimoji="0" lang="en-US" altLang="ja-JP" smtClean="0">
                <a:solidFill>
                  <a:srgbClr val="FFFFFF"/>
                </a:solidFill>
                <a:latin typeface="cmmi8" charset="0"/>
                <a:cs typeface="Arial" charset="0"/>
              </a:rPr>
              <a:t>dl</a:t>
            </a:r>
            <a:r>
              <a:rPr kumimoji="0" lang="en-US" altLang="ja-JP" smtClean="0">
                <a:solidFill>
                  <a:srgbClr val="FFFFFF"/>
                </a:solidFill>
                <a:cs typeface="Arial" charset="0"/>
              </a:rPr>
              <a:t> ≈ 0.1 Tm</a:t>
            </a:r>
          </a:p>
        </p:txBody>
      </p:sp>
      <p:grpSp>
        <p:nvGrpSpPr>
          <p:cNvPr id="13" name="Group 85"/>
          <p:cNvGrpSpPr>
            <a:grpSpLocks/>
          </p:cNvGrpSpPr>
          <p:nvPr/>
        </p:nvGrpSpPr>
        <p:grpSpPr bwMode="auto">
          <a:xfrm>
            <a:off x="8229600" y="4419600"/>
            <a:ext cx="914400" cy="2347913"/>
            <a:chOff x="5184" y="2784"/>
            <a:chExt cx="576" cy="1479"/>
          </a:xfrm>
        </p:grpSpPr>
        <p:grpSp>
          <p:nvGrpSpPr>
            <p:cNvPr id="26664" name="Group 86"/>
            <p:cNvGrpSpPr>
              <a:grpSpLocks/>
            </p:cNvGrpSpPr>
            <p:nvPr/>
          </p:nvGrpSpPr>
          <p:grpSpPr bwMode="auto">
            <a:xfrm>
              <a:off x="5364" y="2784"/>
              <a:ext cx="348" cy="1479"/>
              <a:chOff x="5364" y="2784"/>
              <a:chExt cx="348" cy="1479"/>
            </a:xfrm>
          </p:grpSpPr>
          <p:sp>
            <p:nvSpPr>
              <p:cNvPr id="26667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68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69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20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670" name="Text Box 90"/>
              <p:cNvSpPr txBox="1">
                <a:spLocks noChangeArrowheads="1"/>
              </p:cNvSpPr>
              <p:nvPr/>
            </p:nvSpPr>
            <p:spPr bwMode="auto">
              <a:xfrm>
                <a:off x="5376" y="4032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1800" smtClean="0">
                    <a:solidFill>
                      <a:srgbClr val="FFFF00"/>
                    </a:solidFill>
                    <a:cs typeface="Arial" charset="0"/>
                  </a:rPr>
                  <a:t>x</a:t>
                </a:r>
                <a:r>
                  <a:rPr kumimoji="0" lang="en-US" altLang="ja-JP" sz="1800" baseline="-25000" smtClean="0">
                    <a:solidFill>
                      <a:srgbClr val="FFFF00"/>
                    </a:solidFill>
                    <a:cs typeface="Arial" charset="0"/>
                  </a:rPr>
                  <a:t>c</a:t>
                </a:r>
              </a:p>
            </p:txBody>
          </p:sp>
          <p:sp>
            <p:nvSpPr>
              <p:cNvPr id="26671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1600" smtClean="0">
                    <a:solidFill>
                      <a:srgbClr val="FF0000"/>
                    </a:solidFill>
                    <a:cs typeface="Arial" charset="0"/>
                  </a:rPr>
                  <a:t>R</a:t>
                </a:r>
              </a:p>
            </p:txBody>
          </p:sp>
        </p:grpSp>
        <p:sp>
          <p:nvSpPr>
            <p:cNvPr id="26665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1600" smtClean="0">
                  <a:solidFill>
                    <a:srgbClr val="FF33CC"/>
                  </a:solidFill>
                  <a:cs typeface="Arial" charset="0"/>
                </a:rPr>
                <a:t>R</a:t>
              </a:r>
            </a:p>
          </p:txBody>
        </p:sp>
        <p:sp>
          <p:nvSpPr>
            <p:cNvPr id="26666" name="Text Box 93"/>
            <p:cNvSpPr txBox="1">
              <a:spLocks noChangeArrowheads="1"/>
            </p:cNvSpPr>
            <p:nvPr/>
          </p:nvSpPr>
          <p:spPr bwMode="auto">
            <a:xfrm>
              <a:off x="5376" y="368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FFFFFF"/>
                  </a:solidFill>
                  <a:latin typeface="Symbol" charset="0"/>
                  <a:cs typeface="Arial" charset="0"/>
                </a:rPr>
                <a:t>q</a:t>
              </a:r>
            </a:p>
          </p:txBody>
        </p:sp>
      </p:grpSp>
      <p:grpSp>
        <p:nvGrpSpPr>
          <p:cNvPr id="15" name="Group 94"/>
          <p:cNvGrpSpPr>
            <a:grpSpLocks/>
          </p:cNvGrpSpPr>
          <p:nvPr/>
        </p:nvGrpSpPr>
        <p:grpSpPr bwMode="auto">
          <a:xfrm>
            <a:off x="0" y="1066800"/>
            <a:ext cx="2560638" cy="2225675"/>
            <a:chOff x="0" y="672"/>
            <a:chExt cx="1613" cy="1402"/>
          </a:xfrm>
        </p:grpSpPr>
        <p:sp>
          <p:nvSpPr>
            <p:cNvPr id="26658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mtClean="0">
                  <a:solidFill>
                    <a:srgbClr val="FFFFCC"/>
                  </a:solidFill>
                </a:rPr>
                <a:t>Target</a:t>
              </a:r>
            </a:p>
          </p:txBody>
        </p:sp>
        <p:sp>
          <p:nvSpPr>
            <p:cNvPr id="26659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60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661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0" lang="en-US" altLang="zh-CN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Text Box 99"/>
            <p:cNvSpPr txBox="1">
              <a:spLocks noChangeArrowheads="1"/>
            </p:cNvSpPr>
            <p:nvPr/>
          </p:nvSpPr>
          <p:spPr bwMode="auto">
            <a:xfrm>
              <a:off x="48" y="672"/>
              <a:ext cx="139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FFFFFF"/>
                  </a:solidFill>
                  <a:cs typeface="Arial" charset="0"/>
                </a:rPr>
                <a:t>25ns bunch of       5 X 10</a:t>
              </a:r>
              <a:r>
                <a:rPr kumimoji="0" lang="en-US" altLang="ja-JP" baseline="30000" smtClean="0">
                  <a:solidFill>
                    <a:srgbClr val="FFFFFF"/>
                  </a:solidFill>
                  <a:cs typeface="Arial" charset="0"/>
                </a:rPr>
                <a:t>12</a:t>
              </a:r>
              <a:r>
                <a:rPr kumimoji="0" lang="en-US" altLang="ja-JP" smtClean="0">
                  <a:solidFill>
                    <a:srgbClr val="FFFFFF"/>
                  </a:solidFill>
                  <a:cs typeface="Arial" charset="0"/>
                </a:rPr>
                <a:t> protons from AGS</a:t>
              </a:r>
            </a:p>
          </p:txBody>
        </p:sp>
        <p:sp>
          <p:nvSpPr>
            <p:cNvPr id="26663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6656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905000"/>
            <a:ext cx="330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054225"/>
            <a:ext cx="228600" cy="334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295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1138E-6 L -0.00122 0.0208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04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10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/>
      <p:bldP spid="500740" grpId="1" animBg="1"/>
      <p:bldP spid="500742" grpId="0" animBg="1"/>
      <p:bldP spid="500749" grpId="0" animBg="1"/>
      <p:bldP spid="500750" grpId="0" animBg="1"/>
      <p:bldP spid="500755" grpId="0" animBg="1"/>
      <p:bldP spid="500756" grpId="0"/>
      <p:bldP spid="500757" grpId="0" animBg="1"/>
      <p:bldP spid="500758" grpId="0" animBg="1"/>
      <p:bldP spid="500820" grpId="0"/>
      <p:bldP spid="5008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>
                <a:solidFill>
                  <a:srgbClr val="000000"/>
                </a:solidFill>
              </a:rPr>
              <a:t>- p. </a:t>
            </a:r>
            <a:fld id="{59829312-0BB9-754F-B678-0BCE0604D5B1}" type="slidenum">
              <a:rPr lang="en-US" sz="1400" b="0">
                <a:solidFill>
                  <a:srgbClr val="000000"/>
                </a:solidFill>
              </a:rPr>
              <a:pPr eaLnBrk="1" hangingPunct="1">
                <a:defRPr/>
              </a:pPr>
              <a:t>25</a:t>
            </a:fld>
            <a:r>
              <a:rPr lang="en-US" sz="1400" b="0">
                <a:solidFill>
                  <a:srgbClr val="000000"/>
                </a:solidFill>
              </a:rPr>
              <a:t>/68</a:t>
            </a:r>
          </a:p>
        </p:txBody>
      </p:sp>
      <p:sp>
        <p:nvSpPr>
          <p:cNvPr id="147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8610600" cy="5984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Arial" charset="0"/>
              </a:rPr>
              <a:t>Arrival time spectrum</a:t>
            </a:r>
            <a:endParaRPr lang="en-US" sz="2000" dirty="0"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B. Lee Roberts -tau2012-Nagoya – 21 </a:t>
            </a:r>
            <a:r>
              <a:rPr lang="fr-FR" dirty="0" err="1">
                <a:solidFill>
                  <a:srgbClr val="000000"/>
                </a:solidFill>
              </a:rPr>
              <a:t>September</a:t>
            </a:r>
            <a:r>
              <a:rPr lang="fr-FR" dirty="0">
                <a:solidFill>
                  <a:srgbClr val="000000"/>
                </a:solidFill>
              </a:rPr>
              <a:t>  2012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08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3350"/>
            <a:ext cx="671988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8600" y="2057400"/>
            <a:ext cx="8534400" cy="4438650"/>
            <a:chOff x="228600" y="2057400"/>
            <a:chExt cx="8534400" cy="4438710"/>
          </a:xfrm>
        </p:grpSpPr>
        <p:pic>
          <p:nvPicPr>
            <p:cNvPr id="31753" name="Picture 2" descr="wiggle0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20926" r="3989" b="10056"/>
            <a:stretch>
              <a:fillRect/>
            </a:stretch>
          </p:blipFill>
          <p:spPr bwMode="auto">
            <a:xfrm>
              <a:off x="228600" y="2057400"/>
              <a:ext cx="6769582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Box 3"/>
            <p:cNvSpPr txBox="1">
              <a:spLocks noChangeArrowheads="1"/>
            </p:cNvSpPr>
            <p:nvPr/>
          </p:nvSpPr>
          <p:spPr bwMode="auto">
            <a:xfrm>
              <a:off x="2895600" y="6096000"/>
              <a:ext cx="4343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mtClean="0">
                  <a:solidFill>
                    <a:srgbClr val="000000"/>
                  </a:solidFill>
                </a:rPr>
                <a:t>Time modulo 100 </a:t>
              </a:r>
              <a:r>
                <a:rPr kumimoji="0" lang="en-US" altLang="ja-JP" smtClean="0">
                  <a:solidFill>
                    <a:srgbClr val="000000"/>
                  </a:solidFill>
                  <a:latin typeface="Symbol" charset="0"/>
                  <a:cs typeface="Symbol" charset="0"/>
                </a:rPr>
                <a:t>m</a:t>
              </a:r>
              <a:r>
                <a:rPr kumimoji="0" lang="en-US" altLang="ja-JP" smtClean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10400" y="2693997"/>
              <a:ext cx="1752600" cy="31623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</a:t>
              </a: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 – 100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8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100 – 200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7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kumimoji="0" lang="en-US" sz="8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200 – 300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300 – 400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400 – 500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5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500 – 600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600 – 700 </a:t>
              </a:r>
              <a:r>
                <a:rPr kumimoji="0"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kumimoji="0"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>
            <a:off x="1282700" y="2724150"/>
            <a:ext cx="3668713" cy="2857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40424">
            <a:off x="1235075" y="2190750"/>
            <a:ext cx="45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rgbClr val="FF0000"/>
                </a:solidFill>
                <a:latin typeface="Symbol" charset="0"/>
                <a:cs typeface="Symbol" charset="0"/>
              </a:rPr>
              <a:t>gt</a:t>
            </a:r>
          </a:p>
        </p:txBody>
      </p:sp>
    </p:spTree>
    <p:extLst>
      <p:ext uri="{BB962C8B-B14F-4D97-AF65-F5344CB8AC3E}">
        <p14:creationId xmlns:p14="http://schemas.microsoft.com/office/powerpoint/2010/main" val="120653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B. Lee Roberts -tau2012-Nagoya – 21 September  2012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- p. </a:t>
            </a:r>
            <a:fld id="{3C096066-FD53-4E48-93A6-C28AE00C902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925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Average field uniformity ± </a:t>
            </a:r>
            <a:r>
              <a:rPr lang="en-US" smtClean="0"/>
              <a:t>1 ppm</a:t>
            </a:r>
            <a:endParaRPr lang="en-US" dirty="0" smtClean="0"/>
          </a:p>
        </p:txBody>
      </p:sp>
      <p:pic>
        <p:nvPicPr>
          <p:cNvPr id="8376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25241" r="23016" b="15645"/>
          <a:stretch>
            <a:fillRect/>
          </a:stretch>
        </p:blipFill>
        <p:spPr bwMode="auto">
          <a:xfrm>
            <a:off x="4762500" y="1185863"/>
            <a:ext cx="4305300" cy="3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7636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47800"/>
            <a:ext cx="248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7637" name="Text Box 5"/>
          <p:cNvSpPr txBox="1">
            <a:spLocks noChangeArrowheads="1"/>
          </p:cNvSpPr>
          <p:nvPr/>
        </p:nvSpPr>
        <p:spPr bwMode="auto">
          <a:xfrm>
            <a:off x="1828800" y="2209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0.5 ppm contours</a:t>
            </a:r>
          </a:p>
        </p:txBody>
      </p:sp>
      <p:pic>
        <p:nvPicPr>
          <p:cNvPr id="837638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51450"/>
            <a:ext cx="49958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37639" name="Picture 7" descr="fast_rot_2000_eqlib_r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5797" r="12308"/>
          <a:stretch>
            <a:fillRect/>
          </a:stretch>
        </p:blipFill>
        <p:spPr bwMode="auto">
          <a:xfrm>
            <a:off x="5627688" y="5011738"/>
            <a:ext cx="21336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40" name="Text Box 8"/>
          <p:cNvSpPr txBox="1">
            <a:spLocks noChangeArrowheads="1"/>
          </p:cNvSpPr>
          <p:nvPr/>
        </p:nvSpPr>
        <p:spPr bwMode="auto">
          <a:xfrm>
            <a:off x="7315200" y="5165725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dist. of </a:t>
            </a:r>
            <a:r>
              <a:rPr kumimoji="0" lang="en-US" sz="2000" b="1" i="1" dirty="0">
                <a:solidFill>
                  <a:srgbClr val="000000"/>
                </a:solidFill>
                <a:latin typeface="Symbol" charset="0"/>
                <a:ea typeface="ＭＳ Ｐゴシック" charset="0"/>
                <a:cs typeface="Arial" charset="0"/>
              </a:rPr>
              <a:t>m</a:t>
            </a: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equil</a:t>
            </a:r>
            <a:r>
              <a:rPr kumimoji="0"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radii</a:t>
            </a:r>
          </a:p>
        </p:txBody>
      </p:sp>
      <p:pic>
        <p:nvPicPr>
          <p:cNvPr id="2" name="図 1" descr="スクリーンショット 2012-09-29 11.57.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7" y="2801352"/>
            <a:ext cx="4087090" cy="2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9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History of g-2 measurements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83853" y="5895021"/>
            <a:ext cx="418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F. </a:t>
            </a:r>
            <a:r>
              <a:rPr kumimoji="1" lang="en-US" altLang="ja-JP" dirty="0" err="1" smtClean="0"/>
              <a:t>Jergerlehner</a:t>
            </a:r>
            <a:r>
              <a:rPr kumimoji="1" lang="en-US" altLang="ja-JP" dirty="0" smtClean="0"/>
              <a:t>, arXiv:0902.3360</a:t>
            </a:r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853" y="1763783"/>
            <a:ext cx="6386526" cy="41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 rot="16200000">
            <a:off x="6321432" y="2213973"/>
            <a:ext cx="10470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+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baseline="30000" dirty="0" err="1" smtClean="0">
                <a:solidFill>
                  <a:srgbClr val="FF0000"/>
                </a:solidFill>
              </a:rPr>
              <a:t>+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ja-JP" sz="1600" dirty="0" smtClean="0">
                <a:solidFill>
                  <a:srgbClr val="FF0000"/>
                </a:solidFill>
              </a:rPr>
              <a:t> data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6070047" y="2925307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Experiment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6535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/>
              <a:t>muon g-2/EDM 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80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214241"/>
              </p:ext>
            </p:extLst>
          </p:nvPr>
        </p:nvGraphicFramePr>
        <p:xfrm>
          <a:off x="547200" y="3474143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00" y="3474143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98807"/>
              </p:ext>
            </p:extLst>
          </p:nvPr>
        </p:nvGraphicFramePr>
        <p:xfrm>
          <a:off x="4615220" y="5243874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220" y="5243874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7329537" y="2669311"/>
            <a:ext cx="1582241" cy="17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99701" y="2620591"/>
            <a:ext cx="6425083" cy="6462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 smtClean="0"/>
              <a:t>In uniform magnetic field, </a:t>
            </a:r>
            <a:r>
              <a:rPr lang="en-US" altLang="ja-JP" dirty="0"/>
              <a:t>m</a:t>
            </a:r>
            <a:r>
              <a:rPr lang="en-US" altLang="ja-JP" dirty="0" smtClean="0"/>
              <a:t>uon spin rotates ahead of momentum due to </a:t>
            </a:r>
            <a:r>
              <a:rPr lang="en-US" altLang="ja-JP" dirty="0" smtClean="0">
                <a:solidFill>
                  <a:srgbClr val="FF0000"/>
                </a:solidFill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933614"/>
              </p:ext>
            </p:extLst>
          </p:nvPr>
        </p:nvGraphicFramePr>
        <p:xfrm>
          <a:off x="428508" y="5190046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08" y="5190046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46454" y="4510676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61926" y="4489219"/>
            <a:ext cx="1839583" cy="59490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/>
              <a:t>BNL E821 approach</a:t>
            </a:r>
            <a:endParaRPr lang="ja-JP" altLang="en-US" sz="1600" dirty="0"/>
          </a:p>
          <a:p>
            <a:pPr algn="ctr"/>
            <a:r>
              <a:rPr lang="en-US" altLang="ja-JP" sz="1600" i="1" dirty="0" err="1"/>
              <a:t>γ</a:t>
            </a:r>
            <a:r>
              <a:rPr lang="en-US" altLang="ja-JP" sz="1600" i="1" dirty="0"/>
              <a:t>=30 (P=3 </a:t>
            </a:r>
            <a:r>
              <a:rPr lang="en-US" altLang="ja-JP" sz="1600" i="1" dirty="0" err="1"/>
              <a:t>GeV</a:t>
            </a:r>
            <a:r>
              <a:rPr lang="en-US" altLang="ja-JP" sz="1600" i="1" dirty="0"/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49644" y="4508759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74880" y="4487306"/>
            <a:ext cx="1620076" cy="59490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/>
              <a:t>J-PARC approach</a:t>
            </a:r>
            <a:endParaRPr lang="ja-JP" altLang="en-US" sz="1600" dirty="0"/>
          </a:p>
          <a:p>
            <a:pPr algn="ctr"/>
            <a:r>
              <a:rPr lang="en-US" altLang="ja-JP" sz="1600" i="1" dirty="0"/>
              <a:t> E = 0 at any </a:t>
            </a:r>
            <a:r>
              <a:rPr lang="en-US" altLang="en-US" sz="1600" i="1" dirty="0" err="1"/>
              <a:t>γ</a:t>
            </a:r>
            <a:endParaRPr lang="en-US" altLang="ja-JP" sz="1600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43259" y="6156445"/>
            <a:ext cx="3484928" cy="64633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Proposed at J-PARC with 0.1ppm precision </a:t>
            </a:r>
            <a:endParaRPr lang="en-US" altLang="ja-JP" dirty="0" smtClean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614984" y="3018015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9701" y="3229869"/>
            <a:ext cx="384789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general form of spin precession vector: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5502" y="6139515"/>
            <a:ext cx="3236774" cy="64633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Continuation at FNAL with 0.1ppm precision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2324" y="781257"/>
            <a:ext cx="8045792" cy="132343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</a:t>
            </a:r>
            <a:r>
              <a:rPr lang="en-US" altLang="ja-JP" sz="2000" dirty="0" smtClean="0"/>
              <a:t>nomalous magnetic moment (g-2)</a:t>
            </a:r>
          </a:p>
          <a:p>
            <a:r>
              <a:rPr lang="en-US" altLang="ja-JP" sz="2000" dirty="0" smtClean="0"/>
              <a:t>       </a:t>
            </a:r>
            <a:r>
              <a:rPr lang="en-US" altLang="ja-JP" sz="2000" dirty="0" err="1" smtClean="0"/>
              <a:t>a</a:t>
            </a:r>
            <a:r>
              <a:rPr lang="en-US" altLang="ja-JP" sz="2000" baseline="-25000" dirty="0" err="1" smtClean="0"/>
              <a:t>μ</a:t>
            </a:r>
            <a:r>
              <a:rPr lang="en-US" altLang="ja-JP" sz="2000" dirty="0" smtClean="0"/>
              <a:t>=  (g-2)/2     = 11 659 208.9 (6.3) x 10</a:t>
            </a:r>
            <a:r>
              <a:rPr lang="en-US" altLang="ja-JP" sz="2000" baseline="30000" dirty="0" smtClean="0"/>
              <a:t>-10</a:t>
            </a:r>
            <a:r>
              <a:rPr lang="en-US" altLang="ja-JP" sz="2000" dirty="0" smtClean="0"/>
              <a:t> (BNL E821 </a:t>
            </a:r>
            <a:r>
              <a:rPr lang="en-US" altLang="ja-JP" sz="2000" dirty="0" err="1" smtClean="0"/>
              <a:t>exp</a:t>
            </a:r>
            <a:r>
              <a:rPr lang="en-US" altLang="ja-JP" sz="2000" dirty="0" smtClean="0"/>
              <a:t>)    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0.5 ppm</a:t>
            </a:r>
          </a:p>
          <a:p>
            <a:r>
              <a:rPr lang="en-US" altLang="ja-JP" sz="2000" dirty="0" smtClean="0"/>
              <a:t>                                      11 659 182.8 (4.9) x 10</a:t>
            </a:r>
            <a:r>
              <a:rPr lang="en-US" altLang="ja-JP" sz="2000" baseline="30000" dirty="0" smtClean="0"/>
              <a:t>-10</a:t>
            </a:r>
            <a:r>
              <a:rPr lang="en-US" altLang="ja-JP" sz="2000" dirty="0" smtClean="0"/>
              <a:t> (standard model)</a:t>
            </a:r>
          </a:p>
          <a:p>
            <a:r>
              <a:rPr kumimoji="1" lang="en-US" altLang="ja-JP" sz="2000" dirty="0" smtClean="0"/>
              <a:t>     </a:t>
            </a:r>
            <a:r>
              <a:rPr kumimoji="1" lang="en-US" altLang="ja-JP" sz="2000" dirty="0" err="1" smtClean="0"/>
              <a:t>Δa</a:t>
            </a:r>
            <a:r>
              <a:rPr kumimoji="1" lang="en-US" altLang="ja-JP" sz="2000" baseline="-25000" dirty="0" err="1" smtClean="0"/>
              <a:t>μ</a:t>
            </a:r>
            <a:r>
              <a:rPr kumimoji="1" lang="en-US" altLang="ja-JP" sz="2000" dirty="0" smtClean="0"/>
              <a:t>= </a:t>
            </a:r>
            <a:r>
              <a:rPr kumimoji="1" lang="en-US" altLang="ja-JP" sz="2000" dirty="0" err="1" smtClean="0"/>
              <a:t>Exp</a:t>
            </a:r>
            <a:r>
              <a:rPr kumimoji="1" lang="en-US" altLang="ja-JP" sz="2000" dirty="0" smtClean="0"/>
              <a:t> - SM </a:t>
            </a:r>
            <a:r>
              <a:rPr lang="en-US" altLang="ja-JP" sz="2000" dirty="0" smtClean="0"/>
              <a:t>=</a:t>
            </a:r>
            <a:r>
              <a:rPr kumimoji="1" lang="en-US" altLang="ja-JP" sz="2000" dirty="0" smtClean="0"/>
              <a:t>                26.1 (8.0) x 10</a:t>
            </a:r>
            <a:r>
              <a:rPr kumimoji="1" lang="en-US" altLang="ja-JP" sz="2000" baseline="30000" dirty="0" smtClean="0"/>
              <a:t>-10</a:t>
            </a:r>
            <a:r>
              <a:rPr kumimoji="1" lang="en-US" altLang="ja-JP" sz="2000" dirty="0" smtClean="0"/>
              <a:t>                                       </a:t>
            </a:r>
            <a:r>
              <a:rPr kumimoji="1" lang="en-US" altLang="ja-JP" sz="2000" b="1" dirty="0" smtClean="0">
                <a:solidFill>
                  <a:srgbClr val="3366FF"/>
                </a:solidFill>
              </a:rPr>
              <a:t>3σ  anomaly</a:t>
            </a:r>
            <a:endParaRPr kumimoji="1" lang="en-US" altLang="ja-JP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56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/>
      <p:bldP spid="18" grpId="0" animBg="1"/>
      <p:bldP spid="19" grpId="0"/>
      <p:bldP spid="8" grpId="0"/>
      <p:bldP spid="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RIMG03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5" b="18945"/>
          <a:stretch>
            <a:fillRect/>
          </a:stretch>
        </p:blipFill>
        <p:spPr>
          <a:xfrm>
            <a:off x="0" y="2610837"/>
            <a:ext cx="9144000" cy="425914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BNL e</a:t>
            </a:r>
            <a:r>
              <a:rPr kumimoji="1" lang="en-US" altLang="ja-JP" dirty="0" smtClean="0"/>
              <a:t>ffort continues at FNAL…</a:t>
            </a:r>
            <a:endParaRPr kumimoji="1" lang="ja-JP" altLang="en-US" dirty="0"/>
          </a:p>
        </p:txBody>
      </p:sp>
      <p:pic>
        <p:nvPicPr>
          <p:cNvPr id="8" name="図 7" descr="RIMG028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t="12230" r="5574" b="35641"/>
          <a:stretch/>
        </p:blipFill>
        <p:spPr>
          <a:xfrm>
            <a:off x="245165" y="1116313"/>
            <a:ext cx="3577301" cy="2864158"/>
          </a:xfrm>
          <a:prstGeom prst="rect">
            <a:avLst/>
          </a:prstGeom>
        </p:spPr>
      </p:pic>
      <p:sp>
        <p:nvSpPr>
          <p:cNvPr id="9" name="角丸四角形吹き出し 8"/>
          <p:cNvSpPr/>
          <p:nvPr/>
        </p:nvSpPr>
        <p:spPr>
          <a:xfrm>
            <a:off x="5361224" y="1238489"/>
            <a:ext cx="3654005" cy="1191499"/>
          </a:xfrm>
          <a:prstGeom prst="wedgeRoundRectCallout">
            <a:avLst>
              <a:gd name="adj1" fmla="val -45900"/>
              <a:gd name="adj2" fmla="val 14501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Our ring has just transported to FNAL!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5166" y="763405"/>
            <a:ext cx="32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Matsue, Japan   </a:t>
            </a:r>
            <a:r>
              <a:rPr lang="en-US" altLang="ja-JP" dirty="0" smtClean="0"/>
              <a:t>August 9 (2013)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707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99991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196" y="1177638"/>
            <a:ext cx="8664766" cy="284018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 dirty="0" smtClean="0"/>
              <a:t>The </a:t>
            </a:r>
            <a:r>
              <a:rPr lang="en-US" altLang="ja-JP" sz="2800" dirty="0" err="1" smtClean="0"/>
              <a:t>Lande’s</a:t>
            </a:r>
            <a:r>
              <a:rPr lang="en-US" altLang="ja-JP" sz="2800" dirty="0" smtClean="0"/>
              <a:t> </a:t>
            </a:r>
            <a:r>
              <a:rPr lang="en-US" altLang="ja-JP" sz="2800" i="1" dirty="0" smtClean="0">
                <a:latin typeface="Arial"/>
                <a:ea typeface="ＭＳ Ｐゴシック"/>
                <a:cs typeface="Arial"/>
              </a:rPr>
              <a:t>g</a:t>
            </a:r>
            <a:r>
              <a:rPr lang="en-US" altLang="ja-JP" sz="2800" dirty="0" smtClean="0"/>
              <a:t> factor is 2 in tree level (Dirac equation)</a:t>
            </a:r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In quantum field theory, </a:t>
            </a:r>
            <a:r>
              <a:rPr lang="en-US" altLang="ja-JP" sz="2800" i="1" dirty="0" smtClean="0">
                <a:latin typeface="Arial"/>
                <a:cs typeface="Arial"/>
              </a:rPr>
              <a:t>g</a:t>
            </a:r>
            <a:r>
              <a:rPr lang="en-US" altLang="ja-JP" sz="2800" dirty="0" smtClean="0"/>
              <a:t> factor gets corrections: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694319" y="1607616"/>
            <a:ext cx="1705942" cy="1818647"/>
            <a:chOff x="3694319" y="1607616"/>
            <a:chExt cx="1705942" cy="1818647"/>
          </a:xfrm>
        </p:grpSpPr>
        <p:pic>
          <p:nvPicPr>
            <p:cNvPr id="29" name="図 28" descr="スクリーンショット 2012-02-22 12.56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0" name="直角三角形 29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直角三角形 30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3696629" y="4057559"/>
            <a:ext cx="1705942" cy="1818647"/>
            <a:chOff x="3694319" y="1607616"/>
            <a:chExt cx="1705942" cy="1818647"/>
          </a:xfrm>
        </p:grpSpPr>
        <p:pic>
          <p:nvPicPr>
            <p:cNvPr id="38" name="図 37" descr="スクリーンショット 2012-02-22 12.56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319" y="1607616"/>
              <a:ext cx="1705942" cy="1818647"/>
            </a:xfrm>
            <a:prstGeom prst="rect">
              <a:avLst/>
            </a:prstGeom>
          </p:spPr>
        </p:pic>
        <p:sp>
          <p:nvSpPr>
            <p:cNvPr id="39" name="直角三角形 38"/>
            <p:cNvSpPr/>
            <p:nvPr/>
          </p:nvSpPr>
          <p:spPr>
            <a:xfrm rot="15227114">
              <a:off x="4066603" y="2675622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直角三角形 39"/>
            <p:cNvSpPr/>
            <p:nvPr/>
          </p:nvSpPr>
          <p:spPr>
            <a:xfrm rot="6372886" flipH="1">
              <a:off x="4786887" y="2701260"/>
              <a:ext cx="291303" cy="337875"/>
            </a:xfrm>
            <a:prstGeom prst="rtTriangl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356872" y="2745528"/>
              <a:ext cx="464961" cy="38447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円/楕円 9"/>
          <p:cNvSpPr/>
          <p:nvPr/>
        </p:nvSpPr>
        <p:spPr>
          <a:xfrm>
            <a:off x="4352636" y="4606636"/>
            <a:ext cx="427182" cy="4156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1909" y="5957454"/>
            <a:ext cx="314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i="1" dirty="0" smtClean="0">
                <a:latin typeface="Arial"/>
                <a:cs typeface="Arial"/>
              </a:rPr>
              <a:t>g</a:t>
            </a:r>
            <a:r>
              <a:rPr kumimoji="1" lang="en-US" altLang="ja-JP" sz="3600" i="1" dirty="0" smtClean="0"/>
              <a:t> = 2 ( 1 + </a:t>
            </a:r>
            <a:r>
              <a:rPr kumimoji="1" lang="en-US" altLang="ja-JP" sz="3600" i="1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3600" i="1" baseline="-25000" dirty="0" err="1" smtClean="0">
                <a:solidFill>
                  <a:srgbClr val="FF0000"/>
                </a:solidFill>
              </a:rPr>
              <a:t>μ</a:t>
            </a:r>
            <a:r>
              <a:rPr kumimoji="1" lang="en-US" altLang="ja-JP" sz="3600" i="1" dirty="0" smtClean="0"/>
              <a:t>)</a:t>
            </a:r>
            <a:endParaRPr kumimoji="1" lang="ja-JP" altLang="en-US" sz="3600" i="1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5953756" y="5011222"/>
            <a:ext cx="2949567" cy="696382"/>
          </a:xfrm>
          <a:prstGeom prst="wedgeRoundRectCallout">
            <a:avLst>
              <a:gd name="adj1" fmla="val -57237"/>
              <a:gd name="adj2" fmla="val 10520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Anomalous magnetic moment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413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905112" y="2253666"/>
            <a:ext cx="2053059" cy="16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908720"/>
            <a:ext cx="6663114" cy="5949280"/>
          </a:xfrm>
        </p:spPr>
        <p:txBody>
          <a:bodyPr>
            <a:normAutofit fontScale="70000" lnSpcReduction="20000"/>
          </a:bodyPr>
          <a:lstStyle/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marL="301943" lvl="1" indent="0">
              <a:buNone/>
            </a:pPr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sz="3400" dirty="0" smtClean="0"/>
              <a:t>Advantages</a:t>
            </a:r>
          </a:p>
          <a:p>
            <a:pPr lvl="1"/>
            <a:r>
              <a:rPr lang="en-US" altLang="ja-JP" sz="2600" b="1" dirty="0" smtClean="0"/>
              <a:t>Suited for precision control of B-field</a:t>
            </a:r>
          </a:p>
          <a:p>
            <a:pPr marL="627063" lvl="2" indent="0">
              <a:buNone/>
            </a:pPr>
            <a:r>
              <a:rPr lang="en-US" altLang="ja-JP" sz="2300" dirty="0" smtClean="0"/>
              <a:t>    Example : MRI magnet , 1ppm local uniformity </a:t>
            </a:r>
            <a:endParaRPr lang="en-US" altLang="ja-JP" sz="2600" dirty="0" smtClean="0"/>
          </a:p>
          <a:p>
            <a:pPr lvl="1"/>
            <a:r>
              <a:rPr lang="en-US" altLang="ja-JP" sz="2600" b="1" dirty="0" smtClean="0"/>
              <a:t>Possibility of spin manipulation</a:t>
            </a:r>
          </a:p>
          <a:p>
            <a:pPr marL="627063" lvl="2" indent="0">
              <a:buNone/>
            </a:pPr>
            <a:r>
              <a:rPr lang="en-US" altLang="ja-JP" sz="2300" dirty="0" smtClean="0"/>
              <a:t>    Effective to cancel various systematics</a:t>
            </a:r>
          </a:p>
          <a:p>
            <a:pPr lvl="1"/>
            <a:r>
              <a:rPr lang="en-US" altLang="ja-JP" sz="2600" b="1" u="sng" dirty="0" smtClean="0"/>
              <a:t>Completely different systematics than the BNL E821 or FNAL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A compact muon g-2/EDM experiment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2328" y="4905013"/>
            <a:ext cx="1872208" cy="15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8900" dir="234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ボックス 11"/>
          <p:cNvSpPr txBox="1"/>
          <p:nvPr/>
        </p:nvSpPr>
        <p:spPr>
          <a:xfrm>
            <a:off x="8020439" y="6201157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Hitachi co.</a:t>
            </a:r>
            <a:endParaRPr kumimoji="1" lang="ja-JP" altLang="en-US" sz="1200" dirty="0"/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4" cstate="print"/>
          <a:srcRect t="13074" r="644"/>
          <a:stretch>
            <a:fillRect/>
          </a:stretch>
        </p:blipFill>
        <p:spPr bwMode="auto">
          <a:xfrm>
            <a:off x="768580" y="1434703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124669" y="2734273"/>
            <a:ext cx="2867206" cy="428622"/>
          </a:xfrm>
          <a:prstGeom prst="left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schemeClr val="tx1"/>
                </a:solidFill>
              </a:rPr>
              <a:t>14m</a:t>
            </a:r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37798" y="1052736"/>
            <a:ext cx="16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BNL E821 / FNAL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1471" y="1065371"/>
            <a:ext cx="88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J-PARC</a:t>
            </a:r>
            <a:endParaRPr kumimoji="1" lang="ja-JP" altLang="en-US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1595" y="3882975"/>
            <a:ext cx="228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P= 3.1 GeV/c , B=1.45 T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02212" y="3851756"/>
            <a:ext cx="225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P= 0.3 GeV/c , B=3.0 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ストライプ矢印 19"/>
          <p:cNvSpPr/>
          <p:nvPr/>
        </p:nvSpPr>
        <p:spPr>
          <a:xfrm>
            <a:off x="4639946" y="2564074"/>
            <a:ext cx="1062265" cy="792918"/>
          </a:xfrm>
          <a:prstGeom prst="strip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図形グループ 32"/>
          <p:cNvGrpSpPr>
            <a:grpSpLocks/>
          </p:cNvGrpSpPr>
          <p:nvPr/>
        </p:nvGrpSpPr>
        <p:grpSpPr bwMode="auto">
          <a:xfrm>
            <a:off x="6718466" y="2089427"/>
            <a:ext cx="318107" cy="371431"/>
            <a:chOff x="7085012" y="1665526"/>
            <a:chExt cx="688976" cy="479742"/>
          </a:xfrm>
        </p:grpSpPr>
        <p:cxnSp>
          <p:nvCxnSpPr>
            <p:cNvPr id="24" name="直線コネクタ 23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直線コネクタ 24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6" name="直線矢印コネクタ 25"/>
            <p:cNvCxnSpPr>
              <a:cxnSpLocks noChangeShapeType="1"/>
            </p:cNvCxnSpPr>
            <p:nvPr/>
          </p:nvCxnSpPr>
          <p:spPr bwMode="auto">
            <a:xfrm>
              <a:off x="7085012" y="1824856"/>
              <a:ext cx="687388" cy="15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6" name="テキスト ボックス 5"/>
          <p:cNvSpPr txBox="1"/>
          <p:nvPr/>
        </p:nvSpPr>
        <p:spPr>
          <a:xfrm>
            <a:off x="7024308" y="1949372"/>
            <a:ext cx="7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66cm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64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Requirement for zero E-field: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Muons</a:t>
            </a:r>
            <a:r>
              <a:rPr lang="en-US" altLang="ja-JP" sz="2400" dirty="0" smtClean="0"/>
              <a:t> should be kept stored without E-focusing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</a:t>
            </a:r>
            <a:r>
              <a:rPr lang="en-US" altLang="ja-JP" sz="2400" dirty="0" smtClean="0">
                <a:sym typeface="Wingdings"/>
              </a:rPr>
              <a:t> Beam with ultra-small transverse dispersion, </a:t>
            </a:r>
          </a:p>
          <a:p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>
                <a:sym typeface="Wingdings"/>
              </a:rPr>
              <a:t>           i.e.  </a:t>
            </a:r>
            <a:r>
              <a:rPr lang="en-US" altLang="ja-JP" sz="2400" dirty="0" err="1" smtClean="0">
                <a:sym typeface="Wingdings"/>
              </a:rPr>
              <a:t>Δp</a:t>
            </a:r>
            <a:r>
              <a:rPr lang="en-US" altLang="ja-JP" sz="2400" baseline="-25000" dirty="0" err="1" smtClean="0">
                <a:sym typeface="Wingdings"/>
              </a:rPr>
              <a:t>T</a:t>
            </a:r>
            <a:r>
              <a:rPr lang="en-US" altLang="ja-JP" sz="2400" dirty="0" smtClean="0">
                <a:sym typeface="Wingdings"/>
              </a:rPr>
              <a:t>/p ~0</a:t>
            </a:r>
            <a:endParaRPr lang="en-US" altLang="ja-JP" sz="24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28MeV/c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keV</a:t>
            </a:r>
            <a:r>
              <a:rPr kumimoji="1" lang="en-US" altLang="ja-JP" dirty="0" smtClean="0">
                <a:solidFill>
                  <a:srgbClr val="0000FF"/>
                </a:solidFill>
              </a:rPr>
              <a:t>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300 MeV/c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p =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Laser resonant ionization of Mu (</a:t>
            </a:r>
            <a:r>
              <a:rPr kumimoji="1" lang="en-US" altLang="ja-JP" dirty="0" err="1" smtClean="0"/>
              <a:t>μ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53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4" y="76202"/>
            <a:ext cx="8229600" cy="83497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Comparison of experiments</a:t>
            </a:r>
            <a:endParaRPr lang="ja-JP" altLang="en-US" dirty="0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D802F-A968-4116-BC9C-244A30BBE2E4}" type="slidenum">
              <a:rPr lang="en-US" altLang="ja-JP"/>
              <a:pPr/>
              <a:t>32</a:t>
            </a:fld>
            <a:endParaRPr lang="en-US" altLang="ja-JP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030133"/>
              </p:ext>
            </p:extLst>
          </p:nvPr>
        </p:nvGraphicFramePr>
        <p:xfrm>
          <a:off x="683839" y="1268761"/>
          <a:ext cx="7848601" cy="49532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550795"/>
                <a:gridCol w="1667828"/>
                <a:gridCol w="1667828"/>
                <a:gridCol w="1962150"/>
              </a:tblGrid>
              <a:tr h="564264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BNL-E821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/>
                        <a:t>Fermilab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J-PARC</a:t>
                      </a:r>
                      <a:endParaRPr kumimoji="1" lang="ja-JP" altLang="en-US" sz="2000" dirty="0"/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Muon momentum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3.09</a:t>
                      </a:r>
                      <a:r>
                        <a:rPr kumimoji="1" lang="en-US" altLang="ja-JP" sz="2000" baseline="0" dirty="0" smtClean="0"/>
                        <a:t> GeV/</a:t>
                      </a:r>
                      <a:r>
                        <a:rPr kumimoji="1" lang="en-US" altLang="ja-JP" sz="2000" baseline="0" dirty="0" err="1" smtClean="0"/>
                        <a:t>c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0.3 GeV/</a:t>
                      </a:r>
                      <a:r>
                        <a:rPr kumimoji="1" lang="en-US" altLang="ja-JP" sz="2000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gamma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29.3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Storage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B=1.45 T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3.0 T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Focusing field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Electric</a:t>
                      </a:r>
                      <a:r>
                        <a:rPr kumimoji="1" lang="en-US" altLang="ja-JP" sz="2000" baseline="0" dirty="0" smtClean="0"/>
                        <a:t> quad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</a:rPr>
                        <a:t>Very weak magnetic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45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/>
                        <a:t>+ decays 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5.0E9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1.8E11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1.5E12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15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# of detected </a:t>
                      </a:r>
                      <a:r>
                        <a:rPr kumimoji="1" lang="en-US" altLang="ja-JP" sz="20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2000" dirty="0" smtClean="0">
                          <a:latin typeface="+mn-lt"/>
                          <a:cs typeface="+mn-cs"/>
                        </a:rPr>
                        <a:t>-</a:t>
                      </a:r>
                      <a:r>
                        <a:rPr kumimoji="1" lang="en-US" altLang="ja-JP" sz="2000" dirty="0" smtClean="0"/>
                        <a:t> decays </a:t>
                      </a:r>
                      <a:endParaRPr kumimoji="1" lang="ja-JP" altLang="en-US" sz="2000" dirty="0" smtClean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3.6E9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6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Precision (stat)</a:t>
                      </a:r>
                      <a:endParaRPr kumimoji="1" lang="ja-JP" altLang="en-US" sz="2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0.46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0.1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0.1 </a:t>
                      </a:r>
                      <a:r>
                        <a:rPr kumimoji="1" lang="en-US" altLang="ja-JP" sz="2000" dirty="0" err="1" smtClean="0"/>
                        <a:t>ppm</a:t>
                      </a:r>
                      <a:endParaRPr kumimoji="1" lang="ja-JP" altLang="en-US" sz="2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709106"/>
      </p:ext>
    </p:extLst>
  </p:cSld>
  <p:clrMapOvr>
    <a:masterClrMapping/>
  </p:clrMapOvr>
  <p:transition xmlns:p14="http://schemas.microsoft.com/office/powerpoint/2010/main" advTm="495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Facility</a:t>
            </a:r>
          </a:p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(KEK/JAEA)</a:t>
            </a:r>
            <a:endParaRPr lang="ja-JP" alt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47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34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562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35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000000"/>
                </a:solidFill>
              </a:rPr>
              <a:t>Silicon</a:t>
            </a:r>
          </a:p>
          <a:p>
            <a:r>
              <a:rPr lang="en-US" altLang="ja-JP" sz="1400" b="1" dirty="0" smtClean="0">
                <a:solidFill>
                  <a:srgbClr val="000000"/>
                </a:solidFill>
              </a:rPr>
              <a:t>Tracker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/>
              <a:t>66 </a:t>
            </a:r>
            <a:r>
              <a:rPr lang="en-US" altLang="ja-JP" b="1" dirty="0" smtClean="0"/>
              <a:t>cm</a:t>
            </a:r>
            <a:endParaRPr lang="en-US" altLang="ja-JP" b="1" dirty="0"/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</a:t>
            </a:r>
            <a:r>
              <a:rPr lang="en-US" altLang="ja-JP" sz="1400" dirty="0" smtClean="0">
                <a:solidFill>
                  <a:srgbClr val="FFFFFF"/>
                </a:solidFill>
              </a:rPr>
              <a:t>Storage Magnet</a:t>
            </a:r>
            <a:endParaRPr lang="en-US" altLang="ja-JP" sz="1400" dirty="0">
              <a:solidFill>
                <a:srgbClr val="FFFFFF"/>
              </a:solidFill>
            </a:endParaRP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333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"/>
            <a:ext cx="8229600" cy="82826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Expected time spectrum of </a:t>
            </a:r>
            <a:r>
              <a:rPr lang="en-US" altLang="ja-JP" sz="3200" dirty="0" err="1">
                <a:latin typeface="Symbol" pitchFamily="18" charset="2"/>
              </a:rPr>
              <a:t>m</a:t>
            </a:r>
            <a:r>
              <a:rPr lang="en-US" altLang="ja-JP" sz="3200" dirty="0" err="1">
                <a:sym typeface="Wingdings" pitchFamily="2" charset="2"/>
              </a:rPr>
              <a:t></a:t>
            </a:r>
            <a:r>
              <a:rPr lang="en-US" altLang="ja-JP" sz="3200" dirty="0" err="1"/>
              <a:t>e</a:t>
            </a:r>
            <a:r>
              <a:rPr lang="en-US" altLang="ja-JP" sz="3200" baseline="30000" dirty="0" err="1"/>
              <a:t>+</a:t>
            </a:r>
            <a:r>
              <a:rPr lang="en-US" altLang="ja-JP" sz="3200" dirty="0" err="1">
                <a:latin typeface="Symbol" pitchFamily="18" charset="2"/>
              </a:rPr>
              <a:t>nn</a:t>
            </a:r>
            <a:r>
              <a:rPr lang="en-US" altLang="ja-JP" sz="3200" dirty="0"/>
              <a:t> decay </a:t>
            </a:r>
            <a:endParaRPr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184" y="2366392"/>
            <a:ext cx="6398789" cy="45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05501" y="2283050"/>
            <a:ext cx="414571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2" rIns="91400" bIns="45702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632" y="328534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99134" y="826387"/>
            <a:ext cx="8145408" cy="65075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 smtClean="0"/>
              <a:t>Muon spin precesses with time.</a:t>
            </a:r>
          </a:p>
          <a:p>
            <a:r>
              <a:rPr lang="en-US" altLang="ja-JP" dirty="0" smtClean="0">
                <a:sym typeface="Wingdings"/>
              </a:rPr>
              <a:t>                </a:t>
            </a:r>
            <a:r>
              <a:rPr lang="en-US" altLang="ja-JP" dirty="0" smtClean="0"/>
              <a:t>number </a:t>
            </a:r>
            <a:r>
              <a:rPr lang="en-US" altLang="ja-JP" dirty="0"/>
              <a:t>of high energy e</a:t>
            </a:r>
            <a:r>
              <a:rPr lang="en-US" altLang="ja-JP" baseline="30000" dirty="0" smtClean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changes with time by the frequency :</a:t>
            </a:r>
            <a:endParaRPr lang="en-US" altLang="ja-JP" dirty="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276213" y="3919816"/>
            <a:ext cx="346841" cy="4729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49399" y="345948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9842"/>
              </p:ext>
            </p:extLst>
          </p:nvPr>
        </p:nvGraphicFramePr>
        <p:xfrm>
          <a:off x="2784738" y="1548293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738" y="1548293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584175" y="6504607"/>
            <a:ext cx="4428435" cy="343620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/>
              <a:t>e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decay time (sec)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9323" y="2705654"/>
            <a:ext cx="1538171" cy="37154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68192" y="3114018"/>
            <a:ext cx="1665185" cy="1015663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dirty="0"/>
              <a:t>0.1ppm statistical uncertainty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43383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10"/>
          <p:cNvGrpSpPr>
            <a:grpSpLocks/>
          </p:cNvGrpSpPr>
          <p:nvPr/>
        </p:nvGrpSpPr>
        <p:grpSpPr bwMode="auto">
          <a:xfrm>
            <a:off x="1009239" y="2041241"/>
            <a:ext cx="6656366" cy="4524748"/>
            <a:chOff x="0" y="3694113"/>
            <a:chExt cx="4559300" cy="316388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b="1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7257380" y="1474235"/>
            <a:ext cx="1167983" cy="703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6496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Expected time spectrum of </a:t>
            </a:r>
            <a:r>
              <a:rPr lang="en-US" altLang="ja-JP" sz="3200" dirty="0" err="1">
                <a:latin typeface="Symbol" pitchFamily="18" charset="2"/>
              </a:rPr>
              <a:t>m</a:t>
            </a:r>
            <a:r>
              <a:rPr lang="en-US" altLang="ja-JP" sz="3200" dirty="0" err="1">
                <a:sym typeface="Wingdings" pitchFamily="2" charset="2"/>
              </a:rPr>
              <a:t></a:t>
            </a:r>
            <a:r>
              <a:rPr lang="en-US" altLang="ja-JP" sz="3200" dirty="0" err="1"/>
              <a:t>e</a:t>
            </a:r>
            <a:r>
              <a:rPr lang="en-US" altLang="ja-JP" sz="3200" baseline="30000" dirty="0" err="1"/>
              <a:t>+</a:t>
            </a:r>
            <a:r>
              <a:rPr lang="en-US" altLang="ja-JP" sz="3200" dirty="0" err="1">
                <a:latin typeface="Symbol" pitchFamily="18" charset="2"/>
              </a:rPr>
              <a:t>nn</a:t>
            </a:r>
            <a:r>
              <a:rPr lang="en-US" altLang="ja-JP" sz="3200" dirty="0"/>
              <a:t> decay 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273999" y="3176780"/>
            <a:ext cx="2104227" cy="343584"/>
          </a:xfrm>
          <a:prstGeom prst="rect">
            <a:avLst/>
          </a:prstGeom>
          <a:solidFill>
            <a:schemeClr val="bg1"/>
          </a:solidFill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/>
              <a:t>Up-down asymmetry</a:t>
            </a:r>
            <a:endParaRPr lang="ja-JP" altLang="en-US" sz="1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929" y="328588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720224" y="6240489"/>
            <a:ext cx="2238166" cy="371541"/>
          </a:xfrm>
          <a:prstGeom prst="rect">
            <a:avLst/>
          </a:prstGeom>
          <a:solidFill>
            <a:srgbClr val="FFFFFF"/>
          </a:solidFill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e+ decay time (sec)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9074" y="799891"/>
            <a:ext cx="6454561" cy="92995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 smtClean="0"/>
              <a:t>EDM tilts the precession axis.</a:t>
            </a:r>
          </a:p>
          <a:p>
            <a:pPr marL="285630" indent="-285630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This yields an up-down decay asymmetry in number of e+ </a:t>
            </a:r>
          </a:p>
          <a:p>
            <a:r>
              <a:rPr lang="en-US" altLang="ja-JP" dirty="0" smtClean="0">
                <a:sym typeface="Wingdings"/>
              </a:rPr>
              <a:t>    (oscillates with the same frequency </a:t>
            </a:r>
            <a:r>
              <a:rPr lang="en-US" altLang="ja-JP" dirty="0" err="1" smtClean="0">
                <a:sym typeface="Wingdings"/>
              </a:rPr>
              <a:t>ω</a:t>
            </a:r>
            <a:r>
              <a:rPr lang="en-US" altLang="ja-JP" dirty="0" smtClean="0">
                <a:sym typeface="Wingdings"/>
              </a:rPr>
              <a:t>) </a:t>
            </a:r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7155314" y="3787661"/>
            <a:ext cx="11338" cy="87319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16200000">
            <a:off x="7058486" y="3910699"/>
            <a:ext cx="869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∝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EDM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60718" y="3662882"/>
            <a:ext cx="379151" cy="1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443521" y="306454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7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206592"/>
              </p:ext>
            </p:extLst>
          </p:nvPr>
        </p:nvGraphicFramePr>
        <p:xfrm>
          <a:off x="5336156" y="1355514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6156" y="1355514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1954714" y="2352262"/>
            <a:ext cx="1538171" cy="37154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71611" y="2357724"/>
            <a:ext cx="2172390" cy="92333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/>
              <a:t>current upper limit</a:t>
            </a:r>
          </a:p>
          <a:p>
            <a:r>
              <a:rPr kumimoji="1" lang="en-US" altLang="ja-JP" dirty="0" smtClean="0"/>
              <a:t>by BNL E821</a:t>
            </a:r>
          </a:p>
          <a:p>
            <a:r>
              <a:rPr lang="en-US" altLang="ja-JP" dirty="0" smtClean="0"/>
              <a:t>1.8 10</a:t>
            </a:r>
            <a:r>
              <a:rPr lang="en-US" altLang="ja-JP" baseline="30000" dirty="0" smtClean="0"/>
              <a:t>-19</a:t>
            </a:r>
            <a:r>
              <a:rPr lang="en-US" altLang="ja-JP" dirty="0" smtClean="0"/>
              <a:t> e</a:t>
            </a:r>
            <a:r>
              <a:rPr lang="ja-JP" altLang="en-US" dirty="0" smtClean="0"/>
              <a:t>・</a:t>
            </a:r>
            <a:r>
              <a:rPr lang="en-US" altLang="ja-JP" dirty="0" smtClean="0"/>
              <a:t>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4182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図 3" descr="DSC025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04804" y="61913"/>
            <a:ext cx="8229600" cy="700087"/>
          </a:xfrm>
          <a:prstGeom prst="rect">
            <a:avLst/>
          </a:prstGeom>
        </p:spPr>
        <p:txBody>
          <a:bodyPr vert="horz" lIns="91400" tIns="45702" rIns="91400" bIns="45702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collaboration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926526" y="755179"/>
            <a:ext cx="6118087" cy="1123541"/>
          </a:xfrm>
          <a:prstGeom prst="rect">
            <a:avLst/>
          </a:prstGeom>
        </p:spPr>
        <p:txBody>
          <a:bodyPr lIns="91400" tIns="45702" rIns="91400" bIns="4570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>
                <a:latin typeface="Arial" charset="0"/>
                <a:ea typeface="ＭＳ Ｐゴシック" charset="0"/>
                <a:cs typeface="ＭＳ Ｐゴシック" charset="0"/>
              </a:rPr>
              <a:t>92 members ( …still evolving) </a:t>
            </a:r>
          </a:p>
          <a:p>
            <a:r>
              <a:rPr lang="en-US" altLang="ja-JP" sz="1200">
                <a:latin typeface="Arial" charset="0"/>
                <a:ea typeface="ＭＳ Ｐゴシック" charset="0"/>
                <a:cs typeface="ＭＳ Ｐゴシック" charset="0"/>
              </a:rPr>
              <a:t>25 Institutions: KEK, RIKEN, U-Tokyo, TRIUMF, BNL, PMCU, CYCRC-Tohoku, Osaka, Rikkyo, TITech, SUNYSB, RAL, UCR, UNM, Victoria  </a:t>
            </a:r>
          </a:p>
          <a:p>
            <a:r>
              <a:rPr lang="en-US" altLang="ja-JP" sz="1200">
                <a:latin typeface="Arial" charset="0"/>
                <a:ea typeface="ＭＳ Ｐゴシック" charset="0"/>
                <a:cs typeface="ＭＳ Ｐゴシック" charset="0"/>
              </a:rPr>
              <a:t>7 countries: Czech, USA, Russia, Japan, UK, Canada, France</a:t>
            </a:r>
            <a:endParaRPr lang="en-US" altLang="ja-JP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図 7" descr="DSC0273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0" t="26697" r="11392" b="6008"/>
          <a:stretch/>
        </p:blipFill>
        <p:spPr>
          <a:xfrm>
            <a:off x="4" y="5555247"/>
            <a:ext cx="4459111" cy="10956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39449" y="5738451"/>
            <a:ext cx="5348111" cy="109748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600" dirty="0"/>
              <a:t>Dec 2009 : Proposal submitted</a:t>
            </a:r>
          </a:p>
          <a:p>
            <a:r>
              <a:rPr lang="en-US" altLang="ja-JP" sz="1600" dirty="0"/>
              <a:t>Dec 2012 : CDR submitted</a:t>
            </a:r>
          </a:p>
          <a:p>
            <a:r>
              <a:rPr lang="en-US" altLang="ja-JP" sz="1600" dirty="0"/>
              <a:t>Jan </a:t>
            </a:r>
            <a:r>
              <a:rPr lang="en-US" altLang="ja-JP" sz="1600" dirty="0" smtClean="0"/>
              <a:t>2013 </a:t>
            </a:r>
            <a:r>
              <a:rPr lang="en-US" altLang="ja-JP" sz="1600" dirty="0"/>
              <a:t>: Stage-1 status granted from PAC (IMSS,IPNS)               </a:t>
            </a:r>
          </a:p>
          <a:p>
            <a:r>
              <a:rPr lang="en-US" altLang="ja-JP" sz="1600" dirty="0"/>
              <a:t>                      P34 </a:t>
            </a:r>
            <a:r>
              <a:rPr lang="en-US" altLang="ja-JP" sz="1600" dirty="0">
                <a:sym typeface="Wingdings"/>
              </a:rPr>
              <a:t></a:t>
            </a:r>
            <a:r>
              <a:rPr lang="en-US" altLang="ja-JP" sz="1600" dirty="0"/>
              <a:t>E34</a:t>
            </a:r>
          </a:p>
        </p:txBody>
      </p:sp>
    </p:spTree>
    <p:extLst>
      <p:ext uri="{BB962C8B-B14F-4D97-AF65-F5344CB8AC3E}">
        <p14:creationId xmlns:p14="http://schemas.microsoft.com/office/powerpoint/2010/main" val="313930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83267"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45166" y="964145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Material and Life science Facility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Parking lot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25449" y="4289429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muon</a:t>
            </a:r>
            <a:endParaRPr lang="en-US" altLang="ja-JP" dirty="0"/>
          </a:p>
          <a:p>
            <a:r>
              <a:rPr kumimoji="1" lang="en-US" altLang="ja-JP" dirty="0" smtClean="0"/>
              <a:t>production</a:t>
            </a:r>
          </a:p>
          <a:p>
            <a:r>
              <a:rPr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sparation</a:t>
            </a:r>
            <a:r>
              <a:rPr kumimoji="1" lang="en-US" altLang="ja-JP" dirty="0" smtClean="0"/>
              <a:t> neutron</a:t>
            </a:r>
          </a:p>
          <a:p>
            <a:r>
              <a:rPr lang="en-US" altLang="ja-JP" dirty="0" smtClean="0"/>
              <a:t>source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80431" y="275646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g-2/EDM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storage magnet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linac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5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Anomalous magnetic moment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コンテンツ プレースホルダー 8" descr="amu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29" b="-28028"/>
          <a:stretch/>
        </p:blipFill>
        <p:spPr>
          <a:xfrm>
            <a:off x="457666" y="2918196"/>
            <a:ext cx="8229600" cy="63506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453989" y="4088352"/>
            <a:ext cx="8365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All interactions,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including ones we don’t know</a:t>
            </a:r>
            <a:r>
              <a:rPr lang="en-US" altLang="ja-JP" sz="2800" dirty="0" smtClean="0"/>
              <a:t>,</a:t>
            </a:r>
          </a:p>
          <a:p>
            <a:r>
              <a:rPr lang="en-US" altLang="ja-JP" sz="2800" dirty="0" smtClean="0"/>
              <a:t>appear in quantum loops, and add up to contribute </a:t>
            </a:r>
            <a:r>
              <a:rPr lang="en-US" altLang="ja-JP" sz="2800" dirty="0" err="1" smtClean="0"/>
              <a:t>a</a:t>
            </a:r>
            <a:r>
              <a:rPr lang="en-US" altLang="ja-JP" sz="2800" baseline="-25000" dirty="0" err="1" smtClean="0"/>
              <a:t>μ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1689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0" tIns="45702" rIns="91400" bIns="45702"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40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8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8" y="1295430"/>
            <a:ext cx="1258257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8"/>
            <a:ext cx="15168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1-2x10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30"/>
            <a:ext cx="21977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92845" y="2724093"/>
            <a:ext cx="1861587" cy="399462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1" y="3733800"/>
            <a:ext cx="2719665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</a:p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41115" y="606779"/>
            <a:ext cx="3316111" cy="1820333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646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58632" y="4514479"/>
            <a:ext cx="1357288" cy="46166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Muon production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target (graphite)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図 11" descr="P10505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3014" y="13510"/>
            <a:ext cx="6693194" cy="891658"/>
          </a:xfrm>
          <a:solidFill>
            <a:srgbClr val="000000">
              <a:alpha val="62000"/>
            </a:srgbClr>
          </a:solidFill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H-Line construction at J-PARC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上矢印 5"/>
          <p:cNvSpPr/>
          <p:nvPr/>
        </p:nvSpPr>
        <p:spPr>
          <a:xfrm rot="11000645">
            <a:off x="1591871" y="135301"/>
            <a:ext cx="786877" cy="12425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 rot="16400645">
            <a:off x="1546063" y="302362"/>
            <a:ext cx="839776" cy="594846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1600" b="1" dirty="0"/>
              <a:t>proton</a:t>
            </a:r>
          </a:p>
          <a:p>
            <a:r>
              <a:rPr lang="en-US" altLang="ja-JP" sz="1600" b="1" dirty="0"/>
              <a:t>beam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0205" y="1796828"/>
            <a:ext cx="1255492" cy="846197"/>
          </a:xfrm>
          <a:prstGeom prst="rect">
            <a:avLst/>
          </a:prstGeom>
          <a:solidFill>
            <a:srgbClr val="0000FF">
              <a:alpha val="59000"/>
            </a:srgbClr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1600" b="1" dirty="0" err="1">
                <a:solidFill>
                  <a:schemeClr val="bg1"/>
                </a:solidFill>
              </a:rPr>
              <a:t>Muon</a:t>
            </a:r>
            <a:endParaRPr lang="en-US" altLang="ja-JP" sz="1600" b="1" dirty="0">
              <a:solidFill>
                <a:schemeClr val="bg1"/>
              </a:solidFill>
            </a:endParaRPr>
          </a:p>
          <a:p>
            <a:r>
              <a:rPr lang="en-US" altLang="ja-JP" sz="1600" b="1" dirty="0">
                <a:solidFill>
                  <a:schemeClr val="bg1"/>
                </a:solidFill>
              </a:rPr>
              <a:t>Production</a:t>
            </a:r>
          </a:p>
          <a:p>
            <a:r>
              <a:rPr lang="en-US" altLang="ja-JP" sz="1600" b="1" dirty="0">
                <a:solidFill>
                  <a:schemeClr val="bg1"/>
                </a:solidFill>
              </a:rPr>
              <a:t>Target</a:t>
            </a:r>
            <a:endParaRPr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659405">
            <a:off x="1609531" y="3883236"/>
            <a:ext cx="7351514" cy="830997"/>
          </a:xfrm>
          <a:prstGeom prst="rect">
            <a:avLst/>
          </a:prstGeom>
          <a:solidFill>
            <a:srgbClr val="FFFFFF">
              <a:alpha val="63000"/>
            </a:srgbClr>
          </a:solidFill>
          <a:scene3d>
            <a:camera prst="isometricTopUp">
              <a:rot lat="20048763" lon="1290627" rev="20145996"/>
            </a:camera>
            <a:lightRig rig="threePt" dir="t"/>
          </a:scene3d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rgbClr val="0000FF"/>
                </a:solidFill>
              </a:rPr>
              <a:t>H-Line</a:t>
            </a:r>
            <a:endParaRPr lang="ja-JP" altLang="en-US" sz="48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704395">
            <a:off x="2563372" y="2843919"/>
            <a:ext cx="1450187" cy="830997"/>
          </a:xfrm>
          <a:prstGeom prst="rect">
            <a:avLst/>
          </a:prstGeom>
          <a:solidFill>
            <a:srgbClr val="FF0000">
              <a:alpha val="59000"/>
            </a:srgbClr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</a:rPr>
              <a:t>Capture</a:t>
            </a:r>
          </a:p>
          <a:p>
            <a:r>
              <a:rPr lang="en-US" altLang="ja-JP" sz="2400" dirty="0">
                <a:solidFill>
                  <a:srgbClr val="FFFFFF"/>
                </a:solidFill>
              </a:rPr>
              <a:t>solenoids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88265" y="4560645"/>
            <a:ext cx="1276742" cy="830987"/>
          </a:xfrm>
          <a:prstGeom prst="rect">
            <a:avLst/>
          </a:prstGeom>
          <a:solidFill>
            <a:srgbClr val="FF0000">
              <a:alpha val="59000"/>
            </a:srgbClr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</a:rPr>
              <a:t>Bending</a:t>
            </a:r>
          </a:p>
          <a:p>
            <a:r>
              <a:rPr lang="en-US" altLang="ja-JP" sz="2400" dirty="0">
                <a:solidFill>
                  <a:srgbClr val="FFFFFF"/>
                </a:solidFill>
              </a:rPr>
              <a:t>magnet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0444" y="5124663"/>
            <a:ext cx="4322283" cy="1631198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Capture solenoids and bending magnet were successfully installed by the MUSE group.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  <a:sym typeface="Wingdings"/>
              </a:rPr>
              <a:t> Detail in next talk by K. Shimomura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2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42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495800" y="5667226"/>
            <a:ext cx="352858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FF0000"/>
                </a:solidFill>
              </a:rPr>
              <a:t>Efficient production of Mu in vacuum is crucial.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718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スクリーンショット 2013-08-02 11.1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66" y="5015416"/>
            <a:ext cx="1540586" cy="16141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462"/>
            <a:ext cx="8229600" cy="64936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Room-temperature </a:t>
            </a:r>
            <a:r>
              <a:rPr kumimoji="1" lang="en-US" altLang="ja-JP" sz="3600" dirty="0" err="1" smtClean="0"/>
              <a:t>muonium</a:t>
            </a:r>
            <a:r>
              <a:rPr kumimoji="1" lang="en-US" altLang="ja-JP" sz="3600" dirty="0" smtClean="0"/>
              <a:t> emitter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6A5A4-D6C0-4B9C-A7AC-1889348423D3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7511" y="974952"/>
            <a:ext cx="5846411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Silica powders (SiO</a:t>
            </a:r>
            <a:r>
              <a:rPr kumimoji="1" lang="en-US" altLang="ja-JP" sz="2800" baseline="-25000" dirty="0" smtClean="0"/>
              <a:t>2</a:t>
            </a:r>
            <a:r>
              <a:rPr kumimoji="1" lang="en-US" altLang="ja-JP" sz="2800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Structure : network of SiO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grain (~10nm diameter)</a:t>
            </a:r>
          </a:p>
          <a:p>
            <a:pPr lvl="1" algn="r"/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       Large surface area (200-400 m</a:t>
            </a:r>
            <a:r>
              <a:rPr lang="en-US" altLang="ja-JP" baseline="30000" dirty="0" smtClean="0">
                <a:sym typeface="Wingdings"/>
              </a:rPr>
              <a:t>2</a:t>
            </a:r>
            <a:r>
              <a:rPr lang="en-US" altLang="ja-JP" dirty="0" smtClean="0">
                <a:sym typeface="Wingdings"/>
              </a:rPr>
              <a:t>/g)</a:t>
            </a:r>
          </a:p>
          <a:p>
            <a:pPr lvl="1" algn="r"/>
            <a:r>
              <a:rPr lang="en-US" altLang="ja-JP" sz="1200" dirty="0" smtClean="0">
                <a:solidFill>
                  <a:srgbClr val="073E87"/>
                </a:solidFill>
                <a:sym typeface="Wingdings"/>
              </a:rPr>
              <a:t>(</a:t>
            </a:r>
            <a:r>
              <a:rPr lang="en-US" altLang="ja-JP" sz="1200" dirty="0" err="1" smtClean="0">
                <a:solidFill>
                  <a:srgbClr val="073E87"/>
                </a:solidFill>
                <a:sym typeface="Wingdings"/>
              </a:rPr>
              <a:t>Jannisen</a:t>
            </a:r>
            <a:r>
              <a:rPr lang="en-US" altLang="ja-JP" sz="1200" dirty="0" smtClean="0">
                <a:solidFill>
                  <a:srgbClr val="073E87"/>
                </a:solidFill>
                <a:sym typeface="Wingdings"/>
              </a:rPr>
              <a:t>, PRA 90)</a:t>
            </a:r>
            <a:endParaRPr lang="en-US" altLang="ja-JP" sz="1200" dirty="0" smtClean="0">
              <a:solidFill>
                <a:srgbClr val="073E87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K</a:t>
            </a:r>
            <a:r>
              <a:rPr kumimoji="1" lang="en-US" altLang="ja-JP" dirty="0" smtClean="0"/>
              <a:t>nown to be a good Mu emitter at room temp.</a:t>
            </a:r>
          </a:p>
          <a:p>
            <a:pPr lvl="1" algn="r"/>
            <a:r>
              <a:rPr lang="en-US" altLang="ja-JP" sz="1200" dirty="0" smtClean="0">
                <a:solidFill>
                  <a:srgbClr val="073E87"/>
                </a:solidFill>
              </a:rPr>
              <a:t>(Beer PRL 85, Marshall </a:t>
            </a:r>
            <a:r>
              <a:rPr lang="en-US" altLang="ja-JP" sz="1200" dirty="0" err="1" smtClean="0">
                <a:solidFill>
                  <a:srgbClr val="073E87"/>
                </a:solidFill>
              </a:rPr>
              <a:t>Phys</a:t>
            </a:r>
            <a:r>
              <a:rPr lang="en-US" altLang="ja-JP" sz="1200" dirty="0" smtClean="0">
                <a:solidFill>
                  <a:srgbClr val="073E87"/>
                </a:solidFill>
              </a:rPr>
              <a:t> </a:t>
            </a:r>
            <a:r>
              <a:rPr lang="en-US" altLang="ja-JP" sz="1200" dirty="0" err="1" smtClean="0">
                <a:solidFill>
                  <a:srgbClr val="073E87"/>
                </a:solidFill>
              </a:rPr>
              <a:t>Lett.A</a:t>
            </a:r>
            <a:r>
              <a:rPr lang="en-US" altLang="ja-JP" sz="1200" dirty="0" smtClean="0">
                <a:solidFill>
                  <a:srgbClr val="073E87"/>
                </a:solidFill>
              </a:rPr>
              <a:t> 78, </a:t>
            </a:r>
            <a:r>
              <a:rPr lang="en-US" altLang="ja-JP" sz="1200" dirty="0" err="1" smtClean="0">
                <a:solidFill>
                  <a:srgbClr val="073E87"/>
                </a:solidFill>
              </a:rPr>
              <a:t>Woodle</a:t>
            </a:r>
            <a:r>
              <a:rPr lang="en-US" altLang="ja-JP" sz="1200" dirty="0" smtClean="0">
                <a:solidFill>
                  <a:srgbClr val="073E87"/>
                </a:solidFill>
              </a:rPr>
              <a:t> </a:t>
            </a:r>
            <a:r>
              <a:rPr lang="en-US" altLang="ja-JP" sz="1200" dirty="0" err="1" smtClean="0">
                <a:solidFill>
                  <a:srgbClr val="073E87"/>
                </a:solidFill>
              </a:rPr>
              <a:t>Z.Phys</a:t>
            </a:r>
            <a:r>
              <a:rPr lang="en-US" altLang="ja-JP" sz="1200" dirty="0" smtClean="0">
                <a:solidFill>
                  <a:srgbClr val="073E87"/>
                </a:solidFill>
              </a:rPr>
              <a:t> 88)</a:t>
            </a:r>
            <a:endParaRPr kumimoji="1" lang="en-US" altLang="ja-JP" sz="1200" dirty="0" smtClean="0">
              <a:solidFill>
                <a:srgbClr val="073E87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Not self-standing </a:t>
            </a:r>
            <a:r>
              <a:rPr lang="en-US" altLang="ja-JP" dirty="0" smtClean="0">
                <a:sym typeface="Wingdings"/>
              </a:rPr>
              <a:t> </a:t>
            </a:r>
            <a:r>
              <a:rPr lang="en-US" altLang="ja-JP" dirty="0" smtClean="0"/>
              <a:t>difficulty in laser ionization.</a:t>
            </a:r>
          </a:p>
          <a:p>
            <a:pPr lvl="1"/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rgbClr val="000000"/>
                </a:solidFill>
              </a:rPr>
              <a:t>Silica aerogel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Self-standing!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Similar structure of SiO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grain-network</a:t>
            </a:r>
          </a:p>
          <a:p>
            <a:pPr marL="1258888" lvl="1" indent="-180975" defTabSz="246063"/>
            <a:r>
              <a:rPr lang="en-US" altLang="ja-JP" dirty="0" smtClean="0">
                <a:sym typeface="Wingdings"/>
              </a:rPr>
              <a:t>SEM/TEM/HEIM all show consistent images</a:t>
            </a:r>
          </a:p>
          <a:p>
            <a:pPr marL="1258888" lvl="1" indent="-180975" defTabSz="246063"/>
            <a:r>
              <a:rPr lang="en-US" altLang="ja-JP" dirty="0" smtClean="0">
                <a:sym typeface="Wingdings"/>
              </a:rPr>
              <a:t>Measured surface area 500 m</a:t>
            </a:r>
            <a:r>
              <a:rPr lang="en-US" altLang="ja-JP" baseline="30000" dirty="0" smtClean="0">
                <a:sym typeface="Wingdings"/>
              </a:rPr>
              <a:t>2</a:t>
            </a:r>
            <a:r>
              <a:rPr lang="en-US" altLang="ja-JP" dirty="0" smtClean="0">
                <a:sym typeface="Wingdings"/>
              </a:rPr>
              <a:t>/g </a:t>
            </a:r>
            <a:endParaRPr lang="en-US" altLang="ja-JP" dirty="0" smtClean="0"/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 smtClean="0"/>
              <a:t>Control </a:t>
            </a:r>
            <a:r>
              <a:rPr kumimoji="1" lang="en-US" altLang="ja-JP" dirty="0" smtClean="0">
                <a:solidFill>
                  <a:srgbClr val="000000"/>
                </a:solidFill>
              </a:rPr>
              <a:t>of density </a:t>
            </a:r>
            <a:r>
              <a:rPr kumimoji="1" lang="en-US" altLang="ja-JP" dirty="0" smtClean="0"/>
              <a:t>and thickness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/>
              <a:t>Only few (and old) data available</a:t>
            </a:r>
          </a:p>
          <a:p>
            <a:pPr marL="742950" lvl="1" indent="-285750">
              <a:buFont typeface="Arial"/>
              <a:buChar char="•"/>
            </a:pPr>
            <a:endParaRPr kumimoji="1" lang="en-US" altLang="ja-JP" dirty="0"/>
          </a:p>
        </p:txBody>
      </p:sp>
      <p:pic>
        <p:nvPicPr>
          <p:cNvPr id="7" name="図 6" descr="1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22" y="5027398"/>
            <a:ext cx="1479904" cy="1618645"/>
          </a:xfrm>
          <a:prstGeom prst="rect">
            <a:avLst/>
          </a:prstGeom>
        </p:spPr>
      </p:pic>
      <p:pic>
        <p:nvPicPr>
          <p:cNvPr id="10" name="図 9" descr="uncoated 30mg 3 150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1" y="5288992"/>
            <a:ext cx="1806733" cy="135505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255321" y="5324938"/>
            <a:ext cx="915748" cy="2616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i="1" dirty="0" smtClean="0">
                <a:solidFill>
                  <a:srgbClr val="FFFFFF"/>
                </a:solidFill>
              </a:rPr>
              <a:t>SEM (U. Vic)</a:t>
            </a:r>
            <a:endParaRPr kumimoji="1" lang="ja-JP" altLang="en-US" sz="1100" i="1" dirty="0">
              <a:solidFill>
                <a:srgbClr val="FFFF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08325" y="5075326"/>
            <a:ext cx="943857" cy="2616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100" i="1" dirty="0" smtClean="0">
                <a:solidFill>
                  <a:srgbClr val="FFFFFF"/>
                </a:solidFill>
              </a:rPr>
              <a:t>H</a:t>
            </a:r>
            <a:r>
              <a:rPr kumimoji="1" lang="en-US" altLang="ja-JP" sz="1100" i="1" dirty="0" smtClean="0">
                <a:solidFill>
                  <a:srgbClr val="FFFFFF"/>
                </a:solidFill>
              </a:rPr>
              <a:t>EIM (NIMS)</a:t>
            </a:r>
            <a:endParaRPr kumimoji="1" lang="ja-JP" altLang="en-US" sz="1100" i="1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61646" y="5085298"/>
            <a:ext cx="92312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100" i="1" dirty="0" smtClean="0">
                <a:solidFill>
                  <a:srgbClr val="FFFFFF"/>
                </a:solidFill>
              </a:rPr>
              <a:t>TEM</a:t>
            </a:r>
            <a:r>
              <a:rPr kumimoji="1" lang="en-US" altLang="ja-JP" sz="1100" i="1" dirty="0" smtClean="0">
                <a:solidFill>
                  <a:srgbClr val="FFFFFF"/>
                </a:solidFill>
              </a:rPr>
              <a:t> (RIKEN)</a:t>
            </a:r>
          </a:p>
          <a:p>
            <a:r>
              <a:rPr lang="en-US" altLang="ja-JP" sz="1100" i="1" dirty="0" smtClean="0">
                <a:solidFill>
                  <a:srgbClr val="FFFFFF"/>
                </a:solidFill>
              </a:rPr>
              <a:t>fragment</a:t>
            </a:r>
            <a:endParaRPr kumimoji="1" lang="ja-JP" altLang="en-US" sz="1100" i="1" dirty="0">
              <a:solidFill>
                <a:srgbClr val="FFFFFF"/>
              </a:solidFill>
            </a:endParaRPr>
          </a:p>
        </p:txBody>
      </p:sp>
      <p:pic>
        <p:nvPicPr>
          <p:cNvPr id="25" name="図 24" descr="スクリーンショット 2012-01-11 22.12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60" y="3474680"/>
            <a:ext cx="1712410" cy="1443675"/>
          </a:xfrm>
          <a:prstGeom prst="rect">
            <a:avLst/>
          </a:prstGeom>
        </p:spPr>
      </p:pic>
      <p:pic>
        <p:nvPicPr>
          <p:cNvPr id="26" name="図 25" descr="スクリーンショット 2013-08-02 13.47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60" y="1136516"/>
            <a:ext cx="2328458" cy="172710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7571718" y="1112094"/>
            <a:ext cx="1359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>
                <a:solidFill>
                  <a:schemeClr val="bg1"/>
                </a:solidFill>
              </a:rPr>
              <a:t>photo by G. Marshall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9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Measurement of Mu in vacuum 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5699325" y="3895227"/>
            <a:ext cx="3401984" cy="2461123"/>
          </a:xfrm>
        </p:spPr>
        <p:txBody>
          <a:bodyPr>
            <a:noAutofit/>
          </a:bodyPr>
          <a:lstStyle/>
          <a:p>
            <a:pPr marL="266700" indent="-266700"/>
            <a:r>
              <a:rPr lang="en-US" altLang="ja-JP" sz="1800" dirty="0" smtClean="0"/>
              <a:t>e</a:t>
            </a:r>
            <a:r>
              <a:rPr lang="en-US" altLang="ja-JP" sz="1800" baseline="30000" dirty="0" smtClean="0"/>
              <a:t>+</a:t>
            </a:r>
            <a:r>
              <a:rPr lang="en-US" altLang="ja-JP" sz="1800" dirty="0" smtClean="0"/>
              <a:t> tracks were reconstructed from MWDCs and </a:t>
            </a:r>
            <a:r>
              <a:rPr lang="en-US" altLang="ja-JP" sz="1800" dirty="0" err="1" smtClean="0"/>
              <a:t>NaI</a:t>
            </a:r>
            <a:r>
              <a:rPr lang="en-US" altLang="ja-JP" sz="1800" dirty="0" smtClean="0"/>
              <a:t> info.</a:t>
            </a:r>
          </a:p>
          <a:p>
            <a:pPr marL="266700" indent="-266700"/>
            <a:r>
              <a:rPr lang="en-US" altLang="ja-JP" sz="1800" dirty="0" smtClean="0"/>
              <a:t>A thin silica plate (0.1mm) was used to determine target decay.</a:t>
            </a:r>
          </a:p>
          <a:p>
            <a:pPr marL="266700" indent="-266700"/>
            <a:r>
              <a:rPr kumimoji="1" lang="en-US" altLang="ja-JP" sz="1800" dirty="0" smtClean="0"/>
              <a:t>Excess over the target decay </a:t>
            </a:r>
            <a:r>
              <a:rPr lang="en-US" altLang="ja-JP" sz="1800" dirty="0" smtClean="0"/>
              <a:t>distribution was observed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from silica aerogel data.</a:t>
            </a:r>
          </a:p>
          <a:p>
            <a:endParaRPr kumimoji="1" lang="ja-JP" altLang="en-US" sz="1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4" name="図 3" descr="スクリーンショット 2013-07-16 13.2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1" y="973355"/>
            <a:ext cx="7001419" cy="2462257"/>
          </a:xfrm>
          <a:prstGeom prst="rect">
            <a:avLst/>
          </a:prstGeom>
        </p:spPr>
      </p:pic>
      <p:pic>
        <p:nvPicPr>
          <p:cNvPr id="10" name="図 9" descr="スクリーンショット 2013-07-16 14.08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" y="3846943"/>
            <a:ext cx="5378435" cy="287453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0158" y="3537753"/>
            <a:ext cx="3416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</a:rPr>
              <a:t>e+ trackback position onto x=</a:t>
            </a:r>
            <a:r>
              <a:rPr lang="en-US" altLang="ja-JP" sz="1200" dirty="0" smtClean="0">
                <a:solidFill>
                  <a:srgbClr val="008000"/>
                </a:solidFill>
                <a:latin typeface="+mn-ea"/>
              </a:rPr>
              <a:t>0</a:t>
            </a:r>
            <a:r>
              <a:rPr lang="en-US" altLang="ja-JP" sz="1600" dirty="0" smtClean="0">
                <a:solidFill>
                  <a:srgbClr val="008000"/>
                </a:solidFill>
              </a:rPr>
              <a:t> (beam)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0158" y="964899"/>
            <a:ext cx="79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Set up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60158" y="964899"/>
            <a:ext cx="6998462" cy="2470713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60158" y="3559097"/>
            <a:ext cx="5221758" cy="318372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6311160" y="144"/>
            <a:ext cx="2841643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sz="1200" dirty="0"/>
              <a:t>arXiv:1306.3801 (to be published in PTEP)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0900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9553"/>
            <a:ext cx="8229600" cy="70025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Space-time distribution of Mu</a:t>
            </a:r>
            <a:endParaRPr kumimoji="1" lang="ja-JP" altLang="en-US" dirty="0"/>
          </a:p>
        </p:txBody>
      </p:sp>
      <p:pic>
        <p:nvPicPr>
          <p:cNvPr id="5" name="図 4" descr="スクリーンショット 2013-07-16 14.08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684" y="2316803"/>
            <a:ext cx="4864122" cy="2599655"/>
          </a:xfrm>
          <a:prstGeom prst="rect">
            <a:avLst/>
          </a:prstGeom>
        </p:spPr>
      </p:pic>
      <p:pic>
        <p:nvPicPr>
          <p:cNvPr id="7" name="図 6" descr="スクリーンショット 2013-07-16 14.1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8" y="1001315"/>
            <a:ext cx="4124622" cy="4629230"/>
          </a:xfrm>
          <a:prstGeom prst="rect">
            <a:avLst/>
          </a:prstGeom>
        </p:spPr>
      </p:pic>
      <p:pic>
        <p:nvPicPr>
          <p:cNvPr id="8" name="図 7" descr="スクリーンショット 2013-07-16 14.10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9" y="1046379"/>
            <a:ext cx="3679301" cy="4577397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7529" y="709062"/>
            <a:ext cx="359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366FF"/>
                </a:solidFill>
              </a:rPr>
              <a:t>Time</a:t>
            </a:r>
            <a:r>
              <a:rPr kumimoji="1" lang="en-US" altLang="ja-JP" dirty="0" smtClean="0"/>
              <a:t> spectrum after BG subtraction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5549" y="701880"/>
            <a:ext cx="24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Position</a:t>
            </a:r>
            <a:r>
              <a:rPr lang="en-US" altLang="ja-JP" dirty="0"/>
              <a:t> </a:t>
            </a:r>
            <a:r>
              <a:rPr lang="en-US" altLang="ja-JP" dirty="0" smtClean="0"/>
              <a:t>of e+ trackback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3425998" y="1142427"/>
            <a:ext cx="1254682" cy="2304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3425998" y="2539896"/>
            <a:ext cx="1241531" cy="13553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3425998" y="3980595"/>
            <a:ext cx="1241531" cy="4055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425998" y="4919718"/>
            <a:ext cx="1244009" cy="2881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64286" y="5594598"/>
            <a:ext cx="6831795" cy="1127111"/>
          </a:xfrm>
          <a:solidFill>
            <a:srgbClr val="FFFF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en-US" altLang="ja-JP" sz="2000" dirty="0" smtClean="0">
                <a:solidFill>
                  <a:srgbClr val="3366FF"/>
                </a:solidFill>
              </a:rPr>
              <a:t>Mu diffused out from aerogel with thermal velocity.</a:t>
            </a:r>
          </a:p>
          <a:p>
            <a:r>
              <a:rPr lang="en-US" altLang="ja-JP" sz="2000" dirty="0" smtClean="0">
                <a:solidFill>
                  <a:srgbClr val="3366FF"/>
                </a:solidFill>
              </a:rPr>
              <a:t>Vacuum yield (region1-3) </a:t>
            </a:r>
            <a:r>
              <a:rPr lang="en-US" altLang="ja-JP" sz="2000" dirty="0">
                <a:solidFill>
                  <a:srgbClr val="3366FF"/>
                </a:solidFill>
              </a:rPr>
              <a:t>=</a:t>
            </a:r>
            <a:r>
              <a:rPr lang="en-US" altLang="ja-JP" sz="2000" dirty="0" smtClean="0">
                <a:solidFill>
                  <a:srgbClr val="3366FF"/>
                </a:solidFill>
              </a:rPr>
              <a:t> 3x10</a:t>
            </a:r>
            <a:r>
              <a:rPr lang="en-US" altLang="ja-JP" sz="2000" baseline="30000" dirty="0" smtClean="0">
                <a:solidFill>
                  <a:srgbClr val="3366FF"/>
                </a:solidFill>
              </a:rPr>
              <a:t>-3</a:t>
            </a:r>
            <a:r>
              <a:rPr lang="en-US" altLang="ja-JP" sz="2000" dirty="0" smtClean="0">
                <a:solidFill>
                  <a:srgbClr val="3366FF"/>
                </a:solidFill>
              </a:rPr>
              <a:t> per </a:t>
            </a:r>
            <a:r>
              <a:rPr lang="en-US" altLang="ja-JP" sz="2000" dirty="0" err="1" smtClean="0">
                <a:solidFill>
                  <a:srgbClr val="3366FF"/>
                </a:solidFill>
              </a:rPr>
              <a:t>muon</a:t>
            </a:r>
            <a:r>
              <a:rPr lang="en-US" altLang="ja-JP" sz="2000" dirty="0" smtClean="0">
                <a:solidFill>
                  <a:srgbClr val="3366FF"/>
                </a:solidFill>
              </a:rPr>
              <a:t> stop</a:t>
            </a:r>
          </a:p>
          <a:p>
            <a:r>
              <a:rPr kumimoji="1" lang="en-US" altLang="ja-JP" sz="2000" dirty="0" smtClean="0">
                <a:solidFill>
                  <a:srgbClr val="3366FF"/>
                </a:solidFill>
              </a:rPr>
              <a:t>Expected conv. efficiency at J-PARC ~10</a:t>
            </a:r>
            <a:r>
              <a:rPr kumimoji="1" lang="en-US" altLang="ja-JP" sz="2000" baseline="30000" dirty="0" smtClean="0">
                <a:solidFill>
                  <a:srgbClr val="3366FF"/>
                </a:solidFill>
              </a:rPr>
              <a:t>-3</a:t>
            </a:r>
            <a:r>
              <a:rPr lang="en-US" altLang="ja-JP" sz="2000" dirty="0">
                <a:solidFill>
                  <a:srgbClr val="3366FF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(&gt;10</a:t>
            </a:r>
            <a:r>
              <a:rPr kumimoji="1" lang="en-US" altLang="ja-JP" sz="2000" baseline="30000" dirty="0" smtClean="0">
                <a:solidFill>
                  <a:srgbClr val="3366FF"/>
                </a:solidFill>
              </a:rPr>
              <a:t>-2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required)</a:t>
            </a:r>
            <a:endParaRPr kumimoji="1" lang="ja-JP" altLang="en-US" sz="2000" dirty="0">
              <a:solidFill>
                <a:srgbClr val="3366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534750" y="-13977"/>
            <a:ext cx="2621230" cy="2616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sz="1100" dirty="0"/>
              <a:t>arXiv:1306.3801 (to be published in PTEP)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6969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147"/>
          </a:xfrm>
        </p:spPr>
        <p:txBody>
          <a:bodyPr>
            <a:normAutofit/>
          </a:bodyPr>
          <a:lstStyle/>
          <a:p>
            <a:r>
              <a:rPr lang="en-US" altLang="ja-JP" dirty="0"/>
              <a:t>Relevant processes and scales</a:t>
            </a:r>
            <a:endParaRPr kumimoji="1" lang="ja-JP" altLang="en-US" dirty="0"/>
          </a:p>
        </p:txBody>
      </p:sp>
      <p:pic>
        <p:nvPicPr>
          <p:cNvPr id="7" name="コンテンツ プレースホルダー 6" descr="prob_log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1642"/>
          <a:stretch/>
        </p:blipFill>
        <p:spPr>
          <a:xfrm>
            <a:off x="55285" y="3130483"/>
            <a:ext cx="4246236" cy="373001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825256" y="1349044"/>
            <a:ext cx="1426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600" dirty="0" smtClean="0"/>
              <a:t>&lt;&lt;</a:t>
            </a:r>
            <a:endParaRPr kumimoji="1" lang="ja-JP" altLang="en-US" sz="9600" dirty="0"/>
          </a:p>
        </p:txBody>
      </p:sp>
      <p:sp>
        <p:nvSpPr>
          <p:cNvPr id="2" name="円/楕円 1"/>
          <p:cNvSpPr/>
          <p:nvPr/>
        </p:nvSpPr>
        <p:spPr>
          <a:xfrm>
            <a:off x="1701729" y="2165643"/>
            <a:ext cx="287193" cy="263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32845" y="1929118"/>
            <a:ext cx="17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Scale of diffusion</a:t>
            </a:r>
          </a:p>
          <a:p>
            <a:pPr algn="ctr"/>
            <a:r>
              <a:rPr lang="en-US" altLang="ja-JP" dirty="0"/>
              <a:t>&lt; </a:t>
            </a:r>
            <a:r>
              <a:rPr lang="en-US" altLang="ja-JP" dirty="0" smtClean="0"/>
              <a:t>0.1 mm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F118-6044-8B45-AB49-EA512FFAC5F0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8471" y="899664"/>
            <a:ext cx="365371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Mu diffusion to vacuum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8845" y="1437456"/>
            <a:ext cx="339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(determined by this experiment)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pic>
        <p:nvPicPr>
          <p:cNvPr id="14" name="コンテンツ プレースホルダー 19" descr="stop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b="712"/>
          <a:stretch/>
        </p:blipFill>
        <p:spPr>
          <a:xfrm>
            <a:off x="5067602" y="3186407"/>
            <a:ext cx="4076398" cy="3566087"/>
          </a:xfrm>
          <a:prstGeom prst="rect">
            <a:avLst/>
          </a:prstGeom>
        </p:spPr>
      </p:pic>
      <p:sp>
        <p:nvSpPr>
          <p:cNvPr id="15" name="円/楕円 14"/>
          <p:cNvSpPr/>
          <p:nvPr/>
        </p:nvSpPr>
        <p:spPr>
          <a:xfrm>
            <a:off x="5871554" y="981831"/>
            <a:ext cx="2373829" cy="23374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Scale of </a:t>
            </a:r>
            <a:r>
              <a:rPr lang="en-US" altLang="ja-JP" dirty="0" smtClean="0"/>
              <a:t>μ range straggling</a:t>
            </a:r>
          </a:p>
          <a:p>
            <a:pPr algn="ctr"/>
            <a:r>
              <a:rPr lang="en-US" altLang="ja-JP" dirty="0" smtClean="0"/>
              <a:t>&gt; </a:t>
            </a:r>
            <a:r>
              <a:rPr lang="en-US" altLang="ja-JP" dirty="0"/>
              <a:t>1 mm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58950" y="916191"/>
            <a:ext cx="177016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Muon stop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919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24"/>
            <a:ext cx="8229600" cy="820109"/>
          </a:xfrm>
        </p:spPr>
        <p:txBody>
          <a:bodyPr/>
          <a:lstStyle/>
          <a:p>
            <a:r>
              <a:rPr lang="en-US" altLang="ja-JP" dirty="0" smtClean="0"/>
              <a:t>Aerogel with sub-mm structure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4205" y="947446"/>
            <a:ext cx="8601157" cy="1186925"/>
          </a:xfrm>
          <a:solidFill>
            <a:srgbClr val="FFFFFF"/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The vacuum yield would increase if more </a:t>
            </a:r>
            <a:r>
              <a:rPr lang="en-US" altLang="ja-JP" sz="2400" dirty="0" err="1" smtClean="0"/>
              <a:t>muons</a:t>
            </a:r>
            <a:r>
              <a:rPr lang="en-US" altLang="ja-JP" sz="2400" dirty="0" smtClean="0"/>
              <a:t> stop near the surface (&lt;0.1mm). Introduction of </a:t>
            </a:r>
            <a:r>
              <a:rPr lang="en-US" altLang="ja-JP" sz="2400" dirty="0" smtClean="0">
                <a:solidFill>
                  <a:srgbClr val="FF6600"/>
                </a:solidFill>
              </a:rPr>
              <a:t>sub-mm structure </a:t>
            </a:r>
            <a:r>
              <a:rPr lang="en-US" altLang="ja-JP" sz="2400" dirty="0" smtClean="0"/>
              <a:t>would increase surface area, thus enhance the vacuum yield.</a:t>
            </a:r>
            <a:endParaRPr kumimoji="1" lang="ja-JP" altLang="en-US" sz="2400" dirty="0"/>
          </a:p>
        </p:txBody>
      </p:sp>
      <p:pic>
        <p:nvPicPr>
          <p:cNvPr id="4" name="図 3" descr="スクリーンショット 2013-07-16 14.1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48" y="3081678"/>
            <a:ext cx="3023242" cy="227559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7" name="図 6" descr="スクリーンショット 2013-07-16 19.5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0" y="3004761"/>
            <a:ext cx="1262955" cy="193630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2350" y="2348526"/>
            <a:ext cx="1159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3366FF"/>
                </a:solidFill>
              </a:rPr>
              <a:t>Channels</a:t>
            </a:r>
            <a:endParaRPr kumimoji="1" lang="ja-JP" altLang="en-US" sz="2000" dirty="0">
              <a:solidFill>
                <a:srgbClr val="3366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70695" y="2871975"/>
            <a:ext cx="197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simulation (G. Marshall)</a:t>
            </a:r>
            <a:endParaRPr kumimoji="1" lang="ja-JP" altLang="en-US" sz="1400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4005" y="5087699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 was fixed to 2w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9583" y="5791553"/>
            <a:ext cx="657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A factor of 5~7 enhancement with sub-structures</a:t>
            </a:r>
            <a:endParaRPr kumimoji="1" lang="ja-JP" altLang="en-US" sz="2400" b="1" dirty="0"/>
          </a:p>
        </p:txBody>
      </p:sp>
      <p:pic>
        <p:nvPicPr>
          <p:cNvPr id="12" name="図 11" descr="スクリーンショット 2013-07-16 20.14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97" y="2919903"/>
            <a:ext cx="3145659" cy="256052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850590" y="2355950"/>
            <a:ext cx="783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Holes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15929" y="2348527"/>
            <a:ext cx="4388625" cy="316263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834817" y="2352240"/>
            <a:ext cx="3935628" cy="3158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59065" y="2732595"/>
            <a:ext cx="1936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simulation (M. Iwasaki)</a:t>
            </a:r>
            <a:endParaRPr kumimoji="1"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8676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469"/>
            <a:ext cx="8229600" cy="72890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Structured aerogels (in preparation)</a:t>
            </a:r>
            <a:endParaRPr kumimoji="1" lang="ja-JP" altLang="en-US" dirty="0"/>
          </a:p>
        </p:txBody>
      </p:sp>
      <p:pic>
        <p:nvPicPr>
          <p:cNvPr id="5" name="図 4" descr="スクリーンショット 2013-07-16 14.16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3"/>
          <a:stretch/>
        </p:blipFill>
        <p:spPr>
          <a:xfrm>
            <a:off x="761077" y="779373"/>
            <a:ext cx="7050423" cy="1747194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7" name="図 6" descr="スクリーンショット 2013-07-16 20.20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7" y="2892276"/>
            <a:ext cx="2777620" cy="252775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597421" y="2501750"/>
            <a:ext cx="1365127" cy="307777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i="1" dirty="0" smtClean="0">
                <a:solidFill>
                  <a:srgbClr val="3366FF"/>
                </a:solidFill>
              </a:rPr>
              <a:t>Metal push pins</a:t>
            </a:r>
            <a:endParaRPr kumimoji="1" lang="ja-JP" altLang="en-US" sz="1400" i="1" dirty="0">
              <a:solidFill>
                <a:srgbClr val="3366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72455" y="666899"/>
            <a:ext cx="1567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100μm holes</a:t>
            </a:r>
            <a:endParaRPr kumimoji="1" lang="ja-JP" altLang="en-US" sz="2000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81730" y="666899"/>
            <a:ext cx="1368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1mm holes</a:t>
            </a:r>
            <a:endParaRPr kumimoji="1" lang="ja-JP" altLang="en-US" sz="2000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47274" y="682600"/>
            <a:ext cx="117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channels</a:t>
            </a:r>
            <a:endParaRPr kumimoji="1" lang="ja-JP" altLang="en-US" sz="2000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09557" y="2537696"/>
            <a:ext cx="815406" cy="307777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i="1" dirty="0" smtClean="0">
                <a:solidFill>
                  <a:srgbClr val="3366FF"/>
                </a:solidFill>
              </a:rPr>
              <a:t>thin-</a:t>
            </a:r>
            <a:r>
              <a:rPr kumimoji="1" lang="en-US" altLang="ja-JP" sz="1400" i="1" dirty="0" smtClean="0">
                <a:solidFill>
                  <a:srgbClr val="3366FF"/>
                </a:solidFill>
              </a:rPr>
              <a:t>film</a:t>
            </a:r>
            <a:endParaRPr kumimoji="1" lang="ja-JP" altLang="en-US" sz="1400" i="1" dirty="0">
              <a:solidFill>
                <a:srgbClr val="3366FF"/>
              </a:solidFill>
            </a:endParaRPr>
          </a:p>
        </p:txBody>
      </p:sp>
      <p:pic>
        <p:nvPicPr>
          <p:cNvPr id="19" name="Picture 3" descr="C:\Users\makoto\Desktop\research_09\photo\___temp___\msr-5\DSC00105.JPG"/>
          <p:cNvPicPr>
            <a:picLocks noChangeAspect="1" noChangeArrowheads="1"/>
          </p:cNvPicPr>
          <p:nvPr/>
        </p:nvPicPr>
        <p:blipFill rotWithShape="1">
          <a:blip r:embed="rId5" cstate="print"/>
          <a:srcRect l="14845" t="33642" r="16414"/>
          <a:stretch/>
        </p:blipFill>
        <p:spPr bwMode="auto">
          <a:xfrm>
            <a:off x="6098985" y="2892277"/>
            <a:ext cx="2626963" cy="1901933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307417" y="2536986"/>
            <a:ext cx="1158064" cy="307777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>
                <a:solidFill>
                  <a:srgbClr val="3366FF"/>
                </a:solidFill>
              </a:rPr>
              <a:t>Laser drilling</a:t>
            </a:r>
            <a:endParaRPr kumimoji="1" lang="ja-JP" altLang="en-US" sz="1400" i="1" dirty="0">
              <a:solidFill>
                <a:srgbClr val="3366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85037" y="6257108"/>
            <a:ext cx="498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kumimoji="1" lang="en-US" altLang="ja-JP" sz="2400" dirty="0" smtClean="0">
                <a:solidFill>
                  <a:srgbClr val="000090"/>
                </a:solidFill>
              </a:rPr>
              <a:t>To be tested at TRIUMF in October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58779" y="3264848"/>
            <a:ext cx="145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1mm-thickness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6357" y="5961295"/>
            <a:ext cx="201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by Y. </a:t>
            </a:r>
            <a:r>
              <a:rPr kumimoji="1" lang="en-US" altLang="ja-JP" dirty="0" err="1" smtClean="0"/>
              <a:t>Oishi</a:t>
            </a:r>
            <a:r>
              <a:rPr kumimoji="1" lang="en-US" altLang="ja-JP" dirty="0" smtClean="0"/>
              <a:t> (RIKEN)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44256" y="5499630"/>
            <a:ext cx="288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by M. </a:t>
            </a:r>
            <a:r>
              <a:rPr kumimoji="1" lang="en-US" altLang="ja-JP" dirty="0" err="1" smtClean="0"/>
              <a:t>Tabata</a:t>
            </a:r>
            <a:r>
              <a:rPr kumimoji="1" lang="en-US" altLang="ja-JP" dirty="0" smtClean="0"/>
              <a:t> (Chiba/JAXA)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+ KEK engineering center</a:t>
            </a:r>
            <a:endParaRPr kumimoji="1" lang="en-US" altLang="ja-JP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108861" y="4757577"/>
            <a:ext cx="276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by M. </a:t>
            </a:r>
            <a:r>
              <a:rPr kumimoji="1" lang="en-US" altLang="ja-JP" dirty="0" err="1" smtClean="0"/>
              <a:t>Tabata</a:t>
            </a:r>
            <a:r>
              <a:rPr kumimoji="1" lang="en-US" altLang="ja-JP" dirty="0" smtClean="0"/>
              <a:t> (Chiba/JAXA)</a:t>
            </a:r>
          </a:p>
        </p:txBody>
      </p:sp>
      <p:pic>
        <p:nvPicPr>
          <p:cNvPr id="34" name="図 33" descr="スクリーンショット 2013-08-02 13.11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50" y="3697073"/>
            <a:ext cx="2522172" cy="1834896"/>
          </a:xfrm>
          <a:prstGeom prst="rect">
            <a:avLst/>
          </a:prstGeom>
        </p:spPr>
      </p:pic>
      <p:pic>
        <p:nvPicPr>
          <p:cNvPr id="35" name="図 34" descr="スクリーンショット 2013-07-18 8.38.5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51" y="2875275"/>
            <a:ext cx="1332837" cy="793597"/>
          </a:xfrm>
          <a:prstGeom prst="rect">
            <a:avLst/>
          </a:prstGeom>
        </p:spPr>
      </p:pic>
      <p:cxnSp>
        <p:nvCxnSpPr>
          <p:cNvPr id="37" name="直線矢印コネクタ 36"/>
          <p:cNvCxnSpPr/>
          <p:nvPr/>
        </p:nvCxnSpPr>
        <p:spPr>
          <a:xfrm>
            <a:off x="5367194" y="3621222"/>
            <a:ext cx="49206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367194" y="3139194"/>
            <a:ext cx="6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1mm</a:t>
            </a:r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848840" y="3050734"/>
            <a:ext cx="0" cy="3041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 rot="16200000">
            <a:off x="2490431" y="3049737"/>
            <a:ext cx="86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200μ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877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0" grpId="0" animBg="1"/>
      <p:bldP spid="12" grpId="0"/>
      <p:bldP spid="18" grpId="0"/>
      <p:bldP spid="22" grpId="0"/>
      <p:bldP spid="30" grpId="0"/>
      <p:bldP spid="32" grpId="0"/>
      <p:bldP spid="39" grpId="0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0" tIns="45702" rIns="91400" bIns="45702"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49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8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8" y="1295430"/>
            <a:ext cx="1258257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8"/>
            <a:ext cx="15168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1-2x10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30"/>
            <a:ext cx="21977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7" y="5646029"/>
            <a:ext cx="5194577" cy="830997"/>
          </a:xfrm>
          <a:prstGeom prst="rect">
            <a:avLst/>
          </a:prstGeom>
          <a:noFill/>
          <a:effectLst/>
        </p:spPr>
        <p:txBody>
          <a:bodyPr lIns="91400" tIns="45702" rIns="91400" bIns="45702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92845" y="2724093"/>
            <a:ext cx="1861587" cy="399462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1" y="3733800"/>
            <a:ext cx="2719665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</a:p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 rot="964462">
            <a:off x="3118768" y="3306718"/>
            <a:ext cx="4449119" cy="1714571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920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QED contributions 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4" name="図 3" descr="スクリーンショット 2012-02-21 19.17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8" y="4129172"/>
            <a:ext cx="5018715" cy="1704077"/>
          </a:xfrm>
          <a:prstGeom prst="rect">
            <a:avLst/>
          </a:prstGeom>
        </p:spPr>
      </p:pic>
      <p:pic>
        <p:nvPicPr>
          <p:cNvPr id="5" name="図 4" descr="スクリーンショット 2012-02-21 19.1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0" y="3720659"/>
            <a:ext cx="1370744" cy="2073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86999" y="5805638"/>
            <a:ext cx="2875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From Lepton Moments (World Scientific, 2010)</a:t>
            </a:r>
            <a:endParaRPr kumimoji="1" lang="ja-JP" altLang="en-US" sz="1100" dirty="0"/>
          </a:p>
        </p:txBody>
      </p:sp>
      <p:pic>
        <p:nvPicPr>
          <p:cNvPr id="7" name="図 6" descr="スクリーンショット 2012-02-22 12.5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0" y="1566198"/>
            <a:ext cx="2117531" cy="225742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7018" y="2175548"/>
            <a:ext cx="257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Leading order </a:t>
            </a:r>
            <a:r>
              <a:rPr kumimoji="1" lang="en-US" altLang="ja-JP" dirty="0" smtClean="0"/>
              <a:t>correction</a:t>
            </a:r>
          </a:p>
          <a:p>
            <a:r>
              <a:rPr lang="en-US" altLang="ja-JP" dirty="0"/>
              <a:t>(</a:t>
            </a:r>
            <a:r>
              <a:rPr kumimoji="1" lang="en-US" altLang="ja-JP" dirty="0" smtClean="0"/>
              <a:t>Schwinger term,</a:t>
            </a:r>
            <a:r>
              <a:rPr lang="en-US" altLang="ja-JP" dirty="0" smtClean="0"/>
              <a:t>1948)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3644" y="5833250"/>
            <a:ext cx="173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Julian Schwinger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0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ホームベース 6"/>
          <p:cNvSpPr/>
          <p:nvPr/>
        </p:nvSpPr>
        <p:spPr bwMode="auto">
          <a:xfrm>
            <a:off x="505790" y="1145969"/>
            <a:ext cx="8499475" cy="679450"/>
          </a:xfrm>
          <a:prstGeom prst="homePlate">
            <a:avLst/>
          </a:prstGeom>
          <a:solidFill>
            <a:srgbClr val="CCFFF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35" name="Text Box 66"/>
          <p:cNvSpPr txBox="1">
            <a:spLocks noChangeAspect="1" noChangeArrowheads="1"/>
          </p:cNvSpPr>
          <p:nvPr/>
        </p:nvSpPr>
        <p:spPr bwMode="auto">
          <a:xfrm>
            <a:off x="4258640" y="1145969"/>
            <a:ext cx="91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13.8</a:t>
            </a:r>
          </a:p>
          <a:p>
            <a:r>
              <a:rPr lang="en-US" altLang="ja-JP"/>
              <a:t>β≈0.46</a:t>
            </a:r>
          </a:p>
        </p:txBody>
      </p:sp>
      <p:sp>
        <p:nvSpPr>
          <p:cNvPr id="5136" name="Text Box 68"/>
          <p:cNvSpPr txBox="1">
            <a:spLocks noChangeAspect="1" noChangeArrowheads="1"/>
          </p:cNvSpPr>
          <p:nvPr/>
        </p:nvSpPr>
        <p:spPr bwMode="auto">
          <a:xfrm>
            <a:off x="5881065" y="1152319"/>
            <a:ext cx="1081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42.3 MeV</a:t>
            </a:r>
          </a:p>
          <a:p>
            <a:r>
              <a:rPr lang="en-US" altLang="ja-JP"/>
              <a:t>β≈0.7</a:t>
            </a:r>
          </a:p>
        </p:txBody>
      </p:sp>
      <p:sp>
        <p:nvSpPr>
          <p:cNvPr id="5139" name="Text Box 66"/>
          <p:cNvSpPr txBox="1">
            <a:spLocks noChangeAspect="1" noChangeArrowheads="1"/>
          </p:cNvSpPr>
          <p:nvPr/>
        </p:nvSpPr>
        <p:spPr bwMode="auto">
          <a:xfrm>
            <a:off x="1202703" y="1153907"/>
            <a:ext cx="1081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0.34 MeV</a:t>
            </a:r>
          </a:p>
          <a:p>
            <a:r>
              <a:rPr lang="en-US" altLang="ja-JP"/>
              <a:t>β≈0.08</a:t>
            </a:r>
          </a:p>
        </p:txBody>
      </p:sp>
      <p:sp>
        <p:nvSpPr>
          <p:cNvPr id="41" name="Rectangle 38"/>
          <p:cNvSpPr>
            <a:spLocks noChangeAspect="1" noChangeArrowheads="1"/>
          </p:cNvSpPr>
          <p:nvPr/>
        </p:nvSpPr>
        <p:spPr bwMode="auto">
          <a:xfrm flipH="1">
            <a:off x="737565" y="2496932"/>
            <a:ext cx="158750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1621803" y="2495344"/>
            <a:ext cx="987425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2715590" y="2495344"/>
            <a:ext cx="900113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60" name="Text Box 52"/>
          <p:cNvSpPr txBox="1">
            <a:spLocks noChangeAspect="1" noChangeArrowheads="1"/>
          </p:cNvSpPr>
          <p:nvPr/>
        </p:nvSpPr>
        <p:spPr bwMode="auto">
          <a:xfrm>
            <a:off x="2987053" y="2508044"/>
            <a:ext cx="423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/>
              <a:t>IH</a:t>
            </a:r>
          </a:p>
        </p:txBody>
      </p:sp>
      <p:sp>
        <p:nvSpPr>
          <p:cNvPr id="45" name="Rectangle 39"/>
          <p:cNvSpPr>
            <a:spLocks noChangeArrowheads="1"/>
          </p:cNvSpPr>
          <p:nvPr/>
        </p:nvSpPr>
        <p:spPr bwMode="auto">
          <a:xfrm>
            <a:off x="3706190" y="2490582"/>
            <a:ext cx="3051175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62" name="Text Box 52"/>
          <p:cNvSpPr txBox="1">
            <a:spLocks noChangeAspect="1" noChangeArrowheads="1"/>
          </p:cNvSpPr>
          <p:nvPr/>
        </p:nvSpPr>
        <p:spPr bwMode="auto">
          <a:xfrm>
            <a:off x="3780803" y="2509632"/>
            <a:ext cx="2887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/>
              <a:t>(IH, CDS, DAW … ?)</a:t>
            </a:r>
          </a:p>
        </p:txBody>
      </p:sp>
      <p:sp>
        <p:nvSpPr>
          <p:cNvPr id="5163" name="Text Box 52"/>
          <p:cNvSpPr txBox="1">
            <a:spLocks noChangeAspect="1" noChangeArrowheads="1"/>
          </p:cNvSpPr>
          <p:nvPr/>
        </p:nvSpPr>
        <p:spPr bwMode="auto">
          <a:xfrm>
            <a:off x="1621803" y="2506457"/>
            <a:ext cx="906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 dirty="0" smtClean="0"/>
              <a:t>IH</a:t>
            </a:r>
            <a:endParaRPr lang="en-US" altLang="ja-JP" dirty="0"/>
          </a:p>
        </p:txBody>
      </p:sp>
      <p:sp>
        <p:nvSpPr>
          <p:cNvPr id="5165" name="Text Box 54"/>
          <p:cNvSpPr txBox="1">
            <a:spLocks noChangeAspect="1" noChangeArrowheads="1"/>
          </p:cNvSpPr>
          <p:nvPr/>
        </p:nvSpPr>
        <p:spPr bwMode="auto">
          <a:xfrm>
            <a:off x="115265" y="2481147"/>
            <a:ext cx="649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dirty="0"/>
              <a:t>μ</a:t>
            </a:r>
            <a:r>
              <a:rPr lang="en-US" altLang="ja-JP" baseline="30000" dirty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→</a:t>
            </a:r>
            <a:endParaRPr lang="en-US" altLang="ja-JP" dirty="0"/>
          </a:p>
        </p:txBody>
      </p:sp>
      <p:sp>
        <p:nvSpPr>
          <p:cNvPr id="51" name="下矢印 50"/>
          <p:cNvSpPr/>
          <p:nvPr/>
        </p:nvSpPr>
        <p:spPr bwMode="auto">
          <a:xfrm>
            <a:off x="2615578" y="1830182"/>
            <a:ext cx="142875" cy="3698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下矢印 51"/>
          <p:cNvSpPr/>
          <p:nvPr/>
        </p:nvSpPr>
        <p:spPr bwMode="auto">
          <a:xfrm>
            <a:off x="3650628" y="1830182"/>
            <a:ext cx="142875" cy="3698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68" name="Text Box 66"/>
          <p:cNvSpPr txBox="1">
            <a:spLocks noChangeArrowheads="1"/>
          </p:cNvSpPr>
          <p:nvPr/>
        </p:nvSpPr>
        <p:spPr bwMode="auto">
          <a:xfrm>
            <a:off x="2313953" y="1152319"/>
            <a:ext cx="91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1.2</a:t>
            </a:r>
          </a:p>
          <a:p>
            <a:r>
              <a:rPr lang="en-US" altLang="ja-JP"/>
              <a:t>β≈0.15</a:t>
            </a:r>
          </a:p>
        </p:txBody>
      </p:sp>
      <p:sp>
        <p:nvSpPr>
          <p:cNvPr id="5169" name="Text Box 66"/>
          <p:cNvSpPr txBox="1">
            <a:spLocks noChangeArrowheads="1"/>
          </p:cNvSpPr>
          <p:nvPr/>
        </p:nvSpPr>
        <p:spPr bwMode="auto">
          <a:xfrm>
            <a:off x="3295028" y="1153907"/>
            <a:ext cx="795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5.1</a:t>
            </a:r>
          </a:p>
          <a:p>
            <a:r>
              <a:rPr lang="en-US" altLang="ja-JP"/>
              <a:t>β≈0.3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978865" y="2481428"/>
            <a:ext cx="571500" cy="395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71" name="Text Box 52"/>
          <p:cNvSpPr txBox="1">
            <a:spLocks noChangeAspect="1" noChangeArrowheads="1"/>
          </p:cNvSpPr>
          <p:nvPr/>
        </p:nvSpPr>
        <p:spPr bwMode="auto">
          <a:xfrm>
            <a:off x="907428" y="2512702"/>
            <a:ext cx="714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ja-JP" dirty="0" smtClean="0"/>
              <a:t>RFQ</a:t>
            </a:r>
            <a:endParaRPr lang="en-US" altLang="ja-JP" dirty="0"/>
          </a:p>
        </p:txBody>
      </p:sp>
      <p:sp>
        <p:nvSpPr>
          <p:cNvPr id="5173" name="Text Box 54"/>
          <p:cNvSpPr txBox="1">
            <a:spLocks noChangeAspect="1" noChangeArrowheads="1"/>
          </p:cNvSpPr>
          <p:nvPr/>
        </p:nvSpPr>
        <p:spPr bwMode="auto">
          <a:xfrm>
            <a:off x="228600" y="2877841"/>
            <a:ext cx="114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dirty="0"/>
              <a:t>Initial Acc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5174" name="Text Box 54"/>
          <p:cNvSpPr txBox="1">
            <a:spLocks noChangeAspect="1" noChangeArrowheads="1"/>
          </p:cNvSpPr>
          <p:nvPr/>
        </p:nvSpPr>
        <p:spPr bwMode="auto">
          <a:xfrm>
            <a:off x="4699965" y="2904919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Middle-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sp>
        <p:nvSpPr>
          <p:cNvPr id="5178" name="Text Box 54"/>
          <p:cNvSpPr txBox="1">
            <a:spLocks noChangeAspect="1" noChangeArrowheads="1"/>
          </p:cNvSpPr>
          <p:nvPr/>
        </p:nvSpPr>
        <p:spPr bwMode="auto">
          <a:xfrm>
            <a:off x="2193303" y="2873169"/>
            <a:ext cx="760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Low-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sp>
        <p:nvSpPr>
          <p:cNvPr id="5179" name="Rectangle 59"/>
          <p:cNvSpPr>
            <a:spLocks noGrp="1"/>
          </p:cNvSpPr>
          <p:nvPr>
            <p:ph type="title" idx="4294967295"/>
          </p:nvPr>
        </p:nvSpPr>
        <p:spPr>
          <a:xfrm>
            <a:off x="443395" y="0"/>
            <a:ext cx="8229600" cy="938790"/>
          </a:xfrm>
        </p:spPr>
        <p:txBody>
          <a:bodyPr/>
          <a:lstStyle/>
          <a:p>
            <a:r>
              <a:rPr lang="en-US" altLang="ja-JP" dirty="0" smtClean="0">
                <a:latin typeface="Calibri" charset="0"/>
                <a:ea typeface="ＭＳ Ｐゴシック" charset="0"/>
              </a:rPr>
              <a:t>Muon </a:t>
            </a:r>
            <a:r>
              <a:rPr lang="en-US" altLang="ja-JP" dirty="0">
                <a:latin typeface="Calibri" charset="0"/>
                <a:ea typeface="ＭＳ Ｐゴシック" charset="0"/>
              </a:rPr>
              <a:t>acceleration</a:t>
            </a:r>
          </a:p>
        </p:txBody>
      </p:sp>
      <p:sp>
        <p:nvSpPr>
          <p:cNvPr id="5180" name="Text Box 68"/>
          <p:cNvSpPr txBox="1">
            <a:spLocks noChangeAspect="1" noChangeArrowheads="1"/>
          </p:cNvSpPr>
          <p:nvPr/>
        </p:nvSpPr>
        <p:spPr bwMode="auto">
          <a:xfrm>
            <a:off x="7787653" y="1152319"/>
            <a:ext cx="1023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200 MeV</a:t>
            </a:r>
          </a:p>
          <a:p>
            <a:r>
              <a:rPr lang="en-US" altLang="ja-JP"/>
              <a:t>β≈0.94</a:t>
            </a:r>
          </a:p>
        </p:txBody>
      </p:sp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6830390" y="2487407"/>
            <a:ext cx="2057400" cy="396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6982790" y="2563607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6830390" y="2511219"/>
            <a:ext cx="2092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Disk loaded structure</a:t>
            </a:r>
          </a:p>
        </p:txBody>
      </p:sp>
      <p:sp>
        <p:nvSpPr>
          <p:cNvPr id="5184" name="Text Box 54"/>
          <p:cNvSpPr txBox="1">
            <a:spLocks noChangeAspect="1" noChangeArrowheads="1"/>
          </p:cNvSpPr>
          <p:nvPr/>
        </p:nvSpPr>
        <p:spPr bwMode="auto">
          <a:xfrm>
            <a:off x="7439990" y="2904919"/>
            <a:ext cx="80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/>
              <a:t>High-</a:t>
            </a:r>
            <a:r>
              <a:rPr lang="en-US" altLang="ja-JP">
                <a:latin typeface="Symbol" charset="0"/>
              </a:rPr>
              <a:t>b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7" y="4127916"/>
            <a:ext cx="2903316" cy="19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コンテンツ プレースホルダ 3" descr="201.加速管内部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12" y="4087666"/>
            <a:ext cx="2386802" cy="19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08" y="4099103"/>
            <a:ext cx="2849084" cy="195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764387" y="3810384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Disk loaded structure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58973" y="3782772"/>
            <a:ext cx="79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IH </a:t>
            </a:r>
            <a:r>
              <a:rPr kumimoji="1" lang="en-US" altLang="ja-JP" sz="1400" dirty="0" err="1" smtClean="0"/>
              <a:t>linac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49511" y="381038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RFQ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5560" y="6115029"/>
            <a:ext cx="822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KEKB/J-PARC accelerator group + </a:t>
            </a:r>
            <a:r>
              <a:rPr kumimoji="1" lang="en-US" altLang="ja-JP" dirty="0" err="1" smtClean="0"/>
              <a:t>TITech</a:t>
            </a:r>
            <a:r>
              <a:rPr kumimoji="1" lang="en-US" altLang="ja-JP" dirty="0" smtClean="0"/>
              <a:t> + Kyoto</a:t>
            </a:r>
          </a:p>
          <a:p>
            <a:r>
              <a:rPr lang="en-US" altLang="ja-JP" dirty="0" smtClean="0"/>
              <a:t>Beam simulations in progress. Muon acceleration test being planned at J-PARC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14827" y="5687965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J-PARC proton RFQ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211031" y="5674697"/>
            <a:ext cx="208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IH structure (</a:t>
            </a:r>
            <a:r>
              <a:rPr kumimoji="1" lang="en-US" altLang="ja-JP" sz="1600" dirty="0" err="1" smtClean="0">
                <a:solidFill>
                  <a:schemeClr val="bg1"/>
                </a:solidFill>
              </a:rPr>
              <a:t>TITech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958199" y="5660890"/>
            <a:ext cx="1980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KEKB electron </a:t>
            </a:r>
            <a:r>
              <a:rPr kumimoji="1" lang="en-US" altLang="ja-JP" sz="1600" dirty="0" err="1" smtClean="0">
                <a:solidFill>
                  <a:srgbClr val="FFFFFF"/>
                </a:solidFill>
              </a:rPr>
              <a:t>linac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5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00" tIns="45702" rIns="91400" bIns="45702"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51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8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6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18" y="1295430"/>
            <a:ext cx="1258257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8"/>
            <a:ext cx="15168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14" y="1828802"/>
            <a:ext cx="1701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MeV/c, 1-2x10</a:t>
            </a:r>
            <a:r>
              <a:rPr lang="en-US" altLang="ja-JP" sz="1200" baseline="30000" dirty="0">
                <a:solidFill>
                  <a:srgbClr val="FFFFFF"/>
                </a:solidFill>
              </a:rPr>
              <a:t>8</a:t>
            </a:r>
            <a:r>
              <a:rPr lang="en-US" altLang="ja-JP" sz="1200" dirty="0">
                <a:solidFill>
                  <a:srgbClr val="FFFFFF"/>
                </a:solidFill>
              </a:rPr>
              <a:t>/s)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1" y="2438430"/>
            <a:ext cx="219779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7" y="5646029"/>
            <a:ext cx="5194577" cy="830997"/>
          </a:xfrm>
          <a:prstGeom prst="rect">
            <a:avLst/>
          </a:prstGeom>
          <a:noFill/>
          <a:effectLst/>
        </p:spPr>
        <p:txBody>
          <a:bodyPr lIns="91400" tIns="45702" rIns="91400" bIns="45702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92845" y="2724093"/>
            <a:ext cx="1861587" cy="399462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736011" y="3733800"/>
            <a:ext cx="2719665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26" y="4018245"/>
            <a:ext cx="1111152" cy="707886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</a:p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7319302" y="3874480"/>
            <a:ext cx="1770081" cy="1948759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223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/>
              <a:t>Cryogenics</a:t>
            </a:r>
            <a:endParaRPr lang="ja-JP" altLang="en-US" sz="16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2900 mm</a:t>
            </a:r>
            <a:endParaRPr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Super conducting coils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666 mm</a:t>
            </a:r>
            <a:endParaRPr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77561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4929631"/>
            <a:ext cx="7408333" cy="164218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Consists of four super-conducting coils surrounded by correction coils and iron yoke.</a:t>
            </a:r>
          </a:p>
          <a:p>
            <a:pPr lvl="1"/>
            <a:r>
              <a:rPr lang="en-US" altLang="ja-JP" dirty="0" smtClean="0"/>
              <a:t>main field :        B = 3 T (local uniformity 1ppm)</a:t>
            </a:r>
          </a:p>
          <a:p>
            <a:pPr lvl="1"/>
            <a:r>
              <a:rPr kumimoji="1" lang="en-US" altLang="ja-JP" dirty="0" smtClean="0"/>
              <a:t>injection field : B</a:t>
            </a:r>
            <a:r>
              <a:rPr kumimoji="1" lang="en-US" altLang="ja-JP" baseline="-25000" dirty="0" smtClean="0"/>
              <a:t>r</a:t>
            </a:r>
            <a:r>
              <a:rPr kumimoji="1" lang="en-US" altLang="ja-JP" dirty="0" smtClean="0"/>
              <a:t> &gt; 0 (z &gt; 5 cm )</a:t>
            </a:r>
          </a:p>
          <a:p>
            <a:pPr lvl="1"/>
            <a:r>
              <a:rPr kumimoji="1" lang="en-US" altLang="ja-JP" dirty="0" smtClean="0"/>
              <a:t>focusing field : B</a:t>
            </a:r>
            <a:r>
              <a:rPr kumimoji="1" lang="en-US" altLang="ja-JP" baseline="-25000" dirty="0" smtClean="0"/>
              <a:t>r</a:t>
            </a:r>
            <a:r>
              <a:rPr kumimoji="1" lang="en-US" altLang="ja-JP" dirty="0" smtClean="0"/>
              <a:t>/B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 = 10ppm/cm (n=1E-4) ( |z| &lt; 5 cm 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67184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Storage Magnet</a:t>
            </a:r>
            <a:endParaRPr kumimoji="1" lang="ja-JP" altLang="en-US" dirty="0"/>
          </a:p>
        </p:txBody>
      </p:sp>
      <p:pic>
        <p:nvPicPr>
          <p:cNvPr id="5" name="図 4" descr="スクリーンショット 2013-08-20 8.4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" y="809700"/>
            <a:ext cx="3680465" cy="4072004"/>
          </a:xfrm>
          <a:prstGeom prst="rect">
            <a:avLst/>
          </a:prstGeom>
        </p:spPr>
      </p:pic>
      <p:pic>
        <p:nvPicPr>
          <p:cNvPr id="6" name="図 5" descr="スクリーンショット 2013-08-20 8.4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15" y="705752"/>
            <a:ext cx="2611715" cy="37983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6200000">
            <a:off x="4894310" y="2463166"/>
            <a:ext cx="97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z (m)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0487" y="4358484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r</a:t>
            </a:r>
            <a:endParaRPr kumimoji="1" lang="ja-JP" altLang="en-US" sz="2800" dirty="0"/>
          </a:p>
        </p:txBody>
      </p:sp>
      <p:pic>
        <p:nvPicPr>
          <p:cNvPr id="9" name="図 8" descr="スクリーンショット 2013-08-20 8.52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/>
          <a:stretch/>
        </p:blipFill>
        <p:spPr>
          <a:xfrm>
            <a:off x="5546902" y="703738"/>
            <a:ext cx="479214" cy="311840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796034" y="3474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r>
              <a:rPr kumimoji="1" lang="en-US" altLang="ja-JP" baseline="-25000" dirty="0" smtClean="0"/>
              <a:t>r</a:t>
            </a:r>
            <a:endParaRPr kumimoji="1" lang="ja-JP" altLang="en-US" baseline="-250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864021" y="740764"/>
            <a:ext cx="0" cy="2841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3665986" y="1917863"/>
            <a:ext cx="171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Injection region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4864021" y="3558552"/>
            <a:ext cx="8636" cy="2875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872856" y="3463035"/>
            <a:ext cx="931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storage</a:t>
            </a:r>
          </a:p>
          <a:p>
            <a:r>
              <a:rPr lang="en-US" altLang="ja-JP" dirty="0" smtClean="0"/>
              <a:t>region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920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55" y="836712"/>
            <a:ext cx="3510687" cy="50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76272" y="5672452"/>
            <a:ext cx="279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Two pairs of single-turn coils with opposite current direction</a:t>
            </a:r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>
          <a:xfrm>
            <a:off x="3737868" y="1003913"/>
            <a:ext cx="5406132" cy="2386899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2000" dirty="0" err="1" smtClean="0">
                <a:latin typeface="+mj-lt"/>
                <a:cs typeface="Times New Roman" pitchFamily="18" charset="0"/>
              </a:rPr>
              <a:t>Muons</a:t>
            </a:r>
            <a:r>
              <a:rPr lang="en-US" altLang="ja-JP" sz="2000" dirty="0" smtClean="0">
                <a:latin typeface="+mj-lt"/>
                <a:cs typeface="Times New Roman" pitchFamily="18" charset="0"/>
              </a:rPr>
              <a:t> are injected into the storage magnet with a spiral orbit.</a:t>
            </a:r>
          </a:p>
          <a:p>
            <a:r>
              <a:rPr lang="en-US" altLang="ja-JP" sz="2000" dirty="0" smtClean="0">
                <a:latin typeface="+mj-lt"/>
                <a:cs typeface="Times New Roman" pitchFamily="18" charset="0"/>
              </a:rPr>
              <a:t>A </a:t>
            </a:r>
            <a:r>
              <a:rPr lang="en-US" altLang="ja-JP" sz="2000" dirty="0">
                <a:latin typeface="+mj-lt"/>
                <a:cs typeface="Times New Roman" pitchFamily="18" charset="0"/>
              </a:rPr>
              <a:t>vertical kick (8mrad) </a:t>
            </a:r>
            <a:r>
              <a:rPr lang="en-US" altLang="ja-JP" sz="2000" dirty="0" smtClean="0">
                <a:latin typeface="+mj-lt"/>
                <a:cs typeface="Times New Roman" pitchFamily="18" charset="0"/>
              </a:rPr>
              <a:t>is introduced to </a:t>
            </a:r>
            <a:r>
              <a:rPr lang="en-US" altLang="ja-JP" sz="2000" dirty="0">
                <a:latin typeface="+mj-lt"/>
                <a:cs typeface="Times New Roman" pitchFamily="18" charset="0"/>
              </a:rPr>
              <a:t>stop </a:t>
            </a:r>
            <a:r>
              <a:rPr lang="en-US" altLang="ja-JP" sz="2000" dirty="0" err="1">
                <a:latin typeface="+mj-lt"/>
                <a:cs typeface="Times New Roman" pitchFamily="18" charset="0"/>
              </a:rPr>
              <a:t>muon</a:t>
            </a:r>
            <a:r>
              <a:rPr lang="en-US" altLang="ja-JP" sz="2000" dirty="0">
                <a:latin typeface="+mj-lt"/>
                <a:cs typeface="Times New Roman" pitchFamily="18" charset="0"/>
              </a:rPr>
              <a:t> beam at the storage region</a:t>
            </a:r>
            <a:r>
              <a:rPr lang="en-US" altLang="ja-JP" sz="2000" dirty="0" smtClean="0">
                <a:latin typeface="+mj-lt"/>
                <a:cs typeface="Times New Roman" pitchFamily="18" charset="0"/>
              </a:rPr>
              <a:t>.</a:t>
            </a:r>
          </a:p>
          <a:p>
            <a:pPr lvl="1"/>
            <a:r>
              <a:rPr lang="en-US" altLang="ja-JP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/>
              </a:rPr>
              <a:t>B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/>
              </a:rPr>
              <a:t>r</a:t>
            </a:r>
            <a:r>
              <a:rPr lang="en-US" altLang="ja-JP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/>
              </a:rPr>
              <a:t> ~ 1.5 Gauss</a:t>
            </a:r>
            <a:endParaRPr lang="en-US" altLang="ja-JP" sz="2000" dirty="0" smtClean="0">
              <a:latin typeface="+mj-lt"/>
              <a:sym typeface="Symbol"/>
            </a:endParaRPr>
          </a:p>
          <a:p>
            <a:pPr lvl="1"/>
            <a:r>
              <a:rPr lang="en-US" altLang="ja-JP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/>
              </a:rPr>
              <a:t>T ~ 200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/>
              </a:rPr>
              <a:t>nsec</a:t>
            </a:r>
            <a:endParaRPr lang="en-US" altLang="ja-JP" sz="2000" b="1" dirty="0" smtClean="0">
              <a:solidFill>
                <a:srgbClr val="FF0000"/>
              </a:solidFill>
              <a:latin typeface="+mj-lt"/>
              <a:cs typeface="Times New Roman" pitchFamily="18" charset="0"/>
              <a:sym typeface="Symbol"/>
            </a:endParaRPr>
          </a:p>
          <a:p>
            <a:r>
              <a:rPr lang="en-US" altLang="ja-JP" sz="2000" dirty="0" smtClean="0">
                <a:cs typeface="Times New Roman" pitchFamily="18" charset="0"/>
              </a:rPr>
              <a:t>Performance of pulsed power supply and coil is being evaluated with a test coil.</a:t>
            </a:r>
            <a:endParaRPr lang="en-US" altLang="ja-JP" sz="2000" dirty="0">
              <a:solidFill>
                <a:srgbClr val="0000FF"/>
              </a:solidFill>
              <a:latin typeface="+mj-lt"/>
              <a:cs typeface="Times New Roman" pitchFamily="18" charset="0"/>
              <a:sym typeface="Symbol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99DB8-2728-411E-926A-AAF7C52ACE6D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241266" y="68030"/>
            <a:ext cx="8637949" cy="791420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solidFill>
                  <a:schemeClr val="tx1"/>
                </a:solidFill>
              </a:rPr>
              <a:t>Injection and pulsed </a:t>
            </a:r>
            <a:r>
              <a:rPr lang="en-US" altLang="ja-JP" dirty="0">
                <a:solidFill>
                  <a:schemeClr val="tx1"/>
                </a:solidFill>
              </a:rPr>
              <a:t>kicker </a:t>
            </a:r>
            <a:r>
              <a:rPr lang="en-US" altLang="ja-JP" dirty="0" smtClean="0">
                <a:solidFill>
                  <a:schemeClr val="tx1"/>
                </a:solidFill>
              </a:rPr>
              <a:t>system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1654512" y="1206044"/>
            <a:ext cx="0" cy="634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1654512" y="1840756"/>
            <a:ext cx="5412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35887" y="100555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z</a:t>
            </a:r>
            <a:endParaRPr kumimoji="1" lang="ja-JP" altLang="en-US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07287" y="147142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r</a:t>
            </a:r>
            <a:endParaRPr kumimoji="1" lang="ja-JP" altLang="en-US" sz="2800" dirty="0"/>
          </a:p>
        </p:txBody>
      </p:sp>
      <p:sp>
        <p:nvSpPr>
          <p:cNvPr id="12" name="右矢印 11"/>
          <p:cNvSpPr/>
          <p:nvPr/>
        </p:nvSpPr>
        <p:spPr>
          <a:xfrm>
            <a:off x="2839337" y="4565019"/>
            <a:ext cx="390865" cy="2995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 rot="10967537">
            <a:off x="440358" y="4518075"/>
            <a:ext cx="390865" cy="2995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上矢印 15"/>
          <p:cNvSpPr/>
          <p:nvPr/>
        </p:nvSpPr>
        <p:spPr>
          <a:xfrm>
            <a:off x="1462820" y="4436842"/>
            <a:ext cx="814663" cy="55115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55483" y="42690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r>
              <a:rPr kumimoji="1" lang="en-US" altLang="ja-JP" baseline="-25000" dirty="0" smtClean="0"/>
              <a:t>r</a:t>
            </a:r>
            <a:endParaRPr kumimoji="1" lang="ja-JP" altLang="en-US" baseline="-25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1062" y="423163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r>
              <a:rPr kumimoji="1" lang="en-US" altLang="ja-JP" baseline="-25000" dirty="0" smtClean="0"/>
              <a:t>r</a:t>
            </a:r>
            <a:endParaRPr kumimoji="1" lang="ja-JP" altLang="en-US" baseline="-25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94953" y="461866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kick</a:t>
            </a:r>
            <a:endParaRPr kumimoji="1" lang="ja-JP" altLang="en-US" dirty="0"/>
          </a:p>
        </p:txBody>
      </p:sp>
      <p:sp>
        <p:nvSpPr>
          <p:cNvPr id="32" name="円弧 31"/>
          <p:cNvSpPr/>
          <p:nvPr/>
        </p:nvSpPr>
        <p:spPr>
          <a:xfrm>
            <a:off x="1605307" y="5270362"/>
            <a:ext cx="1234030" cy="390117"/>
          </a:xfrm>
          <a:prstGeom prst="arc">
            <a:avLst>
              <a:gd name="adj1" fmla="val 16200000"/>
              <a:gd name="adj2" fmla="val 21409540"/>
            </a:avLst>
          </a:pr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弧 35"/>
          <p:cNvSpPr/>
          <p:nvPr/>
        </p:nvSpPr>
        <p:spPr>
          <a:xfrm>
            <a:off x="1528887" y="5482672"/>
            <a:ext cx="950528" cy="112773"/>
          </a:xfrm>
          <a:prstGeom prst="arc">
            <a:avLst>
              <a:gd name="adj1" fmla="val 16200000"/>
              <a:gd name="adj2" fmla="val 21595317"/>
            </a:avLst>
          </a:prstGeom>
          <a:ln w="5715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15"/>
          <p:cNvGrpSpPr/>
          <p:nvPr/>
        </p:nvGrpSpPr>
        <p:grpSpPr>
          <a:xfrm>
            <a:off x="4615883" y="4139601"/>
            <a:ext cx="3543800" cy="2648867"/>
            <a:chOff x="-2083079" y="3396764"/>
            <a:chExt cx="4004301" cy="2916694"/>
          </a:xfrm>
        </p:grpSpPr>
        <p:pic>
          <p:nvPicPr>
            <p:cNvPr id="39" name="Picture 3" descr="C:\Users\hiromi\Documents\g-2\kicker_photo\2012Aug\Resized\P101008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26"/>
            <a:stretch/>
          </p:blipFill>
          <p:spPr bwMode="auto">
            <a:xfrm>
              <a:off x="-2083079" y="3396764"/>
              <a:ext cx="4004301" cy="2916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-279078" y="3396764"/>
              <a:ext cx="160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0000"/>
                  </a:solidFill>
                </a:rPr>
                <a:t>H. Nakayama</a:t>
              </a:r>
              <a:endParaRPr kumimoji="1" lang="ja-JP" alt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-1840185" y="3663430"/>
              <a:ext cx="1168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0000"/>
                  </a:solidFill>
                </a:rPr>
                <a:t>H. </a:t>
              </a:r>
              <a:r>
                <a:rPr kumimoji="1" lang="en-US" altLang="ja-JP" sz="1600" b="1" dirty="0" err="1" smtClean="0">
                  <a:solidFill>
                    <a:srgbClr val="000000"/>
                  </a:solidFill>
                </a:rPr>
                <a:t>Iinuma</a:t>
              </a:r>
              <a:endParaRPr kumimoji="1" lang="ja-JP" alt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461501" y="6066748"/>
            <a:ext cx="2133600" cy="365125"/>
          </a:xfrm>
        </p:spPr>
        <p:txBody>
          <a:bodyPr/>
          <a:lstStyle/>
          <a:p>
            <a:fld id="{D336D966-A325-480A-B2B9-B2A9B0844367}" type="datetime1">
              <a:rPr kumimoji="1" lang="ja-JP" altLang="en-US" smtClean="0"/>
              <a:t>13/08/19</a:t>
            </a:fld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44012" y="3787653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Kicker test coil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297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Pulsed kicker system</a:t>
            </a:r>
            <a:endParaRPr kumimoji="1" lang="ja-JP" altLang="en-US" dirty="0"/>
          </a:p>
        </p:txBody>
      </p:sp>
      <p:grpSp>
        <p:nvGrpSpPr>
          <p:cNvPr id="5" name="グループ化 6"/>
          <p:cNvGrpSpPr/>
          <p:nvPr/>
        </p:nvGrpSpPr>
        <p:grpSpPr>
          <a:xfrm>
            <a:off x="3270911" y="2187521"/>
            <a:ext cx="5832648" cy="3353569"/>
            <a:chOff x="5498723" y="5386365"/>
            <a:chExt cx="3669068" cy="2201441"/>
          </a:xfrm>
        </p:grpSpPr>
        <p:pic>
          <p:nvPicPr>
            <p:cNvPr id="6" name="Picture 2" descr="C:\Users\hiromi\Desktop\kicker_photo\2012Aug\0810\tek0000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98723" y="5386365"/>
              <a:ext cx="3669068" cy="2201441"/>
            </a:xfrm>
            <a:prstGeom prst="rect">
              <a:avLst/>
            </a:prstGeom>
            <a:noFill/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5643422" y="5441135"/>
              <a:ext cx="720080" cy="24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2012/8/3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556538" y="3598615"/>
            <a:ext cx="362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Signal from pickup coil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(differential amplifier+  integrator)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60561" y="2425086"/>
            <a:ext cx="2182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Current </a:t>
            </a:r>
            <a:r>
              <a:rPr lang="en-US" altLang="ja-JP" dirty="0" smtClean="0">
                <a:solidFill>
                  <a:schemeClr val="bg1"/>
                </a:solidFill>
              </a:rPr>
              <a:t>transformer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rgbClr val="00FFFF"/>
                </a:solidFill>
              </a:rPr>
              <a:t>Inner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and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66FF"/>
                </a:solidFill>
              </a:rPr>
              <a:t>outer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coils</a:t>
            </a:r>
            <a:endParaRPr lang="en-US" altLang="ja-JP" dirty="0">
              <a:solidFill>
                <a:schemeClr val="bg1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365715" y="2640287"/>
            <a:ext cx="1194846" cy="30851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45634" y="3380850"/>
            <a:ext cx="687227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27470" y="3452858"/>
            <a:ext cx="1071633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300nsec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9" descr="C:\Users\hiromi\Documents\g-2\kicker_photo\2012Aug\Resized\P10100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14394" b="17634"/>
          <a:stretch/>
        </p:blipFill>
        <p:spPr bwMode="auto">
          <a:xfrm>
            <a:off x="35940" y="2276362"/>
            <a:ext cx="3112739" cy="26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7170631" y="5541090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Plots</a:t>
            </a:r>
            <a:r>
              <a:rPr kumimoji="1" lang="en-US" altLang="ja-JP" dirty="0" smtClean="0"/>
              <a:t> by H. </a:t>
            </a:r>
            <a:r>
              <a:rPr kumimoji="1" lang="en-US" altLang="ja-JP" dirty="0" err="1" smtClean="0"/>
              <a:t>Iinuma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5166" y="1773783"/>
            <a:ext cx="207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Kicker test coil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70911" y="1746956"/>
            <a:ext cx="401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Current and B-field waveform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44960" y="3921775"/>
            <a:ext cx="760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pickup</a:t>
            </a:r>
          </a:p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coil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1767097" y="3742051"/>
            <a:ext cx="323464" cy="27180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0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スクリーンショット 2013-08-20 9.06.0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8" r="-134"/>
          <a:stretch/>
        </p:blipFill>
        <p:spPr>
          <a:xfrm>
            <a:off x="245165" y="1246093"/>
            <a:ext cx="4271425" cy="5008691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Vibration and mechanical displacement</a:t>
            </a:r>
            <a:endParaRPr kumimoji="1" lang="ja-JP" altLang="en-US" dirty="0"/>
          </a:p>
        </p:txBody>
      </p:sp>
      <p:pic>
        <p:nvPicPr>
          <p:cNvPr id="6" name="図 5" descr="スクリーンショット 2013-08-20 9.06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5" y="1733576"/>
            <a:ext cx="4115680" cy="311880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62827" y="1015260"/>
            <a:ext cx="204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Plots by K. Sasaki</a:t>
            </a:r>
            <a:endParaRPr kumimoji="1" lang="ja-JP" altLang="en-US" sz="2000" dirty="0"/>
          </a:p>
        </p:txBody>
      </p:sp>
      <p:pic>
        <p:nvPicPr>
          <p:cNvPr id="8" name="図 7" descr="スクリーンショット 2013-08-20 9.10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65" y="4822018"/>
            <a:ext cx="1940779" cy="20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5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/>
              <a:t>Cryogenics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2900 mm</a:t>
            </a:r>
            <a:endParaRPr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Iron yoke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Super conducting coils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/>
              <a:t>666 mm</a:t>
            </a:r>
            <a:endParaRPr lang="ja-JP" altLang="en-US" sz="1400" dirty="0"/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57</a:t>
            </a:fld>
            <a:endParaRPr lang="ja-JP" altLang="en-US"/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57</a:t>
            </a:fld>
            <a:endParaRPr lang="ja-JP" altLang="en-US"/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/>
              <a:pPr/>
              <a:t>57</a:t>
            </a:fld>
            <a:endParaRPr lang="ja-JP" altLang="en-US"/>
          </a:p>
        </p:txBody>
      </p:sp>
      <p:pic>
        <p:nvPicPr>
          <p:cNvPr id="30" name="図 29" descr="スクリーンショット 2012-05-28 2.3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14" y="3818824"/>
            <a:ext cx="811444" cy="2831421"/>
          </a:xfrm>
          <a:prstGeom prst="rect">
            <a:avLst/>
          </a:prstGeom>
        </p:spPr>
      </p:pic>
      <p:pic>
        <p:nvPicPr>
          <p:cNvPr id="31" name="図 30" descr="paris-3-30-vertex-vie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85" y="3695354"/>
            <a:ext cx="3962819" cy="2917509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5223877" y="5287591"/>
            <a:ext cx="909926" cy="59490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μ decay</a:t>
            </a:r>
          </a:p>
          <a:p>
            <a:r>
              <a:rPr lang="en-US" altLang="ja-JP" sz="1600" dirty="0">
                <a:solidFill>
                  <a:srgbClr val="FFFFFF"/>
                </a:solidFill>
              </a:rPr>
              <a:t>vertex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03015" y="3692647"/>
            <a:ext cx="3025162" cy="30777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Radial tracking vanes (Silicon strip)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8648583">
            <a:off x="5692071" y="4239374"/>
            <a:ext cx="1146468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Positron track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848698" y="5060158"/>
            <a:ext cx="240038" cy="286398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7026678" y="6212582"/>
            <a:ext cx="208317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p(e+) &gt; 200 MeV/c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1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569" y="76144"/>
            <a:ext cx="8229600" cy="7240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Silicon strip tracker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645" y="6356350"/>
            <a:ext cx="2133600" cy="365125"/>
          </a:xfrm>
        </p:spPr>
        <p:txBody>
          <a:bodyPr/>
          <a:lstStyle/>
          <a:p>
            <a:fld id="{093035DB-1895-7542-BF67-20EFC40EAE47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pic>
        <p:nvPicPr>
          <p:cNvPr id="19" name="図 18" descr="スクリーンショット 2012-08-06 12.1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1" y="4644765"/>
            <a:ext cx="2125393" cy="2052995"/>
          </a:xfrm>
          <a:prstGeom prst="rect">
            <a:avLst/>
          </a:prstGeom>
        </p:spPr>
      </p:pic>
      <p:pic>
        <p:nvPicPr>
          <p:cNvPr id="20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-155"/>
          <a:stretch/>
        </p:blipFill>
        <p:spPr>
          <a:xfrm>
            <a:off x="47630" y="919877"/>
            <a:ext cx="2607090" cy="2356249"/>
          </a:xfrm>
          <a:prstGeom prst="rect">
            <a:avLst/>
          </a:prstGeom>
        </p:spPr>
      </p:pic>
      <p:pic>
        <p:nvPicPr>
          <p:cNvPr id="25" name="コンテンツ プレースホルダー 4" descr="スクリーンショット 2012-08-02 13.07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t="11878" r="-155" b="14892"/>
          <a:stretch/>
        </p:blipFill>
        <p:spPr>
          <a:xfrm flipV="1">
            <a:off x="1131532" y="2906370"/>
            <a:ext cx="1523188" cy="17254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0649" y="6550223"/>
            <a:ext cx="209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Number of vanes: 24-48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2196" y="828376"/>
            <a:ext cx="19226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 module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8299828">
            <a:off x="1035314" y="2722895"/>
            <a:ext cx="134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Silicon sensors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3853" y="1380576"/>
            <a:ext cx="943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Frontend</a:t>
            </a:r>
          </a:p>
          <a:p>
            <a:r>
              <a:rPr lang="en-US" altLang="ja-JP" sz="1200" dirty="0" smtClean="0"/>
              <a:t>electronics</a:t>
            </a:r>
            <a:endParaRPr kumimoji="1" lang="ja-JP" altLang="en-US" sz="12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119900" y="1034165"/>
            <a:ext cx="5894679" cy="226672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Tracking e+ from muon decay (p = 200-300 MeV/c)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No contamination of B-field (&lt; 1ppm) and E-field (&lt;10mV/cm) in the muon storage region.</a:t>
            </a:r>
          </a:p>
          <a:p>
            <a:endParaRPr kumimoji="1" lang="ja-JP" altLang="en-US" dirty="0" smtClean="0"/>
          </a:p>
          <a:p>
            <a:r>
              <a:rPr lang="en-US" altLang="ja-JP" dirty="0" smtClean="0"/>
              <a:t>Efficient and stable over ~5 lifetime (33μs)</a:t>
            </a:r>
          </a:p>
          <a:p>
            <a:pPr lvl="1"/>
            <a:r>
              <a:rPr kumimoji="1" lang="en-US" altLang="ja-JP" dirty="0" smtClean="0"/>
              <a:t>Instantaneous rate changes by two orders of magnitude</a:t>
            </a:r>
            <a:r>
              <a:rPr kumimoji="1" lang="en-US" altLang="ja-JP" dirty="0" smtClean="0"/>
              <a:t>.</a:t>
            </a:r>
            <a:endParaRPr kumimoji="1" lang="en-US" altLang="ja-JP" dirty="0" smtClean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705753" y="1905191"/>
            <a:ext cx="0" cy="2001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6200000">
            <a:off x="2374436" y="2650702"/>
            <a:ext cx="9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400mm</a:t>
            </a:r>
            <a:endParaRPr kumimoji="1" lang="ja-JP" altLang="en-US" dirty="0"/>
          </a:p>
        </p:txBody>
      </p:sp>
      <p:pic>
        <p:nvPicPr>
          <p:cNvPr id="14" name="図 13" descr="スクリーンショット 2012-09-20 9.43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/>
          <a:stretch/>
        </p:blipFill>
        <p:spPr>
          <a:xfrm>
            <a:off x="3961357" y="3548075"/>
            <a:ext cx="3959439" cy="31028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156971" y="3603297"/>
            <a:ext cx="16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G4 simulation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2720952" y="4320753"/>
            <a:ext cx="21659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Efficiency of</a:t>
            </a:r>
          </a:p>
          <a:p>
            <a:r>
              <a:rPr kumimoji="1" lang="en-US" altLang="ja-JP" dirty="0" smtClean="0"/>
              <a:t>single track finding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90630" y="6488668"/>
            <a:ext cx="197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Elapsed time (</a:t>
            </a:r>
            <a:r>
              <a:rPr lang="en-US" altLang="ja-JP" dirty="0" err="1" smtClean="0"/>
              <a:t>μs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54971" y="3561880"/>
            <a:ext cx="99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Ueno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4048" y="5756996"/>
            <a:ext cx="1428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● Exact match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● Partial match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3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16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Silicon-strip detector development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65658" y="859609"/>
            <a:ext cx="4482345" cy="312695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sz="2400" dirty="0" smtClean="0"/>
              <a:t>Test detector </a:t>
            </a:r>
            <a:r>
              <a:rPr kumimoji="1" lang="en-US" altLang="ja-JP" sz="2400" dirty="0" smtClean="0"/>
              <a:t>module</a:t>
            </a:r>
            <a:endParaRPr lang="en-US" altLang="ja-JP" sz="2400" dirty="0" smtClean="0"/>
          </a:p>
          <a:p>
            <a:pPr lvl="1"/>
            <a:r>
              <a:rPr lang="en-US" altLang="ja-JP" sz="2000" dirty="0" smtClean="0"/>
              <a:t>Studies on rate effects</a:t>
            </a:r>
          </a:p>
          <a:p>
            <a:r>
              <a:rPr lang="en-US" altLang="ja-JP" dirty="0" smtClean="0"/>
              <a:t>Silicon sensor</a:t>
            </a:r>
          </a:p>
          <a:p>
            <a:pPr lvl="1"/>
            <a:r>
              <a:rPr lang="en-US" altLang="ja-JP" dirty="0" smtClean="0"/>
              <a:t>Optimal strip pitch determined (Nishimura)</a:t>
            </a:r>
          </a:p>
          <a:p>
            <a:pPr lvl="1"/>
            <a:r>
              <a:rPr lang="en-US" altLang="ja-JP" dirty="0" smtClean="0"/>
              <a:t>Test sensor being produced by HPK</a:t>
            </a:r>
            <a:endParaRPr lang="en-US" altLang="ja-JP" dirty="0" smtClean="0"/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Frontend ASICs </a:t>
            </a:r>
            <a:endParaRPr kumimoji="1" lang="en-US" altLang="ja-JP" sz="2400" dirty="0" smtClean="0"/>
          </a:p>
          <a:p>
            <a:pPr lvl="1"/>
            <a:r>
              <a:rPr kumimoji="1" lang="en-US" altLang="ja-JP" sz="2200" dirty="0" smtClean="0"/>
              <a:t>Prototype under development</a:t>
            </a:r>
          </a:p>
          <a:p>
            <a:pPr marL="627063" lvl="2" indent="0">
              <a:buNone/>
            </a:pPr>
            <a:r>
              <a:rPr kumimoji="1" lang="en-US" altLang="ja-JP" sz="2000" dirty="0" smtClean="0"/>
              <a:t>(Tanaka, Uchida, </a:t>
            </a:r>
            <a:r>
              <a:rPr kumimoji="1" lang="en-US" altLang="ja-JP" sz="2000" dirty="0" err="1" smtClean="0"/>
              <a:t>Ikeno</a:t>
            </a:r>
            <a:r>
              <a:rPr kumimoji="1" lang="en-US" altLang="ja-JP" sz="2000" dirty="0" smtClean="0"/>
              <a:t>, Ueno, + Kyu</a:t>
            </a:r>
            <a:r>
              <a:rPr lang="en-US" altLang="ja-JP" dirty="0" smtClean="0"/>
              <a:t>shu-U</a:t>
            </a:r>
            <a:r>
              <a:rPr kumimoji="1" lang="en-US" altLang="ja-JP" sz="2000" dirty="0" smtClean="0"/>
              <a:t>)</a:t>
            </a:r>
            <a:endParaRPr kumimoji="1" lang="en-US" altLang="ja-JP" sz="2000" dirty="0" smtClean="0"/>
          </a:p>
          <a:p>
            <a:endParaRPr lang="en-US" altLang="ja-JP" sz="2400" dirty="0" smtClean="0"/>
          </a:p>
        </p:txBody>
      </p:sp>
      <p:sp>
        <p:nvSpPr>
          <p:cNvPr id="7" name="スライド番号プレースホルダ 5"/>
          <p:cNvSpPr txBox="1">
            <a:spLocks/>
          </p:cNvSpPr>
          <p:nvPr/>
        </p:nvSpPr>
        <p:spPr>
          <a:xfrm>
            <a:off x="5628271" y="6328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D239B-FBAD-4084-899B-E264DFFDAFD0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151" y="905168"/>
            <a:ext cx="3886572" cy="338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889" y="2650241"/>
            <a:ext cx="1771079" cy="13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 descr="スクリーンショット 2013-08-20 9.3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78" y="4136939"/>
            <a:ext cx="3317289" cy="2609296"/>
          </a:xfrm>
          <a:prstGeom prst="rect">
            <a:avLst/>
          </a:prstGeom>
        </p:spPr>
      </p:pic>
      <p:pic>
        <p:nvPicPr>
          <p:cNvPr id="5" name="図 4" descr="スクリーンショット 2013-08-20 9.36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136939"/>
            <a:ext cx="4648003" cy="26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3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QED </a:t>
            </a:r>
            <a:r>
              <a:rPr lang="en-US" altLang="ja-JP" dirty="0"/>
              <a:t>contributions </a:t>
            </a:r>
            <a:r>
              <a:rPr lang="en-US" altLang="ja-JP" dirty="0" smtClean="0"/>
              <a:t>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(cont.)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4" name="図 3" descr="スクリーンショット 2012-09-28 11.0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04" y="3851802"/>
            <a:ext cx="6407568" cy="261272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3052" y="1182993"/>
            <a:ext cx="2670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M. Hayakawa (tau2012)</a:t>
            </a:r>
            <a:endParaRPr kumimoji="1" lang="ja-JP" altLang="en-US" sz="2000" dirty="0"/>
          </a:p>
        </p:txBody>
      </p:sp>
      <p:pic>
        <p:nvPicPr>
          <p:cNvPr id="8" name="図 7" descr="スクリーンショット 2013-02-20 12.4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" y="1556794"/>
            <a:ext cx="8475187" cy="1936057"/>
          </a:xfrm>
          <a:prstGeom prst="rect">
            <a:avLst/>
          </a:prstGeom>
        </p:spPr>
      </p:pic>
      <p:sp>
        <p:nvSpPr>
          <p:cNvPr id="15" name="角丸四角形吹き出し 14"/>
          <p:cNvSpPr/>
          <p:nvPr/>
        </p:nvSpPr>
        <p:spPr>
          <a:xfrm>
            <a:off x="7716926" y="4983871"/>
            <a:ext cx="883512" cy="538424"/>
          </a:xfrm>
          <a:prstGeom prst="wedgeRoundRectCallout">
            <a:avLst>
              <a:gd name="adj1" fmla="val -69833"/>
              <a:gd name="adj2" fmla="val 88306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NEW!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628978" y="5756992"/>
            <a:ext cx="5936094" cy="2346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528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933217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Studies on B-field measurement</a:t>
            </a:r>
            <a:endParaRPr kumimoji="1" lang="ja-JP" altLang="en-US" sz="4000" dirty="0"/>
          </a:p>
        </p:txBody>
      </p:sp>
      <p:pic>
        <p:nvPicPr>
          <p:cNvPr id="7" name="コンテンツ プレースホルダー 6" descr="DSC02490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5" b="12385"/>
          <a:stretch/>
        </p:blipFill>
        <p:spPr>
          <a:xfrm rot="16200000">
            <a:off x="2471711" y="2903925"/>
            <a:ext cx="3692017" cy="2491285"/>
          </a:xfrm>
          <a:prstGeom prst="rect">
            <a:avLst/>
          </a:prstGeom>
        </p:spPr>
      </p:pic>
      <p:pic>
        <p:nvPicPr>
          <p:cNvPr id="8" name="コンテンツ プレースホルダー 7" descr="DSC02476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18426" r="28153"/>
          <a:stretch/>
        </p:blipFill>
        <p:spPr>
          <a:xfrm>
            <a:off x="319150" y="2317672"/>
            <a:ext cx="2631625" cy="3692017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8722-2DA7-C841-840C-454E122C7F81}" type="slidenum">
              <a:rPr kumimoji="1" lang="ja-JP" altLang="en-US" smtClean="0"/>
              <a:t>60</a:t>
            </a:fld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410845" y="4093618"/>
            <a:ext cx="317500" cy="1524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07101" y="5245168"/>
            <a:ext cx="407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0000"/>
                </a:solidFill>
              </a:rPr>
              <a:t>z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3900809" y="2898951"/>
            <a:ext cx="0" cy="131066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421121" y="3191806"/>
            <a:ext cx="399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FF0000"/>
                </a:solidFill>
              </a:rPr>
              <a:t>r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9150" y="2484286"/>
            <a:ext cx="237301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MRI magnet (1.6 T)</a:t>
            </a:r>
          </a:p>
        </p:txBody>
      </p:sp>
      <p:sp>
        <p:nvSpPr>
          <p:cNvPr id="20" name="角丸四角形吹き出し 19"/>
          <p:cNvSpPr/>
          <p:nvPr/>
        </p:nvSpPr>
        <p:spPr>
          <a:xfrm>
            <a:off x="4482015" y="4546206"/>
            <a:ext cx="915687" cy="589535"/>
          </a:xfrm>
          <a:prstGeom prst="wedgeRoundRectCallout">
            <a:avLst>
              <a:gd name="adj1" fmla="val -70878"/>
              <a:gd name="adj2" fmla="val -923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Sample</a:t>
            </a:r>
          </a:p>
          <a:p>
            <a:pPr algn="ctr"/>
            <a:r>
              <a:rPr lang="en-US" altLang="ja-JP" sz="1400" dirty="0" smtClean="0"/>
              <a:t>stage</a:t>
            </a:r>
            <a:endParaRPr kumimoji="1" lang="ja-JP" altLang="en-US" sz="1400" dirty="0"/>
          </a:p>
        </p:txBody>
      </p:sp>
      <p:sp>
        <p:nvSpPr>
          <p:cNvPr id="21" name="角丸四角形吹き出し 20"/>
          <p:cNvSpPr/>
          <p:nvPr/>
        </p:nvSpPr>
        <p:spPr>
          <a:xfrm>
            <a:off x="4569411" y="2705931"/>
            <a:ext cx="786878" cy="563609"/>
          </a:xfrm>
          <a:prstGeom prst="wedgeRoundRectCallout">
            <a:avLst>
              <a:gd name="adj1" fmla="val -96051"/>
              <a:gd name="adj2" fmla="val 653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NMR</a:t>
            </a:r>
          </a:p>
          <a:p>
            <a:pPr algn="ctr"/>
            <a:r>
              <a:rPr lang="en-US" altLang="ja-JP" sz="1400" dirty="0" smtClean="0"/>
              <a:t>probe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7827" y="998704"/>
            <a:ext cx="5416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ja-JP" sz="1600" dirty="0" smtClean="0"/>
              <a:t>DC-NMR with sweep coil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ja-JP" sz="1600" dirty="0"/>
              <a:t>NMR sample : H</a:t>
            </a:r>
            <a:r>
              <a:rPr lang="en-US" altLang="ja-JP" sz="1600" baseline="-25000" dirty="0"/>
              <a:t>2</a:t>
            </a:r>
            <a:r>
              <a:rPr lang="en-US" altLang="ja-JP" sz="1600" dirty="0"/>
              <a:t>O + </a:t>
            </a:r>
            <a:r>
              <a:rPr lang="en-US" altLang="ja-JP" sz="1600" dirty="0" err="1"/>
              <a:t>MnCl</a:t>
            </a:r>
            <a:endParaRPr lang="en-US" altLang="ja-JP" sz="1600" dirty="0"/>
          </a:p>
          <a:p>
            <a:pPr marL="285750" indent="-285750">
              <a:buFont typeface="Wingdings" charset="2"/>
              <a:buChar char="Ø"/>
            </a:pPr>
            <a:r>
              <a:rPr lang="en-US" altLang="ja-JP" sz="1600" dirty="0" smtClean="0"/>
              <a:t>Super-sonic motors : axial(z) and radial (r) movement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ja-JP" sz="1600" dirty="0" smtClean="0"/>
              <a:t>System developed by </a:t>
            </a:r>
            <a:r>
              <a:rPr lang="en-US" altLang="ja-JP" sz="1600" dirty="0" err="1" smtClean="0"/>
              <a:t>Ken’ichi</a:t>
            </a:r>
            <a:r>
              <a:rPr lang="en-US" altLang="ja-JP" sz="1600" dirty="0" smtClean="0"/>
              <a:t> Sasaki (KEK)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9150" y="5989886"/>
            <a:ext cx="1425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Bore : </a:t>
            </a:r>
            <a:r>
              <a:rPr lang="en-US" altLang="ja-JP" sz="1400" dirty="0" smtClean="0"/>
              <a:t>80</a:t>
            </a:r>
            <a:r>
              <a:rPr kumimoji="1" lang="en-US" altLang="ja-JP" sz="1400" dirty="0" smtClean="0"/>
              <a:t>cm</a:t>
            </a:r>
          </a:p>
          <a:p>
            <a:r>
              <a:rPr kumimoji="1" lang="en-US" altLang="ja-JP" sz="1400" dirty="0" smtClean="0"/>
              <a:t>Length : 200cm</a:t>
            </a:r>
            <a:endParaRPr kumimoji="1" lang="ja-JP" altLang="en-US" sz="1400" dirty="0"/>
          </a:p>
        </p:txBody>
      </p:sp>
      <p:pic>
        <p:nvPicPr>
          <p:cNvPr id="22" name="コンテンツ プレースホルダー 12" descr="tungst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6104" r="5767"/>
          <a:stretch/>
        </p:blipFill>
        <p:spPr>
          <a:xfrm>
            <a:off x="5949899" y="2334272"/>
            <a:ext cx="3194102" cy="3093733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7314289" y="5171052"/>
            <a:ext cx="1133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</a:t>
            </a:r>
            <a:r>
              <a:rPr lang="en-US" altLang="ja-JP" sz="2400" dirty="0" smtClean="0"/>
              <a:t> [mm]</a:t>
            </a:r>
            <a:endParaRPr kumimoji="1" lang="ja-JP" altLang="en-US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19264" y="2029444"/>
            <a:ext cx="2711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Error field by Tungsten cylinder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5245848" y="2968244"/>
            <a:ext cx="13898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ΔB/B (ppm)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04608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Measured magnetic moment of detector components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4127E-C4AF-AC40-B802-8C878680E181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7" name="コンテンツ プレースホルダー 6" descr="moment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" t="8063" r="3189"/>
          <a:stretch/>
        </p:blipFill>
        <p:spPr>
          <a:xfrm>
            <a:off x="275784" y="1553693"/>
            <a:ext cx="7458391" cy="4161005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7463813" y="2146864"/>
            <a:ext cx="72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1ppm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7246624" y="2363719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466801" y="1738924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10ppm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7249612" y="1955779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73730" y="2528648"/>
            <a:ext cx="90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0.1ppm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7244090" y="2745503"/>
            <a:ext cx="280737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510432" y="1421108"/>
            <a:ext cx="163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ΔB/B @100mm</a:t>
            </a:r>
            <a:endParaRPr kumimoji="1" lang="ja-JP" altLang="en-US" dirty="0"/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78865"/>
              </p:ext>
            </p:extLst>
          </p:nvPr>
        </p:nvGraphicFramePr>
        <p:xfrm>
          <a:off x="3756140" y="1199460"/>
          <a:ext cx="1699810" cy="51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数式" r:id="rId4" imgW="787400" imgH="241300" progId="Equation.3">
                  <p:embed/>
                </p:oleObj>
              </mc:Choice>
              <mc:Fallback>
                <p:oleObj name="数式" r:id="rId4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6140" y="1199460"/>
                        <a:ext cx="1699810" cy="519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図 17" descr="スクリーンショット 2012-05-22 15.34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45" y="5880692"/>
            <a:ext cx="1321062" cy="767474"/>
          </a:xfrm>
          <a:prstGeom prst="rect">
            <a:avLst/>
          </a:prstGeom>
        </p:spPr>
      </p:pic>
      <p:pic>
        <p:nvPicPr>
          <p:cNvPr id="20" name="図 19" descr="スクリーンショット 2012-01-31 18.41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83" y="5802347"/>
            <a:ext cx="954649" cy="889983"/>
          </a:xfrm>
          <a:prstGeom prst="rect">
            <a:avLst/>
          </a:prstGeom>
        </p:spPr>
      </p:pic>
      <p:pic>
        <p:nvPicPr>
          <p:cNvPr id="21" name="図 20" descr="スクリーンショット 2012-05-22 15.35.5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54" y="5786792"/>
            <a:ext cx="1245948" cy="752346"/>
          </a:xfrm>
          <a:prstGeom prst="rect">
            <a:avLst/>
          </a:prstGeom>
        </p:spPr>
      </p:pic>
      <p:pic>
        <p:nvPicPr>
          <p:cNvPr id="22" name="図 21" descr="スクリーンショット 2012-05-22 10.08.2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78" y="5798408"/>
            <a:ext cx="881318" cy="589491"/>
          </a:xfrm>
          <a:prstGeom prst="rect">
            <a:avLst/>
          </a:prstGeom>
        </p:spPr>
      </p:pic>
      <p:pic>
        <p:nvPicPr>
          <p:cNvPr id="23" name="図 22" descr="スクリーンショット 2012-05-22 9.49.4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26" y="5776960"/>
            <a:ext cx="883513" cy="8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809230"/>
            <a:ext cx="8229600" cy="4804644"/>
          </a:xfrm>
        </p:spPr>
        <p:txBody>
          <a:bodyPr>
            <a:normAutofit lnSpcReduction="10000"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dirty="0"/>
              <a:t>g-</a:t>
            </a:r>
            <a:r>
              <a:rPr lang="en-US" altLang="ja-JP" dirty="0" smtClean="0"/>
              <a:t>2/EDM measurement </a:t>
            </a:r>
            <a:r>
              <a:rPr lang="en-US" altLang="ja-JP" dirty="0" smtClean="0"/>
              <a:t>with ultra-cold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is in preparation </a:t>
            </a:r>
            <a:r>
              <a:rPr lang="en-US" altLang="ja-JP" dirty="0" smtClean="0"/>
              <a:t>at H-Line/J-PARC.</a:t>
            </a:r>
          </a:p>
          <a:p>
            <a:pPr lvl="1"/>
            <a:endParaRPr lang="en-US" altLang="ja-JP" dirty="0"/>
          </a:p>
          <a:p>
            <a:r>
              <a:rPr lang="en-US" altLang="ja-JP" dirty="0" smtClean="0"/>
              <a:t>Stage-1 status is granted by J-PARC PAC.</a:t>
            </a:r>
          </a:p>
          <a:p>
            <a:r>
              <a:rPr lang="en-US" altLang="ja-JP" dirty="0" smtClean="0"/>
              <a:t>Frontend magnets were installed at H-line.</a:t>
            </a:r>
          </a:p>
          <a:p>
            <a:r>
              <a:rPr lang="en-US" altLang="ja-JP" dirty="0" smtClean="0"/>
              <a:t>R&amp;Ds for all components are in progress.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ym typeface="Wingdings"/>
              </a:rPr>
              <a:t> Technically driven schedule to start running ~ 4-5 years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Related talk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dirty="0"/>
              <a:t>J-PARC MUSE          </a:t>
            </a:r>
            <a:r>
              <a:rPr lang="en-US" altLang="ja-JP" sz="1800" i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altLang="ja-JP" sz="1800" i="1" dirty="0">
                <a:solidFill>
                  <a:schemeClr val="tx1"/>
                </a:solidFill>
                <a:sym typeface="Wingdings"/>
              </a:rPr>
              <a:t>Talk by K. Shimomura</a:t>
            </a:r>
            <a:endParaRPr lang="en-US" altLang="ja-JP" i="1" dirty="0">
              <a:solidFill>
                <a:schemeClr val="tx1"/>
              </a:solidFill>
            </a:endParaRPr>
          </a:p>
          <a:p>
            <a:pPr lvl="1"/>
            <a:r>
              <a:rPr lang="en-US" altLang="ja-JP" dirty="0" smtClean="0"/>
              <a:t>Mu HFS                     </a:t>
            </a:r>
            <a:r>
              <a:rPr lang="en-US" altLang="ja-JP" sz="1800" i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altLang="ja-JP" sz="1800" i="1" dirty="0">
                <a:solidFill>
                  <a:schemeClr val="tx1"/>
                </a:solidFill>
                <a:sym typeface="Wingdings"/>
              </a:rPr>
              <a:t>Talk by K. </a:t>
            </a:r>
            <a:r>
              <a:rPr lang="en-US" altLang="ja-JP" sz="1800" i="1" dirty="0" smtClean="0">
                <a:solidFill>
                  <a:schemeClr val="tx1"/>
                </a:solidFill>
                <a:sym typeface="Wingdings"/>
              </a:rPr>
              <a:t>Tanaka</a:t>
            </a:r>
            <a:endParaRPr lang="en-US" altLang="ja-JP" i="1" dirty="0">
              <a:solidFill>
                <a:schemeClr val="tx1"/>
              </a:solidFill>
            </a:endParaRPr>
          </a:p>
          <a:p>
            <a:pPr lvl="1"/>
            <a:r>
              <a:rPr lang="en-US" altLang="ja-JP" dirty="0" smtClean="0"/>
              <a:t>COMET</a:t>
            </a:r>
            <a:r>
              <a:rPr lang="en-US" altLang="ja-JP" dirty="0" smtClean="0"/>
              <a:t>		</a:t>
            </a:r>
            <a:r>
              <a:rPr lang="en-US" altLang="ja-JP" sz="1800" i="1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ja-JP" sz="1800" i="1" dirty="0" smtClean="0">
                <a:solidFill>
                  <a:srgbClr val="000000"/>
                </a:solidFill>
                <a:sym typeface="Wingdings"/>
              </a:rPr>
              <a:t>Talk by Y. Yuan</a:t>
            </a:r>
            <a:endParaRPr kumimoji="1" lang="en-US" altLang="ja-JP" sz="1800" i="1" dirty="0" smtClean="0">
              <a:solidFill>
                <a:srgbClr val="000000"/>
              </a:solidFill>
            </a:endParaRPr>
          </a:p>
          <a:p>
            <a:pPr lvl="1"/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B650E-5FF7-524D-B443-6A114541C6C3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13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3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QED </a:t>
            </a:r>
            <a:r>
              <a:rPr lang="en-US" altLang="ja-JP" dirty="0"/>
              <a:t>contributions </a:t>
            </a:r>
            <a:r>
              <a:rPr lang="en-US" altLang="ja-JP" dirty="0" smtClean="0"/>
              <a:t>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(cont.)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11" name="図 10" descr="スクリーンショット 2012-07-04 14.3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2" y="1297049"/>
            <a:ext cx="7866722" cy="552656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1815" y="979296"/>
            <a:ext cx="2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T. Aoyama, M. Hayakawa,</a:t>
            </a:r>
          </a:p>
          <a:p>
            <a:r>
              <a:rPr kumimoji="1" lang="en-US" altLang="ja-JP" sz="1200" dirty="0" smtClean="0"/>
              <a:t>T. Kinoshita, M. </a:t>
            </a:r>
            <a:r>
              <a:rPr kumimoji="1" lang="en-US" altLang="ja-JP" sz="1200" dirty="0" err="1" smtClean="0"/>
              <a:t>Nio</a:t>
            </a:r>
            <a:r>
              <a:rPr lang="en-US" altLang="ja-JP" sz="1200" dirty="0"/>
              <a:t> </a:t>
            </a:r>
            <a:r>
              <a:rPr kumimoji="1" lang="en-US" altLang="ja-JP" sz="1200" dirty="0" smtClean="0"/>
              <a:t>(PRL, 2012)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558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5166" y="235589"/>
            <a:ext cx="8637949" cy="79142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Prof. T. Kinoshita giving a lecture at KEK on 10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order QED corrections</a:t>
            </a:r>
            <a:endParaRPr kumimoji="1" lang="ja-JP" altLang="en-US" dirty="0"/>
          </a:p>
        </p:txBody>
      </p:sp>
      <p:pic>
        <p:nvPicPr>
          <p:cNvPr id="6" name="コンテンツ プレースホルダー 5" descr="cm6_kinoshit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674"/>
          <a:stretch>
            <a:fillRect/>
          </a:stretch>
        </p:blipFill>
        <p:spPr>
          <a:xfrm>
            <a:off x="872067" y="1689413"/>
            <a:ext cx="7408333" cy="443675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48268" y="6094645"/>
            <a:ext cx="184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Prof. T. Kinoshita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2067" y="6114181"/>
            <a:ext cx="2246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S. Kanda (</a:t>
            </a:r>
            <a:r>
              <a:rPr lang="en-US" altLang="ja-JP" sz="1600" dirty="0" err="1" smtClean="0"/>
              <a:t>Ph.D</a:t>
            </a:r>
            <a:r>
              <a:rPr lang="en-US" altLang="ja-JP" sz="1600" dirty="0" smtClean="0"/>
              <a:t> student)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5418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 smtClean="0"/>
              <a:t>Hadronic</a:t>
            </a:r>
            <a:r>
              <a:rPr lang="en-US" altLang="ja-JP" dirty="0" smtClean="0"/>
              <a:t> contributions to </a:t>
            </a:r>
            <a:r>
              <a:rPr lang="en-US" altLang="ja-JP" dirty="0" err="1" smtClean="0"/>
              <a:t>a</a:t>
            </a:r>
            <a:r>
              <a:rPr lang="en-US" altLang="ja-JP" baseline="-25000" dirty="0" err="1" smtClean="0"/>
              <a:t>μ</a:t>
            </a:r>
            <a:endParaRPr kumimoji="1" lang="ja-JP" altLang="en-US" baseline="-25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7" name="図 6" descr="スクリーンショット 2012-02-22 12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61" y="1446882"/>
            <a:ext cx="2370711" cy="25273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3652" y="2341243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 example of </a:t>
            </a:r>
          </a:p>
          <a:p>
            <a:r>
              <a:rPr kumimoji="1" lang="en-US" altLang="ja-JP" dirty="0" smtClean="0"/>
              <a:t>Leading order</a:t>
            </a:r>
          </a:p>
          <a:p>
            <a:r>
              <a:rPr kumimoji="1" lang="en-US" altLang="ja-JP" dirty="0" err="1" smtClean="0"/>
              <a:t>hadronic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term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4253023" y="2889418"/>
            <a:ext cx="582606" cy="55924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99170" y="3391672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π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91302" y="2607172"/>
            <a:ext cx="320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π</a:t>
            </a:r>
            <a:r>
              <a:rPr kumimoji="1" lang="en-US" altLang="ja-JP" sz="1400" baseline="30000" dirty="0" smtClean="0"/>
              <a:t>-</a:t>
            </a:r>
            <a:endParaRPr kumimoji="1" lang="ja-JP" altLang="en-US" sz="1400" baseline="30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23251" y="4421826"/>
            <a:ext cx="54660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Theory requires inputs to photon-hadron coupling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Accurate data on</a:t>
            </a:r>
          </a:p>
          <a:p>
            <a:r>
              <a:rPr kumimoji="1" lang="en-US" altLang="ja-JP" dirty="0" smtClean="0"/>
              <a:t>“</a:t>
            </a:r>
            <a:r>
              <a:rPr kumimoji="1" lang="en-US" altLang="ja-JP" dirty="0" err="1" smtClean="0"/>
              <a:t>e+e</a:t>
            </a:r>
            <a:r>
              <a:rPr kumimoji="1" lang="en-US" altLang="ja-JP" dirty="0" smtClean="0"/>
              <a:t>- </a:t>
            </a:r>
            <a:r>
              <a:rPr kumimoji="1" lang="en-US" altLang="ja-JP" dirty="0" smtClean="0">
                <a:sym typeface="Wingdings"/>
              </a:rPr>
              <a:t></a:t>
            </a:r>
            <a:r>
              <a:rPr kumimoji="1" lang="en-US" altLang="ja-JP" dirty="0" err="1" smtClean="0">
                <a:sym typeface="Wingdings"/>
              </a:rPr>
              <a:t>γ</a:t>
            </a:r>
            <a:r>
              <a:rPr kumimoji="1" lang="en-US" altLang="ja-JP" baseline="30000" dirty="0" smtClean="0">
                <a:sym typeface="Wingdings"/>
              </a:rPr>
              <a:t>*</a:t>
            </a:r>
            <a:r>
              <a:rPr kumimoji="1" lang="en-US" altLang="ja-JP" dirty="0" smtClean="0">
                <a:sym typeface="Wingdings"/>
              </a:rPr>
              <a:t> hadrons” data (VEPP, </a:t>
            </a:r>
            <a:r>
              <a:rPr kumimoji="1" lang="en-US" altLang="ja-JP" dirty="0" err="1" smtClean="0">
                <a:sym typeface="Wingdings"/>
              </a:rPr>
              <a:t>BaBar</a:t>
            </a:r>
            <a:r>
              <a:rPr kumimoji="1" lang="en-US" altLang="ja-JP" dirty="0" smtClean="0">
                <a:sym typeface="Wingdings"/>
              </a:rPr>
              <a:t>, Belle, KLOE…)</a:t>
            </a:r>
          </a:p>
          <a:p>
            <a:r>
              <a:rPr kumimoji="1" lang="en-US" altLang="ja-JP" dirty="0" smtClean="0">
                <a:sym typeface="Wingdings"/>
              </a:rPr>
              <a:t>has been used.</a:t>
            </a:r>
          </a:p>
          <a:p>
            <a:endParaRPr kumimoji="1" lang="en-US" altLang="ja-JP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6003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cyan}{&#10;$$\vec \omega_a \ = \   - \ {e \over m} &#10; a_{\mu} \vec B &#10;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2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vec \mu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23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vec \mu$$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2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f(t) \simeq  {N_0} e^{- {\lambda} t } &#10;[ 1 + {A} \cos {\omega_a} t + &#10;{\phi})] &#10;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25"/>
  <p:tag name="PICTUREFILESIZE" val="266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black}{&#10;$4 \times 10^9\  e^-$,  $E_{e^-}\geq 1.8$ GeV}&#10;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67"/>
  <p:tag name="PICTUREFILESIZE" val="186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&#10;{$$ \langle B \rangle_{\rm azimuth}&#10;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8"/>
  <p:tag name="PICTUREFILESIZE" val="98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\sigma_{ {\rm syst} \langle B \rangle_{\mu- \rm dist} } = \pm 0.03$ ppm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59"/>
  <p:tag name="PICTUREFILESIZE" val="2152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ウェーブ.thmx</Template>
  <TotalTime>18602</TotalTime>
  <Words>3845</Words>
  <Application>Microsoft Macintosh PowerPoint</Application>
  <PresentationFormat>画面に合わせる (4:3)</PresentationFormat>
  <Paragraphs>779</Paragraphs>
  <Slides>62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62</vt:i4>
      </vt:variant>
    </vt:vector>
  </HeadingPairs>
  <TitlesOfParts>
    <vt:vector size="67" baseType="lpstr">
      <vt:lpstr>ウェーブ</vt:lpstr>
      <vt:lpstr>Default Design</vt:lpstr>
      <vt:lpstr>数式</vt:lpstr>
      <vt:lpstr>Microsoft 数式</vt:lpstr>
      <vt:lpstr>Equation</vt:lpstr>
      <vt:lpstr>Muon g-2/EDM at J-PARC</vt:lpstr>
      <vt:lpstr>Lepton dipole moments</vt:lpstr>
      <vt:lpstr>Anomalous magnetic moment</vt:lpstr>
      <vt:lpstr>Anomalous magnetic moment</vt:lpstr>
      <vt:lpstr>QED contributions to aμ</vt:lpstr>
      <vt:lpstr>QED contributions to aμ (cont.)</vt:lpstr>
      <vt:lpstr>QED contributions to aμ (cont.)</vt:lpstr>
      <vt:lpstr>Prof. T. Kinoshita giving a lecture at KEK on 10th order QED corrections</vt:lpstr>
      <vt:lpstr>Hadronic contributions to aμ</vt:lpstr>
      <vt:lpstr>Hadronic contributions to aμ</vt:lpstr>
      <vt:lpstr>Electro-Weak contributions</vt:lpstr>
      <vt:lpstr>Standard Model prediction for aμ</vt:lpstr>
      <vt:lpstr>Comparison with experiments</vt:lpstr>
      <vt:lpstr>Beyond the standard model</vt:lpstr>
      <vt:lpstr>g-2, EDM and cLFV in SUSY</vt:lpstr>
      <vt:lpstr>PowerPoint プレゼンテーション</vt:lpstr>
      <vt:lpstr>Scales of CP-odd sources and EDM</vt:lpstr>
      <vt:lpstr>History of muon EDM searches</vt:lpstr>
      <vt:lpstr>g-2 anomaly isn’t? </vt:lpstr>
      <vt:lpstr>Mass scaling of lepton EDMs</vt:lpstr>
      <vt:lpstr>EDM experimental reach and physics</vt:lpstr>
      <vt:lpstr>muon g-2/EDM measurements</vt:lpstr>
      <vt:lpstr>The Experiment at BNL</vt:lpstr>
      <vt:lpstr>PowerPoint プレゼンテーション</vt:lpstr>
      <vt:lpstr>Arrival time spectrum</vt:lpstr>
      <vt:lpstr>Average field uniformity ± 1 ppm</vt:lpstr>
      <vt:lpstr>History of g-2 measurements</vt:lpstr>
      <vt:lpstr>muon g-2/EDM measurements</vt:lpstr>
      <vt:lpstr>BNL effort continues at FNAL…</vt:lpstr>
      <vt:lpstr>A compact muon g-2/EDM experiment</vt:lpstr>
      <vt:lpstr>Ultra-cold Muon</vt:lpstr>
      <vt:lpstr>Comparison of experiments</vt:lpstr>
      <vt:lpstr>PowerPoint プレゼンテーション</vt:lpstr>
      <vt:lpstr>PowerPoint プレゼンテーション</vt:lpstr>
      <vt:lpstr>PowerPoint プレゼンテーション</vt:lpstr>
      <vt:lpstr>Expected time spectrum of me+nn decay </vt:lpstr>
      <vt:lpstr>Expected time spectrum of me+nn decay </vt:lpstr>
      <vt:lpstr>PowerPoint プレゼンテーション</vt:lpstr>
      <vt:lpstr>Proposed experimental site</vt:lpstr>
      <vt:lpstr>PowerPoint プレゼンテーション</vt:lpstr>
      <vt:lpstr>H-Line construction at J-PARC</vt:lpstr>
      <vt:lpstr>PowerPoint プレゼンテーション</vt:lpstr>
      <vt:lpstr>Room-temperature muonium emitter</vt:lpstr>
      <vt:lpstr>Measurement of Mu in vacuum </vt:lpstr>
      <vt:lpstr>Space-time distribution of Mu</vt:lpstr>
      <vt:lpstr>Relevant processes and scales</vt:lpstr>
      <vt:lpstr>Aerogel with sub-mm structure</vt:lpstr>
      <vt:lpstr>Structured aerogels (in preparation)</vt:lpstr>
      <vt:lpstr>PowerPoint プレゼンテーション</vt:lpstr>
      <vt:lpstr>Muon acceleration</vt:lpstr>
      <vt:lpstr>PowerPoint プレゼンテーション</vt:lpstr>
      <vt:lpstr>Muon storage magnet and detector</vt:lpstr>
      <vt:lpstr>Storage Magnet</vt:lpstr>
      <vt:lpstr>Injection and pulsed kicker system</vt:lpstr>
      <vt:lpstr>Pulsed kicker system</vt:lpstr>
      <vt:lpstr>Vibration and mechanical displacement</vt:lpstr>
      <vt:lpstr>Muon storage magnet and detector</vt:lpstr>
      <vt:lpstr>Silicon strip tracker</vt:lpstr>
      <vt:lpstr>Silicon-strip detector development</vt:lpstr>
      <vt:lpstr>Studies on B-field measurement</vt:lpstr>
      <vt:lpstr>Measured magnetic moment of detector components</vt:lpstr>
      <vt:lpstr>Summary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muonium emission from silica aerogel </dc:title>
  <dc:creator>三部 勉</dc:creator>
  <cp:lastModifiedBy>三部 勉</cp:lastModifiedBy>
  <cp:revision>83</cp:revision>
  <dcterms:created xsi:type="dcterms:W3CDTF">2013-07-29T10:22:16Z</dcterms:created>
  <dcterms:modified xsi:type="dcterms:W3CDTF">2013-08-20T07:56:59Z</dcterms:modified>
</cp:coreProperties>
</file>