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428" r:id="rId3"/>
    <p:sldId id="435" r:id="rId4"/>
    <p:sldId id="438" r:id="rId5"/>
    <p:sldId id="377" r:id="rId6"/>
    <p:sldId id="381" r:id="rId7"/>
    <p:sldId id="404" r:id="rId8"/>
    <p:sldId id="436" r:id="rId9"/>
    <p:sldId id="360" r:id="rId10"/>
    <p:sldId id="361" r:id="rId11"/>
    <p:sldId id="419" r:id="rId12"/>
    <p:sldId id="368" r:id="rId13"/>
    <p:sldId id="328" r:id="rId14"/>
    <p:sldId id="440" r:id="rId15"/>
    <p:sldId id="348" r:id="rId16"/>
    <p:sldId id="370" r:id="rId17"/>
    <p:sldId id="429" r:id="rId18"/>
    <p:sldId id="364" r:id="rId19"/>
    <p:sldId id="441" r:id="rId20"/>
    <p:sldId id="442" r:id="rId21"/>
    <p:sldId id="402" r:id="rId22"/>
    <p:sldId id="321" r:id="rId23"/>
    <p:sldId id="367" r:id="rId24"/>
  </p:sldIdLst>
  <p:sldSz cx="9144000" cy="6858000" type="screen4x3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F9900"/>
    <a:srgbClr val="CCFFFF"/>
    <a:srgbClr val="FF00FF"/>
    <a:srgbClr val="000066"/>
    <a:srgbClr val="00002A"/>
    <a:srgbClr val="0000CC"/>
    <a:srgbClr val="6600CC"/>
    <a:srgbClr val="00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37" autoAdjust="0"/>
  </p:normalViewPr>
  <p:slideViewPr>
    <p:cSldViewPr snapToGrid="0" snapToObjects="1">
      <p:cViewPr varScale="1">
        <p:scale>
          <a:sx n="54" d="100"/>
          <a:sy n="54" d="100"/>
        </p:scale>
        <p:origin x="-97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image" Target="../media/image35.jpeg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A62B4E-959C-4474-AF81-38179F769ACD}" type="doc">
      <dgm:prSet loTypeId="urn:microsoft.com/office/officeart/2008/layout/PictureAccent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D77EF3F-069D-4FEC-9907-A9A2AE318A8C}">
      <dgm:prSet phldrT="[Text]" custT="1"/>
      <dgm:spPr>
        <a:solidFill>
          <a:srgbClr val="00CCFF"/>
        </a:solidFill>
        <a:effectLst/>
      </dgm:spPr>
      <dgm:t>
        <a:bodyPr/>
        <a:lstStyle/>
        <a:p>
          <a:r>
            <a:rPr lang="en-US" sz="2800" b="1" dirty="0" smtClean="0">
              <a:solidFill>
                <a:srgbClr val="000066"/>
              </a:solidFill>
            </a:rPr>
            <a:t>Ten-Year Goals for Fermilab</a:t>
          </a:r>
          <a:endParaRPr lang="en-US" sz="2800" b="1" dirty="0">
            <a:solidFill>
              <a:srgbClr val="000066"/>
            </a:solidFill>
          </a:endParaRPr>
        </a:p>
      </dgm:t>
    </dgm:pt>
    <dgm:pt modelId="{F53B08E4-6FF8-40FE-8254-EC0A5D338378}" type="parTrans" cxnId="{14793985-1BF6-495C-AAF1-B162900D3DCD}">
      <dgm:prSet/>
      <dgm:spPr/>
      <dgm:t>
        <a:bodyPr/>
        <a:lstStyle/>
        <a:p>
          <a:endParaRPr lang="en-US" b="1"/>
        </a:p>
      </dgm:t>
    </dgm:pt>
    <dgm:pt modelId="{AC485834-5094-4753-BCD3-2CDD1663FF84}" type="sibTrans" cxnId="{14793985-1BF6-495C-AAF1-B162900D3DCD}">
      <dgm:prSet/>
      <dgm:spPr/>
      <dgm:t>
        <a:bodyPr/>
        <a:lstStyle/>
        <a:p>
          <a:endParaRPr lang="en-US" b="1"/>
        </a:p>
      </dgm:t>
    </dgm:pt>
    <dgm:pt modelId="{65741F87-11B4-4630-94C7-0F8778D2A608}">
      <dgm:prSet phldrT="[Text]" custT="1"/>
      <dgm:spPr>
        <a:solidFill>
          <a:srgbClr val="00CCFF"/>
        </a:solidFill>
      </dgm:spPr>
      <dgm:t>
        <a:bodyPr/>
        <a:lstStyle/>
        <a:p>
          <a:pPr algn="l"/>
          <a:r>
            <a:rPr lang="en-US" sz="2000" b="1" dirty="0" smtClean="0">
              <a:solidFill>
                <a:srgbClr val="000066"/>
              </a:solidFill>
            </a:rPr>
            <a:t>1.  Fermilab is the world leader on the Intensity Frontier </a:t>
          </a:r>
        </a:p>
      </dgm:t>
    </dgm:pt>
    <dgm:pt modelId="{EB2B3B76-3EC2-4371-A568-C450EB79732B}" type="parTrans" cxnId="{24A60803-3917-4CCF-B197-672614736725}">
      <dgm:prSet/>
      <dgm:spPr/>
      <dgm:t>
        <a:bodyPr/>
        <a:lstStyle/>
        <a:p>
          <a:endParaRPr lang="en-US" b="1"/>
        </a:p>
      </dgm:t>
    </dgm:pt>
    <dgm:pt modelId="{861BBB53-92C0-4955-AB01-A8ABC1CFD39A}" type="sibTrans" cxnId="{24A60803-3917-4CCF-B197-672614736725}">
      <dgm:prSet/>
      <dgm:spPr/>
      <dgm:t>
        <a:bodyPr/>
        <a:lstStyle/>
        <a:p>
          <a:endParaRPr lang="en-US" b="1"/>
        </a:p>
      </dgm:t>
    </dgm:pt>
    <dgm:pt modelId="{A6278540-8042-42E3-A2A7-C520AD5AF04C}">
      <dgm:prSet phldrT="[Text]" custT="1"/>
      <dgm:spPr>
        <a:solidFill>
          <a:srgbClr val="00CCFF"/>
        </a:solidFill>
      </dgm:spPr>
      <dgm:t>
        <a:bodyPr/>
        <a:lstStyle/>
        <a:p>
          <a:pPr algn="l"/>
          <a:r>
            <a:rPr lang="en-US" sz="2000" b="1" dirty="0" smtClean="0">
              <a:solidFill>
                <a:srgbClr val="000066"/>
              </a:solidFill>
            </a:rPr>
            <a:t>2.  Fermilab is a world leader </a:t>
          </a:r>
          <a:r>
            <a:rPr lang="en-US" sz="2000" b="1" strike="noStrike" dirty="0" smtClean="0">
              <a:solidFill>
                <a:srgbClr val="000066"/>
              </a:solidFill>
            </a:rPr>
            <a:t>on the Energy </a:t>
          </a:r>
          <a:r>
            <a:rPr lang="en-US" sz="2000" b="1" dirty="0" smtClean="0">
              <a:solidFill>
                <a:srgbClr val="000066"/>
              </a:solidFill>
            </a:rPr>
            <a:t>Frontier and the Cosmic Frontier</a:t>
          </a:r>
          <a:endParaRPr lang="en-US" sz="2000" b="1" dirty="0">
            <a:solidFill>
              <a:srgbClr val="000066"/>
            </a:solidFill>
          </a:endParaRPr>
        </a:p>
      </dgm:t>
    </dgm:pt>
    <dgm:pt modelId="{FDFFFB96-B30A-4DB7-82C4-5715B572B532}" type="parTrans" cxnId="{154974DA-27D3-4F96-AC8B-4AD95826BE3C}">
      <dgm:prSet/>
      <dgm:spPr/>
      <dgm:t>
        <a:bodyPr/>
        <a:lstStyle/>
        <a:p>
          <a:endParaRPr lang="en-US" b="1"/>
        </a:p>
      </dgm:t>
    </dgm:pt>
    <dgm:pt modelId="{72AD5EC1-AB15-46A1-A23C-6EA22AE8A2D3}" type="sibTrans" cxnId="{154974DA-27D3-4F96-AC8B-4AD95826BE3C}">
      <dgm:prSet/>
      <dgm:spPr/>
      <dgm:t>
        <a:bodyPr/>
        <a:lstStyle/>
        <a:p>
          <a:endParaRPr lang="en-US" b="1"/>
        </a:p>
      </dgm:t>
    </dgm:pt>
    <dgm:pt modelId="{1B731259-D6F7-4478-A2F2-EFBD0CF8E2E0}">
      <dgm:prSet custT="1"/>
      <dgm:spPr>
        <a:solidFill>
          <a:srgbClr val="00CCFF"/>
        </a:solidFill>
      </dgm:spPr>
      <dgm:t>
        <a:bodyPr/>
        <a:lstStyle/>
        <a:p>
          <a:pPr algn="l"/>
          <a:r>
            <a:rPr lang="en-US" sz="1800" b="1" dirty="0" smtClean="0">
              <a:solidFill>
                <a:srgbClr val="000066"/>
              </a:solidFill>
            </a:rPr>
            <a:t>3.  Fermilab plays a leadership role in developing the technology for next  generation accelerator facilities and in advancing basic understanding</a:t>
          </a:r>
          <a:endParaRPr lang="en-US" sz="1800" b="1" dirty="0">
            <a:solidFill>
              <a:srgbClr val="000066"/>
            </a:solidFill>
          </a:endParaRPr>
        </a:p>
      </dgm:t>
    </dgm:pt>
    <dgm:pt modelId="{4917D4EA-7018-43FC-890D-B0506A34FAB2}" type="parTrans" cxnId="{3FD73A7B-C51A-4672-B66B-54D596B087F1}">
      <dgm:prSet/>
      <dgm:spPr/>
      <dgm:t>
        <a:bodyPr/>
        <a:lstStyle/>
        <a:p>
          <a:endParaRPr lang="en-US" b="1"/>
        </a:p>
      </dgm:t>
    </dgm:pt>
    <dgm:pt modelId="{F9592D6E-2481-47A3-9913-BA3F9DB99F3D}" type="sibTrans" cxnId="{3FD73A7B-C51A-4672-B66B-54D596B087F1}">
      <dgm:prSet/>
      <dgm:spPr/>
      <dgm:t>
        <a:bodyPr/>
        <a:lstStyle/>
        <a:p>
          <a:endParaRPr lang="en-US" b="1"/>
        </a:p>
      </dgm:t>
    </dgm:pt>
    <dgm:pt modelId="{D0686088-1338-418F-AC55-F2A4F49A8B80}">
      <dgm:prSet custT="1"/>
      <dgm:spPr>
        <a:solidFill>
          <a:srgbClr val="00CCFF"/>
        </a:solidFill>
      </dgm:spPr>
      <dgm:t>
        <a:bodyPr/>
        <a:lstStyle/>
        <a:p>
          <a:pPr algn="l"/>
          <a:r>
            <a:rPr lang="en-US" sz="1800" b="1" dirty="0" smtClean="0">
              <a:solidFill>
                <a:srgbClr val="000066"/>
              </a:solidFill>
            </a:rPr>
            <a:t>4.  Fermilab plays a leadership role in developing the technology for next generation detectors and computing facilities</a:t>
          </a:r>
          <a:endParaRPr lang="en-US" sz="1800" b="1" dirty="0">
            <a:solidFill>
              <a:srgbClr val="000066"/>
            </a:solidFill>
          </a:endParaRPr>
        </a:p>
      </dgm:t>
    </dgm:pt>
    <dgm:pt modelId="{A7851CE2-30B3-420C-8463-26B0AA17D076}" type="parTrans" cxnId="{3B500831-E42C-4C41-B22A-4D7BC61EB2EE}">
      <dgm:prSet/>
      <dgm:spPr/>
      <dgm:t>
        <a:bodyPr/>
        <a:lstStyle/>
        <a:p>
          <a:endParaRPr lang="en-US" b="1"/>
        </a:p>
      </dgm:t>
    </dgm:pt>
    <dgm:pt modelId="{8FAEB73F-E723-4B43-8FB0-6E8AE61A9219}" type="sibTrans" cxnId="{3B500831-E42C-4C41-B22A-4D7BC61EB2EE}">
      <dgm:prSet/>
      <dgm:spPr/>
      <dgm:t>
        <a:bodyPr/>
        <a:lstStyle/>
        <a:p>
          <a:endParaRPr lang="en-US" b="1"/>
        </a:p>
      </dgm:t>
    </dgm:pt>
    <dgm:pt modelId="{6779664F-1BC2-4590-9E1E-D356C27E12D2}">
      <dgm:prSet custT="1"/>
      <dgm:spPr>
        <a:solidFill>
          <a:srgbClr val="00CCFF"/>
        </a:solidFill>
      </dgm:spPr>
      <dgm:t>
        <a:bodyPr/>
        <a:lstStyle/>
        <a:p>
          <a:pPr algn="l"/>
          <a:r>
            <a:rPr lang="en-US" sz="1800" b="1" dirty="0" smtClean="0">
              <a:solidFill>
                <a:srgbClr val="000066"/>
              </a:solidFill>
            </a:rPr>
            <a:t>5.  Fermilab plays a leading role in applying technologies to society’s problems</a:t>
          </a:r>
          <a:endParaRPr lang="en-US" sz="1800" b="1" dirty="0">
            <a:solidFill>
              <a:srgbClr val="000066"/>
            </a:solidFill>
          </a:endParaRPr>
        </a:p>
      </dgm:t>
    </dgm:pt>
    <dgm:pt modelId="{E4AF5A01-87DC-4E97-9982-5E03182D5FBF}" type="parTrans" cxnId="{3D49DC83-2827-4F76-84CF-9ACC9CAF95C9}">
      <dgm:prSet/>
      <dgm:spPr/>
      <dgm:t>
        <a:bodyPr/>
        <a:lstStyle/>
        <a:p>
          <a:endParaRPr lang="en-US"/>
        </a:p>
      </dgm:t>
    </dgm:pt>
    <dgm:pt modelId="{018B0F08-3E68-4C5A-9AAE-1768007A263A}" type="sibTrans" cxnId="{3D49DC83-2827-4F76-84CF-9ACC9CAF95C9}">
      <dgm:prSet/>
      <dgm:spPr/>
      <dgm:t>
        <a:bodyPr/>
        <a:lstStyle/>
        <a:p>
          <a:endParaRPr lang="en-US"/>
        </a:p>
      </dgm:t>
    </dgm:pt>
    <dgm:pt modelId="{E50618B4-BE79-4BA5-B604-E8D9EDDA25B2}" type="pres">
      <dgm:prSet presAssocID="{F7A62B4E-959C-4474-AF81-38179F769AC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9F0C7E3-3EE5-49DC-83CC-8A2EFD0D0741}" type="pres">
      <dgm:prSet presAssocID="{2D77EF3F-069D-4FEC-9907-A9A2AE318A8C}" presName="root" presStyleCnt="0">
        <dgm:presLayoutVars>
          <dgm:chMax/>
          <dgm:chPref val="4"/>
        </dgm:presLayoutVars>
      </dgm:prSet>
      <dgm:spPr/>
    </dgm:pt>
    <dgm:pt modelId="{32060360-1B8C-4002-B84D-886430230F81}" type="pres">
      <dgm:prSet presAssocID="{2D77EF3F-069D-4FEC-9907-A9A2AE318A8C}" presName="rootComposite" presStyleCnt="0">
        <dgm:presLayoutVars/>
      </dgm:prSet>
      <dgm:spPr/>
    </dgm:pt>
    <dgm:pt modelId="{75366336-A16C-418A-A042-4680048192D5}" type="pres">
      <dgm:prSet presAssocID="{2D77EF3F-069D-4FEC-9907-A9A2AE318A8C}" presName="rootText" presStyleLbl="node0" presStyleIdx="0" presStyleCnt="1" custScaleX="132560" custLinFactNeighborX="8840" custLinFactNeighborY="3304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1AE5EA06-EDB8-4913-811D-9169536E510F}" type="pres">
      <dgm:prSet presAssocID="{2D77EF3F-069D-4FEC-9907-A9A2AE318A8C}" presName="childShape" presStyleCnt="0">
        <dgm:presLayoutVars>
          <dgm:chMax val="0"/>
          <dgm:chPref val="0"/>
        </dgm:presLayoutVars>
      </dgm:prSet>
      <dgm:spPr/>
    </dgm:pt>
    <dgm:pt modelId="{DAE9833A-E310-4C37-BE8F-BCDD5C69B5DD}" type="pres">
      <dgm:prSet presAssocID="{65741F87-11B4-4630-94C7-0F8778D2A608}" presName="childComposite" presStyleCnt="0">
        <dgm:presLayoutVars>
          <dgm:chMax val="0"/>
          <dgm:chPref val="0"/>
        </dgm:presLayoutVars>
      </dgm:prSet>
      <dgm:spPr/>
    </dgm:pt>
    <dgm:pt modelId="{44D18363-88B1-4949-B8CE-5915E791E79D}" type="pres">
      <dgm:prSet presAssocID="{65741F87-11B4-4630-94C7-0F8778D2A608}" presName="Image" presStyleLbl="node1" presStyleIdx="0" presStyleCnt="5" custLinFactX="-30760" custLinFactNeighborX="-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9276FFEC-528D-474F-AA48-C08DE33DC7EE}" type="pres">
      <dgm:prSet presAssocID="{65741F87-11B4-4630-94C7-0F8778D2A608}" presName="childText" presStyleLbl="lnNode1" presStyleIdx="0" presStyleCnt="5" custScaleX="166672" custLinFactNeighborX="65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11223C-A2CD-453F-B813-C4A9A98CC93B}" type="pres">
      <dgm:prSet presAssocID="{A6278540-8042-42E3-A2A7-C520AD5AF04C}" presName="childComposite" presStyleCnt="0">
        <dgm:presLayoutVars>
          <dgm:chMax val="0"/>
          <dgm:chPref val="0"/>
        </dgm:presLayoutVars>
      </dgm:prSet>
      <dgm:spPr/>
    </dgm:pt>
    <dgm:pt modelId="{E64A78CF-41A0-4B48-9FED-5E553D608F3C}" type="pres">
      <dgm:prSet presAssocID="{A6278540-8042-42E3-A2A7-C520AD5AF04C}" presName="Image" presStyleLbl="node1" presStyleIdx="1" presStyleCnt="5" custLinFactX="-30505" custLinFactNeighborX="-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en-US"/>
        </a:p>
      </dgm:t>
    </dgm:pt>
    <dgm:pt modelId="{8DC88EE3-3483-407E-BEF3-B325536941F9}" type="pres">
      <dgm:prSet presAssocID="{A6278540-8042-42E3-A2A7-C520AD5AF04C}" presName="childText" presStyleLbl="lnNode1" presStyleIdx="1" presStyleCnt="5" custScaleX="166780" custLinFactNeighborX="69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36E29-B856-404F-B2E6-BF6A59E6990C}" type="pres">
      <dgm:prSet presAssocID="{1B731259-D6F7-4478-A2F2-EFBD0CF8E2E0}" presName="childComposite" presStyleCnt="0">
        <dgm:presLayoutVars>
          <dgm:chMax val="0"/>
          <dgm:chPref val="0"/>
        </dgm:presLayoutVars>
      </dgm:prSet>
      <dgm:spPr/>
    </dgm:pt>
    <dgm:pt modelId="{47E8617C-E6BF-43C7-BB25-EDC99028A696}" type="pres">
      <dgm:prSet presAssocID="{1B731259-D6F7-4478-A2F2-EFBD0CF8E2E0}" presName="Image" presStyleLbl="node1" presStyleIdx="2" presStyleCnt="5" custLinFactX="-30505" custLinFactNeighborX="-1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BF2B718-08D5-4DEC-A6A7-082CEC60487F}" type="pres">
      <dgm:prSet presAssocID="{1B731259-D6F7-4478-A2F2-EFBD0CF8E2E0}" presName="childText" presStyleLbl="lnNode1" presStyleIdx="2" presStyleCnt="5" custScaleX="166780" custLinFactNeighborX="69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B35E8B-E134-4D44-9F7C-F248DFA996F4}" type="pres">
      <dgm:prSet presAssocID="{D0686088-1338-418F-AC55-F2A4F49A8B80}" presName="childComposite" presStyleCnt="0">
        <dgm:presLayoutVars>
          <dgm:chMax val="0"/>
          <dgm:chPref val="0"/>
        </dgm:presLayoutVars>
      </dgm:prSet>
      <dgm:spPr/>
    </dgm:pt>
    <dgm:pt modelId="{A22F6A88-7FD2-4632-90B8-D33F7F860961}" type="pres">
      <dgm:prSet presAssocID="{D0686088-1338-418F-AC55-F2A4F49A8B80}" presName="Image" presStyleLbl="node1" presStyleIdx="3" presStyleCnt="5" custLinFactX="-30505" custLinFactY="10841" custLinFactNeighborX="-100000" custLinFactNeighborY="10000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EB24CE7-A06F-4471-89CB-2CF4C0BB28B9}" type="pres">
      <dgm:prSet presAssocID="{D0686088-1338-418F-AC55-F2A4F49A8B80}" presName="childText" presStyleLbl="lnNode1" presStyleIdx="3" presStyleCnt="5" custScaleX="166780" custLinFactNeighborX="69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C96613-F839-4CBA-B822-5E10B2AD5E77}" type="pres">
      <dgm:prSet presAssocID="{6779664F-1BC2-4590-9E1E-D356C27E12D2}" presName="childComposite" presStyleCnt="0">
        <dgm:presLayoutVars>
          <dgm:chMax val="0"/>
          <dgm:chPref val="0"/>
        </dgm:presLayoutVars>
      </dgm:prSet>
      <dgm:spPr/>
    </dgm:pt>
    <dgm:pt modelId="{4E5386B8-6A1E-4F28-93A1-F25471C9F989}" type="pres">
      <dgm:prSet presAssocID="{6779664F-1BC2-4590-9E1E-D356C27E12D2}" presName="Image" presStyleLbl="node1" presStyleIdx="4" presStyleCnt="5" custLinFactX="-30505" custLinFactY="-9591" custLinFactNeighborX="-100000" custLinFactNeighborY="-10000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BEAA4B09-A39E-48BF-8ED9-E3CE1BCBCE59}" type="pres">
      <dgm:prSet presAssocID="{6779664F-1BC2-4590-9E1E-D356C27E12D2}" presName="childText" presStyleLbl="lnNode1" presStyleIdx="4" presStyleCnt="5" custScaleX="166780" custLinFactNeighborX="69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0E88DA-8689-4B14-9E92-DAF0A06DEFC1}" type="presOf" srcId="{A6278540-8042-42E3-A2A7-C520AD5AF04C}" destId="{8DC88EE3-3483-407E-BEF3-B325536941F9}" srcOrd="0" destOrd="0" presId="urn:microsoft.com/office/officeart/2008/layout/PictureAccentList"/>
    <dgm:cxn modelId="{8233ABDF-4846-4740-8539-2CCC3030191D}" type="presOf" srcId="{65741F87-11B4-4630-94C7-0F8778D2A608}" destId="{9276FFEC-528D-474F-AA48-C08DE33DC7EE}" srcOrd="0" destOrd="0" presId="urn:microsoft.com/office/officeart/2008/layout/PictureAccentList"/>
    <dgm:cxn modelId="{154974DA-27D3-4F96-AC8B-4AD95826BE3C}" srcId="{2D77EF3F-069D-4FEC-9907-A9A2AE318A8C}" destId="{A6278540-8042-42E3-A2A7-C520AD5AF04C}" srcOrd="1" destOrd="0" parTransId="{FDFFFB96-B30A-4DB7-82C4-5715B572B532}" sibTransId="{72AD5EC1-AB15-46A1-A23C-6EA22AE8A2D3}"/>
    <dgm:cxn modelId="{24A60803-3917-4CCF-B197-672614736725}" srcId="{2D77EF3F-069D-4FEC-9907-A9A2AE318A8C}" destId="{65741F87-11B4-4630-94C7-0F8778D2A608}" srcOrd="0" destOrd="0" parTransId="{EB2B3B76-3EC2-4371-A568-C450EB79732B}" sibTransId="{861BBB53-92C0-4955-AB01-A8ABC1CFD39A}"/>
    <dgm:cxn modelId="{121396AF-F73F-418D-9054-36D153C08384}" type="presOf" srcId="{6779664F-1BC2-4590-9E1E-D356C27E12D2}" destId="{BEAA4B09-A39E-48BF-8ED9-E3CE1BCBCE59}" srcOrd="0" destOrd="0" presId="urn:microsoft.com/office/officeart/2008/layout/PictureAccentList"/>
    <dgm:cxn modelId="{3B500831-E42C-4C41-B22A-4D7BC61EB2EE}" srcId="{2D77EF3F-069D-4FEC-9907-A9A2AE318A8C}" destId="{D0686088-1338-418F-AC55-F2A4F49A8B80}" srcOrd="3" destOrd="0" parTransId="{A7851CE2-30B3-420C-8463-26B0AA17D076}" sibTransId="{8FAEB73F-E723-4B43-8FB0-6E8AE61A9219}"/>
    <dgm:cxn modelId="{7DA591A5-B757-4B28-96AA-A111BC709023}" type="presOf" srcId="{D0686088-1338-418F-AC55-F2A4F49A8B80}" destId="{1EB24CE7-A06F-4471-89CB-2CF4C0BB28B9}" srcOrd="0" destOrd="0" presId="urn:microsoft.com/office/officeart/2008/layout/PictureAccentList"/>
    <dgm:cxn modelId="{7DE1AF89-0BF8-4C58-89EA-60E63CAC6D8A}" type="presOf" srcId="{F7A62B4E-959C-4474-AF81-38179F769ACD}" destId="{E50618B4-BE79-4BA5-B604-E8D9EDDA25B2}" srcOrd="0" destOrd="0" presId="urn:microsoft.com/office/officeart/2008/layout/PictureAccentList"/>
    <dgm:cxn modelId="{3FD73A7B-C51A-4672-B66B-54D596B087F1}" srcId="{2D77EF3F-069D-4FEC-9907-A9A2AE318A8C}" destId="{1B731259-D6F7-4478-A2F2-EFBD0CF8E2E0}" srcOrd="2" destOrd="0" parTransId="{4917D4EA-7018-43FC-890D-B0506A34FAB2}" sibTransId="{F9592D6E-2481-47A3-9913-BA3F9DB99F3D}"/>
    <dgm:cxn modelId="{3D49DC83-2827-4F76-84CF-9ACC9CAF95C9}" srcId="{2D77EF3F-069D-4FEC-9907-A9A2AE318A8C}" destId="{6779664F-1BC2-4590-9E1E-D356C27E12D2}" srcOrd="4" destOrd="0" parTransId="{E4AF5A01-87DC-4E97-9982-5E03182D5FBF}" sibTransId="{018B0F08-3E68-4C5A-9AAE-1768007A263A}"/>
    <dgm:cxn modelId="{14793985-1BF6-495C-AAF1-B162900D3DCD}" srcId="{F7A62B4E-959C-4474-AF81-38179F769ACD}" destId="{2D77EF3F-069D-4FEC-9907-A9A2AE318A8C}" srcOrd="0" destOrd="0" parTransId="{F53B08E4-6FF8-40FE-8254-EC0A5D338378}" sibTransId="{AC485834-5094-4753-BCD3-2CDD1663FF84}"/>
    <dgm:cxn modelId="{307E6DCB-3708-4580-AB89-719A566CEBF8}" type="presOf" srcId="{1B731259-D6F7-4478-A2F2-EFBD0CF8E2E0}" destId="{0BF2B718-08D5-4DEC-A6A7-082CEC60487F}" srcOrd="0" destOrd="0" presId="urn:microsoft.com/office/officeart/2008/layout/PictureAccentList"/>
    <dgm:cxn modelId="{2AFF5D1A-974E-49C2-97DF-FC8278903775}" type="presOf" srcId="{2D77EF3F-069D-4FEC-9907-A9A2AE318A8C}" destId="{75366336-A16C-418A-A042-4680048192D5}" srcOrd="0" destOrd="0" presId="urn:microsoft.com/office/officeart/2008/layout/PictureAccentList"/>
    <dgm:cxn modelId="{8A4EBA66-0828-4F49-854D-94AEEE4E012B}" type="presParOf" srcId="{E50618B4-BE79-4BA5-B604-E8D9EDDA25B2}" destId="{69F0C7E3-3EE5-49DC-83CC-8A2EFD0D0741}" srcOrd="0" destOrd="0" presId="urn:microsoft.com/office/officeart/2008/layout/PictureAccentList"/>
    <dgm:cxn modelId="{938FEC84-769D-4BB3-B16C-59E3C0222BB4}" type="presParOf" srcId="{69F0C7E3-3EE5-49DC-83CC-8A2EFD0D0741}" destId="{32060360-1B8C-4002-B84D-886430230F81}" srcOrd="0" destOrd="0" presId="urn:microsoft.com/office/officeart/2008/layout/PictureAccentList"/>
    <dgm:cxn modelId="{427AFFC9-181A-4FAE-9343-C89CDA97C7C2}" type="presParOf" srcId="{32060360-1B8C-4002-B84D-886430230F81}" destId="{75366336-A16C-418A-A042-4680048192D5}" srcOrd="0" destOrd="0" presId="urn:microsoft.com/office/officeart/2008/layout/PictureAccentList"/>
    <dgm:cxn modelId="{54B10F42-4D04-462B-B932-F4D735516137}" type="presParOf" srcId="{69F0C7E3-3EE5-49DC-83CC-8A2EFD0D0741}" destId="{1AE5EA06-EDB8-4913-811D-9169536E510F}" srcOrd="1" destOrd="0" presId="urn:microsoft.com/office/officeart/2008/layout/PictureAccentList"/>
    <dgm:cxn modelId="{13C227B1-E71F-4A01-9607-974FC32E7623}" type="presParOf" srcId="{1AE5EA06-EDB8-4913-811D-9169536E510F}" destId="{DAE9833A-E310-4C37-BE8F-BCDD5C69B5DD}" srcOrd="0" destOrd="0" presId="urn:microsoft.com/office/officeart/2008/layout/PictureAccentList"/>
    <dgm:cxn modelId="{158F7921-0D2D-4121-B71B-608D1D13B747}" type="presParOf" srcId="{DAE9833A-E310-4C37-BE8F-BCDD5C69B5DD}" destId="{44D18363-88B1-4949-B8CE-5915E791E79D}" srcOrd="0" destOrd="0" presId="urn:microsoft.com/office/officeart/2008/layout/PictureAccentList"/>
    <dgm:cxn modelId="{B2EE5293-0647-4CAA-821B-570F88F1765D}" type="presParOf" srcId="{DAE9833A-E310-4C37-BE8F-BCDD5C69B5DD}" destId="{9276FFEC-528D-474F-AA48-C08DE33DC7EE}" srcOrd="1" destOrd="0" presId="urn:microsoft.com/office/officeart/2008/layout/PictureAccentList"/>
    <dgm:cxn modelId="{13840669-B378-4FCA-9FF5-0DA993DEE74A}" type="presParOf" srcId="{1AE5EA06-EDB8-4913-811D-9169536E510F}" destId="{6F11223C-A2CD-453F-B813-C4A9A98CC93B}" srcOrd="1" destOrd="0" presId="urn:microsoft.com/office/officeart/2008/layout/PictureAccentList"/>
    <dgm:cxn modelId="{4EA53EED-D51B-4E10-AE87-3BE0722E4E22}" type="presParOf" srcId="{6F11223C-A2CD-453F-B813-C4A9A98CC93B}" destId="{E64A78CF-41A0-4B48-9FED-5E553D608F3C}" srcOrd="0" destOrd="0" presId="urn:microsoft.com/office/officeart/2008/layout/PictureAccentList"/>
    <dgm:cxn modelId="{BA16D2CB-41DF-4AA4-B440-25585980C418}" type="presParOf" srcId="{6F11223C-A2CD-453F-B813-C4A9A98CC93B}" destId="{8DC88EE3-3483-407E-BEF3-B325536941F9}" srcOrd="1" destOrd="0" presId="urn:microsoft.com/office/officeart/2008/layout/PictureAccentList"/>
    <dgm:cxn modelId="{4B17E052-97D5-469C-A85F-F95EC942B275}" type="presParOf" srcId="{1AE5EA06-EDB8-4913-811D-9169536E510F}" destId="{EF536E29-B856-404F-B2E6-BF6A59E6990C}" srcOrd="2" destOrd="0" presId="urn:microsoft.com/office/officeart/2008/layout/PictureAccentList"/>
    <dgm:cxn modelId="{27515E03-DAD7-444F-B4A8-77FE89568F7E}" type="presParOf" srcId="{EF536E29-B856-404F-B2E6-BF6A59E6990C}" destId="{47E8617C-E6BF-43C7-BB25-EDC99028A696}" srcOrd="0" destOrd="0" presId="urn:microsoft.com/office/officeart/2008/layout/PictureAccentList"/>
    <dgm:cxn modelId="{A5082BCC-99F2-49F9-861D-B843121DDE95}" type="presParOf" srcId="{EF536E29-B856-404F-B2E6-BF6A59E6990C}" destId="{0BF2B718-08D5-4DEC-A6A7-082CEC60487F}" srcOrd="1" destOrd="0" presId="urn:microsoft.com/office/officeart/2008/layout/PictureAccentList"/>
    <dgm:cxn modelId="{76A12D0C-A3D4-48AF-9502-45D5A54F13E3}" type="presParOf" srcId="{1AE5EA06-EDB8-4913-811D-9169536E510F}" destId="{74B35E8B-E134-4D44-9F7C-F248DFA996F4}" srcOrd="3" destOrd="0" presId="urn:microsoft.com/office/officeart/2008/layout/PictureAccentList"/>
    <dgm:cxn modelId="{B4033184-41DC-4FE5-BB9C-C5A346D1BAEA}" type="presParOf" srcId="{74B35E8B-E134-4D44-9F7C-F248DFA996F4}" destId="{A22F6A88-7FD2-4632-90B8-D33F7F860961}" srcOrd="0" destOrd="0" presId="urn:microsoft.com/office/officeart/2008/layout/PictureAccentList"/>
    <dgm:cxn modelId="{6447A83B-4EAF-4D02-A0D1-D4C9B3439690}" type="presParOf" srcId="{74B35E8B-E134-4D44-9F7C-F248DFA996F4}" destId="{1EB24CE7-A06F-4471-89CB-2CF4C0BB28B9}" srcOrd="1" destOrd="0" presId="urn:microsoft.com/office/officeart/2008/layout/PictureAccentList"/>
    <dgm:cxn modelId="{80DD0239-1082-4076-BFBE-823E4DDFF4BF}" type="presParOf" srcId="{1AE5EA06-EDB8-4913-811D-9169536E510F}" destId="{B3C96613-F839-4CBA-B822-5E10B2AD5E77}" srcOrd="4" destOrd="0" presId="urn:microsoft.com/office/officeart/2008/layout/PictureAccentList"/>
    <dgm:cxn modelId="{8641EAB0-85A1-4BA6-A2D2-2AD9F12C1B21}" type="presParOf" srcId="{B3C96613-F839-4CBA-B822-5E10B2AD5E77}" destId="{4E5386B8-6A1E-4F28-93A1-F25471C9F989}" srcOrd="0" destOrd="0" presId="urn:microsoft.com/office/officeart/2008/layout/PictureAccentList"/>
    <dgm:cxn modelId="{D4B65726-8BE1-4093-B115-90DFF4075405}" type="presParOf" srcId="{B3C96613-F839-4CBA-B822-5E10B2AD5E77}" destId="{BEAA4B09-A39E-48BF-8ED9-E3CE1BCBCE59}" srcOrd="1" destOrd="0" presId="urn:microsoft.com/office/officeart/2008/layout/PictureAccentList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4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93725969-F28A-5B45-81BD-4249DB00ECC9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C20EA74B-60AA-9446-BCE8-2D7E559A5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748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B289E8B9-3152-EB45-ADCF-F80FE96F9BA8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7772B8F9-5099-7F44-AD13-E00D74EFD8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1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B8F9-5099-7F44-AD13-E00D74EFD80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B8F9-5099-7F44-AD13-E00D74EFD80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B8F9-5099-7F44-AD13-E00D74EFD80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6935"/>
            <a:ext cx="7772400" cy="2089895"/>
          </a:xfrm>
        </p:spPr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NuFACT13 (August 21, 2013)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66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NuFACT13 (August 21, 2013)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NuFACT13 (August 21, 2013)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9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934" y="6556849"/>
            <a:ext cx="1732895" cy="285745"/>
          </a:xfrm>
        </p:spPr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NuFACT13 (August 21, 2013)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86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NuFACT13 (August 21, 2013)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49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NuFACT13 (August 21, 2013)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9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NuFACT13 (August 21, 2013)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7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NuFACT13 (August 21, 2013)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6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NuFACT13 (August 21, 2013)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82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NuFACT13 (August 21, 2013)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5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NuFACT13 (August 21, 2013)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3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2700"/>
            <a:ext cx="9152990" cy="9847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28" y="-3192"/>
            <a:ext cx="8256056" cy="987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53" y="990544"/>
            <a:ext cx="8915813" cy="555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228" y="6558965"/>
            <a:ext cx="1732895" cy="28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7375E"/>
                </a:solidFill>
              </a:defRPr>
            </a:lvl1pPr>
          </a:lstStyle>
          <a:p>
            <a:r>
              <a:rPr lang="en-US" smtClean="0"/>
              <a:t>J.P.Delahaye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2895" y="6547616"/>
            <a:ext cx="5674901" cy="310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7375E"/>
                </a:solidFill>
              </a:defRPr>
            </a:lvl1pPr>
          </a:lstStyle>
          <a:p>
            <a:r>
              <a:rPr lang="en-US" dirty="0" smtClean="0"/>
              <a:t>NuFACT13 (August 21, 2013)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07796" y="6547616"/>
            <a:ext cx="1736203" cy="310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7375E"/>
                </a:solidFill>
              </a:defRPr>
            </a:lvl1pPr>
          </a:lstStyle>
          <a:p>
            <a:fld id="{8A5FAC83-C8C4-8046-B35B-A898236883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43452" cy="9773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228" y="6547616"/>
            <a:ext cx="9126534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990544"/>
            <a:ext cx="915299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294684" y="-10111"/>
            <a:ext cx="857250" cy="974725"/>
          </a:xfrm>
          <a:prstGeom prst="rect">
            <a:avLst/>
          </a:prstGeom>
          <a:noFill/>
          <a:ln w="5080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0845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hyperlink" Target="https://indico.fnal.gov/conferenceDisplay.py?confId=571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8.emf"/><Relationship Id="rId4" Type="http://schemas.openxmlformats.org/officeDocument/2006/relationships/package" Target="../embeddings/Microsoft_Excel_Worksheet2.xls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Excel_Worksheet1.xlsx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3.bin"/><Relationship Id="rId7" Type="http://schemas.openxmlformats.org/officeDocument/2006/relationships/package" Target="../embeddings/Microsoft_Excel_Worksheet4.xlsx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1.emf"/><Relationship Id="rId5" Type="http://schemas.openxmlformats.org/officeDocument/2006/relationships/image" Target="../media/image29.emf"/><Relationship Id="rId15" Type="http://schemas.openxmlformats.org/officeDocument/2006/relationships/image" Target="../media/image32.emf"/><Relationship Id="rId10" Type="http://schemas.openxmlformats.org/officeDocument/2006/relationships/package" Target="../embeddings/Microsoft_Excel_Worksheet5.xlsx"/><Relationship Id="rId4" Type="http://schemas.openxmlformats.org/officeDocument/2006/relationships/package" Target="../embeddings/Microsoft_Excel_Worksheet3.xlsx"/><Relationship Id="rId9" Type="http://schemas.openxmlformats.org/officeDocument/2006/relationships/oleObject" Target="../embeddings/oleObject5.bin"/><Relationship Id="rId14" Type="http://schemas.openxmlformats.org/officeDocument/2006/relationships/package" Target="../embeddings/Microsoft_Excel_Worksheet6.xls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308.0494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6935"/>
            <a:ext cx="8169442" cy="2444886"/>
          </a:xfrm>
        </p:spPr>
        <p:txBody>
          <a:bodyPr>
            <a:normAutofit/>
          </a:bodyPr>
          <a:lstStyle/>
          <a:p>
            <a:r>
              <a:rPr lang="en-US" b="1" dirty="0" smtClean="0"/>
              <a:t>A </a:t>
            </a:r>
            <a:r>
              <a:rPr lang="en-US" b="1" dirty="0" err="1" smtClean="0"/>
              <a:t>Muon</a:t>
            </a:r>
            <a:r>
              <a:rPr lang="en-US" b="1" dirty="0" smtClean="0"/>
              <a:t>-based Accelerator</a:t>
            </a:r>
            <a:br>
              <a:rPr lang="en-US" b="1" dirty="0" smtClean="0"/>
            </a:br>
            <a:r>
              <a:rPr lang="en-US" b="1" dirty="0" smtClean="0"/>
              <a:t>Staging Scenario (MASS) </a:t>
            </a:r>
            <a:r>
              <a:rPr lang="en-US" sz="900" b="1" dirty="0" smtClean="0"/>
              <a:t/>
            </a:r>
            <a:br>
              <a:rPr lang="en-US" sz="900" b="1" dirty="0" smtClean="0"/>
            </a:b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1663" y="3886200"/>
            <a:ext cx="8169144" cy="1752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J.P.Delahaye</a:t>
            </a:r>
            <a:r>
              <a:rPr lang="en-US" dirty="0" smtClean="0"/>
              <a:t>/</a:t>
            </a:r>
            <a:r>
              <a:rPr lang="en-US" i="1" dirty="0" smtClean="0"/>
              <a:t>SLAC</a:t>
            </a:r>
          </a:p>
          <a:p>
            <a:r>
              <a:rPr lang="en-US" i="1" dirty="0" smtClean="0"/>
              <a:t>On behalf of the MAP/MASS working group</a:t>
            </a:r>
          </a:p>
        </p:txBody>
      </p:sp>
    </p:spTree>
    <p:extLst>
      <p:ext uri="{BB962C8B-B14F-4D97-AF65-F5344CB8AC3E}">
        <p14:creationId xmlns:p14="http://schemas.microsoft.com/office/powerpoint/2010/main" val="211740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An attractive Neutrino route  at the intensity frontier in FNAL context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53" y="990544"/>
            <a:ext cx="9024947" cy="5706470"/>
          </a:xfrm>
        </p:spPr>
        <p:txBody>
          <a:bodyPr>
            <a:no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</a:rPr>
              <a:t>nuSTORM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lvl="1"/>
            <a:r>
              <a:rPr lang="en-US" sz="1600" b="1" dirty="0" smtClean="0">
                <a:solidFill>
                  <a:schemeClr val="tx1"/>
                </a:solidFill>
              </a:rPr>
              <a:t>10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17 </a:t>
            </a:r>
            <a:r>
              <a:rPr lang="en-US" sz="1600" b="1" dirty="0">
                <a:solidFill>
                  <a:schemeClr val="tx1"/>
                </a:solidFill>
              </a:rPr>
              <a:t>straight </a:t>
            </a:r>
            <a:r>
              <a:rPr lang="en-US" sz="1600" b="1" dirty="0" err="1">
                <a:solidFill>
                  <a:schemeClr val="tx1"/>
                </a:solidFill>
              </a:rPr>
              <a:t>muons</a:t>
            </a:r>
            <a:r>
              <a:rPr lang="en-US" sz="1600" b="1" dirty="0">
                <a:solidFill>
                  <a:schemeClr val="tx1"/>
                </a:solidFill>
              </a:rPr>
              <a:t> decays/year @ </a:t>
            </a:r>
            <a:r>
              <a:rPr lang="en-US" sz="1600" b="1" dirty="0" smtClean="0">
                <a:solidFill>
                  <a:schemeClr val="tx1"/>
                </a:solidFill>
              </a:rPr>
              <a:t> 3.8 </a:t>
            </a:r>
            <a:r>
              <a:rPr lang="en-US" sz="1600" b="1" dirty="0" err="1">
                <a:solidFill>
                  <a:schemeClr val="tx1"/>
                </a:solidFill>
              </a:rPr>
              <a:t>GeV</a:t>
            </a:r>
            <a:endParaRPr lang="en-US" sz="1600" b="1" dirty="0">
              <a:solidFill>
                <a:schemeClr val="tx1"/>
              </a:solidFill>
            </a:endParaRP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Great interest for Physics: </a:t>
            </a:r>
            <a:r>
              <a:rPr kumimoji="1" lang="en-US" altLang="ja-JP" sz="1600" b="1" dirty="0" smtClean="0"/>
              <a:t>sterile neutrinos and cross sections</a:t>
            </a:r>
          </a:p>
          <a:p>
            <a:pPr lvl="1"/>
            <a:r>
              <a:rPr kumimoji="1" lang="en-US" sz="1600" b="1" dirty="0" smtClean="0"/>
              <a:t>Available technology and proton beam power: could (should) be launched now</a:t>
            </a:r>
          </a:p>
          <a:p>
            <a:pPr marL="457200" lvl="1" indent="0">
              <a:buNone/>
            </a:pPr>
            <a:endParaRPr lang="en-US" sz="800" b="1" dirty="0" smtClean="0">
              <a:solidFill>
                <a:srgbClr val="0070C0"/>
              </a:solidFill>
            </a:endParaRPr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N</a:t>
            </a:r>
            <a:r>
              <a:rPr lang="en-US" sz="2000" b="1" dirty="0" err="1" smtClean="0">
                <a:solidFill>
                  <a:srgbClr val="0070C0"/>
                </a:solidFill>
              </a:rPr>
              <a:t>e</a:t>
            </a:r>
            <a:r>
              <a:rPr lang="en-US" sz="2000" b="1" dirty="0" err="1" smtClean="0">
                <a:solidFill>
                  <a:srgbClr val="FF0000"/>
                </a:solidFill>
              </a:rPr>
              <a:t>U</a:t>
            </a:r>
            <a:r>
              <a:rPr lang="en-US" sz="2000" b="1" dirty="0" err="1" smtClean="0">
                <a:solidFill>
                  <a:srgbClr val="0070C0"/>
                </a:solidFill>
              </a:rPr>
              <a:t>trinos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from </a:t>
            </a:r>
            <a:r>
              <a:rPr lang="en-US" sz="2000" b="1" dirty="0" err="1">
                <a:solidFill>
                  <a:srgbClr val="FF0000"/>
                </a:solidFill>
              </a:rPr>
              <a:t>M</a:t>
            </a:r>
            <a:r>
              <a:rPr lang="en-US" sz="2000" b="1" dirty="0" err="1">
                <a:solidFill>
                  <a:srgbClr val="0070C0"/>
                </a:solidFill>
              </a:rPr>
              <a:t>uon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A</a:t>
            </a:r>
            <a:r>
              <a:rPr lang="en-US" sz="2000" b="1" dirty="0">
                <a:solidFill>
                  <a:srgbClr val="0070C0"/>
                </a:solidFill>
              </a:rPr>
              <a:t>ccelerators at </a:t>
            </a:r>
            <a:r>
              <a:rPr lang="en-US" sz="2000" b="1" dirty="0" err="1" smtClean="0">
                <a:solidFill>
                  <a:srgbClr val="0070C0"/>
                </a:solidFill>
              </a:rPr>
              <a:t>Project</a:t>
            </a:r>
            <a:r>
              <a:rPr lang="en-US" sz="2000" b="1" dirty="0" err="1" smtClean="0">
                <a:solidFill>
                  <a:srgbClr val="FF0000"/>
                </a:solidFill>
              </a:rPr>
              <a:t>X</a:t>
            </a:r>
            <a:r>
              <a:rPr lang="en-US" sz="2000" b="1" dirty="0" smtClean="0">
                <a:solidFill>
                  <a:srgbClr val="0070C0"/>
                </a:solidFill>
              </a:rPr>
              <a:t> (</a:t>
            </a:r>
            <a:r>
              <a:rPr lang="en-US" sz="2000" b="1" dirty="0" err="1" smtClean="0">
                <a:solidFill>
                  <a:srgbClr val="FF0000"/>
                </a:solidFill>
              </a:rPr>
              <a:t>NuMAX</a:t>
            </a:r>
            <a:r>
              <a:rPr lang="en-US" sz="2000" b="1" dirty="0" smtClean="0">
                <a:solidFill>
                  <a:srgbClr val="0070C0"/>
                </a:solidFill>
              </a:rPr>
              <a:t>) as first stage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en-US" sz="1600" b="1" dirty="0" smtClean="0">
                <a:solidFill>
                  <a:schemeClr val="tx1"/>
                </a:solidFill>
              </a:rPr>
              <a:t>Neutrino Factory with 10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20 </a:t>
            </a:r>
            <a:r>
              <a:rPr lang="en-US" sz="1600" b="1" dirty="0" smtClean="0">
                <a:solidFill>
                  <a:schemeClr val="tx1"/>
                </a:solidFill>
              </a:rPr>
              <a:t>straight </a:t>
            </a:r>
            <a:r>
              <a:rPr lang="en-US" sz="1600" b="1" dirty="0" err="1" smtClean="0">
                <a:solidFill>
                  <a:schemeClr val="tx1"/>
                </a:solidFill>
              </a:rPr>
              <a:t>muons</a:t>
            </a:r>
            <a:r>
              <a:rPr lang="en-US" sz="1600" b="1" dirty="0" smtClean="0">
                <a:solidFill>
                  <a:schemeClr val="tx1"/>
                </a:solidFill>
              </a:rPr>
              <a:t> decays/year @ 5 </a:t>
            </a:r>
            <a:r>
              <a:rPr lang="en-US" sz="1600" b="1" dirty="0" err="1" smtClean="0">
                <a:solidFill>
                  <a:schemeClr val="tx1"/>
                </a:solidFill>
              </a:rPr>
              <a:t>GeV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lvl="1"/>
            <a:r>
              <a:rPr lang="en-US" sz="1600" b="1" dirty="0" smtClean="0">
                <a:solidFill>
                  <a:schemeClr val="tx1"/>
                </a:solidFill>
              </a:rPr>
              <a:t>Great interest for Physics: </a:t>
            </a:r>
            <a:r>
              <a:rPr lang="en-US" sz="1600" b="1" dirty="0" smtClean="0"/>
              <a:t>Precision CP measurements,  </a:t>
            </a:r>
          </a:p>
          <a:p>
            <a:pPr lvl="1"/>
            <a:r>
              <a:rPr lang="en-US" sz="1600" b="1" dirty="0"/>
              <a:t>Neutrino ring at 5 </a:t>
            </a:r>
            <a:r>
              <a:rPr lang="en-US" sz="1600" b="1" dirty="0" err="1"/>
              <a:t>GeV</a:t>
            </a:r>
            <a:r>
              <a:rPr lang="en-US" sz="1600" b="1" dirty="0"/>
              <a:t> pointing towards Sanford </a:t>
            </a:r>
          </a:p>
          <a:p>
            <a:pPr lvl="2"/>
            <a:r>
              <a:rPr lang="en-US" sz="1600" b="1" dirty="0"/>
              <a:t>A </a:t>
            </a:r>
            <a:r>
              <a:rPr lang="en-US" sz="1600" b="1" dirty="0" smtClean="0"/>
              <a:t>10kT MIND or </a:t>
            </a:r>
            <a:r>
              <a:rPr lang="en-US" sz="1600" b="1" dirty="0"/>
              <a:t>magnetized </a:t>
            </a:r>
            <a:r>
              <a:rPr lang="en-US" sz="1600" b="1" dirty="0" err="1"/>
              <a:t>LAr</a:t>
            </a:r>
            <a:r>
              <a:rPr lang="en-US" sz="1600" b="1" dirty="0"/>
              <a:t> detector </a:t>
            </a:r>
            <a:r>
              <a:rPr lang="en-US" sz="1600" b="1" dirty="0" smtClean="0"/>
              <a:t>upgraded </a:t>
            </a:r>
            <a:r>
              <a:rPr lang="en-US" sz="1600" b="1" dirty="0"/>
              <a:t>from LBNE </a:t>
            </a:r>
            <a:endParaRPr lang="en-US" sz="1600" b="1" dirty="0" smtClean="0"/>
          </a:p>
          <a:p>
            <a:pPr lvl="1"/>
            <a:r>
              <a:rPr lang="en-US" sz="1600" b="1" dirty="0" smtClean="0"/>
              <a:t>Without any cooling </a:t>
            </a:r>
            <a:r>
              <a:rPr lang="en-US" sz="1600" b="1" dirty="0"/>
              <a:t>for reduced risk and early start</a:t>
            </a:r>
          </a:p>
          <a:p>
            <a:pPr lvl="1"/>
            <a:r>
              <a:rPr lang="en-US" sz="1600" b="1" dirty="0" smtClean="0"/>
              <a:t>Phase </a:t>
            </a:r>
            <a:r>
              <a:rPr lang="en-US" sz="1600" b="1" dirty="0"/>
              <a:t>2 project X with 1MW@3 </a:t>
            </a:r>
            <a:r>
              <a:rPr lang="en-US" sz="1600" b="1" dirty="0" err="1"/>
              <a:t>GeV</a:t>
            </a:r>
            <a:r>
              <a:rPr lang="en-US" sz="1600" b="1" dirty="0"/>
              <a:t> as proton </a:t>
            </a:r>
            <a:r>
              <a:rPr lang="en-US" sz="1600" b="1" dirty="0" smtClean="0"/>
              <a:t>driver</a:t>
            </a:r>
            <a:endParaRPr lang="en-US" sz="1600" b="1" dirty="0"/>
          </a:p>
          <a:p>
            <a:pPr marL="457200" lvl="1" indent="0">
              <a:buNone/>
            </a:pPr>
            <a:endParaRPr lang="en-US" sz="800" b="1" dirty="0" smtClean="0"/>
          </a:p>
          <a:p>
            <a:r>
              <a:rPr lang="en-US" sz="1800" b="1" dirty="0" smtClean="0">
                <a:solidFill>
                  <a:srgbClr val="0070C0"/>
                </a:solidFill>
              </a:rPr>
              <a:t>Upgrade </a:t>
            </a:r>
            <a:r>
              <a:rPr lang="en-US" sz="1800" b="1" dirty="0">
                <a:solidFill>
                  <a:srgbClr val="0070C0"/>
                </a:solidFill>
              </a:rPr>
              <a:t>to full luminosity </a:t>
            </a:r>
            <a:r>
              <a:rPr lang="en-US" sz="1800" b="1" dirty="0" err="1" smtClean="0">
                <a:solidFill>
                  <a:srgbClr val="FF0000"/>
                </a:solidFill>
              </a:rPr>
              <a:t>NuMAX</a:t>
            </a:r>
            <a:r>
              <a:rPr lang="en-US" sz="1800" b="1" dirty="0" smtClean="0">
                <a:solidFill>
                  <a:srgbClr val="FF0000"/>
                </a:solidFill>
              </a:rPr>
              <a:t>+</a:t>
            </a:r>
            <a:r>
              <a:rPr lang="en-US" sz="1800" b="1" dirty="0" smtClean="0">
                <a:solidFill>
                  <a:srgbClr val="0070C0"/>
                </a:solidFill>
              </a:rPr>
              <a:t>: 10</a:t>
            </a:r>
            <a:r>
              <a:rPr lang="en-US" sz="1800" b="1" baseline="30000" dirty="0" smtClean="0">
                <a:solidFill>
                  <a:srgbClr val="0070C0"/>
                </a:solidFill>
              </a:rPr>
              <a:t>21 </a:t>
            </a:r>
            <a:r>
              <a:rPr lang="en-US" sz="1800" b="1" dirty="0" smtClean="0">
                <a:solidFill>
                  <a:srgbClr val="0070C0"/>
                </a:solidFill>
              </a:rPr>
              <a:t>straight </a:t>
            </a:r>
            <a:r>
              <a:rPr lang="en-US" sz="1800" b="1" dirty="0" err="1">
                <a:solidFill>
                  <a:srgbClr val="0070C0"/>
                </a:solidFill>
              </a:rPr>
              <a:t>muons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</a:rPr>
              <a:t>decays/year@5 </a:t>
            </a:r>
            <a:r>
              <a:rPr lang="en-US" sz="1800" b="1" dirty="0" err="1">
                <a:solidFill>
                  <a:srgbClr val="0070C0"/>
                </a:solidFill>
              </a:rPr>
              <a:t>GeV</a:t>
            </a:r>
            <a:endParaRPr lang="en-US" sz="1800" b="1" dirty="0">
              <a:solidFill>
                <a:srgbClr val="0070C0"/>
              </a:solidFill>
            </a:endParaRPr>
          </a:p>
          <a:p>
            <a:pPr lvl="1"/>
            <a:r>
              <a:rPr lang="en-US" sz="1600" b="1" dirty="0" smtClean="0">
                <a:solidFill>
                  <a:schemeClr val="tx1"/>
                </a:solidFill>
              </a:rPr>
              <a:t>Similar Physics performance as IDS-NF</a:t>
            </a:r>
          </a:p>
          <a:p>
            <a:pPr lvl="1"/>
            <a:r>
              <a:rPr lang="en-US" sz="1600" b="1" dirty="0" smtClean="0">
                <a:solidFill>
                  <a:schemeClr val="tx1"/>
                </a:solidFill>
              </a:rPr>
              <a:t>Add </a:t>
            </a:r>
            <a:r>
              <a:rPr lang="en-US" sz="1600" b="1" dirty="0">
                <a:solidFill>
                  <a:schemeClr val="tx1"/>
                </a:solidFill>
              </a:rPr>
              <a:t>4D cooling </a:t>
            </a:r>
            <a:r>
              <a:rPr lang="en-US" sz="1600" b="1" dirty="0" smtClean="0">
                <a:solidFill>
                  <a:schemeClr val="tx1"/>
                </a:solidFill>
              </a:rPr>
              <a:t>: </a:t>
            </a:r>
            <a:r>
              <a:rPr lang="en-US" sz="1600" b="1" dirty="0" err="1" smtClean="0">
                <a:solidFill>
                  <a:schemeClr val="tx1"/>
                </a:solidFill>
              </a:rPr>
              <a:t>muons</a:t>
            </a:r>
            <a:r>
              <a:rPr lang="en-US" sz="1600" b="1" dirty="0" smtClean="0">
                <a:solidFill>
                  <a:schemeClr val="tx1"/>
                </a:solidFill>
              </a:rPr>
              <a:t> flux X 2</a:t>
            </a:r>
            <a:endParaRPr lang="en-US" sz="1600" b="1" dirty="0">
              <a:solidFill>
                <a:schemeClr val="tx1"/>
              </a:solidFill>
            </a:endParaRPr>
          </a:p>
          <a:p>
            <a:pPr lvl="1"/>
            <a:r>
              <a:rPr lang="en-US" sz="1600" b="1" dirty="0" smtClean="0">
                <a:solidFill>
                  <a:schemeClr val="tx1"/>
                </a:solidFill>
              </a:rPr>
              <a:t>Upgrade proton driver to 3MW (PX2) and later 4 MW@8GeV </a:t>
            </a:r>
            <a:r>
              <a:rPr lang="en-US" sz="1600" b="1" dirty="0">
                <a:solidFill>
                  <a:schemeClr val="tx1"/>
                </a:solidFill>
              </a:rPr>
              <a:t>of PX4 </a:t>
            </a:r>
            <a:r>
              <a:rPr lang="en-US" sz="1600" b="1" dirty="0" smtClean="0">
                <a:solidFill>
                  <a:schemeClr val="tx1"/>
                </a:solidFill>
              </a:rPr>
              <a:t>: </a:t>
            </a:r>
            <a:r>
              <a:rPr lang="en-US" sz="1600" b="1" dirty="0" err="1">
                <a:solidFill>
                  <a:schemeClr val="tx1"/>
                </a:solidFill>
              </a:rPr>
              <a:t>muon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flux X 5</a:t>
            </a:r>
            <a:endParaRPr lang="en-US" sz="1600" b="1" dirty="0">
              <a:solidFill>
                <a:schemeClr val="tx1"/>
              </a:solidFill>
            </a:endParaRPr>
          </a:p>
          <a:p>
            <a:pPr lvl="2"/>
            <a:r>
              <a:rPr lang="en-US" sz="1600" b="1" dirty="0" smtClean="0"/>
              <a:t>Target </a:t>
            </a:r>
            <a:r>
              <a:rPr lang="en-US" sz="1600" b="1" dirty="0"/>
              <a:t>station upgrade to larger beam power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Upgrade </a:t>
            </a:r>
            <a:r>
              <a:rPr lang="en-US" sz="1600" b="1" dirty="0" smtClean="0">
                <a:solidFill>
                  <a:schemeClr val="tx1"/>
                </a:solidFill>
              </a:rPr>
              <a:t>Sanford </a:t>
            </a:r>
            <a:r>
              <a:rPr lang="en-US" sz="1600" b="1" dirty="0">
                <a:solidFill>
                  <a:schemeClr val="tx1"/>
                </a:solidFill>
              </a:rPr>
              <a:t>detector: </a:t>
            </a:r>
            <a:r>
              <a:rPr lang="en-US" sz="1600" b="1" dirty="0" smtClean="0"/>
              <a:t>Larger magnetized detector (34kT)?</a:t>
            </a:r>
            <a:endParaRPr lang="en-US" sz="1600" b="1" dirty="0"/>
          </a:p>
          <a:p>
            <a:endParaRPr lang="en-US" sz="23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NuFACT13 (August 21, 2013)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8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39296" y="0"/>
            <a:ext cx="6994898" cy="106144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NuSTORM</a:t>
            </a:r>
            <a:r>
              <a:rPr lang="en-US" b="1" dirty="0" smtClean="0"/>
              <a:t>: </a:t>
            </a:r>
            <a:br>
              <a:rPr lang="en-US" b="1" dirty="0" smtClean="0"/>
            </a:br>
            <a:r>
              <a:rPr lang="en-US" b="1" dirty="0" smtClean="0"/>
              <a:t>Neutrinos from Stored </a:t>
            </a:r>
            <a:r>
              <a:rPr lang="en-US" b="1" dirty="0" err="1" smtClean="0"/>
              <a:t>Muons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NuFACT13 (August 21, 2013)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86538" y="1523106"/>
            <a:ext cx="1985888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DOES NOT</a:t>
            </a:r>
          </a:p>
          <a:p>
            <a:pPr algn="ctr"/>
            <a:r>
              <a:rPr lang="en-US" dirty="0" smtClean="0"/>
              <a:t>Require the </a:t>
            </a:r>
          </a:p>
          <a:p>
            <a:pPr algn="ctr"/>
            <a:r>
              <a:rPr lang="en-US" dirty="0" smtClean="0"/>
              <a:t>Development of</a:t>
            </a:r>
          </a:p>
          <a:p>
            <a:pPr algn="ctr"/>
            <a:r>
              <a:rPr lang="en-US" dirty="0" smtClean="0"/>
              <a:t>ANY</a:t>
            </a:r>
          </a:p>
          <a:p>
            <a:pPr algn="ctr"/>
            <a:r>
              <a:rPr lang="en-US" dirty="0" smtClean="0"/>
              <a:t>New Technology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339298" cy="106144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005415" y="1061441"/>
            <a:ext cx="2903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An entry-level NF?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" y="4911432"/>
            <a:ext cx="5605189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 err="1" smtClean="0"/>
              <a:t>NuSTORM</a:t>
            </a:r>
            <a:r>
              <a:rPr lang="en-US" sz="1900" b="1" dirty="0" smtClean="0"/>
              <a:t> Workshop held Sept 21-22 @ FNAL:</a:t>
            </a:r>
          </a:p>
          <a:p>
            <a:endParaRPr lang="en-US" sz="800" dirty="0" smtClean="0"/>
          </a:p>
          <a:p>
            <a:r>
              <a:rPr lang="en-US" sz="1600" dirty="0" smtClean="0"/>
              <a:t>(</a:t>
            </a:r>
            <a:r>
              <a:rPr lang="en-US" sz="1600" u="sng" dirty="0" smtClean="0">
                <a:hlinkClick r:id="rId4"/>
              </a:rPr>
              <a:t>https://indico.fnal.gov/conferenceDisplay.py?confId=5710</a:t>
            </a:r>
            <a:r>
              <a:rPr lang="en-US" sz="1600" dirty="0" smtClean="0"/>
              <a:t>) 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9609111" y="415109"/>
            <a:ext cx="1539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3.8 </a:t>
            </a:r>
            <a:r>
              <a:rPr lang="en-US" b="1" dirty="0" err="1" smtClean="0">
                <a:solidFill>
                  <a:srgbClr val="0000FF"/>
                </a:solidFill>
              </a:rPr>
              <a:t>GeV</a:t>
            </a:r>
            <a:r>
              <a:rPr lang="en-US" b="1" dirty="0" smtClean="0">
                <a:solidFill>
                  <a:srgbClr val="0000FF"/>
                </a:solidFill>
              </a:rPr>
              <a:t>/c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s</a:t>
            </a:r>
            <a:r>
              <a:rPr lang="en-US" b="1" dirty="0" smtClean="0">
                <a:solidFill>
                  <a:srgbClr val="0000FF"/>
                </a:solidFill>
              </a:rPr>
              <a:t>tored </a:t>
            </a:r>
            <a:r>
              <a:rPr lang="en-US" b="1" dirty="0" smtClean="0">
                <a:solidFill>
                  <a:srgbClr val="0000FF"/>
                </a:solidFill>
                <a:latin typeface="Symbol" pitchFamily="18" charset="2"/>
              </a:rPr>
              <a:t>m</a:t>
            </a:r>
            <a:endParaRPr lang="en-US" b="1" dirty="0">
              <a:solidFill>
                <a:srgbClr val="0000FF"/>
              </a:solidFill>
              <a:latin typeface="Symbol" pitchFamily="18" charset="2"/>
            </a:endParaRPr>
          </a:p>
        </p:txBody>
      </p:sp>
      <p:pic>
        <p:nvPicPr>
          <p:cNvPr id="2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/>
          <a:srcRect l="-259" r="-217"/>
          <a:stretch/>
        </p:blipFill>
        <p:spPr bwMode="auto">
          <a:xfrm>
            <a:off x="5419764" y="3332480"/>
            <a:ext cx="3752646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7"/>
          <p:cNvSpPr txBox="1"/>
          <p:nvPr/>
        </p:nvSpPr>
        <p:spPr>
          <a:xfrm>
            <a:off x="68321" y="3774455"/>
            <a:ext cx="516680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US" sz="1900" b="1" dirty="0">
                <a:latin typeface="Arial"/>
              </a:rPr>
              <a:t>Stage I </a:t>
            </a:r>
            <a:r>
              <a:rPr kumimoji="0" lang="en-US" sz="1900" b="1" dirty="0" smtClean="0">
                <a:latin typeface="Arial"/>
              </a:rPr>
              <a:t>approval </a:t>
            </a:r>
            <a:r>
              <a:rPr kumimoji="0" lang="en-US" sz="1900" b="1" dirty="0">
                <a:latin typeface="Arial"/>
              </a:rPr>
              <a:t>requested at last weeks</a:t>
            </a:r>
          </a:p>
          <a:p>
            <a:pPr algn="ctr"/>
            <a:r>
              <a:rPr kumimoji="0" lang="en-US" sz="1900" b="1" dirty="0">
                <a:latin typeface="Arial"/>
              </a:rPr>
              <a:t>Fermilab PAC meeting</a:t>
            </a:r>
          </a:p>
          <a:p>
            <a:endParaRPr kumimoji="0" lang="en-US" sz="800" dirty="0">
              <a:latin typeface="Arial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88" y="1061442"/>
            <a:ext cx="5623560" cy="221756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720597" y="133844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200kW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2148" y="1140094"/>
            <a:ext cx="1425391" cy="707886"/>
          </a:xfrm>
          <a:prstGeom prst="rect">
            <a:avLst/>
          </a:prstGeom>
          <a:solidFill>
            <a:srgbClr val="58CAE8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</a:rPr>
              <a:t>A.Bross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August 24</a:t>
            </a:r>
          </a:p>
        </p:txBody>
      </p:sp>
      <p:sp>
        <p:nvSpPr>
          <p:cNvPr id="2" name="Rectangle 1"/>
          <p:cNvSpPr/>
          <p:nvPr/>
        </p:nvSpPr>
        <p:spPr>
          <a:xfrm>
            <a:off x="1857485" y="1132790"/>
            <a:ext cx="2754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Fermilab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P-1028</a:t>
            </a:r>
            <a:endParaRPr lang="en-GB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1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-125508"/>
            <a:ext cx="7555271" cy="1226774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 Staged Neutrino Factory</a:t>
            </a:r>
            <a:br>
              <a:rPr lang="en-US" dirty="0" smtClean="0"/>
            </a:br>
            <a:r>
              <a:rPr lang="en-US" dirty="0" smtClean="0"/>
              <a:t>with far detector at SURF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NuFACT13 (August 21, 2013)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12</a:t>
            </a:fld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06" y="987917"/>
            <a:ext cx="525791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3" y="1654667"/>
            <a:ext cx="8721969" cy="49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690948" y="2704175"/>
            <a:ext cx="2752031" cy="4293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courtesy of P. Huber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08113" y="4783014"/>
            <a:ext cx="110799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No cooling</a:t>
            </a:r>
            <a:endParaRPr lang="en-GB" sz="14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713868" y="4783014"/>
            <a:ext cx="844061" cy="0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574388" y="5090791"/>
            <a:ext cx="2011680" cy="0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278966" y="5355100"/>
            <a:ext cx="2227381" cy="0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856935" y="5662245"/>
            <a:ext cx="2649411" cy="0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760513" y="5354468"/>
            <a:ext cx="109837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4D cooling</a:t>
            </a:r>
            <a:endParaRPr lang="en-GB" sz="1400" b="1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570" y="36686"/>
            <a:ext cx="3536227" cy="182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56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Muon</a:t>
            </a:r>
            <a:r>
              <a:rPr lang="en-US" b="1" dirty="0" smtClean="0"/>
              <a:t> Collider path </a:t>
            </a:r>
            <a:br>
              <a:rPr lang="en-US" b="1" dirty="0" smtClean="0"/>
            </a:br>
            <a:r>
              <a:rPr lang="en-US" b="1" dirty="0" smtClean="0"/>
              <a:t>at the energy frontier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Low </a:t>
            </a:r>
            <a:r>
              <a:rPr lang="en-US" b="1" dirty="0">
                <a:solidFill>
                  <a:srgbClr val="0070C0"/>
                </a:solidFill>
              </a:rPr>
              <a:t>Energy </a:t>
            </a:r>
            <a:r>
              <a:rPr lang="en-US" b="1" dirty="0" err="1">
                <a:solidFill>
                  <a:srgbClr val="0070C0"/>
                </a:solidFill>
              </a:rPr>
              <a:t>Muon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Collider built in stages: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Energy and luminosity </a:t>
            </a:r>
            <a:r>
              <a:rPr lang="en-US" b="1" dirty="0" smtClean="0">
                <a:solidFill>
                  <a:schemeClr val="tx1"/>
                </a:solidFill>
              </a:rPr>
              <a:t>defined </a:t>
            </a:r>
            <a:r>
              <a:rPr lang="en-US" b="1" dirty="0">
                <a:solidFill>
                  <a:schemeClr val="tx1"/>
                </a:solidFill>
              </a:rPr>
              <a:t>by </a:t>
            </a:r>
            <a:r>
              <a:rPr lang="en-US" b="1" dirty="0" smtClean="0">
                <a:solidFill>
                  <a:schemeClr val="tx1"/>
                </a:solidFill>
              </a:rPr>
              <a:t>Physics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Possibly a Higgs (and Top?) factory if still useful </a:t>
            </a:r>
            <a:r>
              <a:rPr lang="en-US" b="1" dirty="0">
                <a:solidFill>
                  <a:schemeClr val="tx1"/>
                </a:solidFill>
              </a:rPr>
              <a:t>at the </a:t>
            </a:r>
            <a:r>
              <a:rPr lang="en-US" b="1" dirty="0" smtClean="0">
                <a:solidFill>
                  <a:schemeClr val="tx1"/>
                </a:solidFill>
              </a:rPr>
              <a:t>time 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Allowing direct Higgs mass and width measurements (exquisite momentum spread at S channel).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Increasing proton beam driver on target: 4MW@8GeV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Adding 6D cooling but </a:t>
            </a:r>
            <a:r>
              <a:rPr lang="en-US" b="1" dirty="0">
                <a:solidFill>
                  <a:schemeClr val="tx1"/>
                </a:solidFill>
              </a:rPr>
              <a:t>no final </a:t>
            </a:r>
            <a:r>
              <a:rPr lang="en-US" b="1" dirty="0" smtClean="0">
                <a:solidFill>
                  <a:schemeClr val="tx1"/>
                </a:solidFill>
              </a:rPr>
              <a:t>cooling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endParaRPr lang="en-US" sz="1100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Evolving towards Multi-</a:t>
            </a:r>
            <a:r>
              <a:rPr lang="en-US" b="1" dirty="0" err="1" smtClean="0">
                <a:solidFill>
                  <a:srgbClr val="0070C0"/>
                </a:solidFill>
              </a:rPr>
              <a:t>TeV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Muon</a:t>
            </a:r>
            <a:r>
              <a:rPr lang="en-US" b="1" dirty="0" smtClean="0">
                <a:solidFill>
                  <a:srgbClr val="0070C0"/>
                </a:solidFill>
              </a:rPr>
              <a:t> Collider 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Excellent luminosity spectrum due to absence of </a:t>
            </a:r>
            <a:r>
              <a:rPr lang="en-US" b="1" dirty="0" err="1" smtClean="0">
                <a:solidFill>
                  <a:schemeClr val="tx1"/>
                </a:solidFill>
              </a:rPr>
              <a:t>beamstrahlung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Covering </a:t>
            </a:r>
            <a:r>
              <a:rPr lang="en-US" b="1" dirty="0">
                <a:solidFill>
                  <a:schemeClr val="tx1"/>
                </a:solidFill>
              </a:rPr>
              <a:t>a broad </a:t>
            </a:r>
            <a:r>
              <a:rPr lang="en-US" b="1" dirty="0" smtClean="0">
                <a:solidFill>
                  <a:schemeClr val="tx1"/>
                </a:solidFill>
              </a:rPr>
              <a:t>energy range up to 10TeV (limited by radiation on site) for Physics Beyond Standard Model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Adding Final Cooling (</a:t>
            </a:r>
            <a:r>
              <a:rPr lang="en-US" b="1" dirty="0">
                <a:solidFill>
                  <a:schemeClr val="tx1"/>
                </a:solidFill>
              </a:rPr>
              <a:t>30T </a:t>
            </a:r>
            <a:r>
              <a:rPr lang="en-US" b="1" dirty="0" smtClean="0">
                <a:solidFill>
                  <a:schemeClr val="tx1"/>
                </a:solidFill>
              </a:rPr>
              <a:t>solenoids)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More acceleration stages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High energy collider ring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NuFACT13 (August 21, 2013)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6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8" y="-3192"/>
            <a:ext cx="8357050" cy="987967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Staged Neutrino Factory and </a:t>
            </a:r>
            <a:r>
              <a:rPr lang="en-US" sz="3000" b="1" dirty="0" err="1" smtClean="0"/>
              <a:t>Muon</a:t>
            </a:r>
            <a:r>
              <a:rPr lang="en-US" sz="3000" b="1" dirty="0" smtClean="0"/>
              <a:t> Colliders</a:t>
            </a:r>
            <a:br>
              <a:rPr lang="en-US" sz="3000" b="1" dirty="0" smtClean="0"/>
            </a:br>
            <a:r>
              <a:rPr lang="en-US" sz="3000" b="1" dirty="0" smtClean="0"/>
              <a:t>main parameters</a:t>
            </a:r>
            <a:endParaRPr lang="en-US" sz="3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NuFACT13 (August 21, 2013)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228" y="984775"/>
            <a:ext cx="5051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Neutrino Factory based on </a:t>
            </a:r>
            <a:r>
              <a:rPr lang="en-US" b="1" dirty="0" err="1" smtClean="0">
                <a:solidFill>
                  <a:srgbClr val="FF0000"/>
                </a:solidFill>
              </a:rPr>
              <a:t>ProjectX</a:t>
            </a:r>
            <a:r>
              <a:rPr lang="en-US" b="1" dirty="0" smtClean="0">
                <a:solidFill>
                  <a:srgbClr val="FF0000"/>
                </a:solidFill>
              </a:rPr>
              <a:t> ph2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40812" y="984775"/>
            <a:ext cx="440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Muon</a:t>
            </a:r>
            <a:r>
              <a:rPr lang="en-US" b="1" dirty="0" smtClean="0">
                <a:solidFill>
                  <a:srgbClr val="FF0000"/>
                </a:solidFill>
              </a:rPr>
              <a:t> Collider based on </a:t>
            </a:r>
            <a:r>
              <a:rPr lang="en-US" b="1" dirty="0" err="1" smtClean="0">
                <a:solidFill>
                  <a:srgbClr val="FF0000"/>
                </a:solidFill>
              </a:rPr>
              <a:t>ProjectX</a:t>
            </a:r>
            <a:r>
              <a:rPr lang="en-US" b="1" dirty="0" smtClean="0">
                <a:solidFill>
                  <a:srgbClr val="FF0000"/>
                </a:solidFill>
              </a:rPr>
              <a:t> ph4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7242" name="Picture 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1354107"/>
            <a:ext cx="4589646" cy="519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Content Placeholder 6" descr="MuonColliderParameters_ExtendedTable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" b="1057"/>
          <a:stretch/>
        </p:blipFill>
        <p:spPr>
          <a:xfrm>
            <a:off x="4606580" y="1354106"/>
            <a:ext cx="4454294" cy="5193509"/>
          </a:xfrm>
        </p:spPr>
      </p:pic>
    </p:spTree>
    <p:extLst>
      <p:ext uri="{BB962C8B-B14F-4D97-AF65-F5344CB8AC3E}">
        <p14:creationId xmlns:p14="http://schemas.microsoft.com/office/powerpoint/2010/main" val="362076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R&amp;D platform at each Physics stage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5" y="984775"/>
            <a:ext cx="9127066" cy="6132152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Principle:</a:t>
            </a:r>
          </a:p>
          <a:p>
            <a:pPr lvl="1"/>
            <a:r>
              <a:rPr lang="en-US" sz="2600" b="1" dirty="0" smtClean="0">
                <a:solidFill>
                  <a:schemeClr val="tx1"/>
                </a:solidFill>
              </a:rPr>
              <a:t>MAP novel technologies to be validated in test facilities</a:t>
            </a:r>
          </a:p>
          <a:p>
            <a:pPr lvl="1"/>
            <a:r>
              <a:rPr lang="en-US" sz="2600" b="1" dirty="0" smtClean="0">
                <a:solidFill>
                  <a:schemeClr val="tx1"/>
                </a:solidFill>
              </a:rPr>
              <a:t>Dedicated test facilities usually very expensive and not useful for Physics</a:t>
            </a:r>
          </a:p>
          <a:p>
            <a:pPr lvl="1"/>
            <a:r>
              <a:rPr lang="en-US" sz="2600" b="1" dirty="0" smtClean="0">
                <a:solidFill>
                  <a:schemeClr val="tx1"/>
                </a:solidFill>
              </a:rPr>
              <a:t>Novel concept of test facility integrated into actual Facility stage aiming at development &amp; validation of technology required by next stage</a:t>
            </a:r>
          </a:p>
          <a:p>
            <a:pPr lvl="1"/>
            <a:endParaRPr lang="en-US" sz="1100" b="1" dirty="0" smtClean="0">
              <a:solidFill>
                <a:schemeClr val="tx1"/>
              </a:solidFill>
            </a:endParaRPr>
          </a:p>
          <a:p>
            <a:r>
              <a:rPr lang="en-US" b="1" dirty="0" err="1" smtClean="0">
                <a:solidFill>
                  <a:srgbClr val="0070C0"/>
                </a:solidFill>
              </a:rPr>
              <a:t>NuSTORM</a:t>
            </a:r>
            <a:r>
              <a:rPr lang="en-US" b="1" dirty="0" smtClean="0">
                <a:solidFill>
                  <a:srgbClr val="0070C0"/>
                </a:solidFill>
              </a:rPr>
              <a:t> as R&amp;D platform for 6D cooling at moderate intensity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Source of 10</a:t>
            </a:r>
            <a:r>
              <a:rPr lang="en-US" b="1" baseline="30000" dirty="0" smtClean="0">
                <a:solidFill>
                  <a:schemeClr val="tx1"/>
                </a:solidFill>
              </a:rPr>
              <a:t>10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muons</a:t>
            </a:r>
            <a:r>
              <a:rPr lang="en-US" b="1" dirty="0" smtClean="0">
                <a:solidFill>
                  <a:schemeClr val="tx1"/>
                </a:solidFill>
              </a:rPr>
              <a:t> per pulse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6D cooling validation for HIGGS factory and/or </a:t>
            </a:r>
            <a:r>
              <a:rPr lang="en-US" b="1" dirty="0" err="1" smtClean="0">
                <a:solidFill>
                  <a:schemeClr val="tx1"/>
                </a:solidFill>
              </a:rPr>
              <a:t>Muon</a:t>
            </a:r>
            <a:r>
              <a:rPr lang="en-US" b="1" dirty="0" smtClean="0">
                <a:solidFill>
                  <a:schemeClr val="tx1"/>
                </a:solidFill>
              </a:rPr>
              <a:t> Collider </a:t>
            </a:r>
          </a:p>
          <a:p>
            <a:pPr lvl="1">
              <a:buNone/>
            </a:pPr>
            <a:endParaRPr lang="en-US" sz="1100" b="1" dirty="0" smtClean="0"/>
          </a:p>
          <a:p>
            <a:r>
              <a:rPr lang="en-US" b="1" dirty="0" err="1" smtClean="0">
                <a:solidFill>
                  <a:srgbClr val="0070C0"/>
                </a:solidFill>
              </a:rPr>
              <a:t>NuMAX</a:t>
            </a:r>
            <a:r>
              <a:rPr lang="en-US" b="1" dirty="0" smtClean="0">
                <a:solidFill>
                  <a:srgbClr val="0070C0"/>
                </a:solidFill>
              </a:rPr>
              <a:t> as R&amp;D platform for 4D cooling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Source of </a:t>
            </a:r>
            <a:r>
              <a:rPr lang="en-US" b="1" dirty="0" smtClean="0">
                <a:solidFill>
                  <a:schemeClr val="tx1"/>
                </a:solidFill>
              </a:rPr>
              <a:t>10</a:t>
            </a:r>
            <a:r>
              <a:rPr lang="en-US" b="1" baseline="30000" dirty="0" smtClean="0">
                <a:solidFill>
                  <a:schemeClr val="tx1"/>
                </a:solidFill>
              </a:rPr>
              <a:t>11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muons</a:t>
            </a:r>
            <a:r>
              <a:rPr lang="en-US" b="1" dirty="0">
                <a:solidFill>
                  <a:schemeClr val="tx1"/>
                </a:solidFill>
              </a:rPr>
              <a:t> per pulse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complementary to 4D cooling @ MICE at (very) low intensity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4D cooling validation for </a:t>
            </a:r>
            <a:r>
              <a:rPr lang="en-US" b="1" dirty="0" err="1" smtClean="0">
                <a:solidFill>
                  <a:schemeClr val="tx1"/>
                </a:solidFill>
              </a:rPr>
              <a:t>NuMAX</a:t>
            </a:r>
            <a:r>
              <a:rPr lang="en-US" b="1" dirty="0" smtClean="0">
                <a:solidFill>
                  <a:schemeClr val="tx1"/>
                </a:solidFill>
              </a:rPr>
              <a:t>+</a:t>
            </a:r>
          </a:p>
          <a:p>
            <a:pPr lvl="1">
              <a:buNone/>
            </a:pPr>
            <a:endParaRPr lang="en-US" sz="1100" b="1" dirty="0" smtClean="0"/>
          </a:p>
          <a:p>
            <a:r>
              <a:rPr lang="en-US" b="1" dirty="0" err="1" smtClean="0">
                <a:solidFill>
                  <a:srgbClr val="0070C0"/>
                </a:solidFill>
              </a:rPr>
              <a:t>NuMAX</a:t>
            </a:r>
            <a:r>
              <a:rPr lang="en-US" b="1" dirty="0" smtClean="0">
                <a:solidFill>
                  <a:srgbClr val="0070C0"/>
                </a:solidFill>
              </a:rPr>
              <a:t>+ as R&amp;D platform for 6D cooling at high intensity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Source of </a:t>
            </a:r>
            <a:r>
              <a:rPr lang="en-US" b="1" dirty="0" smtClean="0">
                <a:solidFill>
                  <a:schemeClr val="tx1"/>
                </a:solidFill>
              </a:rPr>
              <a:t>10</a:t>
            </a:r>
            <a:r>
              <a:rPr lang="en-US" b="1" baseline="30000" dirty="0" smtClean="0">
                <a:solidFill>
                  <a:schemeClr val="tx1"/>
                </a:solidFill>
              </a:rPr>
              <a:t>12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muons</a:t>
            </a:r>
            <a:r>
              <a:rPr lang="en-US" b="1" dirty="0">
                <a:solidFill>
                  <a:schemeClr val="tx1"/>
                </a:solidFill>
              </a:rPr>
              <a:t> per pulse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6D cooling validation for HIGGS factory and </a:t>
            </a:r>
            <a:r>
              <a:rPr lang="en-US" b="1" dirty="0" err="1" smtClean="0">
                <a:solidFill>
                  <a:schemeClr val="tx1"/>
                </a:solidFill>
              </a:rPr>
              <a:t>Muon</a:t>
            </a:r>
            <a:r>
              <a:rPr lang="en-US" b="1" dirty="0" smtClean="0">
                <a:solidFill>
                  <a:schemeClr val="tx1"/>
                </a:solidFill>
              </a:rPr>
              <a:t> Collider</a:t>
            </a:r>
          </a:p>
          <a:p>
            <a:pPr lvl="1">
              <a:buNone/>
            </a:pPr>
            <a:endParaRPr lang="en-US" sz="1300" b="1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HIGGS factory as R&amp;D platform for final cooling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Final cooling validation for </a:t>
            </a:r>
            <a:r>
              <a:rPr lang="en-US" b="1" dirty="0" err="1" smtClean="0">
                <a:solidFill>
                  <a:schemeClr val="tx1"/>
                </a:solidFill>
              </a:rPr>
              <a:t>Muon</a:t>
            </a:r>
            <a:r>
              <a:rPr lang="en-US" b="1" dirty="0" smtClean="0">
                <a:solidFill>
                  <a:schemeClr val="tx1"/>
                </a:solidFill>
              </a:rPr>
              <a:t> Co</a:t>
            </a:r>
            <a:r>
              <a:rPr lang="en-US" b="1" dirty="0" smtClean="0"/>
              <a:t>llide</a:t>
            </a:r>
            <a:r>
              <a:rPr lang="en-US" dirty="0" smtClean="0"/>
              <a:t>r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NuFACT13 (August 21, 2013)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07799" y="0"/>
            <a:ext cx="1336200" cy="400110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</a:rPr>
              <a:t>P.Snopok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+mn-lt"/>
                <a:cs typeface="Symbol" charset="2"/>
              </a:rPr>
              <a:t>nuSTORM</a:t>
            </a:r>
            <a:r>
              <a:rPr lang="en-US" b="1" dirty="0" smtClean="0"/>
              <a:t> as an R&amp;D platform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62" y="1050926"/>
            <a:ext cx="9024947" cy="5702299"/>
          </a:xfrm>
          <a:solidFill>
            <a:srgbClr val="FFFFCC"/>
          </a:solidFill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High-intensity pulsed </a:t>
            </a:r>
            <a:r>
              <a:rPr lang="en-US" b="1" dirty="0" err="1" smtClean="0">
                <a:solidFill>
                  <a:srgbClr val="0000CC"/>
                </a:solidFill>
              </a:rPr>
              <a:t>muon</a:t>
            </a:r>
            <a:r>
              <a:rPr lang="en-US" b="1" dirty="0" smtClean="0">
                <a:solidFill>
                  <a:srgbClr val="0000CC"/>
                </a:solidFill>
              </a:rPr>
              <a:t> source </a:t>
            </a:r>
            <a:endParaRPr lang="en-US" b="1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        </a:t>
            </a:r>
            <a:r>
              <a:rPr lang="en-US" b="1" dirty="0" smtClean="0">
                <a:solidFill>
                  <a:srgbClr val="0000CC"/>
                </a:solidFill>
              </a:rPr>
              <a:t>100&lt;p</a:t>
            </a:r>
            <a:r>
              <a:rPr lang="el-GR" b="1" baseline="-25000" dirty="0">
                <a:solidFill>
                  <a:srgbClr val="0000CC"/>
                </a:solidFill>
                <a:latin typeface="Calibri"/>
              </a:rPr>
              <a:t>μ</a:t>
            </a:r>
            <a:r>
              <a:rPr lang="en-US" b="1" dirty="0">
                <a:solidFill>
                  <a:srgbClr val="0000CC"/>
                </a:solidFill>
              </a:rPr>
              <a:t>&lt;300 MeV/c </a:t>
            </a:r>
            <a:r>
              <a:rPr lang="en-US" b="1" dirty="0" err="1" smtClean="0">
                <a:solidFill>
                  <a:srgbClr val="0000CC"/>
                </a:solidFill>
              </a:rPr>
              <a:t>muons</a:t>
            </a:r>
            <a:endParaRPr lang="en-US" b="1" dirty="0">
              <a:solidFill>
                <a:srgbClr val="0000CC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Using extracted beam from ring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10</a:t>
            </a:r>
            <a:r>
              <a:rPr lang="en-US" baseline="30000" dirty="0" smtClean="0">
                <a:solidFill>
                  <a:schemeClr val="tx1"/>
                </a:solidFill>
              </a:rPr>
              <a:t>10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muons</a:t>
            </a:r>
            <a:r>
              <a:rPr lang="en-US" dirty="0" smtClean="0">
                <a:solidFill>
                  <a:schemeClr val="tx1"/>
                </a:solidFill>
              </a:rPr>
              <a:t>  per 1 </a:t>
            </a:r>
            <a:r>
              <a:rPr lang="el-GR" dirty="0" smtClean="0">
                <a:solidFill>
                  <a:schemeClr val="tx1"/>
                </a:solidFill>
                <a:latin typeface="Calibri"/>
              </a:rPr>
              <a:t>μ</a:t>
            </a:r>
            <a:r>
              <a:rPr lang="en-US" dirty="0" smtClean="0">
                <a:solidFill>
                  <a:schemeClr val="tx1"/>
                </a:solidFill>
              </a:rPr>
              <a:t>sec pu</a:t>
            </a:r>
            <a:r>
              <a:rPr lang="en-US" dirty="0" smtClean="0"/>
              <a:t>lse</a:t>
            </a:r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rgbClr val="0000CC"/>
                </a:solidFill>
              </a:rPr>
              <a:t>Beam available simultaneously with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</a:rPr>
              <a:t>   physics operation</a:t>
            </a:r>
          </a:p>
          <a:p>
            <a:pPr lvl="1"/>
            <a:r>
              <a:rPr lang="en-US" dirty="0" smtClean="0"/>
              <a:t>Sterile </a:t>
            </a:r>
            <a:r>
              <a:rPr lang="en-US" dirty="0" smtClean="0">
                <a:latin typeface="Symbol" charset="2"/>
                <a:cs typeface="Symbol" charset="2"/>
              </a:rPr>
              <a:t>n</a:t>
            </a:r>
            <a:r>
              <a:rPr lang="en-US" dirty="0" smtClean="0">
                <a:cs typeface="Symbol" charset="2"/>
              </a:rPr>
              <a:t> search</a:t>
            </a:r>
          </a:p>
          <a:p>
            <a:pPr lvl="1"/>
            <a:r>
              <a:rPr lang="en-US" dirty="0" smtClean="0">
                <a:latin typeface="Symbol" charset="2"/>
                <a:cs typeface="Symbol" charset="2"/>
              </a:rPr>
              <a:t>n </a:t>
            </a:r>
            <a:r>
              <a:rPr lang="en-US" dirty="0" smtClean="0">
                <a:cs typeface="Symbol" charset="2"/>
              </a:rPr>
              <a:t>cross interaction physics program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err="1" smtClean="0">
                <a:solidFill>
                  <a:srgbClr val="0000CC"/>
                </a:solidFill>
                <a:cs typeface="Symbol" charset="2"/>
              </a:rPr>
              <a:t>nu</a:t>
            </a:r>
            <a:r>
              <a:rPr lang="en-US" b="1" dirty="0" err="1" smtClean="0">
                <a:solidFill>
                  <a:srgbClr val="0000CC"/>
                </a:solidFill>
              </a:rPr>
              <a:t>STORM</a:t>
            </a:r>
            <a:r>
              <a:rPr lang="en-US" b="1" dirty="0" smtClean="0">
                <a:solidFill>
                  <a:srgbClr val="0000CC"/>
                </a:solidFill>
              </a:rPr>
              <a:t> provides opportunity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</a:rPr>
              <a:t>   to design, build &amp; test:</a:t>
            </a:r>
          </a:p>
          <a:p>
            <a:pPr lvl="1"/>
            <a:r>
              <a:rPr lang="en-US" dirty="0" smtClean="0"/>
              <a:t>decay ring instrumentation (BCT, momentum spectrometer, </a:t>
            </a:r>
            <a:r>
              <a:rPr lang="en-US" dirty="0" err="1" smtClean="0"/>
              <a:t>polarimeter</a:t>
            </a:r>
            <a:r>
              <a:rPr lang="en-US" dirty="0" smtClean="0"/>
              <a:t>) to measure &amp; characterize the circulating </a:t>
            </a:r>
            <a:r>
              <a:rPr lang="en-US" dirty="0" err="1" smtClean="0"/>
              <a:t>muon</a:t>
            </a:r>
            <a:r>
              <a:rPr lang="en-US" dirty="0" smtClean="0"/>
              <a:t> flux</a:t>
            </a:r>
          </a:p>
          <a:p>
            <a:pPr lvl="1"/>
            <a:r>
              <a:rPr lang="en-US" dirty="0" smtClean="0"/>
              <a:t>6D cooling of high intensity </a:t>
            </a:r>
            <a:r>
              <a:rPr lang="en-US" dirty="0" err="1" smtClean="0"/>
              <a:t>muon</a:t>
            </a:r>
            <a:r>
              <a:rPr lang="en-US" dirty="0" smtClean="0"/>
              <a:t> beam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J.P.Delahaye</a:t>
            </a:r>
            <a:endParaRPr lang="en-US" dirty="0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NuFACT13 (August 21, 2013)</a:t>
            </a:r>
            <a:endParaRPr lang="en-US" dirty="0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>
                <a:latin typeface="Arial"/>
              </a:rPr>
              <a:pPr/>
              <a:t>16</a:t>
            </a:fld>
            <a:endParaRPr lang="en-US"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483" y="1117601"/>
            <a:ext cx="3138483" cy="2368303"/>
          </a:xfrm>
          <a:prstGeom prst="rect">
            <a:avLst/>
          </a:prstGeom>
        </p:spPr>
      </p:pic>
      <p:pic>
        <p:nvPicPr>
          <p:cNvPr id="9" name="Picture 8" descr="DecayRin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457" y="3579223"/>
            <a:ext cx="3816952" cy="185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8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NuMAX</a:t>
            </a:r>
            <a:r>
              <a:rPr lang="en-US" b="1" dirty="0" smtClean="0"/>
              <a:t>-&gt;</a:t>
            </a:r>
            <a:r>
              <a:rPr lang="en-US" b="1" dirty="0" err="1" smtClean="0"/>
              <a:t>NuMAX</a:t>
            </a:r>
            <a:r>
              <a:rPr lang="en-US" b="1" dirty="0" smtClean="0"/>
              <a:t>+-&gt;HF-&gt;MC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53" y="990543"/>
            <a:ext cx="8915813" cy="611262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>
              <a:solidFill>
                <a:srgbClr val="FF00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FF"/>
              </a:solidFill>
            </a:endParaRPr>
          </a:p>
          <a:p>
            <a:endParaRPr lang="en-US" dirty="0" smtClean="0">
              <a:solidFill>
                <a:srgbClr val="FF00FF"/>
              </a:solidFill>
            </a:endParaRPr>
          </a:p>
          <a:p>
            <a:pPr lvl="1"/>
            <a:endParaRPr lang="en-US" dirty="0" smtClean="0">
              <a:solidFill>
                <a:srgbClr val="FF00FF"/>
              </a:solidFill>
            </a:endParaRPr>
          </a:p>
          <a:p>
            <a:pPr lvl="1"/>
            <a:endParaRPr lang="en-US" dirty="0">
              <a:solidFill>
                <a:srgbClr val="FF00FF"/>
              </a:solidFill>
            </a:endParaRPr>
          </a:p>
          <a:p>
            <a:pPr lvl="1"/>
            <a:endParaRPr lang="en-US" dirty="0" smtClean="0">
              <a:solidFill>
                <a:srgbClr val="FF00FF"/>
              </a:solidFill>
            </a:endParaRPr>
          </a:p>
          <a:p>
            <a:pPr lvl="1"/>
            <a:endParaRPr lang="en-US" dirty="0" smtClean="0">
              <a:solidFill>
                <a:srgbClr val="FF00FF"/>
              </a:solidFill>
            </a:endParaRPr>
          </a:p>
          <a:p>
            <a:pPr lvl="1"/>
            <a:endParaRPr lang="en-US" sz="1700" dirty="0" smtClean="0">
              <a:solidFill>
                <a:srgbClr val="FF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NuFACT13 (August 21, 2013)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70" name="TextBox 504"/>
          <p:cNvSpPr txBox="1">
            <a:spLocks noChangeArrowheads="1"/>
          </p:cNvSpPr>
          <p:nvPr/>
        </p:nvSpPr>
        <p:spPr bwMode="auto">
          <a:xfrm>
            <a:off x="-1094273" y="22727"/>
            <a:ext cx="12133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PX4</a:t>
            </a:r>
          </a:p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(8 </a:t>
            </a:r>
            <a:r>
              <a:rPr lang="en-US" sz="900" b="1" dirty="0" err="1" smtClean="0">
                <a:latin typeface="Arial" pitchFamily="34" charset="0"/>
                <a:cs typeface="Arial" pitchFamily="34" charset="0"/>
              </a:rPr>
              <a:t>GeV</a:t>
            </a:r>
            <a:r>
              <a:rPr lang="en-US" sz="900" b="1" dirty="0" smtClean="0">
                <a:latin typeface="Arial" pitchFamily="34" charset="0"/>
                <a:cs typeface="Arial" pitchFamily="34" charset="0"/>
              </a:rPr>
              <a:t>, 4 </a:t>
            </a:r>
            <a:r>
              <a:rPr lang="en-US" sz="900" b="1" dirty="0">
                <a:latin typeface="Arial" pitchFamily="34" charset="0"/>
                <a:cs typeface="Arial" pitchFamily="34" charset="0"/>
              </a:rPr>
              <a:t>MW)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187" y="1044870"/>
            <a:ext cx="308785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FF"/>
                </a:solidFill>
              </a:rPr>
              <a:t>NuMAX</a:t>
            </a:r>
            <a:endParaRPr lang="en-US" sz="2000" b="1" dirty="0">
              <a:solidFill>
                <a:srgbClr val="FF00FF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FF00FF"/>
                </a:solidFill>
              </a:rPr>
              <a:t> 1 MW@3GeV p+ driver</a:t>
            </a:r>
          </a:p>
          <a:p>
            <a:pPr>
              <a:buNone/>
            </a:pPr>
            <a:r>
              <a:rPr lang="en-US" b="1" dirty="0">
                <a:solidFill>
                  <a:srgbClr val="FF00FF"/>
                </a:solidFill>
              </a:rPr>
              <a:t> No cooling</a:t>
            </a:r>
          </a:p>
          <a:p>
            <a:pPr>
              <a:buNone/>
            </a:pPr>
            <a:r>
              <a:rPr lang="en-US" b="1" dirty="0">
                <a:solidFill>
                  <a:srgbClr val="FF00FF"/>
                </a:solidFill>
              </a:rPr>
              <a:t> Test facility: 4Dcooling </a:t>
            </a:r>
          </a:p>
        </p:txBody>
      </p:sp>
      <p:sp>
        <p:nvSpPr>
          <p:cNvPr id="7168" name="Rectangle 7167"/>
          <p:cNvSpPr/>
          <p:nvPr/>
        </p:nvSpPr>
        <p:spPr>
          <a:xfrm>
            <a:off x="-4347" y="1018557"/>
            <a:ext cx="291072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b="1" dirty="0" err="1">
                <a:solidFill>
                  <a:srgbClr val="FF00FF"/>
                </a:solidFill>
              </a:rPr>
              <a:t>NuMAX</a:t>
            </a:r>
            <a:r>
              <a:rPr lang="en-US" b="1" dirty="0">
                <a:solidFill>
                  <a:srgbClr val="FF00FF"/>
                </a:solidFill>
              </a:rPr>
              <a:t>+</a:t>
            </a:r>
          </a:p>
          <a:p>
            <a:pPr marL="57150" lvl="0">
              <a:spcBef>
                <a:spcPct val="20000"/>
              </a:spcBef>
            </a:pPr>
            <a:r>
              <a:rPr lang="en-US" b="1" dirty="0">
                <a:solidFill>
                  <a:srgbClr val="FF00FF"/>
                </a:solidFill>
              </a:rPr>
              <a:t>+ 3 MW@3GeV p+ driver</a:t>
            </a:r>
          </a:p>
          <a:p>
            <a:pPr marL="57150" lvl="0">
              <a:spcBef>
                <a:spcPct val="20000"/>
              </a:spcBef>
            </a:pPr>
            <a:r>
              <a:rPr lang="en-US" b="1" dirty="0">
                <a:solidFill>
                  <a:srgbClr val="FF00FF"/>
                </a:solidFill>
              </a:rPr>
              <a:t>+ 4D cooling</a:t>
            </a:r>
          </a:p>
          <a:p>
            <a:pPr marL="57150" lvl="0">
              <a:spcBef>
                <a:spcPct val="20000"/>
              </a:spcBef>
            </a:pPr>
            <a:r>
              <a:rPr lang="en-US" b="1" dirty="0">
                <a:solidFill>
                  <a:srgbClr val="FF00FF"/>
                </a:solidFill>
              </a:rPr>
              <a:t>Test facility: 6D cooling</a:t>
            </a:r>
          </a:p>
        </p:txBody>
      </p:sp>
      <p:sp>
        <p:nvSpPr>
          <p:cNvPr id="7169" name="Rectangle 7168"/>
          <p:cNvSpPr/>
          <p:nvPr/>
        </p:nvSpPr>
        <p:spPr>
          <a:xfrm>
            <a:off x="-48852" y="1000769"/>
            <a:ext cx="316589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FF"/>
                </a:solidFill>
              </a:rPr>
              <a:t>Higgs Factory</a:t>
            </a:r>
          </a:p>
          <a:p>
            <a:pPr marL="57150" indent="0">
              <a:buNone/>
            </a:pPr>
            <a:r>
              <a:rPr lang="en-US" b="1" dirty="0">
                <a:solidFill>
                  <a:srgbClr val="FF00FF"/>
                </a:solidFill>
              </a:rPr>
              <a:t>+ 4MW@8GeV </a:t>
            </a:r>
            <a:r>
              <a:rPr lang="en-US" b="1" dirty="0" err="1">
                <a:solidFill>
                  <a:srgbClr val="FF00FF"/>
                </a:solidFill>
              </a:rPr>
              <a:t>p+driver</a:t>
            </a:r>
            <a:endParaRPr lang="en-US" b="1" dirty="0">
              <a:solidFill>
                <a:srgbClr val="FF00FF"/>
              </a:solidFill>
            </a:endParaRPr>
          </a:p>
          <a:p>
            <a:pPr marL="57150" indent="0">
              <a:buNone/>
            </a:pPr>
            <a:r>
              <a:rPr lang="en-US" b="1" dirty="0">
                <a:solidFill>
                  <a:srgbClr val="FF00FF"/>
                </a:solidFill>
              </a:rPr>
              <a:t>+ 6D cooling</a:t>
            </a:r>
          </a:p>
          <a:p>
            <a:pPr marL="57150" indent="0">
              <a:buNone/>
            </a:pPr>
            <a:r>
              <a:rPr lang="en-US" b="1" dirty="0">
                <a:solidFill>
                  <a:srgbClr val="FF00FF"/>
                </a:solidFill>
              </a:rPr>
              <a:t>+ further acceleration</a:t>
            </a:r>
          </a:p>
          <a:p>
            <a:pPr marL="57150" indent="0">
              <a:buNone/>
            </a:pPr>
            <a:r>
              <a:rPr lang="en-US" b="1" dirty="0">
                <a:solidFill>
                  <a:srgbClr val="FF00FF"/>
                </a:solidFill>
              </a:rPr>
              <a:t>+ Collider ring</a:t>
            </a:r>
          </a:p>
          <a:p>
            <a:pPr marL="57150" indent="0">
              <a:buNone/>
            </a:pPr>
            <a:r>
              <a:rPr lang="en-US" b="1" dirty="0">
                <a:solidFill>
                  <a:srgbClr val="FF00FF"/>
                </a:solidFill>
              </a:rPr>
              <a:t>Test facility: final cooling</a:t>
            </a:r>
          </a:p>
        </p:txBody>
      </p:sp>
      <p:sp>
        <p:nvSpPr>
          <p:cNvPr id="7171" name="Rectangle 7170"/>
          <p:cNvSpPr/>
          <p:nvPr/>
        </p:nvSpPr>
        <p:spPr>
          <a:xfrm>
            <a:off x="115305" y="1127441"/>
            <a:ext cx="350791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FF"/>
                </a:solidFill>
              </a:rPr>
              <a:t>Muon</a:t>
            </a:r>
            <a:r>
              <a:rPr lang="en-US" sz="2000" b="1" dirty="0">
                <a:solidFill>
                  <a:srgbClr val="FF00FF"/>
                </a:solidFill>
              </a:rPr>
              <a:t> Collider</a:t>
            </a:r>
          </a:p>
          <a:p>
            <a:pPr marL="57150" indent="0">
              <a:buNone/>
            </a:pPr>
            <a:r>
              <a:rPr lang="en-US" b="1" dirty="0">
                <a:solidFill>
                  <a:srgbClr val="FF00FF"/>
                </a:solidFill>
              </a:rPr>
              <a:t>+ final </a:t>
            </a:r>
            <a:r>
              <a:rPr lang="en-US" b="1" dirty="0" smtClean="0">
                <a:solidFill>
                  <a:srgbClr val="FF00FF"/>
                </a:solidFill>
              </a:rPr>
              <a:t>cooling(30T </a:t>
            </a:r>
            <a:r>
              <a:rPr lang="en-US" b="1" dirty="0">
                <a:solidFill>
                  <a:srgbClr val="FF00FF"/>
                </a:solidFill>
              </a:rPr>
              <a:t>solenoids)</a:t>
            </a:r>
          </a:p>
          <a:p>
            <a:pPr marL="57150" indent="0">
              <a:buNone/>
            </a:pPr>
            <a:r>
              <a:rPr lang="en-US" b="1" dirty="0">
                <a:solidFill>
                  <a:srgbClr val="FF00FF"/>
                </a:solidFill>
              </a:rPr>
              <a:t>+ further acceleration</a:t>
            </a:r>
          </a:p>
          <a:p>
            <a:pPr marL="57150" indent="0">
              <a:buNone/>
            </a:pPr>
            <a:r>
              <a:rPr lang="en-US" b="1" dirty="0">
                <a:solidFill>
                  <a:srgbClr val="FF00FF"/>
                </a:solidFill>
              </a:rPr>
              <a:t>+ high energy Collider Ring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3721960" y="2411398"/>
            <a:ext cx="2032020" cy="2628464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172" name="TextBox 7171"/>
          <p:cNvSpPr txBox="1"/>
          <p:nvPr/>
        </p:nvSpPr>
        <p:spPr>
          <a:xfrm>
            <a:off x="3904612" y="2385085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 Cooling</a:t>
            </a:r>
            <a:endParaRPr lang="en-GB" b="1" dirty="0"/>
          </a:p>
        </p:txBody>
      </p:sp>
      <p:sp>
        <p:nvSpPr>
          <p:cNvPr id="198" name="TextBox 197"/>
          <p:cNvSpPr txBox="1"/>
          <p:nvPr/>
        </p:nvSpPr>
        <p:spPr>
          <a:xfrm>
            <a:off x="3735093" y="4424309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4D Cooling R&amp;D</a:t>
            </a:r>
          </a:p>
          <a:p>
            <a:pPr algn="ctr"/>
            <a:r>
              <a:rPr lang="en-US" b="1" dirty="0" smtClean="0"/>
              <a:t>Test bench</a:t>
            </a:r>
            <a:endParaRPr lang="en-GB" b="1" dirty="0"/>
          </a:p>
        </p:txBody>
      </p:sp>
      <p:cxnSp>
        <p:nvCxnSpPr>
          <p:cNvPr id="199" name="Straight Connector 198"/>
          <p:cNvCxnSpPr/>
          <p:nvPr/>
        </p:nvCxnSpPr>
        <p:spPr>
          <a:xfrm flipV="1">
            <a:off x="3706389" y="3421380"/>
            <a:ext cx="2070079" cy="169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>
            <a:off x="3856432" y="2363626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4D Cooling</a:t>
            </a:r>
          </a:p>
          <a:p>
            <a:pPr algn="ctr"/>
            <a:r>
              <a:rPr lang="en-US" b="1" dirty="0" smtClean="0"/>
              <a:t>No 6D Cooling</a:t>
            </a:r>
            <a:endParaRPr lang="en-GB" b="1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108" y="2999448"/>
            <a:ext cx="1607042" cy="132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" name="Rectangle 203"/>
          <p:cNvSpPr/>
          <p:nvPr/>
        </p:nvSpPr>
        <p:spPr>
          <a:xfrm>
            <a:off x="5320384" y="2999448"/>
            <a:ext cx="313984" cy="1381165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79" name="Straight Connector 7178"/>
          <p:cNvCxnSpPr/>
          <p:nvPr/>
        </p:nvCxnSpPr>
        <p:spPr>
          <a:xfrm>
            <a:off x="5317293" y="3342081"/>
            <a:ext cx="3139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5320384" y="3523508"/>
            <a:ext cx="3139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9" name="TextBox 208"/>
          <p:cNvSpPr txBox="1"/>
          <p:nvPr/>
        </p:nvSpPr>
        <p:spPr>
          <a:xfrm>
            <a:off x="3785888" y="2385085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6D Cooling</a:t>
            </a:r>
          </a:p>
          <a:p>
            <a:pPr algn="ctr"/>
            <a:r>
              <a:rPr lang="en-US" b="1" dirty="0" smtClean="0"/>
              <a:t>No final Cooling</a:t>
            </a:r>
            <a:endParaRPr lang="en-GB" b="1" dirty="0"/>
          </a:p>
        </p:txBody>
      </p:sp>
      <p:sp>
        <p:nvSpPr>
          <p:cNvPr id="210" name="TextBox 209"/>
          <p:cNvSpPr txBox="1"/>
          <p:nvPr/>
        </p:nvSpPr>
        <p:spPr>
          <a:xfrm>
            <a:off x="3785888" y="4453949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6D Cooling R&amp;D</a:t>
            </a:r>
          </a:p>
          <a:p>
            <a:pPr algn="ctr"/>
            <a:r>
              <a:rPr lang="en-US" b="1" dirty="0" smtClean="0"/>
              <a:t>Test bench</a:t>
            </a:r>
            <a:endParaRPr lang="en-GB" b="1" dirty="0"/>
          </a:p>
        </p:txBody>
      </p:sp>
      <p:sp>
        <p:nvSpPr>
          <p:cNvPr id="211" name="TextBox 210"/>
          <p:cNvSpPr txBox="1"/>
          <p:nvPr/>
        </p:nvSpPr>
        <p:spPr>
          <a:xfrm>
            <a:off x="3856432" y="4453948"/>
            <a:ext cx="1950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Final Cooling</a:t>
            </a:r>
          </a:p>
          <a:p>
            <a:pPr algn="ctr"/>
            <a:r>
              <a:rPr lang="en-US" b="1" dirty="0" smtClean="0"/>
              <a:t>R&amp;D Test bench</a:t>
            </a:r>
            <a:endParaRPr lang="en-GB" b="1" dirty="0"/>
          </a:p>
        </p:txBody>
      </p:sp>
      <p:sp>
        <p:nvSpPr>
          <p:cNvPr id="7181" name="Oval 7180"/>
          <p:cNvSpPr/>
          <p:nvPr/>
        </p:nvSpPr>
        <p:spPr>
          <a:xfrm>
            <a:off x="7016536" y="3875530"/>
            <a:ext cx="766945" cy="72082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52" y="2385085"/>
            <a:ext cx="3604535" cy="266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468" y="2385085"/>
            <a:ext cx="1172918" cy="267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2" name="TextBox 7181"/>
          <p:cNvSpPr txBox="1"/>
          <p:nvPr/>
        </p:nvSpPr>
        <p:spPr>
          <a:xfrm>
            <a:off x="7015702" y="3831348"/>
            <a:ext cx="829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Rapid</a:t>
            </a:r>
          </a:p>
          <a:p>
            <a:pPr algn="ctr"/>
            <a:r>
              <a:rPr lang="en-US" sz="1200" b="1" dirty="0" smtClean="0"/>
              <a:t>Cycling </a:t>
            </a:r>
          </a:p>
          <a:p>
            <a:pPr algn="ctr"/>
            <a:r>
              <a:rPr lang="en-US" sz="1200" b="1" dirty="0" err="1" smtClean="0"/>
              <a:t>Synchro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(RCS)</a:t>
            </a:r>
            <a:endParaRPr lang="en-GB" sz="1200" b="1" dirty="0"/>
          </a:p>
        </p:txBody>
      </p:sp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386" y="1918388"/>
            <a:ext cx="2110549" cy="153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3" name="TextBox 7182"/>
          <p:cNvSpPr txBox="1"/>
          <p:nvPr/>
        </p:nvSpPr>
        <p:spPr>
          <a:xfrm>
            <a:off x="7016536" y="1869789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Symbol" pitchFamily="18" charset="2"/>
              </a:rPr>
              <a:t>m</a:t>
            </a:r>
            <a:r>
              <a:rPr lang="en-US" sz="1600" b="1" dirty="0" smtClean="0"/>
              <a:t>  Storage Ring</a:t>
            </a:r>
            <a:endParaRPr lang="en-GB" sz="1600" b="1" dirty="0"/>
          </a:p>
        </p:txBody>
      </p:sp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121" y="3703739"/>
            <a:ext cx="1042200" cy="157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6" name="TextBox 225"/>
          <p:cNvSpPr txBox="1"/>
          <p:nvPr/>
        </p:nvSpPr>
        <p:spPr>
          <a:xfrm>
            <a:off x="7837355" y="4941513"/>
            <a:ext cx="1149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Symbol" pitchFamily="18" charset="2"/>
              </a:rPr>
              <a:t>m</a:t>
            </a:r>
            <a:r>
              <a:rPr lang="en-US" sz="1600" b="1" dirty="0" smtClean="0"/>
              <a:t>  collider</a:t>
            </a:r>
            <a:endParaRPr lang="en-GB" sz="1600" b="1" dirty="0"/>
          </a:p>
        </p:txBody>
      </p:sp>
      <p:sp>
        <p:nvSpPr>
          <p:cNvPr id="227" name="TextBox 504"/>
          <p:cNvSpPr txBox="1">
            <a:spLocks noChangeArrowheads="1"/>
          </p:cNvSpPr>
          <p:nvPr/>
        </p:nvSpPr>
        <p:spPr bwMode="auto">
          <a:xfrm>
            <a:off x="119052" y="3629962"/>
            <a:ext cx="1337700" cy="523220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  <a:extLst/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ProjectX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ph2 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GeV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1 MW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8" name="TextBox 504"/>
          <p:cNvSpPr txBox="1">
            <a:spLocks noChangeArrowheads="1"/>
          </p:cNvSpPr>
          <p:nvPr/>
        </p:nvSpPr>
        <p:spPr bwMode="auto">
          <a:xfrm>
            <a:off x="139563" y="3690255"/>
            <a:ext cx="1337700" cy="523220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  <a:extLst/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ProjectX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ph2 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GeV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3 MW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04281" y="4217690"/>
            <a:ext cx="575799" cy="4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4" name="TextBox 7183"/>
          <p:cNvSpPr txBox="1"/>
          <p:nvPr/>
        </p:nvSpPr>
        <p:spPr>
          <a:xfrm>
            <a:off x="3974859" y="2502125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Final Cooling</a:t>
            </a:r>
            <a:endParaRPr lang="en-GB" b="1" dirty="0"/>
          </a:p>
        </p:txBody>
      </p:sp>
      <p:pic>
        <p:nvPicPr>
          <p:cNvPr id="23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172" y="3333838"/>
            <a:ext cx="516953" cy="81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6" name="TextBox 504"/>
          <p:cNvSpPr txBox="1">
            <a:spLocks noChangeArrowheads="1"/>
          </p:cNvSpPr>
          <p:nvPr/>
        </p:nvSpPr>
        <p:spPr bwMode="auto">
          <a:xfrm>
            <a:off x="171219" y="3652367"/>
            <a:ext cx="1337700" cy="523220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  <a:extLst/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ProjectX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ph4 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GeV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4 MW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193" name="Straight Connector 7192"/>
          <p:cNvCxnSpPr>
            <a:endCxn id="7181" idx="0"/>
          </p:cNvCxnSpPr>
          <p:nvPr/>
        </p:nvCxnSpPr>
        <p:spPr>
          <a:xfrm>
            <a:off x="6949386" y="3860316"/>
            <a:ext cx="450623" cy="1521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>
            <a:stCxn id="7181" idx="4"/>
          </p:cNvCxnSpPr>
          <p:nvPr/>
        </p:nvCxnSpPr>
        <p:spPr>
          <a:xfrm>
            <a:off x="7400009" y="4596358"/>
            <a:ext cx="869275" cy="15111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 flipV="1">
            <a:off x="7420535" y="3802380"/>
            <a:ext cx="848749" cy="5793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591300" y="2999448"/>
            <a:ext cx="358086" cy="43884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06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168" grpId="0"/>
      <p:bldP spid="7168" grpId="1"/>
      <p:bldP spid="7169" grpId="0"/>
      <p:bldP spid="7169" grpId="1"/>
      <p:bldP spid="7171" grpId="0"/>
      <p:bldP spid="7172" grpId="0"/>
      <p:bldP spid="198" grpId="0"/>
      <p:bldP spid="198" grpId="1"/>
      <p:bldP spid="200" grpId="0"/>
      <p:bldP spid="200" grpId="1"/>
      <p:bldP spid="204" grpId="0" animBg="1"/>
      <p:bldP spid="204" grpId="1" animBg="1"/>
      <p:bldP spid="209" grpId="0"/>
      <p:bldP spid="209" grpId="1"/>
      <p:bldP spid="210" grpId="0"/>
      <p:bldP spid="210" grpId="1"/>
      <p:bldP spid="211" grpId="0"/>
      <p:bldP spid="211" grpId="1"/>
      <p:bldP spid="7181" grpId="0" animBg="1"/>
      <p:bldP spid="7182" grpId="0"/>
      <p:bldP spid="226" grpId="0"/>
      <p:bldP spid="227" grpId="0"/>
      <p:bldP spid="228" grpId="0"/>
      <p:bldP spid="228" grpId="1"/>
      <p:bldP spid="7184" grpId="0"/>
      <p:bldP spid="2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" r="2940"/>
          <a:stretch>
            <a:fillRect/>
          </a:stretch>
        </p:blipFill>
        <p:spPr bwMode="auto">
          <a:xfrm>
            <a:off x="-23970" y="67469"/>
            <a:ext cx="9144000" cy="675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106" name="Straight Connector 71"/>
          <p:cNvCxnSpPr>
            <a:cxnSpLocks noChangeShapeType="1"/>
          </p:cNvCxnSpPr>
          <p:nvPr/>
        </p:nvCxnSpPr>
        <p:spPr bwMode="auto">
          <a:xfrm rot="2280000" flipH="1">
            <a:off x="4537075" y="3905250"/>
            <a:ext cx="982663" cy="293688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</p:cxnSp>
      <p:sp>
        <p:nvSpPr>
          <p:cNvPr id="74" name="Oval 73"/>
          <p:cNvSpPr/>
          <p:nvPr/>
        </p:nvSpPr>
        <p:spPr bwMode="auto">
          <a:xfrm rot="1366647">
            <a:off x="3830638" y="3392488"/>
            <a:ext cx="393700" cy="134937"/>
          </a:xfrm>
          <a:prstGeom prst="ellipse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 bwMode="auto">
          <a:xfrm rot="1297032">
            <a:off x="3760788" y="3362325"/>
            <a:ext cx="395287" cy="136525"/>
          </a:xfrm>
          <a:prstGeom prst="ellipse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75"/>
          <p:cNvSpPr/>
          <p:nvPr/>
        </p:nvSpPr>
        <p:spPr bwMode="auto">
          <a:xfrm rot="1210249">
            <a:off x="3686175" y="3335338"/>
            <a:ext cx="395288" cy="136525"/>
          </a:xfrm>
          <a:prstGeom prst="ellipse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Oval 76"/>
          <p:cNvSpPr/>
          <p:nvPr/>
        </p:nvSpPr>
        <p:spPr bwMode="auto">
          <a:xfrm rot="960000">
            <a:off x="4177903" y="3531739"/>
            <a:ext cx="395288" cy="1349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7124" name="Group 97"/>
          <p:cNvGrpSpPr>
            <a:grpSpLocks/>
          </p:cNvGrpSpPr>
          <p:nvPr/>
        </p:nvGrpSpPr>
        <p:grpSpPr bwMode="auto">
          <a:xfrm rot="2283539">
            <a:off x="5528813" y="3422222"/>
            <a:ext cx="677903" cy="687388"/>
            <a:chOff x="5658977" y="1216827"/>
            <a:chExt cx="678728" cy="687879"/>
          </a:xfrm>
        </p:grpSpPr>
        <p:cxnSp>
          <p:nvCxnSpPr>
            <p:cNvPr id="47149" name="Straight Connector 122"/>
            <p:cNvCxnSpPr>
              <a:cxnSpLocks noChangeShapeType="1"/>
            </p:cNvCxnSpPr>
            <p:nvPr/>
          </p:nvCxnSpPr>
          <p:spPr bwMode="auto">
            <a:xfrm flipV="1">
              <a:off x="5658977" y="1551313"/>
              <a:ext cx="419506" cy="249985"/>
            </a:xfrm>
            <a:prstGeom prst="line">
              <a:avLst/>
            </a:prstGeom>
            <a:noFill/>
            <a:ln w="28575">
              <a:solidFill>
                <a:srgbClr val="5F1F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7150" name="Group 123"/>
            <p:cNvGrpSpPr>
              <a:grpSpLocks/>
            </p:cNvGrpSpPr>
            <p:nvPr/>
          </p:nvGrpSpPr>
          <p:grpSpPr bwMode="auto">
            <a:xfrm>
              <a:off x="5826753" y="1216827"/>
              <a:ext cx="510952" cy="687879"/>
              <a:chOff x="5826753" y="1216827"/>
              <a:chExt cx="510952" cy="687879"/>
            </a:xfrm>
          </p:grpSpPr>
          <p:grpSp>
            <p:nvGrpSpPr>
              <p:cNvPr id="47151" name="Group 124"/>
              <p:cNvGrpSpPr>
                <a:grpSpLocks/>
              </p:cNvGrpSpPr>
              <p:nvPr/>
            </p:nvGrpSpPr>
            <p:grpSpPr bwMode="auto">
              <a:xfrm>
                <a:off x="5826753" y="1613806"/>
                <a:ext cx="182259" cy="290900"/>
                <a:chOff x="5944228" y="1585231"/>
                <a:chExt cx="182259" cy="290900"/>
              </a:xfrm>
            </p:grpSpPr>
            <p:sp>
              <p:nvSpPr>
                <p:cNvPr id="47156" name="Freeform 129"/>
                <p:cNvSpPr>
                  <a:spLocks/>
                </p:cNvSpPr>
                <p:nvPr/>
              </p:nvSpPr>
              <p:spPr bwMode="auto">
                <a:xfrm rot="-3099392">
                  <a:off x="5922720" y="1645712"/>
                  <a:ext cx="226655" cy="151001"/>
                </a:xfrm>
                <a:custGeom>
                  <a:avLst/>
                  <a:gdLst>
                    <a:gd name="T0" fmla="*/ 57 w 1803400"/>
                    <a:gd name="T1" fmla="*/ 40 h 996950"/>
                    <a:gd name="T2" fmla="*/ 48 w 1803400"/>
                    <a:gd name="T3" fmla="*/ 36 h 996950"/>
                    <a:gd name="T4" fmla="*/ 41 w 1803400"/>
                    <a:gd name="T5" fmla="*/ 29 h 996950"/>
                    <a:gd name="T6" fmla="*/ 26 w 1803400"/>
                    <a:gd name="T7" fmla="*/ 5 h 996950"/>
                    <a:gd name="T8" fmla="*/ 22 w 1803400"/>
                    <a:gd name="T9" fmla="*/ 2 h 996950"/>
                    <a:gd name="T10" fmla="*/ 18 w 1803400"/>
                    <a:gd name="T11" fmla="*/ 0 h 996950"/>
                    <a:gd name="T12" fmla="*/ 15 w 1803400"/>
                    <a:gd name="T13" fmla="*/ 0 h 996950"/>
                    <a:gd name="T14" fmla="*/ 11 w 1803400"/>
                    <a:gd name="T15" fmla="*/ 3 h 996950"/>
                    <a:gd name="T16" fmla="*/ 8 w 1803400"/>
                    <a:gd name="T17" fmla="*/ 7 h 996950"/>
                    <a:gd name="T18" fmla="*/ 5 w 1803400"/>
                    <a:gd name="T19" fmla="*/ 12 h 996950"/>
                    <a:gd name="T20" fmla="*/ 3 w 1803400"/>
                    <a:gd name="T21" fmla="*/ 20 h 996950"/>
                    <a:gd name="T22" fmla="*/ 1 w 1803400"/>
                    <a:gd name="T23" fmla="*/ 27 h 996950"/>
                    <a:gd name="T24" fmla="*/ 0 w 1803400"/>
                    <a:gd name="T25" fmla="*/ 35 h 996950"/>
                    <a:gd name="T26" fmla="*/ 0 w 1803400"/>
                    <a:gd name="T27" fmla="*/ 43 h 996950"/>
                    <a:gd name="T28" fmla="*/ 1 w 1803400"/>
                    <a:gd name="T29" fmla="*/ 52 h 996950"/>
                    <a:gd name="T30" fmla="*/ 2 w 1803400"/>
                    <a:gd name="T31" fmla="*/ 60 h 996950"/>
                    <a:gd name="T32" fmla="*/ 5 w 1803400"/>
                    <a:gd name="T33" fmla="*/ 67 h 996950"/>
                    <a:gd name="T34" fmla="*/ 8 w 1803400"/>
                    <a:gd name="T35" fmla="*/ 73 h 996950"/>
                    <a:gd name="T36" fmla="*/ 11 w 1803400"/>
                    <a:gd name="T37" fmla="*/ 77 h 996950"/>
                    <a:gd name="T38" fmla="*/ 15 w 1803400"/>
                    <a:gd name="T39" fmla="*/ 79 h 996950"/>
                    <a:gd name="T40" fmla="*/ 18 w 1803400"/>
                    <a:gd name="T41" fmla="*/ 80 h 996950"/>
                    <a:gd name="T42" fmla="*/ 22 w 1803400"/>
                    <a:gd name="T43" fmla="*/ 78 h 996950"/>
                    <a:gd name="T44" fmla="*/ 26 w 1803400"/>
                    <a:gd name="T45" fmla="*/ 74 h 996950"/>
                    <a:gd name="T46" fmla="*/ 41 w 1803400"/>
                    <a:gd name="T47" fmla="*/ 51 h 996950"/>
                    <a:gd name="T48" fmla="*/ 48 w 1803400"/>
                    <a:gd name="T49" fmla="*/ 44 h 996950"/>
                    <a:gd name="T50" fmla="*/ 57 w 1803400"/>
                    <a:gd name="T51" fmla="*/ 40 h 99695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803400"/>
                    <a:gd name="T79" fmla="*/ 0 h 996950"/>
                    <a:gd name="T80" fmla="*/ 1803400 w 1803400"/>
                    <a:gd name="T81" fmla="*/ 996950 h 99695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803400" h="996950">
                      <a:moveTo>
                        <a:pt x="1803400" y="504825"/>
                      </a:moveTo>
                      <a:lnTo>
                        <a:pt x="1536700" y="447675"/>
                      </a:lnTo>
                      <a:lnTo>
                        <a:pt x="1314450" y="365125"/>
                      </a:lnTo>
                      <a:lnTo>
                        <a:pt x="819150" y="60325"/>
                      </a:lnTo>
                      <a:lnTo>
                        <a:pt x="708025" y="22225"/>
                      </a:lnTo>
                      <a:lnTo>
                        <a:pt x="590550" y="0"/>
                      </a:lnTo>
                      <a:lnTo>
                        <a:pt x="469900" y="6350"/>
                      </a:lnTo>
                      <a:lnTo>
                        <a:pt x="355600" y="34925"/>
                      </a:lnTo>
                      <a:lnTo>
                        <a:pt x="254000" y="82550"/>
                      </a:lnTo>
                      <a:lnTo>
                        <a:pt x="155575" y="149225"/>
                      </a:lnTo>
                      <a:lnTo>
                        <a:pt x="82550" y="247650"/>
                      </a:lnTo>
                      <a:lnTo>
                        <a:pt x="28575" y="336550"/>
                      </a:lnTo>
                      <a:lnTo>
                        <a:pt x="3175" y="438150"/>
                      </a:lnTo>
                      <a:lnTo>
                        <a:pt x="0" y="533400"/>
                      </a:lnTo>
                      <a:lnTo>
                        <a:pt x="22225" y="657225"/>
                      </a:lnTo>
                      <a:lnTo>
                        <a:pt x="76200" y="755650"/>
                      </a:lnTo>
                      <a:lnTo>
                        <a:pt x="146050" y="841375"/>
                      </a:lnTo>
                      <a:lnTo>
                        <a:pt x="244475" y="911225"/>
                      </a:lnTo>
                      <a:lnTo>
                        <a:pt x="349250" y="962025"/>
                      </a:lnTo>
                      <a:lnTo>
                        <a:pt x="463550" y="993775"/>
                      </a:lnTo>
                      <a:lnTo>
                        <a:pt x="577850" y="996950"/>
                      </a:lnTo>
                      <a:lnTo>
                        <a:pt x="698500" y="977900"/>
                      </a:lnTo>
                      <a:lnTo>
                        <a:pt x="819150" y="930275"/>
                      </a:lnTo>
                      <a:lnTo>
                        <a:pt x="1317625" y="644525"/>
                      </a:lnTo>
                      <a:lnTo>
                        <a:pt x="1530350" y="552450"/>
                      </a:lnTo>
                      <a:lnTo>
                        <a:pt x="1803400" y="504825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7157" name="Freeform 130"/>
                <p:cNvSpPr>
                  <a:spLocks/>
                </p:cNvSpPr>
                <p:nvPr/>
              </p:nvSpPr>
              <p:spPr bwMode="auto">
                <a:xfrm rot="-3099392">
                  <a:off x="5889908" y="1639551"/>
                  <a:ext cx="290900" cy="182259"/>
                </a:xfrm>
                <a:custGeom>
                  <a:avLst/>
                  <a:gdLst>
                    <a:gd name="T0" fmla="*/ 73 w 2314575"/>
                    <a:gd name="T1" fmla="*/ 48 h 1203325"/>
                    <a:gd name="T2" fmla="*/ 61 w 2314575"/>
                    <a:gd name="T3" fmla="*/ 45 h 1203325"/>
                    <a:gd name="T4" fmla="*/ 51 w 2314575"/>
                    <a:gd name="T5" fmla="*/ 37 h 1203325"/>
                    <a:gd name="T6" fmla="*/ 31 w 2314575"/>
                    <a:gd name="T7" fmla="*/ 5 h 1203325"/>
                    <a:gd name="T8" fmla="*/ 26 w 2314575"/>
                    <a:gd name="T9" fmla="*/ 2 h 1203325"/>
                    <a:gd name="T10" fmla="*/ 21 w 2314575"/>
                    <a:gd name="T11" fmla="*/ 0 h 1203325"/>
                    <a:gd name="T12" fmla="*/ 16 w 2314575"/>
                    <a:gd name="T13" fmla="*/ 1 h 1203325"/>
                    <a:gd name="T14" fmla="*/ 11 w 2314575"/>
                    <a:gd name="T15" fmla="*/ 5 h 1203325"/>
                    <a:gd name="T16" fmla="*/ 7 w 2314575"/>
                    <a:gd name="T17" fmla="*/ 12 h 1203325"/>
                    <a:gd name="T18" fmla="*/ 4 w 2314575"/>
                    <a:gd name="T19" fmla="*/ 21 h 1203325"/>
                    <a:gd name="T20" fmla="*/ 1 w 2314575"/>
                    <a:gd name="T21" fmla="*/ 31 h 1203325"/>
                    <a:gd name="T22" fmla="*/ 0 w 2314575"/>
                    <a:gd name="T23" fmla="*/ 42 h 1203325"/>
                    <a:gd name="T24" fmla="*/ 0 w 2314575"/>
                    <a:gd name="T25" fmla="*/ 53 h 1203325"/>
                    <a:gd name="T26" fmla="*/ 1 w 2314575"/>
                    <a:gd name="T27" fmla="*/ 65 h 1203325"/>
                    <a:gd name="T28" fmla="*/ 4 w 2314575"/>
                    <a:gd name="T29" fmla="*/ 75 h 1203325"/>
                    <a:gd name="T30" fmla="*/ 7 w 2314575"/>
                    <a:gd name="T31" fmla="*/ 83 h 1203325"/>
                    <a:gd name="T32" fmla="*/ 11 w 2314575"/>
                    <a:gd name="T33" fmla="*/ 90 h 1203325"/>
                    <a:gd name="T34" fmla="*/ 16 w 2314575"/>
                    <a:gd name="T35" fmla="*/ 94 h 1203325"/>
                    <a:gd name="T36" fmla="*/ 20 w 2314575"/>
                    <a:gd name="T37" fmla="*/ 96 h 1203325"/>
                    <a:gd name="T38" fmla="*/ 26 w 2314575"/>
                    <a:gd name="T39" fmla="*/ 95 h 1203325"/>
                    <a:gd name="T40" fmla="*/ 31 w 2314575"/>
                    <a:gd name="T41" fmla="*/ 91 h 1203325"/>
                    <a:gd name="T42" fmla="*/ 51 w 2314575"/>
                    <a:gd name="T43" fmla="*/ 59 h 1203325"/>
                    <a:gd name="T44" fmla="*/ 61 w 2314575"/>
                    <a:gd name="T45" fmla="*/ 51 h 1203325"/>
                    <a:gd name="T46" fmla="*/ 73 w 2314575"/>
                    <a:gd name="T47" fmla="*/ 48 h 120332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314575"/>
                    <a:gd name="T73" fmla="*/ 0 h 1203325"/>
                    <a:gd name="T74" fmla="*/ 2314575 w 2314575"/>
                    <a:gd name="T75" fmla="*/ 1203325 h 120332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314575" h="1203325">
                      <a:moveTo>
                        <a:pt x="2314575" y="603250"/>
                      </a:moveTo>
                      <a:lnTo>
                        <a:pt x="1939925" y="565150"/>
                      </a:lnTo>
                      <a:lnTo>
                        <a:pt x="1635125" y="463550"/>
                      </a:lnTo>
                      <a:lnTo>
                        <a:pt x="977900" y="63500"/>
                      </a:lnTo>
                      <a:lnTo>
                        <a:pt x="825500" y="19050"/>
                      </a:lnTo>
                      <a:lnTo>
                        <a:pt x="660400" y="0"/>
                      </a:lnTo>
                      <a:lnTo>
                        <a:pt x="501650" y="15875"/>
                      </a:lnTo>
                      <a:lnTo>
                        <a:pt x="355600" y="66675"/>
                      </a:lnTo>
                      <a:lnTo>
                        <a:pt x="222250" y="155575"/>
                      </a:lnTo>
                      <a:lnTo>
                        <a:pt x="114300" y="263525"/>
                      </a:lnTo>
                      <a:lnTo>
                        <a:pt x="41275" y="390525"/>
                      </a:lnTo>
                      <a:lnTo>
                        <a:pt x="0" y="523875"/>
                      </a:lnTo>
                      <a:lnTo>
                        <a:pt x="0" y="669925"/>
                      </a:lnTo>
                      <a:lnTo>
                        <a:pt x="44450" y="812800"/>
                      </a:lnTo>
                      <a:lnTo>
                        <a:pt x="117475" y="946150"/>
                      </a:lnTo>
                      <a:lnTo>
                        <a:pt x="215900" y="1044575"/>
                      </a:lnTo>
                      <a:lnTo>
                        <a:pt x="346075" y="1127125"/>
                      </a:lnTo>
                      <a:lnTo>
                        <a:pt x="495300" y="1181100"/>
                      </a:lnTo>
                      <a:lnTo>
                        <a:pt x="650875" y="1203325"/>
                      </a:lnTo>
                      <a:lnTo>
                        <a:pt x="815975" y="1187450"/>
                      </a:lnTo>
                      <a:lnTo>
                        <a:pt x="974725" y="1139825"/>
                      </a:lnTo>
                      <a:lnTo>
                        <a:pt x="1638300" y="739775"/>
                      </a:lnTo>
                      <a:lnTo>
                        <a:pt x="1936750" y="644525"/>
                      </a:lnTo>
                      <a:lnTo>
                        <a:pt x="2314575" y="603250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152" name="Group 125"/>
              <p:cNvGrpSpPr>
                <a:grpSpLocks/>
              </p:cNvGrpSpPr>
              <p:nvPr/>
            </p:nvGrpSpPr>
            <p:grpSpPr bwMode="auto">
              <a:xfrm>
                <a:off x="6173508" y="1216827"/>
                <a:ext cx="164197" cy="253789"/>
                <a:chOff x="6230658" y="1242227"/>
                <a:chExt cx="164197" cy="253789"/>
              </a:xfrm>
            </p:grpSpPr>
            <p:sp>
              <p:nvSpPr>
                <p:cNvPr id="47154" name="Freeform 127"/>
                <p:cNvSpPr>
                  <a:spLocks/>
                </p:cNvSpPr>
                <p:nvPr/>
              </p:nvSpPr>
              <p:spPr bwMode="auto">
                <a:xfrm rot="-3099392">
                  <a:off x="6198218" y="1325070"/>
                  <a:ext cx="197126" cy="132246"/>
                </a:xfrm>
                <a:custGeom>
                  <a:avLst/>
                  <a:gdLst>
                    <a:gd name="T0" fmla="*/ 0 w 1568450"/>
                    <a:gd name="T1" fmla="*/ 35 h 873125"/>
                    <a:gd name="T2" fmla="*/ 7 w 1568450"/>
                    <a:gd name="T3" fmla="*/ 31 h 873125"/>
                    <a:gd name="T4" fmla="*/ 13 w 1568450"/>
                    <a:gd name="T5" fmla="*/ 26 h 873125"/>
                    <a:gd name="T6" fmla="*/ 27 w 1568450"/>
                    <a:gd name="T7" fmla="*/ 4 h 873125"/>
                    <a:gd name="T8" fmla="*/ 30 w 1568450"/>
                    <a:gd name="T9" fmla="*/ 1 h 873125"/>
                    <a:gd name="T10" fmla="*/ 33 w 1568450"/>
                    <a:gd name="T11" fmla="*/ 0 h 873125"/>
                    <a:gd name="T12" fmla="*/ 36 w 1568450"/>
                    <a:gd name="T13" fmla="*/ 0 h 873125"/>
                    <a:gd name="T14" fmla="*/ 39 w 1568450"/>
                    <a:gd name="T15" fmla="*/ 2 h 873125"/>
                    <a:gd name="T16" fmla="*/ 42 w 1568450"/>
                    <a:gd name="T17" fmla="*/ 6 h 873125"/>
                    <a:gd name="T18" fmla="*/ 45 w 1568450"/>
                    <a:gd name="T19" fmla="*/ 10 h 873125"/>
                    <a:gd name="T20" fmla="*/ 47 w 1568450"/>
                    <a:gd name="T21" fmla="*/ 17 h 873125"/>
                    <a:gd name="T22" fmla="*/ 48 w 1568450"/>
                    <a:gd name="T23" fmla="*/ 23 h 873125"/>
                    <a:gd name="T24" fmla="*/ 49 w 1568450"/>
                    <a:gd name="T25" fmla="*/ 31 h 873125"/>
                    <a:gd name="T26" fmla="*/ 49 w 1568450"/>
                    <a:gd name="T27" fmla="*/ 38 h 873125"/>
                    <a:gd name="T28" fmla="*/ 48 w 1568450"/>
                    <a:gd name="T29" fmla="*/ 46 h 873125"/>
                    <a:gd name="T30" fmla="*/ 47 w 1568450"/>
                    <a:gd name="T31" fmla="*/ 53 h 873125"/>
                    <a:gd name="T32" fmla="*/ 45 w 1568450"/>
                    <a:gd name="T33" fmla="*/ 59 h 873125"/>
                    <a:gd name="T34" fmla="*/ 42 w 1568450"/>
                    <a:gd name="T35" fmla="*/ 64 h 873125"/>
                    <a:gd name="T36" fmla="*/ 40 w 1568450"/>
                    <a:gd name="T37" fmla="*/ 67 h 873125"/>
                    <a:gd name="T38" fmla="*/ 36 w 1568450"/>
                    <a:gd name="T39" fmla="*/ 70 h 873125"/>
                    <a:gd name="T40" fmla="*/ 33 w 1568450"/>
                    <a:gd name="T41" fmla="*/ 70 h 873125"/>
                    <a:gd name="T42" fmla="*/ 30 w 1568450"/>
                    <a:gd name="T43" fmla="*/ 69 h 873125"/>
                    <a:gd name="T44" fmla="*/ 27 w 1568450"/>
                    <a:gd name="T45" fmla="*/ 65 h 873125"/>
                    <a:gd name="T46" fmla="*/ 13 w 1568450"/>
                    <a:gd name="T47" fmla="*/ 45 h 873125"/>
                    <a:gd name="T48" fmla="*/ 7 w 1568450"/>
                    <a:gd name="T49" fmla="*/ 39 h 873125"/>
                    <a:gd name="T50" fmla="*/ 0 w 1568450"/>
                    <a:gd name="T51" fmla="*/ 35 h 87312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68450"/>
                    <a:gd name="T79" fmla="*/ 0 h 873125"/>
                    <a:gd name="T80" fmla="*/ 1568450 w 1568450"/>
                    <a:gd name="T81" fmla="*/ 873125 h 87312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68450" h="873125">
                      <a:moveTo>
                        <a:pt x="0" y="438150"/>
                      </a:moveTo>
                      <a:lnTo>
                        <a:pt x="238125" y="390525"/>
                      </a:lnTo>
                      <a:lnTo>
                        <a:pt x="422275" y="323850"/>
                      </a:lnTo>
                      <a:lnTo>
                        <a:pt x="854075" y="53975"/>
                      </a:lnTo>
                      <a:lnTo>
                        <a:pt x="949325" y="15875"/>
                      </a:lnTo>
                      <a:lnTo>
                        <a:pt x="1054100" y="0"/>
                      </a:lnTo>
                      <a:lnTo>
                        <a:pt x="1149350" y="3175"/>
                      </a:lnTo>
                      <a:lnTo>
                        <a:pt x="1254125" y="28575"/>
                      </a:lnTo>
                      <a:lnTo>
                        <a:pt x="1349375" y="73025"/>
                      </a:lnTo>
                      <a:lnTo>
                        <a:pt x="1425575" y="130175"/>
                      </a:lnTo>
                      <a:lnTo>
                        <a:pt x="1498600" y="206375"/>
                      </a:lnTo>
                      <a:lnTo>
                        <a:pt x="1543050" y="295275"/>
                      </a:lnTo>
                      <a:lnTo>
                        <a:pt x="1565275" y="390525"/>
                      </a:lnTo>
                      <a:lnTo>
                        <a:pt x="1568450" y="482600"/>
                      </a:lnTo>
                      <a:lnTo>
                        <a:pt x="1543050" y="577850"/>
                      </a:lnTo>
                      <a:lnTo>
                        <a:pt x="1498600" y="660400"/>
                      </a:lnTo>
                      <a:lnTo>
                        <a:pt x="1435100" y="742950"/>
                      </a:lnTo>
                      <a:lnTo>
                        <a:pt x="1352550" y="803275"/>
                      </a:lnTo>
                      <a:lnTo>
                        <a:pt x="1266825" y="841375"/>
                      </a:lnTo>
                      <a:lnTo>
                        <a:pt x="1152525" y="873125"/>
                      </a:lnTo>
                      <a:lnTo>
                        <a:pt x="1060450" y="873125"/>
                      </a:lnTo>
                      <a:lnTo>
                        <a:pt x="946150" y="860425"/>
                      </a:lnTo>
                      <a:lnTo>
                        <a:pt x="854075" y="819150"/>
                      </a:lnTo>
                      <a:lnTo>
                        <a:pt x="425450" y="565150"/>
                      </a:lnTo>
                      <a:lnTo>
                        <a:pt x="228600" y="485775"/>
                      </a:lnTo>
                      <a:lnTo>
                        <a:pt x="0" y="438150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7155" name="Freeform 128"/>
                <p:cNvSpPr>
                  <a:spLocks/>
                </p:cNvSpPr>
                <p:nvPr/>
              </p:nvSpPr>
              <p:spPr bwMode="auto">
                <a:xfrm rot="-3099392">
                  <a:off x="6187651" y="1288812"/>
                  <a:ext cx="253789" cy="160619"/>
                </a:xfrm>
                <a:custGeom>
                  <a:avLst/>
                  <a:gdLst>
                    <a:gd name="T0" fmla="*/ 0 w 2019300"/>
                    <a:gd name="T1" fmla="*/ 42 h 1060450"/>
                    <a:gd name="T2" fmla="*/ 10 w 2019300"/>
                    <a:gd name="T3" fmla="*/ 40 h 1060450"/>
                    <a:gd name="T4" fmla="*/ 18 w 2019300"/>
                    <a:gd name="T5" fmla="*/ 33 h 1060450"/>
                    <a:gd name="T6" fmla="*/ 37 w 2019300"/>
                    <a:gd name="T7" fmla="*/ 5 h 1060450"/>
                    <a:gd name="T8" fmla="*/ 40 w 2019300"/>
                    <a:gd name="T9" fmla="*/ 1 h 1060450"/>
                    <a:gd name="T10" fmla="*/ 45 w 2019300"/>
                    <a:gd name="T11" fmla="*/ 0 h 1060450"/>
                    <a:gd name="T12" fmla="*/ 50 w 2019300"/>
                    <a:gd name="T13" fmla="*/ 1 h 1060450"/>
                    <a:gd name="T14" fmla="*/ 54 w 2019300"/>
                    <a:gd name="T15" fmla="*/ 5 h 1060450"/>
                    <a:gd name="T16" fmla="*/ 57 w 2019300"/>
                    <a:gd name="T17" fmla="*/ 11 h 1060450"/>
                    <a:gd name="T18" fmla="*/ 60 w 2019300"/>
                    <a:gd name="T19" fmla="*/ 18 h 1060450"/>
                    <a:gd name="T20" fmla="*/ 62 w 2019300"/>
                    <a:gd name="T21" fmla="*/ 27 h 1060450"/>
                    <a:gd name="T22" fmla="*/ 63 w 2019300"/>
                    <a:gd name="T23" fmla="*/ 37 h 1060450"/>
                    <a:gd name="T24" fmla="*/ 63 w 2019300"/>
                    <a:gd name="T25" fmla="*/ 47 h 1060450"/>
                    <a:gd name="T26" fmla="*/ 62 w 2019300"/>
                    <a:gd name="T27" fmla="*/ 57 h 1060450"/>
                    <a:gd name="T28" fmla="*/ 60 w 2019300"/>
                    <a:gd name="T29" fmla="*/ 66 h 1060450"/>
                    <a:gd name="T30" fmla="*/ 57 w 2019300"/>
                    <a:gd name="T31" fmla="*/ 74 h 1060450"/>
                    <a:gd name="T32" fmla="*/ 54 w 2019300"/>
                    <a:gd name="T33" fmla="*/ 80 h 1060450"/>
                    <a:gd name="T34" fmla="*/ 50 w 2019300"/>
                    <a:gd name="T35" fmla="*/ 83 h 1060450"/>
                    <a:gd name="T36" fmla="*/ 45 w 2019300"/>
                    <a:gd name="T37" fmla="*/ 85 h 1060450"/>
                    <a:gd name="T38" fmla="*/ 41 w 2019300"/>
                    <a:gd name="T39" fmla="*/ 83 h 1060450"/>
                    <a:gd name="T40" fmla="*/ 37 w 2019300"/>
                    <a:gd name="T41" fmla="*/ 80 h 1060450"/>
                    <a:gd name="T42" fmla="*/ 18 w 2019300"/>
                    <a:gd name="T43" fmla="*/ 52 h 1060450"/>
                    <a:gd name="T44" fmla="*/ 10 w 2019300"/>
                    <a:gd name="T45" fmla="*/ 45 h 1060450"/>
                    <a:gd name="T46" fmla="*/ 0 w 2019300"/>
                    <a:gd name="T47" fmla="*/ 42 h 106045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019300"/>
                    <a:gd name="T73" fmla="*/ 0 h 1060450"/>
                    <a:gd name="T74" fmla="*/ 2019300 w 2019300"/>
                    <a:gd name="T75" fmla="*/ 1060450 h 106045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019300" h="1060450">
                      <a:moveTo>
                        <a:pt x="0" y="530225"/>
                      </a:moveTo>
                      <a:lnTo>
                        <a:pt x="317500" y="501650"/>
                      </a:lnTo>
                      <a:lnTo>
                        <a:pt x="584200" y="415925"/>
                      </a:lnTo>
                      <a:lnTo>
                        <a:pt x="1168400" y="60325"/>
                      </a:lnTo>
                      <a:lnTo>
                        <a:pt x="1292225" y="12700"/>
                      </a:lnTo>
                      <a:lnTo>
                        <a:pt x="1435100" y="0"/>
                      </a:lnTo>
                      <a:lnTo>
                        <a:pt x="1577975" y="15875"/>
                      </a:lnTo>
                      <a:lnTo>
                        <a:pt x="1708150" y="60325"/>
                      </a:lnTo>
                      <a:lnTo>
                        <a:pt x="1825625" y="136525"/>
                      </a:lnTo>
                      <a:lnTo>
                        <a:pt x="1917700" y="228600"/>
                      </a:lnTo>
                      <a:lnTo>
                        <a:pt x="1978025" y="342900"/>
                      </a:lnTo>
                      <a:lnTo>
                        <a:pt x="2016125" y="466725"/>
                      </a:lnTo>
                      <a:cubicBezTo>
                        <a:pt x="2017183" y="506942"/>
                        <a:pt x="2018242" y="547158"/>
                        <a:pt x="2019300" y="587375"/>
                      </a:cubicBezTo>
                      <a:lnTo>
                        <a:pt x="1984375" y="720725"/>
                      </a:lnTo>
                      <a:lnTo>
                        <a:pt x="1917700" y="835025"/>
                      </a:lnTo>
                      <a:lnTo>
                        <a:pt x="1828800" y="923925"/>
                      </a:lnTo>
                      <a:lnTo>
                        <a:pt x="1714500" y="996950"/>
                      </a:lnTo>
                      <a:lnTo>
                        <a:pt x="1577975" y="1041400"/>
                      </a:lnTo>
                      <a:lnTo>
                        <a:pt x="1435100" y="1060450"/>
                      </a:lnTo>
                      <a:lnTo>
                        <a:pt x="1298575" y="1044575"/>
                      </a:lnTo>
                      <a:lnTo>
                        <a:pt x="1165225" y="996950"/>
                      </a:lnTo>
                      <a:lnTo>
                        <a:pt x="577850" y="650875"/>
                      </a:lnTo>
                      <a:lnTo>
                        <a:pt x="314325" y="565150"/>
                      </a:lnTo>
                      <a:lnTo>
                        <a:pt x="0" y="530225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</p:grpSp>
          <p:cxnSp>
            <p:nvCxnSpPr>
              <p:cNvPr id="47153" name="Straight Connector 126"/>
              <p:cNvCxnSpPr>
                <a:cxnSpLocks noChangeShapeType="1"/>
              </p:cNvCxnSpPr>
              <p:nvPr/>
            </p:nvCxnSpPr>
            <p:spPr bwMode="auto">
              <a:xfrm flipV="1">
                <a:off x="5996019" y="1438447"/>
                <a:ext cx="185657" cy="217491"/>
              </a:xfrm>
              <a:prstGeom prst="line">
                <a:avLst/>
              </a:prstGeom>
              <a:noFill/>
              <a:ln w="28575">
                <a:solidFill>
                  <a:srgbClr val="5F1FB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47125" name="Group 103"/>
          <p:cNvGrpSpPr>
            <a:grpSpLocks/>
          </p:cNvGrpSpPr>
          <p:nvPr/>
        </p:nvGrpSpPr>
        <p:grpSpPr bwMode="auto">
          <a:xfrm rot="1029669">
            <a:off x="6405614" y="3047326"/>
            <a:ext cx="1581590" cy="968893"/>
            <a:chOff x="6326791" y="532275"/>
            <a:chExt cx="1581898" cy="970235"/>
          </a:xfrm>
        </p:grpSpPr>
        <p:grpSp>
          <p:nvGrpSpPr>
            <p:cNvPr id="47132" name="Group 105"/>
            <p:cNvGrpSpPr>
              <a:grpSpLocks/>
            </p:cNvGrpSpPr>
            <p:nvPr/>
          </p:nvGrpSpPr>
          <p:grpSpPr bwMode="auto">
            <a:xfrm>
              <a:off x="6326791" y="833197"/>
              <a:ext cx="1203327" cy="669313"/>
              <a:chOff x="6052966" y="1211875"/>
              <a:chExt cx="1203327" cy="669313"/>
            </a:xfrm>
          </p:grpSpPr>
          <p:grpSp>
            <p:nvGrpSpPr>
              <p:cNvPr id="47138" name="Group 111"/>
              <p:cNvGrpSpPr>
                <a:grpSpLocks/>
              </p:cNvGrpSpPr>
              <p:nvPr/>
            </p:nvGrpSpPr>
            <p:grpSpPr bwMode="auto">
              <a:xfrm>
                <a:off x="6052966" y="1577292"/>
                <a:ext cx="466896" cy="303896"/>
                <a:chOff x="6210129" y="1663017"/>
                <a:chExt cx="484212" cy="335756"/>
              </a:xfrm>
            </p:grpSpPr>
            <p:sp>
              <p:nvSpPr>
                <p:cNvPr id="47145" name="Freeform 118"/>
                <p:cNvSpPr>
                  <a:spLocks/>
                </p:cNvSpPr>
                <p:nvPr/>
              </p:nvSpPr>
              <p:spPr bwMode="auto">
                <a:xfrm rot="-1536348">
                  <a:off x="6286393" y="1676854"/>
                  <a:ext cx="386471" cy="278173"/>
                </a:xfrm>
                <a:custGeom>
                  <a:avLst/>
                  <a:gdLst>
                    <a:gd name="T0" fmla="*/ 815 w 1803400"/>
                    <a:gd name="T1" fmla="*/ 854 h 996950"/>
                    <a:gd name="T2" fmla="*/ 695 w 1803400"/>
                    <a:gd name="T3" fmla="*/ 757 h 996950"/>
                    <a:gd name="T4" fmla="*/ 594 w 1803400"/>
                    <a:gd name="T5" fmla="*/ 617 h 996950"/>
                    <a:gd name="T6" fmla="*/ 370 w 1803400"/>
                    <a:gd name="T7" fmla="*/ 102 h 996950"/>
                    <a:gd name="T8" fmla="*/ 320 w 1803400"/>
                    <a:gd name="T9" fmla="*/ 38 h 996950"/>
                    <a:gd name="T10" fmla="*/ 267 w 1803400"/>
                    <a:gd name="T11" fmla="*/ 0 h 996950"/>
                    <a:gd name="T12" fmla="*/ 212 w 1803400"/>
                    <a:gd name="T13" fmla="*/ 11 h 996950"/>
                    <a:gd name="T14" fmla="*/ 161 w 1803400"/>
                    <a:gd name="T15" fmla="*/ 59 h 996950"/>
                    <a:gd name="T16" fmla="*/ 115 w 1803400"/>
                    <a:gd name="T17" fmla="*/ 140 h 996950"/>
                    <a:gd name="T18" fmla="*/ 70 w 1803400"/>
                    <a:gd name="T19" fmla="*/ 253 h 996950"/>
                    <a:gd name="T20" fmla="*/ 37 w 1803400"/>
                    <a:gd name="T21" fmla="*/ 419 h 996950"/>
                    <a:gd name="T22" fmla="*/ 13 w 1803400"/>
                    <a:gd name="T23" fmla="*/ 569 h 996950"/>
                    <a:gd name="T24" fmla="*/ 2 w 1803400"/>
                    <a:gd name="T25" fmla="*/ 741 h 996950"/>
                    <a:gd name="T26" fmla="*/ 0 w 1803400"/>
                    <a:gd name="T27" fmla="*/ 902 h 996950"/>
                    <a:gd name="T28" fmla="*/ 10 w 1803400"/>
                    <a:gd name="T29" fmla="*/ 1112 h 996950"/>
                    <a:gd name="T30" fmla="*/ 35 w 1803400"/>
                    <a:gd name="T31" fmla="*/ 1278 h 996950"/>
                    <a:gd name="T32" fmla="*/ 66 w 1803400"/>
                    <a:gd name="T33" fmla="*/ 1423 h 996950"/>
                    <a:gd name="T34" fmla="*/ 111 w 1803400"/>
                    <a:gd name="T35" fmla="*/ 1541 h 996950"/>
                    <a:gd name="T36" fmla="*/ 158 w 1803400"/>
                    <a:gd name="T37" fmla="*/ 1627 h 996950"/>
                    <a:gd name="T38" fmla="*/ 210 w 1803400"/>
                    <a:gd name="T39" fmla="*/ 1681 h 996950"/>
                    <a:gd name="T40" fmla="*/ 261 w 1803400"/>
                    <a:gd name="T41" fmla="*/ 1686 h 996950"/>
                    <a:gd name="T42" fmla="*/ 316 w 1803400"/>
                    <a:gd name="T43" fmla="*/ 1654 h 996950"/>
                    <a:gd name="T44" fmla="*/ 370 w 1803400"/>
                    <a:gd name="T45" fmla="*/ 1573 h 996950"/>
                    <a:gd name="T46" fmla="*/ 596 w 1803400"/>
                    <a:gd name="T47" fmla="*/ 1090 h 996950"/>
                    <a:gd name="T48" fmla="*/ 692 w 1803400"/>
                    <a:gd name="T49" fmla="*/ 934 h 996950"/>
                    <a:gd name="T50" fmla="*/ 815 w 1803400"/>
                    <a:gd name="T51" fmla="*/ 854 h 99695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803400"/>
                    <a:gd name="T79" fmla="*/ 0 h 996950"/>
                    <a:gd name="T80" fmla="*/ 1803400 w 1803400"/>
                    <a:gd name="T81" fmla="*/ 996950 h 99695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803400" h="996950">
                      <a:moveTo>
                        <a:pt x="1803400" y="504825"/>
                      </a:moveTo>
                      <a:lnTo>
                        <a:pt x="1536700" y="447675"/>
                      </a:lnTo>
                      <a:lnTo>
                        <a:pt x="1314450" y="365125"/>
                      </a:lnTo>
                      <a:lnTo>
                        <a:pt x="819150" y="60325"/>
                      </a:lnTo>
                      <a:lnTo>
                        <a:pt x="708025" y="22225"/>
                      </a:lnTo>
                      <a:lnTo>
                        <a:pt x="590550" y="0"/>
                      </a:lnTo>
                      <a:lnTo>
                        <a:pt x="469900" y="6350"/>
                      </a:lnTo>
                      <a:lnTo>
                        <a:pt x="355600" y="34925"/>
                      </a:lnTo>
                      <a:lnTo>
                        <a:pt x="254000" y="82550"/>
                      </a:lnTo>
                      <a:lnTo>
                        <a:pt x="155575" y="149225"/>
                      </a:lnTo>
                      <a:lnTo>
                        <a:pt x="82550" y="247650"/>
                      </a:lnTo>
                      <a:lnTo>
                        <a:pt x="28575" y="336550"/>
                      </a:lnTo>
                      <a:lnTo>
                        <a:pt x="3175" y="438150"/>
                      </a:lnTo>
                      <a:lnTo>
                        <a:pt x="0" y="533400"/>
                      </a:lnTo>
                      <a:lnTo>
                        <a:pt x="22225" y="657225"/>
                      </a:lnTo>
                      <a:lnTo>
                        <a:pt x="76200" y="755650"/>
                      </a:lnTo>
                      <a:lnTo>
                        <a:pt x="146050" y="841375"/>
                      </a:lnTo>
                      <a:lnTo>
                        <a:pt x="244475" y="911225"/>
                      </a:lnTo>
                      <a:lnTo>
                        <a:pt x="349250" y="962025"/>
                      </a:lnTo>
                      <a:lnTo>
                        <a:pt x="463550" y="993775"/>
                      </a:lnTo>
                      <a:lnTo>
                        <a:pt x="577850" y="996950"/>
                      </a:lnTo>
                      <a:lnTo>
                        <a:pt x="698500" y="977900"/>
                      </a:lnTo>
                      <a:lnTo>
                        <a:pt x="819150" y="930275"/>
                      </a:lnTo>
                      <a:lnTo>
                        <a:pt x="1317625" y="644525"/>
                      </a:lnTo>
                      <a:lnTo>
                        <a:pt x="1530350" y="552450"/>
                      </a:lnTo>
                      <a:lnTo>
                        <a:pt x="1803400" y="504825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7146" name="Freeform 119"/>
                <p:cNvSpPr>
                  <a:spLocks/>
                </p:cNvSpPr>
                <p:nvPr/>
              </p:nvSpPr>
              <p:spPr bwMode="auto">
                <a:xfrm rot="-1536348">
                  <a:off x="6210129" y="1663017"/>
                  <a:ext cx="484212" cy="335756"/>
                </a:xfrm>
                <a:custGeom>
                  <a:avLst/>
                  <a:gdLst>
                    <a:gd name="T0" fmla="*/ 927 w 2314575"/>
                    <a:gd name="T1" fmla="*/ 1020 h 1203325"/>
                    <a:gd name="T2" fmla="*/ 777 w 2314575"/>
                    <a:gd name="T3" fmla="*/ 956 h 1203325"/>
                    <a:gd name="T4" fmla="*/ 655 w 2314575"/>
                    <a:gd name="T5" fmla="*/ 784 h 1203325"/>
                    <a:gd name="T6" fmla="*/ 392 w 2314575"/>
                    <a:gd name="T7" fmla="*/ 107 h 1203325"/>
                    <a:gd name="T8" fmla="*/ 331 w 2314575"/>
                    <a:gd name="T9" fmla="*/ 32 h 1203325"/>
                    <a:gd name="T10" fmla="*/ 265 w 2314575"/>
                    <a:gd name="T11" fmla="*/ 0 h 1203325"/>
                    <a:gd name="T12" fmla="*/ 201 w 2314575"/>
                    <a:gd name="T13" fmla="*/ 27 h 1203325"/>
                    <a:gd name="T14" fmla="*/ 142 w 2314575"/>
                    <a:gd name="T15" fmla="*/ 113 h 1203325"/>
                    <a:gd name="T16" fmla="*/ 89 w 2314575"/>
                    <a:gd name="T17" fmla="*/ 263 h 1203325"/>
                    <a:gd name="T18" fmla="*/ 46 w 2314575"/>
                    <a:gd name="T19" fmla="*/ 446 h 1203325"/>
                    <a:gd name="T20" fmla="*/ 17 w 2314575"/>
                    <a:gd name="T21" fmla="*/ 660 h 1203325"/>
                    <a:gd name="T22" fmla="*/ 0 w 2314575"/>
                    <a:gd name="T23" fmla="*/ 886 h 1203325"/>
                    <a:gd name="T24" fmla="*/ 0 w 2314575"/>
                    <a:gd name="T25" fmla="*/ 1133 h 1203325"/>
                    <a:gd name="T26" fmla="*/ 18 w 2314575"/>
                    <a:gd name="T27" fmla="*/ 1375 h 1203325"/>
                    <a:gd name="T28" fmla="*/ 47 w 2314575"/>
                    <a:gd name="T29" fmla="*/ 1600 h 1203325"/>
                    <a:gd name="T30" fmla="*/ 87 w 2314575"/>
                    <a:gd name="T31" fmla="*/ 1766 h 1203325"/>
                    <a:gd name="T32" fmla="*/ 139 w 2314575"/>
                    <a:gd name="T33" fmla="*/ 1906 h 1203325"/>
                    <a:gd name="T34" fmla="*/ 199 w 2314575"/>
                    <a:gd name="T35" fmla="*/ 1998 h 1203325"/>
                    <a:gd name="T36" fmla="*/ 261 w 2314575"/>
                    <a:gd name="T37" fmla="*/ 2035 h 1203325"/>
                    <a:gd name="T38" fmla="*/ 327 w 2314575"/>
                    <a:gd name="T39" fmla="*/ 2008 h 1203325"/>
                    <a:gd name="T40" fmla="*/ 391 w 2314575"/>
                    <a:gd name="T41" fmla="*/ 1928 h 1203325"/>
                    <a:gd name="T42" fmla="*/ 656 w 2314575"/>
                    <a:gd name="T43" fmla="*/ 1251 h 1203325"/>
                    <a:gd name="T44" fmla="*/ 776 w 2314575"/>
                    <a:gd name="T45" fmla="*/ 1090 h 1203325"/>
                    <a:gd name="T46" fmla="*/ 927 w 2314575"/>
                    <a:gd name="T47" fmla="*/ 1020 h 120332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314575"/>
                    <a:gd name="T73" fmla="*/ 0 h 1203325"/>
                    <a:gd name="T74" fmla="*/ 2314575 w 2314575"/>
                    <a:gd name="T75" fmla="*/ 1203325 h 120332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314575" h="1203325">
                      <a:moveTo>
                        <a:pt x="2314575" y="603250"/>
                      </a:moveTo>
                      <a:lnTo>
                        <a:pt x="1939925" y="565150"/>
                      </a:lnTo>
                      <a:lnTo>
                        <a:pt x="1635125" y="463550"/>
                      </a:lnTo>
                      <a:lnTo>
                        <a:pt x="977900" y="63500"/>
                      </a:lnTo>
                      <a:lnTo>
                        <a:pt x="825500" y="19050"/>
                      </a:lnTo>
                      <a:lnTo>
                        <a:pt x="660400" y="0"/>
                      </a:lnTo>
                      <a:lnTo>
                        <a:pt x="501650" y="15875"/>
                      </a:lnTo>
                      <a:lnTo>
                        <a:pt x="355600" y="66675"/>
                      </a:lnTo>
                      <a:lnTo>
                        <a:pt x="222250" y="155575"/>
                      </a:lnTo>
                      <a:lnTo>
                        <a:pt x="114300" y="263525"/>
                      </a:lnTo>
                      <a:lnTo>
                        <a:pt x="41275" y="390525"/>
                      </a:lnTo>
                      <a:lnTo>
                        <a:pt x="0" y="523875"/>
                      </a:lnTo>
                      <a:lnTo>
                        <a:pt x="0" y="669925"/>
                      </a:lnTo>
                      <a:lnTo>
                        <a:pt x="44450" y="812800"/>
                      </a:lnTo>
                      <a:lnTo>
                        <a:pt x="117475" y="946150"/>
                      </a:lnTo>
                      <a:lnTo>
                        <a:pt x="215900" y="1044575"/>
                      </a:lnTo>
                      <a:lnTo>
                        <a:pt x="346075" y="1127125"/>
                      </a:lnTo>
                      <a:lnTo>
                        <a:pt x="495300" y="1181100"/>
                      </a:lnTo>
                      <a:lnTo>
                        <a:pt x="650875" y="1203325"/>
                      </a:lnTo>
                      <a:lnTo>
                        <a:pt x="815975" y="1187450"/>
                      </a:lnTo>
                      <a:lnTo>
                        <a:pt x="974725" y="1139825"/>
                      </a:lnTo>
                      <a:lnTo>
                        <a:pt x="1638300" y="739775"/>
                      </a:lnTo>
                      <a:lnTo>
                        <a:pt x="1936750" y="644525"/>
                      </a:lnTo>
                      <a:lnTo>
                        <a:pt x="2314575" y="603250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7147" name="Freeform 120"/>
                <p:cNvSpPr>
                  <a:spLocks/>
                </p:cNvSpPr>
                <p:nvPr/>
              </p:nvSpPr>
              <p:spPr bwMode="auto">
                <a:xfrm rot="-1536348">
                  <a:off x="6352387" y="1718844"/>
                  <a:ext cx="249920" cy="195865"/>
                </a:xfrm>
                <a:custGeom>
                  <a:avLst/>
                  <a:gdLst>
                    <a:gd name="T0" fmla="*/ 92 w 1803400"/>
                    <a:gd name="T1" fmla="*/ 148 h 996950"/>
                    <a:gd name="T2" fmla="*/ 79 w 1803400"/>
                    <a:gd name="T3" fmla="*/ 131 h 996950"/>
                    <a:gd name="T4" fmla="*/ 67 w 1803400"/>
                    <a:gd name="T5" fmla="*/ 107 h 996950"/>
                    <a:gd name="T6" fmla="*/ 42 w 1803400"/>
                    <a:gd name="T7" fmla="*/ 18 h 996950"/>
                    <a:gd name="T8" fmla="*/ 36 w 1803400"/>
                    <a:gd name="T9" fmla="*/ 6 h 996950"/>
                    <a:gd name="T10" fmla="*/ 30 w 1803400"/>
                    <a:gd name="T11" fmla="*/ 0 h 996950"/>
                    <a:gd name="T12" fmla="*/ 24 w 1803400"/>
                    <a:gd name="T13" fmla="*/ 2 h 996950"/>
                    <a:gd name="T14" fmla="*/ 18 w 1803400"/>
                    <a:gd name="T15" fmla="*/ 10 h 996950"/>
                    <a:gd name="T16" fmla="*/ 13 w 1803400"/>
                    <a:gd name="T17" fmla="*/ 24 h 996950"/>
                    <a:gd name="T18" fmla="*/ 8 w 1803400"/>
                    <a:gd name="T19" fmla="*/ 44 h 996950"/>
                    <a:gd name="T20" fmla="*/ 4 w 1803400"/>
                    <a:gd name="T21" fmla="*/ 72 h 996950"/>
                    <a:gd name="T22" fmla="*/ 2 w 1803400"/>
                    <a:gd name="T23" fmla="*/ 98 h 996950"/>
                    <a:gd name="T24" fmla="*/ 0 w 1803400"/>
                    <a:gd name="T25" fmla="*/ 128 h 996950"/>
                    <a:gd name="T26" fmla="*/ 0 w 1803400"/>
                    <a:gd name="T27" fmla="*/ 156 h 996950"/>
                    <a:gd name="T28" fmla="*/ 1 w 1803400"/>
                    <a:gd name="T29" fmla="*/ 192 h 996950"/>
                    <a:gd name="T30" fmla="*/ 4 w 1803400"/>
                    <a:gd name="T31" fmla="*/ 221 h 996950"/>
                    <a:gd name="T32" fmla="*/ 7 w 1803400"/>
                    <a:gd name="T33" fmla="*/ 246 h 996950"/>
                    <a:gd name="T34" fmla="*/ 12 w 1803400"/>
                    <a:gd name="T35" fmla="*/ 267 h 996950"/>
                    <a:gd name="T36" fmla="*/ 18 w 1803400"/>
                    <a:gd name="T37" fmla="*/ 282 h 996950"/>
                    <a:gd name="T38" fmla="*/ 24 w 1803400"/>
                    <a:gd name="T39" fmla="*/ 291 h 996950"/>
                    <a:gd name="T40" fmla="*/ 30 w 1803400"/>
                    <a:gd name="T41" fmla="*/ 292 h 996950"/>
                    <a:gd name="T42" fmla="*/ 36 w 1803400"/>
                    <a:gd name="T43" fmla="*/ 286 h 996950"/>
                    <a:gd name="T44" fmla="*/ 42 w 1803400"/>
                    <a:gd name="T45" fmla="*/ 272 h 996950"/>
                    <a:gd name="T46" fmla="*/ 67 w 1803400"/>
                    <a:gd name="T47" fmla="*/ 189 h 996950"/>
                    <a:gd name="T48" fmla="*/ 78 w 1803400"/>
                    <a:gd name="T49" fmla="*/ 162 h 996950"/>
                    <a:gd name="T50" fmla="*/ 92 w 1803400"/>
                    <a:gd name="T51" fmla="*/ 148 h 99695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803400"/>
                    <a:gd name="T79" fmla="*/ 0 h 996950"/>
                    <a:gd name="T80" fmla="*/ 1803400 w 1803400"/>
                    <a:gd name="T81" fmla="*/ 996950 h 99695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803400" h="996950">
                      <a:moveTo>
                        <a:pt x="1803400" y="504825"/>
                      </a:moveTo>
                      <a:lnTo>
                        <a:pt x="1536700" y="447675"/>
                      </a:lnTo>
                      <a:lnTo>
                        <a:pt x="1314450" y="365125"/>
                      </a:lnTo>
                      <a:lnTo>
                        <a:pt x="819150" y="60325"/>
                      </a:lnTo>
                      <a:lnTo>
                        <a:pt x="708025" y="22225"/>
                      </a:lnTo>
                      <a:lnTo>
                        <a:pt x="590550" y="0"/>
                      </a:lnTo>
                      <a:lnTo>
                        <a:pt x="469900" y="6350"/>
                      </a:lnTo>
                      <a:lnTo>
                        <a:pt x="355600" y="34925"/>
                      </a:lnTo>
                      <a:lnTo>
                        <a:pt x="254000" y="82550"/>
                      </a:lnTo>
                      <a:lnTo>
                        <a:pt x="155575" y="149225"/>
                      </a:lnTo>
                      <a:lnTo>
                        <a:pt x="82550" y="247650"/>
                      </a:lnTo>
                      <a:lnTo>
                        <a:pt x="28575" y="336550"/>
                      </a:lnTo>
                      <a:lnTo>
                        <a:pt x="3175" y="438150"/>
                      </a:lnTo>
                      <a:lnTo>
                        <a:pt x="0" y="533400"/>
                      </a:lnTo>
                      <a:lnTo>
                        <a:pt x="22225" y="657225"/>
                      </a:lnTo>
                      <a:lnTo>
                        <a:pt x="76200" y="755650"/>
                      </a:lnTo>
                      <a:lnTo>
                        <a:pt x="146050" y="841375"/>
                      </a:lnTo>
                      <a:lnTo>
                        <a:pt x="244475" y="911225"/>
                      </a:lnTo>
                      <a:lnTo>
                        <a:pt x="349250" y="962025"/>
                      </a:lnTo>
                      <a:lnTo>
                        <a:pt x="463550" y="993775"/>
                      </a:lnTo>
                      <a:lnTo>
                        <a:pt x="577850" y="996950"/>
                      </a:lnTo>
                      <a:lnTo>
                        <a:pt x="698500" y="977900"/>
                      </a:lnTo>
                      <a:lnTo>
                        <a:pt x="819150" y="930275"/>
                      </a:lnTo>
                      <a:lnTo>
                        <a:pt x="1317625" y="644525"/>
                      </a:lnTo>
                      <a:lnTo>
                        <a:pt x="1530350" y="552450"/>
                      </a:lnTo>
                      <a:lnTo>
                        <a:pt x="1803400" y="504825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7148" name="Freeform 121"/>
                <p:cNvSpPr>
                  <a:spLocks/>
                </p:cNvSpPr>
                <p:nvPr/>
              </p:nvSpPr>
              <p:spPr bwMode="auto">
                <a:xfrm rot="-1536348">
                  <a:off x="6412959" y="1713635"/>
                  <a:ext cx="191028" cy="172036"/>
                </a:xfrm>
                <a:custGeom>
                  <a:avLst/>
                  <a:gdLst>
                    <a:gd name="T0" fmla="*/ 24 w 1803400"/>
                    <a:gd name="T1" fmla="*/ 77 h 996950"/>
                    <a:gd name="T2" fmla="*/ 20 w 1803400"/>
                    <a:gd name="T3" fmla="*/ 69 h 996950"/>
                    <a:gd name="T4" fmla="*/ 17 w 1803400"/>
                    <a:gd name="T5" fmla="*/ 56 h 996950"/>
                    <a:gd name="T6" fmla="*/ 11 w 1803400"/>
                    <a:gd name="T7" fmla="*/ 9 h 996950"/>
                    <a:gd name="T8" fmla="*/ 9 w 1803400"/>
                    <a:gd name="T9" fmla="*/ 3 h 996950"/>
                    <a:gd name="T10" fmla="*/ 8 w 1803400"/>
                    <a:gd name="T11" fmla="*/ 0 h 996950"/>
                    <a:gd name="T12" fmla="*/ 6 w 1803400"/>
                    <a:gd name="T13" fmla="*/ 1 h 996950"/>
                    <a:gd name="T14" fmla="*/ 5 w 1803400"/>
                    <a:gd name="T15" fmla="*/ 5 h 996950"/>
                    <a:gd name="T16" fmla="*/ 3 w 1803400"/>
                    <a:gd name="T17" fmla="*/ 13 h 996950"/>
                    <a:gd name="T18" fmla="*/ 2 w 1803400"/>
                    <a:gd name="T19" fmla="*/ 23 h 996950"/>
                    <a:gd name="T20" fmla="*/ 1 w 1803400"/>
                    <a:gd name="T21" fmla="*/ 38 h 996950"/>
                    <a:gd name="T22" fmla="*/ 0 w 1803400"/>
                    <a:gd name="T23" fmla="*/ 51 h 996950"/>
                    <a:gd name="T24" fmla="*/ 0 w 1803400"/>
                    <a:gd name="T25" fmla="*/ 67 h 996950"/>
                    <a:gd name="T26" fmla="*/ 0 w 1803400"/>
                    <a:gd name="T27" fmla="*/ 82 h 996950"/>
                    <a:gd name="T28" fmla="*/ 0 w 1803400"/>
                    <a:gd name="T29" fmla="*/ 101 h 996950"/>
                    <a:gd name="T30" fmla="*/ 1 w 1803400"/>
                    <a:gd name="T31" fmla="*/ 116 h 996950"/>
                    <a:gd name="T32" fmla="*/ 2 w 1803400"/>
                    <a:gd name="T33" fmla="*/ 129 h 996950"/>
                    <a:gd name="T34" fmla="*/ 3 w 1803400"/>
                    <a:gd name="T35" fmla="*/ 139 h 996950"/>
                    <a:gd name="T36" fmla="*/ 5 w 1803400"/>
                    <a:gd name="T37" fmla="*/ 147 h 996950"/>
                    <a:gd name="T38" fmla="*/ 6 w 1803400"/>
                    <a:gd name="T39" fmla="*/ 152 h 996950"/>
                    <a:gd name="T40" fmla="*/ 8 w 1803400"/>
                    <a:gd name="T41" fmla="*/ 153 h 996950"/>
                    <a:gd name="T42" fmla="*/ 9 w 1803400"/>
                    <a:gd name="T43" fmla="*/ 150 h 996950"/>
                    <a:gd name="T44" fmla="*/ 11 w 1803400"/>
                    <a:gd name="T45" fmla="*/ 142 h 996950"/>
                    <a:gd name="T46" fmla="*/ 18 w 1803400"/>
                    <a:gd name="T47" fmla="*/ 99 h 996950"/>
                    <a:gd name="T48" fmla="*/ 20 w 1803400"/>
                    <a:gd name="T49" fmla="*/ 85 h 996950"/>
                    <a:gd name="T50" fmla="*/ 24 w 1803400"/>
                    <a:gd name="T51" fmla="*/ 77 h 99695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803400"/>
                    <a:gd name="T79" fmla="*/ 0 h 996950"/>
                    <a:gd name="T80" fmla="*/ 1803400 w 1803400"/>
                    <a:gd name="T81" fmla="*/ 996950 h 99695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803400" h="996950">
                      <a:moveTo>
                        <a:pt x="1803400" y="504825"/>
                      </a:moveTo>
                      <a:lnTo>
                        <a:pt x="1536700" y="447675"/>
                      </a:lnTo>
                      <a:lnTo>
                        <a:pt x="1314450" y="365125"/>
                      </a:lnTo>
                      <a:lnTo>
                        <a:pt x="819150" y="60325"/>
                      </a:lnTo>
                      <a:lnTo>
                        <a:pt x="708025" y="22225"/>
                      </a:lnTo>
                      <a:lnTo>
                        <a:pt x="590550" y="0"/>
                      </a:lnTo>
                      <a:lnTo>
                        <a:pt x="469900" y="6350"/>
                      </a:lnTo>
                      <a:lnTo>
                        <a:pt x="355600" y="34925"/>
                      </a:lnTo>
                      <a:lnTo>
                        <a:pt x="254000" y="82550"/>
                      </a:lnTo>
                      <a:lnTo>
                        <a:pt x="155575" y="149225"/>
                      </a:lnTo>
                      <a:lnTo>
                        <a:pt x="82550" y="247650"/>
                      </a:lnTo>
                      <a:lnTo>
                        <a:pt x="28575" y="336550"/>
                      </a:lnTo>
                      <a:lnTo>
                        <a:pt x="3175" y="438150"/>
                      </a:lnTo>
                      <a:lnTo>
                        <a:pt x="0" y="533400"/>
                      </a:lnTo>
                      <a:lnTo>
                        <a:pt x="22225" y="657225"/>
                      </a:lnTo>
                      <a:lnTo>
                        <a:pt x="76200" y="755650"/>
                      </a:lnTo>
                      <a:lnTo>
                        <a:pt x="146050" y="841375"/>
                      </a:lnTo>
                      <a:lnTo>
                        <a:pt x="244475" y="911225"/>
                      </a:lnTo>
                      <a:lnTo>
                        <a:pt x="349250" y="962025"/>
                      </a:lnTo>
                      <a:lnTo>
                        <a:pt x="463550" y="993775"/>
                      </a:lnTo>
                      <a:lnTo>
                        <a:pt x="577850" y="996950"/>
                      </a:lnTo>
                      <a:lnTo>
                        <a:pt x="698500" y="977900"/>
                      </a:lnTo>
                      <a:lnTo>
                        <a:pt x="819150" y="930275"/>
                      </a:lnTo>
                      <a:lnTo>
                        <a:pt x="1317625" y="644525"/>
                      </a:lnTo>
                      <a:lnTo>
                        <a:pt x="1530350" y="552450"/>
                      </a:lnTo>
                      <a:lnTo>
                        <a:pt x="1803400" y="504825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139" name="Group 112"/>
              <p:cNvGrpSpPr>
                <a:grpSpLocks/>
              </p:cNvGrpSpPr>
              <p:nvPr/>
            </p:nvGrpSpPr>
            <p:grpSpPr bwMode="auto">
              <a:xfrm>
                <a:off x="6924432" y="1211875"/>
                <a:ext cx="331861" cy="215860"/>
                <a:chOff x="6660114" y="1345226"/>
                <a:chExt cx="331861" cy="215860"/>
              </a:xfrm>
            </p:grpSpPr>
            <p:sp>
              <p:nvSpPr>
                <p:cNvPr id="47141" name="Freeform 114"/>
                <p:cNvSpPr>
                  <a:spLocks/>
                </p:cNvSpPr>
                <p:nvPr/>
              </p:nvSpPr>
              <p:spPr bwMode="auto">
                <a:xfrm rot="-1536348">
                  <a:off x="6666212" y="1415355"/>
                  <a:ext cx="206582" cy="132613"/>
                </a:xfrm>
                <a:custGeom>
                  <a:avLst/>
                  <a:gdLst>
                    <a:gd name="T0" fmla="*/ 0 w 1568450"/>
                    <a:gd name="T1" fmla="*/ 35 h 873125"/>
                    <a:gd name="T2" fmla="*/ 9 w 1568450"/>
                    <a:gd name="T3" fmla="*/ 32 h 873125"/>
                    <a:gd name="T4" fmla="*/ 17 w 1568450"/>
                    <a:gd name="T5" fmla="*/ 26 h 873125"/>
                    <a:gd name="T6" fmla="*/ 34 w 1568450"/>
                    <a:gd name="T7" fmla="*/ 4 h 873125"/>
                    <a:gd name="T8" fmla="*/ 38 w 1568450"/>
                    <a:gd name="T9" fmla="*/ 1 h 873125"/>
                    <a:gd name="T10" fmla="*/ 42 w 1568450"/>
                    <a:gd name="T11" fmla="*/ 0 h 873125"/>
                    <a:gd name="T12" fmla="*/ 46 w 1568450"/>
                    <a:gd name="T13" fmla="*/ 0 h 873125"/>
                    <a:gd name="T14" fmla="*/ 50 w 1568450"/>
                    <a:gd name="T15" fmla="*/ 2 h 873125"/>
                    <a:gd name="T16" fmla="*/ 53 w 1568450"/>
                    <a:gd name="T17" fmla="*/ 6 h 873125"/>
                    <a:gd name="T18" fmla="*/ 57 w 1568450"/>
                    <a:gd name="T19" fmla="*/ 10 h 873125"/>
                    <a:gd name="T20" fmla="*/ 59 w 1568450"/>
                    <a:gd name="T21" fmla="*/ 17 h 873125"/>
                    <a:gd name="T22" fmla="*/ 61 w 1568450"/>
                    <a:gd name="T23" fmla="*/ 24 h 873125"/>
                    <a:gd name="T24" fmla="*/ 62 w 1568450"/>
                    <a:gd name="T25" fmla="*/ 32 h 873125"/>
                    <a:gd name="T26" fmla="*/ 62 w 1568450"/>
                    <a:gd name="T27" fmla="*/ 39 h 873125"/>
                    <a:gd name="T28" fmla="*/ 61 w 1568450"/>
                    <a:gd name="T29" fmla="*/ 47 h 873125"/>
                    <a:gd name="T30" fmla="*/ 59 w 1568450"/>
                    <a:gd name="T31" fmla="*/ 53 h 873125"/>
                    <a:gd name="T32" fmla="*/ 57 w 1568450"/>
                    <a:gd name="T33" fmla="*/ 60 h 873125"/>
                    <a:gd name="T34" fmla="*/ 54 w 1568450"/>
                    <a:gd name="T35" fmla="*/ 65 h 873125"/>
                    <a:gd name="T36" fmla="*/ 50 w 1568450"/>
                    <a:gd name="T37" fmla="*/ 68 h 873125"/>
                    <a:gd name="T38" fmla="*/ 46 w 1568450"/>
                    <a:gd name="T39" fmla="*/ 71 h 873125"/>
                    <a:gd name="T40" fmla="*/ 42 w 1568450"/>
                    <a:gd name="T41" fmla="*/ 71 h 873125"/>
                    <a:gd name="T42" fmla="*/ 38 w 1568450"/>
                    <a:gd name="T43" fmla="*/ 70 h 873125"/>
                    <a:gd name="T44" fmla="*/ 34 w 1568450"/>
                    <a:gd name="T45" fmla="*/ 66 h 873125"/>
                    <a:gd name="T46" fmla="*/ 17 w 1568450"/>
                    <a:gd name="T47" fmla="*/ 46 h 873125"/>
                    <a:gd name="T48" fmla="*/ 9 w 1568450"/>
                    <a:gd name="T49" fmla="*/ 39 h 873125"/>
                    <a:gd name="T50" fmla="*/ 0 w 1568450"/>
                    <a:gd name="T51" fmla="*/ 35 h 87312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68450"/>
                    <a:gd name="T79" fmla="*/ 0 h 873125"/>
                    <a:gd name="T80" fmla="*/ 1568450 w 1568450"/>
                    <a:gd name="T81" fmla="*/ 873125 h 87312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68450" h="873125">
                      <a:moveTo>
                        <a:pt x="0" y="438150"/>
                      </a:moveTo>
                      <a:lnTo>
                        <a:pt x="238125" y="390525"/>
                      </a:lnTo>
                      <a:lnTo>
                        <a:pt x="422275" y="323850"/>
                      </a:lnTo>
                      <a:lnTo>
                        <a:pt x="854075" y="53975"/>
                      </a:lnTo>
                      <a:lnTo>
                        <a:pt x="949325" y="15875"/>
                      </a:lnTo>
                      <a:lnTo>
                        <a:pt x="1054100" y="0"/>
                      </a:lnTo>
                      <a:lnTo>
                        <a:pt x="1149350" y="3175"/>
                      </a:lnTo>
                      <a:lnTo>
                        <a:pt x="1254125" y="28575"/>
                      </a:lnTo>
                      <a:lnTo>
                        <a:pt x="1349375" y="73025"/>
                      </a:lnTo>
                      <a:lnTo>
                        <a:pt x="1425575" y="130175"/>
                      </a:lnTo>
                      <a:lnTo>
                        <a:pt x="1498600" y="206375"/>
                      </a:lnTo>
                      <a:lnTo>
                        <a:pt x="1543050" y="295275"/>
                      </a:lnTo>
                      <a:lnTo>
                        <a:pt x="1565275" y="390525"/>
                      </a:lnTo>
                      <a:lnTo>
                        <a:pt x="1568450" y="482600"/>
                      </a:lnTo>
                      <a:lnTo>
                        <a:pt x="1543050" y="577850"/>
                      </a:lnTo>
                      <a:lnTo>
                        <a:pt x="1498600" y="660400"/>
                      </a:lnTo>
                      <a:lnTo>
                        <a:pt x="1435100" y="742950"/>
                      </a:lnTo>
                      <a:lnTo>
                        <a:pt x="1352550" y="803275"/>
                      </a:lnTo>
                      <a:lnTo>
                        <a:pt x="1266825" y="841375"/>
                      </a:lnTo>
                      <a:lnTo>
                        <a:pt x="1152525" y="873125"/>
                      </a:lnTo>
                      <a:lnTo>
                        <a:pt x="1060450" y="873125"/>
                      </a:lnTo>
                      <a:lnTo>
                        <a:pt x="946150" y="860425"/>
                      </a:lnTo>
                      <a:lnTo>
                        <a:pt x="854075" y="819150"/>
                      </a:lnTo>
                      <a:lnTo>
                        <a:pt x="425450" y="565150"/>
                      </a:lnTo>
                      <a:lnTo>
                        <a:pt x="228600" y="485775"/>
                      </a:lnTo>
                      <a:lnTo>
                        <a:pt x="0" y="438150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7142" name="Freeform 115"/>
                <p:cNvSpPr>
                  <a:spLocks/>
                </p:cNvSpPr>
                <p:nvPr/>
              </p:nvSpPr>
              <p:spPr bwMode="auto">
                <a:xfrm rot="-1536348">
                  <a:off x="6663399" y="1388332"/>
                  <a:ext cx="265963" cy="161064"/>
                </a:xfrm>
                <a:custGeom>
                  <a:avLst/>
                  <a:gdLst>
                    <a:gd name="T0" fmla="*/ 0 w 2019300"/>
                    <a:gd name="T1" fmla="*/ 43 h 1060450"/>
                    <a:gd name="T2" fmla="*/ 13 w 2019300"/>
                    <a:gd name="T3" fmla="*/ 41 h 1060450"/>
                    <a:gd name="T4" fmla="*/ 23 w 2019300"/>
                    <a:gd name="T5" fmla="*/ 34 h 1060450"/>
                    <a:gd name="T6" fmla="*/ 46 w 2019300"/>
                    <a:gd name="T7" fmla="*/ 5 h 1060450"/>
                    <a:gd name="T8" fmla="*/ 51 w 2019300"/>
                    <a:gd name="T9" fmla="*/ 1 h 1060450"/>
                    <a:gd name="T10" fmla="*/ 57 w 2019300"/>
                    <a:gd name="T11" fmla="*/ 0 h 1060450"/>
                    <a:gd name="T12" fmla="*/ 63 w 2019300"/>
                    <a:gd name="T13" fmla="*/ 1 h 1060450"/>
                    <a:gd name="T14" fmla="*/ 68 w 2019300"/>
                    <a:gd name="T15" fmla="*/ 5 h 1060450"/>
                    <a:gd name="T16" fmla="*/ 72 w 2019300"/>
                    <a:gd name="T17" fmla="*/ 11 h 1060450"/>
                    <a:gd name="T18" fmla="*/ 76 w 2019300"/>
                    <a:gd name="T19" fmla="*/ 19 h 1060450"/>
                    <a:gd name="T20" fmla="*/ 78 w 2019300"/>
                    <a:gd name="T21" fmla="*/ 28 h 1060450"/>
                    <a:gd name="T22" fmla="*/ 80 w 2019300"/>
                    <a:gd name="T23" fmla="*/ 38 h 1060450"/>
                    <a:gd name="T24" fmla="*/ 80 w 2019300"/>
                    <a:gd name="T25" fmla="*/ 48 h 1060450"/>
                    <a:gd name="T26" fmla="*/ 79 w 2019300"/>
                    <a:gd name="T27" fmla="*/ 58 h 1060450"/>
                    <a:gd name="T28" fmla="*/ 76 w 2019300"/>
                    <a:gd name="T29" fmla="*/ 67 h 1060450"/>
                    <a:gd name="T30" fmla="*/ 72 w 2019300"/>
                    <a:gd name="T31" fmla="*/ 75 h 1060450"/>
                    <a:gd name="T32" fmla="*/ 68 w 2019300"/>
                    <a:gd name="T33" fmla="*/ 81 h 1060450"/>
                    <a:gd name="T34" fmla="*/ 63 w 2019300"/>
                    <a:gd name="T35" fmla="*/ 84 h 1060450"/>
                    <a:gd name="T36" fmla="*/ 57 w 2019300"/>
                    <a:gd name="T37" fmla="*/ 86 h 1060450"/>
                    <a:gd name="T38" fmla="*/ 51 w 2019300"/>
                    <a:gd name="T39" fmla="*/ 84 h 1060450"/>
                    <a:gd name="T40" fmla="*/ 46 w 2019300"/>
                    <a:gd name="T41" fmla="*/ 81 h 1060450"/>
                    <a:gd name="T42" fmla="*/ 23 w 2019300"/>
                    <a:gd name="T43" fmla="*/ 53 h 1060450"/>
                    <a:gd name="T44" fmla="*/ 13 w 2019300"/>
                    <a:gd name="T45" fmla="*/ 46 h 1060450"/>
                    <a:gd name="T46" fmla="*/ 0 w 2019300"/>
                    <a:gd name="T47" fmla="*/ 43 h 106045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019300"/>
                    <a:gd name="T73" fmla="*/ 0 h 1060450"/>
                    <a:gd name="T74" fmla="*/ 2019300 w 2019300"/>
                    <a:gd name="T75" fmla="*/ 1060450 h 106045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019300" h="1060450">
                      <a:moveTo>
                        <a:pt x="0" y="530225"/>
                      </a:moveTo>
                      <a:lnTo>
                        <a:pt x="317500" y="501650"/>
                      </a:lnTo>
                      <a:lnTo>
                        <a:pt x="584200" y="415925"/>
                      </a:lnTo>
                      <a:lnTo>
                        <a:pt x="1168400" y="60325"/>
                      </a:lnTo>
                      <a:lnTo>
                        <a:pt x="1292225" y="12700"/>
                      </a:lnTo>
                      <a:lnTo>
                        <a:pt x="1435100" y="0"/>
                      </a:lnTo>
                      <a:lnTo>
                        <a:pt x="1577975" y="15875"/>
                      </a:lnTo>
                      <a:lnTo>
                        <a:pt x="1708150" y="60325"/>
                      </a:lnTo>
                      <a:lnTo>
                        <a:pt x="1825625" y="136525"/>
                      </a:lnTo>
                      <a:lnTo>
                        <a:pt x="1917700" y="228600"/>
                      </a:lnTo>
                      <a:lnTo>
                        <a:pt x="1978025" y="342900"/>
                      </a:lnTo>
                      <a:lnTo>
                        <a:pt x="2016125" y="466725"/>
                      </a:lnTo>
                      <a:cubicBezTo>
                        <a:pt x="2017183" y="506942"/>
                        <a:pt x="2018242" y="547158"/>
                        <a:pt x="2019300" y="587375"/>
                      </a:cubicBezTo>
                      <a:lnTo>
                        <a:pt x="1984375" y="720725"/>
                      </a:lnTo>
                      <a:lnTo>
                        <a:pt x="1917700" y="835025"/>
                      </a:lnTo>
                      <a:lnTo>
                        <a:pt x="1828800" y="923925"/>
                      </a:lnTo>
                      <a:lnTo>
                        <a:pt x="1714500" y="996950"/>
                      </a:lnTo>
                      <a:lnTo>
                        <a:pt x="1577975" y="1041400"/>
                      </a:lnTo>
                      <a:lnTo>
                        <a:pt x="1435100" y="1060450"/>
                      </a:lnTo>
                      <a:lnTo>
                        <a:pt x="1298575" y="1044575"/>
                      </a:lnTo>
                      <a:lnTo>
                        <a:pt x="1165225" y="996950"/>
                      </a:lnTo>
                      <a:lnTo>
                        <a:pt x="577850" y="650875"/>
                      </a:lnTo>
                      <a:lnTo>
                        <a:pt x="314325" y="565150"/>
                      </a:lnTo>
                      <a:lnTo>
                        <a:pt x="0" y="530225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7143" name="Freeform 116"/>
                <p:cNvSpPr>
                  <a:spLocks/>
                </p:cNvSpPr>
                <p:nvPr/>
              </p:nvSpPr>
              <p:spPr bwMode="auto">
                <a:xfrm rot="-1536348">
                  <a:off x="6692323" y="1450821"/>
                  <a:ext cx="127829" cy="73806"/>
                </a:xfrm>
                <a:custGeom>
                  <a:avLst/>
                  <a:gdLst>
                    <a:gd name="T0" fmla="*/ 0 w 1568450"/>
                    <a:gd name="T1" fmla="*/ 2 h 873125"/>
                    <a:gd name="T2" fmla="*/ 1 w 1568450"/>
                    <a:gd name="T3" fmla="*/ 2 h 873125"/>
                    <a:gd name="T4" fmla="*/ 2 w 1568450"/>
                    <a:gd name="T5" fmla="*/ 1 h 873125"/>
                    <a:gd name="T6" fmla="*/ 3 w 1568450"/>
                    <a:gd name="T7" fmla="*/ 0 h 873125"/>
                    <a:gd name="T8" fmla="*/ 3 w 1568450"/>
                    <a:gd name="T9" fmla="*/ 0 h 873125"/>
                    <a:gd name="T10" fmla="*/ 4 w 1568450"/>
                    <a:gd name="T11" fmla="*/ 0 h 873125"/>
                    <a:gd name="T12" fmla="*/ 4 w 1568450"/>
                    <a:gd name="T13" fmla="*/ 0 h 873125"/>
                    <a:gd name="T14" fmla="*/ 4 w 1568450"/>
                    <a:gd name="T15" fmla="*/ 0 h 873125"/>
                    <a:gd name="T16" fmla="*/ 5 w 1568450"/>
                    <a:gd name="T17" fmla="*/ 0 h 873125"/>
                    <a:gd name="T18" fmla="*/ 5 w 1568450"/>
                    <a:gd name="T19" fmla="*/ 1 h 873125"/>
                    <a:gd name="T20" fmla="*/ 5 w 1568450"/>
                    <a:gd name="T21" fmla="*/ 1 h 873125"/>
                    <a:gd name="T22" fmla="*/ 6 w 1568450"/>
                    <a:gd name="T23" fmla="*/ 1 h 873125"/>
                    <a:gd name="T24" fmla="*/ 6 w 1568450"/>
                    <a:gd name="T25" fmla="*/ 2 h 873125"/>
                    <a:gd name="T26" fmla="*/ 6 w 1568450"/>
                    <a:gd name="T27" fmla="*/ 2 h 873125"/>
                    <a:gd name="T28" fmla="*/ 6 w 1568450"/>
                    <a:gd name="T29" fmla="*/ 3 h 873125"/>
                    <a:gd name="T30" fmla="*/ 5 w 1568450"/>
                    <a:gd name="T31" fmla="*/ 3 h 873125"/>
                    <a:gd name="T32" fmla="*/ 5 w 1568450"/>
                    <a:gd name="T33" fmla="*/ 3 h 873125"/>
                    <a:gd name="T34" fmla="*/ 5 w 1568450"/>
                    <a:gd name="T35" fmla="*/ 3 h 873125"/>
                    <a:gd name="T36" fmla="*/ 5 w 1568450"/>
                    <a:gd name="T37" fmla="*/ 4 h 873125"/>
                    <a:gd name="T38" fmla="*/ 4 w 1568450"/>
                    <a:gd name="T39" fmla="*/ 4 h 873125"/>
                    <a:gd name="T40" fmla="*/ 4 w 1568450"/>
                    <a:gd name="T41" fmla="*/ 4 h 873125"/>
                    <a:gd name="T42" fmla="*/ 3 w 1568450"/>
                    <a:gd name="T43" fmla="*/ 4 h 873125"/>
                    <a:gd name="T44" fmla="*/ 3 w 1568450"/>
                    <a:gd name="T45" fmla="*/ 4 h 873125"/>
                    <a:gd name="T46" fmla="*/ 2 w 1568450"/>
                    <a:gd name="T47" fmla="*/ 2 h 873125"/>
                    <a:gd name="T48" fmla="*/ 1 w 1568450"/>
                    <a:gd name="T49" fmla="*/ 2 h 873125"/>
                    <a:gd name="T50" fmla="*/ 0 w 1568450"/>
                    <a:gd name="T51" fmla="*/ 2 h 87312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68450"/>
                    <a:gd name="T79" fmla="*/ 0 h 873125"/>
                    <a:gd name="T80" fmla="*/ 1568450 w 1568450"/>
                    <a:gd name="T81" fmla="*/ 873125 h 87312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68450" h="873125">
                      <a:moveTo>
                        <a:pt x="0" y="438150"/>
                      </a:moveTo>
                      <a:lnTo>
                        <a:pt x="238125" y="390525"/>
                      </a:lnTo>
                      <a:lnTo>
                        <a:pt x="422275" y="323850"/>
                      </a:lnTo>
                      <a:lnTo>
                        <a:pt x="854075" y="53975"/>
                      </a:lnTo>
                      <a:lnTo>
                        <a:pt x="949325" y="15875"/>
                      </a:lnTo>
                      <a:lnTo>
                        <a:pt x="1054100" y="0"/>
                      </a:lnTo>
                      <a:lnTo>
                        <a:pt x="1149350" y="3175"/>
                      </a:lnTo>
                      <a:lnTo>
                        <a:pt x="1254125" y="28575"/>
                      </a:lnTo>
                      <a:lnTo>
                        <a:pt x="1349375" y="73025"/>
                      </a:lnTo>
                      <a:lnTo>
                        <a:pt x="1425575" y="130175"/>
                      </a:lnTo>
                      <a:lnTo>
                        <a:pt x="1498600" y="206375"/>
                      </a:lnTo>
                      <a:lnTo>
                        <a:pt x="1543050" y="295275"/>
                      </a:lnTo>
                      <a:lnTo>
                        <a:pt x="1565275" y="390525"/>
                      </a:lnTo>
                      <a:lnTo>
                        <a:pt x="1568450" y="482600"/>
                      </a:lnTo>
                      <a:lnTo>
                        <a:pt x="1543050" y="577850"/>
                      </a:lnTo>
                      <a:lnTo>
                        <a:pt x="1498600" y="660400"/>
                      </a:lnTo>
                      <a:lnTo>
                        <a:pt x="1435100" y="742950"/>
                      </a:lnTo>
                      <a:lnTo>
                        <a:pt x="1352550" y="803275"/>
                      </a:lnTo>
                      <a:lnTo>
                        <a:pt x="1266825" y="841375"/>
                      </a:lnTo>
                      <a:lnTo>
                        <a:pt x="1152525" y="873125"/>
                      </a:lnTo>
                      <a:lnTo>
                        <a:pt x="1060450" y="873125"/>
                      </a:lnTo>
                      <a:lnTo>
                        <a:pt x="946150" y="860425"/>
                      </a:lnTo>
                      <a:lnTo>
                        <a:pt x="854075" y="819150"/>
                      </a:lnTo>
                      <a:lnTo>
                        <a:pt x="425450" y="565150"/>
                      </a:lnTo>
                      <a:lnTo>
                        <a:pt x="228600" y="485775"/>
                      </a:lnTo>
                      <a:lnTo>
                        <a:pt x="0" y="438150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7144" name="Freeform 117"/>
                <p:cNvSpPr>
                  <a:spLocks/>
                </p:cNvSpPr>
                <p:nvPr/>
              </p:nvSpPr>
              <p:spPr bwMode="auto">
                <a:xfrm rot="-1536348">
                  <a:off x="6660114" y="1345226"/>
                  <a:ext cx="331861" cy="215860"/>
                </a:xfrm>
                <a:custGeom>
                  <a:avLst/>
                  <a:gdLst>
                    <a:gd name="T0" fmla="*/ 0 w 2019300"/>
                    <a:gd name="T1" fmla="*/ 185 h 1060450"/>
                    <a:gd name="T2" fmla="*/ 38 w 2019300"/>
                    <a:gd name="T3" fmla="*/ 175 h 1060450"/>
                    <a:gd name="T4" fmla="*/ 70 w 2019300"/>
                    <a:gd name="T5" fmla="*/ 145 h 1060450"/>
                    <a:gd name="T6" fmla="*/ 140 w 2019300"/>
                    <a:gd name="T7" fmla="*/ 21 h 1060450"/>
                    <a:gd name="T8" fmla="*/ 155 w 2019300"/>
                    <a:gd name="T9" fmla="*/ 4 h 1060450"/>
                    <a:gd name="T10" fmla="*/ 172 w 2019300"/>
                    <a:gd name="T11" fmla="*/ 0 h 1060450"/>
                    <a:gd name="T12" fmla="*/ 189 w 2019300"/>
                    <a:gd name="T13" fmla="*/ 5 h 1060450"/>
                    <a:gd name="T14" fmla="*/ 205 w 2019300"/>
                    <a:gd name="T15" fmla="*/ 21 h 1060450"/>
                    <a:gd name="T16" fmla="*/ 219 w 2019300"/>
                    <a:gd name="T17" fmla="*/ 48 h 1060450"/>
                    <a:gd name="T18" fmla="*/ 230 w 2019300"/>
                    <a:gd name="T19" fmla="*/ 80 h 1060450"/>
                    <a:gd name="T20" fmla="*/ 237 w 2019300"/>
                    <a:gd name="T21" fmla="*/ 120 h 1060450"/>
                    <a:gd name="T22" fmla="*/ 242 w 2019300"/>
                    <a:gd name="T23" fmla="*/ 163 h 1060450"/>
                    <a:gd name="T24" fmla="*/ 242 w 2019300"/>
                    <a:gd name="T25" fmla="*/ 205 h 1060450"/>
                    <a:gd name="T26" fmla="*/ 238 w 2019300"/>
                    <a:gd name="T27" fmla="*/ 252 h 1060450"/>
                    <a:gd name="T28" fmla="*/ 230 w 2019300"/>
                    <a:gd name="T29" fmla="*/ 292 h 1060450"/>
                    <a:gd name="T30" fmla="*/ 219 w 2019300"/>
                    <a:gd name="T31" fmla="*/ 323 h 1060450"/>
                    <a:gd name="T32" fmla="*/ 206 w 2019300"/>
                    <a:gd name="T33" fmla="*/ 348 h 1060450"/>
                    <a:gd name="T34" fmla="*/ 189 w 2019300"/>
                    <a:gd name="T35" fmla="*/ 364 h 1060450"/>
                    <a:gd name="T36" fmla="*/ 172 w 2019300"/>
                    <a:gd name="T37" fmla="*/ 371 h 1060450"/>
                    <a:gd name="T38" fmla="*/ 156 w 2019300"/>
                    <a:gd name="T39" fmla="*/ 365 h 1060450"/>
                    <a:gd name="T40" fmla="*/ 140 w 2019300"/>
                    <a:gd name="T41" fmla="*/ 348 h 1060450"/>
                    <a:gd name="T42" fmla="*/ 69 w 2019300"/>
                    <a:gd name="T43" fmla="*/ 228 h 1060450"/>
                    <a:gd name="T44" fmla="*/ 38 w 2019300"/>
                    <a:gd name="T45" fmla="*/ 197 h 1060450"/>
                    <a:gd name="T46" fmla="*/ 0 w 2019300"/>
                    <a:gd name="T47" fmla="*/ 185 h 106045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019300"/>
                    <a:gd name="T73" fmla="*/ 0 h 1060450"/>
                    <a:gd name="T74" fmla="*/ 2019300 w 2019300"/>
                    <a:gd name="T75" fmla="*/ 1060450 h 106045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019300" h="1060450">
                      <a:moveTo>
                        <a:pt x="0" y="530225"/>
                      </a:moveTo>
                      <a:lnTo>
                        <a:pt x="317500" y="501650"/>
                      </a:lnTo>
                      <a:lnTo>
                        <a:pt x="584200" y="415925"/>
                      </a:lnTo>
                      <a:lnTo>
                        <a:pt x="1168400" y="60325"/>
                      </a:lnTo>
                      <a:lnTo>
                        <a:pt x="1292225" y="12700"/>
                      </a:lnTo>
                      <a:lnTo>
                        <a:pt x="1435100" y="0"/>
                      </a:lnTo>
                      <a:lnTo>
                        <a:pt x="1577975" y="15875"/>
                      </a:lnTo>
                      <a:lnTo>
                        <a:pt x="1708150" y="60325"/>
                      </a:lnTo>
                      <a:lnTo>
                        <a:pt x="1825625" y="136525"/>
                      </a:lnTo>
                      <a:lnTo>
                        <a:pt x="1917700" y="228600"/>
                      </a:lnTo>
                      <a:lnTo>
                        <a:pt x="1978025" y="342900"/>
                      </a:lnTo>
                      <a:lnTo>
                        <a:pt x="2016125" y="466725"/>
                      </a:lnTo>
                      <a:cubicBezTo>
                        <a:pt x="2017183" y="506942"/>
                        <a:pt x="2018242" y="547158"/>
                        <a:pt x="2019300" y="587375"/>
                      </a:cubicBezTo>
                      <a:lnTo>
                        <a:pt x="1984375" y="720725"/>
                      </a:lnTo>
                      <a:lnTo>
                        <a:pt x="1917700" y="835025"/>
                      </a:lnTo>
                      <a:lnTo>
                        <a:pt x="1828800" y="923925"/>
                      </a:lnTo>
                      <a:lnTo>
                        <a:pt x="1714500" y="996950"/>
                      </a:lnTo>
                      <a:lnTo>
                        <a:pt x="1577975" y="1041400"/>
                      </a:lnTo>
                      <a:lnTo>
                        <a:pt x="1435100" y="1060450"/>
                      </a:lnTo>
                      <a:lnTo>
                        <a:pt x="1298575" y="1044575"/>
                      </a:lnTo>
                      <a:lnTo>
                        <a:pt x="1165225" y="996950"/>
                      </a:lnTo>
                      <a:lnTo>
                        <a:pt x="577850" y="650875"/>
                      </a:lnTo>
                      <a:lnTo>
                        <a:pt x="314325" y="565150"/>
                      </a:lnTo>
                      <a:lnTo>
                        <a:pt x="0" y="530225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</p:grpSp>
          <p:cxnSp>
            <p:nvCxnSpPr>
              <p:cNvPr id="47140" name="Straight Connector 113"/>
              <p:cNvCxnSpPr>
                <a:cxnSpLocks noChangeShapeType="1"/>
              </p:cNvCxnSpPr>
              <p:nvPr/>
            </p:nvCxnSpPr>
            <p:spPr bwMode="auto">
              <a:xfrm flipV="1">
                <a:off x="6415050" y="1393031"/>
                <a:ext cx="526294" cy="277076"/>
              </a:xfrm>
              <a:prstGeom prst="line">
                <a:avLst/>
              </a:prstGeom>
              <a:noFill/>
              <a:ln w="28575">
                <a:solidFill>
                  <a:srgbClr val="5F1FB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7133" name="Group 106"/>
            <p:cNvGrpSpPr>
              <a:grpSpLocks/>
            </p:cNvGrpSpPr>
            <p:nvPr/>
          </p:nvGrpSpPr>
          <p:grpSpPr bwMode="auto">
            <a:xfrm>
              <a:off x="6882367" y="532275"/>
              <a:ext cx="1026322" cy="646971"/>
              <a:chOff x="6882367" y="189339"/>
              <a:chExt cx="1026322" cy="646971"/>
            </a:xfrm>
          </p:grpSpPr>
          <p:grpSp>
            <p:nvGrpSpPr>
              <p:cNvPr id="47135" name="Group 108"/>
              <p:cNvGrpSpPr>
                <a:grpSpLocks/>
              </p:cNvGrpSpPr>
              <p:nvPr/>
            </p:nvGrpSpPr>
            <p:grpSpPr bwMode="auto">
              <a:xfrm>
                <a:off x="6882367" y="466570"/>
                <a:ext cx="752029" cy="369740"/>
                <a:chOff x="6591855" y="1166657"/>
                <a:chExt cx="752029" cy="369740"/>
              </a:xfrm>
            </p:grpSpPr>
            <p:sp>
              <p:nvSpPr>
                <p:cNvPr id="98" name="Arc 97"/>
                <p:cNvSpPr/>
                <p:nvPr/>
              </p:nvSpPr>
              <p:spPr>
                <a:xfrm rot="20015699">
                  <a:off x="6687587" y="1342064"/>
                  <a:ext cx="654177" cy="193944"/>
                </a:xfrm>
                <a:prstGeom prst="arc">
                  <a:avLst/>
                </a:prstGeom>
                <a:ln>
                  <a:solidFill>
                    <a:srgbClr val="4A7EB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Arc 98"/>
                <p:cNvSpPr/>
                <p:nvPr/>
              </p:nvSpPr>
              <p:spPr>
                <a:xfrm rot="19840219" flipV="1">
                  <a:off x="6587395" y="1163613"/>
                  <a:ext cx="652589" cy="192354"/>
                </a:xfrm>
                <a:prstGeom prst="arc">
                  <a:avLst/>
                </a:prstGeom>
                <a:ln>
                  <a:solidFill>
                    <a:srgbClr val="4A7EB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96" name="Oval 95"/>
              <p:cNvSpPr/>
              <p:nvPr/>
            </p:nvSpPr>
            <p:spPr>
              <a:xfrm>
                <a:off x="7486332" y="189339"/>
                <a:ext cx="422357" cy="421270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cxnSp>
        <p:nvCxnSpPr>
          <p:cNvPr id="47126" name="Straight Connector 104"/>
          <p:cNvCxnSpPr>
            <a:cxnSpLocks noChangeShapeType="1"/>
          </p:cNvCxnSpPr>
          <p:nvPr/>
        </p:nvCxnSpPr>
        <p:spPr bwMode="auto">
          <a:xfrm rot="1029669" flipV="1">
            <a:off x="6141598" y="3582928"/>
            <a:ext cx="526191" cy="276693"/>
          </a:xfrm>
          <a:prstGeom prst="lin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" name="Straight Connector 112"/>
          <p:cNvCxnSpPr>
            <a:stCxn id="116" idx="3"/>
          </p:cNvCxnSpPr>
          <p:nvPr/>
        </p:nvCxnSpPr>
        <p:spPr bwMode="auto">
          <a:xfrm>
            <a:off x="4685950" y="3619830"/>
            <a:ext cx="259547" cy="428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 bwMode="auto">
          <a:xfrm>
            <a:off x="4039550" y="3393535"/>
            <a:ext cx="656410" cy="216903"/>
          </a:xfrm>
          <a:prstGeom prst="line">
            <a:avLst/>
          </a:prstGeom>
          <a:ln w="254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ounded Rectangle 115"/>
          <p:cNvSpPr/>
          <p:nvPr/>
        </p:nvSpPr>
        <p:spPr bwMode="auto">
          <a:xfrm rot="1440000">
            <a:off x="4632790" y="3583924"/>
            <a:ext cx="55562" cy="49212"/>
          </a:xfrm>
          <a:prstGeom prst="roundRect">
            <a:avLst/>
          </a:prstGeom>
          <a:ln>
            <a:solidFill>
              <a:srgbClr val="8D5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Rounded Rectangle 120"/>
          <p:cNvSpPr/>
          <p:nvPr/>
        </p:nvSpPr>
        <p:spPr bwMode="auto">
          <a:xfrm rot="1063620">
            <a:off x="5303015" y="3502906"/>
            <a:ext cx="852803" cy="96311"/>
          </a:xfrm>
          <a:prstGeom prst="roundRect">
            <a:avLst/>
          </a:prstGeom>
          <a:noFill/>
          <a:ln w="25400" cmpd="sng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22" name="Straight Connector 121"/>
          <p:cNvCxnSpPr>
            <a:cxnSpLocks noChangeShapeType="1"/>
          </p:cNvCxnSpPr>
          <p:nvPr/>
        </p:nvCxnSpPr>
        <p:spPr bwMode="auto">
          <a:xfrm>
            <a:off x="311151" y="1744663"/>
            <a:ext cx="5016500" cy="16256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 type="arrow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4" name="Freeform 123"/>
          <p:cNvSpPr>
            <a:spLocks/>
          </p:cNvSpPr>
          <p:nvPr/>
        </p:nvSpPr>
        <p:spPr bwMode="auto">
          <a:xfrm rot="16749996" flipV="1">
            <a:off x="6125369" y="3701256"/>
            <a:ext cx="71438" cy="79375"/>
          </a:xfrm>
          <a:custGeom>
            <a:avLst/>
            <a:gdLst>
              <a:gd name="T0" fmla="*/ 0 w 146050"/>
              <a:gd name="T1" fmla="*/ 107284 h 80673"/>
              <a:gd name="T2" fmla="*/ 47467 w 146050"/>
              <a:gd name="T3" fmla="*/ 14393 h 80673"/>
              <a:gd name="T4" fmla="*/ 128440 w 146050"/>
              <a:gd name="T5" fmla="*/ 1727 h 80673"/>
              <a:gd name="T6" fmla="*/ 0 60000 65536"/>
              <a:gd name="T7" fmla="*/ 0 60000 65536"/>
              <a:gd name="T8" fmla="*/ 0 60000 65536"/>
              <a:gd name="T9" fmla="*/ 0 w 146050"/>
              <a:gd name="T10" fmla="*/ 0 h 80673"/>
              <a:gd name="T11" fmla="*/ 146050 w 146050"/>
              <a:gd name="T12" fmla="*/ 80673 h 806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050" h="80673">
                <a:moveTo>
                  <a:pt x="0" y="80673"/>
                </a:moveTo>
                <a:cubicBezTo>
                  <a:pt x="14816" y="52362"/>
                  <a:pt x="29633" y="24052"/>
                  <a:pt x="53975" y="10823"/>
                </a:cubicBezTo>
                <a:cubicBezTo>
                  <a:pt x="78317" y="-2406"/>
                  <a:pt x="112183" y="-554"/>
                  <a:pt x="146050" y="1298"/>
                </a:cubicBezTo>
              </a:path>
            </a:pathLst>
          </a:custGeom>
          <a:noFill/>
          <a:ln w="9525" cap="flat" cmpd="sng">
            <a:solidFill>
              <a:srgbClr val="008080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5" name="Freeform 124"/>
          <p:cNvSpPr>
            <a:spLocks/>
          </p:cNvSpPr>
          <p:nvPr/>
        </p:nvSpPr>
        <p:spPr bwMode="auto">
          <a:xfrm rot="11674642" flipV="1">
            <a:off x="6110288" y="3640138"/>
            <a:ext cx="104775" cy="66675"/>
          </a:xfrm>
          <a:custGeom>
            <a:avLst/>
            <a:gdLst>
              <a:gd name="T0" fmla="*/ 0 w 146050"/>
              <a:gd name="T1" fmla="*/ 107284 h 80673"/>
              <a:gd name="T2" fmla="*/ 57378 w 146050"/>
              <a:gd name="T3" fmla="*/ 14393 h 80673"/>
              <a:gd name="T4" fmla="*/ 155258 w 146050"/>
              <a:gd name="T5" fmla="*/ 1727 h 80673"/>
              <a:gd name="T6" fmla="*/ 0 60000 65536"/>
              <a:gd name="T7" fmla="*/ 0 60000 65536"/>
              <a:gd name="T8" fmla="*/ 0 60000 65536"/>
              <a:gd name="T9" fmla="*/ 0 w 146050"/>
              <a:gd name="T10" fmla="*/ 0 h 80673"/>
              <a:gd name="T11" fmla="*/ 146050 w 146050"/>
              <a:gd name="T12" fmla="*/ 80673 h 806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050" h="80673">
                <a:moveTo>
                  <a:pt x="0" y="80673"/>
                </a:moveTo>
                <a:cubicBezTo>
                  <a:pt x="14816" y="52362"/>
                  <a:pt x="29633" y="24052"/>
                  <a:pt x="53975" y="10823"/>
                </a:cubicBezTo>
                <a:cubicBezTo>
                  <a:pt x="78317" y="-2406"/>
                  <a:pt x="112183" y="-554"/>
                  <a:pt x="146050" y="1298"/>
                </a:cubicBezTo>
              </a:path>
            </a:pathLst>
          </a:custGeom>
          <a:noFill/>
          <a:ln w="9525" cap="flat" cmpd="sng">
            <a:solidFill>
              <a:srgbClr val="008080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6" name="Freeform 125"/>
          <p:cNvSpPr>
            <a:spLocks/>
          </p:cNvSpPr>
          <p:nvPr/>
        </p:nvSpPr>
        <p:spPr bwMode="auto">
          <a:xfrm rot="14404172" flipV="1">
            <a:off x="6097369" y="3727174"/>
            <a:ext cx="50325" cy="45899"/>
          </a:xfrm>
          <a:custGeom>
            <a:avLst/>
            <a:gdLst>
              <a:gd name="T0" fmla="*/ 0 w 146050"/>
              <a:gd name="T1" fmla="*/ 85125 h 80673"/>
              <a:gd name="T2" fmla="*/ 38642 w 146050"/>
              <a:gd name="T3" fmla="*/ 11421 h 80673"/>
              <a:gd name="T4" fmla="*/ 104559 w 146050"/>
              <a:gd name="T5" fmla="*/ 1370 h 80673"/>
              <a:gd name="T6" fmla="*/ 0 60000 65536"/>
              <a:gd name="T7" fmla="*/ 0 60000 65536"/>
              <a:gd name="T8" fmla="*/ 0 60000 65536"/>
              <a:gd name="T9" fmla="*/ 0 w 146050"/>
              <a:gd name="T10" fmla="*/ 0 h 80673"/>
              <a:gd name="T11" fmla="*/ 146050 w 146050"/>
              <a:gd name="T12" fmla="*/ 80673 h 806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050" h="80673">
                <a:moveTo>
                  <a:pt x="0" y="80673"/>
                </a:moveTo>
                <a:cubicBezTo>
                  <a:pt x="14816" y="52362"/>
                  <a:pt x="29633" y="24052"/>
                  <a:pt x="53975" y="10823"/>
                </a:cubicBezTo>
                <a:cubicBezTo>
                  <a:pt x="78317" y="-2406"/>
                  <a:pt x="112183" y="-554"/>
                  <a:pt x="146050" y="1298"/>
                </a:cubicBezTo>
              </a:path>
            </a:pathLst>
          </a:custGeom>
          <a:noFill/>
          <a:ln w="9525" cap="flat" cmpd="sng">
            <a:solidFill>
              <a:srgbClr val="008080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129" name="Straight Connector 128"/>
          <p:cNvCxnSpPr>
            <a:cxnSpLocks noChangeShapeType="1"/>
          </p:cNvCxnSpPr>
          <p:nvPr/>
        </p:nvCxnSpPr>
        <p:spPr bwMode="auto">
          <a:xfrm>
            <a:off x="330200" y="2425700"/>
            <a:ext cx="1898650" cy="5969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 type="arrow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" name="Straight Connector 132"/>
          <p:cNvCxnSpPr/>
          <p:nvPr/>
        </p:nvCxnSpPr>
        <p:spPr>
          <a:xfrm>
            <a:off x="3802063" y="3444875"/>
            <a:ext cx="427037" cy="187325"/>
          </a:xfrm>
          <a:prstGeom prst="line">
            <a:avLst/>
          </a:prstGeom>
          <a:ln w="254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35"/>
          <p:cNvSpPr/>
          <p:nvPr/>
        </p:nvSpPr>
        <p:spPr bwMode="auto">
          <a:xfrm>
            <a:off x="0" y="6413500"/>
            <a:ext cx="787400" cy="330200"/>
          </a:xfrm>
          <a:prstGeom prst="rect">
            <a:avLst/>
          </a:prstGeom>
          <a:solidFill>
            <a:srgbClr val="B9B0AC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50800"/>
          </a:effectLst>
        </p:spPr>
        <p:txBody>
          <a:bodyPr lIns="90488" tIns="44450" rIns="90488" bIns="44450" anchor="ctr"/>
          <a:lstStyle/>
          <a:p>
            <a:pPr>
              <a:defRPr/>
            </a:pPr>
            <a:endParaRPr lang="en-US">
              <a:latin typeface="Arial Unicode MS" pitchFamily="34" charset="-128"/>
            </a:endParaRPr>
          </a:p>
        </p:txBody>
      </p:sp>
      <p:cxnSp>
        <p:nvCxnSpPr>
          <p:cNvPr id="53" name="Straight Connector 52"/>
          <p:cNvCxnSpPr>
            <a:cxnSpLocks noChangeShapeType="1"/>
          </p:cNvCxnSpPr>
          <p:nvPr/>
        </p:nvCxnSpPr>
        <p:spPr bwMode="auto">
          <a:xfrm>
            <a:off x="285751" y="1833563"/>
            <a:ext cx="5016500" cy="16256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 type="arrow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311150" y="2571750"/>
            <a:ext cx="673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LBNE</a:t>
            </a:r>
            <a:endParaRPr lang="en-US" sz="1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 rot="1080000">
            <a:off x="432049" y="1483053"/>
            <a:ext cx="1736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To Far Detector in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Sanford (1300km)</a:t>
            </a:r>
            <a:endParaRPr lang="en-US" sz="1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406858" y="2559488"/>
            <a:ext cx="14441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36868F"/>
                </a:solidFill>
                <a:latin typeface="Arial"/>
                <a:cs typeface="Arial"/>
              </a:rPr>
              <a:t>Buncher</a:t>
            </a:r>
            <a:r>
              <a:rPr lang="en-US" sz="1400" b="1" dirty="0" smtClean="0">
                <a:solidFill>
                  <a:srgbClr val="36868F"/>
                </a:solidFill>
                <a:latin typeface="Arial"/>
                <a:cs typeface="Arial"/>
              </a:rPr>
              <a:t>/</a:t>
            </a:r>
          </a:p>
          <a:p>
            <a:pPr algn="ctr"/>
            <a:r>
              <a:rPr lang="en-US" sz="1400" b="1" dirty="0" smtClean="0">
                <a:solidFill>
                  <a:srgbClr val="36868F"/>
                </a:solidFill>
                <a:latin typeface="Arial"/>
                <a:cs typeface="Arial"/>
              </a:rPr>
              <a:t>Accumulator</a:t>
            </a:r>
          </a:p>
          <a:p>
            <a:pPr algn="ctr"/>
            <a:r>
              <a:rPr lang="en-US" sz="1400" b="1" dirty="0" smtClean="0">
                <a:solidFill>
                  <a:srgbClr val="36868F"/>
                </a:solidFill>
                <a:latin typeface="Arial"/>
                <a:cs typeface="Arial"/>
              </a:rPr>
              <a:t>Rings &amp; Target</a:t>
            </a:r>
            <a:endParaRPr lang="en-US" sz="1400" b="1" dirty="0">
              <a:solidFill>
                <a:srgbClr val="36868F"/>
              </a:solidFill>
              <a:latin typeface="Arial"/>
              <a:cs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07632" y="4794250"/>
            <a:ext cx="962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n>
                  <a:solidFill>
                    <a:schemeClr val="tx2">
                      <a:alpha val="25000"/>
                    </a:schemeClr>
                  </a:solidFill>
                </a:ln>
                <a:solidFill>
                  <a:srgbClr val="FF00FF"/>
                </a:solidFill>
                <a:latin typeface="Arial"/>
                <a:cs typeface="Arial"/>
              </a:rPr>
              <a:t>Project X</a:t>
            </a:r>
            <a:br>
              <a:rPr lang="en-US" sz="1400" b="1" dirty="0" smtClean="0">
                <a:ln>
                  <a:solidFill>
                    <a:schemeClr val="tx2">
                      <a:alpha val="25000"/>
                    </a:schemeClr>
                  </a:solidFill>
                </a:ln>
                <a:solidFill>
                  <a:srgbClr val="FF00FF"/>
                </a:solidFill>
                <a:latin typeface="Arial"/>
                <a:cs typeface="Arial"/>
              </a:rPr>
            </a:br>
            <a:r>
              <a:rPr lang="en-US" sz="1400" b="1" dirty="0" smtClean="0">
                <a:ln>
                  <a:solidFill>
                    <a:schemeClr val="tx2">
                      <a:alpha val="25000"/>
                    </a:schemeClr>
                  </a:solidFill>
                </a:ln>
                <a:solidFill>
                  <a:srgbClr val="FF00FF"/>
                </a:solidFill>
                <a:latin typeface="Arial"/>
                <a:cs typeface="Arial"/>
              </a:rPr>
              <a:t>Stage I</a:t>
            </a:r>
            <a:endParaRPr lang="en-US" sz="1400" b="1" dirty="0">
              <a:ln>
                <a:solidFill>
                  <a:schemeClr val="tx2">
                    <a:alpha val="25000"/>
                  </a:schemeClr>
                </a:solidFill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25128" y="4561820"/>
            <a:ext cx="962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2">
                      <a:alpha val="25000"/>
                    </a:schemeClr>
                  </a:solidFill>
                </a:ln>
                <a:solidFill>
                  <a:srgbClr val="7AFFFF"/>
                </a:solidFill>
                <a:latin typeface="Arial"/>
                <a:cs typeface="Arial"/>
              </a:rPr>
              <a:t>Project X</a:t>
            </a:r>
            <a:br>
              <a:rPr lang="en-US" sz="1400" b="1" dirty="0" smtClean="0">
                <a:ln w="3175">
                  <a:solidFill>
                    <a:schemeClr val="tx2">
                      <a:alpha val="25000"/>
                    </a:schemeClr>
                  </a:solidFill>
                </a:ln>
                <a:solidFill>
                  <a:srgbClr val="7AFFFF"/>
                </a:solidFill>
                <a:latin typeface="Arial"/>
                <a:cs typeface="Arial"/>
              </a:rPr>
            </a:br>
            <a:r>
              <a:rPr lang="en-US" sz="1400" b="1" dirty="0" smtClean="0">
                <a:ln w="3175">
                  <a:solidFill>
                    <a:schemeClr val="tx2">
                      <a:alpha val="25000"/>
                    </a:schemeClr>
                  </a:solidFill>
                </a:ln>
                <a:solidFill>
                  <a:srgbClr val="7AFFFF"/>
                </a:solidFill>
                <a:latin typeface="Arial"/>
                <a:cs typeface="Arial"/>
              </a:rPr>
              <a:t>Stage II</a:t>
            </a:r>
            <a:endParaRPr lang="en-US" sz="1400" b="1" dirty="0">
              <a:ln w="3175">
                <a:solidFill>
                  <a:schemeClr val="tx2">
                    <a:alpha val="25000"/>
                  </a:schemeClr>
                </a:solidFill>
              </a:ln>
              <a:solidFill>
                <a:srgbClr val="7AFFFF"/>
              </a:solidFill>
              <a:latin typeface="Arial"/>
              <a:cs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74382" y="4025900"/>
            <a:ext cx="962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n>
                  <a:solidFill>
                    <a:schemeClr val="tx2">
                      <a:alpha val="25000"/>
                    </a:schemeClr>
                  </a:solidFill>
                </a:ln>
                <a:solidFill>
                  <a:srgbClr val="00FF00"/>
                </a:solidFill>
              </a:rPr>
              <a:t>Project X</a:t>
            </a:r>
            <a:br>
              <a:rPr lang="en-US" sz="1400" b="1" dirty="0" smtClean="0">
                <a:ln>
                  <a:solidFill>
                    <a:schemeClr val="tx2">
                      <a:alpha val="25000"/>
                    </a:schemeClr>
                  </a:solidFill>
                </a:ln>
                <a:solidFill>
                  <a:srgbClr val="00FF00"/>
                </a:solidFill>
              </a:rPr>
            </a:br>
            <a:r>
              <a:rPr lang="en-US" sz="1400" b="1" dirty="0" smtClean="0">
                <a:ln>
                  <a:solidFill>
                    <a:schemeClr val="tx2">
                      <a:alpha val="25000"/>
                    </a:schemeClr>
                  </a:solidFill>
                </a:ln>
                <a:solidFill>
                  <a:srgbClr val="00FF00"/>
                </a:solidFill>
              </a:rPr>
              <a:t>Stage III</a:t>
            </a:r>
            <a:endParaRPr lang="en-US" sz="1400" b="1" dirty="0">
              <a:ln>
                <a:solidFill>
                  <a:schemeClr val="tx2">
                    <a:alpha val="25000"/>
                  </a:schemeClr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 rot="20968861">
            <a:off x="3003867" y="5905578"/>
            <a:ext cx="485359" cy="108984"/>
          </a:xfrm>
          <a:prstGeom prst="roundRect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4" name="Straight Connector 63"/>
          <p:cNvCxnSpPr>
            <a:cxnSpLocks noChangeShapeType="1"/>
          </p:cNvCxnSpPr>
          <p:nvPr/>
        </p:nvCxnSpPr>
        <p:spPr bwMode="auto">
          <a:xfrm flipH="1">
            <a:off x="3505200" y="5060950"/>
            <a:ext cx="4629150" cy="8890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 type="arrow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TextBox 93"/>
          <p:cNvSpPr txBox="1">
            <a:spLocks noChangeArrowheads="1"/>
          </p:cNvSpPr>
          <p:nvPr/>
        </p:nvSpPr>
        <p:spPr bwMode="auto">
          <a:xfrm>
            <a:off x="5590250" y="3919538"/>
            <a:ext cx="12506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 err="1">
                <a:solidFill>
                  <a:srgbClr val="5F1FBD"/>
                </a:solidFill>
                <a:latin typeface="Arial"/>
                <a:cs typeface="Arial"/>
              </a:rPr>
              <a:t>Linac</a:t>
            </a:r>
            <a:r>
              <a:rPr lang="en-US" sz="1400" b="1" dirty="0">
                <a:solidFill>
                  <a:srgbClr val="5F1FBD"/>
                </a:solidFill>
                <a:latin typeface="Arial"/>
                <a:cs typeface="Arial"/>
              </a:rPr>
              <a:t> + </a:t>
            </a:r>
            <a:r>
              <a:rPr lang="en-US" sz="1400" b="1" dirty="0" smtClean="0">
                <a:solidFill>
                  <a:srgbClr val="5F1FBD"/>
                </a:solidFill>
                <a:latin typeface="Arial"/>
                <a:cs typeface="Arial"/>
              </a:rPr>
              <a:t>RLA</a:t>
            </a:r>
          </a:p>
          <a:p>
            <a:pPr algn="ctr" eaLnBrk="1" hangingPunct="1"/>
            <a:r>
              <a:rPr lang="en-US" sz="1400" b="1" smtClean="0">
                <a:solidFill>
                  <a:srgbClr val="5F1FBD"/>
                </a:solidFill>
                <a:latin typeface="Arial"/>
                <a:cs typeface="Arial"/>
              </a:rPr>
              <a:t>SC 325MHz</a:t>
            </a:r>
            <a:endParaRPr lang="en-US" sz="1400" b="1" dirty="0" smtClean="0">
              <a:solidFill>
                <a:srgbClr val="5F1FBD"/>
              </a:solidFill>
              <a:latin typeface="Arial"/>
              <a:cs typeface="Arial"/>
            </a:endParaRPr>
          </a:p>
          <a:p>
            <a:pPr algn="ctr" eaLnBrk="1" hangingPunct="1"/>
            <a:r>
              <a:rPr lang="en-US" sz="1400" b="1" dirty="0" smtClean="0">
                <a:solidFill>
                  <a:srgbClr val="5F1FBD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srgbClr val="5F1FBD"/>
                </a:solidFill>
                <a:latin typeface="Arial"/>
                <a:cs typeface="Arial"/>
              </a:rPr>
              <a:t>to </a:t>
            </a:r>
            <a:r>
              <a:rPr lang="en-US" sz="1400" b="1" dirty="0" smtClean="0">
                <a:solidFill>
                  <a:srgbClr val="5F1FBD"/>
                </a:solidFill>
                <a:latin typeface="Arial"/>
                <a:cs typeface="Arial"/>
              </a:rPr>
              <a:t>~5 </a:t>
            </a:r>
            <a:r>
              <a:rPr lang="en-US" sz="1400" b="1" dirty="0" err="1">
                <a:solidFill>
                  <a:srgbClr val="5F1FBD"/>
                </a:solidFill>
                <a:latin typeface="Arial"/>
                <a:cs typeface="Arial"/>
              </a:rPr>
              <a:t>GeV</a:t>
            </a:r>
            <a:endParaRPr lang="en-US" sz="1400" b="1" dirty="0">
              <a:solidFill>
                <a:srgbClr val="5F1FBD"/>
              </a:solidFill>
              <a:latin typeface="Arial"/>
              <a:cs typeface="Arial"/>
            </a:endParaRPr>
          </a:p>
        </p:txBody>
      </p:sp>
      <p:sp>
        <p:nvSpPr>
          <p:cNvPr id="68" name="TextBox 84"/>
          <p:cNvSpPr txBox="1">
            <a:spLocks noChangeArrowheads="1"/>
          </p:cNvSpPr>
          <p:nvPr/>
        </p:nvSpPr>
        <p:spPr bwMode="auto">
          <a:xfrm rot="1080000">
            <a:off x="5035463" y="2897927"/>
            <a:ext cx="152328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sz="1400" b="1" dirty="0" smtClean="0">
                <a:solidFill>
                  <a:srgbClr val="FF6600"/>
                </a:solidFill>
                <a:latin typeface="Arial"/>
                <a:cs typeface="Arial"/>
              </a:rPr>
              <a:t>5 </a:t>
            </a:r>
            <a:r>
              <a:rPr lang="en-US" sz="1400" b="1" dirty="0" err="1" smtClean="0">
                <a:solidFill>
                  <a:srgbClr val="FF6600"/>
                </a:solidFill>
                <a:latin typeface="Arial"/>
                <a:cs typeface="Arial"/>
              </a:rPr>
              <a:t>GeV</a:t>
            </a:r>
            <a:endParaRPr lang="en-US" sz="1400" b="1" dirty="0" smtClean="0">
              <a:solidFill>
                <a:srgbClr val="FF6600"/>
              </a:solidFill>
              <a:latin typeface="Arial"/>
              <a:cs typeface="Arial"/>
            </a:endParaRPr>
          </a:p>
          <a:p>
            <a:pPr algn="ctr" eaLnBrk="1" hangingPunct="1">
              <a:lnSpc>
                <a:spcPts val="1200"/>
              </a:lnSpc>
            </a:pPr>
            <a:r>
              <a:rPr lang="en-US" sz="1400" b="1" dirty="0" smtClean="0">
                <a:solidFill>
                  <a:srgbClr val="FF6600"/>
                </a:solidFill>
                <a:latin typeface="Arial"/>
                <a:cs typeface="Arial"/>
              </a:rPr>
              <a:t>NF Decay Ring:</a:t>
            </a:r>
            <a:endParaRPr lang="en-US" sz="1400" b="1" dirty="0">
              <a:solidFill>
                <a:srgbClr val="FF6600"/>
              </a:solidFill>
              <a:latin typeface="Arial"/>
              <a:cs typeface="Arial"/>
            </a:endParaRPr>
          </a:p>
          <a:p>
            <a:pPr algn="ctr" eaLnBrk="1" hangingPunct="1">
              <a:lnSpc>
                <a:spcPts val="1200"/>
              </a:lnSpc>
            </a:pPr>
            <a:r>
              <a:rPr lang="en-US" sz="1400" b="1" dirty="0">
                <a:solidFill>
                  <a:srgbClr val="FF6600"/>
                </a:solidFill>
                <a:latin typeface="Symbol" charset="2"/>
                <a:cs typeface="Symbol" charset="2"/>
              </a:rPr>
              <a:t>n</a:t>
            </a:r>
            <a:r>
              <a:rPr lang="en-US" sz="1400" b="1" dirty="0">
                <a:solidFill>
                  <a:srgbClr val="FF6600"/>
                </a:solidFill>
                <a:latin typeface="Arial"/>
                <a:cs typeface="Arial"/>
              </a:rPr>
              <a:t>s to </a:t>
            </a:r>
            <a:r>
              <a:rPr lang="en-US" sz="1400" b="1" dirty="0" smtClean="0">
                <a:solidFill>
                  <a:srgbClr val="FF6600"/>
                </a:solidFill>
                <a:latin typeface="Arial"/>
                <a:cs typeface="Arial"/>
              </a:rPr>
              <a:t>Sanford</a:t>
            </a:r>
            <a:endParaRPr lang="en-US" sz="1400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69" name="TextBox 68"/>
          <p:cNvSpPr txBox="1"/>
          <p:nvPr/>
        </p:nvSpPr>
        <p:spPr>
          <a:xfrm rot="660000">
            <a:off x="4248846" y="3395190"/>
            <a:ext cx="1700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Front End</a:t>
            </a:r>
            <a:r>
              <a:rPr lang="en-US" sz="1400" b="1" dirty="0" smtClean="0">
                <a:solidFill>
                  <a:srgbClr val="008000"/>
                </a:solidFill>
                <a:latin typeface="Arial"/>
                <a:cs typeface="Arial"/>
              </a:rPr>
              <a:t>+4D</a:t>
            </a:r>
            <a:r>
              <a:rPr lang="en-US" sz="1400" b="1" dirty="0" smtClean="0">
                <a:solidFill>
                  <a:srgbClr val="F9CB3A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+6D</a:t>
            </a:r>
            <a:endParaRPr lang="en-US" sz="1400" b="1" dirty="0">
              <a:solidFill>
                <a:srgbClr val="F9CB3A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0" name="TextBox 93"/>
          <p:cNvSpPr txBox="1">
            <a:spLocks noChangeArrowheads="1"/>
          </p:cNvSpPr>
          <p:nvPr/>
        </p:nvSpPr>
        <p:spPr bwMode="auto">
          <a:xfrm>
            <a:off x="6818819" y="2654409"/>
            <a:ext cx="1890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 smtClean="0">
                <a:solidFill>
                  <a:srgbClr val="5F1FBD"/>
                </a:solidFill>
                <a:latin typeface="Arial"/>
                <a:cs typeface="Arial"/>
              </a:rPr>
              <a:t>RLA </a:t>
            </a:r>
            <a:r>
              <a:rPr lang="en-US" sz="1400" b="1" dirty="0">
                <a:solidFill>
                  <a:srgbClr val="5F1FBD"/>
                </a:solidFill>
                <a:latin typeface="Arial"/>
                <a:cs typeface="Arial"/>
              </a:rPr>
              <a:t>to </a:t>
            </a:r>
            <a:r>
              <a:rPr lang="en-US" sz="1400" b="1" dirty="0" smtClean="0">
                <a:solidFill>
                  <a:srgbClr val="5F1FBD"/>
                </a:solidFill>
                <a:latin typeface="Arial"/>
                <a:cs typeface="Arial"/>
              </a:rPr>
              <a:t>63 </a:t>
            </a:r>
            <a:r>
              <a:rPr lang="en-US" sz="1400" b="1" dirty="0" err="1" smtClean="0">
                <a:solidFill>
                  <a:srgbClr val="5F1FBD"/>
                </a:solidFill>
                <a:latin typeface="Arial"/>
                <a:cs typeface="Arial"/>
              </a:rPr>
              <a:t>GeV</a:t>
            </a:r>
            <a:r>
              <a:rPr lang="en-US" sz="1400" b="1" dirty="0" smtClean="0">
                <a:solidFill>
                  <a:srgbClr val="5F1FBD"/>
                </a:solidFill>
                <a:latin typeface="Arial"/>
                <a:cs typeface="Arial"/>
              </a:rPr>
              <a:t> +</a:t>
            </a:r>
          </a:p>
          <a:p>
            <a:pPr algn="ctr" eaLnBrk="1" hangingPunct="1"/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300m Higgs Factory</a:t>
            </a:r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71" name="TextBox 84"/>
          <p:cNvSpPr txBox="1">
            <a:spLocks noChangeArrowheads="1"/>
          </p:cNvSpPr>
          <p:nvPr/>
        </p:nvSpPr>
        <p:spPr bwMode="auto">
          <a:xfrm>
            <a:off x="2968347" y="5994400"/>
            <a:ext cx="2145276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sz="1400" b="1" dirty="0" err="1" smtClean="0">
                <a:solidFill>
                  <a:srgbClr val="FF6600"/>
                </a:solidFill>
                <a:latin typeface="Symbol" charset="2"/>
                <a:cs typeface="Symbol" charset="2"/>
              </a:rPr>
              <a:t>n</a:t>
            </a:r>
            <a:r>
              <a:rPr lang="en-US" sz="1400" b="1" dirty="0" err="1" smtClean="0">
                <a:solidFill>
                  <a:srgbClr val="FF6600"/>
                </a:solidFill>
                <a:latin typeface="Arial"/>
                <a:cs typeface="Arial"/>
              </a:rPr>
              <a:t>STORM</a:t>
            </a:r>
            <a:r>
              <a:rPr lang="en-US" sz="1400" b="1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r>
              <a:rPr lang="en-US" sz="1400" b="1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Arial"/>
                <a:cs typeface="Arial"/>
              </a:rPr>
              <a:t>Muon</a:t>
            </a:r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 Beam</a:t>
            </a:r>
            <a:b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R&amp;D Facility</a:t>
            </a:r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 bwMode="auto">
          <a:xfrm rot="20096253">
            <a:off x="3762030" y="5669817"/>
            <a:ext cx="251006" cy="116532"/>
          </a:xfrm>
          <a:prstGeom prst="rect">
            <a:avLst/>
          </a:prstGeom>
          <a:solidFill>
            <a:srgbClr val="0000FF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cxnSp>
        <p:nvCxnSpPr>
          <p:cNvPr id="10" name="Straight Connector 9"/>
          <p:cNvCxnSpPr>
            <a:stCxn id="63" idx="3"/>
            <a:endCxn id="8" idx="1"/>
          </p:cNvCxnSpPr>
          <p:nvPr/>
        </p:nvCxnSpPr>
        <p:spPr bwMode="auto">
          <a:xfrm flipV="1">
            <a:off x="3485148" y="5781247"/>
            <a:ext cx="288699" cy="13451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J.P.Delahaye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938953" y="69878"/>
            <a:ext cx="3199914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</a:rPr>
              <a:t>Preliminary</a:t>
            </a:r>
          </a:p>
          <a:p>
            <a:pPr algn="ctr"/>
            <a:r>
              <a:rPr lang="en-US" sz="2800" b="1" dirty="0" smtClean="0">
                <a:solidFill>
                  <a:srgbClr val="0000CC"/>
                </a:solidFill>
              </a:rPr>
              <a:t>(</a:t>
            </a:r>
            <a:r>
              <a:rPr lang="en-US" sz="2800" b="1" dirty="0" err="1" smtClean="0">
                <a:solidFill>
                  <a:srgbClr val="0000CC"/>
                </a:solidFill>
              </a:rPr>
              <a:t>collab</a:t>
            </a:r>
            <a:r>
              <a:rPr lang="en-US" sz="2800" b="1" dirty="0" smtClean="0">
                <a:solidFill>
                  <a:srgbClr val="0000CC"/>
                </a:solidFill>
              </a:rPr>
              <a:t>. project X)</a:t>
            </a:r>
            <a:endParaRPr lang="en-US" sz="2800" b="1" dirty="0">
              <a:solidFill>
                <a:srgbClr val="0000CC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923250" y="3655767"/>
            <a:ext cx="770696" cy="109838"/>
          </a:xfrm>
          <a:prstGeom prst="line">
            <a:avLst/>
          </a:prstGeom>
          <a:ln>
            <a:solidFill>
              <a:srgbClr val="66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 bwMode="auto">
          <a:xfrm>
            <a:off x="4945497" y="3662682"/>
            <a:ext cx="516656" cy="81367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 bwMode="auto">
          <a:xfrm rot="2283539" flipV="1">
            <a:off x="5457825" y="3697289"/>
            <a:ext cx="201613" cy="125412"/>
          </a:xfrm>
          <a:prstGeom prst="line">
            <a:avLst/>
          </a:prstGeom>
          <a:ln w="285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NuFACT13 (August 21, 2013)</a:t>
            </a:r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5080925" y="5505450"/>
            <a:ext cx="3940502" cy="138499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</a:rPr>
              <a:t>Later upgradable to a </a:t>
            </a:r>
          </a:p>
          <a:p>
            <a:pPr algn="ctr"/>
            <a:r>
              <a:rPr lang="en-US" sz="2800" b="1" dirty="0" err="1" smtClean="0">
                <a:solidFill>
                  <a:srgbClr val="0000CC"/>
                </a:solidFill>
              </a:rPr>
              <a:t>Muon</a:t>
            </a:r>
            <a:r>
              <a:rPr lang="en-US" sz="2800" b="1" dirty="0" smtClean="0">
                <a:solidFill>
                  <a:srgbClr val="0000CC"/>
                </a:solidFill>
              </a:rPr>
              <a:t> Collider with</a:t>
            </a:r>
          </a:p>
          <a:p>
            <a:pPr algn="ctr"/>
            <a:r>
              <a:rPr lang="en-US" sz="2800" b="1" dirty="0" err="1" smtClean="0">
                <a:solidFill>
                  <a:srgbClr val="0000CC"/>
                </a:solidFill>
              </a:rPr>
              <a:t>Tevatron</a:t>
            </a:r>
            <a:r>
              <a:rPr lang="en-US" sz="2800" b="1" dirty="0" smtClean="0">
                <a:solidFill>
                  <a:srgbClr val="0000CC"/>
                </a:solidFill>
              </a:rPr>
              <a:t> size at 6 </a:t>
            </a:r>
            <a:r>
              <a:rPr lang="en-US" sz="2800" b="1" dirty="0" err="1" smtClean="0">
                <a:solidFill>
                  <a:srgbClr val="0000CC"/>
                </a:solidFill>
              </a:rPr>
              <a:t>TeV</a:t>
            </a:r>
            <a:endParaRPr lang="en-US" sz="2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3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116" grpId="0" animBg="1"/>
      <p:bldP spid="121" grpId="0" animBg="1"/>
      <p:bldP spid="58" grpId="0"/>
      <p:bldP spid="59" grpId="0"/>
      <p:bldP spid="63" grpId="0" animBg="1"/>
      <p:bldP spid="67" grpId="0"/>
      <p:bldP spid="68" grpId="0"/>
      <p:bldP spid="69" grpId="0"/>
      <p:bldP spid="70" grpId="0"/>
      <p:bldP spid="71" grpId="0"/>
      <p:bldP spid="8" grpId="0" animBg="1"/>
      <p:bldP spid="7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9053" y="990543"/>
            <a:ext cx="8915813" cy="55663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67197" y="6556849"/>
            <a:ext cx="376801" cy="310384"/>
          </a:xfrm>
        </p:spPr>
        <p:txBody>
          <a:bodyPr/>
          <a:lstStyle/>
          <a:p>
            <a:fld id="{8A5FAC83-C8C4-8046-B35B-A8982368831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421924" y="6556849"/>
            <a:ext cx="5041557" cy="310384"/>
          </a:xfrm>
        </p:spPr>
        <p:txBody>
          <a:bodyPr/>
          <a:lstStyle/>
          <a:p>
            <a:r>
              <a:rPr lang="en-US" smtClean="0"/>
              <a:t>NuFACT13 (August 21, 2013)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R&amp;D timeline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6934" y="-3192"/>
            <a:ext cx="2525050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</a:rPr>
              <a:t>Best estimate</a:t>
            </a:r>
          </a:p>
          <a:p>
            <a:pPr algn="ctr"/>
            <a:r>
              <a:rPr lang="en-US" sz="2800" b="1" dirty="0" smtClean="0">
                <a:solidFill>
                  <a:srgbClr val="0000CC"/>
                </a:solidFill>
              </a:rPr>
              <a:t>at the time</a:t>
            </a:r>
            <a:endParaRPr lang="en-US" sz="2800" b="1" dirty="0">
              <a:solidFill>
                <a:srgbClr val="0000CC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293239"/>
              </p:ext>
            </p:extLst>
          </p:nvPr>
        </p:nvGraphicFramePr>
        <p:xfrm>
          <a:off x="119053" y="990621"/>
          <a:ext cx="8915813" cy="5566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Worksheet" r:id="rId4" imgW="12131148" imgH="7993326" progId="Excel.Sheet.12">
                  <p:embed/>
                </p:oleObj>
              </mc:Choice>
              <mc:Fallback>
                <p:oleObj name="Worksheet" r:id="rId4" imgW="12131148" imgH="79933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053" y="990621"/>
                        <a:ext cx="8915813" cy="5566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183410" y="4505418"/>
            <a:ext cx="396059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Major issues on critical path</a:t>
            </a:r>
          </a:p>
          <a:p>
            <a:pPr marL="342900" indent="-342900">
              <a:buAutoNum type="arabicParenR"/>
            </a:pPr>
            <a:r>
              <a:rPr lang="en-US" sz="1600" b="1" dirty="0" err="1" smtClean="0"/>
              <a:t>Muon</a:t>
            </a:r>
            <a:r>
              <a:rPr lang="en-US" sz="1600" b="1" dirty="0" smtClean="0"/>
              <a:t> Accelerator feasibility </a:t>
            </a:r>
          </a:p>
          <a:p>
            <a:pPr marL="342900" indent="-342900">
              <a:buAutoNum type="arabicParenR"/>
            </a:pPr>
            <a:r>
              <a:rPr lang="en-US" sz="1600" b="1" dirty="0" smtClean="0"/>
              <a:t>4D Cooling (NF) &amp; 6D Cooling </a:t>
            </a:r>
          </a:p>
          <a:p>
            <a:pPr marL="342900" indent="-342900">
              <a:buFontTx/>
              <a:buAutoNum type="arabicParenR"/>
            </a:pPr>
            <a:r>
              <a:rPr lang="en-US" sz="1600" b="1" dirty="0" smtClean="0"/>
              <a:t> Proton beam power </a:t>
            </a:r>
            <a:endParaRPr lang="en-US" sz="1600" b="1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341359" y="1106459"/>
            <a:ext cx="0" cy="5527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438038" y="2584512"/>
            <a:ext cx="2102205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Feasibility assessment &amp; principle of cooling</a:t>
            </a:r>
            <a:endParaRPr lang="en-US" sz="1400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5604676" y="1154554"/>
            <a:ext cx="0" cy="2908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730919" y="3024753"/>
            <a:ext cx="1380506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4D&amp;6D cooling</a:t>
            </a:r>
          </a:p>
          <a:p>
            <a:r>
              <a:rPr lang="en-US" sz="1400" dirty="0" smtClean="0"/>
              <a:t>demonstration</a:t>
            </a:r>
            <a:endParaRPr lang="en-US" sz="1400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6511891" y="1154554"/>
            <a:ext cx="0" cy="3145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177087" y="3102221"/>
            <a:ext cx="1293944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Proton driver</a:t>
            </a:r>
          </a:p>
          <a:p>
            <a:pPr algn="ctr"/>
            <a:r>
              <a:rPr lang="en-US" sz="1400" dirty="0" smtClean="0"/>
              <a:t>3MW@3GeV</a:t>
            </a:r>
            <a:endParaRPr lang="en-US" sz="1400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8877999" y="1154554"/>
            <a:ext cx="0" cy="3145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850054" y="3145420"/>
            <a:ext cx="1293944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Proton driver</a:t>
            </a:r>
          </a:p>
          <a:p>
            <a:pPr algn="ctr"/>
            <a:r>
              <a:rPr lang="en-US" sz="1400" dirty="0" smtClean="0"/>
              <a:t>4MW@8GeV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678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30" grpId="0" animBg="1"/>
      <p:bldP spid="33" grpId="0" animBg="1"/>
      <p:bldP spid="35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819239" y="6532210"/>
            <a:ext cx="253234" cy="310384"/>
          </a:xfrm>
        </p:spPr>
        <p:txBody>
          <a:bodyPr/>
          <a:lstStyle/>
          <a:p>
            <a:fld id="{8A5FAC83-C8C4-8046-B35B-A8982368831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137720" y="6532210"/>
            <a:ext cx="4930344" cy="310384"/>
          </a:xfrm>
        </p:spPr>
        <p:txBody>
          <a:bodyPr/>
          <a:lstStyle/>
          <a:p>
            <a:r>
              <a:rPr lang="en-US" smtClean="0"/>
              <a:t>NuFACT13 (August 21, 2013)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MASS members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6660" y="975138"/>
            <a:ext cx="8915813" cy="5557072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791353"/>
              </p:ext>
            </p:extLst>
          </p:nvPr>
        </p:nvGraphicFramePr>
        <p:xfrm>
          <a:off x="410564" y="1034277"/>
          <a:ext cx="8661909" cy="549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Worksheet" r:id="rId4" imgW="5591212" imgH="2676457" progId="Excel.Sheet.12">
                  <p:embed/>
                </p:oleObj>
              </mc:Choice>
              <mc:Fallback>
                <p:oleObj name="Worksheet" r:id="rId4" imgW="5591212" imgH="2676457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64" y="1034277"/>
                        <a:ext cx="8661909" cy="549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760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Critical paths and </a:t>
            </a:r>
            <a:r>
              <a:rPr lang="en-US" b="1" dirty="0" smtClean="0"/>
              <a:t>(very) tentative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technically limited schedules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NuFACT13 (August 21, 2013)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98694"/>
              </p:ext>
            </p:extLst>
          </p:nvPr>
        </p:nvGraphicFramePr>
        <p:xfrm>
          <a:off x="16934" y="1003117"/>
          <a:ext cx="9127066" cy="2344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8" name="Worksheet" r:id="rId4" imgW="12595954" imgH="1653486" progId="Excel.Sheet.12">
                  <p:embed/>
                </p:oleObj>
              </mc:Choice>
              <mc:Fallback>
                <p:oleObj name="Worksheet" r:id="rId4" imgW="12595954" imgH="165348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34" y="1003117"/>
                        <a:ext cx="9127066" cy="2344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495081"/>
              </p:ext>
            </p:extLst>
          </p:nvPr>
        </p:nvGraphicFramePr>
        <p:xfrm>
          <a:off x="16934" y="3094031"/>
          <a:ext cx="9109602" cy="78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9" name="Worksheet" r:id="rId7" imgW="12595954" imgH="556206" progId="Excel.Sheet.12">
                  <p:embed/>
                </p:oleObj>
              </mc:Choice>
              <mc:Fallback>
                <p:oleObj name="Worksheet" r:id="rId7" imgW="12595954" imgH="55620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934" y="3094031"/>
                        <a:ext cx="9109602" cy="78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Oval 41"/>
          <p:cNvSpPr/>
          <p:nvPr/>
        </p:nvSpPr>
        <p:spPr>
          <a:xfrm>
            <a:off x="16934" y="3215146"/>
            <a:ext cx="621956" cy="49427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wn Arrow 42"/>
          <p:cNvSpPr/>
          <p:nvPr/>
        </p:nvSpPr>
        <p:spPr>
          <a:xfrm>
            <a:off x="2525534" y="1225049"/>
            <a:ext cx="212217" cy="2175629"/>
          </a:xfrm>
          <a:prstGeom prst="downArrow">
            <a:avLst/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wn Arrow 43"/>
          <p:cNvSpPr/>
          <p:nvPr/>
        </p:nvSpPr>
        <p:spPr>
          <a:xfrm flipV="1">
            <a:off x="4435119" y="3018173"/>
            <a:ext cx="212216" cy="382505"/>
          </a:xfrm>
          <a:prstGeom prst="downArrow">
            <a:avLst/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374000"/>
              </p:ext>
            </p:extLst>
          </p:nvPr>
        </p:nvGraphicFramePr>
        <p:xfrm>
          <a:off x="16934" y="3606498"/>
          <a:ext cx="9109602" cy="1659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0" name="Worksheet" r:id="rId10" imgW="12595954" imgH="1082148" progId="Excel.Sheet.12">
                  <p:embed/>
                </p:oleObj>
              </mc:Choice>
              <mc:Fallback>
                <p:oleObj name="Worksheet" r:id="rId10" imgW="12595954" imgH="108214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934" y="3606498"/>
                        <a:ext cx="9109602" cy="1659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Down Arrow 45"/>
          <p:cNvSpPr/>
          <p:nvPr/>
        </p:nvSpPr>
        <p:spPr>
          <a:xfrm>
            <a:off x="3836174" y="2435407"/>
            <a:ext cx="212217" cy="1437149"/>
          </a:xfrm>
          <a:prstGeom prst="downArrow">
            <a:avLst/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1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567" y="2155463"/>
            <a:ext cx="1555190" cy="135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Down Arrow 47"/>
          <p:cNvSpPr/>
          <p:nvPr/>
        </p:nvSpPr>
        <p:spPr>
          <a:xfrm>
            <a:off x="5731340" y="1695896"/>
            <a:ext cx="212216" cy="2186959"/>
          </a:xfrm>
          <a:prstGeom prst="downArrow">
            <a:avLst/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>
            <a:off x="4966237" y="2977286"/>
            <a:ext cx="212217" cy="1324998"/>
          </a:xfrm>
          <a:prstGeom prst="downArrow">
            <a:avLst/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7810415" y="1925902"/>
            <a:ext cx="212217" cy="2746987"/>
          </a:xfrm>
          <a:prstGeom prst="downArrow">
            <a:avLst/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70818" y="3783205"/>
            <a:ext cx="675249" cy="49427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70817" y="4203688"/>
            <a:ext cx="675249" cy="38656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70816" y="4672889"/>
            <a:ext cx="675249" cy="36402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871168"/>
              </p:ext>
            </p:extLst>
          </p:nvPr>
        </p:nvGraphicFramePr>
        <p:xfrm>
          <a:off x="16934" y="4954638"/>
          <a:ext cx="9109602" cy="1570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1" name="Worksheet" r:id="rId14" imgW="12595954" imgH="906834" progId="Excel.Sheet.12">
                  <p:embed/>
                </p:oleObj>
              </mc:Choice>
              <mc:Fallback>
                <p:oleObj name="Worksheet" r:id="rId14" imgW="12595954" imgH="9068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6934" y="4954638"/>
                        <a:ext cx="9109602" cy="1570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Oval 54"/>
          <p:cNvSpPr/>
          <p:nvPr/>
        </p:nvSpPr>
        <p:spPr>
          <a:xfrm>
            <a:off x="420509" y="5300480"/>
            <a:ext cx="775862" cy="46911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Down Arrow 56"/>
          <p:cNvSpPr/>
          <p:nvPr/>
        </p:nvSpPr>
        <p:spPr>
          <a:xfrm>
            <a:off x="4966236" y="2962217"/>
            <a:ext cx="212217" cy="2274382"/>
          </a:xfrm>
          <a:prstGeom prst="downArrow">
            <a:avLst/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70816" y="5730089"/>
            <a:ext cx="775862" cy="46911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>
            <a:off x="7791412" y="1857837"/>
            <a:ext cx="250221" cy="3920004"/>
          </a:xfrm>
          <a:prstGeom prst="downArrow">
            <a:avLst/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27912" y="6169070"/>
            <a:ext cx="1310865" cy="46911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own Arrow 60"/>
          <p:cNvSpPr/>
          <p:nvPr/>
        </p:nvSpPr>
        <p:spPr>
          <a:xfrm>
            <a:off x="8583518" y="5856305"/>
            <a:ext cx="212216" cy="342900"/>
          </a:xfrm>
          <a:prstGeom prst="downArrow">
            <a:avLst/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667874" y="1212108"/>
            <a:ext cx="1192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</a:rPr>
              <a:t>NuMAX</a:t>
            </a:r>
            <a:endParaRPr lang="en-GB" sz="2000" b="1" dirty="0">
              <a:solidFill>
                <a:srgbClr val="00B050"/>
              </a:solidFill>
            </a:endParaRPr>
          </a:p>
        </p:txBody>
      </p:sp>
      <p:sp>
        <p:nvSpPr>
          <p:cNvPr id="64" name="5-Point Star 63"/>
          <p:cNvSpPr/>
          <p:nvPr/>
        </p:nvSpPr>
        <p:spPr>
          <a:xfrm>
            <a:off x="3824125" y="1205470"/>
            <a:ext cx="448532" cy="298907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5-Point Star 64"/>
          <p:cNvSpPr/>
          <p:nvPr/>
        </p:nvSpPr>
        <p:spPr>
          <a:xfrm>
            <a:off x="4848079" y="1195750"/>
            <a:ext cx="448532" cy="298907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/>
          <p:cNvSpPr txBox="1"/>
          <p:nvPr/>
        </p:nvSpPr>
        <p:spPr>
          <a:xfrm>
            <a:off x="5296611" y="1195750"/>
            <a:ext cx="1928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</a:rPr>
              <a:t>Muon</a:t>
            </a:r>
            <a:r>
              <a:rPr lang="en-US" sz="2000" b="1" dirty="0" smtClean="0">
                <a:solidFill>
                  <a:srgbClr val="00B050"/>
                </a:solidFill>
              </a:rPr>
              <a:t> Collider</a:t>
            </a:r>
            <a:endParaRPr lang="en-GB" sz="2000" b="1" dirty="0">
              <a:solidFill>
                <a:srgbClr val="00B05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12031" y="1212108"/>
            <a:ext cx="2518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Informed decision</a:t>
            </a:r>
            <a:endParaRPr lang="en-GB" sz="2000" b="1" dirty="0">
              <a:solidFill>
                <a:srgbClr val="00B050"/>
              </a:solidFill>
            </a:endParaRPr>
          </a:p>
        </p:txBody>
      </p:sp>
      <p:pic>
        <p:nvPicPr>
          <p:cNvPr id="69" name="Picture 68" descr="http://lawandborder.com/wp-content/uploads/2009/03/crystal-ball.bmp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41102" y="3420154"/>
            <a:ext cx="3412463" cy="277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Down Arrow 32"/>
          <p:cNvSpPr/>
          <p:nvPr/>
        </p:nvSpPr>
        <p:spPr>
          <a:xfrm>
            <a:off x="6781998" y="1703789"/>
            <a:ext cx="212216" cy="2598496"/>
          </a:xfrm>
          <a:prstGeom prst="downArrow">
            <a:avLst/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07615" y="231286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1MW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62911" y="281837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3MW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36128" y="343069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4MW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7" name="Down Arrow 36"/>
          <p:cNvSpPr/>
          <p:nvPr/>
        </p:nvSpPr>
        <p:spPr>
          <a:xfrm>
            <a:off x="6781998" y="1718925"/>
            <a:ext cx="212216" cy="3546730"/>
          </a:xfrm>
          <a:prstGeom prst="downArrow">
            <a:avLst/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0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  <p:bldP spid="44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5" grpId="0" animBg="1"/>
      <p:bldP spid="55" grpId="1" animBg="1"/>
      <p:bldP spid="57" grpId="0" animBg="1"/>
      <p:bldP spid="58" grpId="0" animBg="1"/>
      <p:bldP spid="58" grpId="1" animBg="1"/>
      <p:bldP spid="59" grpId="0" animBg="1"/>
      <p:bldP spid="60" grpId="0" animBg="1"/>
      <p:bldP spid="60" grpId="1" animBg="1"/>
      <p:bldP spid="61" grpId="0" animBg="1"/>
      <p:bldP spid="63" grpId="0"/>
      <p:bldP spid="64" grpId="0" animBg="1"/>
      <p:bldP spid="65" grpId="0" animBg="1"/>
      <p:bldP spid="66" grpId="0"/>
      <p:bldP spid="67" grpId="0"/>
      <p:bldP spid="33" grpId="0" animBg="1"/>
      <p:bldP spid="3" grpId="0"/>
      <p:bldP spid="35" grpId="0"/>
      <p:bldP spid="36" grpId="0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0BFA86-8FDB-44D6-8EB1-145CE21E3332}" type="slidenum">
              <a:rPr lang="en-US" sz="1200" smtClean="0">
                <a:solidFill>
                  <a:srgbClr val="FFFFFF"/>
                </a:solidFill>
              </a:rPr>
              <a:pPr eaLnBrk="1" hangingPunct="1"/>
              <a:t>21</a:t>
            </a:fld>
            <a:endParaRPr lang="en-US" sz="1200" dirty="0" smtClean="0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247756"/>
              </p:ext>
            </p:extLst>
          </p:nvPr>
        </p:nvGraphicFramePr>
        <p:xfrm>
          <a:off x="913435" y="0"/>
          <a:ext cx="7697165" cy="6547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/>
          <p:cNvSpPr/>
          <p:nvPr/>
        </p:nvSpPr>
        <p:spPr>
          <a:xfrm>
            <a:off x="1293813" y="894945"/>
            <a:ext cx="7639172" cy="2587557"/>
          </a:xfrm>
          <a:prstGeom prst="ellipse">
            <a:avLst/>
          </a:prstGeom>
          <a:noFill/>
          <a:ln w="38100" cmpd="sng"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FFFFFF"/>
                </a:solidFill>
              </a:rPr>
              <a:t>NuFACT13 (August 21, 2013)</a:t>
            </a:r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2514600" y="6556848"/>
            <a:ext cx="4953000" cy="2249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r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r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r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r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2106667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R. </a:t>
            </a:r>
            <a:r>
              <a:rPr lang="en-US" sz="2000" b="1" dirty="0" err="1"/>
              <a:t>Tschirhart</a:t>
            </a:r>
            <a:r>
              <a:rPr lang="en-US" sz="2000" b="1" dirty="0"/>
              <a:t> </a:t>
            </a:r>
            <a:endParaRPr lang="en-US" sz="2000" b="1" dirty="0" smtClean="0"/>
          </a:p>
          <a:p>
            <a:pPr algn="ctr"/>
            <a:r>
              <a:rPr lang="en-US" sz="2000" b="1" dirty="0" err="1" smtClean="0"/>
              <a:t>Fermilab</a:t>
            </a:r>
            <a:r>
              <a:rPr lang="en-US" sz="2000" b="1" dirty="0" smtClean="0"/>
              <a:t> </a:t>
            </a:r>
            <a:r>
              <a:rPr lang="en-US" sz="2000" b="1" dirty="0"/>
              <a:t>Users 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June </a:t>
            </a:r>
            <a:r>
              <a:rPr lang="en-US" sz="2000" b="1" dirty="0"/>
              <a:t>13th 2013</a:t>
            </a:r>
            <a:endParaRPr lang="en-US" sz="2000" b="1" dirty="0">
              <a:solidFill>
                <a:srgbClr val="0000CC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992901" y="333743"/>
            <a:ext cx="376311" cy="34817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992901" y="333743"/>
            <a:ext cx="376311" cy="326487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85654" y="-76945"/>
            <a:ext cx="1564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Twenty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2509" y="1605026"/>
            <a:ext cx="4348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and the (Lepton) Energy Frontier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9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53" y="990544"/>
            <a:ext cx="9205421" cy="585205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Large number of ambitious (and expensive) future projects</a:t>
            </a:r>
          </a:p>
          <a:p>
            <a:r>
              <a:rPr lang="en-US" sz="2400" b="1" dirty="0" smtClean="0">
                <a:solidFill>
                  <a:srgbClr val="0000CC"/>
                </a:solidFill>
              </a:rPr>
              <a:t>Tough competition through budget limitations</a:t>
            </a:r>
          </a:p>
          <a:p>
            <a:r>
              <a:rPr lang="en-US" sz="2400" b="1" dirty="0" smtClean="0">
                <a:solidFill>
                  <a:srgbClr val="0000CC"/>
                </a:solidFill>
              </a:rPr>
              <a:t>New projects realistically built in stages</a:t>
            </a:r>
          </a:p>
          <a:p>
            <a:pPr lvl="1"/>
            <a:r>
              <a:rPr lang="en-US" sz="1800" b="1" dirty="0" smtClean="0">
                <a:solidFill>
                  <a:schemeClr val="tx1"/>
                </a:solidFill>
              </a:rPr>
              <a:t>Series of facilities with reasonable budget and risk at each stage</a:t>
            </a:r>
          </a:p>
          <a:p>
            <a:pPr lvl="1"/>
            <a:r>
              <a:rPr lang="en-US" sz="1800" b="1" dirty="0" smtClean="0">
                <a:solidFill>
                  <a:schemeClr val="tx1"/>
                </a:solidFill>
              </a:rPr>
              <a:t>Integrated R&amp;D platform at each stage for validation of novel technology </a:t>
            </a:r>
          </a:p>
          <a:p>
            <a:pPr lvl="1"/>
            <a:r>
              <a:rPr lang="en-US" sz="1800" b="1" dirty="0" smtClean="0">
                <a:solidFill>
                  <a:schemeClr val="tx1"/>
                </a:solidFill>
              </a:rPr>
              <a:t>Informed decision on following stages with risk mitigation</a:t>
            </a:r>
          </a:p>
          <a:p>
            <a:pPr lvl="1"/>
            <a:r>
              <a:rPr lang="en-US" sz="1800" b="1" dirty="0" smtClean="0">
                <a:solidFill>
                  <a:schemeClr val="tx1"/>
                </a:solidFill>
              </a:rPr>
              <a:t>Flexibility of adaptation to physics requirements</a:t>
            </a:r>
          </a:p>
          <a:p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</a:rPr>
              <a:t>Unique opportunity of </a:t>
            </a:r>
            <a:r>
              <a:rPr lang="en-US" sz="2400" b="1" dirty="0" err="1" smtClean="0">
                <a:solidFill>
                  <a:srgbClr val="0000CC"/>
                </a:solidFill>
              </a:rPr>
              <a:t>Muon</a:t>
            </a:r>
            <a:r>
              <a:rPr lang="en-US" sz="2400" b="1" dirty="0" smtClean="0">
                <a:solidFill>
                  <a:srgbClr val="0000CC"/>
                </a:solidFill>
              </a:rPr>
              <a:t> based Accelerators allowing;</a:t>
            </a:r>
          </a:p>
          <a:p>
            <a:pPr lvl="1"/>
            <a:r>
              <a:rPr lang="en-US" sz="1800" b="1" dirty="0" smtClean="0">
                <a:solidFill>
                  <a:schemeClr val="tx1"/>
                </a:solidFill>
              </a:rPr>
              <a:t>Attractive staged approach</a:t>
            </a:r>
          </a:p>
          <a:p>
            <a:pPr lvl="1"/>
            <a:r>
              <a:rPr lang="en-US" sz="1800" b="1" dirty="0" smtClean="0">
                <a:solidFill>
                  <a:schemeClr val="tx1"/>
                </a:solidFill>
              </a:rPr>
              <a:t>Enabling facilities at both High Intensity and High Energy Frontiers</a:t>
            </a:r>
          </a:p>
          <a:p>
            <a:pPr lvl="1"/>
            <a:r>
              <a:rPr lang="en-US" sz="1800" b="1" dirty="0" smtClean="0">
                <a:solidFill>
                  <a:schemeClr val="tx1"/>
                </a:solidFill>
              </a:rPr>
              <a:t>Neutrino Factory does not delay but builds foundation to </a:t>
            </a:r>
            <a:r>
              <a:rPr lang="en-US" sz="1800" b="1" dirty="0" err="1" smtClean="0">
                <a:solidFill>
                  <a:schemeClr val="tx1"/>
                </a:solidFill>
              </a:rPr>
              <a:t>Muon</a:t>
            </a:r>
            <a:r>
              <a:rPr lang="en-US" sz="1800" b="1" dirty="0" smtClean="0">
                <a:solidFill>
                  <a:schemeClr val="tx1"/>
                </a:solidFill>
              </a:rPr>
              <a:t> Collider </a:t>
            </a:r>
          </a:p>
          <a:p>
            <a:r>
              <a:rPr lang="en-US" sz="2400" b="1" dirty="0" smtClean="0">
                <a:solidFill>
                  <a:srgbClr val="0000CC"/>
                </a:solidFill>
              </a:rPr>
              <a:t>Specially appealing at FNAL taking advantage &amp; leveraging of projects or then existing facilities: </a:t>
            </a:r>
            <a:r>
              <a:rPr lang="en-US" sz="2400" b="1" dirty="0" err="1" smtClean="0">
                <a:solidFill>
                  <a:schemeClr val="tx1"/>
                </a:solidFill>
              </a:rPr>
              <a:t>ProjectX</a:t>
            </a:r>
            <a:r>
              <a:rPr lang="en-US" sz="2400" b="1" dirty="0" smtClean="0">
                <a:solidFill>
                  <a:schemeClr val="tx1"/>
                </a:solidFill>
              </a:rPr>
              <a:t>, LBNE</a:t>
            </a:r>
          </a:p>
          <a:p>
            <a:pPr marL="0" indent="0" algn="ctr">
              <a:buNone/>
            </a:pPr>
            <a:r>
              <a:rPr lang="en-US" sz="2200" b="1" dirty="0" err="1" smtClean="0">
                <a:solidFill>
                  <a:srgbClr val="FF0000"/>
                </a:solidFill>
              </a:rPr>
              <a:t>ProjectX</a:t>
            </a:r>
            <a:r>
              <a:rPr lang="en-US" sz="2200" b="1" dirty="0" smtClean="0">
                <a:solidFill>
                  <a:srgbClr val="FF0000"/>
                </a:solidFill>
              </a:rPr>
              <a:t> and </a:t>
            </a:r>
            <a:r>
              <a:rPr lang="en-US" sz="2200" b="1" dirty="0" err="1" smtClean="0">
                <a:solidFill>
                  <a:srgbClr val="FF0000"/>
                </a:solidFill>
              </a:rPr>
              <a:t>nuSTORM</a:t>
            </a:r>
            <a:r>
              <a:rPr lang="en-US" sz="2200" b="1" dirty="0" smtClean="0">
                <a:solidFill>
                  <a:srgbClr val="FF0000"/>
                </a:solidFill>
              </a:rPr>
              <a:t> = primary enablers</a:t>
            </a:r>
          </a:p>
          <a:p>
            <a:pPr marL="0" indent="0" algn="ctr"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 should be given top priority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NuFACT13 (August 21, 2013)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NuFACT13 (August 21, 2013)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29" y="117987"/>
            <a:ext cx="7472871" cy="643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37331" y="686991"/>
            <a:ext cx="45656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hlinkClick r:id="rId3" action="ppaction://hlinkfile" tooltip="Abstract"/>
              </a:rPr>
              <a:t>arXiv:1308.0494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FERMILAB-CONF-13-307-APC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7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large number of projects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NuFACT13 (August 21, 2013)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984775"/>
            <a:ext cx="9017932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28532" y="990544"/>
            <a:ext cx="3815468" cy="1015663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J.</a:t>
            </a:r>
            <a:r>
              <a:rPr lang="en-GB" sz="2000" dirty="0"/>
              <a:t> </a:t>
            </a:r>
            <a:r>
              <a:rPr lang="en-GB" sz="2000" b="1" dirty="0" smtClean="0"/>
              <a:t>Hewett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Summary Intensity Frontier</a:t>
            </a:r>
          </a:p>
          <a:p>
            <a:pPr algn="ctr"/>
            <a:r>
              <a:rPr lang="en-US" sz="2000" b="1" dirty="0" smtClean="0"/>
              <a:t>Snowmass on the Mississippi</a:t>
            </a:r>
            <a:endParaRPr lang="en-GB" sz="2000" b="1" dirty="0"/>
          </a:p>
        </p:txBody>
      </p:sp>
      <p:sp>
        <p:nvSpPr>
          <p:cNvPr id="12" name="Oval 11"/>
          <p:cNvSpPr/>
          <p:nvPr/>
        </p:nvSpPr>
        <p:spPr>
          <a:xfrm>
            <a:off x="4937760" y="4107766"/>
            <a:ext cx="1012873" cy="20257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even larger number of Projects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2895" y="6519480"/>
            <a:ext cx="5674901" cy="310384"/>
          </a:xfrm>
        </p:spPr>
        <p:txBody>
          <a:bodyPr/>
          <a:lstStyle/>
          <a:p>
            <a:r>
              <a:rPr lang="en-US" smtClean="0"/>
              <a:t>NuFACT13 (August 21, 2013)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7776" y="1018994"/>
            <a:ext cx="2860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Energy Frontier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7917" y="1018994"/>
            <a:ext cx="3121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Intensity Frontier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0541" y="188328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Hadrons</a:t>
            </a:r>
            <a:endParaRPr lang="en-GB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53" y="1542214"/>
            <a:ext cx="4566628" cy="494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97985" y="1902317"/>
            <a:ext cx="1179686" cy="812409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971015" y="2077066"/>
            <a:ext cx="2133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B </a:t>
            </a:r>
            <a:r>
              <a:rPr lang="en-US" sz="1600" b="1" dirty="0" smtClean="0">
                <a:solidFill>
                  <a:srgbClr val="00B050"/>
                </a:solidFill>
              </a:rPr>
              <a:t>Factory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037815" y="2093741"/>
            <a:ext cx="1554648" cy="1238516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2077671" y="2215565"/>
            <a:ext cx="16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FF00FF"/>
                </a:solidFill>
              </a:rPr>
              <a:t>Leptons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3468601" y="2246343"/>
            <a:ext cx="11885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Protons</a:t>
            </a:r>
          </a:p>
        </p:txBody>
      </p:sp>
      <p:sp>
        <p:nvSpPr>
          <p:cNvPr id="31" name="Oval 30"/>
          <p:cNvSpPr/>
          <p:nvPr/>
        </p:nvSpPr>
        <p:spPr>
          <a:xfrm rot="1140000">
            <a:off x="697463" y="2928385"/>
            <a:ext cx="2420027" cy="1401740"/>
          </a:xfrm>
          <a:prstGeom prst="ellipse">
            <a:avLst/>
          </a:prstGeom>
          <a:noFill/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1510276" y="3858015"/>
            <a:ext cx="15721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9900"/>
                </a:solidFill>
              </a:rPr>
              <a:t>E-/Hadrons</a:t>
            </a:r>
          </a:p>
        </p:txBody>
      </p:sp>
      <p:sp>
        <p:nvSpPr>
          <p:cNvPr id="33" name="Oval 32"/>
          <p:cNvSpPr/>
          <p:nvPr/>
        </p:nvSpPr>
        <p:spPr>
          <a:xfrm>
            <a:off x="705402" y="5289451"/>
            <a:ext cx="2917353" cy="9410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1749829" y="5190975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Ions</a:t>
            </a:r>
          </a:p>
        </p:txBody>
      </p:sp>
      <p:pic>
        <p:nvPicPr>
          <p:cNvPr id="35" name="Picture 34" descr="HI-frontier-ps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153" y="1555369"/>
            <a:ext cx="4439192" cy="5005402"/>
          </a:xfrm>
          <a:prstGeom prst="rect">
            <a:avLst/>
          </a:prstGeom>
        </p:spPr>
      </p:pic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483170" y="2067951"/>
            <a:ext cx="1159413" cy="1264306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>
              <a:latin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18342" y="6211669"/>
            <a:ext cx="1595309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FFFF00"/>
                </a:solidFill>
              </a:rPr>
              <a:t>M.Lindroos</a:t>
            </a:r>
            <a:endParaRPr lang="en-US" sz="12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European Strategy </a:t>
            </a:r>
          </a:p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Krakow Sept, 2012 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79406" y="1877011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Hadrons</a:t>
            </a:r>
            <a:endParaRPr lang="en-GB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0495" y="6183533"/>
            <a:ext cx="1467068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FFFF00"/>
                </a:solidFill>
              </a:rPr>
              <a:t>J.P.Delahaye</a:t>
            </a:r>
            <a:endParaRPr lang="en-US" sz="12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ICHEP10 updated</a:t>
            </a:r>
          </a:p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 Paris, July, 2010 </a:t>
            </a:r>
            <a:endParaRPr lang="en-US" sz="1200" b="1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279749" y="2924569"/>
            <a:ext cx="1377404" cy="199505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002750" y="3417035"/>
            <a:ext cx="1550451" cy="1502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950569" y="4821643"/>
            <a:ext cx="1723549" cy="369332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3366"/>
                </a:solidFill>
              </a:rPr>
              <a:t>Muon</a:t>
            </a:r>
            <a:r>
              <a:rPr lang="en-US" b="1" dirty="0" smtClean="0">
                <a:solidFill>
                  <a:srgbClr val="003366"/>
                </a:solidFill>
              </a:rPr>
              <a:t> Collider</a:t>
            </a:r>
            <a:endParaRPr lang="en-US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33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1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1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1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 animBg="1"/>
      <p:bldP spid="28" grpId="0"/>
      <p:bldP spid="30" grpId="0"/>
      <p:bldP spid="31" grpId="0" animBg="1"/>
      <p:bldP spid="32" grpId="0"/>
      <p:bldP spid="33" grpId="0" animBg="1"/>
      <p:bldP spid="34" grpId="0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 descr="CERN accelerator Comple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8" y="618901"/>
            <a:ext cx="9144000" cy="622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355" name="Line 4"/>
          <p:cNvSpPr>
            <a:spLocks noChangeShapeType="1"/>
          </p:cNvSpPr>
          <p:nvPr/>
        </p:nvSpPr>
        <p:spPr bwMode="auto">
          <a:xfrm flipH="1" flipV="1">
            <a:off x="7620000" y="3124200"/>
            <a:ext cx="838200" cy="609600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8357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898989"/>
                </a:solidFill>
                <a:latin typeface="Arial" charset="0"/>
              </a:rPr>
              <a:t>J.P.Delahaye</a:t>
            </a:r>
            <a:endParaRPr lang="en-US" smtClean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28358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898989"/>
                </a:solidFill>
                <a:latin typeface="Arial" charset="0"/>
              </a:rPr>
              <a:t>NuFACT13 (August 21, 2013)</a:t>
            </a:r>
            <a:endParaRPr lang="en-US" dirty="0" smtClean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2835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fld id="{FAE61F94-A8C1-4B99-8E33-F5344286E251}" type="slidenum">
              <a:rPr lang="en-GB" smtClean="0">
                <a:solidFill>
                  <a:srgbClr val="898989"/>
                </a:solidFill>
                <a:latin typeface="Arial" charset="0"/>
              </a:rPr>
              <a:pPr algn="ctr" eaLnBrk="1" hangingPunct="1"/>
              <a:t>5</a:t>
            </a:fld>
            <a:endParaRPr lang="en-GB" smtClean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9838" y="0"/>
            <a:ext cx="5391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CERN, a success story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541" y="732507"/>
            <a:ext cx="1803699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Staged</a:t>
            </a:r>
          </a:p>
          <a:p>
            <a:pPr algn="ctr"/>
            <a:r>
              <a:rPr lang="en-US" sz="2800" b="1" dirty="0" smtClean="0"/>
              <a:t>approach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57071" y="1048044"/>
            <a:ext cx="256192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Multi-purpose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665854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Principles of an ideal project scenario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53" y="990544"/>
            <a:ext cx="9165624" cy="555707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</a:rPr>
              <a:t>Series of STAGED facilities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</a:rPr>
              <a:t>physics interest at each </a:t>
            </a:r>
            <a:r>
              <a:rPr lang="en-US" sz="2400" b="1" dirty="0" smtClean="0">
                <a:solidFill>
                  <a:schemeClr val="tx1"/>
                </a:solidFill>
              </a:rPr>
              <a:t>stage</a:t>
            </a:r>
            <a:endParaRPr lang="en-US" sz="900" b="1" dirty="0">
              <a:solidFill>
                <a:schemeClr val="tx1"/>
              </a:solidFill>
            </a:endParaRP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Technology with increasing complexity progressively developed and validated</a:t>
            </a:r>
          </a:p>
          <a:p>
            <a:pPr marL="457200" lvl="1" indent="0">
              <a:buNone/>
            </a:pPr>
            <a:r>
              <a:rPr lang="en-US" sz="9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800" b="1" dirty="0" smtClean="0">
                <a:solidFill>
                  <a:srgbClr val="0000CC"/>
                </a:solidFill>
              </a:rPr>
              <a:t>Possibly MULTIPURPOSE 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maximizing supported physics community and funding!</a:t>
            </a:r>
          </a:p>
          <a:p>
            <a:pPr lvl="1"/>
            <a:endParaRPr lang="en-US" sz="800" b="1" dirty="0" smtClean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rgbClr val="0000CC"/>
                </a:solidFill>
              </a:rPr>
              <a:t>Affordable </a:t>
            </a:r>
            <a:r>
              <a:rPr lang="en-US" sz="2800" b="1" dirty="0" smtClean="0">
                <a:solidFill>
                  <a:srgbClr val="0000CC"/>
                </a:solidFill>
              </a:rPr>
              <a:t>steps (&lt;750M$) from one facility to next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Stage built-on previous stage with additional facilities </a:t>
            </a:r>
          </a:p>
          <a:p>
            <a:endParaRPr lang="en-US" sz="800" b="1" dirty="0">
              <a:solidFill>
                <a:srgbClr val="0000CC"/>
              </a:solidFill>
            </a:endParaRPr>
          </a:p>
          <a:p>
            <a:r>
              <a:rPr lang="en-US" sz="2800" b="1" dirty="0" smtClean="0">
                <a:solidFill>
                  <a:srgbClr val="0000CC"/>
                </a:solidFill>
              </a:rPr>
              <a:t>Taking advantage of existing facilities 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synergy between present and future program 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NuFACT13 (August 21, 2013)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7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Block_Diagrams_2013_0623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49" b="-2449"/>
          <a:stretch>
            <a:fillRect/>
          </a:stretch>
        </p:blipFill>
        <p:spPr>
          <a:xfrm>
            <a:off x="53217" y="1513199"/>
            <a:ext cx="9090783" cy="546417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NuFACT13 (August 21, 2013)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6350" y="921834"/>
            <a:ext cx="9144000" cy="646331"/>
          </a:xfrm>
          <a:prstGeom prst="rect">
            <a:avLst/>
          </a:prstGeom>
          <a:solidFill>
            <a:srgbClr val="00002A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48640" y="98474"/>
            <a:ext cx="7469945" cy="1283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Unique opportunity of </a:t>
            </a:r>
            <a:r>
              <a:rPr lang="en-US" sz="2800" b="1" dirty="0" err="1" smtClean="0"/>
              <a:t>Muon</a:t>
            </a:r>
            <a:r>
              <a:rPr lang="en-US" sz="2800" b="1" dirty="0" smtClean="0"/>
              <a:t> based accelerators to enable facilities at both High Energy and High Intensity Frontiers in a staged approach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610382" y="1590653"/>
            <a:ext cx="2731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 at High Intensity Frontier</a:t>
            </a:r>
            <a:endParaRPr lang="en-GB" sz="16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0515" y="4330632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 at High Energy Frontier</a:t>
            </a:r>
            <a:endParaRPr lang="en-GB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73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79555" y="6556849"/>
            <a:ext cx="364445" cy="310384"/>
          </a:xfrm>
        </p:spPr>
        <p:txBody>
          <a:bodyPr/>
          <a:lstStyle/>
          <a:p>
            <a:fld id="{8A5FAC83-C8C4-8046-B35B-A8982368831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Muon</a:t>
            </a:r>
            <a:r>
              <a:rPr lang="en-US" b="1" dirty="0" smtClean="0"/>
              <a:t> Accelerators Staging Study (MASS) </a:t>
            </a:r>
            <a:br>
              <a:rPr lang="en-US" b="1" dirty="0" smtClean="0"/>
            </a:br>
            <a:r>
              <a:rPr lang="en-US" b="1" dirty="0" smtClean="0"/>
              <a:t>Physics interest at each stage</a:t>
            </a:r>
            <a:endParaRPr lang="en-US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0" y="1345186"/>
            <a:ext cx="4712385" cy="541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55906" y="1031472"/>
            <a:ext cx="3121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Intensity Frontier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2301968" y="4006636"/>
            <a:ext cx="2010032" cy="628355"/>
          </a:xfrm>
          <a:prstGeom prst="wedgeRoundRectCallout">
            <a:avLst>
              <a:gd name="adj1" fmla="val -21586"/>
              <a:gd name="adj2" fmla="val 9806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Sterile </a:t>
            </a:r>
            <a:r>
              <a:rPr lang="en-US" sz="2400" b="1" dirty="0" smtClean="0">
                <a:solidFill>
                  <a:schemeClr val="tx1"/>
                </a:solidFill>
                <a:latin typeface="Symbol" pitchFamily="18" charset="2"/>
              </a:rPr>
              <a:t>n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US" sz="1600" b="1" baseline="-25000" dirty="0" smtClean="0">
                <a:solidFill>
                  <a:schemeClr val="tx1"/>
                </a:solidFill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</a:rPr>
              <a:t>cross sections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2442645" y="3005799"/>
            <a:ext cx="2189031" cy="595533"/>
          </a:xfrm>
          <a:prstGeom prst="wedgeRoundRectCallout">
            <a:avLst>
              <a:gd name="adj1" fmla="val -29701"/>
              <a:gd name="adj2" fmla="val -10244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Precision </a:t>
            </a:r>
            <a:r>
              <a:rPr lang="en-US" sz="2400" b="1" dirty="0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US" sz="1600" b="1" baseline="-250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Physics</a:t>
            </a:r>
          </a:p>
          <a:p>
            <a:pPr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CP violation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091" y="1458336"/>
            <a:ext cx="4222136" cy="518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7343298" y="5091716"/>
            <a:ext cx="1851972" cy="628355"/>
          </a:xfrm>
          <a:prstGeom prst="wedgeRoundRectCallout">
            <a:avLst>
              <a:gd name="adj1" fmla="val -62862"/>
              <a:gd name="adj2" fmla="val -948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Higgs properties</a:t>
            </a:r>
          </a:p>
          <a:p>
            <a:pPr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Direct </a:t>
            </a:r>
            <a:r>
              <a:rPr lang="en-US" sz="1400" b="1" dirty="0" err="1" smtClean="0">
                <a:solidFill>
                  <a:schemeClr val="tx1"/>
                </a:solidFill>
              </a:rPr>
              <a:t>mass&amp;width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7692566" y="1675919"/>
            <a:ext cx="1153436" cy="652343"/>
          </a:xfrm>
          <a:prstGeom prst="wedgeRoundRectCallout">
            <a:avLst>
              <a:gd name="adj1" fmla="val -68442"/>
              <a:gd name="adj2" fmla="val 657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Beyond Standard Model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7422225" y="3601332"/>
            <a:ext cx="1153436" cy="652343"/>
          </a:xfrm>
          <a:prstGeom prst="wedgeRoundRectCallout">
            <a:avLst>
              <a:gd name="adj1" fmla="val -68442"/>
              <a:gd name="adj2" fmla="val 657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Top properties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5583" y="1083576"/>
            <a:ext cx="2860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Energy Frontier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NuFACT13 (August 21, 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25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14" grpId="0" animBg="1"/>
      <p:bldP spid="15" grpId="0" animBg="1"/>
      <p:bldP spid="17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Muon</a:t>
            </a:r>
            <a:r>
              <a:rPr lang="en-US" b="1" dirty="0" smtClean="0"/>
              <a:t> based facilities </a:t>
            </a:r>
            <a:br>
              <a:rPr lang="en-US" b="1" dirty="0" smtClean="0"/>
            </a:br>
            <a:r>
              <a:rPr lang="en-US" b="1" dirty="0" smtClean="0"/>
              <a:t>in FNAL context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53" y="990544"/>
            <a:ext cx="9183973" cy="570647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Taking advantage of and leveraging FNAL future projects:</a:t>
            </a:r>
          </a:p>
          <a:p>
            <a:pPr lvl="1"/>
            <a:r>
              <a:rPr lang="en-US" sz="1800" b="1" dirty="0" err="1" smtClean="0">
                <a:solidFill>
                  <a:schemeClr val="tx1"/>
                </a:solidFill>
              </a:rPr>
              <a:t>NuSTORM</a:t>
            </a:r>
            <a:r>
              <a:rPr lang="en-US" sz="1800" b="1" dirty="0" smtClean="0">
                <a:solidFill>
                  <a:schemeClr val="tx1"/>
                </a:solidFill>
              </a:rPr>
              <a:t>, </a:t>
            </a:r>
            <a:r>
              <a:rPr lang="en-US" sz="1800" b="1" dirty="0" err="1" smtClean="0">
                <a:solidFill>
                  <a:schemeClr val="tx1"/>
                </a:solidFill>
              </a:rPr>
              <a:t>ProjectX</a:t>
            </a:r>
            <a:r>
              <a:rPr lang="en-US" sz="1800" b="1" dirty="0" smtClean="0">
                <a:solidFill>
                  <a:schemeClr val="tx1"/>
                </a:solidFill>
              </a:rPr>
              <a:t>, LBNE </a:t>
            </a:r>
          </a:p>
          <a:p>
            <a:endParaRPr lang="en-US" sz="800" b="1" dirty="0" smtClean="0">
              <a:solidFill>
                <a:srgbClr val="0070C0"/>
              </a:solidFill>
            </a:endParaRPr>
          </a:p>
          <a:p>
            <a:r>
              <a:rPr lang="en-US" sz="2000" b="1" dirty="0" err="1">
                <a:solidFill>
                  <a:srgbClr val="0070C0"/>
                </a:solidFill>
              </a:rPr>
              <a:t>NuSTORM</a:t>
            </a:r>
            <a:r>
              <a:rPr lang="en-US" sz="2000" b="1" dirty="0">
                <a:solidFill>
                  <a:srgbClr val="0070C0"/>
                </a:solidFill>
              </a:rPr>
              <a:t> an ideal start </a:t>
            </a:r>
            <a:r>
              <a:rPr lang="en-US" sz="2000" b="1" dirty="0" smtClean="0">
                <a:solidFill>
                  <a:srgbClr val="0070C0"/>
                </a:solidFill>
              </a:rPr>
              <a:t>facility and </a:t>
            </a:r>
            <a:r>
              <a:rPr lang="en-US" sz="2000" b="1" dirty="0">
                <a:solidFill>
                  <a:srgbClr val="0070C0"/>
                </a:solidFill>
              </a:rPr>
              <a:t>an asset for MAP: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Build-up experience of </a:t>
            </a:r>
            <a:r>
              <a:rPr lang="en-US" sz="1600" b="1" dirty="0" err="1">
                <a:solidFill>
                  <a:schemeClr val="tx1"/>
                </a:solidFill>
              </a:rPr>
              <a:t>muon</a:t>
            </a:r>
            <a:r>
              <a:rPr lang="en-US" sz="1600" b="1" dirty="0">
                <a:solidFill>
                  <a:schemeClr val="tx1"/>
                </a:solidFill>
              </a:rPr>
              <a:t> based facilities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As </a:t>
            </a:r>
            <a:r>
              <a:rPr lang="en-US" sz="1600" b="1" dirty="0" err="1">
                <a:solidFill>
                  <a:schemeClr val="tx1"/>
                </a:solidFill>
              </a:rPr>
              <a:t>muon</a:t>
            </a:r>
            <a:r>
              <a:rPr lang="en-US" sz="1600" b="1" dirty="0">
                <a:solidFill>
                  <a:schemeClr val="tx1"/>
                </a:solidFill>
              </a:rPr>
              <a:t> source (</a:t>
            </a:r>
            <a:r>
              <a:rPr lang="en-US" sz="1600" b="1" dirty="0" smtClean="0">
                <a:solidFill>
                  <a:schemeClr val="tx1"/>
                </a:solidFill>
              </a:rPr>
              <a:t>10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10</a:t>
            </a:r>
            <a:r>
              <a:rPr lang="en-US" sz="1600" b="1" dirty="0" smtClean="0">
                <a:solidFill>
                  <a:schemeClr val="tx1"/>
                </a:solidFill>
              </a:rPr>
              <a:t>/pulse) </a:t>
            </a:r>
            <a:r>
              <a:rPr lang="en-US" sz="1600" b="1" dirty="0">
                <a:solidFill>
                  <a:schemeClr val="tx1"/>
                </a:solidFill>
              </a:rPr>
              <a:t>for R&amp;D </a:t>
            </a:r>
            <a:r>
              <a:rPr lang="en-US" sz="1600" b="1" dirty="0" smtClean="0">
                <a:solidFill>
                  <a:schemeClr val="tx1"/>
                </a:solidFill>
              </a:rPr>
              <a:t>platform</a:t>
            </a:r>
            <a:endParaRPr lang="en-US" sz="1600" b="1" dirty="0">
              <a:solidFill>
                <a:schemeClr val="tx1"/>
              </a:solidFill>
            </a:endParaRPr>
          </a:p>
          <a:p>
            <a:pPr lvl="1"/>
            <a:endParaRPr lang="en-US" sz="800" b="1" dirty="0" smtClean="0">
              <a:solidFill>
                <a:srgbClr val="0070C0"/>
              </a:solidFill>
            </a:endParaRPr>
          </a:p>
          <a:p>
            <a:r>
              <a:rPr lang="en-US" sz="2000" b="1" dirty="0" err="1" smtClean="0">
                <a:solidFill>
                  <a:srgbClr val="0070C0"/>
                </a:solidFill>
              </a:rPr>
              <a:t>ProjectX</a:t>
            </a:r>
            <a:r>
              <a:rPr lang="en-US" sz="2000" b="1" dirty="0" smtClean="0">
                <a:solidFill>
                  <a:srgbClr val="0070C0"/>
                </a:solidFill>
              </a:rPr>
              <a:t> as proton driver</a:t>
            </a:r>
          </a:p>
          <a:p>
            <a:pPr lvl="1"/>
            <a:r>
              <a:rPr lang="en-US" sz="1600" b="1" dirty="0" err="1" smtClean="0">
                <a:solidFill>
                  <a:schemeClr val="tx1"/>
                </a:solidFill>
              </a:rPr>
              <a:t>ProjectX</a:t>
            </a:r>
            <a:r>
              <a:rPr lang="en-US" sz="1600" b="1" dirty="0" smtClean="0">
                <a:solidFill>
                  <a:schemeClr val="tx1"/>
                </a:solidFill>
              </a:rPr>
              <a:t> phase 2 with 1MW @ 3 </a:t>
            </a:r>
            <a:r>
              <a:rPr lang="en-US" sz="1600" b="1" dirty="0" err="1" smtClean="0">
                <a:solidFill>
                  <a:schemeClr val="tx1"/>
                </a:solidFill>
              </a:rPr>
              <a:t>GeV</a:t>
            </a:r>
            <a:r>
              <a:rPr lang="en-US" sz="1600" b="1" dirty="0" smtClean="0">
                <a:solidFill>
                  <a:schemeClr val="tx1"/>
                </a:solidFill>
              </a:rPr>
              <a:t> for an early and realistic start (beam power, target…..)</a:t>
            </a:r>
          </a:p>
          <a:p>
            <a:pPr lvl="1"/>
            <a:r>
              <a:rPr lang="en-US" sz="1600" b="1" dirty="0" smtClean="0">
                <a:solidFill>
                  <a:schemeClr val="tx1"/>
                </a:solidFill>
              </a:rPr>
              <a:t>Upgradable to 4MW @ 8 </a:t>
            </a:r>
            <a:r>
              <a:rPr lang="en-US" sz="1600" b="1" dirty="0" err="1" smtClean="0">
                <a:solidFill>
                  <a:schemeClr val="tx1"/>
                </a:solidFill>
              </a:rPr>
              <a:t>GeV</a:t>
            </a:r>
            <a:r>
              <a:rPr lang="en-US" sz="1600" b="1" dirty="0" smtClean="0">
                <a:solidFill>
                  <a:schemeClr val="tx1"/>
                </a:solidFill>
              </a:rPr>
              <a:t> of </a:t>
            </a:r>
            <a:r>
              <a:rPr lang="en-US" sz="1600" b="1" dirty="0" err="1" smtClean="0">
                <a:solidFill>
                  <a:schemeClr val="tx1"/>
                </a:solidFill>
              </a:rPr>
              <a:t>ProjectX</a:t>
            </a:r>
            <a:r>
              <a:rPr lang="en-US" sz="1600" b="1" dirty="0" smtClean="0">
                <a:solidFill>
                  <a:schemeClr val="tx1"/>
                </a:solidFill>
              </a:rPr>
              <a:t> phase4 when available</a:t>
            </a:r>
          </a:p>
          <a:p>
            <a:pPr marL="457200" lvl="1" indent="0">
              <a:buNone/>
            </a:pPr>
            <a:endParaRPr lang="en-US" sz="1600" b="1" dirty="0" smtClean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rgbClr val="0070C0"/>
                </a:solidFill>
              </a:rPr>
              <a:t>Sanford </a:t>
            </a:r>
            <a:r>
              <a:rPr lang="en-US" sz="2000" b="1" dirty="0" smtClean="0">
                <a:solidFill>
                  <a:srgbClr val="0070C0"/>
                </a:solidFill>
              </a:rPr>
              <a:t>Underground Research Facility (SURF) </a:t>
            </a:r>
            <a:r>
              <a:rPr lang="en-US" sz="2000" b="1" dirty="0">
                <a:solidFill>
                  <a:srgbClr val="0070C0"/>
                </a:solidFill>
              </a:rPr>
              <a:t>as location of long distance </a:t>
            </a:r>
            <a:r>
              <a:rPr lang="en-US" sz="2000" b="1" dirty="0" smtClean="0">
                <a:solidFill>
                  <a:srgbClr val="0070C0"/>
                </a:solidFill>
              </a:rPr>
              <a:t>detector of a Neutrino </a:t>
            </a:r>
            <a:r>
              <a:rPr lang="en-US" sz="2000" b="1" dirty="0">
                <a:solidFill>
                  <a:srgbClr val="0070C0"/>
                </a:solidFill>
              </a:rPr>
              <a:t>Factory</a:t>
            </a:r>
          </a:p>
          <a:p>
            <a:pPr lvl="1"/>
            <a:r>
              <a:rPr lang="en-US" sz="1800" b="1" dirty="0">
                <a:solidFill>
                  <a:schemeClr val="tx1"/>
                </a:solidFill>
              </a:rPr>
              <a:t>Great synergy with LBNE about detector and facility</a:t>
            </a:r>
          </a:p>
          <a:p>
            <a:pPr lvl="1"/>
            <a:r>
              <a:rPr lang="en-US" sz="1800" b="1" dirty="0">
                <a:solidFill>
                  <a:schemeClr val="tx1"/>
                </a:solidFill>
              </a:rPr>
              <a:t>Neutrino Factory energy of 5 </a:t>
            </a:r>
            <a:r>
              <a:rPr lang="en-US" sz="1800" b="1" dirty="0" err="1">
                <a:solidFill>
                  <a:schemeClr val="tx1"/>
                </a:solidFill>
              </a:rPr>
              <a:t>GeV</a:t>
            </a:r>
            <a:r>
              <a:rPr lang="en-US" sz="1800" b="1" dirty="0">
                <a:solidFill>
                  <a:schemeClr val="tx1"/>
                </a:solidFill>
              </a:rPr>
              <a:t> compatible with 1300 km distance of FNAL to Sanford</a:t>
            </a:r>
          </a:p>
          <a:p>
            <a:pPr lvl="1"/>
            <a:endParaRPr lang="en-US" sz="1600" b="1" dirty="0" smtClean="0">
              <a:solidFill>
                <a:srgbClr val="0070C0"/>
              </a:solidFill>
            </a:endParaRPr>
          </a:p>
          <a:p>
            <a:pPr lvl="1"/>
            <a:endParaRPr lang="en-US" sz="2200" b="1" dirty="0" smtClean="0">
              <a:solidFill>
                <a:schemeClr val="tx1"/>
              </a:solidFill>
            </a:endParaRPr>
          </a:p>
          <a:p>
            <a:pPr lvl="1"/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NuFACT13 (August 21, 2013)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3_DOE_Mini-Review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2013_DOE_Mini-Review_Template.potx</Template>
  <TotalTime>9482</TotalTime>
  <Words>1593</Words>
  <Application>Microsoft Office PowerPoint</Application>
  <PresentationFormat>On-screen Show (4:3)</PresentationFormat>
  <Paragraphs>366</Paragraphs>
  <Slides>23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2013_DOE_Mini-Review_Template</vt:lpstr>
      <vt:lpstr>Worksheet</vt:lpstr>
      <vt:lpstr>A Muon-based Accelerator Staging Scenario (MASS)  </vt:lpstr>
      <vt:lpstr>MASS members</vt:lpstr>
      <vt:lpstr>A large number of projects</vt:lpstr>
      <vt:lpstr>A even larger number of Projects</vt:lpstr>
      <vt:lpstr>PowerPoint Presentation</vt:lpstr>
      <vt:lpstr>Principles of an ideal project scenario</vt:lpstr>
      <vt:lpstr>PowerPoint Presentation</vt:lpstr>
      <vt:lpstr>Muon Accelerators Staging Study (MASS)  Physics interest at each stage</vt:lpstr>
      <vt:lpstr>Muon based facilities  in FNAL context</vt:lpstr>
      <vt:lpstr>An attractive Neutrino route  at the intensity frontier in FNAL context</vt:lpstr>
      <vt:lpstr> NuSTORM:  Neutrinos from Stored Muons </vt:lpstr>
      <vt:lpstr>A Staged Neutrino Factory with far detector at SURF</vt:lpstr>
      <vt:lpstr>The Muon Collider path  at the energy frontier</vt:lpstr>
      <vt:lpstr>Staged Neutrino Factory and Muon Colliders main parameters</vt:lpstr>
      <vt:lpstr>R&amp;D platform at each Physics stage</vt:lpstr>
      <vt:lpstr>nuSTORM as an R&amp;D platform</vt:lpstr>
      <vt:lpstr>NuMAX-&gt;NuMAX+-&gt;HF-&gt;MC</vt:lpstr>
      <vt:lpstr>PowerPoint Presentation</vt:lpstr>
      <vt:lpstr>R&amp;D timeline</vt:lpstr>
      <vt:lpstr>Critical paths and (very) tentative technically limited schedules</vt:lpstr>
      <vt:lpstr>PowerPoint Presentation</vt:lpstr>
      <vt:lpstr>Conclusion</vt:lpstr>
      <vt:lpstr>PowerPoint Presentation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Palmer</dc:creator>
  <cp:lastModifiedBy>jpd</cp:lastModifiedBy>
  <cp:revision>484</cp:revision>
  <cp:lastPrinted>2013-04-25T18:16:21Z</cp:lastPrinted>
  <dcterms:created xsi:type="dcterms:W3CDTF">2012-06-15T14:46:19Z</dcterms:created>
  <dcterms:modified xsi:type="dcterms:W3CDTF">2013-08-21T02:49:49Z</dcterms:modified>
</cp:coreProperties>
</file>