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81"/>
  </p:notesMasterIdLst>
  <p:handoutMasterIdLst>
    <p:handoutMasterId r:id="rId82"/>
  </p:handoutMasterIdLst>
  <p:sldIdLst>
    <p:sldId id="655" r:id="rId2"/>
    <p:sldId id="825" r:id="rId3"/>
    <p:sldId id="827" r:id="rId4"/>
    <p:sldId id="989" r:id="rId5"/>
    <p:sldId id="965" r:id="rId6"/>
    <p:sldId id="835" r:id="rId7"/>
    <p:sldId id="660" r:id="rId8"/>
    <p:sldId id="841" r:id="rId9"/>
    <p:sldId id="822" r:id="rId10"/>
    <p:sldId id="922" r:id="rId11"/>
    <p:sldId id="878" r:id="rId12"/>
    <p:sldId id="843" r:id="rId13"/>
    <p:sldId id="872" r:id="rId14"/>
    <p:sldId id="978" r:id="rId15"/>
    <p:sldId id="979" r:id="rId16"/>
    <p:sldId id="687" r:id="rId17"/>
    <p:sldId id="713" r:id="rId18"/>
    <p:sldId id="769" r:id="rId19"/>
    <p:sldId id="967" r:id="rId20"/>
    <p:sldId id="846" r:id="rId21"/>
    <p:sldId id="847" r:id="rId22"/>
    <p:sldId id="848" r:id="rId23"/>
    <p:sldId id="849" r:id="rId24"/>
    <p:sldId id="949" r:id="rId25"/>
    <p:sldId id="950" r:id="rId26"/>
    <p:sldId id="874" r:id="rId27"/>
    <p:sldId id="777" r:id="rId28"/>
    <p:sldId id="792" r:id="rId29"/>
    <p:sldId id="958" r:id="rId30"/>
    <p:sldId id="690" r:id="rId31"/>
    <p:sldId id="952" r:id="rId32"/>
    <p:sldId id="761" r:id="rId33"/>
    <p:sldId id="779" r:id="rId34"/>
    <p:sldId id="782" r:id="rId35"/>
    <p:sldId id="927" r:id="rId36"/>
    <p:sldId id="905" r:id="rId37"/>
    <p:sldId id="741" r:id="rId38"/>
    <p:sldId id="793" r:id="rId39"/>
    <p:sldId id="934" r:id="rId40"/>
    <p:sldId id="908" r:id="rId41"/>
    <p:sldId id="885" r:id="rId42"/>
    <p:sldId id="906" r:id="rId43"/>
    <p:sldId id="804" r:id="rId44"/>
    <p:sldId id="852" r:id="rId45"/>
    <p:sldId id="935" r:id="rId46"/>
    <p:sldId id="936" r:id="rId47"/>
    <p:sldId id="937" r:id="rId48"/>
    <p:sldId id="938" r:id="rId49"/>
    <p:sldId id="939" r:id="rId50"/>
    <p:sldId id="940" r:id="rId51"/>
    <p:sldId id="808" r:id="rId52"/>
    <p:sldId id="869" r:id="rId53"/>
    <p:sldId id="803" r:id="rId54"/>
    <p:sldId id="975" r:id="rId55"/>
    <p:sldId id="855" r:id="rId56"/>
    <p:sldId id="976" r:id="rId57"/>
    <p:sldId id="909" r:id="rId58"/>
    <p:sldId id="947" r:id="rId59"/>
    <p:sldId id="799" r:id="rId60"/>
    <p:sldId id="988" r:id="rId61"/>
    <p:sldId id="859" r:id="rId62"/>
    <p:sldId id="892" r:id="rId63"/>
    <p:sldId id="731" r:id="rId64"/>
    <p:sldId id="726" r:id="rId65"/>
    <p:sldId id="727" r:id="rId66"/>
    <p:sldId id="728" r:id="rId67"/>
    <p:sldId id="894" r:id="rId68"/>
    <p:sldId id="923" r:id="rId69"/>
    <p:sldId id="866" r:id="rId70"/>
    <p:sldId id="865" r:id="rId71"/>
    <p:sldId id="961" r:id="rId72"/>
    <p:sldId id="930" r:id="rId73"/>
    <p:sldId id="980" r:id="rId74"/>
    <p:sldId id="981" r:id="rId75"/>
    <p:sldId id="982" r:id="rId76"/>
    <p:sldId id="990" r:id="rId77"/>
    <p:sldId id="984" r:id="rId78"/>
    <p:sldId id="985" r:id="rId79"/>
    <p:sldId id="986" r:id="rId80"/>
  </p:sldIdLst>
  <p:sldSz cx="9144000" cy="6858000" type="screen4x3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  <a:srgbClr val="CC0000"/>
    <a:srgbClr val="66FFFF"/>
    <a:srgbClr val="FF0000"/>
    <a:srgbClr val="33CCFF"/>
    <a:srgbClr val="FFFF00"/>
    <a:srgbClr val="0000CC"/>
    <a:srgbClr val="FF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0" autoAdjust="0"/>
    <p:restoredTop sz="99500" autoAdjust="0"/>
  </p:normalViewPr>
  <p:slideViewPr>
    <p:cSldViewPr>
      <p:cViewPr varScale="1">
        <p:scale>
          <a:sx n="137" d="100"/>
          <a:sy n="137" d="100"/>
        </p:scale>
        <p:origin x="-8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2520" y="-96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1645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1"/>
            <a:ext cx="3004820" cy="461645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r">
              <a:defRPr sz="1200"/>
            </a:lvl1pPr>
          </a:lstStyle>
          <a:p>
            <a:fld id="{E4B69603-81EF-4DB1-8454-2D2F38517028}" type="datetimeFigureOut">
              <a:rPr lang="en-US" smtClean="0"/>
              <a:pPr/>
              <a:t>8/23/13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42"/>
            <a:ext cx="3004820" cy="461645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42"/>
            <a:ext cx="3004820" cy="461645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r">
              <a:defRPr sz="1200"/>
            </a:lvl1pPr>
          </a:lstStyle>
          <a:p>
            <a:fld id="{C7CE629B-C75F-4885-A09D-7375508070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086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775" y="1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420" y="4385629"/>
            <a:ext cx="5547360" cy="415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642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775" y="8769642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02DF3A32-2AA3-4C2E-AE7A-9463093F500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34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BFAA77-5213-4661-91D9-DCDDDE65403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4675"/>
            <a:ext cx="5086350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BFAA77-5213-4661-91D9-DCDDDE65403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4675"/>
            <a:ext cx="5086350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48EE46-5588-49C9-853B-2AE4170BF35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242050" cy="757237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72475" cy="4991100"/>
          </a:xfrm>
          <a:noFill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rgbClr val="FFFFCC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41E61B-8344-4EA2-9F73-9B16EAB0AE5D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>
              <a:defRPr sz="1000"/>
            </a:lvl1pPr>
          </a:lstStyle>
          <a:p>
            <a:r>
              <a:rPr lang="en-US" altLang="ja-JP" smtClean="0"/>
              <a:t>Alan Bross                              NuFact 2013 - IHEP                              August 24th, 2013</a:t>
            </a:r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5D3ABD-9732-4902-8938-18A95A63BD0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>
              <a:defRPr sz="1000"/>
            </a:lvl1pPr>
          </a:lstStyle>
          <a:p>
            <a:r>
              <a:rPr lang="en-US" altLang="ja-JP" smtClean="0"/>
              <a:t>Alan Bross                              NuFact 2013 - IHEP                              August 24th, 2013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74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>
                <a:alpha val="50000"/>
              </a:srgbClr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70781"/>
            <a:ext cx="624205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303338"/>
            <a:ext cx="8372475" cy="4991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04813" y="1079500"/>
            <a:ext cx="8321675" cy="107950"/>
          </a:xfrm>
          <a:prstGeom prst="rect">
            <a:avLst/>
          </a:prstGeom>
          <a:gradFill rotWithShape="0">
            <a:gsLst>
              <a:gs pos="0">
                <a:srgbClr val="00FFFE"/>
              </a:gs>
              <a:gs pos="100000">
                <a:srgbClr val="FA00FA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7781925" y="64008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106" name="Line 10"/>
          <p:cNvSpPr>
            <a:spLocks noChangeShapeType="1"/>
          </p:cNvSpPr>
          <p:nvPr userDrawn="1"/>
        </p:nvSpPr>
        <p:spPr bwMode="auto">
          <a:xfrm>
            <a:off x="152400" y="6324600"/>
            <a:ext cx="8839200" cy="0"/>
          </a:xfrm>
          <a:prstGeom prst="line">
            <a:avLst/>
          </a:prstGeom>
          <a:noFill/>
          <a:ln w="57150" cmpd="thinThick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008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721A16CA-89B9-42E0-BFCA-F37E3FFBC3F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11" name="Picture 10" descr="FermilLogo_blue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6200" y="6465860"/>
            <a:ext cx="12954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6" y="118393"/>
            <a:ext cx="1505712" cy="8620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Ø"/>
        <a:defRPr b="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Ø"/>
        <a:defRPr sz="1600" b="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b="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b="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990600"/>
            <a:ext cx="9220200" cy="1371600"/>
          </a:xfrm>
        </p:spPr>
        <p:txBody>
          <a:bodyPr/>
          <a:lstStyle/>
          <a:p>
            <a:r>
              <a:rPr lang="en-US" sz="3600" b="0" dirty="0" smtClean="0"/>
              <a:t>Neutrinos from Stored Muons</a:t>
            </a:r>
            <a:br>
              <a:rPr lang="en-US" sz="3600" b="0" dirty="0" smtClean="0"/>
            </a:br>
            <a:r>
              <a:rPr lang="en-US" sz="3600" dirty="0" err="1" smtClean="0">
                <a:latin typeface="+mn-lt"/>
              </a:rPr>
              <a:t>nu</a:t>
            </a:r>
            <a:r>
              <a:rPr lang="en-US" sz="3600" b="0" dirty="0" err="1" smtClean="0">
                <a:latin typeface="+mn-lt"/>
              </a:rPr>
              <a:t>STORM</a:t>
            </a:r>
            <a:endParaRPr lang="en-US" sz="3600" b="0" dirty="0">
              <a:latin typeface="Symbol" pitchFamily="18" charset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609600"/>
          </a:xfrm>
        </p:spPr>
        <p:txBody>
          <a:bodyPr/>
          <a:lstStyle/>
          <a:p>
            <a:pPr marL="457200" indent="-457200">
              <a:buFont typeface="Symbol" charset="0"/>
              <a:buChar char="n"/>
            </a:pPr>
            <a:r>
              <a:rPr lang="en-US" sz="3200" i="1" dirty="0" smtClean="0"/>
              <a:t>physics </a:t>
            </a:r>
            <a:r>
              <a:rPr lang="en-US" sz="3200" i="1" dirty="0"/>
              <a:t>with a μ storage </a:t>
            </a:r>
            <a:r>
              <a:rPr lang="en-US" sz="3200" i="1" dirty="0" smtClean="0"/>
              <a:t>ring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Great things Big &amp; Small</a:t>
            </a:r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6" name="Picture 5" descr="great_wall_china_photo_go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09800"/>
            <a:ext cx="4724400" cy="31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7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ppearance &amp; disappearance</a:t>
            </a:r>
            <a:endParaRPr kumimoji="1" lang="ja-JP" altLang="en-US" dirty="0"/>
          </a:p>
        </p:txBody>
      </p:sp>
      <p:pic>
        <p:nvPicPr>
          <p:cNvPr id="6" name="Content Placeholder 5" descr="Global_app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91" r="-28191"/>
          <a:stretch>
            <a:fillRect/>
          </a:stretch>
        </p:blipFill>
        <p:spPr>
          <a:xfrm>
            <a:off x="-533400" y="1295400"/>
            <a:ext cx="5791200" cy="34523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7" name="Picture 6" descr="Global_di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4063331" cy="3440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257800"/>
            <a:ext cx="766748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Subsets of appearance and disappearance data are found to be consistent,</a:t>
            </a:r>
          </a:p>
          <a:p>
            <a:r>
              <a:rPr kumimoji="1" lang="en-US" altLang="ja-JP" dirty="0" smtClean="0"/>
              <a:t>and it is only when they are combined and when, in addition, exclusion limits on</a:t>
            </a:r>
          </a:p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 disappearance are included, that tension appears.</a:t>
            </a:r>
          </a:p>
        </p:txBody>
      </p:sp>
    </p:spTree>
    <p:extLst>
      <p:ext uri="{BB962C8B-B14F-4D97-AF65-F5344CB8AC3E}">
        <p14:creationId xmlns:p14="http://schemas.microsoft.com/office/powerpoint/2010/main" val="598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Steriles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altLang="ja-JP" sz="2800" dirty="0"/>
              <a:t>We conclude that, given the current experimental </a:t>
            </a:r>
            <a:r>
              <a:rPr lang="en-US" altLang="ja-JP" sz="2800" dirty="0" smtClean="0"/>
              <a:t>situation:</a:t>
            </a:r>
          </a:p>
          <a:p>
            <a:pPr lvl="1" algn="just"/>
            <a:r>
              <a:rPr lang="en-US" altLang="ja-JP" sz="2600" dirty="0" smtClean="0"/>
              <a:t>It </a:t>
            </a:r>
            <a:r>
              <a:rPr lang="en-US" altLang="ja-JP" sz="2600" dirty="0"/>
              <a:t>is impossible to draw firm conclusions </a:t>
            </a:r>
            <a:r>
              <a:rPr lang="en-US" altLang="ja-JP" sz="2600" dirty="0" smtClean="0"/>
              <a:t>regarding the </a:t>
            </a:r>
            <a:r>
              <a:rPr lang="en-US" altLang="ja-JP" sz="2600" dirty="0"/>
              <a:t>existence of light sterile </a:t>
            </a:r>
            <a:r>
              <a:rPr lang="en-US" altLang="ja-JP" sz="2600" dirty="0" smtClean="0"/>
              <a:t>neutrinos. </a:t>
            </a:r>
          </a:p>
          <a:p>
            <a:pPr lvl="1" algn="just"/>
            <a:r>
              <a:rPr lang="en-US" altLang="ja-JP" sz="2600" dirty="0" smtClean="0"/>
              <a:t>An </a:t>
            </a:r>
            <a:r>
              <a:rPr lang="en-US" altLang="ja-JP" sz="2600" dirty="0"/>
              <a:t>experiment searching for short-baseline neutrino oscillations with </a:t>
            </a:r>
            <a:r>
              <a:rPr lang="en-US" altLang="ja-JP" sz="2600" dirty="0" smtClean="0"/>
              <a:t>good sensitivity </a:t>
            </a:r>
            <a:r>
              <a:rPr lang="en-US" altLang="ja-JP" sz="2600" dirty="0"/>
              <a:t>and well-controlled systematic uncertainties has great potential to clarify the </a:t>
            </a:r>
            <a:r>
              <a:rPr lang="en-US" altLang="ja-JP" sz="2600" dirty="0" smtClean="0"/>
              <a:t>situation. </a:t>
            </a:r>
          </a:p>
          <a:p>
            <a:pPr lvl="1" algn="just"/>
            <a:r>
              <a:rPr lang="en-US" altLang="ja-JP" sz="2600" dirty="0" smtClean="0"/>
              <a:t>But a </a:t>
            </a:r>
            <a:r>
              <a:rPr lang="en-US" altLang="ja-JP" sz="2600" dirty="0"/>
              <a:t>truly definitive experiment </a:t>
            </a:r>
            <a:r>
              <a:rPr lang="en-US" altLang="ja-JP" sz="2600" dirty="0" smtClean="0"/>
              <a:t>for both </a:t>
            </a:r>
            <a:r>
              <a:rPr lang="en-US" altLang="ja-JP" sz="2600" dirty="0"/>
              <a:t>the </a:t>
            </a:r>
            <a:r>
              <a:rPr lang="en-US" altLang="ja-JP" sz="2600" dirty="0" err="1"/>
              <a:t>muon</a:t>
            </a:r>
            <a:r>
              <a:rPr lang="en-US" altLang="ja-JP" sz="2600" dirty="0"/>
              <a:t> appearance and </a:t>
            </a:r>
            <a:r>
              <a:rPr lang="en-US" altLang="ja-JP" sz="2600" dirty="0" err="1"/>
              <a:t>muon</a:t>
            </a:r>
            <a:r>
              <a:rPr lang="en-US" altLang="ja-JP" sz="2600" dirty="0"/>
              <a:t> disappearance channels is </a:t>
            </a:r>
            <a:r>
              <a:rPr lang="en-US" altLang="ja-JP" sz="2600" dirty="0">
                <a:solidFill>
                  <a:srgbClr val="FF0000"/>
                </a:solidFill>
              </a:rPr>
              <a:t>required</a:t>
            </a:r>
            <a:r>
              <a:rPr lang="en-US" altLang="ja-JP" sz="2600" dirty="0"/>
              <a:t> to reach a convincing </a:t>
            </a:r>
            <a:r>
              <a:rPr lang="en-US" altLang="ja-JP" sz="2600" dirty="0" smtClean="0"/>
              <a:t>conclusion on </a:t>
            </a:r>
            <a:r>
              <a:rPr lang="en-US" altLang="ja-JP" sz="2600" dirty="0"/>
              <a:t>the existence of light, sterile neutrinos.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438400"/>
            <a:ext cx="8686800" cy="1470025"/>
          </a:xfrm>
        </p:spPr>
        <p:txBody>
          <a:bodyPr/>
          <a:lstStyle/>
          <a:p>
            <a:r>
              <a:rPr lang="en-US" sz="4800" dirty="0">
                <a:latin typeface="Symbol" pitchFamily="18" charset="2"/>
              </a:rPr>
              <a:t>n</a:t>
            </a:r>
            <a:r>
              <a:rPr lang="en-US" sz="4800" b="0" dirty="0" smtClean="0"/>
              <a:t> Interaction Physics</a:t>
            </a:r>
            <a:endParaRPr lang="en-US" sz="4800" b="0" dirty="0"/>
          </a:p>
        </p:txBody>
      </p:sp>
    </p:spTree>
    <p:extLst>
      <p:ext uri="{BB962C8B-B14F-4D97-AF65-F5344CB8AC3E}">
        <p14:creationId xmlns:p14="http://schemas.microsoft.com/office/powerpoint/2010/main" val="17873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Interaction Physics</a:t>
            </a:r>
            <a:br>
              <a:rPr lang="en-US" dirty="0" smtClean="0"/>
            </a:br>
            <a:r>
              <a:rPr lang="en-US" sz="2400" i="1" dirty="0" smtClean="0"/>
              <a:t>A </a:t>
            </a:r>
            <a:r>
              <a:rPr lang="en-US" sz="2400" i="1" dirty="0"/>
              <a:t>p</a:t>
            </a:r>
            <a:r>
              <a:rPr lang="en-US" sz="2400" i="1" dirty="0" smtClean="0"/>
              <a:t>artial sampling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219200"/>
            <a:ext cx="57150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 and 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-bar x-section measurements</a:t>
            </a:r>
          </a:p>
          <a:p>
            <a:pPr lvl="1"/>
            <a:r>
              <a:rPr lang="en-US" sz="2100" dirty="0" smtClean="0"/>
              <a:t>A UNIQUE contribution from </a:t>
            </a:r>
            <a:r>
              <a:rPr lang="en-US" sz="2100" dirty="0" err="1" smtClean="0"/>
              <a:t>nuSTORM</a:t>
            </a:r>
            <a:r>
              <a:rPr lang="en-US" sz="2100" dirty="0" smtClean="0"/>
              <a:t> </a:t>
            </a:r>
          </a:p>
          <a:p>
            <a:pPr lvl="1"/>
            <a:r>
              <a:rPr lang="en-US" sz="2100" dirty="0" smtClean="0"/>
              <a:t>Essentially no existing data</a:t>
            </a:r>
          </a:p>
          <a:p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production in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interactions</a:t>
            </a:r>
          </a:p>
          <a:p>
            <a:pPr lvl="1"/>
            <a:r>
              <a:rPr lang="en-US" dirty="0" smtClean="0"/>
              <a:t>Coherent and quasi-exclusive single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production </a:t>
            </a:r>
            <a:endParaRPr lang="en-US" dirty="0" smtClean="0"/>
          </a:p>
          <a:p>
            <a:r>
              <a:rPr lang="en-US" dirty="0" smtClean="0"/>
              <a:t>Charged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&amp; K production</a:t>
            </a:r>
          </a:p>
          <a:p>
            <a:pPr lvl="1"/>
            <a:r>
              <a:rPr lang="en-US" dirty="0"/>
              <a:t>Coherent and quasi-exclusive single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/>
              <a:t>production </a:t>
            </a:r>
            <a:endParaRPr lang="en-US" dirty="0" smtClean="0"/>
          </a:p>
          <a:p>
            <a:r>
              <a:rPr lang="en-US" dirty="0" smtClean="0"/>
              <a:t>Multi-nucleon final states</a:t>
            </a:r>
          </a:p>
          <a:p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-e scattering</a:t>
            </a:r>
          </a:p>
          <a:p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-Nucleon neutral current scattering</a:t>
            </a:r>
          </a:p>
          <a:p>
            <a:pPr lvl="1"/>
            <a:r>
              <a:rPr lang="en-US" dirty="0" smtClean="0"/>
              <a:t>Measurement of NC to CC ratio</a:t>
            </a:r>
          </a:p>
          <a:p>
            <a:r>
              <a:rPr lang="en-US" dirty="0" smtClean="0"/>
              <a:t>Charged and neutral current processes</a:t>
            </a:r>
          </a:p>
          <a:p>
            <a:pPr lvl="1"/>
            <a:r>
              <a:rPr lang="en-US" dirty="0" smtClean="0"/>
              <a:t>Measurement of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induced resonance production</a:t>
            </a:r>
          </a:p>
          <a:p>
            <a:r>
              <a:rPr lang="en-US" dirty="0" smtClean="0"/>
              <a:t>Nuclear effects</a:t>
            </a:r>
          </a:p>
          <a:p>
            <a:r>
              <a:rPr lang="en-US" dirty="0" smtClean="0"/>
              <a:t>Semi-exclusive &amp; exclusive processes</a:t>
            </a:r>
          </a:p>
          <a:p>
            <a:pPr lvl="1"/>
            <a:r>
              <a:rPr lang="en-US" dirty="0" smtClean="0"/>
              <a:t>Measurement of K</a:t>
            </a:r>
            <a:r>
              <a:rPr lang="en-US" baseline="-25000" dirty="0" smtClean="0"/>
              <a:t>s</a:t>
            </a:r>
            <a:r>
              <a:rPr lang="en-US" baseline="30000" dirty="0" smtClean="0"/>
              <a:t>0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L &amp; L</a:t>
            </a:r>
            <a:r>
              <a:rPr lang="en-US" dirty="0" smtClean="0"/>
              <a:t>-bar production</a:t>
            </a:r>
          </a:p>
          <a:p>
            <a:r>
              <a:rPr lang="en-US" dirty="0" smtClean="0"/>
              <a:t>New physics &amp; exotic processes</a:t>
            </a:r>
          </a:p>
          <a:p>
            <a:pPr lvl="1"/>
            <a:r>
              <a:rPr lang="en-US" dirty="0" smtClean="0"/>
              <a:t>Test of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-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universality</a:t>
            </a:r>
          </a:p>
          <a:p>
            <a:pPr lvl="1"/>
            <a:r>
              <a:rPr lang="en-US" dirty="0" smtClean="0"/>
              <a:t>Heavy </a:t>
            </a:r>
            <a:r>
              <a:rPr lang="en-US" dirty="0" smtClean="0">
                <a:latin typeface="Symbol" pitchFamily="18" charset="2"/>
              </a:rPr>
              <a:t>n</a:t>
            </a:r>
          </a:p>
          <a:p>
            <a:pPr lvl="1"/>
            <a:r>
              <a:rPr lang="en-US" dirty="0" err="1" smtClean="0"/>
              <a:t>eV</a:t>
            </a:r>
            <a:r>
              <a:rPr lang="en-US" dirty="0" smtClean="0"/>
              <a:t>-scale pseudo-scalar penetrating particles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42242" y="3200400"/>
            <a:ext cx="2454518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ver 60 topics (thesis)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accessible at nuSTORM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85800" y="1219200"/>
            <a:ext cx="5029200" cy="8382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Cross section measurements</a:t>
            </a:r>
            <a:endParaRPr kumimoji="1" lang="ja-JP" altLang="en-US" dirty="0"/>
          </a:p>
        </p:txBody>
      </p:sp>
      <p:pic>
        <p:nvPicPr>
          <p:cNvPr id="6" name="Content Placeholder 5" descr="Xsec+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r="-13"/>
          <a:stretch>
            <a:fillRect/>
          </a:stretch>
        </p:blipFill>
        <p:spPr>
          <a:xfrm>
            <a:off x="1143000" y="1524000"/>
            <a:ext cx="6781800" cy="40428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7" name="Picture 6" descr="Xsec-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782633" cy="403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267045"/>
            <a:ext cx="414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+</a:t>
            </a:r>
            <a:endParaRPr kumimoji="1" lang="ja-JP" alt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5791200"/>
            <a:ext cx="2941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FFFF"/>
                </a:solidFill>
              </a:rPr>
              <a:t>HIRESM</a:t>
            </a:r>
            <a:r>
              <a:rPr kumimoji="1" lang="en-US" altLang="ja-JP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 – </a:t>
            </a:r>
            <a:r>
              <a:rPr kumimoji="1" lang="en-US" altLang="ja-JP" dirty="0" smtClean="0">
                <a:solidFill>
                  <a:srgbClr val="FFFFFF"/>
                </a:solidFill>
                <a:latin typeface="+mn-lt"/>
                <a:cs typeface="Symbol" charset="2"/>
              </a:rPr>
              <a:t>systematics only</a:t>
            </a:r>
            <a:endParaRPr kumimoji="1" lang="ja-JP" altLang="en-US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28600"/>
            <a:ext cx="1619354" cy="5847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Edward Santos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Imperial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9600" y="3048000"/>
            <a:ext cx="40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-</a:t>
            </a:r>
            <a:endParaRPr kumimoji="1" lang="ja-JP" altLang="en-US" sz="20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Cross-section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72475" cy="1828800"/>
          </a:xfrm>
        </p:spPr>
        <p:txBody>
          <a:bodyPr/>
          <a:lstStyle/>
          <a:p>
            <a:r>
              <a:rPr lang="en-US" sz="2800" dirty="0"/>
              <a:t>Cross-section measurements</a:t>
            </a:r>
          </a:p>
          <a:p>
            <a:pPr lvl="1"/>
            <a:r>
              <a:rPr lang="en-US" sz="2400" dirty="0">
                <a:latin typeface="Symbol" pitchFamily="18" charset="2"/>
              </a:rPr>
              <a:t>m </a:t>
            </a:r>
            <a:r>
              <a:rPr lang="en-US" sz="2400" dirty="0"/>
              <a:t>storage ring presents only way to measure </a:t>
            </a:r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baseline="-25000" dirty="0">
                <a:latin typeface="Symbol" pitchFamily="18" charset="2"/>
              </a:rPr>
              <a:t>m</a:t>
            </a:r>
            <a:r>
              <a:rPr lang="en-US" sz="2400" dirty="0">
                <a:latin typeface="Symbol" pitchFamily="18" charset="2"/>
              </a:rPr>
              <a:t> </a:t>
            </a:r>
            <a:r>
              <a:rPr lang="en-US" sz="2400" dirty="0"/>
              <a:t>&amp;</a:t>
            </a:r>
            <a:r>
              <a:rPr lang="en-US" sz="2400" dirty="0">
                <a:latin typeface="Symbol" pitchFamily="18" charset="2"/>
              </a:rPr>
              <a:t> n</a:t>
            </a:r>
            <a:r>
              <a:rPr lang="en-US" sz="2400" baseline="-25000" dirty="0"/>
              <a:t>e</a:t>
            </a:r>
            <a:r>
              <a:rPr lang="en-US" sz="2400" dirty="0"/>
              <a:t>  &amp; </a:t>
            </a:r>
            <a:r>
              <a:rPr lang="en-US" sz="2400" dirty="0" smtClean="0"/>
              <a:t>(nu and anti-nu) </a:t>
            </a:r>
            <a:r>
              <a:rPr lang="en-US" sz="2400" dirty="0"/>
              <a:t>x-sections in same experiment</a:t>
            </a:r>
          </a:p>
          <a:p>
            <a:pPr lvl="2"/>
            <a:r>
              <a:rPr lang="en-US" sz="2400" dirty="0"/>
              <a:t>Supports future long-baseline experiments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389979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62" y="2987415"/>
            <a:ext cx="3218854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360889" y="4029856"/>
            <a:ext cx="4495800" cy="2054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mportant to note that </a:t>
            </a:r>
            <a:r>
              <a:rPr lang="en-US" dirty="0" smtClean="0">
                <a:solidFill>
                  <a:sysClr val="windowText" lastClr="000000"/>
                </a:solidFill>
                <a:latin typeface="Calibri"/>
              </a:rPr>
              <a:t>with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θ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large, the asymmetry you’re trying to measure is small, so: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Bkg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content &amp; uncertainties start to become more important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 smtClean="0">
                <a:solidFill>
                  <a:srgbClr val="1F497D"/>
                </a:solidFill>
                <a:latin typeface="Calibri"/>
              </a:rPr>
              <a:t>A “better” understanding of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ν/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νbar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cross-sections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beneficial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90800"/>
            <a:ext cx="7772400" cy="1470025"/>
          </a:xfrm>
        </p:spPr>
        <p:txBody>
          <a:bodyPr/>
          <a:lstStyle/>
          <a:p>
            <a:r>
              <a:rPr lang="en-US" sz="6600" b="0" dirty="0" smtClean="0"/>
              <a:t>The Facility</a:t>
            </a:r>
            <a:endParaRPr lang="en-US" sz="6600" b="0" dirty="0"/>
          </a:p>
        </p:txBody>
      </p:sp>
    </p:spTree>
    <p:extLst>
      <p:ext uri="{BB962C8B-B14F-4D97-AF65-F5344CB8AC3E}">
        <p14:creationId xmlns:p14="http://schemas.microsoft.com/office/powerpoint/2010/main" val="21484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30524b-nuSTORM-6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53" y="2743200"/>
            <a:ext cx="4820375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64" y="1295400"/>
            <a:ext cx="6559567" cy="4762500"/>
          </a:xfrm>
        </p:spPr>
        <p:txBody>
          <a:bodyPr>
            <a:normAutofit/>
          </a:bodyPr>
          <a:lstStyle/>
          <a:p>
            <a:r>
              <a:rPr lang="en-US" dirty="0" smtClean="0"/>
              <a:t>~ 100 kW Target Station (designed for 400kW)</a:t>
            </a:r>
          </a:p>
          <a:p>
            <a:pPr lvl="1"/>
            <a:r>
              <a:rPr lang="en-US" dirty="0" smtClean="0"/>
              <a:t>Assume 120 GeV proton</a:t>
            </a:r>
          </a:p>
          <a:p>
            <a:pPr lvl="2"/>
            <a:r>
              <a:rPr lang="en-US" dirty="0" smtClean="0"/>
              <a:t>Fermilab PIP era</a:t>
            </a:r>
          </a:p>
          <a:p>
            <a:pPr lvl="1"/>
            <a:r>
              <a:rPr lang="en-US" dirty="0" smtClean="0"/>
              <a:t>Carbon target</a:t>
            </a:r>
          </a:p>
          <a:p>
            <a:pPr lvl="2"/>
            <a:r>
              <a:rPr lang="en-US" dirty="0" smtClean="0"/>
              <a:t>Inconel 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orn collection after target</a:t>
            </a:r>
          </a:p>
          <a:p>
            <a:r>
              <a:rPr lang="en-US" dirty="0" smtClean="0"/>
              <a:t>Collection/transport  channel</a:t>
            </a:r>
          </a:p>
          <a:p>
            <a:pPr lvl="1"/>
            <a:r>
              <a:rPr lang="en-US" dirty="0" smtClean="0"/>
              <a:t>Stochastic injection of </a:t>
            </a:r>
            <a:r>
              <a:rPr lang="en-US" dirty="0" smtClean="0">
                <a:latin typeface="Symbol" pitchFamily="18" charset="2"/>
              </a:rPr>
              <a:t>p</a:t>
            </a:r>
          </a:p>
          <a:p>
            <a:r>
              <a:rPr lang="en-US" dirty="0" smtClean="0"/>
              <a:t>Decay ring</a:t>
            </a:r>
          </a:p>
          <a:p>
            <a:pPr lvl="1"/>
            <a:r>
              <a:rPr lang="en-US" dirty="0" smtClean="0"/>
              <a:t>Large aperture FODO</a:t>
            </a:r>
          </a:p>
          <a:p>
            <a:pPr lvl="2"/>
            <a:r>
              <a:rPr lang="en-US" dirty="0" smtClean="0"/>
              <a:t>Also considering RFFAG</a:t>
            </a:r>
          </a:p>
          <a:p>
            <a:pPr lvl="1"/>
            <a:r>
              <a:rPr lang="en-US" dirty="0" smtClean="0"/>
              <a:t>Instrumentation	</a:t>
            </a:r>
          </a:p>
          <a:p>
            <a:pPr lvl="2"/>
            <a:r>
              <a:rPr lang="en-US" dirty="0" smtClean="0"/>
              <a:t>BCTs, mag-Spec in arc, </a:t>
            </a:r>
            <a:r>
              <a:rPr lang="en-US" dirty="0" err="1" smtClean="0"/>
              <a:t>polarimeter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281940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3.8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</p:txBody>
      </p:sp>
    </p:spTree>
    <p:extLst>
      <p:ext uri="{BB962C8B-B14F-4D97-AF65-F5344CB8AC3E}">
        <p14:creationId xmlns:p14="http://schemas.microsoft.com/office/powerpoint/2010/main" val="41055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8020" y="152400"/>
            <a:ext cx="7088188" cy="757237"/>
          </a:xfrm>
        </p:spPr>
        <p:txBody>
          <a:bodyPr/>
          <a:lstStyle/>
          <a:p>
            <a:r>
              <a:rPr lang="en-US" dirty="0">
                <a:latin typeface="Symbol" pitchFamily="18" charset="2"/>
              </a:rPr>
              <a:t>m</a:t>
            </a:r>
            <a:r>
              <a:rPr lang="en-US" dirty="0" smtClean="0"/>
              <a:t>-base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 beam:</a:t>
            </a:r>
            <a:br>
              <a:rPr lang="en-US" dirty="0" smtClean="0"/>
            </a:br>
            <a:r>
              <a:rPr lang="en-US" i="1" dirty="0" smtClean="0"/>
              <a:t>Oscillation channels</a:t>
            </a:r>
          </a:p>
        </p:txBody>
      </p:sp>
      <p:sp>
        <p:nvSpPr>
          <p:cNvPr id="1536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1699A0-13FD-4447-83D4-DE7563EEF79B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pic>
        <p:nvPicPr>
          <p:cNvPr id="15366" name="Picture 9" descr="NF_process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8" y="1562100"/>
            <a:ext cx="844013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902" y="5181600"/>
            <a:ext cx="826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8 out of 12 channels potentially accessible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57200" y="3886200"/>
            <a:ext cx="8077200" cy="381000"/>
          </a:xfrm>
          <a:prstGeom prst="rect">
            <a:avLst/>
          </a:prstGeom>
          <a:solidFill>
            <a:srgbClr val="FFFF00">
              <a:alpha val="2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457200" y="3048000"/>
            <a:ext cx="8077200" cy="381000"/>
          </a:xfrm>
          <a:prstGeom prst="rect">
            <a:avLst/>
          </a:prstGeom>
          <a:solidFill>
            <a:srgbClr val="FF0000">
              <a:alpha val="5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" y="4330700"/>
            <a:ext cx="80899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Extraction from </a:t>
            </a:r>
            <a:r>
              <a:rPr kumimoji="1" lang="en-US" altLang="ja-JP" dirty="0" smtClean="0"/>
              <a:t>MI</a:t>
            </a:r>
            <a:br>
              <a:rPr kumimoji="1" lang="en-US" altLang="ja-JP" dirty="0" smtClean="0"/>
            </a:br>
            <a:r>
              <a:rPr kumimoji="1" lang="en-US" altLang="ja-JP" sz="2400" i="1" dirty="0" smtClean="0"/>
              <a:t>The devil in is the details</a:t>
            </a:r>
            <a:endParaRPr kumimoji="1" lang="ja-JP" altLang="en-US" sz="2400" i="1" dirty="0"/>
          </a:p>
        </p:txBody>
      </p:sp>
      <p:pic>
        <p:nvPicPr>
          <p:cNvPr id="6" name="Content Placeholder 5" descr="MI-40AbortwithNSKicker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09" b="-3260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Alan Bross                              NuFact 2013 - IHEP                              August 24th, 2013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697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72475" cy="4686300"/>
          </a:xfrm>
        </p:spPr>
        <p:txBody>
          <a:bodyPr/>
          <a:lstStyle/>
          <a:p>
            <a:r>
              <a:rPr lang="en-US" sz="3600" dirty="0" smtClean="0"/>
              <a:t>Introduction</a:t>
            </a:r>
          </a:p>
          <a:p>
            <a:r>
              <a:rPr lang="en-US" sz="3600" dirty="0" smtClean="0"/>
              <a:t>Physics motivation</a:t>
            </a:r>
          </a:p>
          <a:p>
            <a:r>
              <a:rPr lang="en-US" sz="3600" dirty="0" smtClean="0"/>
              <a:t>Current facility design status</a:t>
            </a:r>
          </a:p>
          <a:p>
            <a:r>
              <a:rPr lang="en-US" sz="3600" dirty="0" smtClean="0"/>
              <a:t>Moving forward and 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3407"/>
            <a:ext cx="6038704" cy="757237"/>
          </a:xfrm>
        </p:spPr>
        <p:txBody>
          <a:bodyPr/>
          <a:lstStyle/>
          <a:p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Production, Capture </a:t>
            </a:r>
            <a:br>
              <a:rPr lang="en-US" dirty="0" smtClean="0"/>
            </a:br>
            <a:r>
              <a:rPr lang="en-US" dirty="0" smtClean="0"/>
              <a:t>&amp; Transport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65538" y="1219200"/>
            <a:ext cx="46008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In momentum range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4.5 &lt; 5.0 &lt; 5.5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</a:t>
            </a:r>
            <a:r>
              <a:rPr lang="en-US" sz="2000" dirty="0" smtClean="0">
                <a:solidFill>
                  <a:schemeClr val="bg1"/>
                </a:solidFill>
              </a:rPr>
              <a:t>btain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» </a:t>
            </a:r>
            <a:r>
              <a:rPr lang="en-US" sz="2000" dirty="0" smtClean="0">
                <a:solidFill>
                  <a:schemeClr val="bg1"/>
                </a:solidFill>
              </a:rPr>
              <a:t>0.09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2000" baseline="30000" dirty="0">
                <a:solidFill>
                  <a:schemeClr val="bg1"/>
                </a:solidFill>
              </a:rPr>
              <a:t>±</a:t>
            </a:r>
            <a:r>
              <a:rPr lang="en-US" sz="2000" dirty="0" smtClean="0">
                <a:solidFill>
                  <a:schemeClr val="bg1"/>
                </a:solidFill>
              </a:rPr>
              <a:t>/POT</a:t>
            </a:r>
          </a:p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within decay ring </a:t>
            </a:r>
            <a:r>
              <a:rPr lang="en-US" altLang="ja-JP" sz="2000" dirty="0" smtClean="0">
                <a:solidFill>
                  <a:schemeClr val="bg1"/>
                </a:solidFill>
              </a:rPr>
              <a:t>acceptance.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With 120 </a:t>
            </a:r>
            <a:r>
              <a:rPr lang="en-US" sz="2000" dirty="0" err="1" smtClean="0">
                <a:solidFill>
                  <a:schemeClr val="bg1"/>
                </a:solidFill>
              </a:rPr>
              <a:t>GeV</a:t>
            </a:r>
            <a:r>
              <a:rPr lang="en-US" sz="2000" dirty="0" smtClean="0">
                <a:solidFill>
                  <a:schemeClr val="bg1"/>
                </a:solidFill>
              </a:rPr>
              <a:t> p &amp; </a:t>
            </a:r>
            <a:r>
              <a:rPr lang="en-US" sz="2000" dirty="0" err="1" smtClean="0">
                <a:solidFill>
                  <a:schemeClr val="bg1"/>
                </a:solidFill>
              </a:rPr>
              <a:t>NuMI</a:t>
            </a:r>
            <a:r>
              <a:rPr lang="en-US" sz="2000" dirty="0" smtClean="0">
                <a:solidFill>
                  <a:schemeClr val="bg1"/>
                </a:solidFill>
              </a:rPr>
              <a:t>-style horn 1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Carbon target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5257800"/>
            <a:ext cx="3687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Target/capture optimization ongoing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17726"/>
            <a:ext cx="3458382" cy="4279747"/>
          </a:xfrm>
        </p:spPr>
      </p:pic>
      <p:sp>
        <p:nvSpPr>
          <p:cNvPr id="11" name="TextBox 10"/>
          <p:cNvSpPr txBox="1"/>
          <p:nvPr/>
        </p:nvSpPr>
        <p:spPr>
          <a:xfrm>
            <a:off x="7113680" y="76200"/>
            <a:ext cx="1803699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Sergei Striganov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Ao Liu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Fermilab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protonB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29000"/>
            <a:ext cx="5410200" cy="129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4bl_layou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732" b="-133732"/>
          <a:stretch>
            <a:fillRect/>
          </a:stretch>
        </p:blipFill>
        <p:spPr>
          <a:xfrm>
            <a:off x="304800" y="-76200"/>
            <a:ext cx="8372475" cy="49911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Transport &amp; Decay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8" name="Picture 7" descr="lay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200"/>
            <a:ext cx="849085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23" y="1143000"/>
            <a:ext cx="4402667" cy="2133600"/>
          </a:xfrm>
        </p:spPr>
        <p:txBody>
          <a:bodyPr/>
          <a:lstStyle/>
          <a:p>
            <a:r>
              <a:rPr lang="el-GR" b="0" dirty="0"/>
              <a:t>π</a:t>
            </a:r>
            <a:r>
              <a:rPr lang="en-US" b="0" dirty="0"/>
              <a:t>’s are </a:t>
            </a:r>
            <a:r>
              <a:rPr lang="en-US" dirty="0" smtClean="0"/>
              <a:t>on an</a:t>
            </a:r>
            <a:r>
              <a:rPr lang="en-US" b="0" dirty="0" smtClean="0"/>
              <a:t> </a:t>
            </a:r>
            <a:r>
              <a:rPr lang="en-US" b="0" dirty="0"/>
              <a:t>injection orbit</a:t>
            </a:r>
          </a:p>
          <a:p>
            <a:pPr lvl="1"/>
            <a:r>
              <a:rPr lang="en-US" b="0" dirty="0"/>
              <a:t>separated by chicane</a:t>
            </a:r>
          </a:p>
          <a:p>
            <a:r>
              <a:rPr lang="en-US" sz="1800" b="0" dirty="0" err="1"/>
              <a:t>μ’s</a:t>
            </a:r>
            <a:r>
              <a:rPr lang="en-US" sz="1800" b="0" dirty="0"/>
              <a:t> are in ring circulating orbit</a:t>
            </a:r>
          </a:p>
          <a:p>
            <a:pPr lvl="1"/>
            <a:r>
              <a:rPr lang="en-US" b="0" dirty="0"/>
              <a:t>lower </a:t>
            </a:r>
            <a:r>
              <a:rPr lang="en-US" dirty="0"/>
              <a:t>p</a:t>
            </a:r>
            <a:r>
              <a:rPr lang="en-US" b="0" dirty="0" smtClean="0"/>
              <a:t>  ~3.8 </a:t>
            </a:r>
            <a:r>
              <a:rPr lang="en-US" b="0" dirty="0" err="1" smtClean="0"/>
              <a:t>GeV</a:t>
            </a:r>
            <a:r>
              <a:rPr lang="en-US" b="0" dirty="0" smtClean="0"/>
              <a:t>/c</a:t>
            </a:r>
            <a:endParaRPr lang="en-US" b="0" dirty="0"/>
          </a:p>
          <a:p>
            <a:r>
              <a:rPr lang="en-US" b="0" dirty="0"/>
              <a:t>~30cm separation between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477000"/>
            <a:ext cx="6705600" cy="228600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343400" y="1143000"/>
            <a:ext cx="4724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b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sz="16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dirty="0" smtClean="0"/>
              <a:t>Concept works for FODO lattice</a:t>
            </a:r>
          </a:p>
          <a:p>
            <a:pPr lvl="1"/>
            <a:r>
              <a:rPr lang="en-US" dirty="0" smtClean="0"/>
              <a:t>Now detailed by Ao Liu</a:t>
            </a:r>
          </a:p>
          <a:p>
            <a:r>
              <a:rPr lang="en-US" dirty="0" smtClean="0"/>
              <a:t>Beam Combination Section (BCS)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30308"/>
            <a:ext cx="4003208" cy="1749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50" y="2895600"/>
            <a:ext cx="4807065" cy="2619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5334000"/>
            <a:ext cx="2476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David </a:t>
            </a:r>
            <a:r>
              <a:rPr lang="en-US" dirty="0" err="1" smtClean="0">
                <a:solidFill>
                  <a:schemeClr val="bg1"/>
                </a:solidFill>
              </a:rPr>
              <a:t>Neuffer’s</a:t>
            </a:r>
            <a:r>
              <a:rPr lang="en-US" dirty="0" smtClean="0">
                <a:solidFill>
                  <a:schemeClr val="bg1"/>
                </a:solidFill>
              </a:rPr>
              <a:t> original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oncept from 1980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sz="2000" dirty="0" err="1" smtClean="0"/>
              <a:t>s</a:t>
            </a:r>
            <a:r>
              <a:rPr lang="en-US" dirty="0" smtClean="0"/>
              <a:t> at end of first straight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9" y="1219200"/>
            <a:ext cx="7578036" cy="4991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34312" y="287923"/>
            <a:ext cx="1107996" cy="5847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Ao Liu	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Fermilab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207586" y="3581400"/>
            <a:ext cx="609600" cy="1600200"/>
          </a:xfrm>
          <a:prstGeom prst="rect">
            <a:avLst/>
          </a:prstGeom>
          <a:solidFill>
            <a:srgbClr val="FFFF66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4724400"/>
            <a:ext cx="2143085" cy="73866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marL="0" lvl="1" algn="ctr"/>
            <a:r>
              <a:rPr lang="en-US" altLang="ja-JP" sz="1400" dirty="0">
                <a:solidFill>
                  <a:schemeClr val="bg1"/>
                </a:solidFill>
              </a:rPr>
              <a:t>8 X 10</a:t>
            </a:r>
            <a:r>
              <a:rPr lang="en-US" altLang="ja-JP" sz="1400" baseline="30000" dirty="0">
                <a:solidFill>
                  <a:schemeClr val="bg1"/>
                </a:solidFill>
              </a:rPr>
              <a:t>-3</a:t>
            </a:r>
            <a:r>
              <a:rPr lang="en-US" altLang="ja-JP" sz="1400" dirty="0">
                <a:solidFill>
                  <a:schemeClr val="bg1"/>
                </a:solidFill>
              </a:rPr>
              <a:t> </a:t>
            </a:r>
            <a:r>
              <a:rPr lang="en-US" altLang="ja-JP" sz="1400" dirty="0" err="1">
                <a:solidFill>
                  <a:schemeClr val="bg1"/>
                </a:solidFill>
              </a:rPr>
              <a:t>muons</a:t>
            </a:r>
            <a:r>
              <a:rPr lang="en-US" altLang="ja-JP" sz="1400" dirty="0">
                <a:solidFill>
                  <a:schemeClr val="bg1"/>
                </a:solidFill>
              </a:rPr>
              <a:t>/POT </a:t>
            </a:r>
            <a:endParaRPr lang="en-US" altLang="ja-JP" sz="1400" dirty="0" smtClean="0">
              <a:solidFill>
                <a:schemeClr val="bg1"/>
              </a:solidFill>
            </a:endParaRPr>
          </a:p>
          <a:p>
            <a:pPr marL="0" lvl="1" algn="ctr"/>
            <a:r>
              <a:rPr lang="en-US" altLang="ja-JP" sz="1400" dirty="0" smtClean="0">
                <a:solidFill>
                  <a:schemeClr val="bg1"/>
                </a:solidFill>
              </a:rPr>
              <a:t>(</a:t>
            </a:r>
            <a:r>
              <a:rPr lang="en-US" altLang="ja-JP" sz="1400" dirty="0">
                <a:solidFill>
                  <a:schemeClr val="bg1"/>
                </a:solidFill>
              </a:rPr>
              <a:t>3.8 ± 10%) </a:t>
            </a:r>
            <a:r>
              <a:rPr lang="en-US" altLang="ja-JP" sz="1400" dirty="0" err="1">
                <a:solidFill>
                  <a:schemeClr val="bg1"/>
                </a:solidFill>
              </a:rPr>
              <a:t>GeV</a:t>
            </a:r>
            <a:r>
              <a:rPr lang="en-US" altLang="ja-JP" sz="1400" dirty="0">
                <a:solidFill>
                  <a:schemeClr val="bg1"/>
                </a:solidFill>
              </a:rPr>
              <a:t>/c </a:t>
            </a:r>
            <a:endParaRPr lang="en-US" altLang="ja-JP" sz="1400" dirty="0" smtClean="0">
              <a:solidFill>
                <a:schemeClr val="bg1"/>
              </a:solidFill>
            </a:endParaRPr>
          </a:p>
          <a:p>
            <a:pPr marL="0" lvl="1" algn="ctr"/>
            <a:r>
              <a:rPr lang="en-US" altLang="ja-JP" sz="1400" dirty="0" smtClean="0">
                <a:solidFill>
                  <a:schemeClr val="bg1"/>
                </a:solidFill>
              </a:rPr>
              <a:t>at </a:t>
            </a:r>
            <a:r>
              <a:rPr lang="en-US" altLang="ja-JP" sz="1400" dirty="0">
                <a:solidFill>
                  <a:schemeClr val="bg1"/>
                </a:solidFill>
              </a:rPr>
              <a:t>end of first </a:t>
            </a:r>
            <a:r>
              <a:rPr lang="en-US" altLang="ja-JP" sz="1400" dirty="0" smtClean="0">
                <a:solidFill>
                  <a:schemeClr val="bg1"/>
                </a:solidFill>
              </a:rPr>
              <a:t>straight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572000" y="4800600"/>
            <a:ext cx="1752600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660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1"/>
            <a:ext cx="4800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Racetrack FFAG Decay Ring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64" y="1295400"/>
            <a:ext cx="9112136" cy="51579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Scaling FFAGs have special properties, which makes them </a:t>
            </a:r>
            <a:r>
              <a:rPr lang="en-US" dirty="0" smtClean="0">
                <a:solidFill>
                  <a:srgbClr val="FF0000"/>
                </a:solidFill>
              </a:rPr>
              <a:t>ideal </a:t>
            </a:r>
            <a:r>
              <a:rPr lang="en-US" dirty="0" smtClean="0"/>
              <a:t>for large momentum spread and large </a:t>
            </a:r>
            <a:r>
              <a:rPr lang="en-US" dirty="0" err="1" smtClean="0"/>
              <a:t>emittance</a:t>
            </a:r>
            <a:r>
              <a:rPr lang="en-US" dirty="0" smtClean="0"/>
              <a:t> beams</a:t>
            </a:r>
          </a:p>
          <a:p>
            <a:pPr lvl="1"/>
            <a:r>
              <a:rPr lang="en-US" dirty="0" smtClean="0"/>
              <a:t>Tune chromaticity is automatically zero</a:t>
            </a:r>
          </a:p>
          <a:p>
            <a:pPr lvl="2"/>
            <a:r>
              <a:rPr lang="en-US" dirty="0" smtClean="0"/>
              <a:t>Stable optics for very large momentum spread</a:t>
            </a:r>
          </a:p>
          <a:p>
            <a:pPr lvl="2"/>
            <a:r>
              <a:rPr lang="en-US" dirty="0" smtClean="0"/>
              <a:t>Allows  good working point with a large acceptance avoiding  dangerous resonances</a:t>
            </a:r>
          </a:p>
          <a:p>
            <a:pPr lvl="1"/>
            <a:r>
              <a:rPr lang="en-US" dirty="0" smtClean="0"/>
              <a:t>Beta chromaticity is  negligible (strictly zero in  the current racetrack)</a:t>
            </a:r>
          </a:p>
          <a:p>
            <a:pPr lvl="2"/>
            <a:r>
              <a:rPr lang="en-US" dirty="0" smtClean="0"/>
              <a:t>Allows to  remove the beta beat for off-momentum particles</a:t>
            </a:r>
          </a:p>
          <a:p>
            <a:pPr lvl="1"/>
            <a:r>
              <a:rPr lang="en-US" dirty="0" smtClean="0"/>
              <a:t>This allows to design the ring with </a:t>
            </a:r>
            <a:r>
              <a:rPr lang="en-US" dirty="0" smtClean="0">
                <a:solidFill>
                  <a:srgbClr val="FF0000"/>
                </a:solidFill>
              </a:rPr>
              <a:t>quasi-zero beam loss</a:t>
            </a:r>
          </a:p>
          <a:p>
            <a:pPr lvl="2"/>
            <a:r>
              <a:rPr lang="en-US" dirty="0" smtClean="0"/>
              <a:t>Good performance for </a:t>
            </a:r>
            <a:r>
              <a:rPr lang="en-US" dirty="0" err="1" smtClean="0"/>
              <a:t>nuSTORM</a:t>
            </a:r>
            <a:r>
              <a:rPr lang="en-US" dirty="0" smtClean="0"/>
              <a:t> facility!</a:t>
            </a:r>
          </a:p>
          <a:p>
            <a:r>
              <a:rPr lang="en-US" dirty="0" smtClean="0"/>
              <a:t>Initial FFAG design</a:t>
            </a:r>
          </a:p>
          <a:p>
            <a:pPr lvl="1"/>
            <a:r>
              <a:rPr lang="en-US" dirty="0" smtClean="0"/>
              <a:t>Confirmed the large acceptance</a:t>
            </a:r>
          </a:p>
          <a:p>
            <a:pPr lvl="1"/>
            <a:r>
              <a:rPr lang="en-US" dirty="0" smtClean="0"/>
              <a:t>Assumed initially </a:t>
            </a:r>
            <a:r>
              <a:rPr lang="en-US" dirty="0" err="1" smtClean="0"/>
              <a:t>muon</a:t>
            </a:r>
            <a:r>
              <a:rPr lang="en-US" dirty="0" smtClean="0"/>
              <a:t> injection with a kicker (not preferred currently)</a:t>
            </a:r>
          </a:p>
          <a:p>
            <a:pPr lvl="1"/>
            <a:r>
              <a:rPr lang="en-US" dirty="0" smtClean="0"/>
              <a:t>Assumed only normal conducting magnets</a:t>
            </a:r>
          </a:p>
          <a:p>
            <a:pPr lvl="2"/>
            <a:r>
              <a:rPr lang="en-US" dirty="0" smtClean="0"/>
              <a:t>Large ring size</a:t>
            </a:r>
            <a:endParaRPr lang="en-US" dirty="0" smtClean="0">
              <a:latin typeface="Symbol" pitchFamily="18" charset="2"/>
            </a:endParaRPr>
          </a:p>
          <a:p>
            <a:pPr lvl="2"/>
            <a:r>
              <a:rPr lang="en-US" dirty="0" smtClean="0"/>
              <a:t>Tight space in the arc -&gt; Difficult Stochastic Injection</a:t>
            </a:r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 smtClean="0"/>
              <a:t>Recent FFAG design</a:t>
            </a:r>
          </a:p>
          <a:p>
            <a:pPr lvl="1"/>
            <a:r>
              <a:rPr lang="en-US" dirty="0" smtClean="0"/>
              <a:t>Based on </a:t>
            </a:r>
            <a:r>
              <a:rPr lang="en-US" dirty="0" err="1" smtClean="0"/>
              <a:t>superferric</a:t>
            </a:r>
            <a:r>
              <a:rPr lang="en-US" dirty="0" smtClean="0"/>
              <a:t> magnets  (up to 3T) in the arc and normal conducting ones in the straight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Reduction</a:t>
            </a:r>
            <a:r>
              <a:rPr lang="en-US" dirty="0" smtClean="0"/>
              <a:t> of the ring size and the </a:t>
            </a:r>
            <a:r>
              <a:rPr lang="en-US" dirty="0" smtClean="0">
                <a:solidFill>
                  <a:srgbClr val="FF0000"/>
                </a:solidFill>
              </a:rPr>
              <a:t>cost</a:t>
            </a:r>
            <a:r>
              <a:rPr lang="en-US" dirty="0" smtClean="0"/>
              <a:t>!</a:t>
            </a:r>
            <a:endParaRPr lang="en-US" dirty="0" smtClean="0">
              <a:latin typeface="Symbol" pitchFamily="18" charset="2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Compact </a:t>
            </a:r>
            <a:r>
              <a:rPr lang="en-US" dirty="0" smtClean="0"/>
              <a:t>Arc (71m)</a:t>
            </a:r>
          </a:p>
          <a:p>
            <a:pPr lvl="2"/>
            <a:r>
              <a:rPr lang="en-US" dirty="0" smtClean="0"/>
              <a:t>Allows to incorporate the dispersion matching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Stochastic injection  </a:t>
            </a:r>
            <a:r>
              <a:rPr lang="en-US" dirty="0" smtClean="0"/>
              <a:t>is now possible</a:t>
            </a:r>
          </a:p>
          <a:p>
            <a:pPr lvl="2"/>
            <a:r>
              <a:rPr lang="en-US" dirty="0" smtClean="0"/>
              <a:t>Thanks to a smooth dispersion transition and empty drifts in the compact arc.</a:t>
            </a:r>
          </a:p>
          <a:p>
            <a:pPr lvl="1"/>
            <a:r>
              <a:rPr lang="en-US" dirty="0" smtClean="0"/>
              <a:t>Ring performance with respect to acceptance is very good!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228600"/>
            <a:ext cx="2392585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JB Lagrange &amp; Y. Mori: Kyoto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J. Pasternak: Imperial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A. Sato: Osaka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Alan Bross                              NuFact 2013 - IHEP                              August 24th, 2013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5105400" cy="757237"/>
          </a:xfrm>
        </p:spPr>
        <p:txBody>
          <a:bodyPr/>
          <a:lstStyle/>
          <a:p>
            <a:r>
              <a:rPr lang="en-US" sz="2400" dirty="0" smtClean="0"/>
              <a:t>Recent FFAG Decay Ring design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65" y="1295400"/>
            <a:ext cx="4495800" cy="4762500"/>
          </a:xfrm>
        </p:spPr>
        <p:txBody>
          <a:bodyPr>
            <a:normAutofit/>
          </a:bodyPr>
          <a:lstStyle/>
          <a:p>
            <a:r>
              <a:rPr lang="en-US" dirty="0" smtClean="0"/>
              <a:t>Table of parameters with FODO for comparison here?</a:t>
            </a:r>
            <a:endParaRPr lang="en-US" dirty="0"/>
          </a:p>
        </p:txBody>
      </p:sp>
      <p:pic>
        <p:nvPicPr>
          <p:cNvPr id="6" name="Picture 5" descr="trajectory-tot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904" y="4042819"/>
            <a:ext cx="5473496" cy="233616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374532"/>
              </p:ext>
            </p:extLst>
          </p:nvPr>
        </p:nvGraphicFramePr>
        <p:xfrm>
          <a:off x="98476" y="1305960"/>
          <a:ext cx="8964488" cy="253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9872"/>
                <a:gridCol w="936104"/>
                <a:gridCol w="2880320"/>
                <a:gridCol w="1728192"/>
              </a:tblGrid>
              <a:tr h="240027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Parameter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FODO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FFAG</a:t>
                      </a:r>
                      <a:r>
                        <a:rPr lang="en-GB" sz="1200" baseline="0" dirty="0" smtClean="0"/>
                        <a:t> with normal conducting arcs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FFAG </a:t>
                      </a:r>
                      <a:r>
                        <a:rPr lang="en-GB" sz="1200" baseline="0" dirty="0" smtClean="0"/>
                        <a:t> with SC arcs</a:t>
                      </a:r>
                      <a:endParaRPr lang="en-GB" sz="1200" dirty="0"/>
                    </a:p>
                  </a:txBody>
                  <a:tcPr/>
                </a:tc>
              </a:tr>
              <a:tr h="240027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L </a:t>
                      </a:r>
                      <a:r>
                        <a:rPr lang="en-GB" sz="1200" b="1" baseline="-25000" dirty="0" smtClean="0"/>
                        <a:t>Straight</a:t>
                      </a:r>
                      <a:r>
                        <a:rPr lang="en-GB" sz="1200" b="1" baseline="0" dirty="0" smtClean="0"/>
                        <a:t> (m)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185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240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192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0027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Circumference [m]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480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706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527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0027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Dynamical acceptance</a:t>
                      </a:r>
                      <a:r>
                        <a:rPr lang="en-GB" sz="1200" b="1" baseline="0" dirty="0" smtClean="0"/>
                        <a:t> </a:t>
                      </a:r>
                      <a:r>
                        <a:rPr lang="en-GB" sz="1200" b="1" baseline="0" dirty="0" err="1" smtClean="0"/>
                        <a:t>A</a:t>
                      </a:r>
                      <a:r>
                        <a:rPr lang="en-GB" sz="1200" b="1" baseline="-25000" dirty="0" err="1" smtClean="0"/>
                        <a:t>dyn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0.6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0.95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2880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Momentum</a:t>
                      </a:r>
                      <a:r>
                        <a:rPr lang="en-GB" sz="1200" b="1" baseline="0" dirty="0" smtClean="0"/>
                        <a:t> acceptance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ym typeface="Mathematica1"/>
                        </a:rPr>
                        <a:t>±10%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ym typeface="Mathematica1"/>
                        </a:rPr>
                        <a:t>±16%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FF0000"/>
                          </a:solidFill>
                          <a:sym typeface="Mathematica1"/>
                        </a:rPr>
                        <a:t>±16%</a:t>
                      </a:r>
                      <a:endParaRPr lang="en-GB" sz="1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0027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latin typeface="Symbol" charset="2"/>
                          <a:cs typeface="Symbol" charset="2"/>
                          <a:sym typeface="Mathematica1"/>
                        </a:rPr>
                        <a:t></a:t>
                      </a:r>
                      <a:r>
                        <a:rPr lang="en-GB" sz="1200" b="1" dirty="0" smtClean="0">
                          <a:sym typeface="Mathematica1"/>
                        </a:rPr>
                        <a:t>/POT</a:t>
                      </a:r>
                      <a:r>
                        <a:rPr lang="en-GB" sz="1200" b="1" baseline="0" dirty="0" smtClean="0">
                          <a:sym typeface="Mathematica1"/>
                        </a:rPr>
                        <a:t> within momentum acceptance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0.094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0.171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0.171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0027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Fraction of </a:t>
                      </a:r>
                      <a:r>
                        <a:rPr lang="en-GB" sz="1200" b="1" baseline="0" dirty="0" smtClean="0"/>
                        <a:t> </a:t>
                      </a:r>
                      <a:r>
                        <a:rPr lang="en-GB" sz="1200" b="1" dirty="0" smtClean="0">
                          <a:latin typeface="Symbol" charset="2"/>
                          <a:cs typeface="Symbol" charset="2"/>
                          <a:sym typeface="Mathematica1"/>
                        </a:rPr>
                        <a:t></a:t>
                      </a:r>
                      <a:r>
                        <a:rPr lang="en-GB" sz="1200" b="1" dirty="0" smtClean="0">
                          <a:sym typeface="Mathematica1"/>
                        </a:rPr>
                        <a:t> decaying in the straight</a:t>
                      </a:r>
                      <a:r>
                        <a:rPr lang="en-GB" sz="1200" b="1" baseline="0" dirty="0" smtClean="0">
                          <a:sym typeface="Mathematica1"/>
                        </a:rPr>
                        <a:t> </a:t>
                      </a:r>
                      <a:r>
                        <a:rPr lang="en-GB" sz="1200" b="1" dirty="0" smtClean="0">
                          <a:sym typeface="Mathematica1"/>
                        </a:rPr>
                        <a:t>(F</a:t>
                      </a:r>
                      <a:r>
                        <a:rPr lang="en-GB" sz="1200" b="1" baseline="-25000" dirty="0" smtClean="0">
                          <a:sym typeface="Mathematica1"/>
                        </a:rPr>
                        <a:t>S</a:t>
                      </a:r>
                      <a:r>
                        <a:rPr lang="en-GB" sz="1200" b="1" dirty="0" smtClean="0">
                          <a:sym typeface="Mathematica1"/>
                        </a:rPr>
                        <a:t>)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0.52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0.57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0.54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0027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Ratio of  L </a:t>
                      </a:r>
                      <a:r>
                        <a:rPr lang="en-GB" sz="1200" b="1" baseline="-25000" dirty="0" smtClean="0"/>
                        <a:t>Straight</a:t>
                      </a:r>
                      <a:r>
                        <a:rPr lang="en-GB" sz="1200" b="1" baseline="0" dirty="0" smtClean="0"/>
                        <a:t> to the ring Circ. (</a:t>
                      </a:r>
                      <a:r>
                        <a:rPr lang="en-GB" sz="1200" b="1" baseline="0" dirty="0" smtClean="0">
                          <a:latin typeface="Symbol" charset="2"/>
                          <a:cs typeface="Symbol" charset="2"/>
                          <a:sym typeface="Mathematica1"/>
                        </a:rPr>
                        <a:t></a:t>
                      </a:r>
                      <a:r>
                        <a:rPr lang="en-GB" sz="1200" b="1" baseline="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0.39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0.34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0.36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0027">
                <a:tc>
                  <a:txBody>
                    <a:bodyPr/>
                    <a:lstStyle/>
                    <a:p>
                      <a:r>
                        <a:rPr lang="en-GB" sz="1200" b="1" baseline="0" dirty="0" err="1" smtClean="0"/>
                        <a:t>A</a:t>
                      </a:r>
                      <a:r>
                        <a:rPr lang="en-GB" sz="1200" b="1" baseline="-25000" dirty="0" err="1" smtClean="0"/>
                        <a:t>dyn</a:t>
                      </a:r>
                      <a:r>
                        <a:rPr lang="en-GB" sz="1200" b="1" baseline="-25000" dirty="0" smtClean="0"/>
                        <a:t> </a:t>
                      </a:r>
                      <a:r>
                        <a:rPr lang="en-GB" sz="1200" b="1" baseline="0" dirty="0" smtClean="0">
                          <a:latin typeface="Symbol" charset="2"/>
                          <a:cs typeface="Symbol" charset="2"/>
                          <a:sym typeface="Mathematica1"/>
                        </a:rPr>
                        <a:t> </a:t>
                      </a:r>
                      <a:r>
                        <a:rPr lang="en-GB" sz="1200" b="1" dirty="0" smtClean="0">
                          <a:latin typeface="Symbol" charset="2"/>
                          <a:cs typeface="Symbol" charset="2"/>
                          <a:sym typeface="Mathematica1"/>
                        </a:rPr>
                        <a:t></a:t>
                      </a:r>
                      <a:r>
                        <a:rPr lang="en-GB" sz="1200" b="1" dirty="0" smtClean="0">
                          <a:sym typeface="Mathematica1"/>
                        </a:rPr>
                        <a:t>/POT</a:t>
                      </a:r>
                      <a:r>
                        <a:rPr lang="en-GB" sz="1200" b="1" baseline="0" dirty="0" smtClean="0">
                          <a:sym typeface="Mathematica1"/>
                        </a:rPr>
                        <a:t> </a:t>
                      </a:r>
                      <a:r>
                        <a:rPr lang="en-GB" sz="1200" b="1" baseline="0" dirty="0" smtClean="0">
                          <a:latin typeface="Symbol" charset="2"/>
                          <a:cs typeface="Symbol" charset="2"/>
                          <a:sym typeface="Mathematica1"/>
                        </a:rPr>
                        <a:t></a:t>
                      </a:r>
                      <a:r>
                        <a:rPr lang="en-GB" sz="1200" b="1" baseline="0" dirty="0" smtClean="0">
                          <a:sym typeface="Mathematica1"/>
                        </a:rPr>
                        <a:t> </a:t>
                      </a:r>
                      <a:r>
                        <a:rPr lang="en-GB" sz="1200" b="1" dirty="0" smtClean="0">
                          <a:sym typeface="Mathematica1"/>
                        </a:rPr>
                        <a:t>F</a:t>
                      </a:r>
                      <a:r>
                        <a:rPr lang="en-GB" sz="1200" b="1" baseline="-25000" dirty="0" smtClean="0">
                          <a:sym typeface="Mathematica1"/>
                        </a:rPr>
                        <a:t>S </a:t>
                      </a:r>
                      <a:r>
                        <a:rPr lang="en-GB" sz="1200" b="1" baseline="0" dirty="0" smtClean="0">
                          <a:latin typeface="Symbol" charset="2"/>
                          <a:cs typeface="Symbol" charset="2"/>
                          <a:sym typeface="Mathematica1"/>
                        </a:rPr>
                        <a:t> </a:t>
                      </a:r>
                      <a:endParaRPr lang="en-GB" sz="1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0.011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0.031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0.033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0" y="4724400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Layout of the FFAG</a:t>
            </a:r>
          </a:p>
          <a:p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Decay Ring with SC Arc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Alan Bross                              NuFact 2013 - IHEP                              August 24th, 2013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1470025"/>
          </a:xfrm>
        </p:spPr>
        <p:txBody>
          <a:bodyPr/>
          <a:lstStyle/>
          <a:p>
            <a:r>
              <a:rPr lang="en-US" sz="6600" dirty="0" err="1" smtClean="0"/>
              <a:t>nuSTORM’s</a:t>
            </a:r>
            <a:r>
              <a:rPr lang="en-US" sz="6600" dirty="0" smtClean="0"/>
              <a:t> </a:t>
            </a:r>
            <a:r>
              <a:rPr lang="en-US" sz="6600" dirty="0"/>
              <a:t>Physics </a:t>
            </a:r>
            <a:r>
              <a:rPr lang="en-US" sz="6600" dirty="0" smtClean="0"/>
              <a:t>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991600" cy="4114800"/>
          </a:xfrm>
        </p:spPr>
        <p:txBody>
          <a:bodyPr/>
          <a:lstStyle/>
          <a:p>
            <a:r>
              <a:rPr lang="en-US" sz="2400" dirty="0" smtClean="0"/>
              <a:t>N</a:t>
            </a:r>
            <a:r>
              <a:rPr lang="en-US" sz="2400" baseline="-25000" dirty="0" smtClean="0">
                <a:latin typeface="Symbol" pitchFamily="18" charset="2"/>
              </a:rPr>
              <a:t>m</a:t>
            </a:r>
            <a:r>
              <a:rPr lang="en-US" sz="2400" dirty="0" smtClean="0"/>
              <a:t> = (POT) X (</a:t>
            </a:r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/POT) X </a:t>
            </a:r>
            <a:r>
              <a:rPr lang="en-US" sz="2400" dirty="0" smtClean="0">
                <a:latin typeface="Symbol" pitchFamily="18" charset="2"/>
              </a:rPr>
              <a:t>m/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 smtClean="0"/>
              <a:t> X </a:t>
            </a:r>
            <a:r>
              <a:rPr lang="en-US" sz="2400" dirty="0" err="1" smtClean="0"/>
              <a:t>A</a:t>
            </a:r>
            <a:r>
              <a:rPr lang="en-US" sz="2400" baseline="-25000" dirty="0" err="1" smtClean="0"/>
              <a:t>dynamic</a:t>
            </a:r>
            <a:r>
              <a:rPr lang="en-US" sz="2400" dirty="0" smtClean="0"/>
              <a:t> X </a:t>
            </a:r>
            <a:r>
              <a:rPr lang="en-US" sz="2400" dirty="0" smtClean="0">
                <a:latin typeface="Symbol" pitchFamily="18" charset="2"/>
              </a:rPr>
              <a:t>W</a:t>
            </a:r>
          </a:p>
          <a:p>
            <a:pPr lvl="1"/>
            <a:r>
              <a:rPr lang="en-US" sz="2200" dirty="0" smtClean="0"/>
              <a:t>10</a:t>
            </a:r>
            <a:r>
              <a:rPr lang="en-US" sz="2200" baseline="30000" dirty="0" smtClean="0"/>
              <a:t>21</a:t>
            </a:r>
            <a:r>
              <a:rPr lang="en-US" sz="2200" dirty="0" smtClean="0"/>
              <a:t> POT  @ 120 </a:t>
            </a:r>
            <a:r>
              <a:rPr lang="en-US" sz="2200" dirty="0" err="1" smtClean="0"/>
              <a:t>GeV</a:t>
            </a:r>
            <a:r>
              <a:rPr lang="en-US" sz="2200" dirty="0" smtClean="0"/>
              <a:t> integrated exposure</a:t>
            </a:r>
          </a:p>
          <a:p>
            <a:pPr lvl="1"/>
            <a:r>
              <a:rPr lang="en-US" sz="2200" dirty="0" smtClean="0"/>
              <a:t>0.1 </a:t>
            </a:r>
            <a:r>
              <a:rPr lang="en-US" sz="2200" dirty="0" smtClean="0">
                <a:latin typeface="Symbol" pitchFamily="18" charset="2"/>
              </a:rPr>
              <a:t>p</a:t>
            </a:r>
            <a:r>
              <a:rPr lang="en-US" sz="2200" dirty="0" smtClean="0"/>
              <a:t>/POT</a:t>
            </a:r>
          </a:p>
          <a:p>
            <a:pPr lvl="1"/>
            <a:r>
              <a:rPr lang="en-US" sz="2200" dirty="0" err="1" smtClean="0"/>
              <a:t>Muons</a:t>
            </a:r>
            <a:r>
              <a:rPr lang="en-US" sz="2200" dirty="0" smtClean="0"/>
              <a:t>/POT at end of first straight (8 X 10</a:t>
            </a:r>
            <a:r>
              <a:rPr lang="en-US" sz="2200" baseline="30000" dirty="0" smtClean="0"/>
              <a:t>-3</a:t>
            </a:r>
            <a:r>
              <a:rPr lang="en-US" sz="2200" dirty="0" smtClean="0"/>
              <a:t>)</a:t>
            </a:r>
          </a:p>
          <a:p>
            <a:pPr lvl="2"/>
            <a:r>
              <a:rPr lang="en-US" sz="2000" dirty="0" smtClean="0"/>
              <a:t>=(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/POT) X (</a:t>
            </a:r>
            <a:r>
              <a:rPr lang="en-US" sz="2000" dirty="0" smtClean="0">
                <a:latin typeface="Symbol" charset="2"/>
                <a:cs typeface="Symbol" charset="2"/>
              </a:rPr>
              <a:t>m/p</a:t>
            </a:r>
            <a:r>
              <a:rPr lang="en-US" sz="2000" dirty="0" smtClean="0"/>
              <a:t>) within the 3.8 ± 10% </a:t>
            </a:r>
            <a:r>
              <a:rPr lang="en-US" sz="2000" dirty="0" err="1" smtClean="0"/>
              <a:t>GeV</a:t>
            </a:r>
            <a:r>
              <a:rPr lang="en-US" sz="2000" dirty="0" smtClean="0"/>
              <a:t>/c momentum acceptance</a:t>
            </a:r>
          </a:p>
          <a:p>
            <a:pPr lvl="1"/>
            <a:r>
              <a:rPr lang="en-US" sz="2200" dirty="0" err="1" smtClean="0"/>
              <a:t>A</a:t>
            </a:r>
            <a:r>
              <a:rPr lang="en-US" sz="2200" baseline="-25000" dirty="0" err="1" smtClean="0"/>
              <a:t>dynamic</a:t>
            </a:r>
            <a:r>
              <a:rPr lang="en-US" sz="2200" dirty="0" smtClean="0"/>
              <a:t> = 0.6 (FODO)</a:t>
            </a:r>
          </a:p>
          <a:p>
            <a:pPr lvl="2"/>
            <a:r>
              <a:rPr lang="en-US" sz="2000" dirty="0" smtClean="0"/>
              <a:t>Fraction of </a:t>
            </a:r>
            <a:r>
              <a:rPr lang="en-US" sz="2000" dirty="0" err="1" smtClean="0"/>
              <a:t>muons</a:t>
            </a:r>
            <a:r>
              <a:rPr lang="en-US" sz="2000" dirty="0" smtClean="0"/>
              <a:t> surviving 100 turns</a:t>
            </a:r>
          </a:p>
          <a:p>
            <a:pPr lvl="1"/>
            <a:r>
              <a:rPr lang="en-US" sz="2200" dirty="0" smtClean="0">
                <a:latin typeface="Symbol" pitchFamily="18" charset="2"/>
              </a:rPr>
              <a:t>W </a:t>
            </a:r>
            <a:r>
              <a:rPr lang="en-US" sz="2200" dirty="0" smtClean="0"/>
              <a:t>= Straight/circumference ratio (0.39) (FODO)</a:t>
            </a:r>
          </a:p>
          <a:p>
            <a:r>
              <a:rPr lang="en-US" sz="2400" dirty="0" smtClean="0"/>
              <a:t>This yields </a:t>
            </a:r>
            <a:r>
              <a:rPr lang="en-US" sz="2400" dirty="0">
                <a:latin typeface="Symbol" pitchFamily="18" charset="2"/>
              </a:rPr>
              <a:t>»</a:t>
            </a:r>
            <a:r>
              <a:rPr lang="en-US" sz="2400" dirty="0"/>
              <a:t> </a:t>
            </a:r>
            <a:r>
              <a:rPr lang="en-US" sz="2400" dirty="0" smtClean="0"/>
              <a:t>1.9 X 10</a:t>
            </a:r>
            <a:r>
              <a:rPr lang="en-US" sz="2400" baseline="30000" dirty="0" smtClean="0"/>
              <a:t>18</a:t>
            </a:r>
            <a:r>
              <a:rPr lang="en-US" sz="2400" dirty="0" smtClean="0"/>
              <a:t> useful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 decays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5562600"/>
            <a:ext cx="5753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FF"/>
                </a:solidFill>
              </a:rPr>
              <a:t>Note: </a:t>
            </a:r>
            <a:r>
              <a:rPr kumimoji="1" lang="en-US" altLang="ja-JP" sz="2000" dirty="0" err="1" smtClean="0">
                <a:solidFill>
                  <a:srgbClr val="FFFFFF"/>
                </a:solidFill>
              </a:rPr>
              <a:t>nuSTORM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 will be limited to 10</a:t>
            </a:r>
            <a:r>
              <a:rPr kumimoji="1" lang="en-US" altLang="ja-JP" sz="2000" baseline="30000" dirty="0" smtClean="0">
                <a:solidFill>
                  <a:srgbClr val="FFFFFF"/>
                </a:solidFill>
              </a:rPr>
              <a:t>20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 POT/</a:t>
            </a:r>
            <a:r>
              <a:rPr kumimoji="1" lang="en-US" altLang="ja-JP" sz="2000" dirty="0" err="1" smtClean="0">
                <a:solidFill>
                  <a:srgbClr val="FFFFFF"/>
                </a:solidFill>
              </a:rPr>
              <a:t>yr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n-US" baseline="-25000" dirty="0" smtClean="0">
                <a:latin typeface="Symbol" pitchFamily="18" charset="2"/>
              </a:rPr>
              <a:t>n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latin typeface="+mn-lt"/>
              </a:rPr>
              <a:t>spectra (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baseline="30000" dirty="0" smtClean="0">
                <a:latin typeface="+mn-lt"/>
              </a:rPr>
              <a:t>+ </a:t>
            </a:r>
            <a:r>
              <a:rPr lang="en-US" dirty="0" smtClean="0">
                <a:latin typeface="+mn-lt"/>
              </a:rPr>
              <a:t>stored)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4" y="1376792"/>
            <a:ext cx="3886200" cy="23547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8" y="3881680"/>
            <a:ext cx="3854372" cy="2320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1981200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+mn-lt"/>
              </a:rPr>
              <a:t>e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3268" y="4291944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+mn-lt"/>
              </a:rPr>
              <a:t>-bar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895600"/>
            <a:ext cx="2089799" cy="1771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2418" y="3200400"/>
            <a:ext cx="17488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Event rates/100T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at ND hall 50m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from straight with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Symbol" pitchFamily="18" charset="2"/>
                <a:ea typeface="Batang" pitchFamily="18" charset="-127"/>
              </a:rPr>
              <a:t>m</a:t>
            </a:r>
            <a:r>
              <a:rPr lang="en-US" sz="1400" baseline="300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+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 stored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+mn-lt"/>
                <a:ea typeface="Batang" pitchFamily="18" charset="-127"/>
              </a:rPr>
              <a:t>f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or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10</a:t>
            </a:r>
            <a:r>
              <a:rPr lang="en-US" sz="1400" baseline="300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21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 POT exposure</a:t>
            </a:r>
            <a:endParaRPr lang="en-US" sz="1400" dirty="0">
              <a:solidFill>
                <a:schemeClr val="bg1"/>
              </a:solidFill>
              <a:latin typeface="Symbol" pitchFamily="18" charset="2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99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SBL oscillation searches</a:t>
            </a:r>
            <a:endParaRPr kumimoji="1" lang="ja-JP" alt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sz="3600" dirty="0" smtClean="0"/>
              <a:t>Appearance</a:t>
            </a:r>
          </a:p>
          <a:p>
            <a:r>
              <a:rPr kumimoji="1" lang="en-US" altLang="ja-JP" sz="3200" i="1" dirty="0" smtClean="0"/>
              <a:t>The Golden channel </a:t>
            </a:r>
            <a:endParaRPr kumimoji="1" lang="ja-JP" alt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0375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2800" dirty="0"/>
              <a:t>For </a:t>
            </a:r>
            <a:r>
              <a:rPr lang="en-US" sz="2800" dirty="0" smtClean="0"/>
              <a:t>over 30 </a:t>
            </a:r>
            <a:r>
              <a:rPr lang="en-US" sz="2800" dirty="0"/>
              <a:t>years physicists have been talking about doing </a:t>
            </a:r>
            <a:r>
              <a:rPr lang="en-US" sz="2800" dirty="0">
                <a:latin typeface="Symbol" pitchFamily="18" charset="2"/>
              </a:rPr>
              <a:t>n</a:t>
            </a:r>
            <a:r>
              <a:rPr lang="en-US" sz="2800" dirty="0"/>
              <a:t> </a:t>
            </a:r>
            <a:r>
              <a:rPr lang="en-US" sz="2800" dirty="0" smtClean="0"/>
              <a:t>experiments </a:t>
            </a:r>
            <a:r>
              <a:rPr lang="en-US" sz="2800" dirty="0"/>
              <a:t>with </a:t>
            </a:r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1800" dirty="0"/>
              <a:t>s</a:t>
            </a:r>
            <a:r>
              <a:rPr lang="en-US" sz="2800" dirty="0" smtClean="0"/>
              <a:t> </a:t>
            </a:r>
            <a:r>
              <a:rPr lang="en-US" sz="2800" dirty="0"/>
              <a:t>from </a:t>
            </a:r>
            <a:r>
              <a:rPr lang="en-US" sz="2800" dirty="0">
                <a:latin typeface="Symbol" pitchFamily="18" charset="2"/>
              </a:rPr>
              <a:t>m</a:t>
            </a:r>
            <a:r>
              <a:rPr lang="en-US" sz="2800" dirty="0"/>
              <a:t> decay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Flavor </a:t>
            </a:r>
            <a:r>
              <a:rPr lang="en-US" dirty="0"/>
              <a:t>content fully </a:t>
            </a:r>
            <a:r>
              <a:rPr lang="en-US" dirty="0" smtClean="0"/>
              <a:t>known</a:t>
            </a:r>
          </a:p>
          <a:p>
            <a:r>
              <a:rPr lang="en-US" dirty="0" smtClean="0"/>
              <a:t>Energy spectrum known to a few parts in 10</a:t>
            </a:r>
            <a:r>
              <a:rPr lang="en-US" baseline="30000" dirty="0" smtClean="0"/>
              <a:t>4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i="1" dirty="0" smtClean="0"/>
              <a:t>Near</a:t>
            </a:r>
            <a:r>
              <a:rPr lang="en-US" dirty="0" smtClean="0"/>
              <a:t> </a:t>
            </a:r>
            <a:r>
              <a:rPr lang="en-US" i="1" dirty="0" smtClean="0"/>
              <a:t>Absolute</a:t>
            </a:r>
            <a:r>
              <a:rPr lang="en-US" dirty="0"/>
              <a:t>” Flux Determination is </a:t>
            </a:r>
            <a:r>
              <a:rPr lang="en-US" dirty="0" smtClean="0"/>
              <a:t>possible in a storage ring</a:t>
            </a:r>
            <a:endParaRPr lang="en-US" dirty="0"/>
          </a:p>
          <a:p>
            <a:pPr lvl="1"/>
            <a:r>
              <a:rPr lang="en-US" dirty="0"/>
              <a:t>Beam current, polarization, </a:t>
            </a:r>
            <a:r>
              <a:rPr lang="en-US" dirty="0" smtClean="0"/>
              <a:t>beam divergence monitor,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baseline="-25000" dirty="0" err="1" smtClean="0"/>
              <a:t>p</a:t>
            </a:r>
            <a:r>
              <a:rPr lang="en-US" dirty="0" smtClean="0"/>
              <a:t> spectrometer</a:t>
            </a:r>
          </a:p>
          <a:p>
            <a:r>
              <a:rPr lang="en-US" dirty="0" smtClean="0"/>
              <a:t>Overall, there is </a:t>
            </a:r>
            <a:r>
              <a:rPr lang="en-US" dirty="0"/>
              <a:t>t</a:t>
            </a:r>
            <a:r>
              <a:rPr lang="en-US" dirty="0" smtClean="0"/>
              <a:t>remendous control of systematic uncertainties with a well designed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430652" cy="186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83844"/>
              </p:ext>
            </p:extLst>
          </p:nvPr>
        </p:nvGraphicFramePr>
        <p:xfrm>
          <a:off x="3581400" y="2667000"/>
          <a:ext cx="20574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5" name="Equation" r:id="rId4" imgW="876300" imgH="523943" progId="Equation.3">
                  <p:embed/>
                </p:oleObj>
              </mc:Choice>
              <mc:Fallback>
                <p:oleObj name="Equation" r:id="rId4" imgW="876300" imgH="52394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67000"/>
                        <a:ext cx="2057400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8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Layout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6681000" cy="4991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477000"/>
            <a:ext cx="6705600" cy="228600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71494" y="3505200"/>
            <a:ext cx="2037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Must reject the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“wrong” sign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 with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reat efficiency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1943" y="1371600"/>
            <a:ext cx="203683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Appearance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Channel: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2800" baseline="-2500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2800" dirty="0" smtClean="0">
                <a:solidFill>
                  <a:schemeClr val="tx1"/>
                </a:solidFill>
                <a:latin typeface="Symbol" pitchFamily="18" charset="2"/>
              </a:rPr>
              <a:t> ® n</a:t>
            </a:r>
            <a:r>
              <a:rPr lang="en-US" sz="2800" baseline="-250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Golden Channel</a:t>
            </a:r>
            <a:r>
              <a:rPr lang="en-US" sz="2800" i="1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endParaRPr lang="en-US" sz="2800" i="1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0880" y="464820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Why </a:t>
            </a:r>
            <a:r>
              <a:rPr lang="en-US" sz="18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1800" baseline="-25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chemeClr val="bg1"/>
                </a:solidFill>
                <a:latin typeface="Symbol" pitchFamily="18" charset="2"/>
              </a:rPr>
              <a:t> ® n</a:t>
            </a:r>
            <a:r>
              <a:rPr lang="en-US" sz="1800" baseline="-25000" dirty="0" smtClean="0">
                <a:solidFill>
                  <a:schemeClr val="bg1"/>
                </a:solidFill>
                <a:latin typeface="+mn-lt"/>
              </a:rPr>
              <a:t>e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Appearance Ch.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not possible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3185" y="4047974"/>
            <a:ext cx="4417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185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257800" y="1828800"/>
            <a:ext cx="9144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4015228"/>
            <a:ext cx="10574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~ 1900 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505200" y="2057400"/>
            <a:ext cx="17526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0940" y="152400"/>
            <a:ext cx="1429899" cy="5847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Chris </a:t>
            </a:r>
            <a:r>
              <a:rPr lang="en-US" dirty="0" err="1" smtClean="0">
                <a:solidFill>
                  <a:srgbClr val="0000FF"/>
                </a:solidFill>
              </a:rPr>
              <a:t>Tunnell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dirty="0" smtClean="0">
                <a:solidFill>
                  <a:srgbClr val="0000FF"/>
                </a:solidFill>
              </a:rPr>
              <a:t>Oxford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46253" y="5943600"/>
            <a:ext cx="163772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aseline="30000" dirty="0" smtClean="0">
                <a:solidFill>
                  <a:srgbClr val="0000FF"/>
                </a:solidFill>
              </a:rPr>
              <a:t>* </a:t>
            </a:r>
            <a:r>
              <a:rPr lang="en-US" altLang="ja-JP" sz="1400" dirty="0" smtClean="0">
                <a:solidFill>
                  <a:srgbClr val="0000FF"/>
                </a:solidFill>
              </a:rPr>
              <a:t>Now at NIKHEF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SuperBIND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7" name="Content Placeholder 6" descr="nuSTORM_graphic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 b="39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05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–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 appearance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3" y="1371600"/>
            <a:ext cx="5334000" cy="4648200"/>
          </a:xfrm>
        </p:spPr>
        <p:txBody>
          <a:bodyPr>
            <a:normAutofit/>
          </a:bodyPr>
          <a:lstStyle/>
          <a:p>
            <a:r>
              <a:rPr lang="en-US" dirty="0"/>
              <a:t>Full GEANT4 Simulation</a:t>
            </a:r>
          </a:p>
          <a:p>
            <a:pPr lvl="1"/>
            <a:r>
              <a:rPr lang="en-US" dirty="0"/>
              <a:t>Extrapolation from ISS and IDS-NF studies for the MIND detector</a:t>
            </a:r>
          </a:p>
          <a:p>
            <a:pPr lvl="1"/>
            <a:r>
              <a:rPr lang="en-US" dirty="0" smtClean="0"/>
              <a:t>Uses GENIE to generate the neutrino interactions.</a:t>
            </a:r>
          </a:p>
          <a:p>
            <a:pPr lvl="1"/>
            <a:r>
              <a:rPr lang="en-US" dirty="0" smtClean="0"/>
              <a:t>Involves a flexible geometry that allows the dimensions of the detector to be altered easily (for optimization purposes, for example).</a:t>
            </a:r>
          </a:p>
          <a:p>
            <a:pPr lvl="1"/>
            <a:r>
              <a:rPr lang="en-US" dirty="0" smtClean="0"/>
              <a:t>Have not used the detailed </a:t>
            </a:r>
            <a:r>
              <a:rPr lang="en-US" dirty="0"/>
              <a:t>B </a:t>
            </a:r>
            <a:r>
              <a:rPr lang="en-US" dirty="0" smtClean="0"/>
              <a:t>field map, but parameterized fit is very good</a:t>
            </a:r>
          </a:p>
          <a:p>
            <a:pPr lvl="1"/>
            <a:r>
              <a:rPr lang="en-US" dirty="0" smtClean="0"/>
              <a:t> Event selection/cuts</a:t>
            </a:r>
          </a:p>
          <a:p>
            <a:pPr lvl="1"/>
            <a:r>
              <a:rPr lang="en-US" dirty="0" smtClean="0"/>
              <a:t>Multivariate analysis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21065"/>
            <a:ext cx="3733800" cy="2651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152400"/>
            <a:ext cx="1793780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Ryan Bayes</a:t>
            </a:r>
          </a:p>
          <a:p>
            <a:pPr algn="ctr"/>
            <a:r>
              <a:rPr lang="en-US" altLang="ja-JP" dirty="0">
                <a:solidFill>
                  <a:srgbClr val="0000FF"/>
                </a:solidFill>
              </a:rPr>
              <a:t>Steve </a:t>
            </a:r>
            <a:r>
              <a:rPr lang="en-US" altLang="ja-JP" dirty="0" err="1" smtClean="0">
                <a:solidFill>
                  <a:srgbClr val="0000FF"/>
                </a:solidFill>
              </a:rPr>
              <a:t>Bramsiepe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Glasgow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Event reconstruction efficiency &amp; Backgrounds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8" name="Picture 7" descr="BDTEff_MuAp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4275534" cy="2895600"/>
          </a:xfrm>
          <a:prstGeom prst="rect">
            <a:avLst/>
          </a:prstGeom>
        </p:spPr>
      </p:pic>
      <p:pic>
        <p:nvPicPr>
          <p:cNvPr id="9" name="Picture 8" descr="Bkgd_BD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47801"/>
            <a:ext cx="4267200" cy="28899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0" y="5791200"/>
            <a:ext cx="37683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Boosted Decision Tree (BDT) analysis</a:t>
            </a:r>
            <a:endParaRPr kumimoji="1" lang="ja-JP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4648200"/>
            <a:ext cx="18004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Signal efficiency</a:t>
            </a:r>
            <a:endParaRPr kumimoji="1" lang="ja-JP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4648200"/>
            <a:ext cx="23262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Background efficiency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09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162800" cy="757237"/>
          </a:xfrm>
        </p:spPr>
        <p:txBody>
          <a:bodyPr/>
          <a:lstStyle/>
          <a:p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/>
              <a:t>e</a:t>
            </a:r>
            <a:r>
              <a:rPr lang="en-US" dirty="0">
                <a:latin typeface="Symbol" pitchFamily="18" charset="2"/>
              </a:rPr>
              <a:t> ® n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/>
              <a:t>appearance</a:t>
            </a:r>
            <a:br>
              <a:rPr lang="en-US" dirty="0"/>
            </a:br>
            <a:r>
              <a:rPr lang="en-US" i="1" dirty="0"/>
              <a:t>CPT invariant channel to </a:t>
            </a:r>
            <a:r>
              <a:rPr lang="en-US" i="1" dirty="0" err="1" smtClean="0"/>
              <a:t>LSNDMiniBooNE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81400" y="5715000"/>
            <a:ext cx="1877287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S:B = 12:1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1" name="Picture 10" descr="BDT_sig_bk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1295400"/>
            <a:ext cx="623074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Appearance</a:t>
            </a:r>
            <a:br>
              <a:rPr kumimoji="1" lang="en-US" altLang="ja-JP" dirty="0" smtClean="0"/>
            </a:br>
            <a:r>
              <a:rPr kumimoji="1" lang="en-US" altLang="ja-JP" dirty="0" smtClean="0"/>
              <a:t>Exclusion contours</a:t>
            </a:r>
            <a:endParaRPr kumimoji="1" lang="ja-JP" altLang="en-US" dirty="0"/>
          </a:p>
        </p:txBody>
      </p:sp>
      <p:pic>
        <p:nvPicPr>
          <p:cNvPr id="7" name="Content Placeholder 6" descr="SysBD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6" r="-855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69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“Robustness” </a:t>
            </a:r>
            <a:r>
              <a:rPr lang="en-US" dirty="0" smtClean="0"/>
              <a:t>of appearance search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56" y="1219200"/>
            <a:ext cx="6682163" cy="4991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20108" y="4508212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Bkg</a:t>
            </a:r>
            <a:r>
              <a:rPr lang="en-US" dirty="0" smtClean="0"/>
              <a:t> uncertainty:</a:t>
            </a:r>
          </a:p>
          <a:p>
            <a:r>
              <a:rPr lang="en-US" dirty="0"/>
              <a:t>10% </a:t>
            </a:r>
            <a:r>
              <a:rPr lang="en-US" dirty="0" smtClean="0">
                <a:latin typeface="Symbol" pitchFamily="18" charset="2"/>
              </a:rPr>
              <a:t>® </a:t>
            </a:r>
            <a:r>
              <a:rPr lang="en-US" dirty="0" smtClean="0">
                <a:latin typeface="+mn-lt"/>
              </a:rPr>
              <a:t>50%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418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r>
              <a:rPr lang="en-US" sz="4000" b="0" dirty="0" smtClean="0"/>
              <a:t>Disappearance searches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32481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759339" y="5105400"/>
            <a:ext cx="2175596" cy="99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5820436" cy="49911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Event 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06070" y="4435858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3+1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Assumption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54251" y="2165925"/>
            <a:ext cx="3136749" cy="342900"/>
          </a:xfrm>
          <a:prstGeom prst="rect">
            <a:avLst/>
          </a:prstGeom>
          <a:solidFill>
            <a:srgbClr val="FFFF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5399022"/>
            <a:ext cx="358389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59339" y="5640322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Appearance channels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572000"/>
            <a:ext cx="31400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4862" y="2971800"/>
            <a:ext cx="1348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Tremendous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Statistical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Significance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4155" y="1506378"/>
            <a:ext cx="2529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 dis. channels follow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naturally from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 appear.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4459" y="2216437"/>
            <a:ext cx="213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baseline="-25000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 channels will take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ore work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Accelerator R&amp;D</a:t>
            </a:r>
            <a:endParaRPr kumimoji="1" lang="ja-JP" alt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sz="3600" i="1" dirty="0" smtClean="0"/>
              <a:t>Looking Forward</a:t>
            </a:r>
            <a:endParaRPr kumimoji="1" lang="ja-JP" alt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0909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7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7088188" cy="757237"/>
          </a:xfrm>
        </p:spPr>
        <p:txBody>
          <a:bodyPr/>
          <a:lstStyle/>
          <a:p>
            <a:r>
              <a:rPr lang="en-US" dirty="0">
                <a:latin typeface="Symbol" pitchFamily="18" charset="2"/>
              </a:rPr>
              <a:t>n</a:t>
            </a:r>
            <a:r>
              <a:rPr lang="en-US" dirty="0"/>
              <a:t> physics with a μ storage </a:t>
            </a:r>
            <a:r>
              <a:rPr lang="en-US" dirty="0" smtClean="0"/>
              <a:t>ring –</a:t>
            </a:r>
            <a:br>
              <a:rPr lang="en-US" dirty="0" smtClean="0"/>
            </a:br>
            <a:r>
              <a:rPr lang="en-US" i="1" dirty="0" smtClean="0"/>
              <a:t>Neutrino Factory  </a:t>
            </a:r>
          </a:p>
        </p:txBody>
      </p:sp>
      <p:sp>
        <p:nvSpPr>
          <p:cNvPr id="1536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1699A0-13FD-4447-83D4-DE7563EEF79B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pic>
        <p:nvPicPr>
          <p:cNvPr id="15366" name="Picture 9" descr="NF_process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" y="1780374"/>
            <a:ext cx="844013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3136" y="5029200"/>
            <a:ext cx="58352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12 channels accessible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if E</a:t>
            </a:r>
            <a:r>
              <a:rPr lang="en-US" sz="3200" baseline="-25000" dirty="0" smtClean="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lang="en-US" sz="3200" dirty="0" smtClean="0">
                <a:solidFill>
                  <a:srgbClr val="FFFFFF"/>
                </a:solidFill>
                <a:latin typeface="Symbol" pitchFamily="18" charset="2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Comic Sans MS"/>
              </a:rPr>
              <a:t>is above the </a:t>
            </a:r>
            <a:r>
              <a:rPr lang="en-US" sz="3200" dirty="0" smtClean="0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3200" dirty="0" smtClean="0">
                <a:solidFill>
                  <a:srgbClr val="FFFFFF"/>
                </a:solidFill>
                <a:latin typeface="Comic Sans MS"/>
              </a:rPr>
              <a:t> threshold</a:t>
            </a:r>
            <a:r>
              <a:rPr lang="en-US" sz="3200" dirty="0" smtClean="0">
                <a:solidFill>
                  <a:srgbClr val="FFFFFF"/>
                </a:solidFill>
                <a:latin typeface="Symbol" pitchFamily="18" charset="2"/>
              </a:rPr>
              <a:t> </a:t>
            </a:r>
            <a:endParaRPr lang="en-US" sz="3200" baseline="-25000" dirty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Forward: Beyond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physics</a:t>
            </a:r>
            <a:br>
              <a:rPr lang="en-US" dirty="0" smtClean="0"/>
            </a:br>
            <a:r>
              <a:rPr lang="en-US" sz="2400" i="1" dirty="0" smtClean="0"/>
              <a:t>Friends in High Places</a:t>
            </a:r>
            <a:endParaRPr lang="en-US" sz="24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9" y="1219200"/>
            <a:ext cx="6993577" cy="4991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18171" y="5787640"/>
            <a:ext cx="3674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C. Rubbia, Neutrino Telescopes 2013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nuSTORM</a:t>
            </a:r>
            <a:br>
              <a:rPr lang="en-US" dirty="0" smtClean="0"/>
            </a:br>
            <a:r>
              <a:rPr lang="en-US" sz="2400" i="1" dirty="0" smtClean="0"/>
              <a:t>Setting the stage for the next step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5029200"/>
            <a:ext cx="4265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Only ~50% of </a:t>
            </a:r>
            <a:r>
              <a:rPr lang="en-US" sz="2000" dirty="0" err="1" smtClean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US" sz="2000" dirty="0" err="1" smtClean="0">
                <a:solidFill>
                  <a:srgbClr val="FFFFFF"/>
                </a:solidFill>
              </a:rPr>
              <a:t>s</a:t>
            </a:r>
            <a:r>
              <a:rPr lang="en-US" sz="2000" dirty="0" smtClean="0">
                <a:solidFill>
                  <a:srgbClr val="FFFFFF"/>
                </a:solidFill>
              </a:rPr>
              <a:t> decay in straight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Need </a:t>
            </a:r>
            <a:r>
              <a:rPr lang="en-US" sz="2000" dirty="0" smtClean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rgbClr val="FFFFFF"/>
                </a:solidFill>
              </a:rPr>
              <a:t> absorber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Content Placeholder 7" descr="DecayRin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37" b="-38737"/>
          <a:stretch>
            <a:fillRect/>
          </a:stretch>
        </p:blipFill>
        <p:spPr>
          <a:xfrm>
            <a:off x="533400" y="685800"/>
            <a:ext cx="8372475" cy="4572000"/>
          </a:xfrm>
        </p:spPr>
      </p:pic>
    </p:spTree>
    <p:extLst>
      <p:ext uri="{BB962C8B-B14F-4D97-AF65-F5344CB8AC3E}">
        <p14:creationId xmlns:p14="http://schemas.microsoft.com/office/powerpoint/2010/main" val="9145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beam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684"/>
            <a:ext cx="2751635" cy="22902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625283" y="1703917"/>
            <a:ext cx="762000" cy="1773766"/>
          </a:xfrm>
          <a:prstGeom prst="rect">
            <a:avLst/>
          </a:prstGeom>
          <a:solidFill>
            <a:srgbClr val="FFFF66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2345267" y="2291292"/>
            <a:ext cx="685800" cy="59901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4114800"/>
            <a:ext cx="3618999" cy="584776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After 3.48m Fe, we </a:t>
            </a:r>
            <a:r>
              <a:rPr lang="en-US" dirty="0"/>
              <a:t>have </a:t>
            </a:r>
            <a:r>
              <a:rPr lang="en-US" dirty="0">
                <a:latin typeface="Symbol" pitchFamily="18" charset="2"/>
              </a:rPr>
              <a:t>»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/pulse in 100 &lt; P(MeV/c) &lt; 300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819" y="3753909"/>
            <a:ext cx="2262158" cy="1077218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 end of straight we</a:t>
            </a:r>
          </a:p>
          <a:p>
            <a:r>
              <a:rPr lang="en-US" dirty="0"/>
              <a:t>h</a:t>
            </a:r>
            <a:r>
              <a:rPr lang="en-US" dirty="0" smtClean="0"/>
              <a:t>ave a lot of </a:t>
            </a:r>
            <a:r>
              <a:rPr lang="en-US" dirty="0" err="1" smtClean="0">
                <a:latin typeface="Symbol" pitchFamily="18" charset="2"/>
              </a:rPr>
              <a:t>p</a:t>
            </a:r>
            <a:r>
              <a:rPr lang="en-US" sz="1200" dirty="0" err="1" smtClean="0"/>
              <a:t>s</a:t>
            </a:r>
            <a:r>
              <a:rPr lang="en-US" dirty="0" smtClean="0"/>
              <a:t>, but </a:t>
            </a:r>
          </a:p>
          <a:p>
            <a:r>
              <a:rPr lang="en-US" dirty="0"/>
              <a:t>a</a:t>
            </a:r>
            <a:r>
              <a:rPr lang="en-US" dirty="0" smtClean="0"/>
              <a:t>lso a lot of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sz="1200" dirty="0" err="1" smtClean="0"/>
              <a:t>s</a:t>
            </a:r>
            <a:r>
              <a:rPr lang="en-US" dirty="0" smtClean="0"/>
              <a:t> with</a:t>
            </a:r>
          </a:p>
          <a:p>
            <a:r>
              <a:rPr lang="en-US" dirty="0" smtClean="0"/>
              <a:t>4.5 &lt; P(</a:t>
            </a:r>
            <a:r>
              <a:rPr lang="en-US" dirty="0" err="1" smtClean="0"/>
              <a:t>GeV</a:t>
            </a:r>
            <a:r>
              <a:rPr lang="en-US" dirty="0" smtClean="0"/>
              <a:t>/c) &lt; 5.5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53" y="1600201"/>
            <a:ext cx="1576225" cy="1981199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78" y="1219200"/>
            <a:ext cx="434381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Bunch_time_str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62400"/>
            <a:ext cx="2514600" cy="22960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4400" y="5334000"/>
            <a:ext cx="1648308" cy="5847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≈ 1.5 ns FWHM</a:t>
            </a:r>
          </a:p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(preliminary)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470025"/>
          </a:xfrm>
        </p:spPr>
        <p:txBody>
          <a:bodyPr/>
          <a:lstStyle/>
          <a:p>
            <a:r>
              <a:rPr lang="en-US" sz="5400" b="0" i="1" dirty="0" smtClean="0"/>
              <a:t>Siting at Fermilab</a:t>
            </a:r>
            <a:endParaRPr lang="en-US" sz="5400" b="0" i="1" dirty="0"/>
          </a:p>
        </p:txBody>
      </p:sp>
    </p:spTree>
    <p:extLst>
      <p:ext uri="{BB962C8B-B14F-4D97-AF65-F5344CB8AC3E}">
        <p14:creationId xmlns:p14="http://schemas.microsoft.com/office/powerpoint/2010/main" val="3760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889679" cy="4343400"/>
          </a:xfrm>
        </p:spPr>
      </p:pic>
      <p:sp>
        <p:nvSpPr>
          <p:cNvPr id="7" name="TextBox 6"/>
          <p:cNvSpPr txBox="1"/>
          <p:nvPr/>
        </p:nvSpPr>
        <p:spPr>
          <a:xfrm>
            <a:off x="7177970" y="304800"/>
            <a:ext cx="162095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Steve Dixon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Fermilab FESS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Site schematic</a:t>
            </a:r>
            <a:endParaRPr kumimoji="1" lang="ja-JP" altLang="en-US" dirty="0"/>
          </a:p>
        </p:txBody>
      </p:sp>
      <p:pic>
        <p:nvPicPr>
          <p:cNvPr id="6" name="Content Placeholder 5" descr="Sit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57" b="-1635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191000" y="3962400"/>
            <a:ext cx="2286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181600" y="3733800"/>
            <a:ext cx="557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226 m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Target Station</a:t>
            </a:r>
            <a:endParaRPr kumimoji="1" lang="ja-JP" altLang="en-US" dirty="0"/>
          </a:p>
        </p:txBody>
      </p:sp>
      <p:pic>
        <p:nvPicPr>
          <p:cNvPr id="6" name="Content Placeholder 5" descr="TARGET_Op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620" b="-2662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TS section</a:t>
            </a:r>
            <a:endParaRPr kumimoji="1" lang="ja-JP" altLang="en-US" dirty="0"/>
          </a:p>
        </p:txBody>
      </p:sp>
      <p:pic>
        <p:nvPicPr>
          <p:cNvPr id="6" name="Content Placeholder 5" descr="TARGET_SECTI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91" b="-469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Decay ring</a:t>
            </a:r>
            <a:endParaRPr kumimoji="1" lang="ja-JP" altLang="en-US" dirty="0"/>
          </a:p>
        </p:txBody>
      </p:sp>
      <p:pic>
        <p:nvPicPr>
          <p:cNvPr id="6" name="Content Placeholder 5" descr="DECAY-R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2" b="-971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1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Near detector hall</a:t>
            </a:r>
            <a:endParaRPr kumimoji="1" lang="ja-JP" altLang="en-US" dirty="0"/>
          </a:p>
        </p:txBody>
      </p:sp>
      <p:pic>
        <p:nvPicPr>
          <p:cNvPr id="7" name="Content Placeholder 6" descr="NEAR_SECTI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15" b="-591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NuFact2013 - #15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495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Well, </a:t>
            </a:r>
            <a:r>
              <a:rPr kumimoji="1" lang="en-US" altLang="ja-JP" i="1" dirty="0" smtClean="0"/>
              <a:t>“we”</a:t>
            </a:r>
            <a:r>
              <a:rPr kumimoji="1" lang="en-US" altLang="ja-JP" dirty="0" smtClean="0"/>
              <a:t> have been taking about it within this venue for 15 years!</a:t>
            </a:r>
          </a:p>
          <a:p>
            <a:r>
              <a:rPr kumimoji="1" lang="en-US" altLang="ja-JP" dirty="0" smtClean="0"/>
              <a:t>This meeting has evolved over the last 1½ decades.</a:t>
            </a:r>
          </a:p>
          <a:p>
            <a:pPr lvl="1"/>
            <a:r>
              <a:rPr kumimoji="1" lang="en-US" altLang="ja-JP" dirty="0" smtClean="0"/>
              <a:t>Some say it has lost focus (de-evolved?)</a:t>
            </a:r>
          </a:p>
          <a:p>
            <a:r>
              <a:rPr kumimoji="1" lang="en-US" altLang="ja-JP" dirty="0" smtClean="0"/>
              <a:t>What has been somewhat lost is the focus on </a:t>
            </a:r>
            <a:r>
              <a:rPr kumimoji="1" lang="en-US" altLang="ja-JP" i="1" dirty="0" smtClean="0"/>
              <a:t>“A New Way to do  Neutrino Physics”</a:t>
            </a:r>
          </a:p>
          <a:p>
            <a:pPr lvl="1"/>
            <a:r>
              <a:rPr kumimoji="1" lang="en-US" altLang="ja-JP" dirty="0" smtClean="0"/>
              <a:t>Although detector </a:t>
            </a:r>
            <a:r>
              <a:rPr kumimoji="1" lang="en-US" altLang="ja-JP" dirty="0" smtClean="0"/>
              <a:t>&amp; accelerator technology </a:t>
            </a:r>
            <a:r>
              <a:rPr kumimoji="1" lang="en-US" altLang="ja-JP" dirty="0" smtClean="0"/>
              <a:t>has advanced, where we are headed relies on </a:t>
            </a:r>
            <a:r>
              <a:rPr kumimoji="1" lang="en-US" altLang="ja-JP" dirty="0" smtClean="0"/>
              <a:t>concepts </a:t>
            </a:r>
            <a:r>
              <a:rPr kumimoji="1" lang="en-US" altLang="ja-JP" dirty="0" smtClean="0"/>
              <a:t>that existed when </a:t>
            </a:r>
            <a:r>
              <a:rPr kumimoji="1" lang="en-US" altLang="ja-JP" dirty="0" err="1" smtClean="0"/>
              <a:t>NuFact</a:t>
            </a:r>
            <a:r>
              <a:rPr kumimoji="1" lang="en-US" altLang="ja-JP" dirty="0" smtClean="0"/>
              <a:t> started.</a:t>
            </a:r>
          </a:p>
          <a:p>
            <a:pPr lvl="2"/>
            <a:r>
              <a:rPr kumimoji="1" lang="en-US" altLang="ja-JP" dirty="0" smtClean="0"/>
              <a:t>Now moving to </a:t>
            </a:r>
            <a:r>
              <a:rPr kumimoji="1" lang="en-US" altLang="ja-JP" dirty="0" smtClean="0"/>
              <a:t>more intensity &amp; Bigger </a:t>
            </a:r>
            <a:r>
              <a:rPr kumimoji="1" lang="en-US" altLang="ja-JP" dirty="0" smtClean="0"/>
              <a:t>– much Bigger</a:t>
            </a:r>
          </a:p>
          <a:p>
            <a:pPr lvl="1"/>
            <a:r>
              <a:rPr kumimoji="1" lang="en-US" altLang="ja-JP" dirty="0" smtClean="0"/>
              <a:t>To paraphrase </a:t>
            </a:r>
            <a:r>
              <a:rPr kumimoji="1" lang="en-US" altLang="ja-JP" dirty="0" smtClean="0"/>
              <a:t>James Carville </a:t>
            </a:r>
            <a:r>
              <a:rPr kumimoji="1" lang="en-US" altLang="ja-JP" i="1" dirty="0" smtClean="0"/>
              <a:t>– “It is the beam stupid.”</a:t>
            </a:r>
          </a:p>
          <a:p>
            <a:r>
              <a:rPr kumimoji="1" lang="en-US" altLang="ja-JP" dirty="0" smtClean="0"/>
              <a:t>Paul will give </a:t>
            </a:r>
            <a:r>
              <a:rPr kumimoji="1" lang="en-US" altLang="ja-JP" dirty="0" smtClean="0"/>
              <a:t>overview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of our </a:t>
            </a:r>
            <a:r>
              <a:rPr kumimoji="1" lang="en-US" altLang="ja-JP" dirty="0" smtClean="0"/>
              <a:t>“</a:t>
            </a:r>
            <a:r>
              <a:rPr kumimoji="1" lang="en-US" altLang="ja-JP" i="1" dirty="0" smtClean="0"/>
              <a:t>holy grail” </a:t>
            </a:r>
            <a:r>
              <a:rPr kumimoji="1" lang="en-US" altLang="ja-JP" dirty="0" smtClean="0"/>
              <a:t>– the NF</a:t>
            </a:r>
          </a:p>
          <a:p>
            <a:pPr lvl="1"/>
            <a:r>
              <a:rPr kumimoji="1" lang="en-US" altLang="ja-JP" dirty="0" smtClean="0"/>
              <a:t>But we now realize it is difficult and expensive</a:t>
            </a:r>
          </a:p>
          <a:p>
            <a:r>
              <a:rPr kumimoji="1" lang="en-US" altLang="ja-JP" dirty="0" smtClean="0"/>
              <a:t>What I will discuss (</a:t>
            </a:r>
            <a:r>
              <a:rPr kumimoji="1" lang="en-US" altLang="ja-JP" dirty="0" err="1" smtClean="0"/>
              <a:t>nuSTORM</a:t>
            </a:r>
            <a:r>
              <a:rPr kumimoji="1" lang="en-US" altLang="ja-JP" dirty="0" smtClean="0"/>
              <a:t>) is a real option to take the first step along this long journey and do great physics</a:t>
            </a:r>
          </a:p>
          <a:p>
            <a:pPr lvl="1"/>
            <a:r>
              <a:rPr kumimoji="1" lang="en-US" altLang="ja-JP" dirty="0" smtClean="0"/>
              <a:t>We can do it now.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Alan Bross                              NuFact 2013 - IHEP                              August 24th, 2013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315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Far Detector Hall</a:t>
            </a:r>
            <a:br>
              <a:rPr kumimoji="1" lang="en-US" altLang="ja-JP" dirty="0" smtClean="0"/>
            </a:br>
            <a:r>
              <a:rPr kumimoji="1" lang="en-US" altLang="ja-JP" dirty="0" smtClean="0"/>
              <a:t>D0 Assembly Building</a:t>
            </a:r>
            <a:endParaRPr kumimoji="1" lang="ja-JP" altLang="en-US" dirty="0"/>
          </a:p>
        </p:txBody>
      </p:sp>
      <p:pic>
        <p:nvPicPr>
          <p:cNvPr id="6" name="Content Placeholder 5" descr="FAR-D0_SECTI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62" b="-696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05000"/>
            <a:ext cx="7772400" cy="1470025"/>
          </a:xfrm>
        </p:spPr>
        <p:txBody>
          <a:bodyPr/>
          <a:lstStyle/>
          <a:p>
            <a:r>
              <a:rPr lang="en-US" sz="4800" b="0" i="1" dirty="0" smtClean="0"/>
              <a:t>Cost:</a:t>
            </a:r>
            <a:br>
              <a:rPr lang="en-US" sz="4800" b="0" i="1" dirty="0" smtClean="0"/>
            </a:br>
            <a:r>
              <a:rPr lang="en-US" sz="4800" i="1" dirty="0" smtClean="0"/>
              <a:t>Sorry Sir, we don’t take </a:t>
            </a:r>
            <a:br>
              <a:rPr lang="en-US" sz="4800" i="1" dirty="0" smtClean="0"/>
            </a:br>
            <a:r>
              <a:rPr lang="en-US" sz="4800" i="1" dirty="0" smtClean="0"/>
              <a:t>American Express</a:t>
            </a:r>
            <a:r>
              <a:rPr lang="en-US" sz="4800" b="0" i="1" dirty="0" smtClean="0"/>
              <a:t> </a:t>
            </a:r>
            <a:endParaRPr lang="en-US" sz="4800" b="0" i="1" dirty="0"/>
          </a:p>
        </p:txBody>
      </p:sp>
    </p:spTree>
    <p:extLst>
      <p:ext uri="{BB962C8B-B14F-4D97-AF65-F5344CB8AC3E}">
        <p14:creationId xmlns:p14="http://schemas.microsoft.com/office/powerpoint/2010/main" val="37791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nuSTORM</a:t>
            </a:r>
            <a:r>
              <a:rPr lang="en-US" dirty="0" smtClean="0"/>
              <a:t> Costing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106496"/>
              </p:ext>
            </p:extLst>
          </p:nvPr>
        </p:nvGraphicFramePr>
        <p:xfrm>
          <a:off x="685800" y="1295400"/>
          <a:ext cx="7696200" cy="365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/>
                <a:gridCol w="3848100"/>
              </a:tblGrid>
              <a:tr h="2865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Sub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M$</a:t>
                      </a:r>
                      <a:endParaRPr lang="en-US" sz="140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Primary Beam Line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dirty="0" smtClean="0"/>
                        <a:t>                               </a:t>
                      </a:r>
                      <a:r>
                        <a:rPr lang="en-US" sz="1400" dirty="0" smtClean="0"/>
                        <a:t>28.5</a:t>
                      </a:r>
                      <a:endParaRPr lang="en-US" sz="140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  <a:r>
                        <a:rPr lang="en-US" sz="1400" baseline="0" dirty="0" smtClean="0"/>
                        <a:t> Station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                            37.9</a:t>
                      </a:r>
                      <a:endParaRPr lang="en-US" sz="140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Transport</a:t>
                      </a:r>
                      <a:r>
                        <a:rPr lang="en-US" sz="1400" baseline="0" dirty="0" smtClean="0"/>
                        <a:t> Line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                            16.5</a:t>
                      </a:r>
                      <a:endParaRPr lang="en-US" sz="140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Decay Ring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                          135.2</a:t>
                      </a:r>
                      <a:endParaRPr lang="en-US" sz="140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Near Hall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                           23.5</a:t>
                      </a:r>
                      <a:r>
                        <a:rPr lang="en-US" sz="1400" baseline="300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SuperBIND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dirty="0" smtClean="0"/>
                        <a:t>                              27.1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Site work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                              27</a:t>
                      </a:r>
                      <a:endParaRPr lang="en-US" sz="1400" b="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Other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                               2.5</a:t>
                      </a:r>
                      <a:endParaRPr lang="en-US" sz="1400" b="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Sub Total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                  298.2</a:t>
                      </a:r>
                      <a:endParaRPr lang="en-US" sz="1400" b="1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Management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                         37.1</a:t>
                      </a:r>
                      <a:r>
                        <a:rPr lang="en-US" sz="1400" baseline="300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</a:tr>
              <a:tr h="30116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Total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                 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smtClean="0"/>
                        <a:t>335.3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5486400"/>
            <a:ext cx="7325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Near Hall sized for multiple experiments &amp; ND for SBL oscillation physics</a:t>
            </a:r>
          </a:p>
          <a:p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1.3kT Far + .2kT Near &amp; include DAB work</a:t>
            </a:r>
          </a:p>
          <a:p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Assumes LBNE estimates: </a:t>
            </a:r>
            <a:r>
              <a:rPr lang="en-US" dirty="0" err="1" smtClean="0">
                <a:solidFill>
                  <a:schemeClr val="bg1"/>
                </a:solidFill>
              </a:rPr>
              <a:t>Proj</a:t>
            </a:r>
            <a:r>
              <a:rPr lang="en-US" dirty="0" smtClean="0">
                <a:solidFill>
                  <a:schemeClr val="bg1"/>
                </a:solidFill>
              </a:rPr>
              <a:t>. Office (10%), L2 (9.4%), L3 (4%)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5029200"/>
            <a:ext cx="250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Total contingency – 45%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90800"/>
            <a:ext cx="7772400" cy="1470025"/>
          </a:xfrm>
        </p:spPr>
        <p:txBody>
          <a:bodyPr/>
          <a:lstStyle/>
          <a:p>
            <a:r>
              <a:rPr lang="en-US" sz="6000" b="0" i="1" dirty="0" smtClean="0"/>
              <a:t>Moving Forward</a:t>
            </a:r>
            <a:endParaRPr lang="en-US" sz="6000" b="0" i="1" dirty="0"/>
          </a:p>
        </p:txBody>
      </p:sp>
    </p:spTree>
    <p:extLst>
      <p:ext uri="{BB962C8B-B14F-4D97-AF65-F5344CB8AC3E}">
        <p14:creationId xmlns:p14="http://schemas.microsoft.com/office/powerpoint/2010/main" val="398601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nuSTORM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105400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Twin-Track Approach</a:t>
            </a:r>
            <a:endParaRPr kumimoji="1" lang="en-US" altLang="ja-JP" dirty="0"/>
          </a:p>
          <a:p>
            <a:pPr lvl="1"/>
            <a:r>
              <a:rPr kumimoji="1" lang="en-US" altLang="ja-JP" dirty="0" smtClean="0"/>
              <a:t>Develop International support at the Laboratory level for the concept</a:t>
            </a:r>
          </a:p>
          <a:p>
            <a:pPr lvl="2"/>
            <a:r>
              <a:rPr kumimoji="1" lang="en-US" altLang="ja-JP" dirty="0" smtClean="0"/>
              <a:t>Already Bottom-up (grass roots), now add </a:t>
            </a:r>
            <a:r>
              <a:rPr kumimoji="1" lang="en-US" altLang="ja-JP" dirty="0"/>
              <a:t>Top-</a:t>
            </a:r>
            <a:r>
              <a:rPr kumimoji="1" lang="en-US" altLang="ja-JP" dirty="0" smtClean="0"/>
              <a:t>down</a:t>
            </a:r>
          </a:p>
          <a:p>
            <a:pPr lvl="1"/>
            <a:r>
              <a:rPr kumimoji="1" lang="en-US" altLang="ja-JP" dirty="0" smtClean="0"/>
              <a:t>LOI to Fermilab (June 2012), EOI to CERN (April 2013), Proposal to Fermilab (June 2013)</a:t>
            </a:r>
          </a:p>
          <a:p>
            <a:r>
              <a:rPr kumimoji="1" lang="en-US" altLang="ja-JP" dirty="0" smtClean="0"/>
              <a:t>Has produced significant increase in the size of the collaboration</a:t>
            </a:r>
          </a:p>
          <a:p>
            <a:pPr lvl="1"/>
            <a:r>
              <a:rPr kumimoji="1" lang="en-US" altLang="ja-JP" dirty="0" smtClean="0"/>
              <a:t>From 38 at time of Fermilab LOI to 110 now (single collaboration)</a:t>
            </a:r>
          </a:p>
          <a:p>
            <a:r>
              <a:rPr kumimoji="1" lang="en-US" altLang="ja-JP" dirty="0" smtClean="0"/>
              <a:t>Full Proposal submitted to Fermilab PAC in June</a:t>
            </a:r>
          </a:p>
          <a:p>
            <a:pPr lvl="1"/>
            <a:r>
              <a:rPr kumimoji="1" lang="en-US" altLang="ja-JP" b="1" dirty="0" err="1" smtClean="0">
                <a:solidFill>
                  <a:srgbClr val="FF0000"/>
                </a:solidFill>
              </a:rPr>
              <a:t>nuSTORM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has been given Stage I Approval</a:t>
            </a:r>
          </a:p>
          <a:p>
            <a:r>
              <a:rPr lang="en-US" altLang="ja-JP" dirty="0" smtClean="0"/>
              <a:t>EOI to CERN presented at June SPSC meeting.  Requested support to:</a:t>
            </a:r>
          </a:p>
          <a:p>
            <a:pPr lvl="1"/>
            <a:r>
              <a:rPr lang="en-US" altLang="ja-JP" dirty="0" smtClean="0"/>
              <a:t>Investigate in detail how </a:t>
            </a:r>
            <a:r>
              <a:rPr lang="en-US" altLang="ja-JP" dirty="0" err="1" smtClean="0"/>
              <a:t>nuSTORM</a:t>
            </a:r>
            <a:r>
              <a:rPr lang="en-US" altLang="ja-JP" dirty="0" smtClean="0"/>
              <a:t> could be implemented at CERN; and</a:t>
            </a:r>
          </a:p>
          <a:p>
            <a:pPr lvl="1"/>
            <a:r>
              <a:rPr lang="en-US" altLang="ja-JP" dirty="0" smtClean="0"/>
              <a:t>Develop options for decisive European contributions to the </a:t>
            </a:r>
            <a:r>
              <a:rPr lang="en-US" altLang="ja-JP" dirty="0" err="1" smtClean="0"/>
              <a:t>nuSTORM</a:t>
            </a:r>
            <a:r>
              <a:rPr lang="en-US" altLang="ja-JP" dirty="0" smtClean="0"/>
              <a:t> facility and experimental program wherever the facility is </a:t>
            </a:r>
            <a:r>
              <a:rPr lang="en-US" altLang="ja-JP" dirty="0" smtClean="0"/>
              <a:t>sited</a:t>
            </a:r>
            <a:endParaRPr lang="en-US" altLang="ja-JP" dirty="0" smtClean="0"/>
          </a:p>
          <a:p>
            <a:r>
              <a:rPr lang="en-US" altLang="ja-JP" dirty="0" smtClean="0"/>
              <a:t>It defines </a:t>
            </a:r>
            <a:r>
              <a:rPr lang="en-US" altLang="ja-JP" dirty="0"/>
              <a:t>a roughly two-year program which culminates in the delivery of a Technical Design </a:t>
            </a:r>
            <a:r>
              <a:rPr lang="en-US" altLang="ja-JP" dirty="0" smtClean="0"/>
              <a:t>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               CSS2013                                       July 31,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nuSTORM</a:t>
            </a:r>
            <a:r>
              <a:rPr lang="en-US" dirty="0" smtClean="0"/>
              <a:t>: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9" y="1295400"/>
            <a:ext cx="8991600" cy="4953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0" dirty="0" smtClean="0"/>
              <a:t>The Physics case:</a:t>
            </a:r>
          </a:p>
          <a:p>
            <a:r>
              <a:rPr lang="en-US" sz="2400" dirty="0"/>
              <a:t>S</a:t>
            </a:r>
            <a:r>
              <a:rPr lang="en-US" sz="2400" b="0" dirty="0" smtClean="0"/>
              <a:t>imulation </a:t>
            </a:r>
            <a:r>
              <a:rPr lang="en-US" sz="2400" b="0" dirty="0"/>
              <a:t>work indicates </a:t>
            </a:r>
            <a:r>
              <a:rPr lang="en-US" sz="2400" b="0" dirty="0" smtClean="0"/>
              <a:t>we can </a:t>
            </a:r>
            <a:r>
              <a:rPr lang="en-US" sz="2400" dirty="0" smtClean="0"/>
              <a:t>confirm/exclude</a:t>
            </a:r>
            <a:r>
              <a:rPr lang="en-US" sz="2400" b="0" dirty="0" smtClean="0"/>
              <a:t> at 10</a:t>
            </a:r>
            <a:r>
              <a:rPr lang="en-US" sz="2400" b="0" dirty="0" smtClean="0">
                <a:latin typeface="Symbol" pitchFamily="18" charset="2"/>
              </a:rPr>
              <a:t>s</a:t>
            </a:r>
            <a:r>
              <a:rPr lang="en-US" sz="2400" b="0" dirty="0" smtClean="0"/>
              <a:t> </a:t>
            </a:r>
            <a:r>
              <a:rPr lang="en-US" sz="2400" dirty="0"/>
              <a:t>(</a:t>
            </a:r>
            <a:r>
              <a:rPr lang="en-US" sz="2400" b="0" dirty="0" smtClean="0"/>
              <a:t>CPT invariant channel) the LSND/</a:t>
            </a:r>
            <a:r>
              <a:rPr lang="en-US" sz="2400" b="0" dirty="0" err="1" smtClean="0"/>
              <a:t>MiniBooNE</a:t>
            </a:r>
            <a:r>
              <a:rPr lang="en-US" sz="2400" b="0" dirty="0" smtClean="0"/>
              <a:t> result</a:t>
            </a:r>
            <a:endParaRPr lang="en-US" sz="2400" b="0" i="1" dirty="0">
              <a:solidFill>
                <a:srgbClr val="FF0000"/>
              </a:solidFill>
            </a:endParaRPr>
          </a:p>
          <a:p>
            <a:pPr lvl="1"/>
            <a:r>
              <a:rPr lang="en-US" sz="2200" b="0" dirty="0" smtClean="0">
                <a:latin typeface="Symbol" pitchFamily="18" charset="2"/>
              </a:rPr>
              <a:t>n</a:t>
            </a:r>
            <a:r>
              <a:rPr lang="en-US" sz="2200" baseline="-25000" dirty="0">
                <a:latin typeface="Symbol" pitchFamily="18" charset="2"/>
              </a:rPr>
              <a:t>m</a:t>
            </a:r>
            <a:r>
              <a:rPr lang="en-US" sz="2200" b="0" dirty="0" smtClean="0"/>
              <a:t> </a:t>
            </a:r>
            <a:r>
              <a:rPr lang="en-US" sz="2200" b="0" dirty="0"/>
              <a:t>and </a:t>
            </a:r>
            <a:r>
              <a:rPr lang="en-US" sz="2200" b="0" dirty="0" smtClean="0"/>
              <a:t>(</a:t>
            </a:r>
            <a:r>
              <a:rPr lang="en-US" sz="2200" b="0" dirty="0" smtClean="0">
                <a:latin typeface="Symbol" pitchFamily="18" charset="2"/>
              </a:rPr>
              <a:t>n</a:t>
            </a:r>
            <a:r>
              <a:rPr lang="en-US" sz="2200" baseline="-25000" dirty="0" smtClean="0"/>
              <a:t>e</a:t>
            </a:r>
            <a:r>
              <a:rPr lang="en-US" sz="2200" b="0" dirty="0" smtClean="0"/>
              <a:t> ) disappearance </a:t>
            </a:r>
            <a:r>
              <a:rPr lang="en-US" sz="2200" b="0" dirty="0"/>
              <a:t>experiments delivering at the </a:t>
            </a:r>
            <a:r>
              <a:rPr lang="en-US" sz="2200" b="0" dirty="0" smtClean="0"/>
              <a:t>&lt;1</a:t>
            </a:r>
            <a:r>
              <a:rPr lang="en-US" sz="2200" b="0" dirty="0"/>
              <a:t>% level look to be doable</a:t>
            </a:r>
          </a:p>
          <a:p>
            <a:pPr lvl="2"/>
            <a:r>
              <a:rPr lang="en-US" b="0" dirty="0"/>
              <a:t>Systematics need careful </a:t>
            </a:r>
            <a:r>
              <a:rPr lang="en-US" b="0" dirty="0" smtClean="0"/>
              <a:t>analysis</a:t>
            </a:r>
          </a:p>
          <a:p>
            <a:pPr lvl="2"/>
            <a:r>
              <a:rPr lang="en-US" dirty="0" smtClean="0"/>
              <a:t>Detailed simulation work on these channels has not yet started</a:t>
            </a:r>
          </a:p>
          <a:p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="0" dirty="0" smtClean="0"/>
              <a:t> interaction physics studies with </a:t>
            </a:r>
            <a:r>
              <a:rPr lang="en-US" sz="2400" b="0" dirty="0"/>
              <a:t>near detector(s) offer a </a:t>
            </a:r>
            <a:r>
              <a:rPr lang="en-US" sz="2400" b="0" dirty="0">
                <a:solidFill>
                  <a:srgbClr val="FF0000"/>
                </a:solidFill>
              </a:rPr>
              <a:t>unique</a:t>
            </a:r>
            <a:r>
              <a:rPr lang="en-US" sz="2400" b="0" dirty="0"/>
              <a:t> </a:t>
            </a:r>
            <a:r>
              <a:rPr lang="en-US" sz="2400" b="0" dirty="0" smtClean="0"/>
              <a:t> opportunity &amp; can be extended to cover 0.2&lt;</a:t>
            </a:r>
            <a:r>
              <a:rPr lang="en-US" sz="2400" b="0" dirty="0" err="1" smtClean="0"/>
              <a:t>GeV</a:t>
            </a:r>
            <a:r>
              <a:rPr lang="en-US" sz="2400" b="0" dirty="0" smtClean="0"/>
              <a:t>&lt; E</a:t>
            </a:r>
            <a:r>
              <a:rPr lang="en-US" sz="2400" b="0" baseline="-25000" dirty="0" smtClean="0">
                <a:latin typeface="Symbol" pitchFamily="18" charset="2"/>
              </a:rPr>
              <a:t>n</a:t>
            </a:r>
            <a:r>
              <a:rPr lang="en-US" sz="2400" b="0" dirty="0" smtClean="0"/>
              <a:t>&lt; 4 </a:t>
            </a:r>
            <a:r>
              <a:rPr lang="en-US" sz="2400" b="0" dirty="0" err="1" smtClean="0"/>
              <a:t>GeV</a:t>
            </a:r>
            <a:endParaRPr lang="en-US" sz="2400" b="0" dirty="0" smtClean="0"/>
          </a:p>
          <a:p>
            <a:pPr lvl="1"/>
            <a:r>
              <a:rPr lang="en-US" sz="2800" b="0" dirty="0" smtClean="0"/>
              <a:t>Could be </a:t>
            </a:r>
            <a:r>
              <a:rPr lang="en-US" sz="2800" b="0" i="1" dirty="0" smtClean="0"/>
              <a:t>“transformational” </a:t>
            </a:r>
            <a:r>
              <a:rPr lang="en-US" sz="2800" b="0" dirty="0" smtClean="0"/>
              <a:t>w/r to </a:t>
            </a:r>
            <a:r>
              <a:rPr lang="en-US" sz="2800" b="0" dirty="0" smtClean="0">
                <a:latin typeface="Symbol" pitchFamily="18" charset="2"/>
              </a:rPr>
              <a:t>n</a:t>
            </a:r>
            <a:r>
              <a:rPr lang="en-US" sz="2800" b="0" dirty="0" smtClean="0"/>
              <a:t> interaction physics</a:t>
            </a:r>
          </a:p>
          <a:p>
            <a:pPr lvl="1"/>
            <a:r>
              <a:rPr lang="en-US" sz="2600" dirty="0" smtClean="0"/>
              <a:t>For this physics, nuSTORM </a:t>
            </a:r>
            <a:r>
              <a:rPr lang="en-US" sz="2600" dirty="0"/>
              <a:t>should really be thought of as a facility: A </a:t>
            </a:r>
            <a:r>
              <a:rPr lang="en-US" sz="2600" dirty="0">
                <a:latin typeface="Symbol" pitchFamily="18" charset="2"/>
              </a:rPr>
              <a:t>n</a:t>
            </a:r>
            <a:r>
              <a:rPr lang="en-US" sz="2600" dirty="0"/>
              <a:t> “</a:t>
            </a:r>
            <a:r>
              <a:rPr lang="en-US" sz="2600" i="1" dirty="0"/>
              <a:t>light-source”</a:t>
            </a:r>
            <a:r>
              <a:rPr lang="en-US" sz="2600" dirty="0"/>
              <a:t> is a good analogy</a:t>
            </a:r>
          </a:p>
          <a:p>
            <a:pPr lvl="2"/>
            <a:r>
              <a:rPr lang="en-US" sz="2200" dirty="0" smtClean="0"/>
              <a:t>nuSTORM provides the beam &amp; users will bring </a:t>
            </a:r>
            <a:r>
              <a:rPr lang="en-US" sz="2200" dirty="0"/>
              <a:t>their detector </a:t>
            </a:r>
            <a:r>
              <a:rPr lang="en-US" sz="2200" dirty="0" smtClean="0"/>
              <a:t>to the near hall</a:t>
            </a:r>
            <a:endParaRPr lang="en-US" sz="2200" dirty="0"/>
          </a:p>
          <a:p>
            <a:pPr lvl="1"/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477000"/>
            <a:ext cx="6705600" cy="228600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9911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The Facility:</a:t>
            </a:r>
          </a:p>
          <a:p>
            <a:r>
              <a:rPr lang="en-US" sz="2800" dirty="0"/>
              <a:t>Presents very manageable extrapolations from </a:t>
            </a:r>
            <a:r>
              <a:rPr lang="en-US" sz="2800" dirty="0">
                <a:solidFill>
                  <a:srgbClr val="FF0000"/>
                </a:solidFill>
              </a:rPr>
              <a:t>existing </a:t>
            </a:r>
            <a:r>
              <a:rPr lang="en-US" sz="2800" dirty="0"/>
              <a:t>technology</a:t>
            </a:r>
          </a:p>
          <a:p>
            <a:pPr lvl="1"/>
            <a:r>
              <a:rPr lang="en-US" sz="2400" dirty="0"/>
              <a:t>But can explore new ideas regarding beam optics and </a:t>
            </a:r>
            <a:r>
              <a:rPr lang="en-US" sz="2400" dirty="0" smtClean="0"/>
              <a:t>instrumentation</a:t>
            </a:r>
          </a:p>
          <a:p>
            <a:pPr lvl="1"/>
            <a:r>
              <a:rPr lang="en-US" sz="2400" dirty="0" smtClean="0"/>
              <a:t>First step to the NF and potentially is </a:t>
            </a:r>
            <a:r>
              <a:rPr lang="en-US" sz="2400" dirty="0" err="1" smtClean="0"/>
              <a:t>stagable</a:t>
            </a:r>
            <a:r>
              <a:rPr lang="en-US" sz="2400" dirty="0" smtClean="0"/>
              <a:t>.</a:t>
            </a:r>
          </a:p>
          <a:p>
            <a:pPr lvl="2"/>
            <a:r>
              <a:rPr lang="en-US" sz="2200" dirty="0" smtClean="0"/>
              <a:t>Parts of </a:t>
            </a:r>
            <a:r>
              <a:rPr lang="en-US" sz="2200" dirty="0" err="1" smtClean="0"/>
              <a:t>nuSTORM</a:t>
            </a:r>
            <a:r>
              <a:rPr lang="en-US" sz="2200" dirty="0" smtClean="0"/>
              <a:t> reused</a:t>
            </a:r>
            <a:endParaRPr lang="en-US" sz="2200" dirty="0" smtClean="0"/>
          </a:p>
          <a:p>
            <a:pPr lvl="1"/>
            <a:r>
              <a:rPr lang="en-US" sz="2400" dirty="0" smtClean="0"/>
              <a:t>Provides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beam for advanced 6D cooling studies</a:t>
            </a:r>
          </a:p>
          <a:p>
            <a:pPr lvl="2"/>
            <a:r>
              <a:rPr lang="en-US" sz="2200" dirty="0" smtClean="0"/>
              <a:t>Key element with regard to a return to the EF via </a:t>
            </a:r>
            <a:r>
              <a:rPr lang="en-US" sz="2200" dirty="0" err="1" smtClean="0">
                <a:latin typeface="Symbol" charset="2"/>
                <a:cs typeface="Symbol" charset="2"/>
              </a:rPr>
              <a:t>m</a:t>
            </a:r>
            <a:r>
              <a:rPr lang="en-US" sz="2200" baseline="30000" dirty="0" err="1" smtClean="0"/>
              <a:t>+</a:t>
            </a:r>
            <a:r>
              <a:rPr lang="en-US" sz="2200" dirty="0" err="1" smtClean="0">
                <a:latin typeface="Symbol" charset="2"/>
                <a:cs typeface="Symbol" charset="2"/>
              </a:rPr>
              <a:t>m</a:t>
            </a:r>
            <a:r>
              <a:rPr lang="en-US" sz="2200" baseline="30000" dirty="0" smtClean="0"/>
              <a:t>-</a:t>
            </a:r>
          </a:p>
          <a:p>
            <a:pPr lvl="1"/>
            <a:r>
              <a:rPr lang="en-US" sz="2400" i="1" dirty="0" err="1" smtClean="0">
                <a:solidFill>
                  <a:srgbClr val="FF0000"/>
                </a:solidFill>
              </a:rPr>
              <a:t>nuSTORM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connects the Intensity &amp; Energy Frontiers</a:t>
            </a:r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800" dirty="0" smtClean="0"/>
              <a:t>Has considerable flexibility in its implementation that allows siting at either Fermilab or CERN</a:t>
            </a:r>
          </a:p>
          <a:p>
            <a:pPr lvl="1"/>
            <a:r>
              <a:rPr lang="en-US" sz="2400" dirty="0" smtClean="0"/>
              <a:t>Just need the protons</a:t>
            </a:r>
          </a:p>
          <a:p>
            <a:endParaRPr lang="en-US" sz="2800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               CSS2013                                       July 31,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5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Pillars of nuSTORM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3739896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876800" y="1285304"/>
            <a:ext cx="4186238" cy="519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b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sz="16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Delivers on the physics for the study of sterile </a:t>
            </a:r>
            <a:r>
              <a:rPr lang="en-US" sz="2800" kern="0" dirty="0" smtClean="0">
                <a:latin typeface="Symbol" pitchFamily="18" charset="2"/>
              </a:rPr>
              <a:t>n</a:t>
            </a:r>
          </a:p>
          <a:p>
            <a:pPr lvl="1"/>
            <a:r>
              <a:rPr lang="en-US" sz="2400" kern="0" dirty="0" smtClean="0"/>
              <a:t>Offering a new approach to the production of </a:t>
            </a:r>
            <a:r>
              <a:rPr lang="en-US" sz="2400" kern="0" dirty="0" smtClean="0">
                <a:latin typeface="Symbol" pitchFamily="18" charset="2"/>
              </a:rPr>
              <a:t>n</a:t>
            </a:r>
            <a:r>
              <a:rPr lang="en-US" sz="2400" kern="0" dirty="0" smtClean="0"/>
              <a:t> beams setting a 10 </a:t>
            </a:r>
            <a:r>
              <a:rPr lang="en-US" sz="2400" kern="0" dirty="0" smtClean="0">
                <a:latin typeface="Symbol" pitchFamily="18" charset="2"/>
              </a:rPr>
              <a:t>s</a:t>
            </a:r>
            <a:r>
              <a:rPr lang="en-US" sz="2400" kern="0" dirty="0" smtClean="0"/>
              <a:t> benchmark to make definitive statement w/r LSND/</a:t>
            </a:r>
            <a:r>
              <a:rPr lang="en-US" sz="2400" kern="0" dirty="0" err="1" smtClean="0"/>
              <a:t>MiniBooNE</a:t>
            </a:r>
            <a:endParaRPr lang="en-US" sz="2400" kern="0" dirty="0" smtClean="0"/>
          </a:p>
          <a:p>
            <a:r>
              <a:rPr lang="en-US" sz="2800" kern="0" dirty="0" smtClean="0"/>
              <a:t>Can add significantly to our knowledge of </a:t>
            </a:r>
            <a:r>
              <a:rPr lang="en-US" sz="2800" kern="0" dirty="0" smtClean="0">
                <a:latin typeface="Symbol" pitchFamily="18" charset="2"/>
              </a:rPr>
              <a:t>n</a:t>
            </a:r>
            <a:r>
              <a:rPr lang="en-US" sz="2800" kern="0" dirty="0" smtClean="0"/>
              <a:t> interactions, particularly for </a:t>
            </a:r>
            <a:r>
              <a:rPr lang="en-US" sz="2800" kern="0" dirty="0" smtClean="0">
                <a:latin typeface="Symbol" pitchFamily="18" charset="2"/>
              </a:rPr>
              <a:t>n</a:t>
            </a:r>
            <a:r>
              <a:rPr lang="en-US" sz="2800" kern="0" baseline="-25000" dirty="0" smtClean="0"/>
              <a:t>e </a:t>
            </a:r>
          </a:p>
          <a:p>
            <a:pPr lvl="1"/>
            <a:r>
              <a:rPr lang="en-US" sz="2600" kern="0" dirty="0" smtClean="0">
                <a:latin typeface="Symbol" pitchFamily="18" charset="2"/>
              </a:rPr>
              <a:t>n</a:t>
            </a:r>
            <a:r>
              <a:rPr lang="en-US" sz="2600" kern="0" dirty="0" smtClean="0"/>
              <a:t> </a:t>
            </a:r>
            <a:r>
              <a:rPr lang="en-US" sz="2600" i="1" kern="0" dirty="0" smtClean="0"/>
              <a:t>“Light Source”</a:t>
            </a:r>
          </a:p>
          <a:p>
            <a:r>
              <a:rPr lang="en-US" sz="2800" kern="0" dirty="0" smtClean="0"/>
              <a:t>Provides an accelerator &amp; detector technology test bed</a:t>
            </a:r>
          </a:p>
          <a:p>
            <a:pPr lvl="1"/>
            <a:r>
              <a:rPr lang="en-US" sz="2400" kern="0" dirty="0" smtClean="0"/>
              <a:t>First step towards full NF</a:t>
            </a:r>
          </a:p>
          <a:p>
            <a:pPr marL="0" indent="0">
              <a:buNone/>
            </a:pPr>
            <a:endParaRPr lang="en-US" sz="2800" kern="0" dirty="0" smtClean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313879"/>
            <a:ext cx="3124200" cy="4751259"/>
          </a:xfrm>
          <a:prstGeom prst="rect">
            <a:avLst/>
          </a:prstGeom>
        </p:spPr>
      </p:pic>
      <p:sp>
        <p:nvSpPr>
          <p:cNvPr id="11" name="Multiply 10"/>
          <p:cNvSpPr/>
          <p:nvPr/>
        </p:nvSpPr>
        <p:spPr bwMode="auto">
          <a:xfrm>
            <a:off x="5257800" y="1000125"/>
            <a:ext cx="2362200" cy="236220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/>
          <a:lstStyle/>
          <a:p>
            <a:r>
              <a:rPr kumimoji="1" lang="en-US" altLang="ja-JP" sz="5400" dirty="0" smtClean="0"/>
              <a:t>Thank you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235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Back Ups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838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5029200"/>
          </a:xfrm>
        </p:spPr>
        <p:txBody>
          <a:bodyPr>
            <a:normAutofit fontScale="92500"/>
          </a:bodyPr>
          <a:lstStyle/>
          <a:p>
            <a:r>
              <a:rPr lang="en-US" sz="2800" b="0" dirty="0" smtClean="0"/>
              <a:t>It is a </a:t>
            </a:r>
            <a:r>
              <a:rPr lang="en-US" sz="2800" b="0" cap="all" dirty="0" smtClean="0">
                <a:solidFill>
                  <a:srgbClr val="FF0000"/>
                </a:solidFill>
              </a:rPr>
              <a:t>near-term facility</a:t>
            </a:r>
          </a:p>
          <a:p>
            <a:pPr lvl="1"/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</a:t>
            </a:r>
            <a:r>
              <a:rPr lang="en-US" sz="24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ecause, technically,  we can do it now</a:t>
            </a:r>
            <a:endParaRPr lang="en-US" sz="2400" b="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800" b="0" dirty="0" smtClean="0"/>
              <a:t>Addresses the SBL, </a:t>
            </a:r>
            <a:r>
              <a:rPr lang="en-US" sz="2800" b="0" dirty="0"/>
              <a:t>large </a:t>
            </a:r>
            <a:r>
              <a:rPr lang="en-US" sz="2800" b="0" dirty="0" smtClean="0">
                <a:latin typeface="Symbol" pitchFamily="18" charset="2"/>
              </a:rPr>
              <a:t>d</a:t>
            </a:r>
            <a:r>
              <a:rPr lang="en-US" sz="2800" b="0" dirty="0" smtClean="0"/>
              <a:t>m</a:t>
            </a:r>
            <a:r>
              <a:rPr lang="en-US" sz="2800" b="0" baseline="30000" dirty="0" smtClean="0"/>
              <a:t>2</a:t>
            </a:r>
            <a:r>
              <a:rPr lang="en-US" sz="2800" b="0" dirty="0" smtClean="0"/>
              <a:t> </a:t>
            </a:r>
            <a:r>
              <a:rPr lang="en-US" sz="2800" b="0" dirty="0" smtClean="0">
                <a:latin typeface="Symbol" pitchFamily="18" charset="2"/>
              </a:rPr>
              <a:t>n</a:t>
            </a:r>
            <a:r>
              <a:rPr lang="en-US" sz="2800" dirty="0"/>
              <a:t>-</a:t>
            </a:r>
            <a:r>
              <a:rPr lang="en-US" sz="2800" b="0" dirty="0" smtClean="0"/>
              <a:t>oscillation </a:t>
            </a:r>
            <a:r>
              <a:rPr lang="en-US" sz="2800" b="0" dirty="0" smtClean="0"/>
              <a:t>regime</a:t>
            </a:r>
          </a:p>
          <a:p>
            <a:pPr lvl="1"/>
            <a:r>
              <a:rPr lang="en-US" sz="2600" i="1" dirty="0" smtClean="0"/>
              <a:t>I will show it can convincingly resolve the question</a:t>
            </a:r>
            <a:endParaRPr lang="en-US" sz="2600" b="0" i="1" dirty="0"/>
          </a:p>
          <a:p>
            <a:r>
              <a:rPr lang="en-US" sz="2800" dirty="0" smtClean="0"/>
              <a:t>Provides a beam for</a:t>
            </a:r>
            <a:r>
              <a:rPr lang="en-US" sz="2800" b="0" dirty="0" smtClean="0"/>
              <a:t> precision</a:t>
            </a:r>
            <a:r>
              <a:rPr lang="en-US" sz="2800" b="0" dirty="0" smtClean="0">
                <a:latin typeface="Symbol" pitchFamily="18" charset="2"/>
              </a:rPr>
              <a:t> n</a:t>
            </a:r>
            <a:r>
              <a:rPr lang="en-US" sz="2800" b="0" dirty="0" smtClean="0"/>
              <a:t> interaction physics</a:t>
            </a:r>
            <a:endParaRPr lang="en-US" sz="2800" b="0" dirty="0"/>
          </a:p>
          <a:p>
            <a:r>
              <a:rPr lang="en-US" sz="2800" dirty="0" smtClean="0"/>
              <a:t>Accelerator &amp; Detector technology test bed</a:t>
            </a:r>
            <a:endParaRPr lang="en-US" sz="2800" b="0" dirty="0" smtClean="0"/>
          </a:p>
          <a:p>
            <a:pPr lvl="1"/>
            <a:r>
              <a:rPr lang="en-US" sz="2600" dirty="0"/>
              <a:t>P</a:t>
            </a:r>
            <a:r>
              <a:rPr lang="en-US" sz="2600" dirty="0" smtClean="0"/>
              <a:t>otential for intense low energy muon beam</a:t>
            </a:r>
            <a:endParaRPr lang="en-US" sz="2600" b="0" dirty="0" smtClean="0"/>
          </a:p>
          <a:p>
            <a:pPr lvl="1"/>
            <a:r>
              <a:rPr lang="en-US" sz="2600" b="0" dirty="0" smtClean="0"/>
              <a:t>Provides for</a:t>
            </a:r>
            <a:r>
              <a:rPr lang="en-US" sz="2600" b="0" dirty="0" smtClean="0">
                <a:latin typeface="Symbol" pitchFamily="18" charset="2"/>
              </a:rPr>
              <a:t> m</a:t>
            </a:r>
            <a:r>
              <a:rPr lang="en-US" sz="2600" b="0" dirty="0" smtClean="0"/>
              <a:t> </a:t>
            </a:r>
            <a:r>
              <a:rPr lang="en-US" sz="2600" b="0" dirty="0"/>
              <a:t>decay ring R&amp;D (instrumentation</a:t>
            </a:r>
            <a:r>
              <a:rPr lang="en-US" sz="2600" b="0" dirty="0" smtClean="0"/>
              <a:t>) &amp; technology demonstration platform</a:t>
            </a:r>
          </a:p>
          <a:p>
            <a:pPr lvl="1"/>
            <a:r>
              <a:rPr lang="en-US" sz="2600" dirty="0" smtClean="0"/>
              <a:t>Provides a </a:t>
            </a:r>
            <a:r>
              <a:rPr lang="en-US" sz="2600" dirty="0" smtClean="0">
                <a:latin typeface="Symbol" pitchFamily="18" charset="2"/>
              </a:rPr>
              <a:t>n</a:t>
            </a:r>
            <a:r>
              <a:rPr lang="en-US" sz="2600" dirty="0" smtClean="0"/>
              <a:t> Detector Test Facility</a:t>
            </a:r>
            <a:endParaRPr lang="en-US" sz="2600" b="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553200" cy="757237"/>
          </a:xfrm>
        </p:spPr>
        <p:txBody>
          <a:bodyPr/>
          <a:lstStyle/>
          <a:p>
            <a:r>
              <a:rPr lang="en-US" dirty="0" err="1" smtClean="0"/>
              <a:t>nuSTORM</a:t>
            </a:r>
            <a:r>
              <a:rPr lang="en-US" dirty="0" smtClean="0"/>
              <a:t> is an “</a:t>
            </a:r>
            <a:r>
              <a:rPr lang="en-US" i="1" dirty="0" smtClean="0"/>
              <a:t>affordable”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-based </a:t>
            </a:r>
            <a:br>
              <a:rPr lang="en-US" dirty="0" smtClean="0"/>
            </a:b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beam </a:t>
            </a:r>
            <a:r>
              <a:rPr lang="en-US" i="1" dirty="0" smtClean="0"/>
              <a:t>“First Step</a:t>
            </a:r>
            <a:r>
              <a:rPr lang="en-US" dirty="0" smtClean="0"/>
              <a:t>”</a:t>
            </a:r>
            <a:endParaRPr lang="en-US" sz="2400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477000"/>
            <a:ext cx="6705600" cy="228600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934200" cy="757237"/>
          </a:xfrm>
        </p:spPr>
        <p:txBody>
          <a:bodyPr/>
          <a:lstStyle/>
          <a:p>
            <a:r>
              <a:rPr lang="en-US" altLang="ja-JP" i="1" dirty="0"/>
              <a:t>“Robustness” </a:t>
            </a:r>
            <a:r>
              <a:rPr lang="en-US" altLang="ja-JP" dirty="0"/>
              <a:t>of appearance </a:t>
            </a:r>
            <a:r>
              <a:rPr lang="en-US" altLang="ja-JP" dirty="0" smtClean="0"/>
              <a:t>search II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8" name="Content Placeholder 7" descr="Combined-hal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5" r="-7785"/>
          <a:stretch>
            <a:fillRect/>
          </a:stretch>
        </p:blipFill>
        <p:spPr>
          <a:xfrm>
            <a:off x="-381000" y="1219200"/>
            <a:ext cx="7413794" cy="4419600"/>
          </a:xfrm>
        </p:spPr>
      </p:pic>
      <p:sp>
        <p:nvSpPr>
          <p:cNvPr id="9" name="TextBox 8"/>
          <p:cNvSpPr txBox="1"/>
          <p:nvPr/>
        </p:nvSpPr>
        <p:spPr>
          <a:xfrm>
            <a:off x="304800" y="5791200"/>
            <a:ext cx="594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Assuming 10</a:t>
            </a:r>
            <a:r>
              <a:rPr kumimoji="1" lang="en-US" altLang="ja-JP" baseline="30000" dirty="0" smtClean="0">
                <a:solidFill>
                  <a:srgbClr val="FFFFFF"/>
                </a:solidFill>
              </a:rPr>
              <a:t>20</a:t>
            </a:r>
            <a:r>
              <a:rPr kumimoji="1" lang="en-US" altLang="ja-JP" dirty="0" smtClean="0">
                <a:solidFill>
                  <a:srgbClr val="FFFFFF"/>
                </a:solidFill>
              </a:rPr>
              <a:t> POT/yr. for 5 years, 10</a:t>
            </a:r>
            <a:r>
              <a:rPr kumimoji="1" lang="en-US" altLang="ja-JP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dirty="0" smtClean="0">
                <a:solidFill>
                  <a:srgbClr val="FFFFFF"/>
                </a:solidFill>
              </a:rPr>
              <a:t> contour becomes 8</a:t>
            </a:r>
            <a:r>
              <a:rPr kumimoji="1" lang="en-US" altLang="ja-JP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endParaRPr kumimoji="1" lang="ja-JP" altLang="en-US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248400" y="1752600"/>
            <a:ext cx="2819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b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sz="16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kumimoji="1" lang="en-US" altLang="ja-JP" dirty="0" smtClean="0"/>
              <a:t>Approach to recover:</a:t>
            </a:r>
          </a:p>
          <a:p>
            <a:pPr lvl="1"/>
            <a:r>
              <a:rPr kumimoji="1" lang="en-US" altLang="ja-JP" dirty="0" smtClean="0"/>
              <a:t>DR higher-order correction</a:t>
            </a:r>
          </a:p>
          <a:p>
            <a:pPr lvl="2"/>
            <a:r>
              <a:rPr kumimoji="1" lang="en-US" altLang="ja-JP" dirty="0" err="1" smtClean="0"/>
              <a:t>A</a:t>
            </a:r>
            <a:r>
              <a:rPr kumimoji="1" lang="en-US" altLang="ja-JP" baseline="-25000" dirty="0" err="1" smtClean="0"/>
              <a:t>dynamic</a:t>
            </a:r>
            <a:r>
              <a:rPr kumimoji="1" lang="en-US" altLang="ja-JP" dirty="0" smtClean="0"/>
              <a:t> .6 -&gt; .9  [1.5]</a:t>
            </a:r>
          </a:p>
          <a:p>
            <a:pPr lvl="1"/>
            <a:r>
              <a:rPr kumimoji="1" lang="en-US" altLang="ja-JP" dirty="0" smtClean="0"/>
              <a:t>Target optimization</a:t>
            </a:r>
          </a:p>
          <a:p>
            <a:pPr lvl="2"/>
            <a:r>
              <a:rPr kumimoji="1" lang="en-US" altLang="ja-JP" dirty="0" smtClean="0"/>
              <a:t>Medium-Z  [1.5]</a:t>
            </a:r>
          </a:p>
          <a:p>
            <a:pPr marL="0" indent="0">
              <a:buNone/>
            </a:pPr>
            <a:r>
              <a:rPr kumimoji="1" lang="en-US" altLang="ja-JP" dirty="0"/>
              <a:t> </a:t>
            </a:r>
            <a:r>
              <a:rPr kumimoji="1" lang="en-US" altLang="ja-JP" dirty="0" smtClean="0"/>
              <a:t>    X2.25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11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18" charset="2"/>
              </a:rPr>
              <a:t>p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ollection</a:t>
            </a:r>
            <a:br>
              <a:rPr lang="en-US" dirty="0" smtClean="0"/>
            </a:br>
            <a:r>
              <a:rPr lang="en-US" sz="2400" i="1" dirty="0" smtClean="0"/>
              <a:t># within p ± 10%</a:t>
            </a:r>
            <a:endParaRPr lang="en-US" sz="24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6054147" cy="4762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57701" y="2891820"/>
            <a:ext cx="29722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Retune line 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with some loss in efficiency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 cover 0.3&lt;E</a:t>
            </a:r>
            <a:r>
              <a:rPr lang="en-US" baseline="-250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&lt;4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&amp;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Resultant extension in L/E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X2-2.5 from lattice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considerations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28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Detector Issues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605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Candidates in </a:t>
            </a:r>
            <a:r>
              <a:rPr lang="en-US" dirty="0" err="1" smtClean="0"/>
              <a:t>SuperBIND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6739989" cy="4991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2971800"/>
            <a:ext cx="82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 vs. 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A909C-095F-40BA-B9D3-374EED61C5AE}" type="slidenum">
              <a:rPr lang="en-US"/>
              <a:pPr/>
              <a:t>64</a:t>
            </a:fld>
            <a:endParaRPr lang="en-US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937" y="228600"/>
            <a:ext cx="7469188" cy="757237"/>
          </a:xfrm>
        </p:spPr>
        <p:txBody>
          <a:bodyPr/>
          <a:lstStyle/>
          <a:p>
            <a:r>
              <a:rPr lang="en-US" sz="2400" dirty="0"/>
              <a:t>Fine-Resolution Totally Active Segmented </a:t>
            </a:r>
            <a:r>
              <a:rPr lang="en-US" sz="2400" dirty="0" smtClean="0"/>
              <a:t>Detector (IDS-NF)</a:t>
            </a:r>
            <a:endParaRPr lang="en-US" sz="2400" dirty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28600" y="1219200"/>
            <a:ext cx="844708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GB" sz="2000">
                <a:solidFill>
                  <a:schemeClr val="bg1"/>
                </a:solidFill>
                <a:cs typeface="Arial" pitchFamily="34" charset="0"/>
              </a:rPr>
              <a:t>Simulation of a Totally Active Scintillating Detector (TASD) using No</a:t>
            </a:r>
            <a:r>
              <a:rPr lang="en-GB" sz="200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2000">
                <a:solidFill>
                  <a:schemeClr val="bg1"/>
                </a:solidFill>
                <a:cs typeface="Arial" pitchFamily="34" charset="0"/>
              </a:rPr>
              <a:t>a and Miner</a:t>
            </a:r>
            <a:r>
              <a:rPr lang="en-GB" sz="200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2000">
                <a:solidFill>
                  <a:schemeClr val="bg1"/>
                </a:solidFill>
                <a:cs typeface="Arial" pitchFamily="34" charset="0"/>
              </a:rPr>
              <a:t>a concepts with Geant4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304800" y="2590800"/>
            <a:ext cx="4105275" cy="2730500"/>
            <a:chOff x="113" y="1569"/>
            <a:chExt cx="2586" cy="1720"/>
          </a:xfrm>
        </p:grpSpPr>
        <p:pic>
          <p:nvPicPr>
            <p:cNvPr id="10245" name="Picture 5" descr="05-0476-06D-TiO2triangle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569"/>
              <a:ext cx="2586" cy="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>
              <a:off x="930" y="2750"/>
              <a:ext cx="217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814" y="2774"/>
              <a:ext cx="4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  <a:cs typeface="Arial" pitchFamily="34" charset="0"/>
                </a:rPr>
                <a:t>3 cm</a:t>
              </a:r>
              <a:endParaRPr lang="en-US" sz="14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248" name="Line 8"/>
            <p:cNvSpPr>
              <a:spLocks noChangeShapeType="1"/>
            </p:cNvSpPr>
            <p:nvPr/>
          </p:nvSpPr>
          <p:spPr bwMode="auto">
            <a:xfrm flipV="1">
              <a:off x="385" y="2523"/>
              <a:ext cx="0" cy="13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249" name="Text Box 9"/>
            <p:cNvSpPr txBox="1">
              <a:spLocks noChangeArrowheads="1"/>
            </p:cNvSpPr>
            <p:nvPr/>
          </p:nvSpPr>
          <p:spPr bwMode="auto">
            <a:xfrm>
              <a:off x="113" y="2331"/>
              <a:ext cx="6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  <a:cs typeface="Arial" pitchFamily="34" charset="0"/>
                </a:rPr>
                <a:t>1.5 cm</a:t>
              </a:r>
              <a:endParaRPr lang="en-US" sz="14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 flipH="1" flipV="1">
              <a:off x="1927" y="2251"/>
              <a:ext cx="478" cy="30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251" name="Text Box 11"/>
            <p:cNvSpPr txBox="1">
              <a:spLocks noChangeArrowheads="1"/>
            </p:cNvSpPr>
            <p:nvPr/>
          </p:nvSpPr>
          <p:spPr bwMode="auto">
            <a:xfrm>
              <a:off x="2084" y="2195"/>
              <a:ext cx="4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  <a:cs typeface="Arial" pitchFamily="34" charset="0"/>
                </a:rPr>
                <a:t>15 m</a:t>
              </a:r>
              <a:endParaRPr lang="en-US" sz="140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179388" y="1868488"/>
            <a:ext cx="41767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60000"/>
              <a:buFont typeface="ZapfDingbats" pitchFamily="82" charset="2"/>
              <a:buChar char="u"/>
            </a:pPr>
            <a:r>
              <a:rPr lang="en-US" sz="1400" b="1">
                <a:solidFill>
                  <a:srgbClr val="FA00FA"/>
                </a:solidFill>
                <a:latin typeface="Comic Sans MS" pitchFamily="66" charset="0"/>
              </a:rPr>
              <a:t>3333 Modules (X and Y plane)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60000"/>
              <a:buFont typeface="ZapfDingbats" pitchFamily="82" charset="2"/>
              <a:buChar char="u"/>
            </a:pPr>
            <a:r>
              <a:rPr lang="en-US" sz="1400" b="1">
                <a:solidFill>
                  <a:srgbClr val="FA00FA"/>
                </a:solidFill>
                <a:latin typeface="Comic Sans MS" pitchFamily="66" charset="0"/>
              </a:rPr>
              <a:t>Each plane contains 1000 slabs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60000"/>
              <a:buFont typeface="ZapfDingbats" pitchFamily="82" charset="2"/>
              <a:buChar char="u"/>
            </a:pPr>
            <a:r>
              <a:rPr lang="en-US" sz="1400" b="1">
                <a:solidFill>
                  <a:srgbClr val="FA00FA"/>
                </a:solidFill>
                <a:latin typeface="Comic Sans MS" pitchFamily="66" charset="0"/>
              </a:rPr>
              <a:t>Total: 6.7M channels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152400" y="5334000"/>
            <a:ext cx="83724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 typeface="Symbol" pitchFamily="18" charset="2"/>
              <a:buChar char="·"/>
            </a:pPr>
            <a:r>
              <a:rPr lang="en-US" sz="1600" b="1">
                <a:solidFill>
                  <a:srgbClr val="FFFF00"/>
                </a:solidFill>
                <a:latin typeface="Comic Sans MS" pitchFamily="66" charset="0"/>
              </a:rPr>
              <a:t>Momenta between 100 MeV/c to 15 GeV/c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·"/>
            </a:pPr>
            <a:r>
              <a:rPr lang="en-GB" sz="1600" b="1">
                <a:solidFill>
                  <a:srgbClr val="FFFF00"/>
                </a:solidFill>
                <a:latin typeface="Comic Sans MS" pitchFamily="66" charset="0"/>
              </a:rPr>
              <a:t>Magnetic field considered: 0.5 T</a:t>
            </a:r>
            <a:endParaRPr lang="en-US" sz="1600" b="1">
              <a:solidFill>
                <a:srgbClr val="FFFF00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·"/>
            </a:pPr>
            <a:r>
              <a:rPr lang="en-GB" sz="1600" b="1">
                <a:solidFill>
                  <a:srgbClr val="FFFF00"/>
                </a:solidFill>
                <a:latin typeface="Comic Sans MS" pitchFamily="66" charset="0"/>
              </a:rPr>
              <a:t>Reconstructed position resolution ~ 4.5 mm</a:t>
            </a:r>
            <a:endParaRPr lang="en-US" sz="1600" b="1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10254" name="Group 14"/>
          <p:cNvGrpSpPr>
            <a:grpSpLocks/>
          </p:cNvGrpSpPr>
          <p:nvPr/>
        </p:nvGrpSpPr>
        <p:grpSpPr bwMode="auto">
          <a:xfrm>
            <a:off x="4724400" y="2057400"/>
            <a:ext cx="4248150" cy="3362325"/>
            <a:chOff x="2653" y="1253"/>
            <a:chExt cx="2676" cy="2118"/>
          </a:xfrm>
        </p:grpSpPr>
        <p:pic>
          <p:nvPicPr>
            <p:cNvPr id="10255" name="Picture 15" descr="smallDet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253"/>
              <a:ext cx="2676" cy="2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Line 16"/>
            <p:cNvSpPr>
              <a:spLocks noChangeShapeType="1"/>
            </p:cNvSpPr>
            <p:nvPr/>
          </p:nvSpPr>
          <p:spPr bwMode="auto">
            <a:xfrm flipH="1" flipV="1">
              <a:off x="3068" y="2228"/>
              <a:ext cx="538" cy="29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17"/>
            <p:cNvSpPr>
              <a:spLocks noChangeShapeType="1"/>
            </p:cNvSpPr>
            <p:nvPr/>
          </p:nvSpPr>
          <p:spPr bwMode="auto">
            <a:xfrm flipV="1">
              <a:off x="3061" y="2228"/>
              <a:ext cx="7" cy="56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Line 18"/>
            <p:cNvSpPr>
              <a:spLocks noChangeShapeType="1"/>
            </p:cNvSpPr>
            <p:nvPr/>
          </p:nvSpPr>
          <p:spPr bwMode="auto">
            <a:xfrm flipV="1">
              <a:off x="3068" y="1525"/>
              <a:ext cx="1309" cy="70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Text Box 19"/>
            <p:cNvSpPr txBox="1">
              <a:spLocks noChangeArrowheads="1"/>
            </p:cNvSpPr>
            <p:nvPr/>
          </p:nvSpPr>
          <p:spPr bwMode="auto">
            <a:xfrm rot="1288785">
              <a:off x="3332" y="2166"/>
              <a:ext cx="4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Comic Sans MS" pitchFamily="66" charset="0"/>
                  <a:cs typeface="Arial" pitchFamily="34" charset="0"/>
                </a:rPr>
                <a:t>15 m</a:t>
              </a: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 rot="16200000">
              <a:off x="2727" y="2410"/>
              <a:ext cx="4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Comic Sans MS" pitchFamily="66" charset="0"/>
                  <a:cs typeface="Arial" pitchFamily="34" charset="0"/>
                </a:rPr>
                <a:t>15 m</a:t>
              </a:r>
            </a:p>
          </p:txBody>
        </p:sp>
        <p:sp>
          <p:nvSpPr>
            <p:cNvPr id="10261" name="Text Box 21"/>
            <p:cNvSpPr txBox="1">
              <a:spLocks noChangeArrowheads="1"/>
            </p:cNvSpPr>
            <p:nvPr/>
          </p:nvSpPr>
          <p:spPr bwMode="auto">
            <a:xfrm rot="-1219533">
              <a:off x="3513" y="1623"/>
              <a:ext cx="50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Comic Sans MS" pitchFamily="66" charset="0"/>
                  <a:cs typeface="Arial" pitchFamily="34" charset="0"/>
                </a:rPr>
                <a:t>150 m</a:t>
              </a:r>
            </a:p>
          </p:txBody>
        </p:sp>
      </p:grp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6156325" y="5603875"/>
            <a:ext cx="1230313" cy="395288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mic Sans MS" pitchFamily="66" charset="0"/>
              </a:rPr>
              <a:t>B = 0.5T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0400" y="4831716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 </a:t>
            </a:r>
            <a:r>
              <a:rPr lang="en-US" dirty="0" err="1" smtClean="0">
                <a:solidFill>
                  <a:schemeClr val="bg1"/>
                </a:solidFill>
              </a:rPr>
              <a:t>kT</a:t>
            </a:r>
            <a:r>
              <a:rPr lang="en-US" dirty="0" smtClean="0">
                <a:solidFill>
                  <a:schemeClr val="bg1"/>
                </a:solidFill>
              </a:rPr>
              <a:t> Total Mass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05800" y="6400800"/>
            <a:ext cx="685800" cy="304800"/>
          </a:xfrm>
          <a:prstGeom prst="rect">
            <a:avLst/>
          </a:prstGeom>
        </p:spPr>
        <p:txBody>
          <a:bodyPr/>
          <a:lstStyle/>
          <a:p>
            <a:fld id="{CBEC2CE7-9DC5-43F7-9438-F74EB4D5DC80}" type="slidenum">
              <a:rPr lang="en-US"/>
              <a:pPr/>
              <a:t>65</a:t>
            </a:fld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7240588" cy="757237"/>
          </a:xfrm>
        </p:spPr>
        <p:txBody>
          <a:bodyPr/>
          <a:lstStyle/>
          <a:p>
            <a:r>
              <a:rPr lang="en-US" sz="3200" dirty="0" smtClean="0"/>
              <a:t>Magnet- Concept for IDS-NF </a:t>
            </a:r>
            <a:endParaRPr lang="en-US" sz="3200" dirty="0"/>
          </a:p>
        </p:txBody>
      </p:sp>
      <p:pic>
        <p:nvPicPr>
          <p:cNvPr id="49155" name="Picture 3" descr="MC_iron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745056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8956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276600" cy="4495800"/>
          </a:xfrm>
          <a:noFill/>
          <a:ln/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VLHC SC Transmission Line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Technically proven</a:t>
            </a:r>
          </a:p>
          <a:p>
            <a:pPr lvl="1"/>
            <a:r>
              <a:rPr lang="en-US" dirty="0"/>
              <a:t>A</a:t>
            </a:r>
            <a:r>
              <a:rPr lang="en-US" dirty="0" smtClean="0">
                <a:solidFill>
                  <a:schemeClr val="bg1"/>
                </a:solidFill>
              </a:rPr>
              <a:t>ffordable</a:t>
            </a:r>
            <a:endParaRPr lang="en-US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3962400" y="5257800"/>
            <a:ext cx="4648200" cy="990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en-US" sz="1600" b="1">
                <a:solidFill>
                  <a:srgbClr val="FF0000"/>
                </a:solidFill>
                <a:latin typeface="Comic Sans MS" pitchFamily="66" charset="0"/>
              </a:rPr>
              <a:t>1 m iron wall thickness. 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en-US" sz="1600" b="1">
                <a:solidFill>
                  <a:srgbClr val="FF0000"/>
                </a:solidFill>
                <a:latin typeface="Comic Sans MS" pitchFamily="66" charset="0"/>
              </a:rPr>
              <a:t>~2.4 T peak field in the iron.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en-US" sz="1600" b="1">
                <a:solidFill>
                  <a:srgbClr val="FF0000"/>
                </a:solidFill>
                <a:latin typeface="Comic Sans MS" pitchFamily="66" charset="0"/>
              </a:rPr>
              <a:t>Good field uniformity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942" y="5562600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R&amp;D to support concept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Has not been funded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CE9B5-B8FE-47BF-BD3D-A1C49DC18FA4}" type="slidenum">
              <a:rPr lang="en-US"/>
              <a:pPr/>
              <a:t>66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TASD Performance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81000" y="1219200"/>
            <a:ext cx="41989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GB" sz="2000" dirty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n </a:t>
            </a:r>
            <a:r>
              <a:rPr lang="en-GB" sz="2000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Event</a:t>
            </a:r>
            <a:r>
              <a:rPr lang="en-GB" sz="2000" dirty="0">
                <a:solidFill>
                  <a:srgbClr val="FFFF00"/>
                </a:solidFill>
                <a:cs typeface="Arial" pitchFamily="34" charset="0"/>
              </a:rPr>
              <a:t> Reconstruction </a:t>
            </a:r>
            <a:r>
              <a:rPr lang="en-GB" sz="2000" dirty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e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648200" y="1752600"/>
            <a:ext cx="4343400" cy="4518025"/>
            <a:chOff x="1104" y="768"/>
            <a:chExt cx="3552" cy="3552"/>
          </a:xfrm>
        </p:grpSpPr>
        <p:pic>
          <p:nvPicPr>
            <p:cNvPr id="17413" name="Picture 5" descr="charge_misi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768"/>
              <a:ext cx="3552" cy="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 flipV="1">
              <a:off x="2496" y="1152"/>
              <a:ext cx="0" cy="25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5181600" y="1295400"/>
            <a:ext cx="35385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GB" sz="2000">
                <a:solidFill>
                  <a:srgbClr val="FFFF00"/>
                </a:solidFill>
                <a:cs typeface="Arial" pitchFamily="34" charset="0"/>
              </a:rPr>
              <a:t>Muon charge mis-ID rate</a:t>
            </a:r>
          </a:p>
        </p:txBody>
      </p:sp>
      <p:pic>
        <p:nvPicPr>
          <p:cNvPr id="17416" name="Picture 8" descr="eff_vs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165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57200" y="5765800"/>
            <a:ext cx="1395413" cy="3556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Comic Sans MS" pitchFamily="66" charset="0"/>
              </a:rPr>
              <a:t>Excellent </a:t>
            </a:r>
            <a:r>
              <a:rPr lang="en-US" sz="1600" b="1">
                <a:solidFill>
                  <a:schemeClr val="accent2"/>
                </a:solidFill>
                <a:latin typeface="Symbol" pitchFamily="18" charset="2"/>
              </a:rPr>
              <a:t>s</a:t>
            </a:r>
            <a:r>
              <a:rPr lang="en-US" sz="1600" b="1" baseline="-25000">
                <a:solidFill>
                  <a:schemeClr val="accent2"/>
                </a:solidFill>
                <a:latin typeface="Comic Sans MS" pitchFamily="66" charset="0"/>
              </a:rPr>
              <a:t>E</a:t>
            </a:r>
            <a:endParaRPr lang="en-US" sz="1600" b="1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NF Physics &amp; 3+n Models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+ 3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612776" cy="2027738"/>
          </a:xfrm>
        </p:spPr>
        <p:txBody>
          <a:bodyPr>
            <a:normAutofit/>
          </a:bodyPr>
          <a:lstStyle/>
          <a:p>
            <a:r>
              <a:rPr lang="en-US" dirty="0" smtClean="0"/>
              <a:t>A 3+3 model has recently been shown to better fit all available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624" y="5960477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J.M. </a:t>
            </a:r>
            <a:r>
              <a:rPr lang="en-US" dirty="0" smtClean="0">
                <a:solidFill>
                  <a:schemeClr val="bg1"/>
                </a:solidFill>
              </a:rPr>
              <a:t>Conrad, </a:t>
            </a:r>
            <a:r>
              <a:rPr lang="en-US" dirty="0">
                <a:solidFill>
                  <a:schemeClr val="bg1"/>
                </a:solidFill>
              </a:rPr>
              <a:t>C.M. </a:t>
            </a:r>
            <a:r>
              <a:rPr lang="en-US" dirty="0" err="1" smtClean="0">
                <a:solidFill>
                  <a:schemeClr val="bg1"/>
                </a:solidFill>
              </a:rPr>
              <a:t>Ignarra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G. </a:t>
            </a:r>
            <a:r>
              <a:rPr lang="en-US" dirty="0" err="1" smtClean="0">
                <a:solidFill>
                  <a:schemeClr val="bg1"/>
                </a:solidFill>
              </a:rPr>
              <a:t>Karagiorgi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M.H. </a:t>
            </a:r>
            <a:r>
              <a:rPr lang="en-US" dirty="0" smtClean="0">
                <a:solidFill>
                  <a:schemeClr val="bg1"/>
                </a:solidFill>
              </a:rPr>
              <a:t>Shaevitz, </a:t>
            </a:r>
            <a:r>
              <a:rPr lang="en-US" dirty="0">
                <a:solidFill>
                  <a:schemeClr val="bg1"/>
                </a:solidFill>
              </a:rPr>
              <a:t>J. </a:t>
            </a:r>
            <a:r>
              <a:rPr lang="en-US" dirty="0" smtClean="0">
                <a:solidFill>
                  <a:schemeClr val="bg1"/>
                </a:solidFill>
              </a:rPr>
              <a:t>Spitz (arXiv:1207.4765v1)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5124937" cy="4665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87" y="3627938"/>
            <a:ext cx="3674673" cy="224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+ 3 Model II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4280446" cy="41529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19200"/>
            <a:ext cx="4283676" cy="419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2658" y="5444207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All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5619" y="5444207"/>
            <a:ext cx="1818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Appearance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5782759"/>
            <a:ext cx="7274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66"/>
                </a:solidFill>
              </a:rPr>
              <a:t>Lesson: Have access to as many channels as possible and cover as much of </a:t>
            </a:r>
          </a:p>
          <a:p>
            <a:pPr algn="ctr"/>
            <a:r>
              <a:rPr lang="en-US" dirty="0" smtClean="0">
                <a:solidFill>
                  <a:srgbClr val="FFFF66"/>
                </a:solidFill>
              </a:rPr>
              <a:t>the parameter space as possible</a:t>
            </a:r>
            <a:endParaRPr 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477000"/>
            <a:ext cx="6705600" cy="228600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905000" y="228600"/>
            <a:ext cx="64770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b="0" i="1" dirty="0" smtClean="0"/>
              <a:t>Status of the Neutrino Factory design: IDS-NF</a:t>
            </a:r>
            <a:endParaRPr lang="en-US" b="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0" y="2362200"/>
            <a:ext cx="1681871" cy="107721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This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s the simplest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mplementation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the NF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19527" y="4094136"/>
            <a:ext cx="1720344" cy="156966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And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DOES NOT</a:t>
            </a:r>
          </a:p>
          <a:p>
            <a:pPr algn="ctr"/>
            <a:r>
              <a:rPr lang="en-US" dirty="0" smtClean="0"/>
              <a:t>Require the </a:t>
            </a:r>
          </a:p>
          <a:p>
            <a:pPr algn="ctr"/>
            <a:r>
              <a:rPr lang="en-US" dirty="0" smtClean="0"/>
              <a:t>Development of</a:t>
            </a:r>
          </a:p>
          <a:p>
            <a:pPr algn="ctr"/>
            <a:r>
              <a:rPr lang="en-US" dirty="0" smtClean="0"/>
              <a:t>ANY</a:t>
            </a:r>
          </a:p>
          <a:p>
            <a:pPr algn="ctr"/>
            <a:r>
              <a:rPr lang="en-US" dirty="0" smtClean="0"/>
              <a:t>New Technology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315200" cy="757237"/>
          </a:xfrm>
        </p:spPr>
        <p:txBody>
          <a:bodyPr/>
          <a:lstStyle/>
          <a:p>
            <a:r>
              <a:rPr lang="en-US" dirty="0" smtClean="0"/>
              <a:t>This is what we want to do near-term:</a:t>
            </a:r>
            <a:br>
              <a:rPr lang="en-US" dirty="0" smtClean="0"/>
            </a:br>
            <a:r>
              <a:rPr lang="en-US" dirty="0" smtClean="0"/>
              <a:t>Neutrinos from STORed Muons, </a:t>
            </a:r>
            <a:r>
              <a:rPr lang="en-US" dirty="0" err="1" smtClean="0">
                <a:latin typeface="+mn-lt"/>
              </a:rPr>
              <a:t>nu</a:t>
            </a:r>
            <a:r>
              <a:rPr lang="en-US" dirty="0" err="1" smtClean="0"/>
              <a:t>STORM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0" y="1295400"/>
            <a:ext cx="5280917" cy="492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130524b-nuSTORM-6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0"/>
            <a:ext cx="5355973" cy="152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8400" y="3100864"/>
            <a:ext cx="114326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3.8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/c</a:t>
            </a:r>
          </a:p>
        </p:txBody>
      </p:sp>
    </p:spTree>
    <p:extLst>
      <p:ext uri="{BB962C8B-B14F-4D97-AF65-F5344CB8AC3E}">
        <p14:creationId xmlns:p14="http://schemas.microsoft.com/office/powerpoint/2010/main" val="27334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1" grpId="0" animBg="1"/>
      <p:bldP spid="13" grpId="0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L/E dependence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475628"/>
            <a:ext cx="6172200" cy="21631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14296" y="5638800"/>
            <a:ext cx="6239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ery different L/E </a:t>
            </a:r>
            <a:r>
              <a:rPr lang="en-US" dirty="0">
                <a:solidFill>
                  <a:schemeClr val="bg1"/>
                </a:solidFill>
              </a:rPr>
              <a:t>dependencies for </a:t>
            </a:r>
            <a:r>
              <a:rPr lang="en-US" dirty="0" smtClean="0">
                <a:solidFill>
                  <a:schemeClr val="bg1"/>
                </a:solidFill>
              </a:rPr>
              <a:t>different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models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Experiments covering </a:t>
            </a:r>
            <a:r>
              <a:rPr lang="en-US" dirty="0">
                <a:solidFill>
                  <a:schemeClr val="bg1"/>
                </a:solidFill>
              </a:rPr>
              <a:t>a wide range of </a:t>
            </a:r>
            <a:r>
              <a:rPr lang="en-US" dirty="0" smtClean="0">
                <a:solidFill>
                  <a:schemeClr val="bg1"/>
                </a:solidFill>
              </a:rPr>
              <a:t>L/E </a:t>
            </a:r>
            <a:r>
              <a:rPr lang="en-US" dirty="0">
                <a:solidFill>
                  <a:schemeClr val="bg1"/>
                </a:solidFill>
              </a:rPr>
              <a:t>regions are required</a:t>
            </a:r>
            <a:r>
              <a:rPr lang="en-US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15470"/>
            <a:ext cx="6172200" cy="20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971800"/>
            <a:ext cx="7772400" cy="1470025"/>
          </a:xfrm>
        </p:spPr>
        <p:txBody>
          <a:bodyPr/>
          <a:lstStyle/>
          <a:p>
            <a:r>
              <a:rPr kumimoji="1" lang="en-US" altLang="ja-JP" sz="4000" dirty="0" smtClean="0"/>
              <a:t>Future sterile searches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033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983517"/>
              </p:ext>
            </p:extLst>
          </p:nvPr>
        </p:nvGraphicFramePr>
        <p:xfrm>
          <a:off x="389467" y="1251373"/>
          <a:ext cx="8372476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86238"/>
                <a:gridCol w="41862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Experiment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S:B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LSND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2:1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MiniBooNE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1:1 </a:t>
                      </a:r>
                      <a:r>
                        <a:rPr lang="en-US" dirty="0" smtClean="0">
                          <a:latin typeface="Symbol" pitchFamily="18" charset="2"/>
                        </a:rPr>
                        <a:t>®</a:t>
                      </a:r>
                      <a:r>
                        <a:rPr lang="en-US" dirty="0" smtClean="0"/>
                        <a:t> 1:2</a:t>
                      </a:r>
                      <a:endParaRPr lang="en-US" dirty="0">
                        <a:latin typeface="Symbol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ICARUS/</a:t>
                      </a:r>
                      <a:r>
                        <a:rPr lang="en-US" dirty="0" err="1" smtClean="0"/>
                        <a:t>NESSiE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pitchFamily="18" charset="2"/>
                        </a:rPr>
                        <a:t>»</a:t>
                      </a:r>
                      <a:r>
                        <a:rPr lang="en-US" dirty="0" smtClean="0"/>
                        <a:t>1.5:1 / 1:4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LAr-LAr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1:4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r>
                        <a:rPr lang="en-US" baseline="30000" dirty="0" smtClean="0"/>
                        <a:t>+ </a:t>
                      </a:r>
                      <a:r>
                        <a:rPr lang="en-US" baseline="0" dirty="0" smtClean="0"/>
                        <a:t>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Symbol" pitchFamily="18" charset="2"/>
                        </a:rPr>
                        <a:t>»</a:t>
                      </a:r>
                      <a:r>
                        <a:rPr lang="en-US" dirty="0" smtClean="0"/>
                        <a:t>4:1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LSND Reloaded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5:1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oscSNS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3:1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nuSTORM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11:1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®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20:1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S:B for Appearance Channel</a:t>
            </a:r>
            <a:br>
              <a:rPr lang="en-US" dirty="0" smtClean="0"/>
            </a:br>
            <a:r>
              <a:rPr lang="en-US" sz="2400" i="1" dirty="0" smtClean="0"/>
              <a:t>Past and Future(?)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12376" y="2362200"/>
            <a:ext cx="8372476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12377" y="4648200"/>
            <a:ext cx="83724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b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sz="16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dirty="0" smtClean="0"/>
              <a:t>Note:  There are a number of experiments with </a:t>
            </a:r>
            <a:r>
              <a:rPr lang="en-US" dirty="0" err="1" smtClean="0"/>
              <a:t>megaCi</a:t>
            </a:r>
            <a:r>
              <a:rPr lang="en-US" dirty="0" smtClean="0"/>
              <a:t> to </a:t>
            </a:r>
            <a:r>
              <a:rPr lang="en-US" dirty="0" err="1" smtClean="0"/>
              <a:t>petaCi</a:t>
            </a:r>
            <a:r>
              <a:rPr lang="en-US" dirty="0" smtClean="0"/>
              <a:t> sources next to large detectors that have an exquisite signature of </a:t>
            </a:r>
            <a:r>
              <a:rPr lang="en-US" dirty="0" err="1" smtClean="0"/>
              <a:t>steriles</a:t>
            </a:r>
            <a:r>
              <a:rPr lang="en-US" dirty="0" smtClean="0"/>
              <a:t> (# </a:t>
            </a:r>
            <a:r>
              <a:rPr lang="en-US" dirty="0" err="1" smtClean="0"/>
              <a:t>evts</a:t>
            </a:r>
            <a:r>
              <a:rPr lang="en-US" dirty="0" smtClean="0"/>
              <a:t>/unit length displays oscillatory behavior in large detector) and have large effective S:B</a:t>
            </a:r>
          </a:p>
          <a:p>
            <a:pPr lvl="1"/>
            <a:r>
              <a:rPr lang="en-US" dirty="0" err="1" smtClean="0"/>
              <a:t>SNO+Cr</a:t>
            </a:r>
            <a:r>
              <a:rPr lang="en-US" dirty="0" smtClean="0"/>
              <a:t>, </a:t>
            </a:r>
            <a:r>
              <a:rPr lang="en-US" dirty="0" err="1" smtClean="0"/>
              <a:t>Ce</a:t>
            </a:r>
            <a:r>
              <a:rPr lang="en-US" dirty="0" smtClean="0"/>
              <a:t>-Land, LENS, </a:t>
            </a:r>
            <a:r>
              <a:rPr lang="en-US" dirty="0" err="1" smtClean="0"/>
              <a:t>Borexino</a:t>
            </a:r>
            <a:r>
              <a:rPr lang="en-US" dirty="0" smtClean="0"/>
              <a:t>, </a:t>
            </a:r>
            <a:r>
              <a:rPr lang="en-US" dirty="0" err="1" smtClean="0"/>
              <a:t>Daya</a:t>
            </a:r>
            <a:r>
              <a:rPr lang="en-US" dirty="0" smtClean="0"/>
              <a:t> Bay</a:t>
            </a:r>
          </a:p>
          <a:p>
            <a:pPr lvl="1"/>
            <a:r>
              <a:rPr lang="en-US" dirty="0" err="1" smtClean="0"/>
              <a:t>IsoDAR</a:t>
            </a:r>
            <a:endParaRPr lang="en-US" dirty="0" smtClean="0"/>
          </a:p>
          <a:p>
            <a:pPr lvl="1"/>
            <a:r>
              <a:rPr lang="en-US" dirty="0" smtClean="0"/>
              <a:t>A number of very-short baseline reactor experiments</a:t>
            </a:r>
          </a:p>
        </p:txBody>
      </p:sp>
    </p:spTree>
    <p:extLst>
      <p:ext uri="{BB962C8B-B14F-4D97-AF65-F5344CB8AC3E}">
        <p14:creationId xmlns:p14="http://schemas.microsoft.com/office/powerpoint/2010/main" val="7132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4000" dirty="0">
                <a:latin typeface="Symbol" pitchFamily="18" charset="2"/>
              </a:rPr>
              <a:t>n</a:t>
            </a:r>
            <a:r>
              <a:rPr lang="en-US" altLang="ja-JP" sz="4000" dirty="0"/>
              <a:t> Interaction Physics</a:t>
            </a:r>
            <a:endParaRPr kumimoji="1" lang="ja-JP" alt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sz="3600" dirty="0" smtClean="0"/>
              <a:t>Preliminary studies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895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n-US" baseline="-25000" dirty="0" smtClean="0">
                <a:latin typeface="Symbol" pitchFamily="18" charset="2"/>
              </a:rPr>
              <a:t>n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latin typeface="+mn-lt"/>
              </a:rPr>
              <a:t>spectra (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baseline="30000" dirty="0" smtClean="0">
                <a:latin typeface="+mn-lt"/>
              </a:rPr>
              <a:t>+ </a:t>
            </a:r>
            <a:r>
              <a:rPr lang="en-US" dirty="0" smtClean="0">
                <a:latin typeface="+mn-lt"/>
              </a:rPr>
              <a:t>stored)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4" y="1376792"/>
            <a:ext cx="3886200" cy="23547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8" y="3881680"/>
            <a:ext cx="3854372" cy="2320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1981200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+mn-lt"/>
              </a:rPr>
              <a:t>e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3268" y="4291944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+mn-lt"/>
              </a:rPr>
              <a:t>-bar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64652"/>
            <a:ext cx="2089799" cy="1771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46218" y="1295400"/>
            <a:ext cx="17488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Event rates/100T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at ND hall 50m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from straight with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Symbol" pitchFamily="18" charset="2"/>
                <a:ea typeface="Batang" pitchFamily="18" charset="-127"/>
              </a:rPr>
              <a:t>m</a:t>
            </a:r>
            <a:r>
              <a:rPr lang="en-US" sz="1400" baseline="300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+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 stored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+mn-lt"/>
                <a:ea typeface="Batang" pitchFamily="18" charset="-127"/>
              </a:rPr>
              <a:t>f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or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10</a:t>
            </a:r>
            <a:r>
              <a:rPr lang="en-US" sz="1400" baseline="300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21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 POT exposure</a:t>
            </a:r>
            <a:endParaRPr lang="en-US" sz="1400" dirty="0">
              <a:solidFill>
                <a:schemeClr val="bg1"/>
              </a:solidFill>
              <a:latin typeface="Symbol" pitchFamily="18" charset="2"/>
              <a:ea typeface="Batang" pitchFamily="18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134974"/>
            <a:ext cx="3048000" cy="308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 detector for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interaction physics</a:t>
            </a:r>
            <a:br>
              <a:rPr lang="en-US" dirty="0" smtClean="0"/>
            </a:br>
            <a:r>
              <a:rPr lang="en-US" sz="2400" i="1" dirty="0" smtClean="0"/>
              <a:t>One Example</a:t>
            </a:r>
            <a:endParaRPr lang="en-US" sz="24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4430163" cy="4610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48200" y="2133600"/>
            <a:ext cx="4419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b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sz="16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dirty="0" err="1" smtClean="0"/>
              <a:t>HiResM</a:t>
            </a:r>
            <a:r>
              <a:rPr lang="en-US" dirty="0" err="1" smtClean="0">
                <a:latin typeface="Symbol" pitchFamily="18" charset="2"/>
              </a:rPr>
              <a:t>n</a:t>
            </a:r>
            <a:endParaRPr lang="en-US" dirty="0" smtClean="0">
              <a:latin typeface="Symbol" pitchFamily="18" charset="2"/>
            </a:endParaRPr>
          </a:p>
          <a:p>
            <a:pPr lvl="1"/>
            <a:r>
              <a:rPr lang="en-US" dirty="0" smtClean="0"/>
              <a:t>Evolution of the NOMAD experiment</a:t>
            </a:r>
          </a:p>
          <a:p>
            <a:pPr lvl="1"/>
            <a:r>
              <a:rPr lang="en-US" dirty="0" smtClean="0"/>
              <a:t>One of the concepts considered for ND for LBNE</a:t>
            </a:r>
          </a:p>
          <a:p>
            <a:pPr lvl="1"/>
            <a:r>
              <a:rPr lang="en-US" dirty="0" smtClean="0"/>
              <a:t>Studied as ND for NF</a:t>
            </a:r>
          </a:p>
          <a:p>
            <a:r>
              <a:rPr lang="en-US" dirty="0" smtClean="0"/>
              <a:t>Capabilities</a:t>
            </a:r>
          </a:p>
          <a:p>
            <a:pPr lvl="1"/>
            <a:r>
              <a:rPr lang="en-US" dirty="0" smtClean="0"/>
              <a:t>High resolution spectrometer</a:t>
            </a:r>
          </a:p>
          <a:p>
            <a:pPr lvl="1"/>
            <a:r>
              <a:rPr lang="en-US" dirty="0" smtClean="0"/>
              <a:t>Low density</a:t>
            </a:r>
          </a:p>
          <a:p>
            <a:pPr lvl="1"/>
            <a:r>
              <a:rPr lang="en-US" dirty="0" smtClean="0"/>
              <a:t>PID &amp; tracking</a:t>
            </a:r>
          </a:p>
          <a:p>
            <a:pPr lvl="1"/>
            <a:r>
              <a:rPr lang="en-US" dirty="0" smtClean="0"/>
              <a:t>Nuclear targets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0" y="575846"/>
            <a:ext cx="1526380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Sanjib Mishra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Disappearance channels</a:t>
            </a:r>
            <a:endParaRPr kumimoji="1" lang="ja-JP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73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d</a:t>
            </a:r>
            <a:r>
              <a:rPr kumimoji="1" lang="en-US" altLang="ja-JP" dirty="0" smtClean="0"/>
              <a:t>isappearance analysis</a:t>
            </a:r>
            <a:endParaRPr kumimoji="1" lang="ja-JP" altLang="en-US" dirty="0"/>
          </a:p>
        </p:txBody>
      </p:sp>
      <p:pic>
        <p:nvPicPr>
          <p:cNvPr id="6" name="Content Placeholder 5" descr="eff_mubarCC_dis_MLPBN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4" r="-6804"/>
          <a:stretch>
            <a:fillRect/>
          </a:stretch>
        </p:blipFill>
        <p:spPr>
          <a:xfrm>
            <a:off x="-2617" y="1295400"/>
            <a:ext cx="4857313" cy="2895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7" name="Picture 6" descr="bkg_disapp_MLPBN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4275534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4419600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Efficiency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4419600"/>
            <a:ext cx="1285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Background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 disappearance</a:t>
            </a:r>
            <a:endParaRPr kumimoji="1" lang="ja-JP" altLang="en-US" dirty="0"/>
          </a:p>
        </p:txBody>
      </p:sp>
      <p:pic>
        <p:nvPicPr>
          <p:cNvPr id="6" name="Content Placeholder 5" descr="Dis_r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41" r="-804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7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Preliminary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/>
              <a:t>e</a:t>
            </a:r>
            <a:r>
              <a:rPr kumimoji="1" lang="en-US" altLang="ja-JP" dirty="0" smtClean="0"/>
              <a:t> work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72475" cy="2057400"/>
          </a:xfrm>
        </p:spPr>
        <p:txBody>
          <a:bodyPr/>
          <a:lstStyle/>
          <a:p>
            <a:r>
              <a:rPr kumimoji="1" lang="en-US" altLang="ja-JP" dirty="0" err="1" smtClean="0"/>
              <a:t>SuperBIND</a:t>
            </a:r>
            <a:r>
              <a:rPr kumimoji="1" lang="en-US" altLang="ja-JP" dirty="0" smtClean="0"/>
              <a:t> is not the ideal detector for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/>
              <a:t>e </a:t>
            </a:r>
            <a:r>
              <a:rPr kumimoji="1" lang="en-US" altLang="ja-JP" dirty="0" smtClean="0"/>
              <a:t>interaction physics or for the study of NC.</a:t>
            </a:r>
          </a:p>
          <a:p>
            <a:r>
              <a:rPr kumimoji="1" lang="en-US" altLang="ja-JP" dirty="0" smtClean="0"/>
              <a:t>However, </a:t>
            </a:r>
            <a:r>
              <a:rPr kumimoji="1" lang="en-US" altLang="ja-JP" dirty="0" err="1" smtClean="0"/>
              <a:t>SuperBIND’s</a:t>
            </a:r>
            <a:r>
              <a:rPr kumimoji="1" lang="en-US" altLang="ja-JP" dirty="0" smtClean="0"/>
              <a:t> aggressive design does provide opportunity to study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/>
              <a:t>e </a:t>
            </a:r>
            <a:r>
              <a:rPr kumimoji="1" lang="en-US" altLang="ja-JP" dirty="0" smtClean="0"/>
              <a:t>disappearance.</a:t>
            </a:r>
          </a:p>
          <a:p>
            <a:pPr lvl="1"/>
            <a:r>
              <a:rPr lang="en-US" altLang="ja-JP" dirty="0"/>
              <a:t>CC-NC distinction required for these types of events could </a:t>
            </a:r>
            <a:r>
              <a:rPr lang="en-US" altLang="ja-JP" dirty="0" smtClean="0"/>
              <a:t>also provide </a:t>
            </a:r>
            <a:r>
              <a:rPr lang="en-US" altLang="ja-JP" dirty="0"/>
              <a:t>an option to study NC </a:t>
            </a:r>
            <a:r>
              <a:rPr lang="en-US" altLang="ja-JP" dirty="0" smtClean="0"/>
              <a:t>disappearance.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pic>
        <p:nvPicPr>
          <p:cNvPr id="8" name="Picture 7" descr="Nue-Q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6600"/>
            <a:ext cx="2604070" cy="1426225"/>
          </a:xfrm>
          <a:prstGeom prst="rect">
            <a:avLst/>
          </a:prstGeom>
        </p:spPr>
      </p:pic>
      <p:pic>
        <p:nvPicPr>
          <p:cNvPr id="9" name="Picture 8" descr="NC-q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00600"/>
            <a:ext cx="2616897" cy="1430968"/>
          </a:xfrm>
          <a:prstGeom prst="rect">
            <a:avLst/>
          </a:prstGeom>
        </p:spPr>
      </p:pic>
      <p:pic>
        <p:nvPicPr>
          <p:cNvPr id="11" name="Picture 10" descr="CC-N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00400"/>
            <a:ext cx="4343400" cy="2543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89252" y="5715000"/>
            <a:ext cx="4675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Cuts-based analysis lacks discrimination power.</a:t>
            </a:r>
          </a:p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MVA approach needed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3886200"/>
            <a:ext cx="6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solidFill>
                  <a:srgbClr val="FFFFFF"/>
                </a:solidFill>
              </a:rPr>
              <a:t>e</a:t>
            </a:r>
            <a:r>
              <a:rPr kumimoji="1" lang="en-US" altLang="ja-JP" dirty="0" smtClean="0">
                <a:solidFill>
                  <a:srgbClr val="FFFFFF"/>
                </a:solidFill>
              </a:rPr>
              <a:t> CC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5181600"/>
            <a:ext cx="471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  <a:latin typeface="+mn-lt"/>
                <a:cs typeface="Symbol" charset="2"/>
              </a:rPr>
              <a:t>N</a:t>
            </a:r>
            <a:r>
              <a:rPr kumimoji="1" lang="en-US" altLang="ja-JP" dirty="0" smtClean="0">
                <a:solidFill>
                  <a:srgbClr val="FFFFFF"/>
                </a:solidFill>
              </a:rPr>
              <a:t>C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1095" y="304800"/>
            <a:ext cx="1274708" cy="5847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David </a:t>
            </a:r>
            <a:r>
              <a:rPr lang="en-US" dirty="0" err="1" smtClean="0">
                <a:solidFill>
                  <a:srgbClr val="0000FF"/>
                </a:solidFill>
              </a:rPr>
              <a:t>Adey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Fermilab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534400" cy="1470025"/>
          </a:xfrm>
        </p:spPr>
        <p:txBody>
          <a:bodyPr/>
          <a:lstStyle/>
          <a:p>
            <a:r>
              <a:rPr lang="en-US" sz="4800" dirty="0"/>
              <a:t>Physics motivation &amp;</a:t>
            </a:r>
            <a:br>
              <a:rPr lang="en-US" sz="4800" dirty="0"/>
            </a:br>
            <a:r>
              <a:rPr lang="en-US" sz="4800" dirty="0"/>
              <a:t>Theoretical </a:t>
            </a:r>
            <a:r>
              <a:rPr lang="en-US" sz="4800" dirty="0" smtClean="0"/>
              <a:t>Considerations</a:t>
            </a:r>
            <a:r>
              <a:rPr lang="en-US" sz="4800" b="0" dirty="0"/>
              <a:t/>
            </a:r>
            <a:br>
              <a:rPr lang="en-US" sz="4800" b="0" dirty="0"/>
            </a:br>
            <a:endParaRPr lang="en-US" sz="48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Beyond the </a:t>
            </a:r>
            <a:r>
              <a:rPr lang="en-US" sz="3200" dirty="0" err="1">
                <a:latin typeface="Symbol" pitchFamily="18" charset="2"/>
              </a:rPr>
              <a:t>n</a:t>
            </a:r>
            <a:r>
              <a:rPr lang="en-US" sz="3200" dirty="0" err="1"/>
              <a:t>SM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27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629400" cy="757237"/>
          </a:xfrm>
        </p:spPr>
        <p:txBody>
          <a:bodyPr/>
          <a:lstStyle/>
          <a:p>
            <a:r>
              <a:rPr lang="en-US" dirty="0" smtClean="0"/>
              <a:t>Short-baseline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oscillation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1099"/>
            <a:ext cx="3581399" cy="49149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Sterile neutrinos arise naturally in many extensions of the Standard Model.</a:t>
            </a:r>
          </a:p>
          <a:p>
            <a:pPr lvl="1"/>
            <a:r>
              <a:rPr lang="en-US" dirty="0" smtClean="0"/>
              <a:t>GUT models</a:t>
            </a:r>
          </a:p>
          <a:p>
            <a:pPr lvl="1"/>
            <a:r>
              <a:rPr lang="en-US" dirty="0" smtClean="0"/>
              <a:t>Seesaw mechanism for </a:t>
            </a:r>
            <a:r>
              <a:rPr lang="en-US" dirty="0" smtClean="0">
                <a:latin typeface="Symbol" pitchFamily="18" charset="2"/>
              </a:rPr>
              <a:t>n </a:t>
            </a:r>
            <a:r>
              <a:rPr lang="en-US" dirty="0" smtClean="0"/>
              <a:t>mass</a:t>
            </a:r>
          </a:p>
          <a:p>
            <a:pPr lvl="1"/>
            <a:r>
              <a:rPr lang="en-US" dirty="0" smtClean="0"/>
              <a:t>“Dark” sector</a:t>
            </a:r>
          </a:p>
          <a:p>
            <a:r>
              <a:rPr lang="en-US" dirty="0" smtClean="0"/>
              <a:t>Usually heavy, but light not ruled out.</a:t>
            </a:r>
          </a:p>
          <a:p>
            <a:r>
              <a:rPr lang="en-US" dirty="0" smtClean="0"/>
              <a:t>Experimental hints</a:t>
            </a:r>
          </a:p>
          <a:p>
            <a:pPr lvl="1"/>
            <a:r>
              <a:rPr lang="en-US" dirty="0" smtClean="0"/>
              <a:t>LSND</a:t>
            </a:r>
          </a:p>
          <a:p>
            <a:pPr lvl="1"/>
            <a:r>
              <a:rPr lang="en-US" dirty="0" err="1" smtClean="0"/>
              <a:t>MiniBooNE</a:t>
            </a:r>
            <a:endParaRPr lang="en-US" dirty="0" smtClean="0"/>
          </a:p>
          <a:p>
            <a:pPr lvl="1"/>
            <a:r>
              <a:rPr lang="en-US" dirty="0" err="1" smtClean="0"/>
              <a:t>Ga</a:t>
            </a:r>
            <a:endParaRPr lang="en-US" dirty="0" smtClean="0"/>
          </a:p>
          <a:p>
            <a:pPr lvl="1"/>
            <a:r>
              <a:rPr lang="en-US" dirty="0" smtClean="0"/>
              <a:t>Reactor “anomaly”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en-US" smtClean="0"/>
              <a:t>Alan Bross                              NuFact 2013 - IHEP                              August 24th,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5926723"/>
            <a:ext cx="537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Kopp, Machado, </a:t>
            </a:r>
            <a:r>
              <a:rPr lang="en-US" dirty="0" err="1" smtClean="0">
                <a:solidFill>
                  <a:schemeClr val="bg1"/>
                </a:solidFill>
              </a:rPr>
              <a:t>Maltoni</a:t>
            </a:r>
            <a:r>
              <a:rPr lang="en-US" dirty="0" smtClean="0">
                <a:solidFill>
                  <a:schemeClr val="bg1"/>
                </a:solidFill>
              </a:rPr>
              <a:t> &amp; </a:t>
            </a:r>
            <a:r>
              <a:rPr lang="en-US" dirty="0" err="1" smtClean="0">
                <a:solidFill>
                  <a:schemeClr val="bg1"/>
                </a:solidFill>
              </a:rPr>
              <a:t>Schwetz</a:t>
            </a:r>
            <a:r>
              <a:rPr lang="en-US" dirty="0" smtClean="0">
                <a:solidFill>
                  <a:schemeClr val="bg1"/>
                </a:solidFill>
              </a:rPr>
              <a:t>:  </a:t>
            </a:r>
            <a:r>
              <a:rPr lang="en-US" dirty="0">
                <a:solidFill>
                  <a:schemeClr val="bg1"/>
                </a:solidFill>
              </a:rPr>
              <a:t>arXiv:</a:t>
            </a:r>
            <a:r>
              <a:rPr lang="en-US" dirty="0" smtClean="0">
                <a:solidFill>
                  <a:schemeClr val="bg1"/>
                </a:solidFill>
              </a:rPr>
              <a:t>1303.3011"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2286000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3+1</a:t>
            </a:r>
            <a:endParaRPr lang="en-US" dirty="0"/>
          </a:p>
        </p:txBody>
      </p:sp>
      <p:pic>
        <p:nvPicPr>
          <p:cNvPr id="6" name="Picture 5" descr="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95400"/>
            <a:ext cx="48544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ced_Scintillation_Detector _RnD_at_Fermilab">
  <a:themeElements>
    <a:clrScheme name="Advanced_Scintillation_Detector _RnD_at_Fermilab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dvanced_Scintillation_Detector _RnD_at_Fermilab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dvanced_Scintillation_Detector _RnD_at_Fermi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anced_Scintillation_Detector _RnD_at_Fermi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24710</TotalTime>
  <Words>3643</Words>
  <Application>Microsoft Macintosh PowerPoint</Application>
  <PresentationFormat>On-screen Show (4:3)</PresentationFormat>
  <Paragraphs>659</Paragraphs>
  <Slides>79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Advanced_Scintillation_Detector _RnD_at_Fermilab</vt:lpstr>
      <vt:lpstr>Equation</vt:lpstr>
      <vt:lpstr>Neutrinos from Stored Muons nuSTORM</vt:lpstr>
      <vt:lpstr>Outline</vt:lpstr>
      <vt:lpstr>Introduction</vt:lpstr>
      <vt:lpstr>n physics with a μ storage ring – Neutrino Factory  </vt:lpstr>
      <vt:lpstr>NuFact2013 - #15</vt:lpstr>
      <vt:lpstr>nuSTORM is an “affordable” m-based  n beam “First Step”</vt:lpstr>
      <vt:lpstr>This is what we want to do near-term: Neutrinos from STORed Muons, nuSTORM</vt:lpstr>
      <vt:lpstr>Physics motivation &amp; Theoretical Considerations </vt:lpstr>
      <vt:lpstr>Short-baseline n oscillation studies</vt:lpstr>
      <vt:lpstr>Appearance &amp; disappearance</vt:lpstr>
      <vt:lpstr>Steriles?</vt:lpstr>
      <vt:lpstr>n Interaction Physics</vt:lpstr>
      <vt:lpstr>n Interaction Physics A partial sampling</vt:lpstr>
      <vt:lpstr>Cross section measurements</vt:lpstr>
      <vt:lpstr>n Cross-section measurements</vt:lpstr>
      <vt:lpstr>The Facility</vt:lpstr>
      <vt:lpstr>Baseline</vt:lpstr>
      <vt:lpstr>m-base n  beam: Oscillation channels</vt:lpstr>
      <vt:lpstr>Extraction from MI The devil in is the details</vt:lpstr>
      <vt:lpstr>p Production, Capture  &amp; Transport</vt:lpstr>
      <vt:lpstr>p Transport &amp; Decay ring</vt:lpstr>
      <vt:lpstr>Injection scheme</vt:lpstr>
      <vt:lpstr>ms at end of first straight</vt:lpstr>
      <vt:lpstr>Racetrack FFAG Decay Ring</vt:lpstr>
      <vt:lpstr>Recent FFAG Decay Ring design </vt:lpstr>
      <vt:lpstr>nuSTORM’s Physics performance</vt:lpstr>
      <vt:lpstr>Assumptions</vt:lpstr>
      <vt:lpstr>En spectra (m+ stored)</vt:lpstr>
      <vt:lpstr>SBL oscillation searches</vt:lpstr>
      <vt:lpstr>Experimental Layout</vt:lpstr>
      <vt:lpstr>SuperBIND</vt:lpstr>
      <vt:lpstr>Simulation – nm appearance</vt:lpstr>
      <vt:lpstr>Event reconstruction efficiency &amp; Backgrounds</vt:lpstr>
      <vt:lpstr>ne ® nm appearance CPT invariant channel to LSNDMiniBooNE</vt:lpstr>
      <vt:lpstr>Appearance Exclusion contours</vt:lpstr>
      <vt:lpstr>“Robustness” of appearance search</vt:lpstr>
      <vt:lpstr>Disappearance searches</vt:lpstr>
      <vt:lpstr>Raw Event Rates</vt:lpstr>
      <vt:lpstr>Accelerator R&amp;D</vt:lpstr>
      <vt:lpstr>Looking Forward: Beyond n physics Friends in High Places</vt:lpstr>
      <vt:lpstr>nuSTORM Setting the stage for the next step</vt:lpstr>
      <vt:lpstr>Low Energy m beam</vt:lpstr>
      <vt:lpstr>Siting at Fermilab</vt:lpstr>
      <vt:lpstr>Siting Plan</vt:lpstr>
      <vt:lpstr>Site schematic</vt:lpstr>
      <vt:lpstr>Target Station</vt:lpstr>
      <vt:lpstr>TS section</vt:lpstr>
      <vt:lpstr>Decay ring</vt:lpstr>
      <vt:lpstr>Near detector hall</vt:lpstr>
      <vt:lpstr>Far Detector Hall D0 Assembly Building</vt:lpstr>
      <vt:lpstr>Cost: Sorry Sir, we don’t take  American Express </vt:lpstr>
      <vt:lpstr>nuSTORM Costing</vt:lpstr>
      <vt:lpstr>Moving Forward</vt:lpstr>
      <vt:lpstr>nuSTORM </vt:lpstr>
      <vt:lpstr>nuSTORM: Conclusions</vt:lpstr>
      <vt:lpstr>Conclusions II</vt:lpstr>
      <vt:lpstr>Three Pillars of nuSTORM</vt:lpstr>
      <vt:lpstr>Thank you</vt:lpstr>
      <vt:lpstr>Back Ups</vt:lpstr>
      <vt:lpstr>“Robustness” of appearance search II</vt:lpstr>
      <vt:lpstr>p collection # within p ± 10%</vt:lpstr>
      <vt:lpstr>Detector Issues</vt:lpstr>
      <vt:lpstr>Event Candidates in SuperBIND</vt:lpstr>
      <vt:lpstr>Fine-Resolution Totally Active Segmented Detector (IDS-NF)</vt:lpstr>
      <vt:lpstr>Magnet- Concept for IDS-NF </vt:lpstr>
      <vt:lpstr>TASD Performance</vt:lpstr>
      <vt:lpstr>NF Physics &amp; 3+n Models</vt:lpstr>
      <vt:lpstr>3 + 3 Model</vt:lpstr>
      <vt:lpstr>3 + 3 Model II</vt:lpstr>
      <vt:lpstr>L/E dependence</vt:lpstr>
      <vt:lpstr>Future sterile searches</vt:lpstr>
      <vt:lpstr>S:B for Appearance Channel Past and Future(?)</vt:lpstr>
      <vt:lpstr>n Interaction Physics</vt:lpstr>
      <vt:lpstr>En spectra (m+ stored)</vt:lpstr>
      <vt:lpstr>A detector for n interaction physics One Example</vt:lpstr>
      <vt:lpstr>Disappearance channels</vt:lpstr>
      <vt:lpstr>nm disappearance analysis</vt:lpstr>
      <vt:lpstr>nm disappearance</vt:lpstr>
      <vt:lpstr>Preliminary ne work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MuCool Status and Plans</dc:title>
  <dc:creator>Alan Bross</dc:creator>
  <cp:lastModifiedBy>Alan Bross</cp:lastModifiedBy>
  <cp:revision>911</cp:revision>
  <cp:lastPrinted>2012-07-13T20:30:09Z</cp:lastPrinted>
  <dcterms:created xsi:type="dcterms:W3CDTF">2003-04-30T03:46:14Z</dcterms:created>
  <dcterms:modified xsi:type="dcterms:W3CDTF">2013-08-23T22:35:36Z</dcterms:modified>
</cp:coreProperties>
</file>